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44"/>
  </p:handoutMasterIdLst>
  <p:sldIdLst>
    <p:sldId id="709" r:id="rId4"/>
    <p:sldId id="797" r:id="rId6"/>
    <p:sldId id="712" r:id="rId7"/>
    <p:sldId id="785" r:id="rId8"/>
    <p:sldId id="788" r:id="rId9"/>
    <p:sldId id="789" r:id="rId10"/>
    <p:sldId id="790" r:id="rId11"/>
    <p:sldId id="791" r:id="rId12"/>
    <p:sldId id="792" r:id="rId13"/>
    <p:sldId id="793" r:id="rId14"/>
    <p:sldId id="794" r:id="rId15"/>
    <p:sldId id="795" r:id="rId16"/>
    <p:sldId id="796" r:id="rId17"/>
    <p:sldId id="763" r:id="rId18"/>
    <p:sldId id="335" r:id="rId19"/>
    <p:sldId id="676" r:id="rId20"/>
    <p:sldId id="711" r:id="rId21"/>
    <p:sldId id="713" r:id="rId22"/>
    <p:sldId id="714" r:id="rId23"/>
    <p:sldId id="799" r:id="rId24"/>
    <p:sldId id="800" r:id="rId25"/>
    <p:sldId id="266" r:id="rId26"/>
    <p:sldId id="748" r:id="rId27"/>
    <p:sldId id="802" r:id="rId28"/>
    <p:sldId id="803" r:id="rId29"/>
    <p:sldId id="815" r:id="rId30"/>
    <p:sldId id="804" r:id="rId31"/>
    <p:sldId id="805" r:id="rId32"/>
    <p:sldId id="806" r:id="rId33"/>
    <p:sldId id="816" r:id="rId34"/>
    <p:sldId id="807" r:id="rId35"/>
    <p:sldId id="808" r:id="rId36"/>
    <p:sldId id="809" r:id="rId37"/>
    <p:sldId id="810" r:id="rId38"/>
    <p:sldId id="814" r:id="rId39"/>
    <p:sldId id="784" r:id="rId40"/>
    <p:sldId id="811" r:id="rId41"/>
    <p:sldId id="813" r:id="rId42"/>
    <p:sldId id="812" r:id="rId4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11" userDrawn="1">
          <p15:clr>
            <a:srgbClr val="A4A3A4"/>
          </p15:clr>
        </p15:guide>
        <p15:guide id="2" pos="287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3DE"/>
    <a:srgbClr val="FDFFFC"/>
    <a:srgbClr val="67AB9E"/>
    <a:srgbClr val="0000FF"/>
    <a:srgbClr val="FF33CC"/>
    <a:srgbClr val="FF3399"/>
    <a:srgbClr val="0066FF"/>
    <a:srgbClr val="FF6600"/>
    <a:srgbClr val="55B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426" autoAdjust="0"/>
    <p:restoredTop sz="95126" autoAdjust="0"/>
  </p:normalViewPr>
  <p:slideViewPr>
    <p:cSldViewPr showGuides="1">
      <p:cViewPr varScale="1">
        <p:scale>
          <a:sx n="89" d="100"/>
          <a:sy n="89" d="100"/>
        </p:scale>
        <p:origin x="739" y="-10"/>
      </p:cViewPr>
      <p:guideLst>
        <p:guide orient="horz" pos="2211"/>
        <p:guide pos="287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8" Type="http://schemas.openxmlformats.org/officeDocument/2006/relationships/commentAuthors" Target="commentAuthors.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handoutMaster" Target="handoutMasters/handoutMaster1.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这里补充一下逻辑函数，以及逻辑</a:t>
            </a:r>
            <a:r>
              <a:rPr lang="zh-CN" altLang="en-US"/>
              <a:t>电路图</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a:t>
            </a:r>
            <a:r>
              <a:rPr lang="zh-CN" altLang="en-US"/>
              <a:t>计算机。</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补充：冯</a:t>
            </a:r>
            <a:r>
              <a:rPr lang="en-US" altLang="zh-CN"/>
              <a:t>.</a:t>
            </a:r>
            <a:r>
              <a:rPr lang="zh-CN" altLang="en-US"/>
              <a:t>诺依曼何须人也？输入设备和输出设备我们很好理解。就是需要让数据输入设备和将计算出的结果展示出来。例如我们现在的键盘和显示器以及打印机。那我们还需要理解我计算机专业的工具的核心设备。存储器、控制器、运算器。但是对这三个东西理解还不深刻吧。确实是我感觉如果不是从事一线工作的可能真的很难理解。但是我们还是从书本和资料上来多一些了解吧。同学们我们试想一下在计算机诞生的早期。如果你是一个工程师，你如何去实现这个理论上的计算机。当然这个单质硅晶体在绝对零度或高温下能破坏这些电子对，也可以进行</a:t>
            </a:r>
            <a:r>
              <a:rPr lang="zh-CN" altLang="en-US"/>
              <a:t>导电。</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但是在绝对零度或高温导电条件太苛刻。所以什么搞这些电气的人就是人为的把一些元素掺杂到单晶硅里面。</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jpeg"/></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18.xml"/><Relationship Id="rId6" Type="http://schemas.openxmlformats.org/officeDocument/2006/relationships/tags" Target="../tags/tag17.xml"/><Relationship Id="rId5" Type="http://schemas.openxmlformats.org/officeDocument/2006/relationships/image" Target="../media/image20.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tags" Target="../tags/tag24.xml"/><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6" Type="http://schemas.openxmlformats.org/officeDocument/2006/relationships/notesSlide" Target="../notesSlides/notesSlide11.xml"/><Relationship Id="rId35" Type="http://schemas.openxmlformats.org/officeDocument/2006/relationships/slideLayout" Target="../slideLayouts/slideLayout18.xml"/><Relationship Id="rId34" Type="http://schemas.openxmlformats.org/officeDocument/2006/relationships/tags" Target="../tags/tag51.xml"/><Relationship Id="rId33" Type="http://schemas.openxmlformats.org/officeDocument/2006/relationships/tags" Target="../tags/tag50.xml"/><Relationship Id="rId32" Type="http://schemas.openxmlformats.org/officeDocument/2006/relationships/tags" Target="../tags/tag49.xml"/><Relationship Id="rId31" Type="http://schemas.openxmlformats.org/officeDocument/2006/relationships/tags" Target="../tags/tag48.xml"/><Relationship Id="rId30" Type="http://schemas.openxmlformats.org/officeDocument/2006/relationships/tags" Target="../tags/tag47.xml"/><Relationship Id="rId3" Type="http://schemas.openxmlformats.org/officeDocument/2006/relationships/tags" Target="../tags/tag20.xml"/><Relationship Id="rId29" Type="http://schemas.openxmlformats.org/officeDocument/2006/relationships/tags" Target="../tags/tag46.xml"/><Relationship Id="rId28" Type="http://schemas.openxmlformats.org/officeDocument/2006/relationships/tags" Target="../tags/tag45.xml"/><Relationship Id="rId27" Type="http://schemas.openxmlformats.org/officeDocument/2006/relationships/tags" Target="../tags/tag44.xml"/><Relationship Id="rId26" Type="http://schemas.openxmlformats.org/officeDocument/2006/relationships/tags" Target="../tags/tag43.xml"/><Relationship Id="rId25" Type="http://schemas.openxmlformats.org/officeDocument/2006/relationships/tags" Target="../tags/tag42.xml"/><Relationship Id="rId24" Type="http://schemas.openxmlformats.org/officeDocument/2006/relationships/tags" Target="../tags/tag41.xml"/><Relationship Id="rId23" Type="http://schemas.openxmlformats.org/officeDocument/2006/relationships/tags" Target="../tags/tag40.xml"/><Relationship Id="rId22" Type="http://schemas.openxmlformats.org/officeDocument/2006/relationships/tags" Target="../tags/tag39.xml"/><Relationship Id="rId21" Type="http://schemas.openxmlformats.org/officeDocument/2006/relationships/tags" Target="../tags/tag38.xml"/><Relationship Id="rId20" Type="http://schemas.openxmlformats.org/officeDocument/2006/relationships/tags" Target="../tags/tag37.xml"/><Relationship Id="rId2" Type="http://schemas.openxmlformats.org/officeDocument/2006/relationships/tags" Target="../tags/tag19.xml"/><Relationship Id="rId19" Type="http://schemas.openxmlformats.org/officeDocument/2006/relationships/tags" Target="../tags/tag36.xml"/><Relationship Id="rId18" Type="http://schemas.openxmlformats.org/officeDocument/2006/relationships/tags" Target="../tags/tag35.xml"/><Relationship Id="rId17" Type="http://schemas.openxmlformats.org/officeDocument/2006/relationships/tags" Target="../tags/tag34.xml"/><Relationship Id="rId16" Type="http://schemas.openxmlformats.org/officeDocument/2006/relationships/tags" Target="../tags/tag33.xml"/><Relationship Id="rId15" Type="http://schemas.openxmlformats.org/officeDocument/2006/relationships/tags" Target="../tags/tag32.xml"/><Relationship Id="rId14" Type="http://schemas.openxmlformats.org/officeDocument/2006/relationships/tags" Target="../tags/tag31.xml"/><Relationship Id="rId13" Type="http://schemas.openxmlformats.org/officeDocument/2006/relationships/tags" Target="../tags/tag30.xml"/><Relationship Id="rId12" Type="http://schemas.openxmlformats.org/officeDocument/2006/relationships/tags" Target="../tags/tag29.xml"/><Relationship Id="rId11" Type="http://schemas.openxmlformats.org/officeDocument/2006/relationships/tags" Target="../tags/tag28.xml"/><Relationship Id="rId10" Type="http://schemas.openxmlformats.org/officeDocument/2006/relationships/tags" Target="../tags/tag27.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jpe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5" Type="http://schemas.openxmlformats.org/officeDocument/2006/relationships/slideLayout" Target="../slideLayouts/slideLayout18.xml"/><Relationship Id="rId14" Type="http://schemas.openxmlformats.org/officeDocument/2006/relationships/tags" Target="../tags/tag60.xml"/><Relationship Id="rId13" Type="http://schemas.openxmlformats.org/officeDocument/2006/relationships/tags" Target="../tags/tag59.xml"/><Relationship Id="rId12" Type="http://schemas.openxmlformats.org/officeDocument/2006/relationships/tags" Target="../tags/tag58.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1.xml"/><Relationship Id="rId23" Type="http://schemas.openxmlformats.org/officeDocument/2006/relationships/slideLayout" Target="../slideLayouts/slideLayout18.xml"/><Relationship Id="rId22" Type="http://schemas.openxmlformats.org/officeDocument/2006/relationships/image" Target="../media/image10.png"/><Relationship Id="rId21" Type="http://schemas.openxmlformats.org/officeDocument/2006/relationships/tags" Target="../tags/tag16.xml"/><Relationship Id="rId20" Type="http://schemas.openxmlformats.org/officeDocument/2006/relationships/image" Target="../media/image9.png"/><Relationship Id="rId2" Type="http://schemas.openxmlformats.org/officeDocument/2006/relationships/tags" Target="../tags/tag2.xml"/><Relationship Id="rId19" Type="http://schemas.openxmlformats.org/officeDocument/2006/relationships/tags" Target="../tags/tag15.xml"/><Relationship Id="rId18" Type="http://schemas.openxmlformats.org/officeDocument/2006/relationships/image" Target="../media/image8.png"/><Relationship Id="rId17" Type="http://schemas.openxmlformats.org/officeDocument/2006/relationships/tags" Target="../tags/tag14.xml"/><Relationship Id="rId16" Type="http://schemas.openxmlformats.org/officeDocument/2006/relationships/image" Target="../media/image7.png"/><Relationship Id="rId15" Type="http://schemas.openxmlformats.org/officeDocument/2006/relationships/tags" Target="../tags/tag13.xml"/><Relationship Id="rId14" Type="http://schemas.openxmlformats.org/officeDocument/2006/relationships/tags" Target="../tags/tag12.xml"/><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image" Target="../media/image6.png"/><Relationship Id="rId10" Type="http://schemas.openxmlformats.org/officeDocument/2006/relationships/tags" Target="../tags/tag9.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27.png"/><Relationship Id="rId4" Type="http://schemas.openxmlformats.org/officeDocument/2006/relationships/image" Target="../media/image26.png"/><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66.xml"/><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tags" Target="../tags/tag6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3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hyperlink" Target="https://blog.csdn.net/v_JULY_v/article/details/704182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8.xml"/><Relationship Id="rId2" Type="http://schemas.openxmlformats.org/officeDocument/2006/relationships/image" Target="../media/image12.png"/><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8.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2</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蛮力法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芯片就是从最初的</a:t>
            </a:r>
            <a:r>
              <a:rPr lang="en-US" altLang="zh-CN">
                <a:solidFill>
                  <a:schemeClr val="tx1"/>
                </a:solidFill>
                <a:uFillTx/>
                <a:latin typeface="Times New Roman" panose="02020603050405020304" charset="0"/>
              </a:rPr>
              <a:t>MOS</a:t>
            </a:r>
            <a:r>
              <a:rPr lang="zh-CN" altLang="en-US">
                <a:solidFill>
                  <a:schemeClr val="tx1"/>
                </a:solidFill>
                <a:uFillTx/>
                <a:latin typeface="Times New Roman" panose="02020603050405020304" charset="0"/>
              </a:rPr>
              <a:t>管，三极管，然后组成逻辑门电路再到基本的电路最后集成</a:t>
            </a:r>
            <a:r>
              <a:rPr lang="en-US" altLang="zh-CN">
                <a:solidFill>
                  <a:schemeClr val="tx1"/>
                </a:solidFill>
                <a:uFillTx/>
                <a:latin typeface="Times New Roman" panose="02020603050405020304" charset="0"/>
              </a:rPr>
              <a:t>CPU</a:t>
            </a:r>
            <a:r>
              <a:rPr lang="zh-CN" altLang="en-US">
                <a:solidFill>
                  <a:schemeClr val="tx1"/>
                </a:solidFill>
                <a:uFillTx/>
                <a:latin typeface="Times New Roman" panose="02020603050405020304" charset="0"/>
              </a:rPr>
              <a:t>。</a:t>
            </a:r>
            <a:endParaRPr lang="zh-CN" altLang="en-US">
              <a:solidFill>
                <a:schemeClr val="tx1"/>
              </a:solidFill>
              <a:uFillTx/>
              <a:latin typeface="Times New Roman" panose="02020603050405020304" charset="0"/>
            </a:endParaRPr>
          </a:p>
        </p:txBody>
      </p:sp>
      <p:pic>
        <p:nvPicPr>
          <p:cNvPr id="3" name="图片 2" descr="三极管"/>
          <p:cNvPicPr>
            <a:picLocks noChangeAspect="1"/>
          </p:cNvPicPr>
          <p:nvPr/>
        </p:nvPicPr>
        <p:blipFill>
          <a:blip r:embed="rId1"/>
          <a:srcRect r="59408" b="13301"/>
          <a:stretch>
            <a:fillRect/>
          </a:stretch>
        </p:blipFill>
        <p:spPr>
          <a:xfrm>
            <a:off x="323850" y="1484630"/>
            <a:ext cx="2169795" cy="2442210"/>
          </a:xfrm>
          <a:prstGeom prst="rect">
            <a:avLst/>
          </a:prstGeom>
        </p:spPr>
      </p:pic>
      <p:pic>
        <p:nvPicPr>
          <p:cNvPr id="5" name="图片 4" descr="三极管"/>
          <p:cNvPicPr>
            <a:picLocks noChangeAspect="1"/>
          </p:cNvPicPr>
          <p:nvPr/>
        </p:nvPicPr>
        <p:blipFill>
          <a:blip r:embed="rId1"/>
          <a:srcRect l="45997" b="13301"/>
          <a:stretch>
            <a:fillRect/>
          </a:stretch>
        </p:blipFill>
        <p:spPr>
          <a:xfrm>
            <a:off x="252095" y="3860800"/>
            <a:ext cx="2304415" cy="1948815"/>
          </a:xfrm>
          <a:prstGeom prst="rect">
            <a:avLst/>
          </a:prstGeom>
        </p:spPr>
      </p:pic>
      <p:sp>
        <p:nvSpPr>
          <p:cNvPr id="6" name="右大括号 5"/>
          <p:cNvSpPr/>
          <p:nvPr/>
        </p:nvSpPr>
        <p:spPr>
          <a:xfrm>
            <a:off x="2556510" y="2277110"/>
            <a:ext cx="504190" cy="3168650"/>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3564255" y="2132965"/>
            <a:ext cx="2016125" cy="3240405"/>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2"/>
          <a:srcRect b="58349"/>
          <a:stretch>
            <a:fillRect/>
          </a:stretch>
        </p:blipFill>
        <p:spPr>
          <a:xfrm>
            <a:off x="4186555" y="2348865"/>
            <a:ext cx="952500" cy="432435"/>
          </a:xfrm>
          <a:prstGeom prst="rect">
            <a:avLst/>
          </a:prstGeom>
        </p:spPr>
      </p:pic>
      <p:pic>
        <p:nvPicPr>
          <p:cNvPr id="10" name="图片 9"/>
          <p:cNvPicPr>
            <a:picLocks noChangeAspect="1"/>
          </p:cNvPicPr>
          <p:nvPr/>
        </p:nvPicPr>
        <p:blipFill>
          <a:blip r:embed="rId3"/>
          <a:stretch>
            <a:fillRect/>
          </a:stretch>
        </p:blipFill>
        <p:spPr>
          <a:xfrm>
            <a:off x="3996055" y="2924810"/>
            <a:ext cx="1333500" cy="590550"/>
          </a:xfrm>
          <a:prstGeom prst="rect">
            <a:avLst/>
          </a:prstGeom>
        </p:spPr>
      </p:pic>
      <p:pic>
        <p:nvPicPr>
          <p:cNvPr id="15" name="图片 14"/>
          <p:cNvPicPr>
            <a:picLocks noChangeAspect="1"/>
          </p:cNvPicPr>
          <p:nvPr/>
        </p:nvPicPr>
        <p:blipFill>
          <a:blip r:embed="rId4"/>
          <a:stretch>
            <a:fillRect/>
          </a:stretch>
        </p:blipFill>
        <p:spPr>
          <a:xfrm>
            <a:off x="4068445" y="3717290"/>
            <a:ext cx="1209675" cy="561975"/>
          </a:xfrm>
          <a:prstGeom prst="rect">
            <a:avLst/>
          </a:prstGeom>
        </p:spPr>
      </p:pic>
      <p:pic>
        <p:nvPicPr>
          <p:cNvPr id="22" name="图片 21"/>
          <p:cNvPicPr>
            <a:picLocks noChangeAspect="1"/>
          </p:cNvPicPr>
          <p:nvPr/>
        </p:nvPicPr>
        <p:blipFill>
          <a:blip r:embed="rId5"/>
          <a:stretch>
            <a:fillRect/>
          </a:stretch>
        </p:blipFill>
        <p:spPr>
          <a:xfrm>
            <a:off x="4140200" y="4481195"/>
            <a:ext cx="1066800" cy="609600"/>
          </a:xfrm>
          <a:prstGeom prst="rect">
            <a:avLst/>
          </a:prstGeom>
        </p:spPr>
      </p:pic>
      <p:sp>
        <p:nvSpPr>
          <p:cNvPr id="23" name="右箭头 22"/>
          <p:cNvSpPr/>
          <p:nvPr/>
        </p:nvSpPr>
        <p:spPr>
          <a:xfrm>
            <a:off x="3123565" y="378269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a:off x="5807710"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26" name="图片 25"/>
          <p:cNvPicPr>
            <a:picLocks noChangeAspect="1"/>
          </p:cNvPicPr>
          <p:nvPr/>
        </p:nvPicPr>
        <p:blipFill>
          <a:blip r:embed="rId6"/>
          <a:stretch>
            <a:fillRect/>
          </a:stretch>
        </p:blipFill>
        <p:spPr>
          <a:xfrm>
            <a:off x="6228715" y="3284855"/>
            <a:ext cx="1457960" cy="1094105"/>
          </a:xfrm>
          <a:prstGeom prst="rect">
            <a:avLst/>
          </a:prstGeom>
        </p:spPr>
      </p:pic>
      <p:sp>
        <p:nvSpPr>
          <p:cNvPr id="27" name="右箭头 26"/>
          <p:cNvSpPr/>
          <p:nvPr/>
        </p:nvSpPr>
        <p:spPr>
          <a:xfrm>
            <a:off x="7741285" y="378904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8154035" y="3644900"/>
            <a:ext cx="690245" cy="330200"/>
          </a:xfrm>
          <a:prstGeom prst="rect">
            <a:avLst/>
          </a:prstGeom>
          <a:noFill/>
        </p:spPr>
        <p:txBody>
          <a:bodyPr wrap="square" rtlCol="0" anchor="t">
            <a:noAutofit/>
          </a:bodyPr>
          <a:p>
            <a:r>
              <a:rPr lang="en-US" altLang="zh-CN">
                <a:latin typeface="Times New Roman" panose="02020603050405020304" charset="0"/>
                <a:cs typeface="Times New Roman" panose="02020603050405020304" charset="0"/>
                <a:sym typeface="+mn-ea"/>
              </a:rPr>
              <a:t>CPU</a:t>
            </a:r>
            <a:endParaRPr lang="zh-CN" altLang="en-US">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8274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那么究竟是如何组成的呢？我们可以举一个具体的例子，一个是非门的组成，一个加法器的</a:t>
            </a:r>
            <a:r>
              <a:rPr lang="zh-CN" altLang="en-US">
                <a:solidFill>
                  <a:schemeClr val="tx1"/>
                </a:solidFill>
                <a:uFillTx/>
                <a:latin typeface="Times New Roman" panose="02020603050405020304" charset="0"/>
              </a:rPr>
              <a:t>组成。</a:t>
            </a:r>
            <a:endParaRPr lang="zh-CN" altLang="en-US">
              <a:solidFill>
                <a:schemeClr val="tx1"/>
              </a:solidFill>
              <a:uFillTx/>
              <a:latin typeface="Times New Roman" panose="02020603050405020304" charset="0"/>
            </a:endParaRPr>
          </a:p>
        </p:txBody>
      </p:sp>
      <p:grpSp>
        <p:nvGrpSpPr>
          <p:cNvPr id="6" name="组合 5"/>
          <p:cNvGrpSpPr/>
          <p:nvPr/>
        </p:nvGrpSpPr>
        <p:grpSpPr>
          <a:xfrm>
            <a:off x="251460" y="2190115"/>
            <a:ext cx="2015490" cy="3239770"/>
            <a:chOff x="1189" y="4379"/>
            <a:chExt cx="3174" cy="5102"/>
          </a:xfrm>
        </p:grpSpPr>
        <p:sp>
          <p:nvSpPr>
            <p:cNvPr id="8" name="矩形 7"/>
            <p:cNvSpPr/>
            <p:nvPr/>
          </p:nvSpPr>
          <p:spPr>
            <a:xfrm>
              <a:off x="1189" y="4379"/>
              <a:ext cx="3175" cy="5103"/>
            </a:xfrm>
            <a:prstGeom prst="rect">
              <a:avLst/>
            </a:prstGeom>
            <a:noFill/>
            <a:ln w="19050"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9" name="图片 8"/>
            <p:cNvPicPr>
              <a:picLocks noChangeAspect="1"/>
            </p:cNvPicPr>
            <p:nvPr/>
          </p:nvPicPr>
          <p:blipFill>
            <a:blip r:embed="rId1"/>
            <a:srcRect b="58349"/>
            <a:stretch>
              <a:fillRect/>
            </a:stretch>
          </p:blipFill>
          <p:spPr>
            <a:xfrm>
              <a:off x="2169" y="4719"/>
              <a:ext cx="1500" cy="681"/>
            </a:xfrm>
            <a:prstGeom prst="rect">
              <a:avLst/>
            </a:prstGeom>
          </p:spPr>
        </p:pic>
        <p:pic>
          <p:nvPicPr>
            <p:cNvPr id="10" name="图片 9"/>
            <p:cNvPicPr>
              <a:picLocks noChangeAspect="1"/>
            </p:cNvPicPr>
            <p:nvPr/>
          </p:nvPicPr>
          <p:blipFill>
            <a:blip r:embed="rId2"/>
            <a:stretch>
              <a:fillRect/>
            </a:stretch>
          </p:blipFill>
          <p:spPr>
            <a:xfrm>
              <a:off x="1869" y="5626"/>
              <a:ext cx="2100" cy="930"/>
            </a:xfrm>
            <a:prstGeom prst="rect">
              <a:avLst/>
            </a:prstGeom>
          </p:spPr>
        </p:pic>
        <p:pic>
          <p:nvPicPr>
            <p:cNvPr id="15" name="图片 14"/>
            <p:cNvPicPr>
              <a:picLocks noChangeAspect="1"/>
            </p:cNvPicPr>
            <p:nvPr/>
          </p:nvPicPr>
          <p:blipFill>
            <a:blip r:embed="rId3"/>
            <a:stretch>
              <a:fillRect/>
            </a:stretch>
          </p:blipFill>
          <p:spPr>
            <a:xfrm>
              <a:off x="1983" y="6874"/>
              <a:ext cx="1905" cy="885"/>
            </a:xfrm>
            <a:prstGeom prst="rect">
              <a:avLst/>
            </a:prstGeom>
          </p:spPr>
        </p:pic>
        <p:pic>
          <p:nvPicPr>
            <p:cNvPr id="22" name="图片 21"/>
            <p:cNvPicPr>
              <a:picLocks noChangeAspect="1"/>
            </p:cNvPicPr>
            <p:nvPr/>
          </p:nvPicPr>
          <p:blipFill>
            <a:blip r:embed="rId4"/>
            <a:stretch>
              <a:fillRect/>
            </a:stretch>
          </p:blipFill>
          <p:spPr>
            <a:xfrm>
              <a:off x="2096" y="8077"/>
              <a:ext cx="1680" cy="960"/>
            </a:xfrm>
            <a:prstGeom prst="rect">
              <a:avLst/>
            </a:prstGeom>
          </p:spPr>
        </p:pic>
      </p:grpSp>
      <p:sp>
        <p:nvSpPr>
          <p:cNvPr id="23" name="右箭头 22"/>
          <p:cNvSpPr/>
          <p:nvPr/>
        </p:nvSpPr>
        <p:spPr>
          <a:xfrm>
            <a:off x="2339340" y="3500755"/>
            <a:ext cx="288290" cy="144145"/>
          </a:xfrm>
          <a:prstGeom prst="rightArrow">
            <a:avLst/>
          </a:prstGeom>
          <a:solidFill>
            <a:schemeClr val="tx1"/>
          </a:solidFill>
          <a:ln w="9525" cap="flat" cmpd="sng" algn="ctr">
            <a:solidFill>
              <a:schemeClr val="tx2"/>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pic>
        <p:nvPicPr>
          <p:cNvPr id="4" name="图片 3"/>
          <p:cNvPicPr>
            <a:picLocks noChangeAspect="1"/>
          </p:cNvPicPr>
          <p:nvPr/>
        </p:nvPicPr>
        <p:blipFill>
          <a:blip r:embed="rId5"/>
          <a:stretch>
            <a:fillRect/>
          </a:stretch>
        </p:blipFill>
        <p:spPr>
          <a:xfrm>
            <a:off x="2555240" y="1254125"/>
            <a:ext cx="1206500" cy="1181100"/>
          </a:xfrm>
          <a:prstGeom prst="rect">
            <a:avLst/>
          </a:prstGeom>
        </p:spPr>
      </p:pic>
      <p:sp>
        <p:nvSpPr>
          <p:cNvPr id="7" name="云形标注 6"/>
          <p:cNvSpPr/>
          <p:nvPr/>
        </p:nvSpPr>
        <p:spPr>
          <a:xfrm>
            <a:off x="1763395" y="1124585"/>
            <a:ext cx="2664460" cy="1440180"/>
          </a:xfrm>
          <a:prstGeom prst="cloudCallou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4356100" y="1628775"/>
            <a:ext cx="4128135" cy="427990"/>
          </a:xfrm>
          <a:prstGeom prst="rect">
            <a:avLst/>
          </a:prstGeom>
          <a:noFill/>
        </p:spPr>
        <p:txBody>
          <a:bodyPr wrap="square" rtlCol="0">
            <a:noAutofit/>
          </a:bodyPr>
          <a:p>
            <a:pPr algn="ctr"/>
            <a:r>
              <a:rPr lang="zh-CN" altLang="en-US">
                <a:solidFill>
                  <a:srgbClr val="FF0000"/>
                </a:solidFill>
                <a:uFillTx/>
                <a:latin typeface="Times New Roman" panose="02020603050405020304" charset="0"/>
              </a:rPr>
              <a:t>先了解一下什么是加法！！！</a:t>
            </a:r>
            <a:endParaRPr lang="zh-CN" altLang="en-US">
              <a:solidFill>
                <a:srgbClr val="FF0000"/>
              </a:solidFill>
              <a:uFillTx/>
              <a:latin typeface="Times New Roman" panose="02020603050405020304" charset="0"/>
            </a:endParaRPr>
          </a:p>
        </p:txBody>
      </p:sp>
      <p:graphicFrame>
        <p:nvGraphicFramePr>
          <p:cNvPr id="5" name="表格 4"/>
          <p:cNvGraphicFramePr/>
          <p:nvPr>
            <p:custDataLst>
              <p:tags r:id="rId6"/>
            </p:custDataLst>
          </p:nvPr>
        </p:nvGraphicFramePr>
        <p:xfrm>
          <a:off x="3275965" y="2581910"/>
          <a:ext cx="5332730" cy="3291840"/>
        </p:xfrm>
        <a:graphic>
          <a:graphicData uri="http://schemas.openxmlformats.org/drawingml/2006/table">
            <a:tbl>
              <a:tblPr firstRow="1" bandRow="1">
                <a:tableStyleId>{5C22544A-7EE6-4342-B048-85BDC9FD1C3A}</a:tableStyleId>
              </a:tblPr>
              <a:tblGrid>
                <a:gridCol w="859155"/>
                <a:gridCol w="1002030"/>
                <a:gridCol w="1157605"/>
                <a:gridCol w="1156970"/>
                <a:gridCol w="1156970"/>
              </a:tblGrid>
              <a:tr h="365760">
                <a:tc>
                  <a:txBody>
                    <a:bodyPr/>
                    <a:p>
                      <a:pPr algn="ctr">
                        <a:buNone/>
                      </a:pPr>
                      <a:r>
                        <a:rPr lang="en-US" altLang="zh-CN">
                          <a:solidFill>
                            <a:schemeClr val="tx1"/>
                          </a:solidFill>
                          <a:latin typeface="Times New Roman" panose="02020603050405020304" charset="0"/>
                          <a:cs typeface="Times New Roman" panose="02020603050405020304" charset="0"/>
                        </a:rPr>
                        <a:t>CI</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a:noFill/>
                    </a:lnL>
                    <a:lnR w="38100">
                      <a:solidFill>
                        <a:schemeClr val="tx1"/>
                      </a:solidFill>
                      <a:prstDash val="solid"/>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S</a:t>
                      </a:r>
                      <a:endParaRPr lang="en-US" altLang="zh-CN">
                        <a:solidFill>
                          <a:schemeClr val="tx1"/>
                        </a:solidFill>
                        <a:latin typeface="Times New Roman" panose="02020603050405020304" charset="0"/>
                        <a:cs typeface="Times New Roman" panose="02020603050405020304" charset="0"/>
                      </a:endParaRPr>
                    </a:p>
                  </a:txBody>
                  <a:tcPr>
                    <a:lnL w="38100">
                      <a:solidFill>
                        <a:schemeClr val="tx1"/>
                      </a:solidFill>
                      <a:prstDash val="solid"/>
                    </a:lnL>
                    <a:lnR>
                      <a:noFill/>
                    </a:lnR>
                    <a:lnT w="38100">
                      <a:solidFill>
                        <a:schemeClr val="tx1"/>
                      </a:solidFill>
                      <a:prstDash val="solid"/>
                    </a:lnT>
                    <a:lnB w="381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charset="0"/>
                          <a:cs typeface="Times New Roman" panose="02020603050405020304" charset="0"/>
                        </a:rPr>
                        <a:t>CO</a:t>
                      </a:r>
                      <a:endParaRPr lang="en-US" altLang="zh-CN">
                        <a:solidFill>
                          <a:schemeClr val="tx1"/>
                        </a:solidFill>
                        <a:latin typeface="Times New Roman" panose="02020603050405020304" charset="0"/>
                        <a:cs typeface="Times New Roman" panose="02020603050405020304" charset="0"/>
                      </a:endParaRPr>
                    </a:p>
                  </a:txBody>
                  <a:tcPr>
                    <a:lnL>
                      <a:noFill/>
                    </a:lnL>
                    <a:lnR>
                      <a:noFill/>
                    </a:lnR>
                    <a:lnT w="38100">
                      <a:solidFill>
                        <a:schemeClr val="tx1"/>
                      </a:solidFill>
                      <a:prstDash val="solid"/>
                    </a:lnT>
                    <a:lnB w="38100">
                      <a:solidFill>
                        <a:schemeClr val="tx1"/>
                      </a:solidFill>
                      <a:prstDash val="solid"/>
                    </a:lnB>
                    <a:lnTlToBr>
                      <a:noFill/>
                    </a:lnTlToBr>
                    <a:lnBlToTr>
                      <a:noFill/>
                    </a:lnBlToT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T w="38100">
                      <a:solidFill>
                        <a:schemeClr val="tx1"/>
                      </a:solidFill>
                      <a:prstDash val="solid"/>
                    </a:lnT>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T w="38100">
                      <a:solidFill>
                        <a:schemeClr val="tx1"/>
                      </a:solidFill>
                      <a:prstDash val="solid"/>
                    </a:lnT>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noFill/>
                  </a:tcPr>
                </a:tc>
                <a:tc>
                  <a:txBody>
                    <a:bodyPr/>
                    <a:p>
                      <a:pPr algn="ctr">
                        <a:buNone/>
                      </a:pPr>
                      <a:r>
                        <a:rPr lang="en-US" altLang="zh-CN">
                          <a:latin typeface="Times New Roman" panose="02020603050405020304" charset="0"/>
                          <a:cs typeface="Times New Roman" panose="02020603050405020304" charset="0"/>
                        </a:rPr>
                        <a:t>0</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noFill/>
                  </a:tcPr>
                </a:tc>
              </a:tr>
              <a:tr h="365760">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R w="38100" cmpd="sng">
                      <a:solidFill>
                        <a:schemeClr val="tx1"/>
                      </a:solidFill>
                      <a:prstDash val="solid"/>
                    </a:lnR>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L w="38100" cmpd="sng">
                      <a:solidFill>
                        <a:schemeClr val="tx1"/>
                      </a:solidFill>
                      <a:prstDash val="solid"/>
                    </a:lnL>
                    <a:lnB w="38100" cmpd="sng">
                      <a:solidFill>
                        <a:schemeClr val="tx1"/>
                      </a:solidFill>
                      <a:prstDash val="solid"/>
                    </a:lnB>
                    <a:noFill/>
                  </a:tcPr>
                </a:tc>
                <a:tc>
                  <a:txBody>
                    <a:bodyPr/>
                    <a:p>
                      <a:pPr algn="ctr">
                        <a:buNone/>
                      </a:pPr>
                      <a:r>
                        <a:rPr lang="en-US" altLang="zh-CN">
                          <a:latin typeface="Times New Roman" panose="02020603050405020304" charset="0"/>
                          <a:cs typeface="Times New Roman" panose="02020603050405020304" charset="0"/>
                        </a:rPr>
                        <a:t>1</a:t>
                      </a:r>
                      <a:endParaRPr lang="en-US" altLang="zh-CN">
                        <a:latin typeface="Times New Roman" panose="02020603050405020304" charset="0"/>
                        <a:cs typeface="Times New Roman" panose="02020603050405020304" charset="0"/>
                      </a:endParaRPr>
                    </a:p>
                  </a:txBody>
                  <a:tcPr>
                    <a:lnB w="38100" cmpd="sng">
                      <a:solidFill>
                        <a:schemeClr val="tx1"/>
                      </a:solidFill>
                      <a:prstDash val="solid"/>
                    </a:lnB>
                    <a:noFill/>
                  </a:tcPr>
                </a:tc>
              </a:tr>
            </a:tbl>
          </a:graphicData>
        </a:graphic>
      </p:graphicFrame>
      <p:sp>
        <p:nvSpPr>
          <p:cNvPr id="11" name="文本框 10"/>
          <p:cNvSpPr txBox="1"/>
          <p:nvPr/>
        </p:nvSpPr>
        <p:spPr>
          <a:xfrm>
            <a:off x="4067810" y="2153920"/>
            <a:ext cx="4128135" cy="4279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加法真值表</a:t>
            </a:r>
            <a:endParaRPr lang="zh-CN" altLang="en-US">
              <a:solidFill>
                <a:schemeClr val="tx1"/>
              </a:solidFill>
              <a:uFillTx/>
              <a:latin typeface="Times New Roman" panose="02020603050405020304" charset="0"/>
            </a:endParaRPr>
          </a:p>
        </p:txBody>
      </p:sp>
      <p:sp>
        <p:nvSpPr>
          <p:cNvPr id="12" name="矩形 11"/>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文本框 176"/>
          <p:cNvSpPr txBox="1"/>
          <p:nvPr/>
        </p:nvSpPr>
        <p:spPr>
          <a:xfrm>
            <a:off x="683260" y="4940935"/>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此时，一目了然只需要把所有的位加法器串联起来就可以实现若干位的相加</a:t>
            </a:r>
            <a:r>
              <a:rPr lang="zh-CN" altLang="en-US">
                <a:solidFill>
                  <a:schemeClr val="tx1"/>
                </a:solidFill>
                <a:uFillTx/>
                <a:latin typeface="Times New Roman" panose="02020603050405020304" charset="0"/>
              </a:rPr>
              <a:t>计算！</a:t>
            </a:r>
            <a:endParaRPr lang="zh-CN" altLang="en-US">
              <a:solidFill>
                <a:schemeClr val="tx1"/>
              </a:solidFill>
              <a:uFillTx/>
              <a:latin typeface="Times New Roman" panose="02020603050405020304" charset="0"/>
            </a:endParaRPr>
          </a:p>
        </p:txBody>
      </p:sp>
      <p:grpSp>
        <p:nvGrpSpPr>
          <p:cNvPr id="24" name="组合 23"/>
          <p:cNvGrpSpPr/>
          <p:nvPr>
            <p:custDataLst>
              <p:tags r:id="rId1"/>
            </p:custDataLst>
          </p:nvPr>
        </p:nvGrpSpPr>
        <p:grpSpPr>
          <a:xfrm>
            <a:off x="2105660" y="2717165"/>
            <a:ext cx="1300480" cy="1454150"/>
            <a:chOff x="2056" y="2380"/>
            <a:chExt cx="2048" cy="2290"/>
          </a:xfrm>
        </p:grpSpPr>
        <p:grpSp>
          <p:nvGrpSpPr>
            <p:cNvPr id="17" name="组合 16"/>
            <p:cNvGrpSpPr/>
            <p:nvPr/>
          </p:nvGrpSpPr>
          <p:grpSpPr>
            <a:xfrm>
              <a:off x="2056" y="2905"/>
              <a:ext cx="2049" cy="1269"/>
              <a:chOff x="2056" y="2905"/>
              <a:chExt cx="2049" cy="1269"/>
            </a:xfrm>
          </p:grpSpPr>
          <p:sp>
            <p:nvSpPr>
              <p:cNvPr id="12" name="矩形 11"/>
              <p:cNvSpPr/>
              <p:nvPr>
                <p:custDataLst>
                  <p:tags r:id="rId2"/>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custDataLst>
                  <p:tags r:id="rId3"/>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14" name="文本框 13"/>
              <p:cNvSpPr txBox="1"/>
              <p:nvPr>
                <p:custDataLst>
                  <p:tags r:id="rId4"/>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16" name="文本框 15"/>
              <p:cNvSpPr txBox="1"/>
              <p:nvPr>
                <p:custDataLst>
                  <p:tags r:id="rId5"/>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19" name="直接连接符 18"/>
            <p:cNvCxnSpPr/>
            <p:nvPr>
              <p:custDataLst>
                <p:tags r:id="rId6"/>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p:nvPr>
              <p:custDataLst>
                <p:tags r:id="rId7"/>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custDataLst>
                <p:tags r:id="rId8"/>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25" name="组合 24"/>
          <p:cNvGrpSpPr/>
          <p:nvPr>
            <p:custDataLst>
              <p:tags r:id="rId9"/>
            </p:custDataLst>
          </p:nvPr>
        </p:nvGrpSpPr>
        <p:grpSpPr>
          <a:xfrm>
            <a:off x="3687445" y="2717800"/>
            <a:ext cx="1300480" cy="1454150"/>
            <a:chOff x="2056" y="2380"/>
            <a:chExt cx="2048" cy="2290"/>
          </a:xfrm>
        </p:grpSpPr>
        <p:grpSp>
          <p:nvGrpSpPr>
            <p:cNvPr id="26" name="组合 25"/>
            <p:cNvGrpSpPr/>
            <p:nvPr/>
          </p:nvGrpSpPr>
          <p:grpSpPr>
            <a:xfrm>
              <a:off x="2056" y="2905"/>
              <a:ext cx="2049" cy="1269"/>
              <a:chOff x="2056" y="2905"/>
              <a:chExt cx="2049" cy="1269"/>
            </a:xfrm>
          </p:grpSpPr>
          <p:sp>
            <p:nvSpPr>
              <p:cNvPr id="27" name="矩形 26"/>
              <p:cNvSpPr/>
              <p:nvPr>
                <p:custDataLst>
                  <p:tags r:id="rId10"/>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custDataLst>
                  <p:tags r:id="rId11"/>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29" name="文本框 28"/>
              <p:cNvSpPr txBox="1"/>
              <p:nvPr>
                <p:custDataLst>
                  <p:tags r:id="rId12"/>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0" name="文本框 29"/>
              <p:cNvSpPr txBox="1"/>
              <p:nvPr>
                <p:custDataLst>
                  <p:tags r:id="rId13"/>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31" name="直接连接符 30"/>
            <p:cNvCxnSpPr/>
            <p:nvPr>
              <p:custDataLst>
                <p:tags r:id="rId14"/>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custDataLst>
                <p:tags r:id="rId15"/>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custDataLst>
                <p:tags r:id="rId16"/>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grpSp>
        <p:nvGrpSpPr>
          <p:cNvPr id="34" name="组合 33"/>
          <p:cNvGrpSpPr/>
          <p:nvPr>
            <p:custDataLst>
              <p:tags r:id="rId17"/>
            </p:custDataLst>
          </p:nvPr>
        </p:nvGrpSpPr>
        <p:grpSpPr>
          <a:xfrm>
            <a:off x="5227955" y="2690495"/>
            <a:ext cx="1300480" cy="1454150"/>
            <a:chOff x="2056" y="2380"/>
            <a:chExt cx="2048" cy="2290"/>
          </a:xfrm>
        </p:grpSpPr>
        <p:grpSp>
          <p:nvGrpSpPr>
            <p:cNvPr id="35" name="组合 34"/>
            <p:cNvGrpSpPr/>
            <p:nvPr/>
          </p:nvGrpSpPr>
          <p:grpSpPr>
            <a:xfrm>
              <a:off x="2056" y="2905"/>
              <a:ext cx="2049" cy="1269"/>
              <a:chOff x="2056" y="2905"/>
              <a:chExt cx="2049" cy="1269"/>
            </a:xfrm>
          </p:grpSpPr>
          <p:sp>
            <p:nvSpPr>
              <p:cNvPr id="36" name="矩形 35"/>
              <p:cNvSpPr/>
              <p:nvPr>
                <p:custDataLst>
                  <p:tags r:id="rId18"/>
                </p:custDataLst>
              </p:nvPr>
            </p:nvSpPr>
            <p:spPr>
              <a:xfrm>
                <a:off x="2097" y="2947"/>
                <a:ext cx="1852" cy="1159"/>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custDataLst>
                  <p:tags r:id="rId19"/>
                </p:custDataLst>
              </p:nvPr>
            </p:nvSpPr>
            <p:spPr>
              <a:xfrm>
                <a:off x="2056" y="2905"/>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CI        A          B</a:t>
                </a:r>
                <a:endParaRPr lang="en-US" altLang="zh-CN" sz="1200">
                  <a:latin typeface="Times New Roman" panose="02020603050405020304" charset="0"/>
                  <a:cs typeface="Times New Roman" panose="02020603050405020304" charset="0"/>
                </a:endParaRPr>
              </a:p>
            </p:txBody>
          </p:sp>
          <p:sp>
            <p:nvSpPr>
              <p:cNvPr id="38" name="文本框 37"/>
              <p:cNvSpPr txBox="1"/>
              <p:nvPr>
                <p:custDataLst>
                  <p:tags r:id="rId20"/>
                </p:custDataLst>
              </p:nvPr>
            </p:nvSpPr>
            <p:spPr>
              <a:xfrm>
                <a:off x="2751" y="3339"/>
                <a:ext cx="545" cy="580"/>
              </a:xfrm>
              <a:prstGeom prst="rect">
                <a:avLst/>
              </a:prstGeom>
              <a:noFill/>
            </p:spPr>
            <p:txBody>
              <a:bodyPr wrap="none" rtlCol="0" anchor="t">
                <a:spAutoFit/>
              </a:bodyPr>
              <a:p>
                <a:r>
                  <a:rPr lang="zh-CN" altLang="en-US">
                    <a:latin typeface="Times New Roman" panose="02020603050405020304" charset="0"/>
                    <a:ea typeface="微软雅黑" panose="020B0503020204020204" pitchFamily="34" charset="-122"/>
                    <a:cs typeface="Times New Roman" panose="02020603050405020304" charset="0"/>
                  </a:rPr>
                  <a:t>∑</a:t>
                </a:r>
                <a:endParaRPr lang="zh-CN" altLang="en-US">
                  <a:latin typeface="Times New Roman" panose="02020603050405020304" charset="0"/>
                  <a:ea typeface="微软雅黑" panose="020B0503020204020204" pitchFamily="34" charset="-122"/>
                  <a:cs typeface="Times New Roman" panose="02020603050405020304" charset="0"/>
                </a:endParaRPr>
              </a:p>
            </p:txBody>
          </p:sp>
          <p:sp>
            <p:nvSpPr>
              <p:cNvPr id="39" name="文本框 38"/>
              <p:cNvSpPr txBox="1"/>
              <p:nvPr>
                <p:custDataLst>
                  <p:tags r:id="rId21"/>
                </p:custDataLst>
              </p:nvPr>
            </p:nvSpPr>
            <p:spPr>
              <a:xfrm>
                <a:off x="2097" y="3740"/>
                <a:ext cx="2009" cy="434"/>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                   CO</a:t>
                </a:r>
                <a:endParaRPr lang="en-US" altLang="zh-CN" sz="1200">
                  <a:latin typeface="Times New Roman" panose="02020603050405020304" charset="0"/>
                  <a:cs typeface="Times New Roman" panose="02020603050405020304" charset="0"/>
                </a:endParaRPr>
              </a:p>
            </p:txBody>
          </p:sp>
        </p:grpSp>
        <p:cxnSp>
          <p:nvCxnSpPr>
            <p:cNvPr id="40" name="直接连接符 39"/>
            <p:cNvCxnSpPr/>
            <p:nvPr>
              <p:custDataLst>
                <p:tags r:id="rId22"/>
              </p:custDataLst>
            </p:nvPr>
          </p:nvCxnSpPr>
          <p:spPr>
            <a:xfrm>
              <a:off x="3023"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1" name="直接连接符 40"/>
            <p:cNvCxnSpPr/>
            <p:nvPr>
              <p:custDataLst>
                <p:tags r:id="rId23"/>
              </p:custDataLst>
            </p:nvPr>
          </p:nvCxnSpPr>
          <p:spPr>
            <a:xfrm>
              <a:off x="3685" y="2380"/>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p:nvPr>
              <p:custDataLst>
                <p:tags r:id="rId24"/>
              </p:custDataLst>
            </p:nvPr>
          </p:nvCxnSpPr>
          <p:spPr>
            <a:xfrm>
              <a:off x="2324" y="4104"/>
              <a:ext cx="0" cy="567"/>
            </a:xfrm>
            <a:prstGeom prst="line">
              <a:avLst/>
            </a:prstGeom>
            <a:solidFill>
              <a:schemeClr val="accent1"/>
            </a:solidFill>
            <a:ln w="9525" cap="flat" cmpd="sng" algn="ctr">
              <a:solidFill>
                <a:schemeClr val="tx1"/>
              </a:solidFill>
              <a:prstDash val="solid"/>
              <a:round/>
              <a:headEnd type="none" w="med" len="med"/>
              <a:tailEnd type="none" w="med" len="med"/>
            </a:ln>
          </p:spPr>
        </p:cxnSp>
      </p:grpSp>
      <p:cxnSp>
        <p:nvCxnSpPr>
          <p:cNvPr id="45" name="直接连接符 44"/>
          <p:cNvCxnSpPr/>
          <p:nvPr>
            <p:custDataLst>
              <p:tags r:id="rId25"/>
            </p:custDataLst>
          </p:nvPr>
        </p:nvCxnSpPr>
        <p:spPr>
          <a:xfrm>
            <a:off x="3140075" y="38119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7" name="直接连接符 46"/>
          <p:cNvCxnSpPr/>
          <p:nvPr/>
        </p:nvCxnSpPr>
        <p:spPr>
          <a:xfrm flipV="1">
            <a:off x="3140075" y="41725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8" name="直接连接符 47"/>
          <p:cNvCxnSpPr/>
          <p:nvPr>
            <p:custDataLst>
              <p:tags r:id="rId26"/>
            </p:custDataLst>
          </p:nvPr>
        </p:nvCxnSpPr>
        <p:spPr>
          <a:xfrm>
            <a:off x="3500120" y="27317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9" name="直接连接符 48"/>
          <p:cNvCxnSpPr/>
          <p:nvPr>
            <p:custDataLst>
              <p:tags r:id="rId27"/>
            </p:custDataLst>
          </p:nvPr>
        </p:nvCxnSpPr>
        <p:spPr>
          <a:xfrm flipV="1">
            <a:off x="3500120" y="27317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p:nvPr>
            <p:custDataLst>
              <p:tags r:id="rId28"/>
            </p:custDataLst>
          </p:nvPr>
        </p:nvCxnSpPr>
        <p:spPr>
          <a:xfrm>
            <a:off x="3853815" y="27254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p:nvPr>
            <p:custDataLst>
              <p:tags r:id="rId29"/>
            </p:custDataLst>
          </p:nvPr>
        </p:nvCxnSpPr>
        <p:spPr>
          <a:xfrm>
            <a:off x="4702175" y="3799205"/>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p:nvPr/>
        </p:nvCxnSpPr>
        <p:spPr>
          <a:xfrm flipV="1">
            <a:off x="4702175" y="4159885"/>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6" name="直接连接符 55"/>
          <p:cNvCxnSpPr/>
          <p:nvPr>
            <p:custDataLst>
              <p:tags r:id="rId30"/>
            </p:custDataLst>
          </p:nvPr>
        </p:nvCxnSpPr>
        <p:spPr>
          <a:xfrm>
            <a:off x="5062220" y="2719070"/>
            <a:ext cx="0" cy="14400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custDataLst>
              <p:tags r:id="rId31"/>
            </p:custDataLst>
          </p:nvPr>
        </p:nvCxnSpPr>
        <p:spPr>
          <a:xfrm flipV="1">
            <a:off x="5062220" y="271907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连接符 57"/>
          <p:cNvCxnSpPr/>
          <p:nvPr>
            <p:custDataLst>
              <p:tags r:id="rId32"/>
            </p:custDataLst>
          </p:nvPr>
        </p:nvCxnSpPr>
        <p:spPr>
          <a:xfrm>
            <a:off x="5415915" y="271272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9" name="文本框 58"/>
          <p:cNvSpPr txBox="1"/>
          <p:nvPr/>
        </p:nvSpPr>
        <p:spPr>
          <a:xfrm>
            <a:off x="2146300" y="4159250"/>
            <a:ext cx="4677410"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S</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S</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sp>
        <p:nvSpPr>
          <p:cNvPr id="60" name="文本框 59"/>
          <p:cNvSpPr txBox="1"/>
          <p:nvPr/>
        </p:nvSpPr>
        <p:spPr>
          <a:xfrm>
            <a:off x="1835785" y="2440305"/>
            <a:ext cx="5387975" cy="275590"/>
          </a:xfrm>
          <a:prstGeom prst="rect">
            <a:avLst/>
          </a:prstGeom>
          <a:noFill/>
        </p:spPr>
        <p:txBody>
          <a:bodyPr wrap="square" rtlCol="0">
            <a:spAutoFit/>
          </a:bodyPr>
          <a:p>
            <a:r>
              <a:rPr lang="en-US" altLang="zh-CN" sz="1200">
                <a:latin typeface="Times New Roman" panose="02020603050405020304" charset="0"/>
                <a:cs typeface="Times New Roman" panose="02020603050405020304" charset="0"/>
              </a:rPr>
              <a:t>C</a:t>
            </a:r>
            <a:r>
              <a:rPr lang="en-US" altLang="zh-CN" sz="1200" baseline="-25000">
                <a:latin typeface="Times New Roman" panose="02020603050405020304" charset="0"/>
                <a:cs typeface="Times New Roman" panose="02020603050405020304" charset="0"/>
              </a:rPr>
              <a:t>0                         </a:t>
            </a:r>
            <a:r>
              <a:rPr lang="en-US" altLang="zh-CN" sz="1200">
                <a:latin typeface="Times New Roman" panose="02020603050405020304" charset="0"/>
                <a:cs typeface="Times New Roman" panose="02020603050405020304" charset="0"/>
              </a:rPr>
              <a:t>A</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0</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1</a:t>
            </a:r>
            <a:r>
              <a:rPr lang="en-US" altLang="zh-CN" sz="1200">
                <a:latin typeface="Times New Roman" panose="02020603050405020304" charset="0"/>
                <a:cs typeface="Times New Roman" panose="02020603050405020304" charset="0"/>
              </a:rPr>
              <a:t>        C</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A</a:t>
            </a:r>
            <a:r>
              <a:rPr lang="en-US" altLang="zh-CN" sz="1200" baseline="-25000">
                <a:latin typeface="Times New Roman" panose="02020603050405020304" charset="0"/>
                <a:cs typeface="Times New Roman" panose="02020603050405020304" charset="0"/>
              </a:rPr>
              <a:t>2</a:t>
            </a:r>
            <a:r>
              <a:rPr lang="en-US" altLang="zh-CN" sz="1200">
                <a:latin typeface="Times New Roman" panose="02020603050405020304" charset="0"/>
                <a:cs typeface="Times New Roman" panose="02020603050405020304" charset="0"/>
              </a:rPr>
              <a:t>       B</a:t>
            </a:r>
            <a:r>
              <a:rPr lang="en-US" altLang="zh-CN" sz="1200" baseline="-25000">
                <a:latin typeface="Times New Roman" panose="02020603050405020304" charset="0"/>
                <a:cs typeface="Times New Roman" panose="02020603050405020304" charset="0"/>
              </a:rPr>
              <a:t>2</a:t>
            </a:r>
            <a:endParaRPr lang="en-US" altLang="zh-CN" sz="1200" baseline="-25000">
              <a:latin typeface="Times New Roman" panose="02020603050405020304" charset="0"/>
              <a:cs typeface="Times New Roman" panose="02020603050405020304" charset="0"/>
            </a:endParaRPr>
          </a:p>
        </p:txBody>
      </p:sp>
      <p:cxnSp>
        <p:nvCxnSpPr>
          <p:cNvPr id="62" name="直接连接符 61"/>
          <p:cNvCxnSpPr/>
          <p:nvPr>
            <p:custDataLst>
              <p:tags r:id="rId33"/>
            </p:custDataLst>
          </p:nvPr>
        </p:nvCxnSpPr>
        <p:spPr>
          <a:xfrm flipV="1">
            <a:off x="1929130" y="2725420"/>
            <a:ext cx="36000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3" name="直接连接符 62"/>
          <p:cNvCxnSpPr/>
          <p:nvPr>
            <p:custDataLst>
              <p:tags r:id="rId34"/>
            </p:custDataLst>
          </p:nvPr>
        </p:nvCxnSpPr>
        <p:spPr>
          <a:xfrm>
            <a:off x="2282825" y="2719070"/>
            <a:ext cx="0" cy="360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65" name="矩形 64"/>
          <p:cNvSpPr/>
          <p:nvPr/>
        </p:nvSpPr>
        <p:spPr>
          <a:xfrm>
            <a:off x="252222" y="836288"/>
            <a:ext cx="519366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2.1.3 </a:t>
            </a:r>
            <a:r>
              <a:rPr lang="zh-CN" altLang="en-US" sz="2800" b="1" dirty="0">
                <a:solidFill>
                  <a:srgbClr val="0000FF"/>
                </a:solidFill>
                <a:latin typeface="楷体" panose="02010609060101010101" pitchFamily="49" charset="-122"/>
                <a:ea typeface="楷体" panose="02010609060101010101" pitchFamily="49" charset="-122"/>
              </a:rPr>
              <a:t>基本逻辑门</a:t>
            </a:r>
            <a:r>
              <a:rPr lang="zh-CN" altLang="en-US" sz="2800" b="1" dirty="0">
                <a:solidFill>
                  <a:srgbClr val="0000FF"/>
                </a:solidFill>
                <a:latin typeface="楷体" panose="02010609060101010101" pitchFamily="49" charset="-122"/>
                <a:ea typeface="楷体" panose="02010609060101010101" pitchFamily="49" charset="-122"/>
              </a:rPr>
              <a:t>电路组成</a:t>
            </a:r>
            <a:r>
              <a:rPr lang="zh-CN" altLang="en-US" sz="2800" b="1" dirty="0">
                <a:solidFill>
                  <a:srgbClr val="0000FF"/>
                </a:solidFill>
                <a:latin typeface="楷体" panose="02010609060101010101" pitchFamily="49" charset="-122"/>
                <a:ea typeface="楷体" panose="02010609060101010101" pitchFamily="49" charset="-122"/>
              </a:rPr>
              <a:t>芯片</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3509" y="836923"/>
            <a:ext cx="483616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2.1.4 </a:t>
            </a:r>
            <a:r>
              <a:rPr lang="zh-CN" altLang="en-US" sz="2800" b="1" dirty="0">
                <a:solidFill>
                  <a:srgbClr val="0000FF"/>
                </a:solidFill>
                <a:latin typeface="楷体" panose="02010609060101010101" pitchFamily="49" charset="-122"/>
                <a:ea typeface="楷体" panose="02010609060101010101" pitchFamily="49" charset="-122"/>
              </a:rPr>
              <a:t>基本逻辑门组成</a:t>
            </a:r>
            <a:r>
              <a:rPr lang="zh-CN" altLang="en-US" sz="2800" b="1" dirty="0">
                <a:solidFill>
                  <a:srgbClr val="0000FF"/>
                </a:solidFill>
                <a:latin typeface="楷体" panose="02010609060101010101" pitchFamily="49" charset="-122"/>
                <a:ea typeface="楷体" panose="02010609060101010101" pitchFamily="49" charset="-122"/>
              </a:rPr>
              <a:t>存储器</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61" name="文本框 60"/>
          <p:cNvSpPr txBox="1"/>
          <p:nvPr/>
        </p:nvSpPr>
        <p:spPr>
          <a:xfrm>
            <a:off x="611505" y="6021070"/>
            <a:ext cx="7859395" cy="605790"/>
          </a:xfrm>
          <a:prstGeom prst="rect">
            <a:avLst/>
          </a:prstGeom>
          <a:noFill/>
        </p:spPr>
        <p:txBody>
          <a:bodyPr wrap="square" rtlCol="0">
            <a:noAutofit/>
          </a:bodyPr>
          <a:p>
            <a:pPr algn="ctr"/>
            <a:r>
              <a:rPr lang="zh-CN" altLang="en-US">
                <a:solidFill>
                  <a:schemeClr val="tx1"/>
                </a:solidFill>
                <a:uFillTx/>
                <a:latin typeface="Times New Roman" panose="02020603050405020304" charset="0"/>
              </a:rPr>
              <a:t>对上述的了解，已经知道计算机组成的运算单元是如何构成的，但是还有存储器以及控制器还没</a:t>
            </a:r>
            <a:r>
              <a:rPr lang="zh-CN" altLang="en-US">
                <a:solidFill>
                  <a:schemeClr val="tx1"/>
                </a:solidFill>
                <a:uFillTx/>
                <a:latin typeface="Times New Roman" panose="02020603050405020304" charset="0"/>
              </a:rPr>
              <a:t>了解。</a:t>
            </a:r>
            <a:endParaRPr lang="zh-CN" altLang="en-US">
              <a:solidFill>
                <a:schemeClr val="tx1"/>
              </a:solidFill>
              <a:uFillTx/>
              <a:latin typeface="Times New Roman" panose="02020603050405020304" charset="0"/>
            </a:endParaRPr>
          </a:p>
        </p:txBody>
      </p:sp>
      <p:pic>
        <p:nvPicPr>
          <p:cNvPr id="64" name="图片 63"/>
          <p:cNvPicPr>
            <a:picLocks noChangeAspect="1"/>
          </p:cNvPicPr>
          <p:nvPr/>
        </p:nvPicPr>
        <p:blipFill>
          <a:blip r:embed="rId1"/>
          <a:stretch>
            <a:fillRect/>
          </a:stretch>
        </p:blipFill>
        <p:spPr>
          <a:xfrm>
            <a:off x="467360" y="1556385"/>
            <a:ext cx="4762500" cy="4034790"/>
          </a:xfrm>
          <a:prstGeom prst="rect">
            <a:avLst/>
          </a:prstGeom>
        </p:spPr>
      </p:pic>
      <p:sp>
        <p:nvSpPr>
          <p:cNvPr id="3" name="流程图: 联系 2"/>
          <p:cNvSpPr/>
          <p:nvPr/>
        </p:nvSpPr>
        <p:spPr>
          <a:xfrm>
            <a:off x="4356100" y="1772920"/>
            <a:ext cx="540000" cy="540000"/>
          </a:xfrm>
          <a:prstGeom prst="flowChartConnec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4" name="直接箭头连接符 3"/>
          <p:cNvCxnSpPr>
            <a:stCxn id="3" idx="6"/>
          </p:cNvCxnSpPr>
          <p:nvPr/>
        </p:nvCxnSpPr>
        <p:spPr>
          <a:xfrm flipV="1">
            <a:off x="4895850" y="1844675"/>
            <a:ext cx="1332230" cy="198120"/>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
        <p:nvSpPr>
          <p:cNvPr id="5" name="矩形 4"/>
          <p:cNvSpPr/>
          <p:nvPr/>
        </p:nvSpPr>
        <p:spPr>
          <a:xfrm>
            <a:off x="6443980" y="1358900"/>
            <a:ext cx="1694815" cy="1694180"/>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516370" y="1468120"/>
            <a:ext cx="2219960" cy="1476375"/>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IN          OUT</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SEL</a:t>
            </a:r>
            <a:endParaRPr lang="en-US" altLang="zh-CN">
              <a:latin typeface="Times New Roman" panose="02020603050405020304" charset="0"/>
              <a:cs typeface="Times New Roman" panose="02020603050405020304" charset="0"/>
            </a:endParaRPr>
          </a:p>
          <a:p>
            <a:endParaRPr lang="en-US" altLang="zh-CN">
              <a:latin typeface="Times New Roman" panose="02020603050405020304" charset="0"/>
              <a:cs typeface="Times New Roman" panose="02020603050405020304" charset="0"/>
            </a:endParaRPr>
          </a:p>
          <a:p>
            <a:r>
              <a:rPr lang="en-US" altLang="zh-CN">
                <a:latin typeface="Times New Roman" panose="02020603050405020304" charset="0"/>
                <a:cs typeface="Times New Roman" panose="02020603050405020304" charset="0"/>
              </a:rPr>
              <a:t>WR</a:t>
            </a:r>
            <a:endParaRPr lang="en-US" altLang="zh-CN">
              <a:latin typeface="Times New Roman" panose="02020603050405020304" charset="0"/>
              <a:cs typeface="Times New Roman" panose="02020603050405020304" charset="0"/>
            </a:endParaRPr>
          </a:p>
        </p:txBody>
      </p:sp>
      <p:sp>
        <p:nvSpPr>
          <p:cNvPr id="7" name="文本框 6"/>
          <p:cNvSpPr txBox="1"/>
          <p:nvPr/>
        </p:nvSpPr>
        <p:spPr>
          <a:xfrm>
            <a:off x="6876415" y="3068955"/>
            <a:ext cx="941070" cy="357505"/>
          </a:xfrm>
          <a:prstGeom prst="rect">
            <a:avLst/>
          </a:prstGeom>
          <a:noFill/>
        </p:spPr>
        <p:txBody>
          <a:bodyPr wrap="square" rtlCol="0">
            <a:noAutofit/>
          </a:bodyPr>
          <a:p>
            <a:r>
              <a:rPr lang="zh-CN" altLang="en-US">
                <a:solidFill>
                  <a:srgbClr val="FF0000"/>
                </a:solidFill>
              </a:rPr>
              <a:t>锁存器</a:t>
            </a:r>
            <a:endParaRPr lang="zh-CN" altLang="en-US">
              <a:solidFill>
                <a:srgbClr val="FF0000"/>
              </a:solidFill>
            </a:endParaRPr>
          </a:p>
        </p:txBody>
      </p:sp>
      <p:sp>
        <p:nvSpPr>
          <p:cNvPr id="8" name="文本框 7"/>
          <p:cNvSpPr txBox="1"/>
          <p:nvPr/>
        </p:nvSpPr>
        <p:spPr>
          <a:xfrm>
            <a:off x="5548630" y="3493770"/>
            <a:ext cx="3357245" cy="1884045"/>
          </a:xfrm>
          <a:prstGeom prst="rect">
            <a:avLst/>
          </a:prstGeom>
          <a:noFill/>
        </p:spPr>
        <p:txBody>
          <a:bodyPr wrap="square" rtlCol="0">
            <a:noAutofit/>
          </a:bodyPr>
          <a:p>
            <a:r>
              <a:rPr lang="zh-CN" altLang="en-US">
                <a:solidFill>
                  <a:schemeClr val="tx1"/>
                </a:solidFill>
                <a:uFillTx/>
                <a:latin typeface="Times New Roman" panose="02020603050405020304" charset="0"/>
              </a:rPr>
              <a:t>其中内存地址是有</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0</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1</a:t>
            </a:r>
            <a:r>
              <a:rPr lang="en-US" altLang="zh-CN">
                <a:solidFill>
                  <a:schemeClr val="tx1"/>
                </a:solidFill>
                <a:uFillTx/>
                <a:latin typeface="Times New Roman" panose="02020603050405020304" charset="0"/>
              </a:rPr>
              <a:t>A</a:t>
            </a:r>
            <a:r>
              <a:rPr lang="en-US" altLang="zh-CN" baseline="-25000">
                <a:solidFill>
                  <a:schemeClr val="tx1"/>
                </a:solidFill>
                <a:uFillTx/>
                <a:latin typeface="Times New Roman" panose="02020603050405020304" charset="0"/>
              </a:rPr>
              <a:t>2</a:t>
            </a:r>
            <a:r>
              <a:rPr lang="zh-CN" altLang="en-US">
                <a:solidFill>
                  <a:schemeClr val="tx1"/>
                </a:solidFill>
                <a:uFillTx/>
                <a:latin typeface="Times New Roman" panose="02020603050405020304" charset="0"/>
              </a:rPr>
              <a:t>控制，当选定地址之后</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位被置起</a:t>
            </a:r>
            <a:endParaRPr lang="zh-CN" altLang="en-US">
              <a:solidFill>
                <a:schemeClr val="tx1"/>
              </a:solidFill>
              <a:uFillTx/>
              <a:latin typeface="Times New Roman" panose="02020603050405020304" charset="0"/>
            </a:endParaRPr>
          </a:p>
          <a:p>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WE’</a:t>
            </a:r>
            <a:r>
              <a:rPr lang="zh-CN" altLang="en-US">
                <a:solidFill>
                  <a:schemeClr val="tx1"/>
                </a:solidFill>
                <a:uFillTx/>
                <a:latin typeface="Times New Roman" panose="02020603050405020304" charset="0"/>
              </a:rPr>
              <a:t>由控制器控制，两者均有效使得</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置起，</a:t>
            </a:r>
            <a:r>
              <a:rPr lang="en-US" altLang="zh-CN">
                <a:solidFill>
                  <a:schemeClr val="tx1"/>
                </a:solidFill>
                <a:uFillTx/>
                <a:latin typeface="Times New Roman" panose="02020603050405020304" charset="0"/>
              </a:rPr>
              <a:t>SEL</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WR</a:t>
            </a:r>
            <a:r>
              <a:rPr lang="zh-CN" altLang="en-US">
                <a:solidFill>
                  <a:schemeClr val="tx1"/>
                </a:solidFill>
                <a:uFillTx/>
                <a:latin typeface="Times New Roman" panose="02020603050405020304" charset="0"/>
              </a:rPr>
              <a:t>同时有效</a:t>
            </a:r>
            <a:r>
              <a:rPr lang="en-US" altLang="zh-CN">
                <a:solidFill>
                  <a:schemeClr val="tx1"/>
                </a:solidFill>
                <a:uFillTx/>
                <a:latin typeface="Times New Roman" panose="02020603050405020304" charset="0"/>
              </a:rPr>
              <a:t>IN</a:t>
            </a:r>
            <a:r>
              <a:rPr lang="zh-CN" altLang="en-US">
                <a:solidFill>
                  <a:schemeClr val="tx1"/>
                </a:solidFill>
                <a:uFillTx/>
                <a:latin typeface="Times New Roman" panose="02020603050405020304" charset="0"/>
              </a:rPr>
              <a:t>可以写入锁存器。</a:t>
            </a:r>
            <a:r>
              <a:rPr lang="en-US" altLang="zh-CN">
                <a:solidFill>
                  <a:schemeClr val="tx1"/>
                </a:solidFill>
                <a:uFillTx/>
                <a:latin typeface="Times New Roman" panose="02020603050405020304" charset="0"/>
              </a:rPr>
              <a:t>CS’</a:t>
            </a:r>
            <a:r>
              <a:rPr lang="zh-CN" altLang="en-US">
                <a:solidFill>
                  <a:schemeClr val="tx1"/>
                </a:solidFill>
                <a:uFillTx/>
                <a:latin typeface="Times New Roman" panose="02020603050405020304" charset="0"/>
              </a:rPr>
              <a:t>和</a:t>
            </a:r>
            <a:r>
              <a:rPr lang="en-US" altLang="zh-CN">
                <a:solidFill>
                  <a:schemeClr val="tx1"/>
                </a:solidFill>
                <a:uFillTx/>
                <a:latin typeface="Times New Roman" panose="02020603050405020304" charset="0"/>
              </a:rPr>
              <a:t>OE’</a:t>
            </a:r>
            <a:r>
              <a:rPr lang="zh-CN" altLang="en-US">
                <a:solidFill>
                  <a:schemeClr val="tx1"/>
                </a:solidFill>
                <a:uFillTx/>
                <a:latin typeface="Times New Roman" panose="02020603050405020304" charset="0"/>
              </a:rPr>
              <a:t>同时有效，可以读出寄存器的</a:t>
            </a:r>
            <a:r>
              <a:rPr lang="zh-CN" altLang="en-US">
                <a:solidFill>
                  <a:schemeClr val="tx1"/>
                </a:solidFill>
                <a:uFillTx/>
                <a:latin typeface="Times New Roman" panose="02020603050405020304" charset="0"/>
              </a:rPr>
              <a:t>值。</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483768" y="2924944"/>
            <a:ext cx="4422539" cy="2940192"/>
          </a:xfrm>
          <a:prstGeom prst="rect">
            <a:avLst/>
          </a:prstGeom>
          <a:ln>
            <a:noFill/>
          </a:ln>
          <a:effectLst>
            <a:softEdge rad="112500"/>
          </a:effectLst>
        </p:spPr>
      </p:pic>
      <p:sp>
        <p:nvSpPr>
          <p:cNvPr id="6" name="Text Box 4"/>
          <p:cNvSpPr txBox="1">
            <a:spLocks noChangeArrowheads="1"/>
          </p:cNvSpPr>
          <p:nvPr/>
        </p:nvSpPr>
        <p:spPr bwMode="auto">
          <a:xfrm>
            <a:off x="513187" y="1628800"/>
            <a:ext cx="836369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2"/>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3"/>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4"/>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6"/>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6"/>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假设现在有一把锁和</a:t>
            </a:r>
            <a:r>
              <a:rPr lang="en-US" altLang="zh-CN" sz="2400" dirty="0">
                <a:solidFill>
                  <a:srgbClr val="080808"/>
                </a:solidFill>
                <a:latin typeface="楷体" panose="02010609060101010101" pitchFamily="49" charset="-122"/>
                <a:ea typeface="楷体" panose="02010609060101010101" pitchFamily="49" charset="-122"/>
              </a:rPr>
              <a:t>6</a:t>
            </a:r>
            <a:r>
              <a:rPr lang="zh-CN" altLang="en-US" sz="2400" dirty="0">
                <a:solidFill>
                  <a:srgbClr val="080808"/>
                </a:solidFill>
                <a:latin typeface="楷体" panose="02010609060101010101" pitchFamily="49" charset="-122"/>
                <a:ea typeface="楷体" panose="02010609060101010101" pitchFamily="49" charset="-122"/>
              </a:rPr>
              <a:t>把钥匙，怎样找出能打开这把锁的钥匙？</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0150" y="2610666"/>
            <a:ext cx="8363699" cy="21228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charset="0"/>
              </a:rPr>
              <a:t>蛮力法也叫暴力法、穷举法，基本思想是直接基于问题的描述和定义，尝试该问题所有可能的解，逐一去测试，如果不可行就尝试下一种解，直到找到可行解为止。</a:t>
            </a:r>
            <a:endParaRPr lang="en-US" altLang="zh-CN" sz="2400" dirty="0">
              <a:solidFill>
                <a:srgbClr val="080808"/>
              </a:solidFill>
              <a:uFillTx/>
              <a:latin typeface="Times New Roman" panose="02020603050405020304" charset="0"/>
            </a:endParaRPr>
          </a:p>
          <a:p>
            <a:pPr indent="457200">
              <a:spcBef>
                <a:spcPct val="50000"/>
              </a:spcBef>
              <a:buSzTx/>
              <a:buFontTx/>
              <a:buNone/>
            </a:pPr>
            <a:r>
              <a:rPr lang="zh-CN" altLang="en-US" sz="2400" dirty="0">
                <a:solidFill>
                  <a:srgbClr val="080808"/>
                </a:solidFill>
                <a:uFillTx/>
                <a:latin typeface="Times New Roman" panose="02020603050405020304" charset="0"/>
              </a:rPr>
              <a:t>蛮力法的特点是简单而直接，其中的“力”指的是借助计算机的计算能力。</a:t>
            </a:r>
            <a:endParaRPr lang="zh-CN" altLang="en-US" sz="2400" dirty="0">
              <a:solidFill>
                <a:srgbClr val="080808"/>
              </a:solidFill>
              <a:uFillTx/>
              <a:latin typeface="Times New Roman" panose="02020603050405020304" charset="0"/>
            </a:endParaRPr>
          </a:p>
        </p:txBody>
      </p:sp>
      <p:sp>
        <p:nvSpPr>
          <p:cNvPr id="2" name="矩形 1"/>
          <p:cNvSpPr/>
          <p:nvPr/>
        </p:nvSpPr>
        <p:spPr>
          <a:xfrm>
            <a:off x="220691" y="1868798"/>
            <a:ext cx="4156907" cy="52322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蛮力法的基本思想</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if(i%3==0)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2.2】</a:t>
            </a:r>
            <a:r>
              <a:rPr lang="zh-CN" altLang="en-US" sz="2400" dirty="0">
                <a:solidFill>
                  <a:srgbClr val="080808"/>
                </a:solidFill>
                <a:uFillTx/>
                <a:latin typeface="Times New Roman" panose="02020603050405020304" charset="0"/>
              </a:rPr>
              <a:t>设计算法，从</a:t>
            </a:r>
            <a:r>
              <a:rPr lang="en-US" altLang="zh-CN" sz="2400" dirty="0">
                <a:solidFill>
                  <a:srgbClr val="080808"/>
                </a:solidFill>
                <a:uFillTx/>
                <a:latin typeface="Times New Roman" panose="02020603050405020304" charset="0"/>
              </a:rPr>
              <a:t>1~100</a:t>
            </a:r>
            <a:r>
              <a:rPr lang="zh-CN" altLang="en-US" sz="2400" dirty="0">
                <a:solidFill>
                  <a:srgbClr val="080808"/>
                </a:solidFill>
                <a:uFillTx/>
                <a:latin typeface="Times New Roman" panose="02020603050405020304" charset="0"/>
              </a:rPr>
              <a:t>中找到能被</a:t>
            </a:r>
            <a:r>
              <a:rPr lang="en-US" altLang="zh-CN" sz="2400" dirty="0">
                <a:solidFill>
                  <a:srgbClr val="080808"/>
                </a:solidFill>
                <a:uFillTx/>
                <a:latin typeface="Times New Roman" panose="02020603050405020304" charset="0"/>
              </a:rPr>
              <a:t>2</a:t>
            </a:r>
            <a:r>
              <a:rPr lang="zh-CN" altLang="en-US" sz="2400" dirty="0">
                <a:solidFill>
                  <a:srgbClr val="080808"/>
                </a:solidFill>
                <a:uFillTx/>
                <a:latin typeface="Times New Roman" panose="02020603050405020304" charset="0"/>
              </a:rPr>
              <a:t>或</a:t>
            </a:r>
            <a:r>
              <a:rPr lang="en-US" altLang="zh-CN" sz="2400" dirty="0">
                <a:solidFill>
                  <a:srgbClr val="080808"/>
                </a:solidFill>
                <a:uFillTx/>
                <a:latin typeface="Times New Roman" panose="02020603050405020304" charset="0"/>
              </a:rPr>
              <a:t>5</a:t>
            </a:r>
            <a:r>
              <a:rPr lang="zh-CN" altLang="en-US" sz="2400" dirty="0">
                <a:solidFill>
                  <a:srgbClr val="080808"/>
                </a:solidFill>
                <a:uFillTx/>
                <a:latin typeface="Times New Roman" panose="02020603050405020304" charset="0"/>
              </a:rPr>
              <a:t>整除的数。</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1823601"/>
            <a:ext cx="7737383"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i&lt;=100;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if(i%2==0|| i%5==0)</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printf(“%d\n”, i);</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052736"/>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2.3】</a:t>
            </a:r>
            <a:r>
              <a:rPr lang="zh-CN" altLang="en-US" sz="2400" dirty="0">
                <a:solidFill>
                  <a:srgbClr val="080808"/>
                </a:solidFill>
                <a:latin typeface="楷体" panose="02010609060101010101" pitchFamily="49" charset="-122"/>
                <a:ea typeface="楷体" panose="02010609060101010101" pitchFamily="49" charset="-122"/>
              </a:rPr>
              <a:t>设计算法，输出由</a:t>
            </a:r>
            <a:r>
              <a:rPr lang="en-US" altLang="zh-CN" sz="2400" dirty="0">
                <a:solidFill>
                  <a:srgbClr val="080808"/>
                </a:solidFill>
                <a:latin typeface="楷体" panose="02010609060101010101" pitchFamily="49" charset="-122"/>
                <a:ea typeface="楷体" panose="02010609060101010101" pitchFamily="49" charset="-122"/>
              </a:rPr>
              <a:t>1</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3</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5</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7</a:t>
            </a:r>
            <a:r>
              <a:rPr lang="zh-CN" altLang="en-US" sz="2400" dirty="0">
                <a:solidFill>
                  <a:srgbClr val="080808"/>
                </a:solidFill>
                <a:latin typeface="楷体" panose="02010609060101010101" pitchFamily="49" charset="-122"/>
                <a:ea typeface="楷体" panose="02010609060101010101" pitchFamily="49" charset="-122"/>
              </a:rPr>
              <a:t>、</a:t>
            </a:r>
            <a:r>
              <a:rPr lang="en-US" altLang="zh-CN" sz="2400" dirty="0">
                <a:solidFill>
                  <a:srgbClr val="080808"/>
                </a:solidFill>
                <a:latin typeface="楷体" panose="02010609060101010101" pitchFamily="49" charset="-122"/>
                <a:ea typeface="楷体" panose="02010609060101010101" pitchFamily="49" charset="-122"/>
              </a:rPr>
              <a:t>9</a:t>
            </a:r>
            <a:r>
              <a:rPr lang="zh-CN" altLang="en-US" sz="2400" dirty="0">
                <a:solidFill>
                  <a:srgbClr val="080808"/>
                </a:solidFill>
                <a:latin typeface="楷体" panose="02010609060101010101" pitchFamily="49" charset="-122"/>
                <a:ea typeface="楷体" panose="02010609060101010101" pitchFamily="49" charset="-122"/>
              </a:rPr>
              <a:t>这五个数字组成的所有可能的两位数。</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827584" y="1883733"/>
            <a:ext cx="7737383"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nn-NO" altLang="zh-CN" sz="2400" dirty="0">
                <a:solidFill>
                  <a:srgbClr val="080808"/>
                </a:solidFill>
                <a:uFillTx/>
                <a:latin typeface="Times New Roman" panose="02020603050405020304" charset="0"/>
              </a:rPr>
              <a:t>void main ()</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int i, j,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(i=1; i&lt;=9; i=i+2)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for (j=1; j&lt;=9; j=</a:t>
            </a:r>
            <a:r>
              <a:rPr lang="en-US" altLang="zh-CN" sz="2400" dirty="0">
                <a:solidFill>
                  <a:srgbClr val="080808"/>
                </a:solidFill>
                <a:uFillTx/>
                <a:latin typeface="Times New Roman" panose="02020603050405020304" charset="0"/>
              </a:rPr>
              <a:t>j</a:t>
            </a:r>
            <a:r>
              <a:rPr lang="nn-NO" altLang="zh-CN" sz="2400" dirty="0">
                <a:solidFill>
                  <a:srgbClr val="080808"/>
                </a:solidFill>
                <a:uFillTx/>
                <a:latin typeface="Times New Roman" panose="02020603050405020304" charset="0"/>
              </a:rPr>
              <a:t>+2)</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       {</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m=10*i+j;</a:t>
            </a:r>
            <a:endParaRPr lang="nn-NO" altLang="zh-CN" sz="2400" dirty="0">
              <a:solidFill>
                <a:srgbClr val="080808"/>
              </a:solidFill>
              <a:uFillTx/>
              <a:latin typeface="Times New Roman" panose="02020603050405020304" charset="0"/>
            </a:endParaRPr>
          </a:p>
          <a:p>
            <a:pPr marL="914400" lvl="2" indent="457200">
              <a:spcBef>
                <a:spcPct val="50000"/>
              </a:spcBef>
              <a:buSzTx/>
              <a:buFontTx/>
              <a:buNone/>
            </a:pPr>
            <a:r>
              <a:rPr lang="nn-NO" altLang="zh-CN" sz="2400" dirty="0">
                <a:solidFill>
                  <a:srgbClr val="080808"/>
                </a:solidFill>
                <a:uFillTx/>
                <a:latin typeface="Times New Roman" panose="02020603050405020304" charset="0"/>
              </a:rPr>
              <a:t>printf (“%d\n”, m);</a:t>
            </a:r>
            <a:endParaRPr lang="nn-NO" altLang="zh-CN" sz="2400" dirty="0">
              <a:solidFill>
                <a:srgbClr val="080808"/>
              </a:solidFill>
              <a:uFillTx/>
              <a:latin typeface="Times New Roman" panose="02020603050405020304" charset="0"/>
            </a:endParaRPr>
          </a:p>
          <a:p>
            <a:pPr>
              <a:spcBef>
                <a:spcPct val="50000"/>
              </a:spcBef>
              <a:buSzTx/>
              <a:buFontTx/>
              <a:buNone/>
            </a:pPr>
            <a:r>
              <a:rPr lang="nn-NO" altLang="zh-CN" sz="2400" dirty="0">
                <a:solidFill>
                  <a:srgbClr val="080808"/>
                </a:solidFill>
                <a:uFillTx/>
                <a:latin typeface="Times New Roman" panose="02020603050405020304" charset="0"/>
              </a:rPr>
              <a:t>}}</a:t>
            </a:r>
            <a:endParaRPr lang="nn-NO" altLang="zh-CN" sz="2400" dirty="0">
              <a:solidFill>
                <a:srgbClr val="080808"/>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5" y="1268760"/>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2.4】</a:t>
            </a:r>
            <a:r>
              <a:rPr lang="zh-CN" altLang="en-US" sz="2400" dirty="0">
                <a:solidFill>
                  <a:srgbClr val="080808"/>
                </a:solidFill>
                <a:uFillTx/>
                <a:latin typeface="Times New Roman" panose="02020603050405020304" charset="0"/>
              </a:rPr>
              <a:t>谁做的好事？班里来了一封表扬信，已知是四名同学中的一名做了好事，不留名，老师问他们是谁做的好事：</a:t>
            </a:r>
            <a:endParaRPr lang="zh-CN" altLang="en-US" sz="2400" dirty="0">
              <a:solidFill>
                <a:srgbClr val="080808"/>
              </a:solidFill>
              <a:uFillTx/>
              <a:latin typeface="Times New Roman" panose="02020603050405020304" charset="0"/>
            </a:endParaRPr>
          </a:p>
        </p:txBody>
      </p:sp>
      <p:sp>
        <p:nvSpPr>
          <p:cNvPr id="3" name="Text Box 4"/>
          <p:cNvSpPr txBox="1">
            <a:spLocks noChangeArrowheads="1"/>
          </p:cNvSpPr>
          <p:nvPr/>
        </p:nvSpPr>
        <p:spPr bwMode="auto">
          <a:xfrm>
            <a:off x="703308" y="2070277"/>
            <a:ext cx="7737383"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a:t>
            </a:r>
            <a:r>
              <a:rPr lang="zh-CN" altLang="en-US" sz="2400" dirty="0">
                <a:solidFill>
                  <a:srgbClr val="080808"/>
                </a:solidFill>
                <a:uFillTx/>
                <a:latin typeface="Times New Roman" panose="02020603050405020304" charset="0"/>
              </a:rPr>
              <a:t>说：不是我。</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B</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说：是</a:t>
            </a: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a:t>
            </a:r>
            <a:endParaRPr lang="zh-CN" altLang="en-US" sz="2400" dirty="0">
              <a:solidFill>
                <a:srgbClr val="080808"/>
              </a:solidFill>
              <a:uFillTx/>
              <a:latin typeface="Times New Roman" panose="02020603050405020304" charset="0"/>
            </a:endParaRPr>
          </a:p>
          <a:p>
            <a:pPr>
              <a:spcBef>
                <a:spcPct val="50000"/>
              </a:spcBef>
              <a:buSzTx/>
              <a:buFontTx/>
              <a:buNone/>
            </a:pPr>
            <a:r>
              <a:rPr lang="en-US" altLang="zh-CN" sz="2400" dirty="0">
                <a:solidFill>
                  <a:srgbClr val="080808"/>
                </a:solidFill>
                <a:uFillTx/>
                <a:latin typeface="Times New Roman" panose="02020603050405020304" charset="0"/>
              </a:rPr>
              <a:t>D</a:t>
            </a:r>
            <a:r>
              <a:rPr lang="zh-CN" altLang="en-US" sz="2400" dirty="0">
                <a:solidFill>
                  <a:srgbClr val="080808"/>
                </a:solidFill>
                <a:uFillTx/>
                <a:latin typeface="Times New Roman" panose="02020603050405020304" charset="0"/>
              </a:rPr>
              <a:t>说：</a:t>
            </a:r>
            <a:r>
              <a:rPr lang="en-US" altLang="zh-CN" sz="2400" dirty="0">
                <a:solidFill>
                  <a:srgbClr val="080808"/>
                </a:solidFill>
                <a:uFillTx/>
                <a:latin typeface="Times New Roman" panose="02020603050405020304" charset="0"/>
              </a:rPr>
              <a:t>C</a:t>
            </a:r>
            <a:r>
              <a:rPr lang="zh-CN" altLang="en-US" sz="2400" dirty="0">
                <a:solidFill>
                  <a:srgbClr val="080808"/>
                </a:solidFill>
                <a:uFillTx/>
                <a:latin typeface="Times New Roman" panose="02020603050405020304" charset="0"/>
              </a:rPr>
              <a:t>说不对。</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a:solidFill>
                  <a:srgbClr val="080808"/>
                </a:solidFill>
                <a:uFillTx/>
                <a:latin typeface="Times New Roman" panose="02020603050405020304" charset="0"/>
              </a:rPr>
              <a:t>已知其中三个人说的是真话，有一个人说的是假话。请设计算法找出做了好事的人。</a:t>
            </a:r>
            <a:endParaRPr lang="zh-CN" altLang="en-US" sz="2400" dirty="0">
              <a:solidFill>
                <a:srgbClr val="080808"/>
              </a:solidFill>
              <a:uFillTx/>
              <a:latin typeface="Times New Roman" panose="02020603050405020304" charset="0"/>
            </a:endParaRPr>
          </a:p>
        </p:txBody>
      </p:sp>
      <p:sp>
        <p:nvSpPr>
          <p:cNvPr id="2" name="云形标注 1"/>
          <p:cNvSpPr/>
          <p:nvPr/>
        </p:nvSpPr>
        <p:spPr>
          <a:xfrm>
            <a:off x="3203575" y="2070100"/>
            <a:ext cx="1812290" cy="1376680"/>
          </a:xfrm>
          <a:prstGeom prst="cloudCallout">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3260725" y="2420620"/>
            <a:ext cx="1755140" cy="845185"/>
          </a:xfrm>
          <a:prstGeom prst="rect">
            <a:avLst/>
          </a:prstGeom>
          <a:noFill/>
        </p:spPr>
        <p:txBody>
          <a:bodyPr wrap="square" rtlCol="0">
            <a:noAutofit/>
          </a:bodyPr>
          <a:p>
            <a:pPr algn="ctr"/>
            <a:r>
              <a:rPr lang="zh-CN" altLang="en-US">
                <a:solidFill>
                  <a:srgbClr val="FF0000"/>
                </a:solidFill>
              </a:rPr>
              <a:t>请同学们多思考一步。</a:t>
            </a:r>
            <a:endParaRPr lang="zh-CN" altLang="en-US">
              <a:solidFill>
                <a:srgbClr val="FF0000"/>
              </a:solidFill>
            </a:endParaRPr>
          </a:p>
        </p:txBody>
      </p:sp>
      <p:sp>
        <p:nvSpPr>
          <p:cNvPr id="5" name="文本框 4"/>
          <p:cNvSpPr txBox="1"/>
          <p:nvPr/>
        </p:nvSpPr>
        <p:spPr>
          <a:xfrm>
            <a:off x="755650" y="5300980"/>
            <a:ext cx="7995920" cy="1198880"/>
          </a:xfrm>
          <a:prstGeom prst="rect">
            <a:avLst/>
          </a:prstGeom>
          <a:noFill/>
        </p:spPr>
        <p:txBody>
          <a:bodyPr wrap="square" rtlCol="0">
            <a:spAutoFit/>
          </a:bodyPr>
          <a:p>
            <a:r>
              <a:rPr lang="zh-CN" altLang="en-US"/>
              <a:t>蛮力法求解：先假设</a:t>
            </a:r>
            <a:r>
              <a:rPr lang="en-US" altLang="zh-CN"/>
              <a:t>A</a:t>
            </a:r>
            <a:r>
              <a:rPr lang="zh-CN" altLang="en-US"/>
              <a:t>说的不正确，其他都正确，看是否</a:t>
            </a:r>
            <a:r>
              <a:rPr lang="zh-CN" altLang="en-US"/>
              <a:t>满足。</a:t>
            </a:r>
            <a:endParaRPr lang="zh-CN" altLang="en-US"/>
          </a:p>
          <a:p>
            <a:pPr marL="914400" lvl="2" indent="457200"/>
            <a:r>
              <a:rPr lang="zh-CN" altLang="en-US"/>
              <a:t>再假设</a:t>
            </a:r>
            <a:r>
              <a:rPr lang="en-US" altLang="zh-CN"/>
              <a:t>B</a:t>
            </a:r>
            <a:r>
              <a:rPr lang="zh-CN" altLang="en-US"/>
              <a:t>说的不正确，其他都正确，看能否</a:t>
            </a:r>
            <a:r>
              <a:rPr lang="zh-CN" altLang="en-US"/>
              <a:t>满足。</a:t>
            </a:r>
            <a:endParaRPr lang="zh-CN" altLang="en-US"/>
          </a:p>
          <a:p>
            <a:pPr marL="914400" lvl="2" indent="457200"/>
            <a:r>
              <a:rPr lang="zh-CN" altLang="en-US">
                <a:sym typeface="+mn-ea"/>
              </a:rPr>
              <a:t>再假设</a:t>
            </a:r>
            <a:r>
              <a:rPr lang="en-US" altLang="zh-CN">
                <a:sym typeface="+mn-ea"/>
              </a:rPr>
              <a:t>C</a:t>
            </a:r>
            <a:r>
              <a:rPr lang="zh-CN" altLang="en-US">
                <a:sym typeface="+mn-ea"/>
              </a:rPr>
              <a:t>说的不正确，其他都正确，看能否满足。</a:t>
            </a:r>
            <a:endParaRPr lang="zh-CN" altLang="en-US">
              <a:sym typeface="+mn-ea"/>
            </a:endParaRPr>
          </a:p>
          <a:p>
            <a:pPr marL="914400" lvl="2" indent="457200"/>
            <a:r>
              <a:rPr lang="zh-CN" altLang="en-US">
                <a:sym typeface="+mn-ea"/>
              </a:rPr>
              <a:t>再假设</a:t>
            </a:r>
            <a:r>
              <a:rPr lang="en-US" altLang="zh-CN">
                <a:sym typeface="+mn-ea"/>
              </a:rPr>
              <a:t>D</a:t>
            </a:r>
            <a:r>
              <a:rPr lang="zh-CN" altLang="en-US">
                <a:sym typeface="+mn-ea"/>
              </a:rPr>
              <a:t>说的不正确，其他都正确，看能否满足。</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pic>
        <p:nvPicPr>
          <p:cNvPr id="2" name="图片 1"/>
          <p:cNvPicPr>
            <a:picLocks noChangeAspect="1"/>
          </p:cNvPicPr>
          <p:nvPr/>
        </p:nvPicPr>
        <p:blipFill>
          <a:blip r:embed="rId2"/>
          <a:stretch>
            <a:fillRect/>
          </a:stretch>
        </p:blipFill>
        <p:spPr>
          <a:xfrm>
            <a:off x="467360" y="2132965"/>
            <a:ext cx="8321040" cy="359029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395605" y="836325"/>
            <a:ext cx="8604250" cy="3553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例</a:t>
            </a:r>
            <a:r>
              <a:rPr lang="en-US" altLang="zh-CN" sz="1800" dirty="0">
                <a:solidFill>
                  <a:srgbClr val="080808"/>
                </a:solidFill>
                <a:uFillTx/>
                <a:latin typeface="Times New Roman" panose="02020603050405020304" charset="0"/>
                <a:cs typeface="宋体" panose="02010600030101010101" pitchFamily="2" charset="-122"/>
              </a:rPr>
              <a:t>2.5】</a:t>
            </a:r>
            <a:r>
              <a:rPr lang="zh-CN" altLang="en-US" sz="1800" dirty="0">
                <a:solidFill>
                  <a:srgbClr val="080808"/>
                </a:solidFill>
                <a:uFillTx/>
                <a:latin typeface="Times New Roman" panose="02020603050405020304" charset="0"/>
                <a:cs typeface="宋体" panose="02010600030101010101" pitchFamily="2" charset="-122"/>
              </a:rPr>
              <a:t>有一群海盗（不多于</a:t>
            </a:r>
            <a:r>
              <a:rPr lang="en-US" altLang="zh-CN" sz="1800" dirty="0">
                <a:solidFill>
                  <a:srgbClr val="080808"/>
                </a:solidFill>
                <a:uFillTx/>
                <a:latin typeface="Times New Roman" panose="02020603050405020304" charset="0"/>
                <a:cs typeface="宋体" panose="02010600030101010101" pitchFamily="2" charset="-122"/>
              </a:rPr>
              <a:t>20</a:t>
            </a:r>
            <a:r>
              <a:rPr lang="zh-CN" altLang="en-US" sz="1800" dirty="0">
                <a:solidFill>
                  <a:srgbClr val="080808"/>
                </a:solidFill>
                <a:uFillTx/>
                <a:latin typeface="Times New Roman" panose="02020603050405020304" charset="0"/>
                <a:cs typeface="宋体" panose="02010600030101010101" pitchFamily="2" charset="-122"/>
              </a:rPr>
              <a:t>人），在船上比拼酒量。过程如下：打开一瓶酒，所有在场的人平分喝下，有几个人倒下了。再打开一瓶酒平分，又有倒下的，再次重复</a:t>
            </a:r>
            <a:r>
              <a:rPr lang="en-US" altLang="zh-CN" sz="1800" dirty="0">
                <a:solidFill>
                  <a:srgbClr val="080808"/>
                </a:solidFill>
                <a:uFillTx/>
                <a:latin typeface="Times New Roman" panose="02020603050405020304" charset="0"/>
                <a:cs typeface="宋体" panose="02010600030101010101" pitchFamily="2" charset="-122"/>
              </a:rPr>
              <a:t>… </a:t>
            </a:r>
            <a:r>
              <a:rPr lang="zh-CN" altLang="en-US" sz="1800" dirty="0">
                <a:solidFill>
                  <a:srgbClr val="080808"/>
                </a:solidFill>
                <a:uFillTx/>
                <a:latin typeface="Times New Roman" panose="02020603050405020304" charset="0"/>
                <a:cs typeface="宋体" panose="02010600030101010101" pitchFamily="2" charset="-122"/>
              </a:rPr>
              <a:t>直到开了第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瓶酒，坐着的已经所剩无几，海盗船长也在其中。当第</a:t>
            </a:r>
            <a:r>
              <a:rPr lang="en-US" altLang="zh-CN" sz="1800" dirty="0">
                <a:solidFill>
                  <a:srgbClr val="080808"/>
                </a:solidFill>
                <a:uFillTx/>
                <a:latin typeface="Times New Roman" panose="02020603050405020304" charset="0"/>
                <a:cs typeface="宋体" panose="02010600030101010101" pitchFamily="2" charset="-122"/>
              </a:rPr>
              <a:t>4</a:t>
            </a:r>
            <a:r>
              <a:rPr lang="zh-CN" altLang="en-US" sz="1800" dirty="0">
                <a:solidFill>
                  <a:srgbClr val="080808"/>
                </a:solidFill>
                <a:uFillTx/>
                <a:latin typeface="Times New Roman" panose="02020603050405020304" charset="0"/>
                <a:cs typeface="宋体" panose="02010600030101010101" pitchFamily="2" charset="-122"/>
              </a:rPr>
              <a:t>瓶酒平分喝下后，大家都倒下了。</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等船长醒来，发现海盗船搁浅了。他在航海日志中写到：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昨天，我正好喝了一瓶</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奉劝大家，开船不喝酒，喝酒别开船</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请你根据这些信息，推断开始有多少人，每一轮喝下来还剩多少人没倒下。</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如果有多个可能的答案，请列出所有答案，每个答案占一行。</a:t>
            </a:r>
            <a:endParaRPr lang="zh-CN" altLang="en-US"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格式是：人数</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人数</a:t>
            </a:r>
            <a:r>
              <a:rPr lang="en-US" altLang="zh-CN" sz="1800" dirty="0">
                <a:solidFill>
                  <a:srgbClr val="080808"/>
                </a:solidFill>
                <a:uFillTx/>
                <a:latin typeface="Times New Roman" panose="02020603050405020304" charset="0"/>
                <a:cs typeface="宋体" panose="02010600030101010101" pitchFamily="2" charset="-122"/>
              </a:rPr>
              <a:t>,…</a:t>
            </a:r>
            <a:endParaRPr lang="en-US" altLang="zh-CN" sz="1800" dirty="0">
              <a:solidFill>
                <a:srgbClr val="080808"/>
              </a:solidFill>
              <a:uFillTx/>
              <a:latin typeface="Times New Roman" panose="02020603050405020304" charset="0"/>
              <a:cs typeface="宋体" panose="02010600030101010101" pitchFamily="2" charset="-122"/>
            </a:endParaRPr>
          </a:p>
          <a:p>
            <a:pPr>
              <a:spcBef>
                <a:spcPct val="50000"/>
              </a:spcBef>
              <a:buSzTx/>
              <a:buFontTx/>
              <a:buNone/>
            </a:pPr>
            <a:r>
              <a:rPr lang="zh-CN" altLang="en-US" sz="1800" dirty="0">
                <a:solidFill>
                  <a:srgbClr val="080808"/>
                </a:solidFill>
                <a:uFillTx/>
                <a:latin typeface="Times New Roman" panose="02020603050405020304" charset="0"/>
                <a:cs typeface="宋体" panose="02010600030101010101" pitchFamily="2" charset="-122"/>
              </a:rPr>
              <a:t>例如</a:t>
            </a:r>
            <a:r>
              <a:rPr lang="en-US" altLang="zh-CN" sz="1800" dirty="0">
                <a:solidFill>
                  <a:srgbClr val="080808"/>
                </a:solidFill>
                <a:uFillTx/>
                <a:latin typeface="Times New Roman" panose="02020603050405020304" charset="0"/>
                <a:cs typeface="宋体" panose="02010600030101010101" pitchFamily="2" charset="-122"/>
              </a:rPr>
              <a:t>,</a:t>
            </a:r>
            <a:r>
              <a:rPr lang="zh-CN" altLang="en-US" sz="1800" dirty="0">
                <a:solidFill>
                  <a:srgbClr val="080808"/>
                </a:solidFill>
                <a:uFillTx/>
                <a:latin typeface="Times New Roman" panose="02020603050405020304" charset="0"/>
                <a:cs typeface="宋体" panose="02010600030101010101" pitchFamily="2" charset="-122"/>
              </a:rPr>
              <a:t>有一种可能是：</a:t>
            </a:r>
            <a:r>
              <a:rPr lang="en-US" altLang="zh-CN" sz="1800" dirty="0">
                <a:solidFill>
                  <a:srgbClr val="080808"/>
                </a:solidFill>
                <a:uFillTx/>
                <a:latin typeface="Times New Roman" panose="02020603050405020304" charset="0"/>
                <a:cs typeface="宋体" panose="02010600030101010101" pitchFamily="2" charset="-122"/>
              </a:rPr>
              <a:t>20,5,4,2,0</a:t>
            </a:r>
            <a:endParaRPr lang="en-US" altLang="zh-CN" sz="1800" dirty="0">
              <a:solidFill>
                <a:srgbClr val="080808"/>
              </a:solidFill>
              <a:uFillTx/>
              <a:latin typeface="Times New Roman" panose="02020603050405020304" charset="0"/>
              <a:cs typeface="宋体" panose="02010600030101010101" pitchFamily="2" charset="-122"/>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4" name="文本框 3"/>
          <p:cNvSpPr txBox="1"/>
          <p:nvPr/>
        </p:nvSpPr>
        <p:spPr>
          <a:xfrm>
            <a:off x="35560" y="2636520"/>
            <a:ext cx="9464040" cy="4556760"/>
          </a:xfrm>
          <a:prstGeom prst="rect">
            <a:avLst/>
          </a:prstGeom>
          <a:noFill/>
        </p:spPr>
        <p:txBody>
          <a:bodyPr wrap="square" rtlCol="0" anchor="t">
            <a:noAutofit/>
          </a:bodyPr>
          <a:p>
            <a:r>
              <a:rPr lang="en-US" altLang="zh-CN" sz="2000">
                <a:solidFill>
                  <a:schemeClr val="tx1"/>
                </a:solidFill>
                <a:uFillTx/>
                <a:latin typeface="Times New Roman" panose="02020603050405020304" charset="0"/>
              </a:rPr>
              <a:t>void RobberAndDrink(void)</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a1 =4;n&lt;=20;n++)</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a2=3 ; i&lt;n;i++)</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a3=2;j&lt;i;j++)</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for (int a4=1;k&lt;j;k++)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if (a2*a3*a4+a1*a3*a4+a1*a2*a4+a1*a2*a3==a1*a2*a3*a4)</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                        printf("%d %d %d %d\n",n,i,j,k);</a:t>
            </a:r>
            <a:endParaRPr lang="en-US" altLang="zh-CN" sz="2000">
              <a:solidFill>
                <a:schemeClr val="tx1"/>
              </a:solidFill>
              <a:uFillTx/>
              <a:latin typeface="Times New Roman" panose="02020603050405020304" charset="0"/>
            </a:endParaRPr>
          </a:p>
          <a:p>
            <a:r>
              <a:rPr lang="en-US" altLang="zh-CN" sz="2000">
                <a:solidFill>
                  <a:schemeClr val="tx1"/>
                </a:solidFill>
                <a:uFillTx/>
                <a:latin typeface="Times New Roman" panose="02020603050405020304" charset="0"/>
              </a:rPr>
              <a:t>}</a:t>
            </a:r>
            <a:endParaRPr lang="en-US" altLang="zh-CN" sz="2000">
              <a:solidFill>
                <a:schemeClr val="tx1"/>
              </a:solidFill>
              <a:uFillTx/>
              <a:latin typeface="Times New Roman" panose="02020603050405020304" charset="0"/>
            </a:endParaRPr>
          </a:p>
          <a:p>
            <a:endParaRPr lang="en-US" altLang="zh-CN" sz="2000">
              <a:solidFill>
                <a:schemeClr val="tx1"/>
              </a:solidFill>
              <a:uFillTx/>
              <a:latin typeface="Times New Roman" panose="02020603050405020304" charset="0"/>
            </a:endParaRPr>
          </a:p>
        </p:txBody>
      </p:sp>
      <p:sp>
        <p:nvSpPr>
          <p:cNvPr id="5" name="文本框 4"/>
          <p:cNvSpPr txBox="1"/>
          <p:nvPr/>
        </p:nvSpPr>
        <p:spPr>
          <a:xfrm>
            <a:off x="179705" y="908685"/>
            <a:ext cx="8416925" cy="1804670"/>
          </a:xfrm>
          <a:prstGeom prst="rect">
            <a:avLst/>
          </a:prstGeom>
          <a:noFill/>
        </p:spPr>
        <p:txBody>
          <a:bodyPr wrap="square" rtlCol="0" anchor="t">
            <a:noAutofit/>
          </a:bodyPr>
          <a:p>
            <a:pPr>
              <a:spcBef>
                <a:spcPct val="50000"/>
              </a:spcBef>
              <a:buSzTx/>
              <a:buFontTx/>
              <a:buNone/>
            </a:pPr>
            <a:r>
              <a:rPr lang="zh-CN" altLang="en-US" sz="2400" dirty="0">
                <a:solidFill>
                  <a:srgbClr val="080808"/>
                </a:solidFill>
                <a:uFillTx/>
                <a:latin typeface="Times New Roman" panose="02020603050405020304" charset="0"/>
                <a:cs typeface="宋体" panose="02010600030101010101" pitchFamily="2" charset="-122"/>
                <a:sym typeface="+mn-ea"/>
              </a:rPr>
              <a:t>假设每一轮假设是</a:t>
            </a:r>
            <a:r>
              <a:rPr lang="en-US" altLang="zh-CN" sz="2400" dirty="0">
                <a:solidFill>
                  <a:srgbClr val="080808"/>
                </a:solidFill>
                <a:uFillTx/>
                <a:latin typeface="Times New Roman" panose="02020603050405020304" charset="0"/>
                <a:cs typeface="宋体" panose="02010600030101010101" pitchFamily="2" charset="-122"/>
                <a:sym typeface="+mn-ea"/>
              </a:rPr>
              <a:t>a1</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a2</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a3</a:t>
            </a:r>
            <a:r>
              <a:rPr lang="zh-CN" altLang="en-US" sz="2400" dirty="0">
                <a:solidFill>
                  <a:srgbClr val="080808"/>
                </a:solidFill>
                <a:uFillTx/>
                <a:latin typeface="Times New Roman" panose="02020603050405020304" charset="0"/>
                <a:cs typeface="宋体" panose="02010600030101010101" pitchFamily="2" charset="-122"/>
                <a:sym typeface="+mn-ea"/>
              </a:rPr>
              <a:t>、</a:t>
            </a:r>
            <a:r>
              <a:rPr lang="en-US" altLang="zh-CN" sz="2400" dirty="0">
                <a:solidFill>
                  <a:srgbClr val="080808"/>
                </a:solidFill>
                <a:uFillTx/>
                <a:latin typeface="Times New Roman" panose="02020603050405020304" charset="0"/>
                <a:cs typeface="宋体" panose="02010600030101010101" pitchFamily="2" charset="-122"/>
                <a:sym typeface="+mn-ea"/>
              </a:rPr>
              <a:t>a4</a:t>
            </a:r>
            <a:r>
              <a:rPr lang="zh-CN" altLang="en-US" sz="2400" dirty="0">
                <a:solidFill>
                  <a:srgbClr val="080808"/>
                </a:solidFill>
                <a:uFillTx/>
                <a:latin typeface="Times New Roman" panose="02020603050405020304" charset="0"/>
                <a:cs typeface="宋体" panose="02010600030101010101" pitchFamily="2" charset="-122"/>
                <a:sym typeface="+mn-ea"/>
              </a:rPr>
              <a:t>个人那么只需要满足</a:t>
            </a:r>
            <a:r>
              <a:rPr lang="en-US" altLang="zh-CN" sz="2400" dirty="0">
                <a:solidFill>
                  <a:srgbClr val="080808"/>
                </a:solidFill>
                <a:uFillTx/>
                <a:latin typeface="Times New Roman" panose="02020603050405020304" charset="0"/>
                <a:cs typeface="宋体" panose="02010600030101010101" pitchFamily="2" charset="-122"/>
                <a:sym typeface="+mn-ea"/>
              </a:rPr>
              <a:t>1/a1+1/a2+1/a3+1/a4=1</a:t>
            </a:r>
            <a:r>
              <a:rPr lang="zh-CN" altLang="en-US" sz="2400" dirty="0">
                <a:solidFill>
                  <a:srgbClr val="080808"/>
                </a:solidFill>
                <a:uFillTx/>
                <a:latin typeface="Times New Roman" panose="02020603050405020304" charset="0"/>
                <a:cs typeface="宋体" panose="02010600030101010101" pitchFamily="2" charset="-122"/>
                <a:sym typeface="+mn-ea"/>
              </a:rPr>
              <a:t>就可以所以经过化简就可以计算</a:t>
            </a:r>
            <a:r>
              <a:rPr lang="en-US" altLang="zh-CN" sz="2400">
                <a:uFillTx/>
                <a:latin typeface="Times New Roman" panose="02020603050405020304" charset="0"/>
                <a:sym typeface="+mn-ea"/>
              </a:rPr>
              <a:t>a2*a3*a4+a1*a3*a4+a1*a2*a4+a1*a2*a3==a1*a2*a3*a4</a:t>
            </a:r>
            <a:r>
              <a:rPr lang="zh-CN" altLang="en-US" sz="2400">
                <a:uFillTx/>
                <a:latin typeface="Times New Roman" panose="02020603050405020304" charset="0"/>
                <a:sym typeface="+mn-ea"/>
              </a:rPr>
              <a:t>满足就可以。</a:t>
            </a:r>
            <a:endParaRPr lang="zh-CN" altLang="en-US" sz="2400">
              <a:uFillTx/>
              <a:latin typeface="Times New Roman" panose="02020603050405020304"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p:cNvSpPr txBox="1">
            <a:spLocks noChangeArrowheads="1"/>
          </p:cNvSpPr>
          <p:nvPr/>
        </p:nvSpPr>
        <p:spPr bwMode="auto">
          <a:xfrm>
            <a:off x="539750" y="2060575"/>
            <a:ext cx="8208963"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latin typeface="宋体" panose="02010600030101010101" pitchFamily="2" charset="-122"/>
                <a:ea typeface="宋体" panose="02010600030101010101" pitchFamily="2" charset="-122"/>
              </a:rPr>
              <a:t>　</a:t>
            </a:r>
            <a:r>
              <a:rPr lang="zh-CN" altLang="en-US">
                <a:latin typeface="宋体" panose="02010600030101010101" pitchFamily="2" charset="-122"/>
                <a:ea typeface="宋体" panose="02010600030101010101" pitchFamily="2" charset="-122"/>
              </a:rPr>
              <a:t>　在直接采用蛮力法设计算法中，主要是使用循环语句和选择语句，循环语句用于穷举所有可能的情况，而选择语句判定当前的条件是否为所求的解。其基本格式如下：</a:t>
            </a:r>
            <a:endParaRPr lang="zh-CN" altLang="en-US">
              <a:latin typeface="宋体" panose="02010600030101010101" pitchFamily="2" charset="-122"/>
              <a:ea typeface="宋体" panose="02010600030101010101" pitchFamily="2" charset="-122"/>
            </a:endParaRPr>
          </a:p>
        </p:txBody>
      </p:sp>
      <p:sp>
        <p:nvSpPr>
          <p:cNvPr id="206853" name="Text Box 5"/>
          <p:cNvSpPr txBox="1">
            <a:spLocks noChangeArrowheads="1"/>
          </p:cNvSpPr>
          <p:nvPr/>
        </p:nvSpPr>
        <p:spPr bwMode="auto">
          <a:xfrm>
            <a:off x="1979613" y="3425825"/>
            <a:ext cx="4608512" cy="1920875"/>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eaLnBrk="1" hangingPunct="1">
              <a:defRPr/>
            </a:pPr>
            <a:r>
              <a:rPr lang="en-US" altLang="zh-CN" sz="2000" b="1" dirty="0">
                <a:solidFill>
                  <a:schemeClr val="tx1"/>
                </a:solidFill>
                <a:latin typeface="宋体" panose="02010600030101010101" pitchFamily="2" charset="-122"/>
              </a:rPr>
              <a:t>for (</a:t>
            </a:r>
            <a:r>
              <a:rPr lang="zh-CN" altLang="en-US" sz="2000" b="1" dirty="0">
                <a:solidFill>
                  <a:schemeClr val="tx1"/>
                </a:solidFill>
                <a:latin typeface="宋体" panose="02010600030101010101" pitchFamily="2" charset="-122"/>
              </a:rPr>
              <a:t>循环变量</a:t>
            </a:r>
            <a:r>
              <a:rPr lang="en-US" altLang="zh-CN" sz="2000" b="1" dirty="0">
                <a:solidFill>
                  <a:schemeClr val="tx1"/>
                </a:solidFill>
                <a:latin typeface="宋体" panose="02010600030101010101" pitchFamily="2" charset="-122"/>
              </a:rPr>
              <a:t>x</a:t>
            </a:r>
            <a:r>
              <a:rPr lang="zh-CN" altLang="en-US" sz="2000" b="1" dirty="0">
                <a:solidFill>
                  <a:schemeClr val="tx1"/>
                </a:solidFill>
                <a:latin typeface="宋体" panose="02010600030101010101" pitchFamily="2" charset="-122"/>
              </a:rPr>
              <a:t>取所有可能的值</a:t>
            </a: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if (x</a:t>
            </a:r>
            <a:r>
              <a:rPr lang="zh-CN" altLang="en-US" sz="2000" b="1" dirty="0">
                <a:solidFill>
                  <a:schemeClr val="tx1"/>
                </a:solidFill>
                <a:latin typeface="宋体" panose="02010600030101010101" pitchFamily="2" charset="-122"/>
              </a:rPr>
              <a:t>满足指定的条件</a:t>
            </a: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r>
              <a:rPr lang="zh-CN" altLang="en-US" sz="2000" b="1" dirty="0">
                <a:solidFill>
                  <a:schemeClr val="tx1"/>
                </a:solidFill>
                <a:latin typeface="宋体" panose="02010600030101010101" pitchFamily="2" charset="-122"/>
              </a:rPr>
              <a:t>输出</a:t>
            </a:r>
            <a:r>
              <a:rPr lang="en-US" altLang="zh-CN" sz="2000" b="1" dirty="0">
                <a:solidFill>
                  <a:schemeClr val="tx1"/>
                </a:solidFill>
                <a:latin typeface="宋体" panose="02010600030101010101" pitchFamily="2" charset="-122"/>
              </a:rPr>
              <a:t>x;</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	┇</a:t>
            </a:r>
            <a:endParaRPr lang="en-US" altLang="zh-CN" sz="2000" b="1" dirty="0">
              <a:solidFill>
                <a:schemeClr val="tx1"/>
              </a:solidFill>
              <a:latin typeface="宋体" panose="02010600030101010101" pitchFamily="2" charset="-122"/>
            </a:endParaRPr>
          </a:p>
          <a:p>
            <a:pPr eaLnBrk="1" hangingPunct="1">
              <a:defRPr/>
            </a:pPr>
            <a:r>
              <a:rPr lang="en-US" altLang="zh-CN" sz="2000" b="1" dirty="0">
                <a:solidFill>
                  <a:schemeClr val="tx1"/>
                </a:solidFill>
                <a:latin typeface="宋体" panose="02010600030101010101" pitchFamily="2" charset="-122"/>
              </a:rPr>
              <a:t>}</a:t>
            </a:r>
            <a:endParaRPr lang="en-US" altLang="zh-CN" sz="2000" b="1" dirty="0">
              <a:solidFill>
                <a:schemeClr val="tx1"/>
              </a:solidFill>
              <a:latin typeface="宋体" panose="02010600030101010101" pitchFamily="2" charset="-122"/>
            </a:endParaRPr>
          </a:p>
        </p:txBody>
      </p:sp>
      <p:sp>
        <p:nvSpPr>
          <p:cNvPr id="5" name="矩形 4"/>
          <p:cNvSpPr/>
          <p:nvPr/>
        </p:nvSpPr>
        <p:spPr>
          <a:xfrm>
            <a:off x="395445" y="1188254"/>
            <a:ext cx="519366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蛮力法解题格式以及</a:t>
            </a:r>
            <a:r>
              <a:rPr lang="zh-CN" altLang="en-US" sz="2800" b="1" dirty="0">
                <a:solidFill>
                  <a:srgbClr val="0000FF"/>
                </a:solidFill>
                <a:latin typeface="楷体" panose="02010609060101010101" pitchFamily="49" charset="-122"/>
                <a:ea typeface="楷体" panose="02010609060101010101" pitchFamily="49" charset="-122"/>
              </a:rPr>
              <a:t>特点</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5650" y="5516880"/>
            <a:ext cx="8208963"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n"/>
              <a:defRPr sz="2000">
                <a:solidFill>
                  <a:schemeClr val="tx1"/>
                </a:solidFill>
                <a:latin typeface="Arial" panose="020B0604020202020204" pitchFamily="34" charset="0"/>
                <a:ea typeface="华文细黑" panose="02010600040101010101" pitchFamily="2" charset="-122"/>
              </a:defRPr>
            </a:lvl1pPr>
            <a:lvl2pPr marL="742950" indent="-285750">
              <a:spcBef>
                <a:spcPct val="20000"/>
              </a:spcBef>
              <a:buClr>
                <a:schemeClr val="accent1"/>
              </a:buClr>
              <a:buFont typeface="Wingdings" panose="05000000000000000000" pitchFamily="2" charset="2"/>
              <a:buChar char="n"/>
              <a:defRPr sz="2800">
                <a:solidFill>
                  <a:schemeClr val="tx1"/>
                </a:solidFill>
                <a:latin typeface="Arial" panose="020B0604020202020204" pitchFamily="34" charset="0"/>
                <a:ea typeface="华文细黑" panose="02010600040101010101" pitchFamily="2" charset="-122"/>
              </a:defRPr>
            </a:lvl2pPr>
            <a:lvl3pPr marL="1143000" indent="-228600">
              <a:spcBef>
                <a:spcPct val="20000"/>
              </a:spcBef>
              <a:buClr>
                <a:schemeClr val="accent2"/>
              </a:buClr>
              <a:buFont typeface="Wingdings" panose="05000000000000000000" pitchFamily="2" charset="2"/>
              <a:buChar char="n"/>
              <a:defRPr sz="1600">
                <a:solidFill>
                  <a:schemeClr val="tx1"/>
                </a:solidFill>
                <a:latin typeface="Arial" panose="020B0604020202020204" pitchFamily="34" charset="0"/>
                <a:ea typeface="华文细黑" panose="02010600040101010101" pitchFamily="2" charset="-122"/>
              </a:defRPr>
            </a:lvl3pPr>
            <a:lvl4pPr marL="1600200" indent="-228600">
              <a:spcBef>
                <a:spcPct val="20000"/>
              </a:spcBef>
              <a:buClr>
                <a:schemeClr val="hlink"/>
              </a:buClr>
              <a:buFont typeface="Wingdings" panose="05000000000000000000" pitchFamily="2" charset="2"/>
              <a:buChar char="n"/>
              <a:defRPr sz="1400">
                <a:solidFill>
                  <a:schemeClr val="tx1"/>
                </a:solidFill>
                <a:latin typeface="Arial" panose="020B0604020202020204" pitchFamily="34" charset="0"/>
                <a:ea typeface="华文细黑" panose="02010600040101010101" pitchFamily="2" charset="-122"/>
              </a:defRPr>
            </a:lvl4pPr>
            <a:lvl5pPr marL="2057400" indent="-228600">
              <a:spcBef>
                <a:spcPct val="20000"/>
              </a:spcBef>
              <a:buChar char="»"/>
              <a:defRPr sz="20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华文细黑" panose="02010600040101010101" pitchFamily="2" charset="-122"/>
              </a:defRPr>
            </a:lvl9pPr>
          </a:lstStyle>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①简单易于实现。</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②依赖计算机的能力。</a:t>
            </a:r>
            <a:endParaRPr lang="zh-CN" altLang="en-US" sz="1800">
              <a:solidFill>
                <a:srgbClr val="FF0000"/>
              </a:solidFill>
              <a:latin typeface="宋体" panose="02010600030101010101" pitchFamily="2" charset="-122"/>
              <a:ea typeface="宋体" panose="02010600030101010101" pitchFamily="2" charset="-122"/>
            </a:endParaRPr>
          </a:p>
          <a:p>
            <a:pPr eaLnBrk="1" hangingPunct="1">
              <a:spcBef>
                <a:spcPct val="50000"/>
              </a:spcBef>
              <a:buClrTx/>
              <a:buFontTx/>
              <a:buNone/>
            </a:pPr>
            <a:r>
              <a:rPr lang="zh-CN" altLang="en-US" sz="1800">
                <a:solidFill>
                  <a:srgbClr val="FF0000"/>
                </a:solidFill>
                <a:latin typeface="宋体" panose="02010600030101010101" pitchFamily="2" charset="-122"/>
                <a:ea typeface="宋体" panose="02010600030101010101" pitchFamily="2" charset="-122"/>
              </a:rPr>
              <a:t>③最重要的就是能帮你理解要解决的问题</a:t>
            </a:r>
            <a:endParaRPr lang="zh-CN" altLang="en-US" sz="1800">
              <a:solidFill>
                <a:srgbClr val="FF0000"/>
              </a:solidFill>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4110" y="2204614"/>
            <a:ext cx="8363699"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latin typeface="宋体" panose="02010600030101010101" pitchFamily="2" charset="-122"/>
              </a:rPr>
              <a:t>蛮力策略的典型应用有</a:t>
            </a:r>
            <a:r>
              <a:rPr lang="zh-CN" altLang="en-US" sz="2400" dirty="0">
                <a:solidFill>
                  <a:srgbClr val="FF0000"/>
                </a:solidFill>
                <a:latin typeface="宋体" panose="02010600030101010101" pitchFamily="2" charset="-122"/>
              </a:rPr>
              <a:t>顺序查找</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选择排序</a:t>
            </a:r>
            <a:r>
              <a:rPr lang="zh-CN" altLang="en-US" sz="2400" dirty="0">
                <a:solidFill>
                  <a:srgbClr val="080808"/>
                </a:solidFill>
                <a:latin typeface="宋体" panose="02010600030101010101" pitchFamily="2" charset="-122"/>
              </a:rPr>
              <a:t>、</a:t>
            </a:r>
            <a:r>
              <a:rPr lang="zh-CN" altLang="en-US" sz="2400" dirty="0">
                <a:solidFill>
                  <a:srgbClr val="FF0000"/>
                </a:solidFill>
                <a:latin typeface="宋体" panose="02010600030101010101" pitchFamily="2" charset="-122"/>
              </a:rPr>
              <a:t>冒泡排序</a:t>
            </a:r>
            <a:r>
              <a:rPr lang="zh-CN" altLang="en-US" sz="2400" dirty="0">
                <a:solidFill>
                  <a:srgbClr val="080808"/>
                </a:solidFill>
                <a:latin typeface="宋体" panose="02010600030101010101" pitchFamily="2" charset="-122"/>
              </a:rPr>
              <a:t>和</a:t>
            </a:r>
            <a:r>
              <a:rPr lang="zh-CN" altLang="en-US" sz="2400" dirty="0">
                <a:solidFill>
                  <a:srgbClr val="FF0000"/>
                </a:solidFill>
                <a:latin typeface="宋体" panose="02010600030101010101" pitchFamily="2" charset="-122"/>
              </a:rPr>
              <a:t>插入排序</a:t>
            </a:r>
            <a:r>
              <a:rPr lang="zh-CN" altLang="en-US" sz="2400" dirty="0">
                <a:solidFill>
                  <a:srgbClr val="080808"/>
                </a:solidFill>
                <a:latin typeface="宋体" panose="02010600030101010101" pitchFamily="2" charset="-122"/>
              </a:rPr>
              <a:t>等。</a:t>
            </a:r>
            <a:endParaRPr lang="pl-PL" altLang="zh-CN" sz="2400" dirty="0">
              <a:solidFill>
                <a:srgbClr val="080808"/>
              </a:solidFill>
              <a:latin typeface="宋体" panose="02010600030101010101" pitchFamily="2"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996459"/>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冒泡排序算法思想：每次遍历会筛选出最大值或最小值，让后将该最大值或最小值放在要排序的位置。然后会继续进行遍历，然后筛选出剩下元素的最大值或最小值，继续把该最大值或最小值放在剩下元素要排序的</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a:t>
            </a:r>
            <a:r>
              <a:rPr lang="zh-CN" altLang="en-US" sz="2000" dirty="0">
                <a:solidFill>
                  <a:srgbClr val="080808"/>
                </a:solidFill>
                <a:latin typeface="Times New Roman" panose="02020603050405020304" charset="0"/>
                <a:cs typeface="Times New Roman" panose="02020603050405020304" charset="0"/>
                <a:sym typeface="+mn-ea"/>
              </a:rPr>
              <a:t>二次排序结果：</a:t>
            </a:r>
            <a:r>
              <a:rPr lang="en-US" altLang="zh-CN" sz="2000" dirty="0">
                <a:solidFill>
                  <a:srgbClr val="080808"/>
                </a:solidFill>
                <a:latin typeface="Times New Roman" panose="02020603050405020304" charset="0"/>
                <a:cs typeface="Times New Roman" panose="02020603050405020304" charset="0"/>
                <a:sym typeface="+mn-ea"/>
              </a:rPr>
              <a:t>[11, 15, 26, 32, 3, 53, </a:t>
            </a:r>
            <a:r>
              <a:rPr lang="en-US" altLang="zh-CN" sz="2000" dirty="0">
                <a:solidFill>
                  <a:srgbClr val="FF0000"/>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6" name="文本框 5"/>
          <p:cNvSpPr txBox="1"/>
          <p:nvPr/>
        </p:nvSpPr>
        <p:spPr>
          <a:xfrm>
            <a:off x="251460" y="270891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初始化数据为：</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sp>
        <p:nvSpPr>
          <p:cNvPr id="7" name="文本框 6"/>
          <p:cNvSpPr txBox="1"/>
          <p:nvPr/>
        </p:nvSpPr>
        <p:spPr>
          <a:xfrm>
            <a:off x="899795" y="3140710"/>
            <a:ext cx="7960360" cy="699135"/>
          </a:xfrm>
          <a:prstGeom prst="rect">
            <a:avLst/>
          </a:prstGeom>
          <a:noFill/>
        </p:spPr>
        <p:txBody>
          <a:bodyPr wrap="square" rtlCol="0">
            <a:noAutofit/>
          </a:bodyPr>
          <a:p>
            <a:r>
              <a:rPr lang="zh-CN" altLang="en-US">
                <a:solidFill>
                  <a:srgbClr val="FF0000"/>
                </a:solidFill>
              </a:rPr>
              <a:t>冒泡排序算法最重要的操作是将相邻的元素进行比较，如果前者较大，则进行交换。因此需要定义两个变量指向相邻的</a:t>
            </a:r>
            <a:r>
              <a:rPr lang="zh-CN" altLang="en-US">
                <a:solidFill>
                  <a:srgbClr val="FF0000"/>
                </a:solidFill>
              </a:rPr>
              <a:t>元素。</a:t>
            </a:r>
            <a:endParaRPr lang="zh-CN" altLang="en-US">
              <a:solidFill>
                <a:srgbClr val="FF0000"/>
              </a:solidFill>
            </a:endParaRPr>
          </a:p>
        </p:txBody>
      </p:sp>
      <p:sp>
        <p:nvSpPr>
          <p:cNvPr id="8" name="文本框 7"/>
          <p:cNvSpPr txBox="1"/>
          <p:nvPr/>
        </p:nvSpPr>
        <p:spPr>
          <a:xfrm>
            <a:off x="179705" y="376872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a:t>
            </a:r>
            <a:r>
              <a:rPr lang="zh-CN" altLang="en-US" sz="2000" dirty="0">
                <a:solidFill>
                  <a:srgbClr val="080808"/>
                </a:solidFill>
                <a:latin typeface="宋体" panose="02010600030101010101" pitchFamily="2" charset="-122"/>
                <a:sym typeface="+mn-ea"/>
              </a:rPr>
              <a:t>第一次交换：</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[32, 15,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nvCxnSpPr>
        <p:spPr>
          <a:xfrm flipV="1">
            <a:off x="3983990"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nvCxnSpPr>
        <p:spPr>
          <a:xfrm flipV="1">
            <a:off x="4416425" y="407670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nvSpPr>
        <p:spPr>
          <a:xfrm>
            <a:off x="3840480" y="436499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154305" y="4649470"/>
            <a:ext cx="7198360" cy="407670"/>
          </a:xfrm>
          <a:prstGeom prst="rect">
            <a:avLst/>
          </a:prstGeom>
          <a:noFill/>
        </p:spPr>
        <p:txBody>
          <a:bodyPr wrap="square" rtlCol="0" anchor="t">
            <a:noAutofit/>
          </a:bodyPr>
          <a:p>
            <a:pPr indent="45720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交换完成：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4" name="直接箭头连接符 13"/>
          <p:cNvCxnSpPr/>
          <p:nvPr/>
        </p:nvCxnSpPr>
        <p:spPr>
          <a:xfrm flipV="1">
            <a:off x="3958590"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5" name="直接箭头连接符 14"/>
          <p:cNvCxnSpPr/>
          <p:nvPr/>
        </p:nvCxnSpPr>
        <p:spPr>
          <a:xfrm flipV="1">
            <a:off x="4391025" y="495744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3815080" y="5245735"/>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7" name="文本框 16"/>
          <p:cNvSpPr txBox="1"/>
          <p:nvPr/>
        </p:nvSpPr>
        <p:spPr>
          <a:xfrm>
            <a:off x="154305" y="5675630"/>
            <a:ext cx="7198360" cy="407670"/>
          </a:xfrm>
          <a:prstGeom prst="rect">
            <a:avLst/>
          </a:prstGeom>
          <a:noFill/>
        </p:spPr>
        <p:txBody>
          <a:bodyPr wrap="square" rtlCol="0" anchor="t">
            <a:noAutofit/>
          </a:bodyPr>
          <a:p>
            <a:pPr marL="0" indent="0" latinLnBrk="0">
              <a:spcBef>
                <a:spcPts val="0"/>
              </a:spcBef>
              <a:buSzTx/>
              <a:buFontTx/>
              <a:buNone/>
            </a:pPr>
            <a:r>
              <a:rPr lang="en-US" altLang="zh-CN" sz="2000" dirty="0">
                <a:solidFill>
                  <a:srgbClr val="080808"/>
                </a:solidFill>
                <a:latin typeface="宋体" panose="02010600030101010101" pitchFamily="2" charset="-122"/>
                <a:sym typeface="+mn-ea"/>
              </a:rPr>
              <a:t> </a:t>
            </a:r>
            <a:r>
              <a:rPr lang="zh-CN" altLang="en-US" sz="2000" dirty="0">
                <a:solidFill>
                  <a:srgbClr val="080808"/>
                </a:solidFill>
                <a:latin typeface="宋体" panose="02010600030101010101" pitchFamily="2" charset="-122"/>
                <a:sym typeface="+mn-ea"/>
              </a:rPr>
              <a:t>变量指向下一个交换</a:t>
            </a:r>
            <a:r>
              <a:rPr lang="zh-CN" altLang="en-US" sz="2000" dirty="0">
                <a:solidFill>
                  <a:srgbClr val="080808"/>
                </a:solidFill>
                <a:latin typeface="宋体" panose="02010600030101010101" pitchFamily="2" charset="-122"/>
                <a:sym typeface="+mn-ea"/>
              </a:rPr>
              <a:t>元素：</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11, 26, 53, 87, 3, 61]</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8" name="直接箭头连接符 17"/>
          <p:cNvCxnSpPr/>
          <p:nvPr/>
        </p:nvCxnSpPr>
        <p:spPr>
          <a:xfrm flipV="1">
            <a:off x="4260850"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p:nvPr/>
        </p:nvCxnSpPr>
        <p:spPr>
          <a:xfrm flipV="1">
            <a:off x="4693285" y="6015990"/>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文本框 19"/>
          <p:cNvSpPr txBox="1"/>
          <p:nvPr/>
        </p:nvSpPr>
        <p:spPr>
          <a:xfrm>
            <a:off x="4117340" y="630428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7055485" y="523684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因此指向下一个元素需要一个</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循环完成</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588125" y="547878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23850" y="2294890"/>
            <a:ext cx="8363585" cy="820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2000" dirty="0">
                <a:solidFill>
                  <a:srgbClr val="080808"/>
                </a:solidFill>
                <a:latin typeface="宋体" panose="02010600030101010101" pitchFamily="2" charset="-122"/>
              </a:rPr>
              <a:t>冒泡排序算法的具体</a:t>
            </a:r>
            <a:r>
              <a:rPr lang="zh-CN" altLang="en-US" sz="2000" dirty="0">
                <a:solidFill>
                  <a:srgbClr val="080808"/>
                </a:solidFill>
                <a:latin typeface="宋体" panose="02010600030101010101" pitchFamily="2" charset="-122"/>
              </a:rPr>
              <a:t>实现：</a:t>
            </a:r>
            <a:endParaRPr lang="zh-CN" altLang="en-US" sz="2000" dirty="0">
              <a:solidFill>
                <a:srgbClr val="080808"/>
              </a:solidFill>
              <a:latin typeface="Times New Roman" panose="02020603050405020304" charset="0"/>
              <a:cs typeface="Times New Roman" panose="02020603050405020304" charset="0"/>
            </a:endParaRPr>
          </a:p>
        </p:txBody>
      </p:sp>
      <p:sp>
        <p:nvSpPr>
          <p:cNvPr id="8" name="文本框 7"/>
          <p:cNvSpPr txBox="1"/>
          <p:nvPr>
            <p:custDataLst>
              <p:tags r:id="rId6"/>
            </p:custDataLst>
          </p:nvPr>
        </p:nvSpPr>
        <p:spPr>
          <a:xfrm>
            <a:off x="368935" y="287782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第一次遍历完成：</a:t>
            </a:r>
            <a:r>
              <a:rPr lang="en-US" altLang="zh-CN" sz="2000" dirty="0">
                <a:solidFill>
                  <a:srgbClr val="080808"/>
                </a:solidFill>
                <a:latin typeface="宋体" panose="02010600030101010101" pitchFamily="2" charset="-122"/>
                <a:sym typeface="+mn-ea"/>
              </a:rPr>
              <a:t>  </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p:txBody>
      </p:sp>
      <p:cxnSp>
        <p:nvCxnSpPr>
          <p:cNvPr id="10" name="直接箭头连接符 9"/>
          <p:cNvCxnSpPr/>
          <p:nvPr>
            <p:custDataLst>
              <p:tags r:id="rId7"/>
            </p:custDataLst>
          </p:nvPr>
        </p:nvCxnSpPr>
        <p:spPr>
          <a:xfrm flipV="1">
            <a:off x="3342005"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1" name="直接箭头连接符 10"/>
          <p:cNvCxnSpPr/>
          <p:nvPr>
            <p:custDataLst>
              <p:tags r:id="rId8"/>
            </p:custDataLst>
          </p:nvPr>
        </p:nvCxnSpPr>
        <p:spPr>
          <a:xfrm flipV="1">
            <a:off x="3774440" y="413575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2" name="文本框 11"/>
          <p:cNvSpPr txBox="1"/>
          <p:nvPr>
            <p:custDataLst>
              <p:tags r:id="rId9"/>
            </p:custDataLst>
          </p:nvPr>
        </p:nvSpPr>
        <p:spPr>
          <a:xfrm>
            <a:off x="3246755" y="43789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sp>
        <p:nvSpPr>
          <p:cNvPr id="13" name="文本框 12"/>
          <p:cNvSpPr txBox="1"/>
          <p:nvPr>
            <p:custDataLst>
              <p:tags r:id="rId10"/>
            </p:custDataLst>
          </p:nvPr>
        </p:nvSpPr>
        <p:spPr>
          <a:xfrm>
            <a:off x="56515" y="3758565"/>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第二次遍历从头开始：</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21" name="文本框 20"/>
          <p:cNvSpPr txBox="1"/>
          <p:nvPr/>
        </p:nvSpPr>
        <p:spPr>
          <a:xfrm>
            <a:off x="6882765" y="2574925"/>
            <a:ext cx="1804670" cy="922020"/>
          </a:xfrm>
          <a:prstGeom prst="rect">
            <a:avLst/>
          </a:prstGeom>
          <a:noFill/>
        </p:spPr>
        <p:txBody>
          <a:bodyPr wrap="square" rtlCol="0">
            <a:spAutoFit/>
          </a:bodyPr>
          <a:p>
            <a:r>
              <a:rPr lang="zh-CN" altLang="en-US">
                <a:solidFill>
                  <a:srgbClr val="FF0000"/>
                </a:solidFill>
                <a:uFillTx/>
                <a:latin typeface="Times New Roman" panose="02020603050405020304" charset="0"/>
              </a:rPr>
              <a:t>需要多次遍历，因此需要有</a:t>
            </a:r>
            <a:r>
              <a:rPr lang="en-US" altLang="zh-CN">
                <a:solidFill>
                  <a:srgbClr val="FF0000"/>
                </a:solidFill>
                <a:uFillTx/>
                <a:latin typeface="Times New Roman" panose="02020603050405020304" charset="0"/>
              </a:rPr>
              <a:t>for</a:t>
            </a:r>
            <a:r>
              <a:rPr lang="zh-CN" altLang="en-US">
                <a:solidFill>
                  <a:srgbClr val="FF0000"/>
                </a:solidFill>
                <a:uFillTx/>
                <a:latin typeface="Times New Roman" panose="02020603050405020304" charset="0"/>
              </a:rPr>
              <a:t>循环</a:t>
            </a:r>
            <a:r>
              <a:rPr lang="zh-CN" altLang="en-US">
                <a:solidFill>
                  <a:srgbClr val="FF0000"/>
                </a:solidFill>
                <a:uFillTx/>
                <a:latin typeface="Times New Roman" panose="02020603050405020304" charset="0"/>
              </a:rPr>
              <a:t>嵌套</a:t>
            </a:r>
            <a:endParaRPr lang="zh-CN" altLang="en-US">
              <a:solidFill>
                <a:srgbClr val="FF0000"/>
              </a:solidFill>
              <a:uFillTx/>
              <a:latin typeface="Times New Roman" panose="02020603050405020304" charset="0"/>
            </a:endParaRPr>
          </a:p>
        </p:txBody>
      </p:sp>
      <p:cxnSp>
        <p:nvCxnSpPr>
          <p:cNvPr id="22" name="直接箭头连接符 21"/>
          <p:cNvCxnSpPr/>
          <p:nvPr/>
        </p:nvCxnSpPr>
        <p:spPr>
          <a:xfrm flipH="1">
            <a:off x="6415405" y="2816860"/>
            <a:ext cx="504190" cy="19812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683260" y="5481320"/>
            <a:ext cx="6983095" cy="1257300"/>
          </a:xfrm>
          <a:prstGeom prst="rect">
            <a:avLst/>
          </a:prstGeom>
          <a:noFill/>
        </p:spPr>
        <p:txBody>
          <a:bodyPr wrap="square" rtlCol="0">
            <a:noAutofit/>
          </a:bodyPr>
          <a:p>
            <a:r>
              <a:rPr lang="zh-CN" altLang="en-US">
                <a:solidFill>
                  <a:srgbClr val="FF0000"/>
                </a:solidFill>
                <a:uFillTx/>
                <a:latin typeface="Times New Roman" panose="02020603050405020304" charset="0"/>
              </a:rPr>
              <a:t>此时，需要注意第一次遍历已经把最大值筛选出来，因此下次一次遍历就会少一次对比交换。每多遍历一次，下次遍历就会少一次</a:t>
            </a:r>
            <a:r>
              <a:rPr lang="zh-CN" altLang="en-US">
                <a:solidFill>
                  <a:srgbClr val="FF0000"/>
                </a:solidFill>
                <a:uFillTx/>
                <a:latin typeface="Times New Roman" panose="02020603050405020304" charset="0"/>
              </a:rPr>
              <a:t>循环。</a:t>
            </a:r>
            <a:endParaRPr lang="zh-CN" altLang="en-US">
              <a:solidFill>
                <a:srgbClr val="FF0000"/>
              </a:solidFill>
              <a:uFillTx/>
              <a:latin typeface="Times New Roman" panose="02020603050405020304" charset="0"/>
            </a:endParaRPr>
          </a:p>
        </p:txBody>
      </p:sp>
      <p:sp>
        <p:nvSpPr>
          <p:cNvPr id="5" name="文本框 4"/>
          <p:cNvSpPr txBox="1"/>
          <p:nvPr>
            <p:custDataLst>
              <p:tags r:id="rId11"/>
            </p:custDataLst>
          </p:nvPr>
        </p:nvSpPr>
        <p:spPr>
          <a:xfrm>
            <a:off x="28575" y="4620260"/>
            <a:ext cx="7198360" cy="407670"/>
          </a:xfrm>
          <a:prstGeom prst="rect">
            <a:avLst/>
          </a:prstGeom>
          <a:noFill/>
        </p:spPr>
        <p:txBody>
          <a:bodyPr wrap="square" rtlCol="0" anchor="t">
            <a:noAutofit/>
          </a:bodyPr>
          <a:p>
            <a:pPr indent="457200">
              <a:spcBef>
                <a:spcPts val="0"/>
              </a:spcBef>
              <a:buSzTx/>
              <a:buFontTx/>
              <a:buNone/>
            </a:pPr>
            <a:r>
              <a:rPr lang="zh-CN" altLang="en-US" sz="2000" dirty="0">
                <a:solidFill>
                  <a:srgbClr val="080808"/>
                </a:solidFill>
                <a:latin typeface="宋体" panose="02010600030101010101" pitchFamily="2" charset="-122"/>
                <a:sym typeface="+mn-ea"/>
              </a:rPr>
              <a:t>第二次遍历最后一次</a:t>
            </a:r>
            <a:r>
              <a:rPr lang="zh-CN" altLang="en-US" sz="2000" dirty="0">
                <a:solidFill>
                  <a:srgbClr val="080808"/>
                </a:solidFill>
                <a:latin typeface="宋体" panose="02010600030101010101" pitchFamily="2" charset="-122"/>
                <a:sym typeface="+mn-ea"/>
              </a:rPr>
              <a:t>交换：</a:t>
            </a:r>
            <a:r>
              <a:rPr lang="en-US" altLang="zh-CN" sz="2000" dirty="0">
                <a:solidFill>
                  <a:srgbClr val="080808"/>
                </a:solidFill>
                <a:latin typeface="Times New Roman" panose="02020603050405020304" charset="0"/>
                <a:cs typeface="Times New Roman" panose="02020603050405020304" charset="0"/>
                <a:sym typeface="+mn-ea"/>
              </a:rPr>
              <a:t>[15, 11, 26, 32, 53, 3, 61, </a:t>
            </a:r>
            <a:r>
              <a:rPr lang="en-US" altLang="zh-CN" sz="2000" dirty="0">
                <a:solidFill>
                  <a:srgbClr val="FF0000"/>
                </a:solidFill>
                <a:latin typeface="Times New Roman" panose="02020603050405020304" charset="0"/>
                <a:cs typeface="Times New Roman" panose="02020603050405020304" charset="0"/>
                <a:sym typeface="+mn-ea"/>
              </a:rPr>
              <a:t>87</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endParaRPr lang="zh-CN" altLang="en-US" sz="2000" dirty="0">
              <a:solidFill>
                <a:srgbClr val="080808"/>
              </a:solidFill>
              <a:latin typeface="宋体" panose="02010600030101010101" pitchFamily="2" charset="-122"/>
              <a:sym typeface="+mn-ea"/>
            </a:endParaRPr>
          </a:p>
        </p:txBody>
      </p:sp>
      <p:sp>
        <p:nvSpPr>
          <p:cNvPr id="9" name="文本框 8"/>
          <p:cNvSpPr txBox="1"/>
          <p:nvPr>
            <p:custDataLst>
              <p:tags r:id="rId12"/>
            </p:custDataLst>
          </p:nvPr>
        </p:nvSpPr>
        <p:spPr>
          <a:xfrm>
            <a:off x="5554345" y="5153660"/>
            <a:ext cx="1061720"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j   j+1</a:t>
            </a:r>
            <a:endParaRPr lang="en-US" altLang="zh-CN">
              <a:latin typeface="Times New Roman" panose="02020603050405020304" charset="0"/>
              <a:cs typeface="Times New Roman" panose="02020603050405020304" charset="0"/>
            </a:endParaRPr>
          </a:p>
        </p:txBody>
      </p:sp>
      <p:cxnSp>
        <p:nvCxnSpPr>
          <p:cNvPr id="23" name="直接箭头连接符 22"/>
          <p:cNvCxnSpPr/>
          <p:nvPr>
            <p:custDataLst>
              <p:tags r:id="rId13"/>
            </p:custDataLst>
          </p:nvPr>
        </p:nvCxnSpPr>
        <p:spPr>
          <a:xfrm flipV="1">
            <a:off x="5640705"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custDataLst>
              <p:tags r:id="rId14"/>
            </p:custDataLst>
          </p:nvPr>
        </p:nvCxnSpPr>
        <p:spPr>
          <a:xfrm flipV="1">
            <a:off x="6073140" y="4929505"/>
            <a:ext cx="0" cy="31115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467652" y="1773079"/>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冒泡排序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思考代码交换的细节设计，为什么要</a:t>
            </a:r>
            <a:r>
              <a:rPr lang="en-US" altLang="zh-CN" sz="2000" dirty="0">
                <a:solidFill>
                  <a:srgbClr val="080808"/>
                </a:solidFill>
                <a:latin typeface="宋体" panose="02010600030101010101" pitchFamily="2" charset="-122"/>
              </a:rPr>
              <a:t>j&lt;n-i-1</a:t>
            </a:r>
            <a:r>
              <a:rPr lang="zh-CN" altLang="en-US" sz="2000" dirty="0">
                <a:solidFill>
                  <a:srgbClr val="080808"/>
                </a:solidFill>
                <a:latin typeface="宋体" panose="02010600030101010101" pitchFamily="2" charset="-122"/>
              </a:rPr>
              <a:t>。</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6" name="图片 5"/>
          <p:cNvPicPr>
            <a:picLocks noChangeAspect="1"/>
          </p:cNvPicPr>
          <p:nvPr/>
        </p:nvPicPr>
        <p:blipFill>
          <a:blip r:embed="rId6"/>
          <a:stretch>
            <a:fillRect/>
          </a:stretch>
        </p:blipFill>
        <p:spPr>
          <a:xfrm>
            <a:off x="1979930" y="3141345"/>
            <a:ext cx="5457825" cy="2352675"/>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32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选择排序算法思想：直接选择排序会固定住最小值应在的位置，然后每次遍历，从为排序的元素中筛选出最小值，然后与最小值应在的位置上的元素交换。在循环遍历的过程中会将数组分成有序和无序两部分，然后依次筛选最小值，直至完成</a:t>
            </a:r>
            <a:r>
              <a:rPr lang="zh-CN" altLang="en-US" sz="2000" dirty="0">
                <a:solidFill>
                  <a:srgbClr val="080808"/>
                </a:solidFill>
                <a:latin typeface="宋体" panose="02010600030101010101" pitchFamily="2" charset="-122"/>
              </a:rPr>
              <a:t>排序。</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429323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FF0000"/>
                </a:solidFill>
                <a:latin typeface="Times New Roman" panose="02020603050405020304" charset="0"/>
                <a:cs typeface="Times New Roman" panose="02020603050405020304" charset="0"/>
                <a:sym typeface="+mn-ea"/>
              </a:rPr>
              <a:t>11</a:t>
            </a:r>
            <a:r>
              <a:rPr lang="en-US" altLang="zh-CN" sz="2000" dirty="0">
                <a:solidFill>
                  <a:srgbClr val="080808"/>
                </a:solidFill>
                <a:latin typeface="Times New Roman" panose="02020603050405020304" charset="0"/>
                <a:cs typeface="Times New Roman" panose="02020603050405020304" charset="0"/>
                <a:sym typeface="+mn-ea"/>
              </a:rPr>
              <a:t>, 15, 26, 53, 87, 32, </a:t>
            </a:r>
            <a:r>
              <a:rPr lang="en-US" altLang="zh-CN" sz="2000" dirty="0">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61652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390525" y="414845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i</a:t>
            </a:r>
            <a:r>
              <a:rPr lang="zh-CN" altLang="en-US" sz="2000" dirty="0">
                <a:solidFill>
                  <a:srgbClr val="080808"/>
                </a:solidFill>
                <a:latin typeface="宋体" panose="02010600030101010101" pitchFamily="2" charset="-122"/>
              </a:rPr>
              <a:t>表示最小值应交换的位置</a:t>
            </a:r>
            <a:r>
              <a:rPr lang="en-US" altLang="zh-CN" sz="2000" dirty="0">
                <a:solidFill>
                  <a:srgbClr val="080808"/>
                </a:solidFill>
                <a:latin typeface="宋体" panose="02010600030101010101" pitchFamily="2" charset="-122"/>
              </a:rPr>
              <a:t>,j</a:t>
            </a:r>
            <a:r>
              <a:rPr lang="zh-CN" altLang="en-US" sz="2000" dirty="0">
                <a:solidFill>
                  <a:srgbClr val="080808"/>
                </a:solidFill>
                <a:latin typeface="宋体" panose="02010600030101010101" pitchFamily="2" charset="-122"/>
              </a:rPr>
              <a:t>作用是搜寻最小值，当找到最小值需要保留最小值的值和</a:t>
            </a:r>
            <a:r>
              <a:rPr lang="zh-CN" altLang="en-US" sz="2000" dirty="0">
                <a:solidFill>
                  <a:srgbClr val="080808"/>
                </a:solidFill>
                <a:latin typeface="宋体" panose="02010600030101010101" pitchFamily="2" charset="-122"/>
              </a:rPr>
              <a:t>索引。</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然后进行进行位置</a:t>
            </a:r>
            <a:r>
              <a:rPr lang="zh-CN" altLang="en-US" sz="2000" dirty="0">
                <a:solidFill>
                  <a:srgbClr val="080808"/>
                </a:solidFill>
                <a:latin typeface="宋体" panose="02010600030101010101" pitchFamily="2" charset="-122"/>
              </a:rPr>
              <a:t>交换：</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graphicFrame>
        <p:nvGraphicFramePr>
          <p:cNvPr id="6" name="表格 5"/>
          <p:cNvGraphicFramePr/>
          <p:nvPr/>
        </p:nvGraphicFramePr>
        <p:xfrm>
          <a:off x="1403985" y="24930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chemeClr val="tx1"/>
                          </a:solidFill>
                          <a:latin typeface="Times New Roman" panose="02020603050405020304" charset="0"/>
                          <a:cs typeface="Times New Roman" panose="02020603050405020304" charset="0"/>
                        </a:rPr>
                        <a:t>32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7" name="直接箭头连接符 6"/>
          <p:cNvCxnSpPr/>
          <p:nvPr/>
        </p:nvCxnSpPr>
        <p:spPr>
          <a:xfrm flipV="1">
            <a:off x="1832610" y="32848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709420" y="3719195"/>
            <a:ext cx="598233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i                                                                                   j</a:t>
            </a:r>
            <a:endParaRPr lang="en-US" altLang="zh-CN">
              <a:latin typeface="Times New Roman" panose="02020603050405020304" charset="0"/>
              <a:cs typeface="Times New Roman" panose="02020603050405020304" charset="0"/>
            </a:endParaRPr>
          </a:p>
        </p:txBody>
      </p:sp>
      <p:cxnSp>
        <p:nvCxnSpPr>
          <p:cNvPr id="9" name="直接箭头连接符 8"/>
          <p:cNvCxnSpPr/>
          <p:nvPr/>
        </p:nvCxnSpPr>
        <p:spPr>
          <a:xfrm flipV="1">
            <a:off x="6642100" y="329311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2" name="直接连接符 11"/>
          <p:cNvCxnSpPr/>
          <p:nvPr/>
        </p:nvCxnSpPr>
        <p:spPr>
          <a:xfrm flipV="1">
            <a:off x="3623945" y="5733415"/>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632835" y="535495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851525" y="533082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467995" y="2420620"/>
            <a:ext cx="8399780" cy="636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第一次遍历交换结果：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 </a:t>
            </a:r>
            <a:r>
              <a:rPr lang="en-US" altLang="zh-CN" sz="2000" dirty="0">
                <a:solidFill>
                  <a:srgbClr val="080808"/>
                </a:solidFill>
                <a:latin typeface="Times New Roman" panose="02020603050405020304" charset="0"/>
                <a:cs typeface="Times New Roman" panose="02020603050405020304" charset="0"/>
                <a:sym typeface="+mn-ea"/>
              </a:rPr>
              <a:t>15, 11, 26, 53, 87, </a:t>
            </a:r>
            <a:r>
              <a:rPr lang="en-US" altLang="zh-CN" sz="2000" dirty="0">
                <a:solidFill>
                  <a:srgbClr val="FF0000"/>
                </a:solidFill>
                <a:latin typeface="Times New Roman" panose="02020603050405020304" charset="0"/>
                <a:cs typeface="Times New Roman" panose="02020603050405020304" charset="0"/>
                <a:sym typeface="+mn-ea"/>
              </a:rPr>
              <a:t>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cxnSp>
        <p:nvCxnSpPr>
          <p:cNvPr id="12" name="直接连接符 11"/>
          <p:cNvCxnSpPr/>
          <p:nvPr/>
        </p:nvCxnSpPr>
        <p:spPr>
          <a:xfrm flipV="1">
            <a:off x="3710305" y="3182620"/>
            <a:ext cx="22440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3" name="直接箭头连接符 12"/>
          <p:cNvCxnSpPr/>
          <p:nvPr/>
        </p:nvCxnSpPr>
        <p:spPr>
          <a:xfrm flipV="1">
            <a:off x="3719195" y="280416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4" name="直接箭头连接符 13"/>
          <p:cNvCxnSpPr/>
          <p:nvPr/>
        </p:nvCxnSpPr>
        <p:spPr>
          <a:xfrm flipV="1">
            <a:off x="5937885" y="27800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850900" y="3183890"/>
            <a:ext cx="7959725" cy="865505"/>
          </a:xfrm>
          <a:prstGeom prst="rect">
            <a:avLst/>
          </a:prstGeom>
          <a:noFill/>
        </p:spPr>
        <p:txBody>
          <a:bodyPr wrap="square" rtlCol="0">
            <a:noAutofit/>
          </a:bodyPr>
          <a:p>
            <a:r>
              <a:rPr lang="zh-CN" altLang="en-US">
                <a:solidFill>
                  <a:schemeClr val="tx1"/>
                </a:solidFill>
                <a:uFillTx/>
                <a:latin typeface="Times New Roman" panose="02020603050405020304" charset="0"/>
              </a:rPr>
              <a:t>每一次遍历都会把最小值放在首位，因此需要一个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循环，有需要</a:t>
            </a:r>
            <a:r>
              <a:rPr lang="zh-CN" altLang="en-US">
                <a:solidFill>
                  <a:schemeClr val="tx1"/>
                </a:solidFill>
                <a:uFillTx/>
                <a:latin typeface="Times New Roman" panose="02020603050405020304" charset="0"/>
              </a:rPr>
              <a:t>嵌套另外一个</a:t>
            </a:r>
            <a:r>
              <a:rPr lang="en-US" altLang="zh-CN">
                <a:solidFill>
                  <a:schemeClr val="tx1"/>
                </a:solidFill>
                <a:uFillTx/>
                <a:latin typeface="Times New Roman" panose="02020603050405020304" charset="0"/>
              </a:rPr>
              <a:t>for</a:t>
            </a:r>
            <a:r>
              <a:rPr lang="zh-CN" altLang="en-US">
                <a:solidFill>
                  <a:schemeClr val="tx1"/>
                </a:solidFill>
                <a:uFillTx/>
                <a:latin typeface="Times New Roman" panose="02020603050405020304" charset="0"/>
              </a:rPr>
              <a:t>循环寻找</a:t>
            </a:r>
            <a:r>
              <a:rPr lang="zh-CN" altLang="en-US">
                <a:solidFill>
                  <a:schemeClr val="tx1"/>
                </a:solidFill>
                <a:uFillTx/>
                <a:latin typeface="Times New Roman" panose="02020603050405020304" charset="0"/>
              </a:rPr>
              <a:t>最小值，同时需要记录最小值的位置，便于后续的交换。</a:t>
            </a:r>
            <a:endParaRPr lang="zh-CN" altLang="en-US">
              <a:solidFill>
                <a:schemeClr val="tx1"/>
              </a:solidFill>
              <a:uFillTx/>
              <a:latin typeface="Times New Roman" panose="0202060305040502030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7"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8"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1" name="Freeform 26"/>
          <p:cNvSpPr/>
          <p:nvPr>
            <p:custDataLst>
              <p:tags r:id="rId2"/>
            </p:custDataLst>
          </p:nvPr>
        </p:nvSpPr>
        <p:spPr bwMode="auto">
          <a:xfrm>
            <a:off x="4660082" y="31932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2"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3" name="Freeform 28"/>
          <p:cNvSpPr/>
          <p:nvPr>
            <p:custDataLst>
              <p:tags r:id="rId5"/>
            </p:custDataLst>
          </p:nvPr>
        </p:nvSpPr>
        <p:spPr bwMode="auto">
          <a:xfrm>
            <a:off x="4660082" y="402835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30"/>
          <p:cNvSpPr/>
          <p:nvPr>
            <p:custDataLst>
              <p:tags r:id="rId6"/>
            </p:custDataLst>
          </p:nvPr>
        </p:nvSpPr>
        <p:spPr bwMode="auto">
          <a:xfrm>
            <a:off x="4660082" y="4875418"/>
            <a:ext cx="3361660" cy="53676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TextBox 47"/>
          <p:cNvSpPr txBox="1"/>
          <p:nvPr>
            <p:custDataLst>
              <p:tags r:id="rId7"/>
            </p:custDataLst>
          </p:nvPr>
        </p:nvSpPr>
        <p:spPr>
          <a:xfrm>
            <a:off x="4784389" y="2420888"/>
            <a:ext cx="2955963" cy="429895"/>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2.1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sym typeface="+mn-ea"/>
              </a:rPr>
              <a:t>“力”从何而来</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6" name="TextBox 48"/>
          <p:cNvSpPr txBox="1"/>
          <p:nvPr>
            <p:custDataLst>
              <p:tags r:id="rId8"/>
            </p:custDataLst>
          </p:nvPr>
        </p:nvSpPr>
        <p:spPr>
          <a:xfrm>
            <a:off x="4784389" y="32864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2.2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概念</a:t>
            </a:r>
            <a:endParaRPr lang="zh-CN" altLang="en-US" sz="2200" dirty="0">
              <a:solidFill>
                <a:schemeClr val="tx2">
                  <a:lumMod val="75000"/>
                  <a:lumOff val="25000"/>
                </a:schemeClr>
              </a:solidFill>
            </a:endParaRPr>
          </a:p>
        </p:txBody>
      </p:sp>
      <p:sp>
        <p:nvSpPr>
          <p:cNvPr id="17" name="TextBox 49"/>
          <p:cNvSpPr txBox="1"/>
          <p:nvPr>
            <p:custDataLst>
              <p:tags r:id="rId9"/>
            </p:custDataLst>
          </p:nvPr>
        </p:nvSpPr>
        <p:spPr>
          <a:xfrm>
            <a:off x="4784389" y="4089859"/>
            <a:ext cx="3289719"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2.3 </a:t>
            </a:r>
            <a:r>
              <a:rPr lang="zh-CN" altLang="en-US" sz="2200" dirty="0">
                <a:solidFill>
                  <a:schemeClr val="tx2">
                    <a:lumMod val="75000"/>
                    <a:lumOff val="25000"/>
                  </a:schemeClr>
                </a:solidFill>
              </a:rPr>
              <a:t>蛮力法的</a:t>
            </a:r>
            <a:r>
              <a:rPr lang="zh-CN" altLang="en-US" sz="2200" dirty="0">
                <a:solidFill>
                  <a:schemeClr val="tx2">
                    <a:lumMod val="75000"/>
                    <a:lumOff val="25000"/>
                  </a:schemeClr>
                </a:solidFill>
              </a:rPr>
              <a:t>应用</a:t>
            </a:r>
            <a:endParaRPr lang="zh-CN" altLang="en-US" sz="2200" dirty="0">
              <a:solidFill>
                <a:schemeClr val="tx2">
                  <a:lumMod val="75000"/>
                  <a:lumOff val="25000"/>
                </a:schemeClr>
              </a:solidFill>
            </a:endParaRPr>
          </a:p>
        </p:txBody>
      </p:sp>
      <p:sp>
        <p:nvSpPr>
          <p:cNvPr id="18" name="TextBox 50"/>
          <p:cNvSpPr txBox="1"/>
          <p:nvPr>
            <p:custDataLst>
              <p:tags r:id="rId10"/>
            </p:custDataLst>
          </p:nvPr>
        </p:nvSpPr>
        <p:spPr>
          <a:xfrm>
            <a:off x="4784389" y="4927516"/>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2.4 </a:t>
            </a:r>
            <a:r>
              <a:rPr lang="zh-CN" altLang="en-US" sz="2200" dirty="0">
                <a:solidFill>
                  <a:schemeClr val="tx2">
                    <a:lumMod val="75000"/>
                    <a:lumOff val="25000"/>
                  </a:schemeClr>
                </a:solidFill>
              </a:rPr>
              <a:t>蛮力法设计实例</a:t>
            </a:r>
            <a:endParaRPr lang="zh-CN" altLang="en-US" sz="2200" dirty="0">
              <a:solidFill>
                <a:schemeClr val="tx2">
                  <a:lumMod val="75000"/>
                  <a:lumOff val="25000"/>
                </a:schemeClr>
              </a:solidFill>
            </a:endParaRPr>
          </a:p>
        </p:txBody>
      </p:sp>
      <p:pic>
        <p:nvPicPr>
          <p:cNvPr id="19" name="Picture 2" descr="E:\我的文档\Nipic_6852949_20110401101000478152.png"/>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0" name="Freeform 41"/>
          <p:cNvSpPr>
            <a:spLocks noEditPoints="1"/>
          </p:cNvSpPr>
          <p:nvPr>
            <p:custDataLst>
              <p:tags r:id="rId12"/>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1" name="Freeform 47"/>
          <p:cNvSpPr>
            <a:spLocks noEditPoints="1"/>
          </p:cNvSpPr>
          <p:nvPr>
            <p:custDataLst>
              <p:tags r:id="rId13"/>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2" name="Freeform 49"/>
          <p:cNvSpPr>
            <a:spLocks noEditPoints="1"/>
          </p:cNvSpPr>
          <p:nvPr>
            <p:custDataLst>
              <p:tags r:id="rId14"/>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3" name="图片 22"/>
          <p:cNvPicPr>
            <a:picLocks noChangeAspect="1"/>
          </p:cNvPicPr>
          <p:nvPr>
            <p:custDataLst>
              <p:tags r:id="rId15"/>
            </p:custDataLst>
          </p:nvPr>
        </p:nvPicPr>
        <p:blipFill>
          <a:blip r:embed="rId16"/>
          <a:stretch>
            <a:fillRect/>
          </a:stretch>
        </p:blipFill>
        <p:spPr>
          <a:xfrm>
            <a:off x="3896499" y="4013942"/>
            <a:ext cx="558000" cy="562768"/>
          </a:xfrm>
          <a:prstGeom prst="rect">
            <a:avLst/>
          </a:prstGeom>
        </p:spPr>
      </p:pic>
      <p:pic>
        <p:nvPicPr>
          <p:cNvPr id="24" name="图片 23"/>
          <p:cNvPicPr>
            <a:picLocks noChangeAspect="1"/>
          </p:cNvPicPr>
          <p:nvPr>
            <p:custDataLst>
              <p:tags r:id="rId17"/>
            </p:custDataLst>
          </p:nvPr>
        </p:nvPicPr>
        <p:blipFill>
          <a:blip r:embed="rId18"/>
          <a:stretch>
            <a:fillRect/>
          </a:stretch>
        </p:blipFill>
        <p:spPr>
          <a:xfrm>
            <a:off x="3872356" y="3181986"/>
            <a:ext cx="558000" cy="558000"/>
          </a:xfrm>
          <a:prstGeom prst="rect">
            <a:avLst/>
          </a:prstGeom>
        </p:spPr>
      </p:pic>
      <p:pic>
        <p:nvPicPr>
          <p:cNvPr id="25" name="图片 24"/>
          <p:cNvPicPr>
            <a:picLocks noChangeAspect="1"/>
          </p:cNvPicPr>
          <p:nvPr>
            <p:custDataLst>
              <p:tags r:id="rId19"/>
            </p:custDataLst>
          </p:nvPr>
        </p:nvPicPr>
        <p:blipFill>
          <a:blip r:embed="rId20"/>
          <a:stretch>
            <a:fillRect/>
          </a:stretch>
        </p:blipFill>
        <p:spPr>
          <a:xfrm>
            <a:off x="3885236" y="2372308"/>
            <a:ext cx="558000" cy="558000"/>
          </a:xfrm>
          <a:prstGeom prst="rect">
            <a:avLst/>
          </a:prstGeom>
        </p:spPr>
      </p:pic>
      <p:pic>
        <p:nvPicPr>
          <p:cNvPr id="26" name="图片 25"/>
          <p:cNvPicPr>
            <a:picLocks noChangeAspect="1"/>
          </p:cNvPicPr>
          <p:nvPr>
            <p:custDataLst>
              <p:tags r:id="rId21"/>
            </p:custDataLst>
          </p:nvPr>
        </p:nvPicPr>
        <p:blipFill>
          <a:blip r:embed="rId22"/>
          <a:stretch>
            <a:fillRect/>
          </a:stretch>
        </p:blipFill>
        <p:spPr>
          <a:xfrm>
            <a:off x="3905528" y="4849665"/>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选择排序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600837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选择排序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pic>
        <p:nvPicPr>
          <p:cNvPr id="5" name="图片 4"/>
          <p:cNvPicPr>
            <a:picLocks noChangeAspect="1"/>
          </p:cNvPicPr>
          <p:nvPr/>
        </p:nvPicPr>
        <p:blipFill>
          <a:blip r:embed="rId6"/>
          <a:stretch>
            <a:fillRect/>
          </a:stretch>
        </p:blipFill>
        <p:spPr>
          <a:xfrm>
            <a:off x="2843530" y="2637155"/>
            <a:ext cx="3362325" cy="345757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179330" y="2553864"/>
            <a:ext cx="8363699"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直接插入排序算法思想：直接插入排序是将数组分成有序和无序的两个部分，逐次将无序的元素添加到有序部分中。不需要管无序的部分，只需逐个将无序的元素插入到有序的部分的位置</a:t>
            </a:r>
            <a:r>
              <a:rPr lang="zh-CN" altLang="en-US" sz="2000" dirty="0">
                <a:solidFill>
                  <a:srgbClr val="080808"/>
                </a:solidFill>
                <a:latin typeface="宋体" panose="02010600030101010101" pitchFamily="2" charset="-122"/>
              </a:rPr>
              <a:t>即可。</a:t>
            </a:r>
            <a:endParaRPr lang="zh-CN" altLang="en-US" sz="2000" dirty="0">
              <a:solidFill>
                <a:srgbClr val="080808"/>
              </a:solidFill>
              <a:latin typeface="宋体" panose="02010600030101010101" pitchFamily="2" charset="-122"/>
            </a:endParaRPr>
          </a:p>
        </p:txBody>
      </p:sp>
      <p:sp>
        <p:nvSpPr>
          <p:cNvPr id="4" name="Text Box 4"/>
          <p:cNvSpPr txBox="1">
            <a:spLocks noChangeArrowheads="1"/>
          </p:cNvSpPr>
          <p:nvPr/>
        </p:nvSpPr>
        <p:spPr bwMode="auto">
          <a:xfrm>
            <a:off x="324485" y="3867785"/>
            <a:ext cx="8363585" cy="19989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例如：</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初始化数据为：</a:t>
            </a:r>
            <a:r>
              <a:rPr lang="en-US" altLang="zh-CN" sz="2000" dirty="0">
                <a:solidFill>
                  <a:srgbClr val="080808"/>
                </a:solidFill>
                <a:latin typeface="宋体" panose="02010600030101010101" pitchFamily="2" charset="-122"/>
              </a:rPr>
              <a:t>  </a:t>
            </a:r>
            <a:r>
              <a:rPr lang="en-US" altLang="zh-CN" sz="2000" dirty="0">
                <a:solidFill>
                  <a:srgbClr val="080808"/>
                </a:solidFill>
                <a:latin typeface="Times New Roman" panose="02020603050405020304" charset="0"/>
                <a:cs typeface="Times New Roman" panose="02020603050405020304" charset="0"/>
              </a:rPr>
              <a:t>[32, 15, 11, 26, 53, 87, 3, 61]</a:t>
            </a:r>
            <a:endParaRPr lang="en-US" altLang="zh-CN"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rPr>
              <a:t>第一次排序结果：</a:t>
            </a:r>
            <a:r>
              <a:rPr lang="en-US" altLang="zh-CN" sz="2000" dirty="0">
                <a:solidFill>
                  <a:srgbClr val="080808"/>
                </a:solidFill>
                <a:latin typeface="Times New Roman" panose="02020603050405020304" charset="0"/>
                <a:cs typeface="Times New Roman" panose="02020603050405020304" charset="0"/>
                <a:sym typeface="+mn-ea"/>
              </a:rPr>
              <a:t>[</a:t>
            </a:r>
            <a:r>
              <a:rPr lang="en-US" altLang="zh-CN" sz="2000" dirty="0">
                <a:solidFill>
                  <a:srgbClr val="FF0000"/>
                </a:solidFill>
                <a:latin typeface="Times New Roman" panose="02020603050405020304" charset="0"/>
                <a:cs typeface="Times New Roman" panose="02020603050405020304" charset="0"/>
                <a:sym typeface="+mn-ea"/>
              </a:rPr>
              <a:t>32, </a:t>
            </a:r>
            <a:r>
              <a:rPr lang="en-US" altLang="zh-CN" sz="2000" dirty="0">
                <a:solidFill>
                  <a:srgbClr val="080808"/>
                </a:solidFill>
                <a:latin typeface="Times New Roman" panose="02020603050405020304" charset="0"/>
                <a:cs typeface="Times New Roman" panose="02020603050405020304" charset="0"/>
                <a:sym typeface="+mn-ea"/>
              </a:rPr>
              <a:t>15, 11, 26, 53, 87, 32, </a:t>
            </a:r>
            <a:r>
              <a:rPr lang="en-US" altLang="zh-CN" sz="2000" dirty="0">
                <a:solidFill>
                  <a:schemeClr val="tx1"/>
                </a:solidFill>
                <a:latin typeface="Times New Roman" panose="02020603050405020304" charset="0"/>
                <a:cs typeface="Times New Roman" panose="02020603050405020304" charset="0"/>
                <a:sym typeface="+mn-ea"/>
              </a:rPr>
              <a:t>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indent="457200">
              <a:spcBef>
                <a:spcPts val="0"/>
              </a:spcBef>
              <a:buSzTx/>
              <a:buFontTx/>
              <a:buNone/>
            </a:pPr>
            <a:r>
              <a:rPr lang="zh-CN" altLang="en-US" sz="2000" dirty="0">
                <a:solidFill>
                  <a:srgbClr val="080808"/>
                </a:solidFill>
                <a:latin typeface="Times New Roman" panose="02020603050405020304" charset="0"/>
                <a:cs typeface="Times New Roman" panose="02020603050405020304" charset="0"/>
                <a:sym typeface="+mn-ea"/>
              </a:rPr>
              <a:t>第二次排序结果：</a:t>
            </a:r>
            <a:r>
              <a:rPr lang="en-US" altLang="zh-CN" sz="2000" dirty="0">
                <a:solidFill>
                  <a:srgbClr val="FF0000"/>
                </a:solidFill>
                <a:latin typeface="Times New Roman" panose="02020603050405020304" charset="0"/>
                <a:cs typeface="Times New Roman" panose="02020603050405020304" charset="0"/>
                <a:sym typeface="+mn-ea"/>
              </a:rPr>
              <a:t>[15, 32</a:t>
            </a:r>
            <a:r>
              <a:rPr lang="en-US" altLang="zh-CN" sz="2000" dirty="0">
                <a:solidFill>
                  <a:srgbClr val="080808"/>
                </a:solidFill>
                <a:latin typeface="Times New Roman" panose="02020603050405020304" charset="0"/>
                <a:cs typeface="Times New Roman" panose="02020603050405020304" charset="0"/>
                <a:sym typeface="+mn-ea"/>
              </a:rPr>
              <a:t>, </a:t>
            </a:r>
            <a:r>
              <a:rPr lang="en-US" altLang="zh-CN" sz="2000" dirty="0">
                <a:solidFill>
                  <a:srgbClr val="080808"/>
                </a:solidFill>
                <a:latin typeface="Times New Roman" panose="02020603050405020304" charset="0"/>
                <a:cs typeface="Times New Roman" panose="02020603050405020304" charset="0"/>
                <a:sym typeface="+mn-ea"/>
              </a:rPr>
              <a:t>11, 26, 53, 87, 3, 61</a:t>
            </a:r>
            <a:r>
              <a:rPr lang="en-US" altLang="zh-CN" sz="2000" dirty="0">
                <a:solidFill>
                  <a:srgbClr val="080808"/>
                </a:solidFill>
                <a:latin typeface="Times New Roman" panose="02020603050405020304" charset="0"/>
                <a:cs typeface="Times New Roman" panose="02020603050405020304" charset="0"/>
                <a:sym typeface="+mn-ea"/>
              </a:rPr>
              <a:t>]</a:t>
            </a:r>
            <a:endParaRPr lang="en-US" altLang="zh-CN" sz="2000" dirty="0">
              <a:solidFill>
                <a:srgbClr val="080808"/>
              </a:solidFill>
              <a:latin typeface="Times New Roman" panose="02020603050405020304" charset="0"/>
              <a:cs typeface="Times New Roman" panose="02020603050405020304" charset="0"/>
              <a:sym typeface="+mn-ea"/>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en-US" altLang="zh-CN" sz="2000" dirty="0">
              <a:solidFill>
                <a:srgbClr val="080808"/>
              </a:solidFill>
              <a:latin typeface="Times New Roman" panose="02020603050405020304" charset="0"/>
              <a:cs typeface="Times New Roman" panose="02020603050405020304" charset="0"/>
            </a:endParaRPr>
          </a:p>
          <a:p>
            <a:pPr marL="2743200" lvl="6" indent="457200">
              <a:spcBef>
                <a:spcPts val="0"/>
              </a:spcBef>
              <a:buSzTx/>
              <a:buFontTx/>
              <a:buNone/>
            </a:pPr>
            <a:r>
              <a:rPr lang="en-US" altLang="zh-CN" sz="2000" dirty="0">
                <a:solidFill>
                  <a:srgbClr val="080808"/>
                </a:solidFill>
                <a:latin typeface="Times New Roman" panose="02020603050405020304" charset="0"/>
                <a:cs typeface="Times New Roman" panose="02020603050405020304" charset="0"/>
              </a:rPr>
              <a:t>.</a:t>
            </a:r>
            <a:endParaRPr lang="zh-CN" altLang="en-US" sz="2000" dirty="0">
              <a:solidFill>
                <a:srgbClr val="080808"/>
              </a:solidFill>
              <a:latin typeface="Times New Roman" panose="02020603050405020304" charset="0"/>
              <a:cs typeface="Times New Roman" panose="02020603050405020304" charset="0"/>
            </a:endParaRPr>
          </a:p>
          <a:p>
            <a:pPr indent="457200">
              <a:spcBef>
                <a:spcPts val="0"/>
              </a:spcBef>
              <a:buSzTx/>
              <a:buFontTx/>
              <a:buNone/>
            </a:pPr>
            <a:endParaRPr lang="zh-CN" altLang="en-US" sz="2000" dirty="0">
              <a:solidFill>
                <a:srgbClr val="080808"/>
              </a:solidFill>
              <a:latin typeface="Times New Roman" panose="02020603050405020304" charset="0"/>
              <a:cs typeface="Times New Roman" panose="02020603050405020304" charset="0"/>
            </a:endParaRPr>
          </a:p>
        </p:txBody>
      </p:sp>
      <p:sp>
        <p:nvSpPr>
          <p:cNvPr id="5" name="文本框 4"/>
          <p:cNvSpPr txBox="1"/>
          <p:nvPr/>
        </p:nvSpPr>
        <p:spPr>
          <a:xfrm>
            <a:off x="828040" y="5733415"/>
            <a:ext cx="5835650" cy="36830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最后一次排序结果：</a:t>
            </a:r>
            <a:r>
              <a:rPr lang="en-US" altLang="zh-CN" dirty="0">
                <a:solidFill>
                  <a:srgbClr val="080808"/>
                </a:solidFill>
                <a:latin typeface="Times New Roman" panose="02020603050405020304" charset="0"/>
                <a:cs typeface="Times New Roman" panose="02020603050405020304" charset="0"/>
                <a:sym typeface="+mn-ea"/>
              </a:rPr>
              <a:t>[</a:t>
            </a:r>
            <a:r>
              <a:rPr lang="en-US" altLang="zh-CN" dirty="0">
                <a:solidFill>
                  <a:srgbClr val="FF0000"/>
                </a:solidFill>
                <a:latin typeface="Times New Roman" panose="02020603050405020304" charset="0"/>
                <a:cs typeface="Times New Roman" panose="02020603050405020304" charset="0"/>
                <a:sym typeface="+mn-ea"/>
              </a:rPr>
              <a:t>3, 11, 15,  26,  32,  53, 61,</a:t>
            </a:r>
            <a:r>
              <a:rPr lang="en-US" altLang="zh-CN" dirty="0">
                <a:solidFill>
                  <a:srgbClr val="FF0000"/>
                </a:solidFill>
                <a:latin typeface="Times New Roman" panose="02020603050405020304" charset="0"/>
                <a:cs typeface="Times New Roman" panose="02020603050405020304" charset="0"/>
                <a:sym typeface="+mn-ea"/>
              </a:rPr>
              <a:t>  87</a:t>
            </a:r>
            <a:r>
              <a:rPr lang="en-US" altLang="zh-CN" dirty="0">
                <a:solidFill>
                  <a:srgbClr val="080808"/>
                </a:solidFill>
                <a:latin typeface="Times New Roman" panose="02020603050405020304" charset="0"/>
                <a:cs typeface="Times New Roman" panose="02020603050405020304" charset="0"/>
                <a:sym typeface="+mn-ea"/>
              </a:rPr>
              <a:t>]</a:t>
            </a:r>
            <a:endParaRPr lang="en-US" altLang="zh-CN" dirty="0">
              <a:solidFill>
                <a:srgbClr val="080808"/>
              </a:solidFill>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683895" y="2294890"/>
            <a:ext cx="836358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插入排序算法</a:t>
            </a:r>
            <a:r>
              <a:rPr lang="zh-CN" altLang="en-US" sz="2000" dirty="0">
                <a:solidFill>
                  <a:srgbClr val="080808"/>
                </a:solidFill>
                <a:latin typeface="宋体" panose="02010600030101010101" pitchFamily="2" charset="-122"/>
              </a:rPr>
              <a:t>流程：</a:t>
            </a:r>
            <a:endParaRPr lang="zh-CN" altLang="en-US" sz="2000" dirty="0">
              <a:solidFill>
                <a:srgbClr val="080808"/>
              </a:solidFill>
              <a:latin typeface="宋体" panose="02010600030101010101" pitchFamily="2" charset="-122"/>
            </a:endParaRPr>
          </a:p>
          <a:p>
            <a:pPr indent="457200">
              <a:spcBef>
                <a:spcPts val="0"/>
              </a:spcBef>
              <a:buSzTx/>
              <a:buFontTx/>
              <a:buNone/>
            </a:pPr>
            <a:r>
              <a:rPr lang="zh-CN" altLang="en-US" sz="2000" dirty="0">
                <a:solidFill>
                  <a:srgbClr val="080808"/>
                </a:solidFill>
                <a:latin typeface="宋体" panose="02010600030101010101" pitchFamily="2" charset="-122"/>
              </a:rPr>
              <a:t>排序最初认为第一个元素为有序，然后从无序部分找到第一个元素，将其插入到有序部分</a:t>
            </a:r>
            <a:r>
              <a:rPr lang="zh-CN" altLang="en-US" sz="2000" dirty="0">
                <a:solidFill>
                  <a:srgbClr val="080808"/>
                </a:solidFill>
                <a:latin typeface="宋体" panose="02010600030101010101" pitchFamily="2" charset="-122"/>
              </a:rPr>
              <a:t>中。</a:t>
            </a:r>
            <a:endParaRPr lang="zh-CN" altLang="en-US" sz="2000" dirty="0">
              <a:solidFill>
                <a:srgbClr val="080808"/>
              </a:solidFill>
              <a:latin typeface="宋体" panose="02010600030101010101" pitchFamily="2" charset="-122"/>
            </a:endParaRPr>
          </a:p>
        </p:txBody>
      </p:sp>
      <p:sp>
        <p:nvSpPr>
          <p:cNvPr id="5" name="文本框 4"/>
          <p:cNvSpPr txBox="1"/>
          <p:nvPr/>
        </p:nvSpPr>
        <p:spPr>
          <a:xfrm>
            <a:off x="1475740" y="4436745"/>
            <a:ext cx="5835650" cy="1198880"/>
          </a:xfrm>
          <a:prstGeom prst="rect">
            <a:avLst/>
          </a:prstGeom>
          <a:noFill/>
        </p:spPr>
        <p:txBody>
          <a:bodyPr wrap="square" rtlCol="0" anchor="t">
            <a:spAutoFit/>
          </a:bodyPr>
          <a:p>
            <a:pPr marL="0" lvl="6" indent="0" algn="l" fontAlgn="auto">
              <a:spcBef>
                <a:spcPts val="0"/>
              </a:spcBef>
              <a:buSzTx/>
              <a:buFontTx/>
              <a:buNone/>
            </a:pPr>
            <a:r>
              <a:rPr lang="zh-CN" altLang="en-US" dirty="0">
                <a:solidFill>
                  <a:srgbClr val="080808"/>
                </a:solidFill>
                <a:latin typeface="Times New Roman" panose="02020603050405020304" charset="0"/>
                <a:cs typeface="Times New Roman" panose="02020603050405020304" charset="0"/>
                <a:sym typeface="+mn-ea"/>
              </a:rPr>
              <a:t>找到第一个无序部分元素</a:t>
            </a:r>
            <a:r>
              <a:rPr lang="en-US" altLang="zh-CN" dirty="0">
                <a:solidFill>
                  <a:srgbClr val="080808"/>
                </a:solidFill>
                <a:latin typeface="Times New Roman" panose="02020603050405020304" charset="0"/>
                <a:cs typeface="Times New Roman" panose="02020603050405020304" charset="0"/>
                <a:sym typeface="+mn-ea"/>
              </a:rPr>
              <a:t>15</a:t>
            </a:r>
            <a:r>
              <a:rPr lang="zh-CN" altLang="en-US" dirty="0">
                <a:solidFill>
                  <a:srgbClr val="080808"/>
                </a:solidFill>
                <a:latin typeface="Times New Roman" panose="02020603050405020304" charset="0"/>
                <a:cs typeface="Times New Roman" panose="02020603050405020304" charset="0"/>
                <a:sym typeface="+mn-ea"/>
              </a:rPr>
              <a:t>，依次在有序部分中从后往前比较，如果待排序的元素比有序部分的元素小，则将有序的元素往后移动。如果待排序的元素</a:t>
            </a:r>
            <a:r>
              <a:rPr lang="zh-CN" altLang="en-US" dirty="0">
                <a:solidFill>
                  <a:srgbClr val="080808"/>
                </a:solidFill>
                <a:latin typeface="Times New Roman" panose="02020603050405020304" charset="0"/>
                <a:cs typeface="Times New Roman" panose="02020603050405020304" charset="0"/>
                <a:sym typeface="+mn-ea"/>
              </a:rPr>
              <a:t>比有序排</a:t>
            </a:r>
            <a:r>
              <a:rPr lang="zh-CN" altLang="en-US" dirty="0">
                <a:solidFill>
                  <a:srgbClr val="080808"/>
                </a:solidFill>
                <a:latin typeface="Times New Roman" panose="02020603050405020304" charset="0"/>
                <a:cs typeface="Times New Roman" panose="02020603050405020304" charset="0"/>
                <a:sym typeface="+mn-ea"/>
              </a:rPr>
              <a:t>序的元素大，则插入当前</a:t>
            </a:r>
            <a:r>
              <a:rPr lang="zh-CN" altLang="en-US" dirty="0">
                <a:solidFill>
                  <a:srgbClr val="080808"/>
                </a:solidFill>
                <a:latin typeface="Times New Roman" panose="02020603050405020304" charset="0"/>
                <a:cs typeface="Times New Roman" panose="02020603050405020304" charset="0"/>
                <a:sym typeface="+mn-ea"/>
              </a:rPr>
              <a:t>位置。</a:t>
            </a:r>
            <a:endParaRPr lang="zh-CN" altLang="en-US" dirty="0">
              <a:solidFill>
                <a:srgbClr val="080808"/>
              </a:solidFill>
              <a:latin typeface="Times New Roman" panose="02020603050405020304" charset="0"/>
              <a:cs typeface="Times New Roman" panose="02020603050405020304" charset="0"/>
              <a:sym typeface="+mn-ea"/>
            </a:endParaRPr>
          </a:p>
        </p:txBody>
      </p:sp>
      <p:graphicFrame>
        <p:nvGraphicFramePr>
          <p:cNvPr id="6" name="表格 5"/>
          <p:cNvGraphicFramePr/>
          <p:nvPr/>
        </p:nvGraphicFramePr>
        <p:xfrm>
          <a:off x="1374140" y="3371215"/>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59840" y="3241675"/>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821055" y="3745865"/>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95605" y="4220845"/>
            <a:ext cx="694690" cy="645160"/>
          </a:xfrm>
          <a:prstGeom prst="rect">
            <a:avLst/>
          </a:prstGeom>
          <a:noFill/>
        </p:spPr>
        <p:txBody>
          <a:bodyPr wrap="square" rtlCol="0">
            <a:spAutoFit/>
          </a:bodyPr>
          <a:p>
            <a:r>
              <a:rPr lang="zh-CN" altLang="en-US"/>
              <a:t>有序</a:t>
            </a:r>
            <a:r>
              <a:rPr lang="zh-CN" altLang="en-US"/>
              <a:t>部分</a:t>
            </a:r>
            <a:endParaRPr lang="zh-CN" alt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第一趟排序，需要把无序部分的</a:t>
            </a:r>
            <a:r>
              <a:rPr lang="en-US" altLang="zh-CN" sz="2000" dirty="0">
                <a:solidFill>
                  <a:srgbClr val="080808"/>
                </a:solidFill>
                <a:latin typeface="Times New Roman" panose="02020603050405020304" charset="0"/>
                <a:cs typeface="Times New Roman" panose="02020603050405020304" charset="0"/>
              </a:rPr>
              <a:t>15</a:t>
            </a:r>
            <a:r>
              <a:rPr lang="zh-CN" altLang="en-US" sz="2000" dirty="0">
                <a:solidFill>
                  <a:srgbClr val="080808"/>
                </a:solidFill>
                <a:latin typeface="宋体" panose="02010600030101010101" pitchFamily="2" charset="-122"/>
              </a:rPr>
              <a:t>，并把</a:t>
            </a:r>
            <a:r>
              <a:rPr lang="en-US" altLang="zh-CN" sz="2000" dirty="0">
                <a:solidFill>
                  <a:srgbClr val="080808"/>
                </a:solidFill>
                <a:latin typeface="宋体" panose="02010600030101010101" pitchFamily="2" charset="-122"/>
              </a:rPr>
              <a:t>15</a:t>
            </a:r>
            <a:r>
              <a:rPr lang="zh-CN" altLang="en-US" sz="2000" dirty="0">
                <a:solidFill>
                  <a:srgbClr val="080808"/>
                </a:solidFill>
                <a:latin typeface="宋体" panose="02010600030101010101" pitchFamily="2" charset="-122"/>
              </a:rPr>
              <a:t>保存到变量</a:t>
            </a:r>
            <a:r>
              <a:rPr lang="zh-CN" altLang="en-US" sz="2000" dirty="0">
                <a:solidFill>
                  <a:srgbClr val="080808"/>
                </a:solidFill>
                <a:latin typeface="宋体" panose="02010600030101010101" pitchFamily="2" charset="-122"/>
              </a:rPr>
              <a:t>中插入到有序</a:t>
            </a:r>
            <a:r>
              <a:rPr lang="zh-CN" altLang="en-US" sz="2000" dirty="0">
                <a:solidFill>
                  <a:srgbClr val="080808"/>
                </a:solidFill>
                <a:latin typeface="宋体" panose="02010600030101010101" pitchFamily="2" charset="-122"/>
              </a:rPr>
              <a:t>部分</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7" name="椭圆 6"/>
          <p:cNvSpPr/>
          <p:nvPr/>
        </p:nvSpPr>
        <p:spPr>
          <a:xfrm>
            <a:off x="1217295" y="2795270"/>
            <a:ext cx="1008000" cy="1008380"/>
          </a:xfrm>
          <a:prstGeom prst="ellips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graphicFrame>
        <p:nvGraphicFramePr>
          <p:cNvPr id="3" name="表格 2"/>
          <p:cNvGraphicFramePr/>
          <p:nvPr/>
        </p:nvGraphicFramePr>
        <p:xfrm>
          <a:off x="1331595" y="458089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rgbClr val="FF0000"/>
                          </a:solidFill>
                          <a:latin typeface="Times New Roman" panose="02020603050405020304" charset="0"/>
                          <a:cs typeface="Times New Roman" panose="02020603050405020304" charset="0"/>
                          <a:sym typeface="+mn-ea"/>
                        </a:rPr>
                        <a:t>32</a:t>
                      </a: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sp>
        <p:nvSpPr>
          <p:cNvPr id="10" name="Text Box 4"/>
          <p:cNvSpPr txBox="1">
            <a:spLocks noChangeArrowheads="1"/>
          </p:cNvSpPr>
          <p:nvPr/>
        </p:nvSpPr>
        <p:spPr bwMode="auto">
          <a:xfrm>
            <a:off x="756285" y="406273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执行发现，</a:t>
            </a:r>
            <a:r>
              <a:rPr lang="en-US" altLang="zh-CN" sz="2000" dirty="0">
                <a:solidFill>
                  <a:srgbClr val="080808"/>
                </a:solidFill>
                <a:latin typeface="宋体" panose="02010600030101010101" pitchFamily="2" charset="-122"/>
              </a:rPr>
              <a:t>15&lt;32,</a:t>
            </a:r>
            <a:r>
              <a:rPr lang="zh-CN" altLang="en-US" sz="2000" dirty="0">
                <a:solidFill>
                  <a:srgbClr val="080808"/>
                </a:solidFill>
                <a:latin typeface="宋体" panose="02010600030101010101" pitchFamily="2" charset="-122"/>
              </a:rPr>
              <a:t>则需要将</a:t>
            </a:r>
            <a:r>
              <a:rPr lang="en-US" altLang="zh-CN" sz="2000" dirty="0">
                <a:solidFill>
                  <a:srgbClr val="080808"/>
                </a:solidFill>
                <a:latin typeface="宋体" panose="02010600030101010101" pitchFamily="2" charset="-122"/>
              </a:rPr>
              <a:t>32</a:t>
            </a:r>
            <a:r>
              <a:rPr lang="zh-CN" altLang="en-US" sz="2000" dirty="0">
                <a:solidFill>
                  <a:srgbClr val="080808"/>
                </a:solidFill>
                <a:latin typeface="宋体" panose="02010600030101010101" pitchFamily="2" charset="-122"/>
              </a:rPr>
              <a:t>往后移动。此时数组变为</a:t>
            </a:r>
            <a:r>
              <a:rPr lang="zh-CN" altLang="en-US" sz="2000" dirty="0">
                <a:solidFill>
                  <a:srgbClr val="080808"/>
                </a:solidFill>
                <a:latin typeface="宋体" panose="02010600030101010101" pitchFamily="2" charset="-122"/>
              </a:rPr>
              <a:t>如下：</a:t>
            </a:r>
            <a:endParaRPr lang="zh-CN" altLang="en-US" sz="2000" dirty="0">
              <a:solidFill>
                <a:srgbClr val="080808"/>
              </a:solidFill>
              <a:latin typeface="宋体" panose="02010600030101010101" pitchFamily="2" charset="-122"/>
            </a:endParaRPr>
          </a:p>
        </p:txBody>
      </p:sp>
      <p:sp>
        <p:nvSpPr>
          <p:cNvPr id="11" name="文本框 10"/>
          <p:cNvSpPr txBox="1"/>
          <p:nvPr/>
        </p:nvSpPr>
        <p:spPr>
          <a:xfrm>
            <a:off x="3491865" y="2560955"/>
            <a:ext cx="2173605" cy="260350"/>
          </a:xfrm>
          <a:prstGeom prst="rect">
            <a:avLst/>
          </a:prstGeom>
          <a:noFill/>
        </p:spPr>
        <p:txBody>
          <a:bodyPr wrap="square" rtlCol="0" anchor="t">
            <a:noAutofit/>
          </a:bodyPr>
          <a:p>
            <a:pPr algn="ctr">
              <a:buNone/>
            </a:pPr>
            <a:r>
              <a:rPr lang="en-US" altLang="zh-CN">
                <a:solidFill>
                  <a:schemeClr val="accent1"/>
                </a:solidFill>
                <a:latin typeface="Times New Roman" panose="02020603050405020304" charset="0"/>
                <a:cs typeface="Times New Roman" panose="02020603050405020304" charset="0"/>
                <a:sym typeface="+mn-ea"/>
              </a:rPr>
              <a:t>int temp = 15;</a:t>
            </a:r>
            <a:endParaRPr lang="en-US" altLang="zh-CN">
              <a:solidFill>
                <a:schemeClr val="accent1"/>
              </a:solidFill>
              <a:latin typeface="Times New Roman" panose="02020603050405020304" charset="0"/>
              <a:cs typeface="Times New Roman" panose="02020603050405020304" charset="0"/>
              <a:sym typeface="+mn-ea"/>
            </a:endParaRPr>
          </a:p>
        </p:txBody>
      </p:sp>
      <p:sp>
        <p:nvSpPr>
          <p:cNvPr id="12" name="Text Box 4"/>
          <p:cNvSpPr txBox="1">
            <a:spLocks noChangeArrowheads="1"/>
          </p:cNvSpPr>
          <p:nvPr/>
        </p:nvSpPr>
        <p:spPr bwMode="auto">
          <a:xfrm>
            <a:off x="539750" y="5516880"/>
            <a:ext cx="836358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知道发现比待排序元素小的有序元素或没有有序元素比较，才把待排序元素插入到相应</a:t>
            </a:r>
            <a:r>
              <a:rPr lang="zh-CN" altLang="en-US" sz="2000" dirty="0">
                <a:solidFill>
                  <a:srgbClr val="080808"/>
                </a:solidFill>
                <a:latin typeface="宋体" panose="02010600030101010101" pitchFamily="2" charset="-122"/>
              </a:rPr>
              <a:t>位置。</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278765" y="225171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上述的流程中，我分析程序的实现有两部分，第一部分需要控制无序的元素遍历，第二部分是对插入移动元素的</a:t>
            </a:r>
            <a:r>
              <a:rPr lang="zh-CN" altLang="en-US" sz="2000" dirty="0">
                <a:solidFill>
                  <a:srgbClr val="080808"/>
                </a:solidFill>
                <a:latin typeface="宋体" panose="02010600030101010101" pitchFamily="2" charset="-122"/>
              </a:rPr>
              <a:t>操作。</a:t>
            </a:r>
            <a:endParaRPr lang="zh-CN" altLang="en-US" sz="2000" dirty="0">
              <a:solidFill>
                <a:srgbClr val="080808"/>
              </a:solidFill>
              <a:latin typeface="宋体" panose="02010600030101010101" pitchFamily="2" charset="-122"/>
            </a:endParaRPr>
          </a:p>
        </p:txBody>
      </p:sp>
      <p:graphicFrame>
        <p:nvGraphicFramePr>
          <p:cNvPr id="6" name="表格 5"/>
          <p:cNvGraphicFramePr/>
          <p:nvPr/>
        </p:nvGraphicFramePr>
        <p:xfrm>
          <a:off x="1331595" y="2924810"/>
          <a:ext cx="6395720" cy="762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a:solidFill>
                            <a:schemeClr val="tx1"/>
                          </a:solidFill>
                          <a:latin typeface="Times New Roman" panose="02020603050405020304" charset="0"/>
                          <a:cs typeface="Times New Roman" panose="02020603050405020304" charset="0"/>
                        </a:rPr>
                        <a:t>a[0]</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sz="1800">
                          <a:solidFill>
                            <a:schemeClr val="tx1"/>
                          </a:solidFill>
                          <a:latin typeface="Times New Roman" panose="02020603050405020304" charset="0"/>
                          <a:cs typeface="Times New Roman" panose="02020603050405020304" charset="0"/>
                          <a:sym typeface="+mn-ea"/>
                        </a:rPr>
                        <a:t>a[1]</a:t>
                      </a:r>
                      <a:endParaRPr lang="en-US" altLang="zh-CN" sz="1800">
                        <a:solidFill>
                          <a:schemeClr val="tx1"/>
                        </a:solidFill>
                        <a:latin typeface="Times New Roman" panose="02020603050405020304" charset="0"/>
                        <a:cs typeface="Times New Roman" panose="02020603050405020304" charset="0"/>
                        <a:sym typeface="+mn-ea"/>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[2]</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[4]</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[5]</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a</a:t>
                      </a:r>
                      <a:r>
                        <a:rPr lang="en-US" altLang="zh-CN" sz="1800">
                          <a:solidFill>
                            <a:schemeClr val="tx1"/>
                          </a:solidFill>
                          <a:latin typeface="Times New Roman" panose="02020603050405020304" charset="0"/>
                          <a:cs typeface="Times New Roman" panose="02020603050405020304" charset="0"/>
                          <a:sym typeface="+mn-ea"/>
                        </a:rPr>
                        <a:t>[7]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r h="381000">
                <a:tc>
                  <a:txBody>
                    <a:bodyPr/>
                    <a:p>
                      <a:pPr algn="ctr">
                        <a:buNone/>
                      </a:pPr>
                      <a:r>
                        <a:rPr lang="en-US" altLang="zh-CN">
                          <a:solidFill>
                            <a:srgbClr val="FF0000"/>
                          </a:solidFill>
                          <a:latin typeface="Times New Roman" panose="02020603050405020304" charset="0"/>
                          <a:cs typeface="Times New Roman" panose="02020603050405020304" charset="0"/>
                        </a:rPr>
                        <a:t>32</a:t>
                      </a:r>
                      <a:endParaRPr lang="en-US" altLang="zh-CN">
                        <a:solidFill>
                          <a:srgbClr val="FF0000"/>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endParaRPr lang="en-US" altLang="zh-CN">
                        <a:solidFill>
                          <a:schemeClr val="accent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11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26</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53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87</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3</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61</a:t>
                      </a:r>
                      <a:endParaRPr lang="en-US" altLang="zh-CN">
                        <a:solidFill>
                          <a:schemeClr val="tx1"/>
                        </a:solidFill>
                        <a:latin typeface="Times New Roman" panose="02020603050405020304" charset="0"/>
                        <a:cs typeface="Times New Roman" panose="02020603050405020304" charset="0"/>
                      </a:endParaRPr>
                    </a:p>
                  </a:txBody>
                  <a:tcPr>
                    <a:lnL w="19050">
                      <a:solidFill>
                        <a:schemeClr val="tx1"/>
                      </a:solidFill>
                      <a:prstDash val="solid"/>
                    </a:lnL>
                    <a:lnR w="19050">
                      <a:solidFill>
                        <a:schemeClr val="tx1"/>
                      </a:solidFill>
                      <a:prstDash val="solid"/>
                    </a:lnR>
                    <a:lnT w="19050">
                      <a:solidFill>
                        <a:schemeClr val="tx1"/>
                      </a:solidFill>
                      <a:prstDash val="solid"/>
                    </a:lnT>
                    <a:lnB w="19050">
                      <a:solidFill>
                        <a:schemeClr val="tx1"/>
                      </a:solidFill>
                      <a:prstDash val="solid"/>
                    </a:lnB>
                    <a:noFill/>
                  </a:tcPr>
                </a:tc>
              </a:tr>
            </a:tbl>
          </a:graphicData>
        </a:graphic>
      </p:graphicFrame>
      <p:cxnSp>
        <p:nvCxnSpPr>
          <p:cNvPr id="8" name="直接箭头连接符 7"/>
          <p:cNvCxnSpPr>
            <a:endCxn id="7" idx="2"/>
          </p:cNvCxnSpPr>
          <p:nvPr/>
        </p:nvCxnSpPr>
        <p:spPr>
          <a:xfrm flipV="1">
            <a:off x="778510" y="3299460"/>
            <a:ext cx="438785" cy="4216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9" name="文本框 8"/>
          <p:cNvSpPr txBox="1"/>
          <p:nvPr/>
        </p:nvSpPr>
        <p:spPr>
          <a:xfrm>
            <a:off x="353060" y="3774440"/>
            <a:ext cx="694690" cy="645160"/>
          </a:xfrm>
          <a:prstGeom prst="rect">
            <a:avLst/>
          </a:prstGeom>
          <a:noFill/>
        </p:spPr>
        <p:txBody>
          <a:bodyPr wrap="square" rtlCol="0">
            <a:spAutoFit/>
          </a:bodyPr>
          <a:p>
            <a:r>
              <a:rPr lang="zh-CN" altLang="en-US"/>
              <a:t>有序</a:t>
            </a:r>
            <a:r>
              <a:rPr lang="zh-CN" altLang="en-US"/>
              <a:t>部分</a:t>
            </a:r>
            <a:endParaRPr lang="zh-CN" altLang="en-US"/>
          </a:p>
        </p:txBody>
      </p:sp>
      <p:cxnSp>
        <p:nvCxnSpPr>
          <p:cNvPr id="5" name="直接箭头连接符 4"/>
          <p:cNvCxnSpPr/>
          <p:nvPr/>
        </p:nvCxnSpPr>
        <p:spPr>
          <a:xfrm flipV="1">
            <a:off x="4211955" y="3860800"/>
            <a:ext cx="43878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4788535" y="3721100"/>
            <a:ext cx="2639060" cy="337185"/>
          </a:xfrm>
          <a:prstGeom prst="rect">
            <a:avLst/>
          </a:prstGeom>
          <a:noFill/>
        </p:spPr>
        <p:txBody>
          <a:bodyPr wrap="square" rtlCol="0">
            <a:noAutofit/>
          </a:bodyPr>
          <a:p>
            <a:r>
              <a:rPr lang="zh-CN" altLang="en-US"/>
              <a:t>①无序部分的</a:t>
            </a:r>
            <a:r>
              <a:rPr lang="zh-CN" altLang="en-US"/>
              <a:t>遍历</a:t>
            </a:r>
            <a:endParaRPr lang="zh-CN" altLang="en-US"/>
          </a:p>
        </p:txBody>
      </p:sp>
      <p:cxnSp>
        <p:nvCxnSpPr>
          <p:cNvPr id="14" name="直接连接符 13"/>
          <p:cNvCxnSpPr/>
          <p:nvPr/>
        </p:nvCxnSpPr>
        <p:spPr>
          <a:xfrm>
            <a:off x="1548130" y="4149090"/>
            <a:ext cx="93599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5" name="直接箭头连接符 14"/>
          <p:cNvCxnSpPr/>
          <p:nvPr/>
        </p:nvCxnSpPr>
        <p:spPr>
          <a:xfrm flipV="1">
            <a:off x="1557020" y="3770630"/>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6" name="直接箭头连接符 15"/>
          <p:cNvCxnSpPr/>
          <p:nvPr/>
        </p:nvCxnSpPr>
        <p:spPr>
          <a:xfrm flipV="1">
            <a:off x="2484120" y="3757295"/>
            <a:ext cx="0" cy="383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1188085" y="4250690"/>
            <a:ext cx="2639060" cy="337185"/>
          </a:xfrm>
          <a:prstGeom prst="rect">
            <a:avLst/>
          </a:prstGeom>
          <a:noFill/>
        </p:spPr>
        <p:txBody>
          <a:bodyPr wrap="square" rtlCol="0">
            <a:noAutofit/>
          </a:bodyPr>
          <a:p>
            <a:r>
              <a:rPr lang="zh-CN" altLang="en-US"/>
              <a:t>②有序</a:t>
            </a:r>
            <a:r>
              <a:rPr lang="zh-CN" altLang="en-US"/>
              <a:t>部分的</a:t>
            </a:r>
            <a:r>
              <a:rPr lang="zh-CN" altLang="en-US"/>
              <a:t>移动</a:t>
            </a:r>
            <a:endParaRPr lang="zh-CN" altLang="en-US"/>
          </a:p>
        </p:txBody>
      </p:sp>
      <p:sp>
        <p:nvSpPr>
          <p:cNvPr id="18" name="Text Box 4"/>
          <p:cNvSpPr txBox="1">
            <a:spLocks noChangeArrowheads="1"/>
          </p:cNvSpPr>
          <p:nvPr/>
        </p:nvSpPr>
        <p:spPr bwMode="auto">
          <a:xfrm>
            <a:off x="35560" y="49771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因此需要一个</a:t>
            </a:r>
            <a:r>
              <a:rPr lang="en-US" altLang="zh-CN" sz="2000" dirty="0">
                <a:solidFill>
                  <a:srgbClr val="080808"/>
                </a:solidFill>
                <a:latin typeface="宋体" panose="02010600030101010101" pitchFamily="2" charset="-122"/>
              </a:rPr>
              <a:t>for</a:t>
            </a:r>
            <a:r>
              <a:rPr lang="zh-CN" altLang="en-US" sz="2000" dirty="0">
                <a:solidFill>
                  <a:srgbClr val="080808"/>
                </a:solidFill>
                <a:latin typeface="宋体" panose="02010600030101010101" pitchFamily="2" charset="-122"/>
              </a:rPr>
              <a:t>循环嵌套一个</a:t>
            </a:r>
            <a:r>
              <a:rPr lang="en-US" altLang="zh-CN" sz="2000" dirty="0">
                <a:solidFill>
                  <a:srgbClr val="080808"/>
                </a:solidFill>
                <a:latin typeface="宋体" panose="02010600030101010101" pitchFamily="2" charset="-122"/>
              </a:rPr>
              <a:t>while</a:t>
            </a:r>
            <a:r>
              <a:rPr lang="zh-CN" altLang="en-US" sz="2000" dirty="0">
                <a:solidFill>
                  <a:srgbClr val="080808"/>
                </a:solidFill>
                <a:latin typeface="宋体" panose="02010600030101010101" pitchFamily="2" charset="-122"/>
              </a:rPr>
              <a:t>循环。</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2.3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蛮力法的应用</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110147" y="1773079"/>
            <a:ext cx="340614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2.3.1 </a:t>
            </a:r>
            <a:r>
              <a:rPr lang="zh-CN" altLang="en-US" sz="2800" b="1" dirty="0">
                <a:solidFill>
                  <a:srgbClr val="0000FF"/>
                </a:solidFill>
                <a:latin typeface="楷体" panose="02010609060101010101" pitchFamily="49" charset="-122"/>
                <a:ea typeface="楷体" panose="02010609060101010101" pitchFamily="49" charset="-122"/>
              </a:rPr>
              <a:t>直接</a:t>
            </a:r>
            <a:r>
              <a:rPr lang="zh-CN" altLang="en-US" sz="2800" b="1" dirty="0">
                <a:solidFill>
                  <a:srgbClr val="0000FF"/>
                </a:solidFill>
                <a:latin typeface="楷体" panose="02010609060101010101" pitchFamily="49" charset="-122"/>
                <a:ea typeface="楷体" panose="02010609060101010101" pitchFamily="49" charset="-122"/>
              </a:rPr>
              <a:t>插入排序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8" name="Text Box 4"/>
          <p:cNvSpPr txBox="1">
            <a:spLocks noChangeArrowheads="1"/>
          </p:cNvSpPr>
          <p:nvPr/>
        </p:nvSpPr>
        <p:spPr bwMode="auto">
          <a:xfrm>
            <a:off x="35560" y="5510530"/>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思考代码的细节位置，如何实现的</a:t>
            </a:r>
            <a:r>
              <a:rPr lang="zh-CN" altLang="en-US" sz="2000" dirty="0">
                <a:solidFill>
                  <a:srgbClr val="080808"/>
                </a:solidFill>
                <a:latin typeface="宋体" panose="02010600030101010101" pitchFamily="2" charset="-122"/>
              </a:rPr>
              <a:t>插入？</a:t>
            </a:r>
            <a:endParaRPr lang="zh-CN" altLang="en-US" sz="2000" dirty="0">
              <a:solidFill>
                <a:srgbClr val="080808"/>
              </a:solidFill>
              <a:latin typeface="宋体" panose="02010600030101010101" pitchFamily="2" charset="-122"/>
            </a:endParaRPr>
          </a:p>
        </p:txBody>
      </p:sp>
      <p:pic>
        <p:nvPicPr>
          <p:cNvPr id="3" name="图片 2"/>
          <p:cNvPicPr>
            <a:picLocks noChangeAspect="1"/>
          </p:cNvPicPr>
          <p:nvPr/>
        </p:nvPicPr>
        <p:blipFill>
          <a:blip r:embed="rId6"/>
          <a:stretch>
            <a:fillRect/>
          </a:stretch>
        </p:blipFill>
        <p:spPr>
          <a:xfrm>
            <a:off x="2483485" y="2943860"/>
            <a:ext cx="4371975" cy="2324100"/>
          </a:xfrm>
          <a:prstGeom prst="rect">
            <a:avLst/>
          </a:prstGeom>
        </p:spPr>
      </p:pic>
      <p:sp>
        <p:nvSpPr>
          <p:cNvPr id="7" name="Text Box 4"/>
          <p:cNvSpPr txBox="1">
            <a:spLocks noChangeArrowheads="1"/>
          </p:cNvSpPr>
          <p:nvPr/>
        </p:nvSpPr>
        <p:spPr bwMode="auto">
          <a:xfrm>
            <a:off x="0" y="2360295"/>
            <a:ext cx="8768715" cy="518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000" dirty="0">
                <a:solidFill>
                  <a:srgbClr val="080808"/>
                </a:solidFill>
                <a:latin typeface="宋体" panose="02010600030101010101" pitchFamily="2" charset="-122"/>
              </a:rPr>
              <a:t>插入排序</a:t>
            </a:r>
            <a:r>
              <a:rPr lang="zh-CN" altLang="en-US" sz="2000" dirty="0">
                <a:solidFill>
                  <a:srgbClr val="080808"/>
                </a:solidFill>
                <a:latin typeface="宋体" panose="02010600030101010101" pitchFamily="2" charset="-122"/>
              </a:rPr>
              <a:t>源码：</a:t>
            </a:r>
            <a:endParaRPr lang="zh-CN" altLang="en-US" sz="2000" dirty="0">
              <a:solidFill>
                <a:srgbClr val="080808"/>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23528" y="1916832"/>
            <a:ext cx="8363699" cy="2861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例</a:t>
            </a:r>
            <a:r>
              <a:rPr lang="en-US" altLang="zh-CN" sz="2400" dirty="0">
                <a:solidFill>
                  <a:srgbClr val="080808"/>
                </a:solidFill>
                <a:uFillTx/>
                <a:latin typeface="Times New Roman" panose="02020603050405020304" charset="0"/>
              </a:rPr>
              <a:t>2.11】</a:t>
            </a:r>
            <a:r>
              <a:rPr lang="zh-CN" altLang="en-US" sz="2400" dirty="0">
                <a:solidFill>
                  <a:srgbClr val="080808"/>
                </a:solidFill>
                <a:uFillTx/>
                <a:latin typeface="Times New Roman" panose="02020603050405020304" charset="0"/>
              </a:rPr>
              <a:t>设有两个字符串</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和</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，请设计算法求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中出现的次数。例如</a:t>
            </a:r>
            <a:r>
              <a:rPr lang="en-US" altLang="zh-CN" sz="2400" dirty="0">
                <a:solidFill>
                  <a:srgbClr val="080808"/>
                </a:solidFill>
                <a:uFillTx/>
                <a:latin typeface="Times New Roman" panose="02020603050405020304" charset="0"/>
              </a:rPr>
              <a:t>S=“</a:t>
            </a:r>
            <a:r>
              <a:rPr lang="en-US" altLang="zh-CN" sz="2400" dirty="0" err="1">
                <a:solidFill>
                  <a:srgbClr val="080808"/>
                </a:solidFill>
                <a:uFillTx/>
                <a:latin typeface="Times New Roman" panose="02020603050405020304" charset="0"/>
              </a:rPr>
              <a:t>adefghadehuade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en-US" altLang="zh-CN" sz="2400" dirty="0" err="1">
                <a:solidFill>
                  <a:srgbClr val="080808"/>
                </a:solidFill>
                <a:uFillTx/>
                <a:latin typeface="Times New Roman" panose="02020603050405020304" charset="0"/>
              </a:rPr>
              <a:t>ade</a:t>
            </a:r>
            <a:r>
              <a:rPr lang="en-US" altLang="zh-CN" sz="2400" dirty="0">
                <a:solidFill>
                  <a:srgbClr val="080808"/>
                </a:solidFill>
                <a:uFillTx/>
                <a:latin typeface="Times New Roman" panose="02020603050405020304" charset="0"/>
              </a:rPr>
              <a:t>”</a:t>
            </a:r>
            <a:r>
              <a:rPr lang="zh-CN" altLang="en-US" sz="2400" dirty="0">
                <a:solidFill>
                  <a:srgbClr val="080808"/>
                </a:solidFill>
                <a:uFillTx/>
                <a:latin typeface="Times New Roman" panose="02020603050405020304" charset="0"/>
              </a:rPr>
              <a:t>，则</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中出现了</a:t>
            </a:r>
            <a:r>
              <a:rPr lang="en-US" altLang="zh-CN" sz="2400" dirty="0">
                <a:solidFill>
                  <a:srgbClr val="080808"/>
                </a:solidFill>
                <a:uFillTx/>
                <a:latin typeface="Times New Roman" panose="02020603050405020304" charset="0"/>
              </a:rPr>
              <a:t>3</a:t>
            </a:r>
            <a:r>
              <a:rPr lang="zh-CN" altLang="en-US" sz="2400" dirty="0">
                <a:solidFill>
                  <a:srgbClr val="080808"/>
                </a:solidFill>
                <a:uFillTx/>
                <a:latin typeface="Times New Roman" panose="02020603050405020304" charset="0"/>
              </a:rPr>
              <a:t>次。</a:t>
            </a:r>
            <a:endParaRPr lang="zh-CN" altLang="en-US" sz="2400" dirty="0">
              <a:solidFill>
                <a:srgbClr val="080808"/>
              </a:solidFill>
              <a:uFillTx/>
              <a:latin typeface="Times New Roman" panose="02020603050405020304" charset="0"/>
            </a:endParaRPr>
          </a:p>
          <a:p>
            <a:pPr>
              <a:spcBef>
                <a:spcPct val="50000"/>
              </a:spcBef>
              <a:buSzTx/>
              <a:buFontTx/>
              <a:buNone/>
            </a:pPr>
            <a:r>
              <a:rPr lang="zh-CN" altLang="en-US" sz="2400" dirty="0" smtClean="0">
                <a:solidFill>
                  <a:srgbClr val="080808"/>
                </a:solidFill>
                <a:uFillTx/>
                <a:latin typeface="Times New Roman" panose="02020603050405020304" charset="0"/>
              </a:rPr>
              <a:t>解题</a:t>
            </a:r>
            <a:r>
              <a:rPr lang="zh-CN" altLang="en-US" sz="2400" dirty="0">
                <a:solidFill>
                  <a:srgbClr val="080808"/>
                </a:solidFill>
                <a:uFillTx/>
                <a:latin typeface="Times New Roman" panose="02020603050405020304" charset="0"/>
              </a:rPr>
              <a:t>思路：若是要求</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中出现的次数，首先要先判断</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是否在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中出现，因此可以运用</a:t>
            </a:r>
            <a:r>
              <a:rPr lang="en-US" altLang="zh-CN" sz="2400" dirty="0">
                <a:solidFill>
                  <a:srgbClr val="080808"/>
                </a:solidFill>
                <a:uFillTx/>
                <a:latin typeface="Times New Roman" panose="02020603050405020304" charset="0"/>
              </a:rPr>
              <a:t>Brute-Force</a:t>
            </a:r>
            <a:r>
              <a:rPr lang="zh-CN" altLang="en-US" sz="2400" dirty="0">
                <a:solidFill>
                  <a:srgbClr val="080808"/>
                </a:solidFill>
                <a:uFillTx/>
                <a:latin typeface="Times New Roman" panose="02020603050405020304" charset="0"/>
              </a:rPr>
              <a:t>算法的思路，运用蛮力策略，定义一个计数器</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每在</a:t>
            </a:r>
            <a:r>
              <a:rPr lang="en-US" altLang="zh-CN" sz="2400" dirty="0">
                <a:solidFill>
                  <a:srgbClr val="080808"/>
                </a:solidFill>
                <a:uFillTx/>
                <a:latin typeface="Times New Roman" panose="02020603050405020304" charset="0"/>
              </a:rPr>
              <a:t>S</a:t>
            </a:r>
            <a:r>
              <a:rPr lang="zh-CN" altLang="en-US" sz="2400" dirty="0">
                <a:solidFill>
                  <a:srgbClr val="080808"/>
                </a:solidFill>
                <a:uFillTx/>
                <a:latin typeface="Times New Roman" panose="02020603050405020304" charset="0"/>
              </a:rPr>
              <a:t>中出现一次，就让</a:t>
            </a:r>
            <a:r>
              <a:rPr lang="en-US" altLang="zh-CN" sz="2400" dirty="0">
                <a:solidFill>
                  <a:srgbClr val="080808"/>
                </a:solidFill>
                <a:uFillTx/>
                <a:latin typeface="Times New Roman" panose="02020603050405020304" charset="0"/>
              </a:rPr>
              <a:t>count</a:t>
            </a:r>
            <a:r>
              <a:rPr lang="zh-CN" altLang="en-US" sz="2400" dirty="0">
                <a:solidFill>
                  <a:srgbClr val="080808"/>
                </a:solidFill>
                <a:uFillTx/>
                <a:latin typeface="Times New Roman" panose="02020603050405020304" charset="0"/>
              </a:rPr>
              <a:t>加</a:t>
            </a:r>
            <a:r>
              <a:rPr lang="en-US" altLang="zh-CN" sz="2400" dirty="0">
                <a:solidFill>
                  <a:srgbClr val="080808"/>
                </a:solidFill>
                <a:uFillTx/>
                <a:latin typeface="Times New Roman" panose="02020603050405020304" charset="0"/>
              </a:rPr>
              <a:t>1</a:t>
            </a:r>
            <a:r>
              <a:rPr lang="zh-CN" altLang="en-US" sz="2400" dirty="0">
                <a:solidFill>
                  <a:srgbClr val="080808"/>
                </a:solidFill>
                <a:uFillTx/>
                <a:latin typeface="Times New Roman" panose="02020603050405020304" charset="0"/>
              </a:rPr>
              <a:t>，此时</a:t>
            </a:r>
            <a:r>
              <a:rPr lang="en-US" altLang="zh-CN" sz="2400" dirty="0">
                <a:solidFill>
                  <a:srgbClr val="080808"/>
                </a:solidFill>
                <a:uFillTx/>
                <a:latin typeface="Times New Roman" panose="02020603050405020304" charset="0"/>
              </a:rPr>
              <a:t>j</a:t>
            </a:r>
            <a:r>
              <a:rPr lang="zh-CN" altLang="en-US" sz="2400" dirty="0">
                <a:solidFill>
                  <a:srgbClr val="080808"/>
                </a:solidFill>
                <a:uFillTx/>
                <a:latin typeface="Times New Roman" panose="02020603050405020304" charset="0"/>
              </a:rPr>
              <a:t>的值是</a:t>
            </a:r>
            <a:r>
              <a:rPr lang="en-US" altLang="zh-CN" sz="2400" dirty="0">
                <a:solidFill>
                  <a:srgbClr val="080808"/>
                </a:solidFill>
                <a:uFillTx/>
                <a:latin typeface="Times New Roman" panose="02020603050405020304" charset="0"/>
              </a:rPr>
              <a:t>T</a:t>
            </a:r>
            <a:r>
              <a:rPr lang="zh-CN" altLang="en-US" sz="2400" dirty="0">
                <a:solidFill>
                  <a:srgbClr val="080808"/>
                </a:solidFill>
                <a:uFillTx/>
                <a:latin typeface="Times New Roman" panose="02020603050405020304" charset="0"/>
              </a:rPr>
              <a:t>的长度，在下一次查找前需要置</a:t>
            </a:r>
            <a:r>
              <a:rPr lang="en-US" altLang="zh-CN" sz="2400" dirty="0" smtClean="0">
                <a:solidFill>
                  <a:srgbClr val="080808"/>
                </a:solidFill>
                <a:uFillTx/>
                <a:latin typeface="Times New Roman" panose="02020603050405020304" charset="0"/>
              </a:rPr>
              <a:t>0</a:t>
            </a:r>
            <a:r>
              <a:rPr lang="zh-CN" altLang="en-US" sz="2400" dirty="0" smtClean="0">
                <a:solidFill>
                  <a:srgbClr val="080808"/>
                </a:solidFill>
                <a:latin typeface="楷体" panose="02010609060101010101" pitchFamily="49" charset="-122"/>
                <a:ea typeface="楷体" panose="02010609060101010101" pitchFamily="49" charset="-122"/>
              </a:rPr>
              <a:t>。</a:t>
            </a:r>
            <a:endParaRPr lang="en-US" altLang="zh-CN" sz="2400" dirty="0">
              <a:solidFill>
                <a:srgbClr val="080808"/>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71600" y="213296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graphicFrame>
        <p:nvGraphicFramePr>
          <p:cNvPr id="4" name="表格 3"/>
          <p:cNvGraphicFramePr/>
          <p:nvPr>
            <p:custDataLst>
              <p:tags r:id="rId1"/>
            </p:custDataLst>
          </p:nvPr>
        </p:nvGraphicFramePr>
        <p:xfrm>
          <a:off x="1450340" y="32131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5" name="表格 4"/>
          <p:cNvGraphicFramePr/>
          <p:nvPr>
            <p:custDataLst>
              <p:tags r:id="rId2"/>
            </p:custDataLst>
          </p:nvPr>
        </p:nvGraphicFramePr>
        <p:xfrm>
          <a:off x="1954530" y="36449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6" name="表格 5"/>
          <p:cNvGraphicFramePr/>
          <p:nvPr>
            <p:custDataLst>
              <p:tags r:id="rId3"/>
            </p:custDataLst>
          </p:nvPr>
        </p:nvGraphicFramePr>
        <p:xfrm>
          <a:off x="2458720" y="407670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7" name="表格 6"/>
          <p:cNvGraphicFramePr/>
          <p:nvPr>
            <p:custDataLst>
              <p:tags r:id="rId4"/>
            </p:custDataLst>
          </p:nvPr>
        </p:nvGraphicFramePr>
        <p:xfrm>
          <a:off x="2962275" y="450913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8" name="文本框 7"/>
          <p:cNvSpPr txBox="1"/>
          <p:nvPr/>
        </p:nvSpPr>
        <p:spPr>
          <a:xfrm>
            <a:off x="4763" y="3213100"/>
            <a:ext cx="1624330" cy="368300"/>
          </a:xfrm>
          <a:prstGeom prst="rect">
            <a:avLst/>
          </a:prstGeom>
          <a:noFill/>
        </p:spPr>
        <p:txBody>
          <a:bodyPr wrap="square" rtlCol="0">
            <a:spAutoFit/>
          </a:bodyPr>
          <a:p>
            <a:r>
              <a:rPr lang="zh-CN" altLang="en-US"/>
              <a:t>第一趟</a:t>
            </a:r>
            <a:r>
              <a:rPr lang="zh-CN" altLang="en-US"/>
              <a:t>匹配：</a:t>
            </a:r>
            <a:endParaRPr lang="zh-CN" altLang="en-US"/>
          </a:p>
        </p:txBody>
      </p:sp>
      <p:sp>
        <p:nvSpPr>
          <p:cNvPr id="9" name="文本框 8"/>
          <p:cNvSpPr txBox="1"/>
          <p:nvPr/>
        </p:nvSpPr>
        <p:spPr>
          <a:xfrm>
            <a:off x="4763" y="3708400"/>
            <a:ext cx="1624330" cy="368300"/>
          </a:xfrm>
          <a:prstGeom prst="rect">
            <a:avLst/>
          </a:prstGeom>
          <a:noFill/>
        </p:spPr>
        <p:txBody>
          <a:bodyPr wrap="square" rtlCol="0">
            <a:spAutoFit/>
          </a:bodyPr>
          <a:p>
            <a:r>
              <a:rPr lang="zh-CN" altLang="en-US"/>
              <a:t>第</a:t>
            </a:r>
            <a:r>
              <a:rPr lang="zh-CN" altLang="en-US"/>
              <a:t>二趟</a:t>
            </a:r>
            <a:r>
              <a:rPr lang="zh-CN" altLang="en-US"/>
              <a:t>匹配：</a:t>
            </a:r>
            <a:endParaRPr lang="zh-CN" altLang="en-US"/>
          </a:p>
        </p:txBody>
      </p:sp>
      <p:sp>
        <p:nvSpPr>
          <p:cNvPr id="10" name="文本框 9"/>
          <p:cNvSpPr txBox="1"/>
          <p:nvPr/>
        </p:nvSpPr>
        <p:spPr>
          <a:xfrm>
            <a:off x="4763" y="4141470"/>
            <a:ext cx="1624330" cy="368300"/>
          </a:xfrm>
          <a:prstGeom prst="rect">
            <a:avLst/>
          </a:prstGeom>
          <a:noFill/>
        </p:spPr>
        <p:txBody>
          <a:bodyPr wrap="square" rtlCol="0">
            <a:spAutoFit/>
          </a:bodyPr>
          <a:p>
            <a:r>
              <a:rPr lang="zh-CN" altLang="en-US"/>
              <a:t>第</a:t>
            </a:r>
            <a:r>
              <a:rPr lang="zh-CN" altLang="en-US"/>
              <a:t>三趟</a:t>
            </a:r>
            <a:r>
              <a:rPr lang="zh-CN" altLang="en-US"/>
              <a:t>匹配：</a:t>
            </a:r>
            <a:endParaRPr lang="zh-CN" altLang="en-US"/>
          </a:p>
        </p:txBody>
      </p:sp>
      <p:sp>
        <p:nvSpPr>
          <p:cNvPr id="11" name="文本框 10"/>
          <p:cNvSpPr txBox="1"/>
          <p:nvPr/>
        </p:nvSpPr>
        <p:spPr>
          <a:xfrm>
            <a:off x="4763" y="4574540"/>
            <a:ext cx="1624330" cy="368300"/>
          </a:xfrm>
          <a:prstGeom prst="rect">
            <a:avLst/>
          </a:prstGeom>
          <a:noFill/>
        </p:spPr>
        <p:txBody>
          <a:bodyPr wrap="square" rtlCol="0">
            <a:spAutoFit/>
          </a:bodyPr>
          <a:p>
            <a:r>
              <a:rPr lang="zh-CN" altLang="en-US"/>
              <a:t>第</a:t>
            </a:r>
            <a:r>
              <a:rPr lang="zh-CN" altLang="en-US"/>
              <a:t>四趟</a:t>
            </a:r>
            <a:r>
              <a:rPr lang="zh-CN" altLang="en-US"/>
              <a:t>匹配：</a:t>
            </a:r>
            <a:endParaRPr lang="zh-CN" altLang="en-US"/>
          </a:p>
        </p:txBody>
      </p:sp>
      <p:graphicFrame>
        <p:nvGraphicFramePr>
          <p:cNvPr id="12" name="表格 11"/>
          <p:cNvGraphicFramePr/>
          <p:nvPr>
            <p:custDataLst>
              <p:tags r:id="rId5"/>
            </p:custDataLst>
          </p:nvPr>
        </p:nvGraphicFramePr>
        <p:xfrm>
          <a:off x="3563620" y="4941570"/>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graphicFrame>
        <p:nvGraphicFramePr>
          <p:cNvPr id="13" name="表格 12"/>
          <p:cNvGraphicFramePr/>
          <p:nvPr>
            <p:custDataLst>
              <p:tags r:id="rId6"/>
            </p:custDataLst>
          </p:nvPr>
        </p:nvGraphicFramePr>
        <p:xfrm>
          <a:off x="4067810" y="5374005"/>
          <a:ext cx="1911985" cy="381000"/>
        </p:xfrm>
        <a:graphic>
          <a:graphicData uri="http://schemas.openxmlformats.org/drawingml/2006/table">
            <a:tbl>
              <a:tblPr firstRow="1" bandRow="1">
                <a:tableStyleId>{5C22544A-7EE6-4342-B048-85BDC9FD1C3A}</a:tableStyleId>
              </a:tblPr>
              <a:tblGrid>
                <a:gridCol w="492125"/>
                <a:gridCol w="473710"/>
                <a:gridCol w="486410"/>
                <a:gridCol w="459740"/>
              </a:tblGrid>
              <a:tr h="381000">
                <a:tc>
                  <a:txBody>
                    <a:bodyPr/>
                    <a:p>
                      <a:pPr algn="ctr">
                        <a:buNone/>
                      </a:pPr>
                      <a:r>
                        <a:rPr lang="en-US" altLang="zh-CN">
                          <a:solidFill>
                            <a:schemeClr val="tx1"/>
                          </a:solidFill>
                          <a:latin typeface="Times New Roman" panose="02020603050405020304" charset="0"/>
                          <a:cs typeface="Times New Roman" panose="02020603050405020304" charset="0"/>
                        </a:rPr>
                        <a:t>e</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b</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c</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latin typeface="Times New Roman" panose="02020603050405020304" charset="0"/>
                          <a:cs typeface="Times New Roman" panose="02020603050405020304" charset="0"/>
                        </a:rPr>
                        <a:t>d</a:t>
                      </a:r>
                      <a:endParaRPr lang="en-US" altLang="zh-CN">
                        <a:solidFill>
                          <a:schemeClr val="tx1"/>
                        </a:solidFill>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14" name="文本框 13"/>
          <p:cNvSpPr txBox="1"/>
          <p:nvPr/>
        </p:nvSpPr>
        <p:spPr>
          <a:xfrm>
            <a:off x="4763" y="4960620"/>
            <a:ext cx="1624330" cy="368300"/>
          </a:xfrm>
          <a:prstGeom prst="rect">
            <a:avLst/>
          </a:prstGeom>
          <a:noFill/>
        </p:spPr>
        <p:txBody>
          <a:bodyPr wrap="square" rtlCol="0">
            <a:spAutoFit/>
          </a:bodyPr>
          <a:p>
            <a:r>
              <a:rPr lang="zh-CN" altLang="en-US"/>
              <a:t>第</a:t>
            </a:r>
            <a:r>
              <a:rPr lang="zh-CN" altLang="en-US"/>
              <a:t>五趟</a:t>
            </a:r>
            <a:r>
              <a:rPr lang="zh-CN" altLang="en-US"/>
              <a:t>匹配：</a:t>
            </a:r>
            <a:endParaRPr lang="zh-CN" altLang="en-US"/>
          </a:p>
        </p:txBody>
      </p:sp>
      <p:sp>
        <p:nvSpPr>
          <p:cNvPr id="15" name="文本框 14"/>
          <p:cNvSpPr txBox="1"/>
          <p:nvPr/>
        </p:nvSpPr>
        <p:spPr>
          <a:xfrm>
            <a:off x="4763" y="5389880"/>
            <a:ext cx="1624330" cy="368300"/>
          </a:xfrm>
          <a:prstGeom prst="rect">
            <a:avLst/>
          </a:prstGeom>
          <a:noFill/>
        </p:spPr>
        <p:txBody>
          <a:bodyPr wrap="square" rtlCol="0">
            <a:spAutoFit/>
          </a:bodyPr>
          <a:p>
            <a:r>
              <a:rPr lang="zh-CN" altLang="en-US"/>
              <a:t>第</a:t>
            </a:r>
            <a:r>
              <a:rPr lang="zh-CN" altLang="en-US"/>
              <a:t>六趟</a:t>
            </a:r>
            <a:r>
              <a:rPr lang="zh-CN" altLang="en-US"/>
              <a:t>匹配：</a:t>
            </a:r>
            <a:endParaRPr lang="zh-CN" altLang="en-US"/>
          </a:p>
        </p:txBody>
      </p:sp>
      <p:sp>
        <p:nvSpPr>
          <p:cNvPr id="16" name="文本框 15"/>
          <p:cNvSpPr txBox="1"/>
          <p:nvPr/>
        </p:nvSpPr>
        <p:spPr>
          <a:xfrm>
            <a:off x="7275830" y="3573145"/>
            <a:ext cx="1793875" cy="1575435"/>
          </a:xfrm>
          <a:prstGeom prst="rect">
            <a:avLst/>
          </a:prstGeom>
          <a:noFill/>
        </p:spPr>
        <p:txBody>
          <a:bodyPr wrap="square" rtlCol="0">
            <a:noAutofit/>
          </a:bodyPr>
          <a:p>
            <a:pPr algn="ctr"/>
            <a:r>
              <a:rPr lang="zh-CN" altLang="en-US"/>
              <a:t>每一趟匹配，发现匹配失败则进行下一趟的</a:t>
            </a:r>
            <a:r>
              <a:rPr lang="zh-CN" altLang="en-US"/>
              <a:t>匹配！！！</a:t>
            </a:r>
            <a:endParaRPr lang="zh-CN" altLang="en-US"/>
          </a:p>
        </p:txBody>
      </p:sp>
      <p:sp>
        <p:nvSpPr>
          <p:cNvPr id="17" name="文本框 16"/>
          <p:cNvSpPr txBox="1"/>
          <p:nvPr/>
        </p:nvSpPr>
        <p:spPr>
          <a:xfrm>
            <a:off x="3295650" y="321310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c!=e</a:t>
            </a:r>
            <a:r>
              <a:rPr lang="zh-CN" altLang="en-US"/>
              <a:t>结束本次循环</a:t>
            </a:r>
            <a:r>
              <a:rPr lang="zh-CN" altLang="en-US"/>
              <a:t>匹配</a:t>
            </a:r>
            <a:endParaRPr lang="zh-CN" altLang="en-US"/>
          </a:p>
        </p:txBody>
      </p:sp>
      <p:sp>
        <p:nvSpPr>
          <p:cNvPr id="18" name="文本框 17"/>
          <p:cNvSpPr txBox="1"/>
          <p:nvPr/>
        </p:nvSpPr>
        <p:spPr>
          <a:xfrm>
            <a:off x="3716020" y="3633470"/>
            <a:ext cx="3248660" cy="370205"/>
          </a:xfrm>
          <a:prstGeom prst="rect">
            <a:avLst/>
          </a:prstGeom>
          <a:noFill/>
        </p:spPr>
        <p:txBody>
          <a:bodyPr wrap="square" rtlCol="0">
            <a:noAutofit/>
          </a:bodyPr>
          <a:p>
            <a:pPr algn="ctr"/>
            <a:r>
              <a:rPr lang="zh-CN" altLang="en-US"/>
              <a:t>发现</a:t>
            </a:r>
            <a:r>
              <a:rPr lang="en-US" altLang="zh-CN">
                <a:latin typeface="Times New Roman" panose="02020603050405020304" charset="0"/>
                <a:cs typeface="Times New Roman" panose="02020603050405020304" charset="0"/>
              </a:rPr>
              <a:t>e!=b</a:t>
            </a:r>
            <a:r>
              <a:rPr lang="zh-CN" altLang="en-US"/>
              <a:t>结束本次循环</a:t>
            </a:r>
            <a:r>
              <a:rPr lang="zh-CN" altLang="en-US"/>
              <a:t>匹配</a:t>
            </a:r>
            <a:endParaRPr lang="zh-CN" alt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3" name="文本框 2"/>
          <p:cNvSpPr txBox="1"/>
          <p:nvPr/>
        </p:nvSpPr>
        <p:spPr>
          <a:xfrm>
            <a:off x="683260" y="167259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pic>
        <p:nvPicPr>
          <p:cNvPr id="16" name="图片 15"/>
          <p:cNvPicPr>
            <a:picLocks noChangeAspect="1"/>
          </p:cNvPicPr>
          <p:nvPr/>
        </p:nvPicPr>
        <p:blipFill>
          <a:blip r:embed="rId1"/>
          <a:stretch>
            <a:fillRect/>
          </a:stretch>
        </p:blipFill>
        <p:spPr>
          <a:xfrm>
            <a:off x="2915920" y="2162810"/>
            <a:ext cx="3007995" cy="4486275"/>
          </a:xfrm>
          <a:prstGeom prst="rect">
            <a:avLst/>
          </a:prstGeo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299145" y="1057599"/>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蛮力法设计实例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graphicFrame>
        <p:nvGraphicFramePr>
          <p:cNvPr id="2" name="表格 1"/>
          <p:cNvGraphicFramePr/>
          <p:nvPr/>
        </p:nvGraphicFramePr>
        <p:xfrm>
          <a:off x="1331595" y="2455545"/>
          <a:ext cx="6397625" cy="762000"/>
        </p:xfrm>
        <a:graphic>
          <a:graphicData uri="http://schemas.openxmlformats.org/drawingml/2006/table">
            <a:tbl>
              <a:tblPr firstRow="1" bandRow="1">
                <a:tableStyleId>{5C22544A-7EE6-4342-B048-85BDC9FD1C3A}</a:tableStyleId>
              </a:tblPr>
              <a:tblGrid>
                <a:gridCol w="492125"/>
                <a:gridCol w="492125"/>
                <a:gridCol w="492125"/>
                <a:gridCol w="492125"/>
                <a:gridCol w="492125"/>
                <a:gridCol w="492125"/>
                <a:gridCol w="492125"/>
                <a:gridCol w="492125"/>
                <a:gridCol w="492125"/>
                <a:gridCol w="492125"/>
                <a:gridCol w="492125"/>
                <a:gridCol w="492125"/>
                <a:gridCol w="492125"/>
              </a:tblGrid>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3</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4</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5</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6</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7</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8</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9</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10</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11</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12</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r h="381000">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b</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a</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c</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d</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c>
                  <a:txBody>
                    <a:bodyPr/>
                    <a:p>
                      <a:pPr algn="ctr">
                        <a:buNone/>
                      </a:pPr>
                      <a:r>
                        <a:rPr lang="en-US" altLang="zh-CN">
                          <a:solidFill>
                            <a:schemeClr val="tx1"/>
                          </a:solidFill>
                          <a:highlight>
                            <a:srgbClr val="000000">
                              <a:alpha val="0"/>
                            </a:srgbClr>
                          </a:highlight>
                          <a:latin typeface="Times New Roman" panose="02020603050405020304" charset="0"/>
                          <a:cs typeface="Times New Roman" panose="02020603050405020304" charset="0"/>
                        </a:rPr>
                        <a:t>e</a:t>
                      </a:r>
                      <a:endParaRPr lang="en-US" altLang="zh-CN">
                        <a:solidFill>
                          <a:schemeClr val="tx1"/>
                        </a:solidFill>
                        <a:highlight>
                          <a:srgbClr val="000000">
                            <a:alpha val="0"/>
                          </a:srgbClr>
                        </a:highlight>
                        <a:latin typeface="Times New Roman" panose="02020603050405020304" charset="0"/>
                        <a:cs typeface="Times New Roman" panose="02020603050405020304" charset="0"/>
                      </a:endParaRPr>
                    </a:p>
                  </a:txBody>
                  <a:tcPr>
                    <a:lnL w="19050" cmpd="sng">
                      <a:solidFill>
                        <a:schemeClr val="tx1"/>
                      </a:solidFill>
                      <a:prstDash val="solid"/>
                    </a:lnL>
                    <a:lnR w="19050" cmpd="sng">
                      <a:solidFill>
                        <a:schemeClr val="tx1"/>
                      </a:solidFill>
                      <a:prstDash val="solid"/>
                    </a:lnR>
                    <a:lnT w="19050" cmpd="sng">
                      <a:solidFill>
                        <a:schemeClr val="tx1"/>
                      </a:solidFill>
                      <a:prstDash val="solid"/>
                    </a:lnT>
                    <a:lnB w="19050" cmpd="sng">
                      <a:solidFill>
                        <a:schemeClr val="tx1"/>
                      </a:solidFill>
                      <a:prstDash val="solid"/>
                    </a:lnB>
                    <a:noFill/>
                  </a:tcPr>
                </a:tc>
              </a:tr>
            </a:tbl>
          </a:graphicData>
        </a:graphic>
      </p:graphicFrame>
      <p:sp>
        <p:nvSpPr>
          <p:cNvPr id="3" name="文本框 2"/>
          <p:cNvSpPr txBox="1"/>
          <p:nvPr/>
        </p:nvSpPr>
        <p:spPr>
          <a:xfrm>
            <a:off x="683260" y="1931670"/>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例如：主串</a:t>
            </a:r>
            <a:r>
              <a:rPr lang="en-US" altLang="zh-CN" sz="2400" dirty="0" smtClean="0">
                <a:solidFill>
                  <a:srgbClr val="080808"/>
                </a:solidFill>
                <a:uFillTx/>
                <a:latin typeface="Times New Roman" panose="02020603050405020304" charset="0"/>
                <a:sym typeface="+mn-ea"/>
              </a:rPr>
              <a:t>S=“ebebcebcdacde”</a:t>
            </a:r>
            <a:r>
              <a:rPr lang="zh-CN" altLang="en-US" sz="2400" dirty="0" smtClean="0">
                <a:solidFill>
                  <a:srgbClr val="080808"/>
                </a:solidFill>
                <a:uFillTx/>
                <a:latin typeface="Times New Roman" panose="02020603050405020304" charset="0"/>
                <a:sym typeface="+mn-ea"/>
              </a:rPr>
              <a:t>，</a:t>
            </a:r>
            <a:r>
              <a:rPr lang="en-US" altLang="zh-CN" sz="2400" dirty="0" smtClean="0">
                <a:solidFill>
                  <a:srgbClr val="080808"/>
                </a:solidFill>
                <a:uFillTx/>
                <a:latin typeface="Times New Roman" panose="02020603050405020304" charset="0"/>
                <a:sym typeface="+mn-ea"/>
              </a:rPr>
              <a:t>T=“ebcd”</a:t>
            </a:r>
            <a:r>
              <a:rPr lang="zh-CN" altLang="en-US" sz="2400" dirty="0" smtClean="0">
                <a:solidFill>
                  <a:srgbClr val="080808"/>
                </a:solidFill>
                <a:uFillTx/>
                <a:latin typeface="Times New Roman" panose="02020603050405020304" charset="0"/>
                <a:sym typeface="+mn-ea"/>
              </a:rPr>
              <a:t>。</a:t>
            </a:r>
            <a:endParaRPr lang="zh-CN" altLang="en-US" sz="2400" dirty="0" smtClean="0">
              <a:solidFill>
                <a:srgbClr val="080808"/>
              </a:solidFill>
              <a:uFillTx/>
              <a:latin typeface="Times New Roman" panose="02020603050405020304" charset="0"/>
              <a:sym typeface="+mn-ea"/>
            </a:endParaRPr>
          </a:p>
        </p:txBody>
      </p:sp>
      <p:sp>
        <p:nvSpPr>
          <p:cNvPr id="16" name="文本框 15"/>
          <p:cNvSpPr txBox="1"/>
          <p:nvPr/>
        </p:nvSpPr>
        <p:spPr>
          <a:xfrm>
            <a:off x="683260" y="1556385"/>
            <a:ext cx="7169785" cy="459740"/>
          </a:xfrm>
          <a:prstGeom prst="rect">
            <a:avLst/>
          </a:prstGeom>
          <a:noFill/>
        </p:spPr>
        <p:txBody>
          <a:bodyPr wrap="square" rtlCol="0" anchor="t">
            <a:noAutofit/>
          </a:bodyPr>
          <a:p>
            <a:pPr>
              <a:spcBef>
                <a:spcPct val="50000"/>
              </a:spcBef>
              <a:buSzTx/>
              <a:buFontTx/>
              <a:buNone/>
            </a:pPr>
            <a:r>
              <a:rPr lang="zh-CN" altLang="en-US" sz="2400" dirty="0" smtClean="0">
                <a:solidFill>
                  <a:srgbClr val="080808"/>
                </a:solidFill>
                <a:uFillTx/>
                <a:latin typeface="Times New Roman" panose="02020603050405020304" charset="0"/>
                <a:sym typeface="+mn-ea"/>
              </a:rPr>
              <a:t>更聪明的模式匹配算法：</a:t>
            </a:r>
            <a:r>
              <a:rPr lang="en-US" altLang="zh-CN" sz="2400" dirty="0" smtClean="0">
                <a:solidFill>
                  <a:srgbClr val="080808"/>
                </a:solidFill>
                <a:uFillTx/>
                <a:latin typeface="Times New Roman" panose="02020603050405020304" charset="0"/>
                <a:sym typeface="+mn-ea"/>
              </a:rPr>
              <a:t>KMP</a:t>
            </a:r>
            <a:r>
              <a:rPr lang="zh-CN" altLang="en-US" sz="2400" dirty="0" smtClean="0">
                <a:solidFill>
                  <a:srgbClr val="080808"/>
                </a:solidFill>
                <a:uFillTx/>
                <a:latin typeface="Times New Roman" panose="02020603050405020304" charset="0"/>
                <a:sym typeface="+mn-ea"/>
              </a:rPr>
              <a:t>算法</a:t>
            </a:r>
            <a:endParaRPr lang="zh-CN" altLang="en-US" sz="2400" dirty="0" smtClean="0">
              <a:solidFill>
                <a:srgbClr val="080808"/>
              </a:solidFill>
              <a:uFillTx/>
              <a:latin typeface="Times New Roman" panose="02020603050405020304" charset="0"/>
              <a:sym typeface="+mn-ea"/>
            </a:endParaRPr>
          </a:p>
        </p:txBody>
      </p:sp>
      <p:sp>
        <p:nvSpPr>
          <p:cNvPr id="17" name="文本框 16"/>
          <p:cNvSpPr txBox="1"/>
          <p:nvPr/>
        </p:nvSpPr>
        <p:spPr>
          <a:xfrm>
            <a:off x="1835785" y="4005262"/>
            <a:ext cx="5080000" cy="583565"/>
          </a:xfrm>
          <a:prstGeom prst="rect">
            <a:avLst/>
          </a:prstGeom>
        </p:spPr>
        <p:txBody>
          <a:bodyPr>
            <a:spAutoFit/>
          </a:bodyPr>
          <a:p>
            <a:r>
              <a:rPr lang="zh-CN" altLang="en-US" sz="1600">
                <a:hlinkClick r:id="rId1"/>
              </a:rPr>
              <a:t>从头到尾彻底理解</a:t>
            </a:r>
            <a:r>
              <a:rPr lang="en-US" altLang="zh-CN" sz="1600">
                <a:hlinkClick r:id="rId1"/>
              </a:rPr>
              <a:t>KMP</a:t>
            </a:r>
            <a:r>
              <a:rPr lang="zh-CN" altLang="en-US" sz="1600">
                <a:hlinkClick r:id="rId1"/>
              </a:rPr>
              <a:t>（</a:t>
            </a:r>
            <a:r>
              <a:rPr lang="en-US" altLang="zh-CN" sz="1600">
                <a:hlinkClick r:id="rId1"/>
              </a:rPr>
              <a:t>2014</a:t>
            </a:r>
            <a:r>
              <a:rPr lang="zh-CN" altLang="en-US" sz="1600">
                <a:hlinkClick r:id="rId1"/>
              </a:rPr>
              <a:t>年</a:t>
            </a:r>
            <a:r>
              <a:rPr lang="en-US" altLang="zh-CN" sz="1600">
                <a:hlinkClick r:id="rId1"/>
              </a:rPr>
              <a:t>8</a:t>
            </a:r>
            <a:r>
              <a:rPr lang="zh-CN" altLang="en-US" sz="1600">
                <a:hlinkClick r:id="rId1"/>
              </a:rPr>
              <a:t>月</a:t>
            </a:r>
            <a:r>
              <a:rPr lang="en-US" altLang="zh-CN" sz="1600">
                <a:hlinkClick r:id="rId1"/>
              </a:rPr>
              <a:t>22</a:t>
            </a:r>
            <a:r>
              <a:rPr lang="zh-CN" altLang="en-US" sz="1600">
                <a:hlinkClick r:id="rId1"/>
              </a:rPr>
              <a:t>日版）</a:t>
            </a:r>
            <a:r>
              <a:rPr lang="en-US" altLang="zh-CN" sz="1600">
                <a:hlinkClick r:id="rId1"/>
              </a:rPr>
              <a:t>_kmp</a:t>
            </a:r>
            <a:r>
              <a:rPr lang="zh-CN" altLang="en-US" sz="1600">
                <a:hlinkClick r:id="rId1"/>
              </a:rPr>
              <a:t>算法 </a:t>
            </a:r>
            <a:r>
              <a:rPr lang="en-US" altLang="zh-CN" sz="1600">
                <a:hlinkClick r:id="rId1"/>
              </a:rPr>
              <a:t>csdn-CSDN</a:t>
            </a:r>
            <a:r>
              <a:rPr lang="zh-CN" altLang="en-US" sz="1600">
                <a:hlinkClick r:id="rId1"/>
              </a:rPr>
              <a:t>博客</a:t>
            </a:r>
            <a:endParaRPr lang="zh-CN" altLang="en-US" sz="1600">
              <a:hlinkClick r:id="rId1"/>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1162" y="908678"/>
            <a:ext cx="3048635"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2.1.1 </a:t>
            </a:r>
            <a:r>
              <a:rPr lang="zh-CN" altLang="en-US" sz="2800" b="1" dirty="0">
                <a:solidFill>
                  <a:srgbClr val="0000FF"/>
                </a:solidFill>
                <a:latin typeface="楷体" panose="02010609060101010101" pitchFamily="49" charset="-122"/>
                <a:ea typeface="楷体" panose="02010609060101010101" pitchFamily="49" charset="-122"/>
              </a:rPr>
              <a:t>计算机</a:t>
            </a:r>
            <a:r>
              <a:rPr lang="zh-CN" altLang="en-US" sz="2800" b="1" dirty="0">
                <a:solidFill>
                  <a:srgbClr val="0000FF"/>
                </a:solidFill>
                <a:latin typeface="楷体" panose="02010609060101010101" pitchFamily="49" charset="-122"/>
                <a:ea typeface="楷体" panose="02010609060101010101" pitchFamily="49" charset="-122"/>
              </a:rPr>
              <a:t>体系</a:t>
            </a:r>
            <a:endParaRPr lang="zh-CN" altLang="en-US" sz="2800" b="1" dirty="0">
              <a:solidFill>
                <a:srgbClr val="0000FF"/>
              </a:solidFill>
              <a:latin typeface="楷体" panose="02010609060101010101" pitchFamily="49" charset="-122"/>
              <a:ea typeface="楷体" panose="02010609060101010101" pitchFamily="49" charset="-122"/>
            </a:endParaRPr>
          </a:p>
        </p:txBody>
      </p:sp>
      <p:grpSp>
        <p:nvGrpSpPr>
          <p:cNvPr id="25" name="组合 24"/>
          <p:cNvGrpSpPr/>
          <p:nvPr/>
        </p:nvGrpSpPr>
        <p:grpSpPr>
          <a:xfrm>
            <a:off x="1547495" y="1556385"/>
            <a:ext cx="6713855" cy="3001010"/>
            <a:chOff x="1955" y="2338"/>
            <a:chExt cx="10573" cy="4726"/>
          </a:xfrm>
        </p:grpSpPr>
        <p:sp>
          <p:nvSpPr>
            <p:cNvPr id="4" name="圆角矩形 3"/>
            <p:cNvSpPr/>
            <p:nvPr/>
          </p:nvSpPr>
          <p:spPr>
            <a:xfrm>
              <a:off x="10548"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548" y="4152"/>
              <a:ext cx="1981" cy="725"/>
            </a:xfrm>
            <a:prstGeom prst="rect">
              <a:avLst/>
            </a:prstGeom>
            <a:noFill/>
          </p:spPr>
          <p:txBody>
            <a:bodyPr wrap="square" rtlCol="0">
              <a:spAutoFit/>
            </a:bodyPr>
            <a:p>
              <a:pPr algn="ctr"/>
              <a:r>
                <a:rPr lang="zh-CN" altLang="en-US" sz="1200"/>
                <a:t>输</a:t>
              </a:r>
              <a:r>
                <a:rPr lang="zh-CN" altLang="en-US" sz="1200"/>
                <a:t>出设备</a:t>
              </a:r>
              <a:endParaRPr lang="zh-CN" altLang="en-US" sz="1200"/>
            </a:p>
            <a:p>
              <a:pPr algn="ctr"/>
              <a:r>
                <a:rPr lang="en-US" altLang="zh-CN" sz="1200">
                  <a:latin typeface="Times New Roman" panose="02020603050405020304" charset="0"/>
                  <a:cs typeface="Times New Roman" panose="02020603050405020304" charset="0"/>
                </a:rPr>
                <a:t>Output Decice</a:t>
              </a:r>
              <a:endParaRPr lang="en-US" altLang="zh-CN" sz="1200">
                <a:latin typeface="Times New Roman" panose="02020603050405020304" charset="0"/>
                <a:cs typeface="Times New Roman" panose="02020603050405020304" charset="0"/>
              </a:endParaRPr>
            </a:p>
          </p:txBody>
        </p:sp>
        <p:sp>
          <p:nvSpPr>
            <p:cNvPr id="9" name="圆角矩形 8"/>
            <p:cNvSpPr/>
            <p:nvPr/>
          </p:nvSpPr>
          <p:spPr>
            <a:xfrm>
              <a:off x="5117" y="2338"/>
              <a:ext cx="4165" cy="4727"/>
            </a:xfrm>
            <a:prstGeom prst="roundRect">
              <a:avLst/>
            </a:prstGeom>
            <a:solidFill>
              <a:srgbClr val="67AB9E"/>
            </a:solid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矩形 9"/>
            <p:cNvSpPr/>
            <p:nvPr/>
          </p:nvSpPr>
          <p:spPr>
            <a:xfrm>
              <a:off x="5590" y="2678"/>
              <a:ext cx="3304" cy="2302"/>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5612" y="2792"/>
              <a:ext cx="3121" cy="725"/>
            </a:xfrm>
            <a:prstGeom prst="rect">
              <a:avLst/>
            </a:prstGeom>
            <a:noFill/>
          </p:spPr>
          <p:txBody>
            <a:bodyPr wrap="square" rtlCol="0">
              <a:spAutoFit/>
            </a:bodyPr>
            <a:p>
              <a:pPr algn="ctr"/>
              <a:r>
                <a:rPr lang="zh-CN" altLang="en-US" sz="1200"/>
                <a:t>中央处理器</a:t>
              </a:r>
              <a:endParaRPr lang="zh-CN" altLang="en-US" sz="1200"/>
            </a:p>
            <a:p>
              <a:pPr algn="ctr"/>
              <a:r>
                <a:rPr lang="en-US" altLang="zh-CN" sz="1200">
                  <a:latin typeface="Times New Roman" panose="02020603050405020304" charset="0"/>
                  <a:cs typeface="Times New Roman" panose="02020603050405020304" charset="0"/>
                </a:rPr>
                <a:t>Central Processing Unit</a:t>
              </a:r>
              <a:endParaRPr lang="en-US" altLang="zh-CN" sz="1200">
                <a:latin typeface="Times New Roman" panose="02020603050405020304" charset="0"/>
                <a:cs typeface="Times New Roman" panose="02020603050405020304" charset="0"/>
              </a:endParaRPr>
            </a:p>
          </p:txBody>
        </p:sp>
        <p:sp>
          <p:nvSpPr>
            <p:cNvPr id="12" name="矩形 11"/>
            <p:cNvSpPr/>
            <p:nvPr/>
          </p:nvSpPr>
          <p:spPr>
            <a:xfrm>
              <a:off x="6082" y="3407"/>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264" y="3407"/>
              <a:ext cx="1956" cy="735"/>
            </a:xfrm>
            <a:prstGeom prst="rect">
              <a:avLst/>
            </a:prstGeom>
            <a:noFill/>
          </p:spPr>
          <p:txBody>
            <a:bodyPr wrap="square" rtlCol="0">
              <a:noAutofit/>
            </a:bodyPr>
            <a:p>
              <a:pPr algn="ctr"/>
              <a:r>
                <a:rPr lang="zh-CN" altLang="en-US" sz="1200"/>
                <a:t>控制器</a:t>
              </a:r>
              <a:endParaRPr lang="zh-CN" altLang="en-US" sz="1200"/>
            </a:p>
            <a:p>
              <a:pPr algn="ctr"/>
              <a:r>
                <a:rPr lang="en-US" altLang="zh-CN" sz="1200">
                  <a:latin typeface="Times New Roman" panose="02020603050405020304" charset="0"/>
                  <a:cs typeface="Times New Roman" panose="02020603050405020304" charset="0"/>
                </a:rPr>
                <a:t>C</a:t>
              </a:r>
              <a:r>
                <a:rPr lang="en-US" altLang="zh-CN" sz="1200">
                  <a:latin typeface="Times New Roman" panose="02020603050405020304" charset="0"/>
                  <a:cs typeface="Times New Roman" panose="02020603050405020304" charset="0"/>
                </a:rPr>
                <a:t>ontrol Unit</a:t>
              </a:r>
              <a:endParaRPr lang="en-US" altLang="zh-CN" sz="1200">
                <a:latin typeface="Times New Roman" panose="02020603050405020304" charset="0"/>
                <a:cs typeface="Times New Roman" panose="02020603050405020304" charset="0"/>
              </a:endParaRPr>
            </a:p>
          </p:txBody>
        </p:sp>
        <p:sp>
          <p:nvSpPr>
            <p:cNvPr id="15" name="矩形 14"/>
            <p:cNvSpPr/>
            <p:nvPr/>
          </p:nvSpPr>
          <p:spPr>
            <a:xfrm>
              <a:off x="6082" y="4266"/>
              <a:ext cx="2235" cy="671"/>
            </a:xfrm>
            <a:prstGeom prst="rect">
              <a:avLst/>
            </a:prstGeom>
            <a:solidFill>
              <a:srgbClr val="FEB3DE"/>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590" y="4255"/>
              <a:ext cx="3121" cy="725"/>
            </a:xfrm>
            <a:prstGeom prst="rect">
              <a:avLst/>
            </a:prstGeom>
            <a:noFill/>
          </p:spPr>
          <p:txBody>
            <a:bodyPr wrap="square" rtlCol="0">
              <a:spAutoFit/>
            </a:bodyPr>
            <a:p>
              <a:pPr algn="ctr"/>
              <a:r>
                <a:rPr lang="zh-CN" altLang="en-US" sz="1200"/>
                <a:t>运算器</a:t>
              </a:r>
              <a:endParaRPr lang="zh-CN" altLang="en-US" sz="1200"/>
            </a:p>
            <a:p>
              <a:pPr algn="ctr"/>
              <a:r>
                <a:rPr lang="en-US" altLang="zh-CN" sz="1200">
                  <a:latin typeface="Times New Roman" panose="02020603050405020304" charset="0"/>
                  <a:cs typeface="Times New Roman" panose="02020603050405020304" charset="0"/>
                </a:rPr>
                <a:t>Arithmetic/logic Unit</a:t>
              </a:r>
              <a:endParaRPr lang="en-US" altLang="zh-CN" sz="1200">
                <a:latin typeface="Times New Roman" panose="02020603050405020304" charset="0"/>
                <a:cs typeface="Times New Roman" panose="02020603050405020304" charset="0"/>
              </a:endParaRPr>
            </a:p>
          </p:txBody>
        </p:sp>
        <p:sp>
          <p:nvSpPr>
            <p:cNvPr id="16" name="矩形 15"/>
            <p:cNvSpPr/>
            <p:nvPr/>
          </p:nvSpPr>
          <p:spPr>
            <a:xfrm>
              <a:off x="5963" y="5626"/>
              <a:ext cx="2420" cy="1385"/>
            </a:xfrm>
            <a:prstGeom prst="rect">
              <a:avLst/>
            </a:prstGeom>
            <a:solidFill>
              <a:srgbClr val="FDFFFC"/>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5623" y="5780"/>
              <a:ext cx="3121" cy="725"/>
            </a:xfrm>
            <a:prstGeom prst="rect">
              <a:avLst/>
            </a:prstGeom>
            <a:noFill/>
          </p:spPr>
          <p:txBody>
            <a:bodyPr wrap="square" rtlCol="0">
              <a:spAutoFit/>
            </a:bodyPr>
            <a:p>
              <a:pPr algn="ctr"/>
              <a:r>
                <a:rPr lang="zh-CN" altLang="en-US" sz="1200"/>
                <a:t>存储器</a:t>
              </a:r>
              <a:endParaRPr lang="zh-CN" altLang="en-US" sz="1200"/>
            </a:p>
            <a:p>
              <a:pPr algn="ctr"/>
              <a:r>
                <a:rPr lang="en-US" altLang="zh-CN" sz="1200">
                  <a:latin typeface="Times New Roman" panose="02020603050405020304" charset="0"/>
                  <a:cs typeface="Times New Roman" panose="02020603050405020304" charset="0"/>
                </a:rPr>
                <a:t>Memory Unit</a:t>
              </a:r>
              <a:endParaRPr lang="en-US" altLang="zh-CN" sz="1200">
                <a:latin typeface="Times New Roman" panose="02020603050405020304" charset="0"/>
                <a:cs typeface="Times New Roman" panose="02020603050405020304" charset="0"/>
              </a:endParaRPr>
            </a:p>
          </p:txBody>
        </p:sp>
        <p:sp>
          <p:nvSpPr>
            <p:cNvPr id="18" name="圆角矩形 17"/>
            <p:cNvSpPr/>
            <p:nvPr/>
          </p:nvSpPr>
          <p:spPr>
            <a:xfrm>
              <a:off x="2070" y="4012"/>
              <a:ext cx="1752" cy="1256"/>
            </a:xfrm>
            <a:prstGeom prst="roundRect">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955" y="4278"/>
              <a:ext cx="1981" cy="725"/>
            </a:xfrm>
            <a:prstGeom prst="rect">
              <a:avLst/>
            </a:prstGeom>
            <a:noFill/>
          </p:spPr>
          <p:txBody>
            <a:bodyPr wrap="square" rtlCol="0">
              <a:spAutoFit/>
            </a:bodyPr>
            <a:p>
              <a:pPr algn="ctr"/>
              <a:r>
                <a:rPr lang="zh-CN" altLang="en-US" sz="1200"/>
                <a:t>输入设备</a:t>
              </a:r>
              <a:endParaRPr lang="zh-CN" altLang="en-US" sz="1200"/>
            </a:p>
            <a:p>
              <a:pPr algn="ctr"/>
              <a:r>
                <a:rPr lang="en-US" altLang="zh-CN" sz="1200">
                  <a:latin typeface="Times New Roman" panose="02020603050405020304" charset="0"/>
                  <a:cs typeface="Times New Roman" panose="02020603050405020304" charset="0"/>
                </a:rPr>
                <a:t>Input Decice</a:t>
              </a:r>
              <a:endParaRPr lang="en-US" altLang="zh-CN" sz="1200">
                <a:latin typeface="Times New Roman" panose="02020603050405020304" charset="0"/>
                <a:cs typeface="Times New Roman" panose="02020603050405020304" charset="0"/>
              </a:endParaRPr>
            </a:p>
          </p:txBody>
        </p:sp>
        <p:sp>
          <p:nvSpPr>
            <p:cNvPr id="20" name="右箭头 19"/>
            <p:cNvSpPr/>
            <p:nvPr/>
          </p:nvSpPr>
          <p:spPr>
            <a:xfrm>
              <a:off x="3840" y="4493"/>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右箭头 20"/>
            <p:cNvSpPr/>
            <p:nvPr/>
          </p:nvSpPr>
          <p:spPr>
            <a:xfrm>
              <a:off x="9276" y="4510"/>
              <a:ext cx="1205" cy="183"/>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右箭头 21"/>
            <p:cNvSpPr/>
            <p:nvPr/>
          </p:nvSpPr>
          <p:spPr>
            <a:xfrm rot="5400000">
              <a:off x="6398" y="5191"/>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右箭头 23"/>
            <p:cNvSpPr/>
            <p:nvPr/>
          </p:nvSpPr>
          <p:spPr>
            <a:xfrm rot="16200000">
              <a:off x="7487" y="5184"/>
              <a:ext cx="569" cy="237"/>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26" name="文本框 25"/>
          <p:cNvSpPr txBox="1"/>
          <p:nvPr/>
        </p:nvSpPr>
        <p:spPr>
          <a:xfrm>
            <a:off x="611505" y="4933950"/>
            <a:ext cx="8294370" cy="1271270"/>
          </a:xfrm>
          <a:prstGeom prst="rect">
            <a:avLst/>
          </a:prstGeom>
          <a:noFill/>
        </p:spPr>
        <p:txBody>
          <a:bodyPr wrap="square" rtlCol="0">
            <a:noAutofit/>
          </a:bodyPr>
          <a:p>
            <a:pPr algn="ctr"/>
            <a:r>
              <a:rPr lang="zh-CN" altLang="en-US"/>
              <a:t>当前的计算机的体系结构：</a:t>
            </a:r>
            <a:r>
              <a:rPr lang="zh-CN" altLang="en-US">
                <a:solidFill>
                  <a:srgbClr val="FF0000"/>
                </a:solidFill>
              </a:rPr>
              <a:t>冯</a:t>
            </a:r>
            <a:r>
              <a:rPr lang="en-US" altLang="zh-CN">
                <a:solidFill>
                  <a:srgbClr val="FF0000"/>
                </a:solidFill>
              </a:rPr>
              <a:t>·</a:t>
            </a:r>
            <a:r>
              <a:rPr lang="zh-CN" altLang="en-US">
                <a:solidFill>
                  <a:srgbClr val="FF0000"/>
                </a:solidFill>
              </a:rPr>
              <a:t>诺依曼</a:t>
            </a:r>
            <a:r>
              <a:rPr lang="zh-CN" altLang="en-US"/>
              <a:t>体系，计算机的五大组成：</a:t>
            </a:r>
            <a:r>
              <a:rPr lang="zh-CN" altLang="en-US">
                <a:solidFill>
                  <a:srgbClr val="FF0000"/>
                </a:solidFill>
              </a:rPr>
              <a:t>输入设备、输出设备、控制器、运算器、存储器</a:t>
            </a:r>
            <a:r>
              <a:rPr lang="zh-CN" altLang="en-US"/>
              <a:t>。五大部件通过总线连接，可以将输入的数据通过核心的运算器进行运算。计算机发展先是电子管作为主要元器件，再是晶体管，然后是集成</a:t>
            </a:r>
            <a:r>
              <a:rPr lang="zh-CN" altLang="en-US"/>
              <a:t>电路。</a:t>
            </a:r>
            <a:endParaRPr lang="zh-CN" altLang="en-US"/>
          </a:p>
        </p:txBody>
      </p:sp>
      <p:sp>
        <p:nvSpPr>
          <p:cNvPr id="3075" name="Text Box 3"/>
          <p:cNvSpPr txBox="1">
            <a:spLocks noChangeArrowheads="1"/>
          </p:cNvSpPr>
          <p:nvPr/>
        </p:nvSpPr>
        <p:spPr bwMode="auto">
          <a:xfrm>
            <a:off x="2195640" y="115894"/>
            <a:ext cx="4976520" cy="583565"/>
          </a:xfrm>
          <a:prstGeom prst="rect">
            <a:avLst/>
          </a:prstGeom>
          <a:noFill/>
          <a:ln w="9525">
            <a:noFill/>
            <a:miter lim="800000"/>
          </a:ln>
          <a:effectLst/>
        </p:spPr>
        <p:txBody>
          <a:bodyPr wrap="square">
            <a:spAutoFit/>
          </a:bodyPr>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2.1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sym typeface="+mn-ea"/>
              </a:rPr>
              <a:t>“力”从何而来</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6" name="文本框 25"/>
          <p:cNvSpPr txBox="1"/>
          <p:nvPr/>
        </p:nvSpPr>
        <p:spPr>
          <a:xfrm>
            <a:off x="1475105" y="5877560"/>
            <a:ext cx="6531610" cy="816610"/>
          </a:xfrm>
          <a:prstGeom prst="rect">
            <a:avLst/>
          </a:prstGeom>
          <a:noFill/>
        </p:spPr>
        <p:txBody>
          <a:bodyPr wrap="square" rtlCol="0">
            <a:noAutofit/>
          </a:bodyPr>
          <a:p>
            <a:pPr algn="ctr"/>
            <a:r>
              <a:rPr lang="zh-CN" altLang="en-US"/>
              <a:t>当前计算机都是二进制且半导体制作而成，那么为什么是二进制？</a:t>
            </a:r>
            <a:r>
              <a:rPr lang="zh-CN" altLang="en-US"/>
              <a:t>为什么要选择</a:t>
            </a:r>
            <a:r>
              <a:rPr lang="zh-CN" altLang="en-US">
                <a:solidFill>
                  <a:srgbClr val="FF0000"/>
                </a:solidFill>
              </a:rPr>
              <a:t>硅</a:t>
            </a:r>
            <a:r>
              <a:rPr lang="zh-CN" altLang="en-US"/>
              <a:t>？真相是来源硅的一些材料</a:t>
            </a:r>
            <a:r>
              <a:rPr lang="zh-CN" altLang="en-US"/>
              <a:t>特性。</a:t>
            </a:r>
            <a:endParaRPr lang="zh-CN" altLang="en-US"/>
          </a:p>
        </p:txBody>
      </p:sp>
      <p:grpSp>
        <p:nvGrpSpPr>
          <p:cNvPr id="7" name="组合 6"/>
          <p:cNvGrpSpPr/>
          <p:nvPr/>
        </p:nvGrpSpPr>
        <p:grpSpPr>
          <a:xfrm>
            <a:off x="2109470" y="1485265"/>
            <a:ext cx="4947285" cy="1795780"/>
            <a:chOff x="2890" y="2642"/>
            <a:chExt cx="7791" cy="2828"/>
          </a:xfrm>
        </p:grpSpPr>
        <p:pic>
          <p:nvPicPr>
            <p:cNvPr id="3" name="图片 2"/>
            <p:cNvPicPr>
              <a:picLocks noChangeAspect="1"/>
            </p:cNvPicPr>
            <p:nvPr/>
          </p:nvPicPr>
          <p:blipFill>
            <a:blip r:embed="rId1"/>
            <a:srcRect l="3878" t="3951"/>
            <a:stretch>
              <a:fillRect/>
            </a:stretch>
          </p:blipFill>
          <p:spPr>
            <a:xfrm>
              <a:off x="2890" y="2642"/>
              <a:ext cx="2801" cy="2829"/>
            </a:xfrm>
            <a:prstGeom prst="rect">
              <a:avLst/>
            </a:prstGeom>
          </p:spPr>
        </p:pic>
        <p:pic>
          <p:nvPicPr>
            <p:cNvPr id="5" name="图片 4"/>
            <p:cNvPicPr>
              <a:picLocks noChangeAspect="1"/>
            </p:cNvPicPr>
            <p:nvPr/>
          </p:nvPicPr>
          <p:blipFill>
            <a:blip r:embed="rId2"/>
            <a:srcRect l="8024" r="11806"/>
            <a:stretch>
              <a:fillRect/>
            </a:stretch>
          </p:blipFill>
          <p:spPr>
            <a:xfrm>
              <a:off x="8015" y="2642"/>
              <a:ext cx="2666" cy="2752"/>
            </a:xfrm>
            <a:prstGeom prst="rect">
              <a:avLst/>
            </a:prstGeom>
          </p:spPr>
        </p:pic>
        <p:sp>
          <p:nvSpPr>
            <p:cNvPr id="6" name="右箭头 5"/>
            <p:cNvSpPr/>
            <p:nvPr/>
          </p:nvSpPr>
          <p:spPr>
            <a:xfrm>
              <a:off x="5952" y="3759"/>
              <a:ext cx="1802" cy="471"/>
            </a:xfrm>
            <a:prstGeom prst="rightArrow">
              <a:avLst/>
            </a:prstGeom>
            <a:solidFill>
              <a:schemeClr val="tx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grpSp>
        <p:nvGrpSpPr>
          <p:cNvPr id="31" name="组合 30"/>
          <p:cNvGrpSpPr/>
          <p:nvPr/>
        </p:nvGrpSpPr>
        <p:grpSpPr>
          <a:xfrm>
            <a:off x="4067810" y="386143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4067810" y="32867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643755" y="333756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5219700" y="384492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545205" y="443801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491865" y="38614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2904490" y="426148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38" name="文本框 37"/>
          <p:cNvSpPr txBox="1"/>
          <p:nvPr/>
        </p:nvSpPr>
        <p:spPr>
          <a:xfrm>
            <a:off x="4829810" y="52190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829810"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4265295" y="4653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808855" y="4077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4265295"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5219700" y="44018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407860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643755" y="49784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394325" y="45815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384800" y="40424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787900" y="350647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4211955" y="35032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656965" y="40570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655695" y="46482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4253865" y="520890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423608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827905" y="37357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4229735"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827270" y="49009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803140"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4236085" y="4316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542790" y="51536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987800" y="46272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535170" y="46374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5108575" y="4607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9674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510857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532630" y="40259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542790" y="34855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393690" y="42818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674745" y="43122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9" name="弧形 68"/>
          <p:cNvSpPr/>
          <p:nvPr/>
        </p:nvSpPr>
        <p:spPr>
          <a:xfrm rot="2700000">
            <a:off x="1837055" y="414401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629731" y="3727018"/>
            <a:ext cx="1440000" cy="144000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771330" y="3965602"/>
            <a:ext cx="1080000" cy="1080000"/>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23440" y="4364990"/>
            <a:ext cx="51117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04390" y="4337050"/>
            <a:ext cx="4320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2716530" y="427672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498090" y="42818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835150" y="501332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sp>
        <p:nvSpPr>
          <p:cNvPr id="77" name="文本框 76"/>
          <p:cNvSpPr txBox="1"/>
          <p:nvPr/>
        </p:nvSpPr>
        <p:spPr>
          <a:xfrm>
            <a:off x="5579745" y="5208905"/>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V="1">
            <a:off x="5116195" y="3644900"/>
            <a:ext cx="1016635" cy="2749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6083935" y="3298825"/>
            <a:ext cx="1350645" cy="562610"/>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价电子形成</a:t>
            </a:r>
            <a:r>
              <a:rPr lang="zh-CN" altLang="en-US">
                <a:latin typeface="Times New Roman" panose="02020603050405020304" charset="0"/>
                <a:cs typeface="Times New Roman" panose="02020603050405020304" charset="0"/>
              </a:rPr>
              <a:t>共价键</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p:cNvSpPr txBox="1"/>
          <p:nvPr/>
        </p:nvSpPr>
        <p:spPr>
          <a:xfrm>
            <a:off x="1331595" y="5661025"/>
            <a:ext cx="6531610" cy="816610"/>
          </a:xfrm>
          <a:prstGeom prst="rect">
            <a:avLst/>
          </a:prstGeom>
          <a:noFill/>
        </p:spPr>
        <p:txBody>
          <a:bodyPr wrap="square" rtlCol="0">
            <a:noAutofit/>
          </a:bodyPr>
          <a:p>
            <a:pPr algn="ctr"/>
            <a:r>
              <a:rPr lang="zh-CN" altLang="en-US"/>
              <a:t>如果将</a:t>
            </a:r>
            <a:r>
              <a:rPr lang="en-US" altLang="zh-CN">
                <a:latin typeface="Times New Roman" panose="02020603050405020304" charset="0"/>
                <a:cs typeface="Times New Roman" panose="02020603050405020304" charset="0"/>
              </a:rPr>
              <a:t>B</a:t>
            </a:r>
            <a:r>
              <a:rPr lang="zh-CN" altLang="en-US"/>
              <a:t>原子嵌入到硅晶圆中，会有什么样的</a:t>
            </a:r>
            <a:r>
              <a:rPr lang="zh-CN" altLang="en-US"/>
              <a:t>特性？</a:t>
            </a:r>
            <a:endParaRPr lang="zh-CN" altLang="en-US"/>
          </a:p>
        </p:txBody>
      </p:sp>
      <p:grpSp>
        <p:nvGrpSpPr>
          <p:cNvPr id="31" name="组合 30"/>
          <p:cNvGrpSpPr/>
          <p:nvPr/>
        </p:nvGrpSpPr>
        <p:grpSpPr>
          <a:xfrm>
            <a:off x="3707765" y="3487420"/>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3707765" y="29127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4283710" y="29635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4859655" y="347091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3185160" y="406400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3131820" y="34874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4469765" y="484505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4469765"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3905250" y="42792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4448810" y="37033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3905250"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4859655" y="402780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371856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4283710" y="460438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5034280" y="42075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5024755" y="36683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4427855" y="31324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3851910" y="312928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3296920" y="36830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3295650" y="42741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3893820" y="48348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387604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4467860" y="33616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3869690"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4467225" y="45269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4443095"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3876040" y="39427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4182745" y="47796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3627755" y="42532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4229100" y="4191635"/>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4748530" y="42335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3607435" y="36906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4748530" y="367411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4172585" y="365188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4182745" y="311150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5033645" y="39077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3314700" y="393827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77" name="文本框 76"/>
          <p:cNvSpPr txBox="1"/>
          <p:nvPr/>
        </p:nvSpPr>
        <p:spPr>
          <a:xfrm>
            <a:off x="5219700" y="483489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晶体</a:t>
            </a:r>
            <a:endParaRPr lang="zh-CN" altLang="en-US"/>
          </a:p>
        </p:txBody>
      </p:sp>
      <p:cxnSp>
        <p:nvCxnSpPr>
          <p:cNvPr id="78" name="直接连接符 77"/>
          <p:cNvCxnSpPr/>
          <p:nvPr/>
        </p:nvCxnSpPr>
        <p:spPr>
          <a:xfrm flipH="1" flipV="1">
            <a:off x="2555875" y="3429000"/>
            <a:ext cx="1791335" cy="104775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9" name="文本框 78"/>
          <p:cNvSpPr txBox="1"/>
          <p:nvPr/>
        </p:nvSpPr>
        <p:spPr>
          <a:xfrm>
            <a:off x="102235" y="3269615"/>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未形成电子对，有一个电子空穴。多余空穴可以自由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5</a:t>
            </a: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20" name="文本框 19"/>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21" name="文本框 20"/>
          <p:cNvSpPr txBox="1"/>
          <p:nvPr/>
        </p:nvSpPr>
        <p:spPr>
          <a:xfrm>
            <a:off x="3154680" y="1783715"/>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p:cNvGrpSpPr/>
          <p:nvPr/>
        </p:nvGrpSpPr>
        <p:grpSpPr>
          <a:xfrm>
            <a:off x="2192655" y="3627755"/>
            <a:ext cx="1296035" cy="1296670"/>
            <a:chOff x="4818" y="5740"/>
            <a:chExt cx="2041" cy="2042"/>
          </a:xfrm>
        </p:grpSpPr>
        <p:sp>
          <p:nvSpPr>
            <p:cNvPr id="23" name="椭圆 22"/>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椭圆 26"/>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椭圆 27"/>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椭圆 28"/>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2" name="椭圆 31"/>
          <p:cNvSpPr/>
          <p:nvPr/>
        </p:nvSpPr>
        <p:spPr>
          <a:xfrm>
            <a:off x="2192655" y="30530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椭圆 32"/>
          <p:cNvSpPr/>
          <p:nvPr/>
        </p:nvSpPr>
        <p:spPr>
          <a:xfrm>
            <a:off x="2768600" y="310388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椭圆 33"/>
          <p:cNvSpPr/>
          <p:nvPr/>
        </p:nvSpPr>
        <p:spPr>
          <a:xfrm>
            <a:off x="3344545" y="36112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椭圆 34"/>
          <p:cNvSpPr/>
          <p:nvPr/>
        </p:nvSpPr>
        <p:spPr>
          <a:xfrm>
            <a:off x="1670050" y="420433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椭圆 35"/>
          <p:cNvSpPr/>
          <p:nvPr/>
        </p:nvSpPr>
        <p:spPr>
          <a:xfrm>
            <a:off x="161671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2954655" y="498538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39" name="文本框 38"/>
          <p:cNvSpPr txBox="1"/>
          <p:nvPr/>
        </p:nvSpPr>
        <p:spPr>
          <a:xfrm>
            <a:off x="2954655"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0" name="文本框 39"/>
          <p:cNvSpPr txBox="1"/>
          <p:nvPr/>
        </p:nvSpPr>
        <p:spPr>
          <a:xfrm>
            <a:off x="2390140" y="44196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endParaRPr lang="en-US" altLang="zh-CN">
              <a:latin typeface="Times New Roman" panose="02020603050405020304" charset="0"/>
              <a:cs typeface="Times New Roman" panose="02020603050405020304" charset="0"/>
            </a:endParaRPr>
          </a:p>
        </p:txBody>
      </p:sp>
      <p:sp>
        <p:nvSpPr>
          <p:cNvPr id="41" name="文本框 40"/>
          <p:cNvSpPr txBox="1"/>
          <p:nvPr/>
        </p:nvSpPr>
        <p:spPr>
          <a:xfrm>
            <a:off x="2933700" y="38436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2" name="文本框 41"/>
          <p:cNvSpPr txBox="1"/>
          <p:nvPr/>
        </p:nvSpPr>
        <p:spPr>
          <a:xfrm>
            <a:off x="2390140"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3" name="椭圆 42"/>
          <p:cNvSpPr/>
          <p:nvPr/>
        </p:nvSpPr>
        <p:spPr>
          <a:xfrm>
            <a:off x="3344545" y="416814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椭圆 43"/>
          <p:cNvSpPr/>
          <p:nvPr/>
        </p:nvSpPr>
        <p:spPr>
          <a:xfrm>
            <a:off x="220345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椭圆 44"/>
          <p:cNvSpPr/>
          <p:nvPr/>
        </p:nvSpPr>
        <p:spPr>
          <a:xfrm>
            <a:off x="2768600" y="474472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6" name="文本框 45"/>
          <p:cNvSpPr txBox="1"/>
          <p:nvPr/>
        </p:nvSpPr>
        <p:spPr>
          <a:xfrm>
            <a:off x="3519170" y="4347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7" name="文本框 46"/>
          <p:cNvSpPr txBox="1"/>
          <p:nvPr/>
        </p:nvSpPr>
        <p:spPr>
          <a:xfrm>
            <a:off x="3509645" y="38087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8" name="文本框 47"/>
          <p:cNvSpPr txBox="1"/>
          <p:nvPr/>
        </p:nvSpPr>
        <p:spPr>
          <a:xfrm>
            <a:off x="2912745" y="327279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49" name="文本框 48"/>
          <p:cNvSpPr txBox="1"/>
          <p:nvPr/>
        </p:nvSpPr>
        <p:spPr>
          <a:xfrm>
            <a:off x="2336800" y="326961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0" name="文本框 49"/>
          <p:cNvSpPr txBox="1"/>
          <p:nvPr/>
        </p:nvSpPr>
        <p:spPr>
          <a:xfrm>
            <a:off x="1781810" y="38233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1" name="文本框 50"/>
          <p:cNvSpPr txBox="1"/>
          <p:nvPr/>
        </p:nvSpPr>
        <p:spPr>
          <a:xfrm>
            <a:off x="1780540" y="441452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2" name="文本框 51"/>
          <p:cNvSpPr txBox="1"/>
          <p:nvPr/>
        </p:nvSpPr>
        <p:spPr>
          <a:xfrm>
            <a:off x="2378710" y="49752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53" name="文本框 52"/>
          <p:cNvSpPr txBox="1"/>
          <p:nvPr/>
        </p:nvSpPr>
        <p:spPr>
          <a:xfrm>
            <a:off x="236093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4" name="文本框 53"/>
          <p:cNvSpPr txBox="1"/>
          <p:nvPr/>
        </p:nvSpPr>
        <p:spPr>
          <a:xfrm>
            <a:off x="2952750" y="35020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5" name="文本框 54"/>
          <p:cNvSpPr txBox="1"/>
          <p:nvPr/>
        </p:nvSpPr>
        <p:spPr>
          <a:xfrm>
            <a:off x="2354580"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6" name="文本框 55"/>
          <p:cNvSpPr txBox="1"/>
          <p:nvPr/>
        </p:nvSpPr>
        <p:spPr>
          <a:xfrm>
            <a:off x="2952115" y="46672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7" name="文本框 56"/>
          <p:cNvSpPr txBox="1"/>
          <p:nvPr/>
        </p:nvSpPr>
        <p:spPr>
          <a:xfrm>
            <a:off x="2927985"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8" name="文本框 57"/>
          <p:cNvSpPr txBox="1"/>
          <p:nvPr/>
        </p:nvSpPr>
        <p:spPr>
          <a:xfrm>
            <a:off x="2360930" y="408305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59" name="文本框 58"/>
          <p:cNvSpPr txBox="1"/>
          <p:nvPr/>
        </p:nvSpPr>
        <p:spPr>
          <a:xfrm rot="5400000">
            <a:off x="2667635" y="49199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0" name="文本框 59"/>
          <p:cNvSpPr txBox="1"/>
          <p:nvPr/>
        </p:nvSpPr>
        <p:spPr>
          <a:xfrm rot="5400000">
            <a:off x="2112645" y="43935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1" name="文本框 60"/>
          <p:cNvSpPr txBox="1"/>
          <p:nvPr/>
        </p:nvSpPr>
        <p:spPr>
          <a:xfrm rot="5400000">
            <a:off x="2713990" y="4331970"/>
            <a:ext cx="28321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2" name="文本框 61"/>
          <p:cNvSpPr txBox="1"/>
          <p:nvPr/>
        </p:nvSpPr>
        <p:spPr>
          <a:xfrm rot="5400000">
            <a:off x="3233420" y="43738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3" name="文本框 62"/>
          <p:cNvSpPr txBox="1"/>
          <p:nvPr/>
        </p:nvSpPr>
        <p:spPr>
          <a:xfrm rot="5400000">
            <a:off x="209232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4" name="文本框 63"/>
          <p:cNvSpPr txBox="1"/>
          <p:nvPr/>
        </p:nvSpPr>
        <p:spPr>
          <a:xfrm rot="5400000">
            <a:off x="3233420" y="38144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5" name="文本框 64"/>
          <p:cNvSpPr txBox="1"/>
          <p:nvPr/>
        </p:nvSpPr>
        <p:spPr>
          <a:xfrm rot="5400000">
            <a:off x="2657475" y="379222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6" name="文本框 65"/>
          <p:cNvSpPr txBox="1"/>
          <p:nvPr/>
        </p:nvSpPr>
        <p:spPr>
          <a:xfrm rot="5400000">
            <a:off x="2667635" y="32518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7" name="文本框 66"/>
          <p:cNvSpPr txBox="1"/>
          <p:nvPr/>
        </p:nvSpPr>
        <p:spPr>
          <a:xfrm>
            <a:off x="3518535" y="404812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68" name="文本框 67"/>
          <p:cNvSpPr txBox="1"/>
          <p:nvPr/>
        </p:nvSpPr>
        <p:spPr>
          <a:xfrm>
            <a:off x="1799590" y="407860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grpSp>
        <p:nvGrpSpPr>
          <p:cNvPr id="4" name="组合 3"/>
          <p:cNvGrpSpPr/>
          <p:nvPr/>
        </p:nvGrpSpPr>
        <p:grpSpPr>
          <a:xfrm>
            <a:off x="871855" y="1166495"/>
            <a:ext cx="1664335" cy="1849120"/>
            <a:chOff x="1373" y="1837"/>
            <a:chExt cx="2621" cy="2912"/>
          </a:xfrm>
        </p:grpSpPr>
        <p:sp>
          <p:nvSpPr>
            <p:cNvPr id="37" name="文本框 36"/>
            <p:cNvSpPr txBox="1"/>
            <p:nvPr/>
          </p:nvSpPr>
          <p:spPr>
            <a:xfrm>
              <a:off x="3380" y="2679"/>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4</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69" name="弧形 68"/>
            <p:cNvSpPr/>
            <p:nvPr/>
          </p:nvSpPr>
          <p:spPr>
            <a:xfrm rot="2700000">
              <a:off x="1699" y="2494"/>
              <a:ext cx="1247" cy="1257"/>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0" name="弧形 69"/>
            <p:cNvSpPr/>
            <p:nvPr/>
          </p:nvSpPr>
          <p:spPr>
            <a:xfrm rot="2700000">
              <a:off x="1373" y="1837"/>
              <a:ext cx="2268" cy="2268"/>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1" name="弧形 70"/>
            <p:cNvSpPr/>
            <p:nvPr/>
          </p:nvSpPr>
          <p:spPr>
            <a:xfrm rot="2700000">
              <a:off x="1595" y="2213"/>
              <a:ext cx="1701" cy="1701"/>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2" name="文本框 71"/>
            <p:cNvSpPr txBox="1"/>
            <p:nvPr/>
          </p:nvSpPr>
          <p:spPr>
            <a:xfrm>
              <a:off x="2150" y="2842"/>
              <a:ext cx="805" cy="58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14</a:t>
              </a:r>
              <a:endParaRPr lang="en-US" altLang="zh-CN">
                <a:latin typeface="Times New Roman" panose="02020603050405020304" charset="0"/>
                <a:cs typeface="Times New Roman" panose="02020603050405020304" charset="0"/>
              </a:endParaRPr>
            </a:p>
          </p:txBody>
        </p:sp>
        <p:sp>
          <p:nvSpPr>
            <p:cNvPr id="73" name="流程图: 联系 72"/>
            <p:cNvSpPr/>
            <p:nvPr/>
          </p:nvSpPr>
          <p:spPr>
            <a:xfrm>
              <a:off x="2120" y="2798"/>
              <a:ext cx="680" cy="681"/>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4" name="文本框 73"/>
            <p:cNvSpPr txBox="1"/>
            <p:nvPr/>
          </p:nvSpPr>
          <p:spPr>
            <a:xfrm>
              <a:off x="3084" y="2703"/>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5" name="文本框 74"/>
            <p:cNvSpPr txBox="1"/>
            <p:nvPr/>
          </p:nvSpPr>
          <p:spPr>
            <a:xfrm>
              <a:off x="2740" y="2711"/>
              <a:ext cx="614" cy="52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76" name="文本框 75"/>
            <p:cNvSpPr txBox="1"/>
            <p:nvPr/>
          </p:nvSpPr>
          <p:spPr>
            <a:xfrm>
              <a:off x="1696" y="3863"/>
              <a:ext cx="2127" cy="886"/>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r>
                <a:rPr lang="zh-CN" altLang="en-US"/>
                <a:t>原子</a:t>
              </a:r>
              <a:r>
                <a:rPr lang="zh-CN" altLang="en-US"/>
                <a:t>结构</a:t>
              </a:r>
              <a:endParaRPr lang="zh-CN" altLang="en-US"/>
            </a:p>
          </p:txBody>
        </p:sp>
      </p:grpSp>
      <p:sp>
        <p:nvSpPr>
          <p:cNvPr id="10" name="弧形 9"/>
          <p:cNvSpPr/>
          <p:nvPr/>
        </p:nvSpPr>
        <p:spPr>
          <a:xfrm rot="2700000">
            <a:off x="2996565" y="1567815"/>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弧形 11"/>
          <p:cNvSpPr/>
          <p:nvPr/>
        </p:nvSpPr>
        <p:spPr>
          <a:xfrm rot="2700000">
            <a:off x="2930525" y="1389380"/>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流程图: 联系 13"/>
          <p:cNvSpPr/>
          <p:nvPr/>
        </p:nvSpPr>
        <p:spPr>
          <a:xfrm>
            <a:off x="3208020" y="1726565"/>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15" name="文本框 14"/>
          <p:cNvSpPr txBox="1"/>
          <p:nvPr/>
        </p:nvSpPr>
        <p:spPr>
          <a:xfrm>
            <a:off x="3876040" y="1700530"/>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3</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6" name="文本框 15"/>
          <p:cNvSpPr txBox="1"/>
          <p:nvPr/>
        </p:nvSpPr>
        <p:spPr>
          <a:xfrm>
            <a:off x="3657600" y="1709420"/>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17" name="文本框 16"/>
          <p:cNvSpPr txBox="1"/>
          <p:nvPr/>
        </p:nvSpPr>
        <p:spPr>
          <a:xfrm>
            <a:off x="2994660" y="2437130"/>
            <a:ext cx="1350645" cy="56261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B</a:t>
            </a:r>
            <a:r>
              <a:rPr lang="zh-CN" altLang="en-US"/>
              <a:t>原子</a:t>
            </a:r>
            <a:r>
              <a:rPr lang="zh-CN" altLang="en-US"/>
              <a:t>结构</a:t>
            </a:r>
            <a:endParaRPr lang="zh-CN" altLang="en-US"/>
          </a:p>
        </p:txBody>
      </p:sp>
      <p:sp>
        <p:nvSpPr>
          <p:cNvPr id="3" name="弧形 2"/>
          <p:cNvSpPr/>
          <p:nvPr/>
        </p:nvSpPr>
        <p:spPr>
          <a:xfrm rot="2700000">
            <a:off x="5060315" y="1583690"/>
            <a:ext cx="791845" cy="79819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弧形 4"/>
          <p:cNvSpPr/>
          <p:nvPr/>
        </p:nvSpPr>
        <p:spPr>
          <a:xfrm rot="2700000">
            <a:off x="4994275" y="1405255"/>
            <a:ext cx="1080135" cy="1080135"/>
          </a:xfrm>
          <a:prstGeom prst="arc">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流程图: 联系 5"/>
          <p:cNvSpPr/>
          <p:nvPr/>
        </p:nvSpPr>
        <p:spPr>
          <a:xfrm>
            <a:off x="5271770" y="1742440"/>
            <a:ext cx="431800" cy="432435"/>
          </a:xfrm>
          <a:prstGeom prst="flowChartConnector">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200" b="0"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endParaRPr>
          </a:p>
        </p:txBody>
      </p:sp>
      <p:sp>
        <p:nvSpPr>
          <p:cNvPr id="7" name="文本框 6"/>
          <p:cNvSpPr txBox="1"/>
          <p:nvPr/>
        </p:nvSpPr>
        <p:spPr>
          <a:xfrm>
            <a:off x="5939790" y="171640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8</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8" name="文本框 7"/>
          <p:cNvSpPr txBox="1"/>
          <p:nvPr/>
        </p:nvSpPr>
        <p:spPr>
          <a:xfrm>
            <a:off x="5721350" y="1725295"/>
            <a:ext cx="241935" cy="309245"/>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2</a:t>
            </a:r>
            <a:endParaRPr lang="en-US" altLang="zh-CN">
              <a:solidFill>
                <a:schemeClr val="tx1"/>
              </a:solidFill>
              <a:highlight>
                <a:srgbClr val="FFFF00"/>
              </a:highlight>
              <a:latin typeface="Times New Roman" panose="02020603050405020304" charset="0"/>
              <a:cs typeface="Times New Roman" panose="02020603050405020304" charset="0"/>
            </a:endParaRPr>
          </a:p>
        </p:txBody>
      </p:sp>
      <p:sp>
        <p:nvSpPr>
          <p:cNvPr id="9" name="文本框 8"/>
          <p:cNvSpPr txBox="1"/>
          <p:nvPr/>
        </p:nvSpPr>
        <p:spPr>
          <a:xfrm>
            <a:off x="1259205" y="1790700"/>
            <a:ext cx="836295" cy="36830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a:t>
            </a:r>
            <a:endParaRPr lang="en-US" altLang="zh-CN">
              <a:latin typeface="Times New Roman" panose="02020603050405020304" charset="0"/>
              <a:cs typeface="Times New Roman" panose="02020603050405020304" charset="0"/>
            </a:endParaRPr>
          </a:p>
        </p:txBody>
      </p:sp>
      <p:sp>
        <p:nvSpPr>
          <p:cNvPr id="11" name="文本框 10"/>
          <p:cNvSpPr txBox="1"/>
          <p:nvPr/>
        </p:nvSpPr>
        <p:spPr>
          <a:xfrm>
            <a:off x="3226435" y="1728470"/>
            <a:ext cx="50101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+5</a:t>
            </a:r>
            <a:endParaRPr lang="en-US" altLang="zh-CN">
              <a:latin typeface="Times New Roman" panose="02020603050405020304" charset="0"/>
              <a:cs typeface="Times New Roman" panose="02020603050405020304" charset="0"/>
            </a:endParaRPr>
          </a:p>
        </p:txBody>
      </p:sp>
      <p:sp>
        <p:nvSpPr>
          <p:cNvPr id="13" name="文本框 12"/>
          <p:cNvSpPr txBox="1"/>
          <p:nvPr/>
        </p:nvSpPr>
        <p:spPr>
          <a:xfrm>
            <a:off x="5219065" y="1758950"/>
            <a:ext cx="645795" cy="542925"/>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+15</a:t>
            </a:r>
            <a:endParaRPr lang="en-US" altLang="zh-CN">
              <a:latin typeface="Times New Roman" panose="02020603050405020304" charset="0"/>
              <a:cs typeface="Times New Roman" panose="02020603050405020304" charset="0"/>
            </a:endParaRPr>
          </a:p>
        </p:txBody>
      </p:sp>
      <p:sp>
        <p:nvSpPr>
          <p:cNvPr id="18" name="弧形 17"/>
          <p:cNvSpPr/>
          <p:nvPr/>
        </p:nvSpPr>
        <p:spPr>
          <a:xfrm rot="2700000">
            <a:off x="4832350" y="1225550"/>
            <a:ext cx="1440180" cy="1440180"/>
          </a:xfrm>
          <a:prstGeom prst="arc">
            <a:avLst/>
          </a:prstGeom>
          <a:solidFill>
            <a:srgbClr val="000000">
              <a:alpha val="0"/>
            </a:srgbClr>
          </a:solidFill>
          <a:ln w="9525" cap="flat" cmpd="sng" algn="ctr">
            <a:solidFill>
              <a:schemeClr val="tx1"/>
            </a:solidFill>
            <a:prstDash val="lgDash"/>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6146800" y="1718945"/>
            <a:ext cx="389890" cy="330200"/>
          </a:xfrm>
          <a:prstGeom prst="rect">
            <a:avLst/>
          </a:prstGeom>
          <a:noFill/>
          <a:ln>
            <a:solidFill>
              <a:srgbClr val="FFFFFF"/>
            </a:solidFill>
          </a:ln>
        </p:spPr>
        <p:txBody>
          <a:bodyPr wrap="square" rtlCol="0">
            <a:noAutofit/>
          </a:bodyPr>
          <a:p>
            <a:r>
              <a:rPr lang="en-US" altLang="zh-CN">
                <a:solidFill>
                  <a:schemeClr val="tx1"/>
                </a:solidFill>
                <a:highlight>
                  <a:srgbClr val="FFFF00"/>
                </a:highlight>
                <a:latin typeface="Times New Roman" panose="02020603050405020304" charset="0"/>
                <a:cs typeface="Times New Roman" panose="02020603050405020304" charset="0"/>
              </a:rPr>
              <a:t>5</a:t>
            </a:r>
            <a:endParaRPr lang="en-US" altLang="zh-CN">
              <a:solidFill>
                <a:schemeClr val="tx1"/>
              </a:solidFill>
              <a:highlight>
                <a:srgbClr val="FFFF00"/>
              </a:highlight>
              <a:latin typeface="Times New Roman" panose="02020603050405020304" charset="0"/>
              <a:cs typeface="Times New Roman" panose="02020603050405020304" charset="0"/>
            </a:endParaRPr>
          </a:p>
        </p:txBody>
      </p:sp>
      <p:grpSp>
        <p:nvGrpSpPr>
          <p:cNvPr id="20" name="组合 19"/>
          <p:cNvGrpSpPr/>
          <p:nvPr/>
        </p:nvGrpSpPr>
        <p:grpSpPr>
          <a:xfrm>
            <a:off x="5397500" y="3644265"/>
            <a:ext cx="1296035" cy="1296670"/>
            <a:chOff x="4818" y="5740"/>
            <a:chExt cx="2041" cy="2042"/>
          </a:xfrm>
        </p:grpSpPr>
        <p:sp>
          <p:nvSpPr>
            <p:cNvPr id="21" name="椭圆 20"/>
            <p:cNvSpPr/>
            <p:nvPr/>
          </p:nvSpPr>
          <p:spPr>
            <a:xfrm>
              <a:off x="4818"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椭圆 21"/>
            <p:cNvSpPr/>
            <p:nvPr/>
          </p:nvSpPr>
          <p:spPr>
            <a:xfrm>
              <a:off x="5725" y="5740"/>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椭圆 23"/>
            <p:cNvSpPr/>
            <p:nvPr/>
          </p:nvSpPr>
          <p:spPr>
            <a:xfrm>
              <a:off x="4818"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椭圆 24"/>
            <p:cNvSpPr/>
            <p:nvPr/>
          </p:nvSpPr>
          <p:spPr>
            <a:xfrm>
              <a:off x="5725" y="6648"/>
              <a:ext cx="1134" cy="1134"/>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sp>
        <p:nvSpPr>
          <p:cNvPr id="30" name="椭圆 29"/>
          <p:cNvSpPr/>
          <p:nvPr/>
        </p:nvSpPr>
        <p:spPr>
          <a:xfrm>
            <a:off x="5397500" y="30695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0" name="椭圆 79"/>
          <p:cNvSpPr/>
          <p:nvPr/>
        </p:nvSpPr>
        <p:spPr>
          <a:xfrm>
            <a:off x="5973445" y="312039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1" name="椭圆 80"/>
          <p:cNvSpPr/>
          <p:nvPr/>
        </p:nvSpPr>
        <p:spPr>
          <a:xfrm>
            <a:off x="6549390" y="362775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2" name="椭圆 81"/>
          <p:cNvSpPr/>
          <p:nvPr/>
        </p:nvSpPr>
        <p:spPr>
          <a:xfrm>
            <a:off x="4874895" y="422084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3" name="椭圆 82"/>
          <p:cNvSpPr/>
          <p:nvPr/>
        </p:nvSpPr>
        <p:spPr>
          <a:xfrm>
            <a:off x="4821555" y="3644265"/>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4" name="文本框 83"/>
          <p:cNvSpPr txBox="1"/>
          <p:nvPr/>
        </p:nvSpPr>
        <p:spPr>
          <a:xfrm>
            <a:off x="6159500" y="500189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5" name="文本框 84"/>
          <p:cNvSpPr txBox="1"/>
          <p:nvPr/>
        </p:nvSpPr>
        <p:spPr>
          <a:xfrm>
            <a:off x="6159500"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6" name="文本框 85"/>
          <p:cNvSpPr txBox="1"/>
          <p:nvPr/>
        </p:nvSpPr>
        <p:spPr>
          <a:xfrm>
            <a:off x="5594985" y="443611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P</a:t>
            </a:r>
            <a:endParaRPr lang="en-US" altLang="zh-CN">
              <a:latin typeface="Times New Roman" panose="02020603050405020304" charset="0"/>
              <a:cs typeface="Times New Roman" panose="02020603050405020304" charset="0"/>
            </a:endParaRPr>
          </a:p>
        </p:txBody>
      </p:sp>
      <p:sp>
        <p:nvSpPr>
          <p:cNvPr id="87" name="文本框 86"/>
          <p:cNvSpPr txBox="1"/>
          <p:nvPr/>
        </p:nvSpPr>
        <p:spPr>
          <a:xfrm>
            <a:off x="6138545" y="386016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8" name="文本框 87"/>
          <p:cNvSpPr txBox="1"/>
          <p:nvPr/>
        </p:nvSpPr>
        <p:spPr>
          <a:xfrm>
            <a:off x="5594985"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89" name="椭圆 88"/>
          <p:cNvSpPr/>
          <p:nvPr/>
        </p:nvSpPr>
        <p:spPr>
          <a:xfrm>
            <a:off x="6549390" y="418465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0" name="椭圆 89"/>
          <p:cNvSpPr/>
          <p:nvPr/>
        </p:nvSpPr>
        <p:spPr>
          <a:xfrm>
            <a:off x="540829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1" name="椭圆 90"/>
          <p:cNvSpPr/>
          <p:nvPr/>
        </p:nvSpPr>
        <p:spPr>
          <a:xfrm>
            <a:off x="5973445" y="4761230"/>
            <a:ext cx="720000" cy="720090"/>
          </a:xfrm>
          <a:prstGeom prst="ellipse">
            <a:avLst/>
          </a:prstGeom>
          <a:noFill/>
          <a:ln w="28575" cap="flat" cmpd="sng" algn="ctr">
            <a:solidFill>
              <a:schemeClr val="tx1"/>
            </a:solidFill>
            <a:prstDash val="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2" name="文本框 91"/>
          <p:cNvSpPr txBox="1"/>
          <p:nvPr/>
        </p:nvSpPr>
        <p:spPr>
          <a:xfrm>
            <a:off x="6724015" y="436435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3" name="文本框 92"/>
          <p:cNvSpPr txBox="1"/>
          <p:nvPr/>
        </p:nvSpPr>
        <p:spPr>
          <a:xfrm>
            <a:off x="6714490" y="382524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4" name="文本框 93"/>
          <p:cNvSpPr txBox="1"/>
          <p:nvPr/>
        </p:nvSpPr>
        <p:spPr>
          <a:xfrm>
            <a:off x="6117590" y="328930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5" name="文本框 94"/>
          <p:cNvSpPr txBox="1"/>
          <p:nvPr/>
        </p:nvSpPr>
        <p:spPr>
          <a:xfrm>
            <a:off x="5541645" y="328612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6" name="文本框 95"/>
          <p:cNvSpPr txBox="1"/>
          <p:nvPr/>
        </p:nvSpPr>
        <p:spPr>
          <a:xfrm>
            <a:off x="4986655" y="383984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7" name="文本框 96"/>
          <p:cNvSpPr txBox="1"/>
          <p:nvPr/>
        </p:nvSpPr>
        <p:spPr>
          <a:xfrm>
            <a:off x="4985385" y="4431030"/>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8" name="文本框 97"/>
          <p:cNvSpPr txBox="1"/>
          <p:nvPr/>
        </p:nvSpPr>
        <p:spPr>
          <a:xfrm>
            <a:off x="5583555" y="4991735"/>
            <a:ext cx="389890" cy="330200"/>
          </a:xfrm>
          <a:prstGeom prst="rect">
            <a:avLst/>
          </a:prstGeom>
          <a:noFill/>
        </p:spPr>
        <p:txBody>
          <a:bodyPr wrap="square" rtlCol="0">
            <a:noAutofit/>
          </a:bodyPr>
          <a:p>
            <a:r>
              <a:rPr lang="en-US" altLang="zh-CN">
                <a:latin typeface="Times New Roman" panose="02020603050405020304" charset="0"/>
                <a:cs typeface="Times New Roman" panose="02020603050405020304" charset="0"/>
              </a:rPr>
              <a:t>Si</a:t>
            </a:r>
            <a:endParaRPr lang="en-US" altLang="zh-CN">
              <a:latin typeface="Times New Roman" panose="02020603050405020304" charset="0"/>
              <a:cs typeface="Times New Roman" panose="02020603050405020304" charset="0"/>
            </a:endParaRPr>
          </a:p>
        </p:txBody>
      </p:sp>
      <p:sp>
        <p:nvSpPr>
          <p:cNvPr id="99" name="文本框 98"/>
          <p:cNvSpPr txBox="1"/>
          <p:nvPr/>
        </p:nvSpPr>
        <p:spPr>
          <a:xfrm>
            <a:off x="556577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0" name="文本框 99"/>
          <p:cNvSpPr txBox="1"/>
          <p:nvPr/>
        </p:nvSpPr>
        <p:spPr>
          <a:xfrm>
            <a:off x="6157595" y="35185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1" name="文本框 100"/>
          <p:cNvSpPr txBox="1"/>
          <p:nvPr/>
        </p:nvSpPr>
        <p:spPr>
          <a:xfrm>
            <a:off x="5559425"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2" name="文本框 101"/>
          <p:cNvSpPr txBox="1"/>
          <p:nvPr/>
        </p:nvSpPr>
        <p:spPr>
          <a:xfrm>
            <a:off x="6156960" y="46837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3" name="文本框 102"/>
          <p:cNvSpPr txBox="1"/>
          <p:nvPr/>
        </p:nvSpPr>
        <p:spPr>
          <a:xfrm>
            <a:off x="6132830"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4" name="文本框 103"/>
          <p:cNvSpPr txBox="1"/>
          <p:nvPr/>
        </p:nvSpPr>
        <p:spPr>
          <a:xfrm>
            <a:off x="5565775" y="409956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5" name="文本框 104"/>
          <p:cNvSpPr txBox="1"/>
          <p:nvPr/>
        </p:nvSpPr>
        <p:spPr>
          <a:xfrm rot="5400000">
            <a:off x="5872480" y="49364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6" name="文本框 105"/>
          <p:cNvSpPr txBox="1"/>
          <p:nvPr/>
        </p:nvSpPr>
        <p:spPr>
          <a:xfrm rot="5400000">
            <a:off x="5317490" y="441007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7" name="文本框 106"/>
          <p:cNvSpPr txBox="1"/>
          <p:nvPr/>
        </p:nvSpPr>
        <p:spPr>
          <a:xfrm rot="5400000">
            <a:off x="5871210" y="438658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8" name="文本框 107"/>
          <p:cNvSpPr txBox="1"/>
          <p:nvPr/>
        </p:nvSpPr>
        <p:spPr>
          <a:xfrm rot="5400000">
            <a:off x="6438265" y="439039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09" name="文本框 108"/>
          <p:cNvSpPr txBox="1"/>
          <p:nvPr/>
        </p:nvSpPr>
        <p:spPr>
          <a:xfrm rot="5400000">
            <a:off x="5297170" y="384746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0" name="文本框 109"/>
          <p:cNvSpPr txBox="1"/>
          <p:nvPr/>
        </p:nvSpPr>
        <p:spPr>
          <a:xfrm rot="5400000">
            <a:off x="6438265" y="383095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1" name="文本框 110"/>
          <p:cNvSpPr txBox="1"/>
          <p:nvPr/>
        </p:nvSpPr>
        <p:spPr>
          <a:xfrm rot="5400000">
            <a:off x="5862320" y="3808730"/>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2" name="文本框 111"/>
          <p:cNvSpPr txBox="1"/>
          <p:nvPr/>
        </p:nvSpPr>
        <p:spPr>
          <a:xfrm rot="5400000">
            <a:off x="5872480" y="326834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3" name="文本框 112"/>
          <p:cNvSpPr txBox="1"/>
          <p:nvPr/>
        </p:nvSpPr>
        <p:spPr>
          <a:xfrm>
            <a:off x="6723380" y="406463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4" name="文本框 113"/>
          <p:cNvSpPr txBox="1"/>
          <p:nvPr/>
        </p:nvSpPr>
        <p:spPr>
          <a:xfrm>
            <a:off x="5004435" y="4095115"/>
            <a:ext cx="383540" cy="368300"/>
          </a:xfrm>
          <a:prstGeom prst="rect">
            <a:avLst/>
          </a:prstGeom>
          <a:noFill/>
        </p:spPr>
        <p:txBody>
          <a:bodyPr wrap="none" rtlCol="0" anchor="t">
            <a:spAutoFit/>
          </a:bodyPr>
          <a:p>
            <a:r>
              <a:rPr lang="zh-CN" altLang="en-US">
                <a:solidFill>
                  <a:srgbClr val="FF0000"/>
                </a:solidFill>
                <a:latin typeface="微软雅黑" panose="020B0503020204020204" pitchFamily="34" charset="-122"/>
                <a:ea typeface="微软雅黑" panose="020B0503020204020204" pitchFamily="34" charset="-122"/>
              </a:rPr>
              <a:t>••</a:t>
            </a:r>
            <a:endParaRPr lang="zh-CN" altLang="en-US">
              <a:solidFill>
                <a:srgbClr val="FF0000"/>
              </a:solidFill>
              <a:latin typeface="微软雅黑" panose="020B0503020204020204" pitchFamily="34" charset="-122"/>
              <a:ea typeface="微软雅黑" panose="020B0503020204020204" pitchFamily="34" charset="-122"/>
            </a:endParaRPr>
          </a:p>
        </p:txBody>
      </p:sp>
      <p:sp>
        <p:nvSpPr>
          <p:cNvPr id="115" name="文本框 114"/>
          <p:cNvSpPr txBox="1"/>
          <p:nvPr/>
        </p:nvSpPr>
        <p:spPr>
          <a:xfrm>
            <a:off x="5911215" y="4085590"/>
            <a:ext cx="370205" cy="368300"/>
          </a:xfrm>
          <a:prstGeom prst="rect">
            <a:avLst/>
          </a:prstGeom>
          <a:noFill/>
        </p:spPr>
        <p:txBody>
          <a:bodyPr wrap="square" rtlCol="0" anchor="t">
            <a:spAutoFit/>
          </a:bodyPr>
          <a:p>
            <a:r>
              <a:rPr lang="zh-CN" altLang="en-US">
                <a:solidFill>
                  <a:srgbClr val="C00000"/>
                </a:solidFill>
                <a:latin typeface="微软雅黑" panose="020B0503020204020204" pitchFamily="34" charset="-122"/>
                <a:ea typeface="微软雅黑" panose="020B0503020204020204" pitchFamily="34" charset="-122"/>
                <a:sym typeface="+mn-ea"/>
              </a:rPr>
              <a:t>•</a:t>
            </a:r>
            <a:endParaRPr lang="zh-CN" altLang="en-US">
              <a:solidFill>
                <a:srgbClr val="C00000"/>
              </a:solidFill>
              <a:latin typeface="微软雅黑" panose="020B0503020204020204" pitchFamily="34" charset="-122"/>
              <a:ea typeface="微软雅黑" panose="020B0503020204020204" pitchFamily="34" charset="-122"/>
              <a:sym typeface="+mn-ea"/>
            </a:endParaRPr>
          </a:p>
        </p:txBody>
      </p:sp>
      <p:cxnSp>
        <p:nvCxnSpPr>
          <p:cNvPr id="116" name="直接连接符 115"/>
          <p:cNvCxnSpPr/>
          <p:nvPr/>
        </p:nvCxnSpPr>
        <p:spPr>
          <a:xfrm flipV="1">
            <a:off x="6045835" y="3357245"/>
            <a:ext cx="1871980" cy="935990"/>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117" name="文本框 116"/>
          <p:cNvSpPr txBox="1"/>
          <p:nvPr/>
        </p:nvSpPr>
        <p:spPr>
          <a:xfrm>
            <a:off x="6659880" y="2437130"/>
            <a:ext cx="2433955" cy="822325"/>
          </a:xfrm>
          <a:prstGeom prst="rect">
            <a:avLst/>
          </a:prstGeom>
          <a:noFill/>
        </p:spPr>
        <p:txBody>
          <a:bodyPr wrap="square" rtlCol="0">
            <a:noAutofit/>
          </a:bodyPr>
          <a:p>
            <a:pPr algn="ctr"/>
            <a:r>
              <a:rPr lang="zh-CN" altLang="en-US">
                <a:latin typeface="Times New Roman" panose="02020603050405020304" charset="0"/>
                <a:cs typeface="Times New Roman" panose="02020603050405020304" charset="0"/>
              </a:rPr>
              <a:t>有未形成电子对，多余电子可以自由</a:t>
            </a:r>
            <a:r>
              <a:rPr lang="zh-CN" altLang="en-US">
                <a:latin typeface="Times New Roman" panose="02020603050405020304" charset="0"/>
                <a:cs typeface="Times New Roman" panose="02020603050405020304" charset="0"/>
              </a:rPr>
              <a:t>移动</a:t>
            </a:r>
            <a:endParaRPr lang="zh-CN" altLang="en-US">
              <a:latin typeface="Times New Roman" panose="02020603050405020304" charset="0"/>
              <a:cs typeface="Times New Roman" panose="02020603050405020304" charset="0"/>
            </a:endParaRPr>
          </a:p>
        </p:txBody>
      </p:sp>
      <p:sp>
        <p:nvSpPr>
          <p:cNvPr id="118" name="文本框 117"/>
          <p:cNvSpPr txBox="1"/>
          <p:nvPr/>
        </p:nvSpPr>
        <p:spPr>
          <a:xfrm>
            <a:off x="1331595" y="5661025"/>
            <a:ext cx="6531610" cy="816610"/>
          </a:xfrm>
          <a:prstGeom prst="rect">
            <a:avLst/>
          </a:prstGeom>
          <a:noFill/>
        </p:spPr>
        <p:txBody>
          <a:bodyPr wrap="square" rtlCol="0">
            <a:noAutofit/>
          </a:bodyPr>
          <a:p>
            <a:pPr algn="ctr"/>
            <a:r>
              <a:rPr lang="zh-CN" altLang="en-US"/>
              <a:t>根据不通的掺杂原子，形成</a:t>
            </a:r>
            <a:r>
              <a:rPr lang="en-US" altLang="zh-CN">
                <a:solidFill>
                  <a:schemeClr val="tx1"/>
                </a:solidFill>
                <a:uFillTx/>
                <a:latin typeface="Times New Roman" panose="02020603050405020304" charset="0"/>
              </a:rPr>
              <a:t>P</a:t>
            </a:r>
            <a:r>
              <a:rPr lang="zh-CN" altLang="en-US">
                <a:solidFill>
                  <a:schemeClr val="tx1"/>
                </a:solidFill>
                <a:uFillTx/>
                <a:latin typeface="Times New Roman" panose="02020603050405020304" charset="0"/>
              </a:rPr>
              <a:t>型半导体和</a:t>
            </a:r>
            <a:r>
              <a:rPr lang="en-US" altLang="zh-CN">
                <a:solidFill>
                  <a:schemeClr val="tx1"/>
                </a:solidFill>
                <a:uFillTx/>
                <a:latin typeface="Times New Roman" panose="02020603050405020304" charset="0"/>
              </a:rPr>
              <a:t>N</a:t>
            </a:r>
            <a:r>
              <a:rPr lang="zh-CN" altLang="en-US"/>
              <a:t>型</a:t>
            </a:r>
            <a:r>
              <a:rPr lang="zh-CN" altLang="en-US"/>
              <a:t>半导体。</a:t>
            </a:r>
            <a:endParaRPr lang="zh-CN" altLang="en-US"/>
          </a:p>
        </p:txBody>
      </p:sp>
      <p:sp>
        <p:nvSpPr>
          <p:cNvPr id="26" name="矩形 25"/>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文本框 117"/>
          <p:cNvSpPr txBox="1"/>
          <p:nvPr/>
        </p:nvSpPr>
        <p:spPr>
          <a:xfrm>
            <a:off x="1350645" y="3500755"/>
            <a:ext cx="6531610" cy="535940"/>
          </a:xfrm>
          <a:prstGeom prst="rect">
            <a:avLst/>
          </a:prstGeom>
          <a:noFill/>
        </p:spPr>
        <p:txBody>
          <a:bodyPr wrap="square" rtlCol="0">
            <a:noAutofit/>
          </a:bodyPr>
          <a:p>
            <a:pPr algn="ctr"/>
            <a:r>
              <a:rPr lang="zh-CN" altLang="en-US"/>
              <a:t>如果将两个半导体相互贴合，会有什么样的</a:t>
            </a:r>
            <a:r>
              <a:rPr lang="zh-CN" altLang="en-US"/>
              <a:t>效果？</a:t>
            </a:r>
            <a:endParaRPr lang="zh-CN" altLang="en-US"/>
          </a:p>
        </p:txBody>
      </p:sp>
      <p:sp>
        <p:nvSpPr>
          <p:cNvPr id="26" name="矩形 25"/>
          <p:cNvSpPr/>
          <p:nvPr/>
        </p:nvSpPr>
        <p:spPr>
          <a:xfrm>
            <a:off x="1889760" y="192786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7" name="直接连接符 76"/>
          <p:cNvCxnSpPr>
            <a:stCxn id="26" idx="0"/>
            <a:endCxn id="26" idx="2"/>
          </p:cNvCxnSpPr>
          <p:nvPr/>
        </p:nvCxnSpPr>
        <p:spPr>
          <a:xfrm>
            <a:off x="4432935" y="1927860"/>
            <a:ext cx="0" cy="150685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78" name="椭圆 77"/>
          <p:cNvSpPr/>
          <p:nvPr/>
        </p:nvSpPr>
        <p:spPr>
          <a:xfrm>
            <a:off x="2032635" y="19697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79" name="文本框 78"/>
          <p:cNvSpPr txBox="1"/>
          <p:nvPr/>
        </p:nvSpPr>
        <p:spPr>
          <a:xfrm>
            <a:off x="1937385" y="17830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19" name="椭圆 118"/>
          <p:cNvSpPr/>
          <p:nvPr/>
        </p:nvSpPr>
        <p:spPr>
          <a:xfrm>
            <a:off x="2493010" y="19634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0" name="文本框 119"/>
          <p:cNvSpPr txBox="1"/>
          <p:nvPr/>
        </p:nvSpPr>
        <p:spPr>
          <a:xfrm>
            <a:off x="2397760" y="17767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1" name="椭圆 120"/>
          <p:cNvSpPr/>
          <p:nvPr/>
        </p:nvSpPr>
        <p:spPr>
          <a:xfrm>
            <a:off x="3001010" y="19665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2" name="文本框 121"/>
          <p:cNvSpPr txBox="1"/>
          <p:nvPr/>
        </p:nvSpPr>
        <p:spPr>
          <a:xfrm>
            <a:off x="2905760" y="17799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3" name="椭圆 122"/>
          <p:cNvSpPr/>
          <p:nvPr/>
        </p:nvSpPr>
        <p:spPr>
          <a:xfrm>
            <a:off x="3518535" y="1960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4" name="文本框 123"/>
          <p:cNvSpPr txBox="1"/>
          <p:nvPr/>
        </p:nvSpPr>
        <p:spPr>
          <a:xfrm>
            <a:off x="3423285" y="1773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5" name="椭圆 124"/>
          <p:cNvSpPr/>
          <p:nvPr/>
        </p:nvSpPr>
        <p:spPr>
          <a:xfrm>
            <a:off x="3978910" y="1953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6" name="文本框 125"/>
          <p:cNvSpPr txBox="1"/>
          <p:nvPr/>
        </p:nvSpPr>
        <p:spPr>
          <a:xfrm>
            <a:off x="3883660" y="1767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7" name="椭圆 126"/>
          <p:cNvSpPr/>
          <p:nvPr/>
        </p:nvSpPr>
        <p:spPr>
          <a:xfrm>
            <a:off x="2026285" y="24682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28" name="文本框 127"/>
          <p:cNvSpPr txBox="1"/>
          <p:nvPr/>
        </p:nvSpPr>
        <p:spPr>
          <a:xfrm>
            <a:off x="1931035" y="22815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29" name="椭圆 128"/>
          <p:cNvSpPr/>
          <p:nvPr/>
        </p:nvSpPr>
        <p:spPr>
          <a:xfrm>
            <a:off x="2486660" y="24618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0" name="文本框 129"/>
          <p:cNvSpPr txBox="1"/>
          <p:nvPr/>
        </p:nvSpPr>
        <p:spPr>
          <a:xfrm>
            <a:off x="2391410" y="22752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1" name="椭圆 130"/>
          <p:cNvSpPr/>
          <p:nvPr/>
        </p:nvSpPr>
        <p:spPr>
          <a:xfrm>
            <a:off x="2994660" y="24650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2" name="文本框 131"/>
          <p:cNvSpPr txBox="1"/>
          <p:nvPr/>
        </p:nvSpPr>
        <p:spPr>
          <a:xfrm>
            <a:off x="2899410" y="22783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3" name="椭圆 132"/>
          <p:cNvSpPr/>
          <p:nvPr/>
        </p:nvSpPr>
        <p:spPr>
          <a:xfrm>
            <a:off x="3512185" y="2458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4" name="文本框 133"/>
          <p:cNvSpPr txBox="1"/>
          <p:nvPr/>
        </p:nvSpPr>
        <p:spPr>
          <a:xfrm>
            <a:off x="3416935" y="2272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5" name="椭圆 134"/>
          <p:cNvSpPr/>
          <p:nvPr/>
        </p:nvSpPr>
        <p:spPr>
          <a:xfrm>
            <a:off x="3972560" y="2452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6" name="文本框 135"/>
          <p:cNvSpPr txBox="1"/>
          <p:nvPr/>
        </p:nvSpPr>
        <p:spPr>
          <a:xfrm>
            <a:off x="3877310" y="2265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7" name="椭圆 136"/>
          <p:cNvSpPr/>
          <p:nvPr/>
        </p:nvSpPr>
        <p:spPr>
          <a:xfrm>
            <a:off x="2029460" y="29667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38" name="文本框 137"/>
          <p:cNvSpPr txBox="1"/>
          <p:nvPr/>
        </p:nvSpPr>
        <p:spPr>
          <a:xfrm>
            <a:off x="1934210" y="278003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39" name="椭圆 138"/>
          <p:cNvSpPr/>
          <p:nvPr/>
        </p:nvSpPr>
        <p:spPr>
          <a:xfrm>
            <a:off x="2489835" y="2960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0" name="文本框 139"/>
          <p:cNvSpPr txBox="1"/>
          <p:nvPr/>
        </p:nvSpPr>
        <p:spPr>
          <a:xfrm>
            <a:off x="2394585" y="277368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1" name="椭圆 140"/>
          <p:cNvSpPr/>
          <p:nvPr/>
        </p:nvSpPr>
        <p:spPr>
          <a:xfrm>
            <a:off x="2997835" y="29635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2" name="文本框 141"/>
          <p:cNvSpPr txBox="1"/>
          <p:nvPr/>
        </p:nvSpPr>
        <p:spPr>
          <a:xfrm>
            <a:off x="2902585" y="27768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3" name="椭圆 142"/>
          <p:cNvSpPr/>
          <p:nvPr/>
        </p:nvSpPr>
        <p:spPr>
          <a:xfrm>
            <a:off x="3515360" y="2957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4" name="文本框 143"/>
          <p:cNvSpPr txBox="1"/>
          <p:nvPr/>
        </p:nvSpPr>
        <p:spPr>
          <a:xfrm>
            <a:off x="3420110" y="277050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5" name="椭圆 144"/>
          <p:cNvSpPr/>
          <p:nvPr/>
        </p:nvSpPr>
        <p:spPr>
          <a:xfrm>
            <a:off x="3975735" y="29508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6" name="文本框 145"/>
          <p:cNvSpPr txBox="1"/>
          <p:nvPr/>
        </p:nvSpPr>
        <p:spPr>
          <a:xfrm>
            <a:off x="3880485" y="276415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7" name="椭圆 146"/>
          <p:cNvSpPr/>
          <p:nvPr/>
        </p:nvSpPr>
        <p:spPr>
          <a:xfrm>
            <a:off x="4515485"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48" name="文本框 147"/>
          <p:cNvSpPr txBox="1"/>
          <p:nvPr/>
        </p:nvSpPr>
        <p:spPr>
          <a:xfrm>
            <a:off x="4401185"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49" name="椭圆 148"/>
          <p:cNvSpPr/>
          <p:nvPr/>
        </p:nvSpPr>
        <p:spPr>
          <a:xfrm>
            <a:off x="5009515" y="19316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0" name="文本框 149"/>
          <p:cNvSpPr txBox="1"/>
          <p:nvPr/>
        </p:nvSpPr>
        <p:spPr>
          <a:xfrm>
            <a:off x="4895215" y="16878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1" name="椭圆 150"/>
          <p:cNvSpPr/>
          <p:nvPr/>
        </p:nvSpPr>
        <p:spPr>
          <a:xfrm>
            <a:off x="5517515" y="19443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2" name="文本框 151"/>
          <p:cNvSpPr txBox="1"/>
          <p:nvPr/>
        </p:nvSpPr>
        <p:spPr>
          <a:xfrm>
            <a:off x="5403215" y="17005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3" name="椭圆 152"/>
          <p:cNvSpPr/>
          <p:nvPr/>
        </p:nvSpPr>
        <p:spPr>
          <a:xfrm>
            <a:off x="6035040" y="193802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4" name="文本框 153"/>
          <p:cNvSpPr txBox="1"/>
          <p:nvPr/>
        </p:nvSpPr>
        <p:spPr>
          <a:xfrm>
            <a:off x="5920740" y="169418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5" name="椭圆 154"/>
          <p:cNvSpPr/>
          <p:nvPr/>
        </p:nvSpPr>
        <p:spPr>
          <a:xfrm>
            <a:off x="6495415" y="19411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6" name="文本框 155"/>
          <p:cNvSpPr txBox="1"/>
          <p:nvPr/>
        </p:nvSpPr>
        <p:spPr>
          <a:xfrm>
            <a:off x="6381115" y="16973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57" name="椭圆 156"/>
          <p:cNvSpPr/>
          <p:nvPr/>
        </p:nvSpPr>
        <p:spPr>
          <a:xfrm>
            <a:off x="4518660"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8" name="椭圆 157"/>
          <p:cNvSpPr/>
          <p:nvPr/>
        </p:nvSpPr>
        <p:spPr>
          <a:xfrm>
            <a:off x="5012690" y="2392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59" name="文本框 158"/>
          <p:cNvSpPr txBox="1"/>
          <p:nvPr/>
        </p:nvSpPr>
        <p:spPr>
          <a:xfrm>
            <a:off x="4898390" y="2148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0" name="椭圆 159"/>
          <p:cNvSpPr/>
          <p:nvPr/>
        </p:nvSpPr>
        <p:spPr>
          <a:xfrm>
            <a:off x="5520690" y="2404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1" name="文本框 160"/>
          <p:cNvSpPr txBox="1"/>
          <p:nvPr/>
        </p:nvSpPr>
        <p:spPr>
          <a:xfrm>
            <a:off x="5406390"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2" name="椭圆 161"/>
          <p:cNvSpPr/>
          <p:nvPr/>
        </p:nvSpPr>
        <p:spPr>
          <a:xfrm>
            <a:off x="6038215" y="2398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3" name="文本框 162"/>
          <p:cNvSpPr txBox="1"/>
          <p:nvPr/>
        </p:nvSpPr>
        <p:spPr>
          <a:xfrm>
            <a:off x="5923915" y="2154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4" name="椭圆 163"/>
          <p:cNvSpPr/>
          <p:nvPr/>
        </p:nvSpPr>
        <p:spPr>
          <a:xfrm>
            <a:off x="6498590" y="2401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5" name="文本框 164"/>
          <p:cNvSpPr txBox="1"/>
          <p:nvPr/>
        </p:nvSpPr>
        <p:spPr>
          <a:xfrm>
            <a:off x="6384290" y="2157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6" name="椭圆 165"/>
          <p:cNvSpPr/>
          <p:nvPr/>
        </p:nvSpPr>
        <p:spPr>
          <a:xfrm>
            <a:off x="4531360"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7" name="椭圆 166"/>
          <p:cNvSpPr/>
          <p:nvPr/>
        </p:nvSpPr>
        <p:spPr>
          <a:xfrm>
            <a:off x="5025390" y="29000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68" name="文本框 167"/>
          <p:cNvSpPr txBox="1"/>
          <p:nvPr/>
        </p:nvSpPr>
        <p:spPr>
          <a:xfrm>
            <a:off x="4911090" y="26562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69" name="椭圆 168"/>
          <p:cNvSpPr/>
          <p:nvPr/>
        </p:nvSpPr>
        <p:spPr>
          <a:xfrm>
            <a:off x="5533390" y="291274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0" name="文本框 169"/>
          <p:cNvSpPr txBox="1"/>
          <p:nvPr/>
        </p:nvSpPr>
        <p:spPr>
          <a:xfrm>
            <a:off x="541909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1" name="椭圆 170"/>
          <p:cNvSpPr/>
          <p:nvPr/>
        </p:nvSpPr>
        <p:spPr>
          <a:xfrm>
            <a:off x="6050915" y="290639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2" name="文本框 171"/>
          <p:cNvSpPr txBox="1"/>
          <p:nvPr/>
        </p:nvSpPr>
        <p:spPr>
          <a:xfrm>
            <a:off x="5936615" y="266255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3" name="椭圆 172"/>
          <p:cNvSpPr/>
          <p:nvPr/>
        </p:nvSpPr>
        <p:spPr>
          <a:xfrm>
            <a:off x="6511290" y="290957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74" name="文本框 173"/>
          <p:cNvSpPr txBox="1"/>
          <p:nvPr/>
        </p:nvSpPr>
        <p:spPr>
          <a:xfrm>
            <a:off x="6396990" y="266573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5" name="文本框 174"/>
          <p:cNvSpPr txBox="1"/>
          <p:nvPr/>
        </p:nvSpPr>
        <p:spPr>
          <a:xfrm>
            <a:off x="4401185" y="2160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6" name="文本框 175"/>
          <p:cNvSpPr txBox="1"/>
          <p:nvPr/>
        </p:nvSpPr>
        <p:spPr>
          <a:xfrm>
            <a:off x="4410710" y="266890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77" name="文本框 176"/>
          <p:cNvSpPr txBox="1"/>
          <p:nvPr/>
        </p:nvSpPr>
        <p:spPr>
          <a:xfrm>
            <a:off x="1327785" y="5877560"/>
            <a:ext cx="6531610" cy="535940"/>
          </a:xfrm>
          <a:prstGeom prst="rect">
            <a:avLst/>
          </a:prstGeom>
          <a:noFill/>
        </p:spPr>
        <p:txBody>
          <a:bodyPr wrap="square" rtlCol="0">
            <a:noAutofit/>
          </a:bodyPr>
          <a:p>
            <a:pPr algn="ctr"/>
            <a:r>
              <a:rPr lang="en-US" altLang="zh-CN"/>
              <a:t>P</a:t>
            </a:r>
            <a:r>
              <a:rPr lang="zh-CN" altLang="en-US"/>
              <a:t>型半导体和</a:t>
            </a:r>
            <a:r>
              <a:rPr lang="en-US" altLang="zh-CN"/>
              <a:t>N</a:t>
            </a:r>
            <a:r>
              <a:rPr lang="zh-CN" altLang="en-US"/>
              <a:t>型半导体相互贴合就会形成一个</a:t>
            </a:r>
            <a:r>
              <a:rPr lang="zh-CN" altLang="en-US">
                <a:solidFill>
                  <a:srgbClr val="FF0000"/>
                </a:solidFill>
              </a:rPr>
              <a:t>内建电场，</a:t>
            </a:r>
            <a:r>
              <a:rPr lang="zh-CN" altLang="en-US">
                <a:solidFill>
                  <a:schemeClr val="tx1"/>
                </a:solidFill>
              </a:rPr>
              <a:t>此位置不会有自由移动的电子和空穴。</a:t>
            </a:r>
            <a:endParaRPr lang="zh-CN" altLang="en-US">
              <a:solidFill>
                <a:schemeClr val="tx1"/>
              </a:solidFill>
            </a:endParaRPr>
          </a:p>
        </p:txBody>
      </p:sp>
      <p:sp>
        <p:nvSpPr>
          <p:cNvPr id="178" name="矩形 177"/>
          <p:cNvSpPr/>
          <p:nvPr/>
        </p:nvSpPr>
        <p:spPr>
          <a:xfrm>
            <a:off x="1889760" y="4232275"/>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42741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40874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42678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40811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42710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4264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4258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47726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45859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47663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45796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47694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4763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4756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52711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50844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5264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50780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52679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5261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5255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4236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42487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4242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39985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4245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40017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4696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4709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4702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4458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4705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4462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52044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52171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52108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49669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52139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497014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4236085"/>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585720"/>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3789045"/>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5" name="直接箭头连接符 244"/>
          <p:cNvCxnSpPr/>
          <p:nvPr/>
        </p:nvCxnSpPr>
        <p:spPr>
          <a:xfrm>
            <a:off x="1327785" y="259080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6" name="文本框 245"/>
          <p:cNvSpPr txBox="1"/>
          <p:nvPr/>
        </p:nvSpPr>
        <p:spPr>
          <a:xfrm>
            <a:off x="107315" y="234061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cxnSp>
        <p:nvCxnSpPr>
          <p:cNvPr id="247" name="直接箭头连接符 246"/>
          <p:cNvCxnSpPr/>
          <p:nvPr/>
        </p:nvCxnSpPr>
        <p:spPr>
          <a:xfrm>
            <a:off x="1327785" y="4903470"/>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4653280"/>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49" name="文本框 248"/>
          <p:cNvSpPr txBox="1"/>
          <p:nvPr/>
        </p:nvSpPr>
        <p:spPr>
          <a:xfrm>
            <a:off x="7308215" y="171958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2" name="直接箭头连接符 251"/>
          <p:cNvCxnSpPr>
            <a:endCxn id="26" idx="3"/>
          </p:cNvCxnSpPr>
          <p:nvPr/>
        </p:nvCxnSpPr>
        <p:spPr>
          <a:xfrm flipH="1">
            <a:off x="6976110" y="198882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3" name="文本框 252"/>
          <p:cNvSpPr txBox="1"/>
          <p:nvPr/>
        </p:nvSpPr>
        <p:spPr>
          <a:xfrm>
            <a:off x="7308215" y="3998595"/>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4267835"/>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descr="t"/>
          <p:cNvPicPr>
            <a:picLocks noChangeAspect="1"/>
          </p:cNvPicPr>
          <p:nvPr/>
        </p:nvPicPr>
        <p:blipFill>
          <a:blip r:embed="rId1"/>
          <a:stretch>
            <a:fillRect/>
          </a:stretch>
        </p:blipFill>
        <p:spPr>
          <a:xfrm flipH="1">
            <a:off x="3420110" y="4384675"/>
            <a:ext cx="1517650" cy="1095375"/>
          </a:xfrm>
          <a:prstGeom prst="rect">
            <a:avLst/>
          </a:prstGeom>
        </p:spPr>
      </p:pic>
      <p:sp>
        <p:nvSpPr>
          <p:cNvPr id="177" name="文本框 176"/>
          <p:cNvSpPr txBox="1"/>
          <p:nvPr/>
        </p:nvSpPr>
        <p:spPr>
          <a:xfrm>
            <a:off x="749935" y="5589270"/>
            <a:ext cx="7859395" cy="605790"/>
          </a:xfrm>
          <a:prstGeom prst="rect">
            <a:avLst/>
          </a:prstGeom>
          <a:noFill/>
        </p:spPr>
        <p:txBody>
          <a:bodyPr wrap="square" rtlCol="0">
            <a:noAutofit/>
          </a:bodyPr>
          <a:p>
            <a:pPr algn="ctr"/>
            <a:r>
              <a:rPr lang="zh-CN" altLang="en-US"/>
              <a:t>如果此时我再半导体两侧加入电压如何？如果再加一个反向电压有如何</a:t>
            </a:r>
            <a:r>
              <a:rPr lang="zh-CN" altLang="en-US"/>
              <a:t>呢？</a:t>
            </a:r>
            <a:endParaRPr lang="zh-CN" altLang="en-US"/>
          </a:p>
        </p:txBody>
      </p:sp>
      <p:sp>
        <p:nvSpPr>
          <p:cNvPr id="178" name="矩形 177"/>
          <p:cNvSpPr/>
          <p:nvPr/>
        </p:nvSpPr>
        <p:spPr>
          <a:xfrm>
            <a:off x="1889760" y="1917700"/>
            <a:ext cx="5086350" cy="1506855"/>
          </a:xfrm>
          <a:prstGeom prst="rect">
            <a:avLst/>
          </a:prstGeom>
          <a:solidFill>
            <a:srgbClr val="000000">
              <a:alpha val="0"/>
            </a:srgbClr>
          </a:solidFill>
          <a:ln w="19050"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0" name="椭圆 179"/>
          <p:cNvSpPr/>
          <p:nvPr/>
        </p:nvSpPr>
        <p:spPr>
          <a:xfrm>
            <a:off x="2032635" y="19596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1" name="文本框 180"/>
          <p:cNvSpPr txBox="1"/>
          <p:nvPr/>
        </p:nvSpPr>
        <p:spPr>
          <a:xfrm>
            <a:off x="1937385" y="17729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2" name="椭圆 181"/>
          <p:cNvSpPr/>
          <p:nvPr/>
        </p:nvSpPr>
        <p:spPr>
          <a:xfrm>
            <a:off x="2493010" y="19532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3" name="文本框 182"/>
          <p:cNvSpPr txBox="1"/>
          <p:nvPr/>
        </p:nvSpPr>
        <p:spPr>
          <a:xfrm>
            <a:off x="2397760" y="17665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84" name="椭圆 183"/>
          <p:cNvSpPr/>
          <p:nvPr/>
        </p:nvSpPr>
        <p:spPr>
          <a:xfrm>
            <a:off x="3001010" y="19564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6" name="椭圆 185"/>
          <p:cNvSpPr/>
          <p:nvPr/>
        </p:nvSpPr>
        <p:spPr>
          <a:xfrm>
            <a:off x="3518535" y="1950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88" name="椭圆 187"/>
          <p:cNvSpPr/>
          <p:nvPr/>
        </p:nvSpPr>
        <p:spPr>
          <a:xfrm>
            <a:off x="3978910" y="1943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0" name="椭圆 189"/>
          <p:cNvSpPr/>
          <p:nvPr/>
        </p:nvSpPr>
        <p:spPr>
          <a:xfrm>
            <a:off x="2026285" y="24580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1" name="文本框 190"/>
          <p:cNvSpPr txBox="1"/>
          <p:nvPr/>
        </p:nvSpPr>
        <p:spPr>
          <a:xfrm>
            <a:off x="1931035" y="227139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2" name="椭圆 191"/>
          <p:cNvSpPr/>
          <p:nvPr/>
        </p:nvSpPr>
        <p:spPr>
          <a:xfrm>
            <a:off x="2486660" y="24517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3" name="文本框 192"/>
          <p:cNvSpPr txBox="1"/>
          <p:nvPr/>
        </p:nvSpPr>
        <p:spPr>
          <a:xfrm>
            <a:off x="2391410" y="2265045"/>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194" name="椭圆 193"/>
          <p:cNvSpPr/>
          <p:nvPr/>
        </p:nvSpPr>
        <p:spPr>
          <a:xfrm>
            <a:off x="2994660" y="24549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6" name="椭圆 195"/>
          <p:cNvSpPr/>
          <p:nvPr/>
        </p:nvSpPr>
        <p:spPr>
          <a:xfrm>
            <a:off x="3512185" y="2448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198" name="椭圆 197"/>
          <p:cNvSpPr/>
          <p:nvPr/>
        </p:nvSpPr>
        <p:spPr>
          <a:xfrm>
            <a:off x="3972560" y="2442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0" name="椭圆 199"/>
          <p:cNvSpPr/>
          <p:nvPr/>
        </p:nvSpPr>
        <p:spPr>
          <a:xfrm>
            <a:off x="2029460" y="29565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1" name="文本框 200"/>
          <p:cNvSpPr txBox="1"/>
          <p:nvPr/>
        </p:nvSpPr>
        <p:spPr>
          <a:xfrm>
            <a:off x="1934210" y="276987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2" name="椭圆 201"/>
          <p:cNvSpPr/>
          <p:nvPr/>
        </p:nvSpPr>
        <p:spPr>
          <a:xfrm>
            <a:off x="2489835" y="2950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3" name="文本框 202"/>
          <p:cNvSpPr txBox="1"/>
          <p:nvPr/>
        </p:nvSpPr>
        <p:spPr>
          <a:xfrm>
            <a:off x="2394585" y="2763520"/>
            <a:ext cx="28321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04" name="椭圆 203"/>
          <p:cNvSpPr/>
          <p:nvPr/>
        </p:nvSpPr>
        <p:spPr>
          <a:xfrm>
            <a:off x="2997835" y="29533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6" name="椭圆 205"/>
          <p:cNvSpPr/>
          <p:nvPr/>
        </p:nvSpPr>
        <p:spPr>
          <a:xfrm>
            <a:off x="3515360" y="2947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08" name="椭圆 207"/>
          <p:cNvSpPr/>
          <p:nvPr/>
        </p:nvSpPr>
        <p:spPr>
          <a:xfrm>
            <a:off x="3975735" y="29406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0" name="椭圆 209"/>
          <p:cNvSpPr/>
          <p:nvPr/>
        </p:nvSpPr>
        <p:spPr>
          <a:xfrm>
            <a:off x="4515485"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2" name="椭圆 211"/>
          <p:cNvSpPr/>
          <p:nvPr/>
        </p:nvSpPr>
        <p:spPr>
          <a:xfrm>
            <a:off x="5009515" y="19215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4" name="椭圆 213"/>
          <p:cNvSpPr/>
          <p:nvPr/>
        </p:nvSpPr>
        <p:spPr>
          <a:xfrm>
            <a:off x="5517515" y="19342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6" name="椭圆 215"/>
          <p:cNvSpPr/>
          <p:nvPr/>
        </p:nvSpPr>
        <p:spPr>
          <a:xfrm>
            <a:off x="6035040" y="192786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7" name="文本框 216"/>
          <p:cNvSpPr txBox="1"/>
          <p:nvPr/>
        </p:nvSpPr>
        <p:spPr>
          <a:xfrm>
            <a:off x="5920740" y="168402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18" name="椭圆 217"/>
          <p:cNvSpPr/>
          <p:nvPr/>
        </p:nvSpPr>
        <p:spPr>
          <a:xfrm>
            <a:off x="6495415" y="19310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19" name="文本框 218"/>
          <p:cNvSpPr txBox="1"/>
          <p:nvPr/>
        </p:nvSpPr>
        <p:spPr>
          <a:xfrm>
            <a:off x="6381115" y="16871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0" name="椭圆 219"/>
          <p:cNvSpPr/>
          <p:nvPr/>
        </p:nvSpPr>
        <p:spPr>
          <a:xfrm>
            <a:off x="4518660"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1" name="椭圆 220"/>
          <p:cNvSpPr/>
          <p:nvPr/>
        </p:nvSpPr>
        <p:spPr>
          <a:xfrm>
            <a:off x="5012690" y="2381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3" name="椭圆 222"/>
          <p:cNvSpPr/>
          <p:nvPr/>
        </p:nvSpPr>
        <p:spPr>
          <a:xfrm>
            <a:off x="5520690" y="2394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5" name="椭圆 224"/>
          <p:cNvSpPr/>
          <p:nvPr/>
        </p:nvSpPr>
        <p:spPr>
          <a:xfrm>
            <a:off x="6038215" y="2388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6" name="文本框 225"/>
          <p:cNvSpPr txBox="1"/>
          <p:nvPr/>
        </p:nvSpPr>
        <p:spPr>
          <a:xfrm>
            <a:off x="5923915" y="2144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7" name="椭圆 226"/>
          <p:cNvSpPr/>
          <p:nvPr/>
        </p:nvSpPr>
        <p:spPr>
          <a:xfrm>
            <a:off x="6498590" y="2391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28" name="文本框 227"/>
          <p:cNvSpPr txBox="1"/>
          <p:nvPr/>
        </p:nvSpPr>
        <p:spPr>
          <a:xfrm>
            <a:off x="6384290" y="2147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29" name="椭圆 228"/>
          <p:cNvSpPr/>
          <p:nvPr/>
        </p:nvSpPr>
        <p:spPr>
          <a:xfrm>
            <a:off x="4531360"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0" name="椭圆 229"/>
          <p:cNvSpPr/>
          <p:nvPr/>
        </p:nvSpPr>
        <p:spPr>
          <a:xfrm>
            <a:off x="5025390" y="28898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2" name="椭圆 231"/>
          <p:cNvSpPr/>
          <p:nvPr/>
        </p:nvSpPr>
        <p:spPr>
          <a:xfrm>
            <a:off x="5533390" y="290258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4" name="椭圆 233"/>
          <p:cNvSpPr/>
          <p:nvPr/>
        </p:nvSpPr>
        <p:spPr>
          <a:xfrm>
            <a:off x="6050915" y="2896235"/>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5" name="文本框 234"/>
          <p:cNvSpPr txBox="1"/>
          <p:nvPr/>
        </p:nvSpPr>
        <p:spPr>
          <a:xfrm>
            <a:off x="5936615" y="2652395"/>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sp>
        <p:nvSpPr>
          <p:cNvPr id="236" name="椭圆 235"/>
          <p:cNvSpPr/>
          <p:nvPr/>
        </p:nvSpPr>
        <p:spPr>
          <a:xfrm>
            <a:off x="6511290" y="2899410"/>
            <a:ext cx="432000" cy="431800"/>
          </a:xfrm>
          <a:prstGeom prst="ellips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charset="0"/>
                <a:ea typeface="华文细黑" panose="02010600040101010101" pitchFamily="2" charset="-122"/>
                <a:cs typeface="Times New Roman" panose="02020603050405020304" charset="0"/>
              </a:rPr>
              <a:t>-</a:t>
            </a:r>
            <a:endParaRPr kumimoji="0" lang="en-US" altLang="zh-CN" sz="1800" b="0" u="none" strike="noStrike" cap="none" normalizeH="0" baseline="0" smtClean="0">
              <a:ln>
                <a:noFill/>
              </a:ln>
              <a:solidFill>
                <a:schemeClr val="tx1"/>
              </a:solidFill>
              <a:effectLst/>
              <a:latin typeface="微软雅黑" panose="020B0503020204020204" pitchFamily="34" charset="-122"/>
              <a:ea typeface="微软雅黑" panose="020B0503020204020204" pitchFamily="34" charset="-122"/>
              <a:cs typeface="Times New Roman" panose="02020603050405020304" charset="0"/>
            </a:endParaRPr>
          </a:p>
        </p:txBody>
      </p:sp>
      <p:sp>
        <p:nvSpPr>
          <p:cNvPr id="237" name="文本框 236"/>
          <p:cNvSpPr txBox="1"/>
          <p:nvPr/>
        </p:nvSpPr>
        <p:spPr>
          <a:xfrm>
            <a:off x="6396990" y="2655570"/>
            <a:ext cx="411480" cy="368300"/>
          </a:xfrm>
          <a:prstGeom prst="rect">
            <a:avLst/>
          </a:prstGeom>
          <a:noFill/>
        </p:spPr>
        <p:txBody>
          <a:bodyPr wrap="none" rtlCol="0" anchor="t">
            <a:spAutoFit/>
          </a:bodyPr>
          <a:p>
            <a:r>
              <a:rPr lang="zh-CN" altLang="en-US">
                <a:latin typeface="微软雅黑" panose="020B0503020204020204" pitchFamily="34" charset="-122"/>
                <a:ea typeface="微软雅黑" panose="020B0503020204020204" pitchFamily="34" charset="-122"/>
              </a:rPr>
              <a:t>。</a:t>
            </a:r>
            <a:endParaRPr lang="zh-CN" altLang="en-US">
              <a:latin typeface="微软雅黑" panose="020B0503020204020204" pitchFamily="34" charset="-122"/>
              <a:ea typeface="微软雅黑" panose="020B0503020204020204" pitchFamily="34" charset="-122"/>
            </a:endParaRPr>
          </a:p>
        </p:txBody>
      </p:sp>
      <p:cxnSp>
        <p:nvCxnSpPr>
          <p:cNvPr id="240" name="直接连接符 239"/>
          <p:cNvCxnSpPr/>
          <p:nvPr/>
        </p:nvCxnSpPr>
        <p:spPr>
          <a:xfrm>
            <a:off x="296291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cxnSp>
        <p:nvCxnSpPr>
          <p:cNvPr id="241" name="直接连接符 240"/>
          <p:cNvCxnSpPr/>
          <p:nvPr/>
        </p:nvCxnSpPr>
        <p:spPr>
          <a:xfrm>
            <a:off x="6012180" y="1921510"/>
            <a:ext cx="0" cy="1506855"/>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243" name="左大括号 242"/>
          <p:cNvSpPr/>
          <p:nvPr/>
        </p:nvSpPr>
        <p:spPr>
          <a:xfrm rot="5400000">
            <a:off x="4421505" y="271145"/>
            <a:ext cx="135890" cy="312229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4" name="文本框 243"/>
          <p:cNvSpPr txBox="1"/>
          <p:nvPr/>
        </p:nvSpPr>
        <p:spPr>
          <a:xfrm>
            <a:off x="3918585" y="1474470"/>
            <a:ext cx="1257935" cy="368300"/>
          </a:xfrm>
          <a:prstGeom prst="rect">
            <a:avLst/>
          </a:prstGeom>
          <a:noFill/>
        </p:spPr>
        <p:txBody>
          <a:bodyPr wrap="square" rtlCol="0">
            <a:spAutoFit/>
          </a:bodyPr>
          <a:p>
            <a:r>
              <a:rPr lang="zh-CN" altLang="en-US">
                <a:solidFill>
                  <a:srgbClr val="FF0000"/>
                </a:solidFill>
              </a:rPr>
              <a:t>内建电场</a:t>
            </a:r>
            <a:endParaRPr lang="zh-CN" altLang="en-US">
              <a:solidFill>
                <a:srgbClr val="FF0000"/>
              </a:solidFill>
            </a:endParaRPr>
          </a:p>
        </p:txBody>
      </p:sp>
      <p:cxnSp>
        <p:nvCxnSpPr>
          <p:cNvPr id="247" name="直接箭头连接符 246"/>
          <p:cNvCxnSpPr/>
          <p:nvPr/>
        </p:nvCxnSpPr>
        <p:spPr>
          <a:xfrm>
            <a:off x="1327785" y="2588895"/>
            <a:ext cx="561975" cy="908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8" name="文本框 247"/>
          <p:cNvSpPr txBox="1"/>
          <p:nvPr/>
        </p:nvSpPr>
        <p:spPr>
          <a:xfrm>
            <a:off x="107315" y="2338705"/>
            <a:ext cx="1668145" cy="250190"/>
          </a:xfrm>
          <a:prstGeom prst="rect">
            <a:avLst/>
          </a:prstGeom>
          <a:noFill/>
        </p:spPr>
        <p:txBody>
          <a:bodyPr wrap="square" rtlCol="0">
            <a:noAutofit/>
          </a:bodyPr>
          <a:p>
            <a:r>
              <a:rPr lang="en-US" altLang="zh-CN"/>
              <a:t>N</a:t>
            </a:r>
            <a:r>
              <a:rPr lang="zh-CN" altLang="en-US"/>
              <a:t>型</a:t>
            </a:r>
            <a:r>
              <a:rPr lang="zh-CN" altLang="en-US"/>
              <a:t>半导体</a:t>
            </a:r>
            <a:endParaRPr lang="zh-CN" altLang="en-US"/>
          </a:p>
        </p:txBody>
      </p:sp>
      <p:sp>
        <p:nvSpPr>
          <p:cNvPr id="253" name="文本框 252"/>
          <p:cNvSpPr txBox="1"/>
          <p:nvPr/>
        </p:nvSpPr>
        <p:spPr>
          <a:xfrm>
            <a:off x="7308215" y="1684020"/>
            <a:ext cx="1668145" cy="250190"/>
          </a:xfrm>
          <a:prstGeom prst="rect">
            <a:avLst/>
          </a:prstGeom>
          <a:noFill/>
        </p:spPr>
        <p:txBody>
          <a:bodyPr wrap="square" rtlCol="0">
            <a:noAutofit/>
          </a:bodyPr>
          <a:p>
            <a:r>
              <a:rPr lang="en-US" altLang="zh-CN"/>
              <a:t>P</a:t>
            </a:r>
            <a:r>
              <a:rPr lang="zh-CN" altLang="en-US"/>
              <a:t>型</a:t>
            </a:r>
            <a:r>
              <a:rPr lang="zh-CN" altLang="en-US"/>
              <a:t>半导体</a:t>
            </a:r>
            <a:endParaRPr lang="zh-CN" altLang="en-US"/>
          </a:p>
        </p:txBody>
      </p:sp>
      <p:cxnSp>
        <p:nvCxnSpPr>
          <p:cNvPr id="254" name="直接箭头连接符 253"/>
          <p:cNvCxnSpPr/>
          <p:nvPr/>
        </p:nvCxnSpPr>
        <p:spPr>
          <a:xfrm flipH="1">
            <a:off x="6976110" y="1953260"/>
            <a:ext cx="475615" cy="6927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肘形连接符 3"/>
          <p:cNvCxnSpPr>
            <a:stCxn id="178" idx="3"/>
          </p:cNvCxnSpPr>
          <p:nvPr/>
        </p:nvCxnSpPr>
        <p:spPr>
          <a:xfrm>
            <a:off x="6976110" y="2671445"/>
            <a:ext cx="69215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1" name="直接连接符 10"/>
          <p:cNvCxnSpPr/>
          <p:nvPr/>
        </p:nvCxnSpPr>
        <p:spPr>
          <a:xfrm flipV="1">
            <a:off x="4309110" y="4204970"/>
            <a:ext cx="3348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2" name="直接连接符 11"/>
          <p:cNvCxnSpPr/>
          <p:nvPr/>
        </p:nvCxnSpPr>
        <p:spPr>
          <a:xfrm flipV="1">
            <a:off x="1195705" y="4217670"/>
            <a:ext cx="28800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3" name="肘形连接符 12"/>
          <p:cNvCxnSpPr/>
          <p:nvPr/>
        </p:nvCxnSpPr>
        <p:spPr>
          <a:xfrm>
            <a:off x="1198245" y="2693670"/>
            <a:ext cx="7200" cy="15494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4" name="直接连接符 13"/>
          <p:cNvCxnSpPr/>
          <p:nvPr/>
        </p:nvCxnSpPr>
        <p:spPr>
          <a:xfrm flipV="1">
            <a:off x="1198245" y="2699385"/>
            <a:ext cx="691200" cy="6350"/>
          </a:xfrm>
          <a:prstGeom prst="line">
            <a:avLst/>
          </a:prstGeom>
          <a:solidFill>
            <a:schemeClr val="accent1"/>
          </a:solidFill>
          <a:ln w="38100" cap="flat" cmpd="sng" algn="ctr">
            <a:solidFill>
              <a:schemeClr val="tx1"/>
            </a:solidFill>
            <a:prstDash val="solid"/>
            <a:round/>
            <a:headEnd type="none" w="med" len="med"/>
            <a:tailEnd type="none" w="med" len="med"/>
          </a:ln>
        </p:spPr>
      </p:cxnSp>
      <p:cxnSp>
        <p:nvCxnSpPr>
          <p:cNvPr id="16" name="肘形连接符 15"/>
          <p:cNvCxnSpPr/>
          <p:nvPr/>
        </p:nvCxnSpPr>
        <p:spPr>
          <a:xfrm>
            <a:off x="4075430" y="3843655"/>
            <a:ext cx="7200" cy="72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cxnSp>
        <p:nvCxnSpPr>
          <p:cNvPr id="17" name="肘形连接符 16"/>
          <p:cNvCxnSpPr/>
          <p:nvPr/>
        </p:nvCxnSpPr>
        <p:spPr>
          <a:xfrm>
            <a:off x="4288790" y="4024630"/>
            <a:ext cx="7200" cy="360000"/>
          </a:xfrm>
          <a:prstGeom prst="bentConnector2">
            <a:avLst/>
          </a:prstGeom>
          <a:solidFill>
            <a:schemeClr val="accent1"/>
          </a:solidFill>
          <a:ln w="38100" cap="flat" cmpd="sng" algn="ctr">
            <a:solidFill>
              <a:schemeClr val="tx1"/>
            </a:solidFill>
            <a:prstDash val="solid"/>
            <a:round/>
            <a:headEnd type="none" w="med" len="med"/>
            <a:tailEnd type="none" w="med" len="med"/>
          </a:ln>
        </p:spPr>
      </p:cxnSp>
      <p:sp>
        <p:nvSpPr>
          <p:cNvPr id="18" name="文本框 17"/>
          <p:cNvSpPr txBox="1"/>
          <p:nvPr/>
        </p:nvSpPr>
        <p:spPr>
          <a:xfrm>
            <a:off x="899160" y="3812540"/>
            <a:ext cx="6531610" cy="535940"/>
          </a:xfrm>
          <a:prstGeom prst="rect">
            <a:avLst/>
          </a:prstGeom>
          <a:noFill/>
        </p:spPr>
        <p:txBody>
          <a:bodyPr wrap="square" rtlCol="0">
            <a:noAutofit/>
          </a:bodyPr>
          <a:p>
            <a:pPr algn="ctr"/>
            <a:r>
              <a:rPr lang="en-US" altLang="zh-CN" sz="2400" b="1">
                <a:latin typeface="Times New Roman" panose="02020603050405020304" charset="0"/>
                <a:cs typeface="Times New Roman" panose="02020603050405020304" charset="0"/>
              </a:rPr>
              <a:t>+      -</a:t>
            </a:r>
            <a:endParaRPr lang="zh-CN" altLang="en-US" sz="2400" b="1">
              <a:latin typeface="Times New Roman" panose="02020603050405020304" charset="0"/>
              <a:cs typeface="Times New Roman" panose="02020603050405020304" charset="0"/>
            </a:endParaRPr>
          </a:p>
        </p:txBody>
      </p:sp>
      <p:sp>
        <p:nvSpPr>
          <p:cNvPr id="20" name="文本框 19"/>
          <p:cNvSpPr txBox="1"/>
          <p:nvPr/>
        </p:nvSpPr>
        <p:spPr>
          <a:xfrm>
            <a:off x="4622165" y="364490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21" name="文本框 20"/>
          <p:cNvSpPr txBox="1"/>
          <p:nvPr/>
        </p:nvSpPr>
        <p:spPr>
          <a:xfrm>
            <a:off x="4643755" y="4437380"/>
            <a:ext cx="387350" cy="521970"/>
          </a:xfrm>
          <a:prstGeom prst="rect">
            <a:avLst/>
          </a:prstGeom>
          <a:noFill/>
        </p:spPr>
        <p:txBody>
          <a:bodyPr wrap="square" rtlCol="0">
            <a:spAutoFit/>
          </a:bodyPr>
          <a:p>
            <a:r>
              <a:rPr lang="zh-CN" altLang="en-US" sz="2800">
                <a:solidFill>
                  <a:srgbClr val="FF0000"/>
                </a:solidFill>
                <a:latin typeface="Times New Roman" panose="02020603050405020304" charset="0"/>
              </a:rPr>
              <a:t>？</a:t>
            </a:r>
            <a:endParaRPr lang="zh-CN" altLang="en-US" sz="2800">
              <a:solidFill>
                <a:srgbClr val="FF0000"/>
              </a:solidFill>
              <a:latin typeface="Times New Roman" panose="02020603050405020304" charset="0"/>
            </a:endParaRPr>
          </a:p>
        </p:txBody>
      </p:sp>
      <p:sp>
        <p:nvSpPr>
          <p:cNvPr id="3" name="矩形 2"/>
          <p:cNvSpPr/>
          <p:nvPr/>
        </p:nvSpPr>
        <p:spPr>
          <a:xfrm>
            <a:off x="482409" y="908678"/>
            <a:ext cx="3406140" cy="521970"/>
          </a:xfrm>
          <a:prstGeom prst="rect">
            <a:avLst/>
          </a:prstGeom>
        </p:spPr>
        <p:txBody>
          <a:bodyPr wrap="none">
            <a:spAutoFit/>
          </a:bodyPr>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2.1.2 </a:t>
            </a:r>
            <a:r>
              <a:rPr lang="zh-CN" altLang="en-US" sz="2800" b="1" dirty="0">
                <a:solidFill>
                  <a:srgbClr val="0000FF"/>
                </a:solidFill>
                <a:latin typeface="楷体" panose="02010609060101010101" pitchFamily="49" charset="-122"/>
                <a:ea typeface="楷体" panose="02010609060101010101" pitchFamily="49" charset="-122"/>
              </a:rPr>
              <a:t>为何是</a:t>
            </a:r>
            <a:r>
              <a:rPr lang="zh-CN" altLang="en-US" sz="2800" b="1" dirty="0">
                <a:solidFill>
                  <a:srgbClr val="0000FF"/>
                </a:solidFill>
                <a:latin typeface="楷体" panose="02010609060101010101" pitchFamily="49" charset="-122"/>
                <a:ea typeface="楷体" panose="02010609060101010101" pitchFamily="49" charset="-122"/>
              </a:rPr>
              <a:t>半导体</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0.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1.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17.xml><?xml version="1.0" encoding="utf-8"?>
<p:tagLst xmlns:p="http://schemas.openxmlformats.org/presentationml/2006/main">
  <p:tag name="TABLE_ENDDRAG_ORIGIN_RECT" val="419*230"/>
  <p:tag name="TABLE_ENDDRAG_RECT" val="245*201*419*230"/>
</p:tagLst>
</file>

<file path=ppt/tags/tag18.xml><?xml version="1.0" encoding="utf-8"?>
<p:tagLst xmlns:p="http://schemas.openxmlformats.org/presentationml/2006/main">
  <p:tag name="KSO_WM_DIAGRAM_VIRTUALLY_FRAME" val="{&quot;height&quot;:116.65,&quot;left&quot;:102.8,&quot;top&quot;:116.9,&quot;width&quot;:348.25}"/>
</p:tagLst>
</file>

<file path=ppt/tags/tag19.xml><?xml version="1.0" encoding="utf-8"?>
<p:tagLst xmlns:p="http://schemas.openxmlformats.org/presentationml/2006/main">
  <p:tag name="KSO_WM_DIAGRAM_VIRTUALLY_FRAME" val="{&quot;height&quot;:116.65,&quot;left&quot;:102.8,&quot;top&quot;:116.9,&quot;width&quot;:348.25}"/>
</p:tagLst>
</file>

<file path=ppt/tags/tag2.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20.xml><?xml version="1.0" encoding="utf-8"?>
<p:tagLst xmlns:p="http://schemas.openxmlformats.org/presentationml/2006/main">
  <p:tag name="KSO_WM_DIAGRAM_VIRTUALLY_FRAME" val="{&quot;height&quot;:116.65,&quot;left&quot;:102.8,&quot;top&quot;:116.9,&quot;width&quot;:348.25}"/>
</p:tagLst>
</file>

<file path=ppt/tags/tag21.xml><?xml version="1.0" encoding="utf-8"?>
<p:tagLst xmlns:p="http://schemas.openxmlformats.org/presentationml/2006/main">
  <p:tag name="KSO_WM_DIAGRAM_VIRTUALLY_FRAME" val="{&quot;height&quot;:116.65,&quot;left&quot;:102.8,&quot;top&quot;:116.9,&quot;width&quot;:348.25}"/>
</p:tagLst>
</file>

<file path=ppt/tags/tag22.xml><?xml version="1.0" encoding="utf-8"?>
<p:tagLst xmlns:p="http://schemas.openxmlformats.org/presentationml/2006/main">
  <p:tag name="KSO_WM_DIAGRAM_VIRTUALLY_FRAME" val="{&quot;height&quot;:116.65,&quot;left&quot;:102.8,&quot;top&quot;:116.9,&quot;width&quot;:348.25}"/>
</p:tagLst>
</file>

<file path=ppt/tags/tag23.xml><?xml version="1.0" encoding="utf-8"?>
<p:tagLst xmlns:p="http://schemas.openxmlformats.org/presentationml/2006/main">
  <p:tag name="KSO_WM_DIAGRAM_VIRTUALLY_FRAME" val="{&quot;height&quot;:116.65,&quot;left&quot;:102.8,&quot;top&quot;:116.9,&quot;width&quot;:348.25}"/>
</p:tagLst>
</file>

<file path=ppt/tags/tag24.xml><?xml version="1.0" encoding="utf-8"?>
<p:tagLst xmlns:p="http://schemas.openxmlformats.org/presentationml/2006/main">
  <p:tag name="KSO_WM_DIAGRAM_VIRTUALLY_FRAME" val="{&quot;height&quot;:116.65,&quot;left&quot;:102.8,&quot;top&quot;:116.9,&quot;width&quot;:348.25}"/>
</p:tagLst>
</file>

<file path=ppt/tags/tag25.xml><?xml version="1.0" encoding="utf-8"?>
<p:tagLst xmlns:p="http://schemas.openxmlformats.org/presentationml/2006/main">
  <p:tag name="KSO_WM_DIAGRAM_VIRTUALLY_FRAME" val="{&quot;height&quot;:116.65,&quot;left&quot;:102.8,&quot;top&quot;:116.9,&quot;width&quot;:348.25}"/>
</p:tagLst>
</file>

<file path=ppt/tags/tag26.xml><?xml version="1.0" encoding="utf-8"?>
<p:tagLst xmlns:p="http://schemas.openxmlformats.org/presentationml/2006/main">
  <p:tag name="KSO_WM_DIAGRAM_VIRTUALLY_FRAME" val="{&quot;height&quot;:116.65,&quot;left&quot;:102.8,&quot;top&quot;:116.9,&quot;width&quot;:348.25}"/>
</p:tagLst>
</file>

<file path=ppt/tags/tag27.xml><?xml version="1.0" encoding="utf-8"?>
<p:tagLst xmlns:p="http://schemas.openxmlformats.org/presentationml/2006/main">
  <p:tag name="KSO_WM_DIAGRAM_VIRTUALLY_FRAME" val="{&quot;height&quot;:116.65,&quot;left&quot;:102.8,&quot;top&quot;:116.9,&quot;width&quot;:348.25}"/>
</p:tagLst>
</file>

<file path=ppt/tags/tag28.xml><?xml version="1.0" encoding="utf-8"?>
<p:tagLst xmlns:p="http://schemas.openxmlformats.org/presentationml/2006/main">
  <p:tag name="KSO_WM_DIAGRAM_VIRTUALLY_FRAME" val="{&quot;height&quot;:116.65,&quot;left&quot;:102.8,&quot;top&quot;:116.9,&quot;width&quot;:348.25}"/>
</p:tagLst>
</file>

<file path=ppt/tags/tag29.xml><?xml version="1.0" encoding="utf-8"?>
<p:tagLst xmlns:p="http://schemas.openxmlformats.org/presentationml/2006/main">
  <p:tag name="KSO_WM_DIAGRAM_VIRTUALLY_FRAME" val="{&quot;height&quot;:116.65,&quot;left&quot;:102.8,&quot;top&quot;:116.9,&quot;width&quot;:348.25}"/>
</p:tagLst>
</file>

<file path=ppt/tags/tag3.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30.xml><?xml version="1.0" encoding="utf-8"?>
<p:tagLst xmlns:p="http://schemas.openxmlformats.org/presentationml/2006/main">
  <p:tag name="KSO_WM_DIAGRAM_VIRTUALLY_FRAME" val="{&quot;height&quot;:116.65,&quot;left&quot;:102.8,&quot;top&quot;:116.9,&quot;width&quot;:348.25}"/>
</p:tagLst>
</file>

<file path=ppt/tags/tag31.xml><?xml version="1.0" encoding="utf-8"?>
<p:tagLst xmlns:p="http://schemas.openxmlformats.org/presentationml/2006/main">
  <p:tag name="KSO_WM_DIAGRAM_VIRTUALLY_FRAME" val="{&quot;height&quot;:116.65,&quot;left&quot;:102.8,&quot;top&quot;:116.9,&quot;width&quot;:348.25}"/>
</p:tagLst>
</file>

<file path=ppt/tags/tag32.xml><?xml version="1.0" encoding="utf-8"?>
<p:tagLst xmlns:p="http://schemas.openxmlformats.org/presentationml/2006/main">
  <p:tag name="KSO_WM_DIAGRAM_VIRTUALLY_FRAME" val="{&quot;height&quot;:116.65,&quot;left&quot;:102.8,&quot;top&quot;:116.9,&quot;width&quot;:348.25}"/>
</p:tagLst>
</file>

<file path=ppt/tags/tag33.xml><?xml version="1.0" encoding="utf-8"?>
<p:tagLst xmlns:p="http://schemas.openxmlformats.org/presentationml/2006/main">
  <p:tag name="KSO_WM_DIAGRAM_VIRTUALLY_FRAME" val="{&quot;height&quot;:116.65,&quot;left&quot;:102.8,&quot;top&quot;:116.9,&quot;width&quot;:348.25}"/>
</p:tagLst>
</file>

<file path=ppt/tags/tag34.xml><?xml version="1.0" encoding="utf-8"?>
<p:tagLst xmlns:p="http://schemas.openxmlformats.org/presentationml/2006/main">
  <p:tag name="KSO_WM_DIAGRAM_VIRTUALLY_FRAME" val="{&quot;height&quot;:116.65,&quot;left&quot;:102.8,&quot;top&quot;:116.9,&quot;width&quot;:348.25}"/>
</p:tagLst>
</file>

<file path=ppt/tags/tag35.xml><?xml version="1.0" encoding="utf-8"?>
<p:tagLst xmlns:p="http://schemas.openxmlformats.org/presentationml/2006/main">
  <p:tag name="KSO_WM_DIAGRAM_VIRTUALLY_FRAME" val="{&quot;height&quot;:116.65,&quot;left&quot;:102.8,&quot;top&quot;:116.9,&quot;width&quot;:348.25}"/>
</p:tagLst>
</file>

<file path=ppt/tags/tag36.xml><?xml version="1.0" encoding="utf-8"?>
<p:tagLst xmlns:p="http://schemas.openxmlformats.org/presentationml/2006/main">
  <p:tag name="KSO_WM_DIAGRAM_VIRTUALLY_FRAME" val="{&quot;height&quot;:116.65,&quot;left&quot;:102.8,&quot;top&quot;:116.9,&quot;width&quot;:348.25}"/>
</p:tagLst>
</file>

<file path=ppt/tags/tag37.xml><?xml version="1.0" encoding="utf-8"?>
<p:tagLst xmlns:p="http://schemas.openxmlformats.org/presentationml/2006/main">
  <p:tag name="KSO_WM_DIAGRAM_VIRTUALLY_FRAME" val="{&quot;height&quot;:116.65,&quot;left&quot;:102.8,&quot;top&quot;:116.9,&quot;width&quot;:348.25}"/>
</p:tagLst>
</file>

<file path=ppt/tags/tag38.xml><?xml version="1.0" encoding="utf-8"?>
<p:tagLst xmlns:p="http://schemas.openxmlformats.org/presentationml/2006/main">
  <p:tag name="KSO_WM_DIAGRAM_VIRTUALLY_FRAME" val="{&quot;height&quot;:116.65,&quot;left&quot;:102.8,&quot;top&quot;:116.9,&quot;width&quot;:348.25}"/>
</p:tagLst>
</file>

<file path=ppt/tags/tag39.xml><?xml version="1.0" encoding="utf-8"?>
<p:tagLst xmlns:p="http://schemas.openxmlformats.org/presentationml/2006/main">
  <p:tag name="KSO_WM_DIAGRAM_VIRTUALLY_FRAME" val="{&quot;height&quot;:116.65,&quot;left&quot;:102.8,&quot;top&quot;:116.9,&quot;width&quot;:348.25}"/>
</p:tagLst>
</file>

<file path=ppt/tags/tag4.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40.xml><?xml version="1.0" encoding="utf-8"?>
<p:tagLst xmlns:p="http://schemas.openxmlformats.org/presentationml/2006/main">
  <p:tag name="KSO_WM_DIAGRAM_VIRTUALLY_FRAME" val="{&quot;height&quot;:116.65,&quot;left&quot;:102.8,&quot;top&quot;:116.9,&quot;width&quot;:348.25}"/>
</p:tagLst>
</file>

<file path=ppt/tags/tag41.xml><?xml version="1.0" encoding="utf-8"?>
<p:tagLst xmlns:p="http://schemas.openxmlformats.org/presentationml/2006/main">
  <p:tag name="KSO_WM_DIAGRAM_VIRTUALLY_FRAME" val="{&quot;height&quot;:116.65,&quot;left&quot;:102.8,&quot;top&quot;:116.9,&quot;width&quot;:348.25}"/>
</p:tagLst>
</file>

<file path=ppt/tags/tag42.xml><?xml version="1.0" encoding="utf-8"?>
<p:tagLst xmlns:p="http://schemas.openxmlformats.org/presentationml/2006/main">
  <p:tag name="KSO_WM_DIAGRAM_VIRTUALLY_FRAME" val="{&quot;height&quot;:116.65,&quot;left&quot;:102.8,&quot;top&quot;:116.9,&quot;width&quot;:348.25}"/>
</p:tagLst>
</file>

<file path=ppt/tags/tag43.xml><?xml version="1.0" encoding="utf-8"?>
<p:tagLst xmlns:p="http://schemas.openxmlformats.org/presentationml/2006/main">
  <p:tag name="KSO_WM_DIAGRAM_VIRTUALLY_FRAME" val="{&quot;height&quot;:116.65,&quot;left&quot;:102.8,&quot;top&quot;:116.9,&quot;width&quot;:348.25}"/>
</p:tagLst>
</file>

<file path=ppt/tags/tag44.xml><?xml version="1.0" encoding="utf-8"?>
<p:tagLst xmlns:p="http://schemas.openxmlformats.org/presentationml/2006/main">
  <p:tag name="KSO_WM_DIAGRAM_VIRTUALLY_FRAME" val="{&quot;height&quot;:116.65,&quot;left&quot;:102.8,&quot;top&quot;:116.9,&quot;width&quot;:348.25}"/>
</p:tagLst>
</file>

<file path=ppt/tags/tag45.xml><?xml version="1.0" encoding="utf-8"?>
<p:tagLst xmlns:p="http://schemas.openxmlformats.org/presentationml/2006/main">
  <p:tag name="KSO_WM_DIAGRAM_VIRTUALLY_FRAME" val="{&quot;height&quot;:116.65,&quot;left&quot;:102.8,&quot;top&quot;:116.9,&quot;width&quot;:348.25}"/>
</p:tagLst>
</file>

<file path=ppt/tags/tag46.xml><?xml version="1.0" encoding="utf-8"?>
<p:tagLst xmlns:p="http://schemas.openxmlformats.org/presentationml/2006/main">
  <p:tag name="KSO_WM_DIAGRAM_VIRTUALLY_FRAME" val="{&quot;height&quot;:116.65,&quot;left&quot;:102.8,&quot;top&quot;:116.9,&quot;width&quot;:348.25}"/>
</p:tagLst>
</file>

<file path=ppt/tags/tag47.xml><?xml version="1.0" encoding="utf-8"?>
<p:tagLst xmlns:p="http://schemas.openxmlformats.org/presentationml/2006/main">
  <p:tag name="KSO_WM_DIAGRAM_VIRTUALLY_FRAME" val="{&quot;height&quot;:116.65,&quot;left&quot;:102.8,&quot;top&quot;:116.9,&quot;width&quot;:348.25}"/>
</p:tagLst>
</file>

<file path=ppt/tags/tag48.xml><?xml version="1.0" encoding="utf-8"?>
<p:tagLst xmlns:p="http://schemas.openxmlformats.org/presentationml/2006/main">
  <p:tag name="KSO_WM_DIAGRAM_VIRTUALLY_FRAME" val="{&quot;height&quot;:116.65,&quot;left&quot;:102.8,&quot;top&quot;:116.9,&quot;width&quot;:348.25}"/>
</p:tagLst>
</file>

<file path=ppt/tags/tag49.xml><?xml version="1.0" encoding="utf-8"?>
<p:tagLst xmlns:p="http://schemas.openxmlformats.org/presentationml/2006/main">
  <p:tag name="KSO_WM_DIAGRAM_VIRTUALLY_FRAME" val="{&quot;height&quot;:116.65,&quot;left&quot;:102.8,&quot;top&quot;:116.9,&quot;width&quot;:348.25}"/>
</p:tagLst>
</file>

<file path=ppt/tags/tag5.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50.xml><?xml version="1.0" encoding="utf-8"?>
<p:tagLst xmlns:p="http://schemas.openxmlformats.org/presentationml/2006/main">
  <p:tag name="KSO_WM_DIAGRAM_VIRTUALLY_FRAME" val="{&quot;height&quot;:116.65,&quot;left&quot;:102.8,&quot;top&quot;:116.9,&quot;width&quot;:348.25}"/>
</p:tagLst>
</file>

<file path=ppt/tags/tag51.xml><?xml version="1.0" encoding="utf-8"?>
<p:tagLst xmlns:p="http://schemas.openxmlformats.org/presentationml/2006/main">
  <p:tag name="KSO_WM_DIAGRAM_VIRTUALLY_FRAME" val="{&quot;height&quot;:116.65,&quot;left&quot;:102.8,&quot;top&quot;:116.9,&quot;width&quot;:348.25}"/>
</p:tagLst>
</file>

<file path=ppt/tags/tag52.xml><?xml version="1.0" encoding="utf-8"?>
<p:tagLst xmlns:p="http://schemas.openxmlformats.org/presentationml/2006/main">
  <p:tag name="KSO_WM_DIAGRAM_VIRTUALLY_FRAME" val="{&quot;height&quot;:228.65,&quot;left&quot;:4.45,&quot;top&quot;:226.6,&quot;width&quot;:591.4}"/>
</p:tagLst>
</file>

<file path=ppt/tags/tag53.xml><?xml version="1.0" encoding="utf-8"?>
<p:tagLst xmlns:p="http://schemas.openxmlformats.org/presentationml/2006/main">
  <p:tag name="KSO_WM_DIAGRAM_VIRTUALLY_FRAME" val="{&quot;height&quot;:228.65,&quot;left&quot;:4.45,&quot;top&quot;:226.6,&quot;width&quot;:591.4}"/>
</p:tagLst>
</file>

<file path=ppt/tags/tag54.xml><?xml version="1.0" encoding="utf-8"?>
<p:tagLst xmlns:p="http://schemas.openxmlformats.org/presentationml/2006/main">
  <p:tag name="KSO_WM_DIAGRAM_VIRTUALLY_FRAME" val="{&quot;height&quot;:228.65,&quot;left&quot;:4.45,&quot;top&quot;:226.6,&quot;width&quot;:591.4}"/>
</p:tagLst>
</file>

<file path=ppt/tags/tag55.xml><?xml version="1.0" encoding="utf-8"?>
<p:tagLst xmlns:p="http://schemas.openxmlformats.org/presentationml/2006/main">
  <p:tag name="KSO_WM_DIAGRAM_VIRTUALLY_FRAME" val="{&quot;height&quot;:228.65,&quot;left&quot;:4.45,&quot;top&quot;:226.6,&quot;width&quot;:591.4}"/>
</p:tagLst>
</file>

<file path=ppt/tags/tag56.xml><?xml version="1.0" encoding="utf-8"?>
<p:tagLst xmlns:p="http://schemas.openxmlformats.org/presentationml/2006/main">
  <p:tag name="KSO_WM_DIAGRAM_VIRTUALLY_FRAME" val="{&quot;height&quot;:228.65,&quot;left&quot;:4.45,&quot;top&quot;:226.6,&quot;width&quot;:591.4}"/>
</p:tagLst>
</file>

<file path=ppt/tags/tag57.xml><?xml version="1.0" encoding="utf-8"?>
<p:tagLst xmlns:p="http://schemas.openxmlformats.org/presentationml/2006/main">
  <p:tag name="KSO_WM_DIAGRAM_VIRTUALLY_FRAME" val="{&quot;height&quot;:228.65,&quot;left&quot;:4.45,&quot;top&quot;:226.6,&quot;width&quot;:591.4}"/>
</p:tagLst>
</file>

<file path=ppt/tags/tag58.xml><?xml version="1.0" encoding="utf-8"?>
<p:tagLst xmlns:p="http://schemas.openxmlformats.org/presentationml/2006/main">
  <p:tag name="KSO_WM_DIAGRAM_VIRTUALLY_FRAME" val="{&quot;height&quot;:228.65,&quot;left&quot;:4.45,&quot;top&quot;:226.6,&quot;width&quot;:591.4}"/>
</p:tagLst>
</file>

<file path=ppt/tags/tag59.xml><?xml version="1.0" encoding="utf-8"?>
<p:tagLst xmlns:p="http://schemas.openxmlformats.org/presentationml/2006/main">
  <p:tag name="KSO_WM_DIAGRAM_VIRTUALLY_FRAME" val="{&quot;height&quot;:228.65,&quot;left&quot;:4.45,&quot;top&quot;:226.6,&quot;width&quot;:591.4}"/>
</p:tagLst>
</file>

<file path=ppt/tags/tag6.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60.xml><?xml version="1.0" encoding="utf-8"?>
<p:tagLst xmlns:p="http://schemas.openxmlformats.org/presentationml/2006/main">
  <p:tag name="KSO_WM_DIAGRAM_VIRTUALLY_FRAME" val="{&quot;height&quot;:228.65,&quot;left&quot;:4.45,&quot;top&quot;:226.6,&quot;width&quot;:591.4}"/>
</p:tagLst>
</file>

<file path=ppt/tags/tag61.xml><?xml version="1.0" encoding="utf-8"?>
<p:tagLst xmlns:p="http://schemas.openxmlformats.org/presentationml/2006/main">
  <p:tag name="TABLE_ENDDRAG_ORIGIN_RECT" val="150*30"/>
  <p:tag name="TABLE_ENDDRAG_RECT" val="110*255*150*30"/>
</p:tagLst>
</file>

<file path=ppt/tags/tag62.xml><?xml version="1.0" encoding="utf-8"?>
<p:tagLst xmlns:p="http://schemas.openxmlformats.org/presentationml/2006/main">
  <p:tag name="TABLE_ENDDRAG_ORIGIN_RECT" val="150*30"/>
  <p:tag name="TABLE_ENDDRAG_RECT" val="110*255*150*30"/>
</p:tagLst>
</file>

<file path=ppt/tags/tag63.xml><?xml version="1.0" encoding="utf-8"?>
<p:tagLst xmlns:p="http://schemas.openxmlformats.org/presentationml/2006/main">
  <p:tag name="TABLE_ENDDRAG_ORIGIN_RECT" val="150*30"/>
  <p:tag name="TABLE_ENDDRAG_RECT" val="110*255*150*30"/>
</p:tagLst>
</file>

<file path=ppt/tags/tag64.xml><?xml version="1.0" encoding="utf-8"?>
<p:tagLst xmlns:p="http://schemas.openxmlformats.org/presentationml/2006/main">
  <p:tag name="TABLE_ENDDRAG_ORIGIN_RECT" val="150*30"/>
  <p:tag name="TABLE_ENDDRAG_RECT" val="110*255*150*30"/>
</p:tagLst>
</file>

<file path=ppt/tags/tag65.xml><?xml version="1.0" encoding="utf-8"?>
<p:tagLst xmlns:p="http://schemas.openxmlformats.org/presentationml/2006/main">
  <p:tag name="TABLE_ENDDRAG_ORIGIN_RECT" val="150*30"/>
  <p:tag name="TABLE_ENDDRAG_RECT" val="110*255*150*30"/>
</p:tagLst>
</file>

<file path=ppt/tags/tag66.xml><?xml version="1.0" encoding="utf-8"?>
<p:tagLst xmlns:p="http://schemas.openxmlformats.org/presentationml/2006/main">
  <p:tag name="TABLE_ENDDRAG_ORIGIN_RECT" val="150*30"/>
  <p:tag name="TABLE_ENDDRAG_RECT" val="110*255*150*30"/>
</p:tagLst>
</file>

<file path=ppt/tags/tag7.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8.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ags/tag9.xml><?xml version="1.0" encoding="utf-8"?>
<p:tagLst xmlns:p="http://schemas.openxmlformats.org/presentationml/2006/main">
  <p:tag name="KSO_WM_DIAGRAM_VIRTUALLY_FRAME" val="{&quot;height&quot;:239.36000000000004,&quot;left&quot;:304.9099212598425,&quot;top&quot;:186.79590551181101,&quot;width&quot;:330.8466141732284}"/>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6612</Words>
  <Application>WPS 演示</Application>
  <PresentationFormat>全屏显示(4:3)</PresentationFormat>
  <Paragraphs>1406</Paragraphs>
  <Slides>39</Slides>
  <Notes>1</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39</vt:i4>
      </vt:variant>
    </vt:vector>
  </HeadingPairs>
  <TitlesOfParts>
    <vt:vector size="56" baseType="lpstr">
      <vt:lpstr>Arial</vt:lpstr>
      <vt:lpstr>宋体</vt:lpstr>
      <vt:lpstr>Wingdings</vt:lpstr>
      <vt:lpstr>Calibri</vt:lpstr>
      <vt:lpstr>华文细黑</vt:lpstr>
      <vt:lpstr>MS UI Gothic</vt:lpstr>
      <vt:lpstr>方正正大黑简体</vt:lpstr>
      <vt:lpstr>黑体</vt:lpstr>
      <vt:lpstr>Verdana</vt:lpstr>
      <vt:lpstr>微软雅黑</vt:lpstr>
      <vt:lpstr>楷体</vt:lpstr>
      <vt:lpstr>Times New Roman</vt:lpstr>
      <vt:lpstr>隶书</vt:lpstr>
      <vt:lpstr>Arial Unicode MS</vt:lpstr>
      <vt:lpstr>Tahoma</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422</cp:revision>
  <dcterms:created xsi:type="dcterms:W3CDTF">2010-09-23T08:30:00Z</dcterms:created>
  <dcterms:modified xsi:type="dcterms:W3CDTF">2025-09-15T00:54:58Z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FCA73F71D30A455E9BD22AE6DD7764F1_12</vt:lpwstr>
  </property>
  <property fmtid="{D5CDD505-2E9C-101B-9397-08002B2CF9AE}" pid="4" name="KSOProductBuildVer">
    <vt:lpwstr>2052-12.1.0.22529</vt:lpwstr>
  </property>
</Properties>
</file>