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401" r:id="rId29"/>
    <p:sldId id="402" r:id="rId30"/>
    <p:sldId id="288" r:id="rId31"/>
    <p:sldId id="386" r:id="rId32"/>
    <p:sldId id="389" r:id="rId33"/>
    <p:sldId id="390" r:id="rId34"/>
    <p:sldId id="391" r:id="rId35"/>
    <p:sldId id="392" r:id="rId36"/>
    <p:sldId id="393" r:id="rId37"/>
    <p:sldId id="394" r:id="rId38"/>
    <p:sldId id="395" r:id="rId39"/>
    <p:sldId id="396" r:id="rId40"/>
    <p:sldId id="397" r:id="rId41"/>
    <p:sldId id="398" r:id="rId42"/>
    <p:sldId id="399" r:id="rId43"/>
    <p:sldId id="354" r:id="rId44"/>
    <p:sldId id="400" r:id="rId45"/>
    <p:sldId id="292" r:id="rId46"/>
    <p:sldId id="293" r:id="rId47"/>
    <p:sldId id="367" r:id="rId48"/>
    <p:sldId id="368" r:id="rId49"/>
    <p:sldId id="355" r:id="rId50"/>
    <p:sldId id="301" r:id="rId51"/>
    <p:sldId id="305" r:id="rId52"/>
    <p:sldId id="306" r:id="rId53"/>
    <p:sldId id="356" r:id="rId54"/>
    <p:sldId id="357" r:id="rId55"/>
    <p:sldId id="313" r:id="rId56"/>
    <p:sldId id="358" r:id="rId57"/>
    <p:sldId id="318" r:id="rId58"/>
    <p:sldId id="319" r:id="rId59"/>
    <p:sldId id="328" r:id="rId60"/>
    <p:sldId id="359" r:id="rId61"/>
    <p:sldId id="360"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28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98"/>
        <p:guide pos="28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ctr" anchorCtr="0"/>
          <a:p>
            <a:pPr lvl="0"/>
            <a:r>
              <a:rPr lang="zh-CN" altLang="en-US" dirty="0"/>
              <a:t>此时以</a:t>
            </a:r>
            <a:r>
              <a:rPr lang="en-US" altLang="zh-CN" dirty="0"/>
              <a:t>18</a:t>
            </a:r>
            <a:r>
              <a:rPr lang="zh-CN" altLang="en-US" dirty="0"/>
              <a:t>作为子节点与其父节点做对比看看是否满足大顶堆的性质，然后我们继续以</a:t>
            </a:r>
            <a:r>
              <a:rPr lang="en-US" altLang="zh-CN" dirty="0"/>
              <a:t>18</a:t>
            </a:r>
            <a:r>
              <a:rPr lang="zh-CN" altLang="en-US" dirty="0"/>
              <a:t>作为子节点与父节点进行比较看是否满足大顶堆的性质，不满足则继续交换。直至构建完成整个大顶堆。</a:t>
            </a:r>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cs typeface="Times New Roman" panose="02020603050405020304" pitchFamily="18" charset="0"/>
              </a:defRPr>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cs typeface="Times New Roman" panose="02020603050405020304" pitchFamily="18" charset="0"/>
              </a:defRPr>
            </a:lvl1pPr>
          </a:lstStyle>
          <a:p>
            <a:r>
              <a:rPr lang="zh-CN"/>
              <a:t>单击添加署名或公司信息</a:t>
            </a:r>
            <a:endParaRPr 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cs typeface="Times New Roman" panose="02020603050405020304" pitchFamily="18"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9.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9.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image" Target="../media/image4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cs typeface="Times New Roman" panose="02020603050405020304" pitchFamily="18"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按照这种策略找到了最优解，那么这种贪心策略是不是偶然找到最优答案呢？</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首先，首项符合定理：</a:t>
            </a:r>
            <a:endParaRPr lang="zh-CN" altLang="en-US">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然后由第</a:t>
            </a:r>
            <a:r>
              <a:rPr lang="en-US" altLang="zh-CN">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项成立，推出第</a:t>
            </a:r>
            <a:r>
              <a:rPr lang="en-US" altLang="zh-CN">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项成立：</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假设：</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证明：</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因为，</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所以</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可以写成</a:t>
            </a:r>
            <a:endParaRPr lang="zh-CN" altLang="en-US">
              <a:latin typeface="Times New Roman" panose="02020603050405020304" pitchFamily="18" charset="0"/>
              <a:cs typeface="Times New Roman" panose="02020603050405020304" pitchFamily="18" charset="0"/>
            </a:endParaRPr>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最后化简可以证：</a:t>
            </a:r>
            <a:endParaRPr lang="zh-CN" altLang="en-US">
              <a:latin typeface="Times New Roman" panose="02020603050405020304" pitchFamily="18" charset="0"/>
              <a:cs typeface="Times New Roman" panose="02020603050405020304" pitchFamily="18" charset="0"/>
            </a:endParaRPr>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推到多米诺骨牌第一张牌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由前一张牌可以推倒后一张牌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找到第一张能推倒的多米诺骨牌。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归纳基础：也就是就是第一个时间结束的课程可以组成最优解</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可以用</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en-US" altLang="zh-CN">
                <a:solidFill>
                  <a:schemeClr val="tx1"/>
                </a:solidFill>
                <a:uFillTx/>
                <a:latin typeface="Times New Roman" panose="02020603050405020304" pitchFamily="18" charset="0"/>
                <a:cs typeface="Times New Roman" panose="02020603050405020304" pitchFamily="18" charset="0"/>
              </a:rPr>
              <a:t> = {1,2,3,...,n},</a:t>
            </a:r>
            <a:r>
              <a:rPr lang="zh-CN" altLang="en-US">
                <a:solidFill>
                  <a:schemeClr val="tx1"/>
                </a:solidFill>
                <a:uFillTx/>
                <a:latin typeface="Times New Roman" panose="02020603050405020304" pitchFamily="18" charset="0"/>
                <a:cs typeface="Times New Roman" panose="02020603050405020304" pitchFamily="18" charset="0"/>
              </a:rPr>
              <a:t>表示课程集合，</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i</a:t>
            </a:r>
            <a:r>
              <a:rPr lang="zh-CN" altLang="en-US">
                <a:solidFill>
                  <a:schemeClr val="tx1"/>
                </a:solidFill>
                <a:uFillTx/>
                <a:latin typeface="Times New Roman" panose="02020603050405020304" pitchFamily="18" charset="0"/>
                <a:cs typeface="Times New Roman" panose="02020603050405020304" pitchFamily="18" charset="0"/>
              </a:rPr>
              <a:t>表示课程结束的时间，</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2</a:t>
            </a:r>
            <a:r>
              <a:rPr lang="en-US" altLang="zh-CN">
                <a:solidFill>
                  <a:schemeClr val="tx1"/>
                </a:solidFill>
                <a:uFillTx/>
                <a:latin typeface="Times New Roman" panose="02020603050405020304" pitchFamily="18" charset="0"/>
                <a:cs typeface="Times New Roman" panose="02020603050405020304" pitchFamily="18" charset="0"/>
              </a:rPr>
              <a:t>&lt;...&lt;f</a:t>
            </a:r>
            <a:r>
              <a:rPr lang="en-US" altLang="zh-CN" baseline="-25000">
                <a:solidFill>
                  <a:schemeClr val="tx1"/>
                </a:solidFill>
                <a:uFillTx/>
                <a:latin typeface="Times New Roman" panose="02020603050405020304" pitchFamily="18" charset="0"/>
                <a:cs typeface="Times New Roman" panose="02020603050405020304" pitchFamily="18" charset="0"/>
              </a:rPr>
              <a:t>n</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此时讲</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的最优解的第一个课程</a:t>
            </a:r>
            <a:r>
              <a:rPr lang="en-US" altLang="zh-CN">
                <a:solidFill>
                  <a:schemeClr val="tx1"/>
                </a:solidFill>
                <a:uFillTx/>
                <a:latin typeface="Times New Roman" panose="02020603050405020304" pitchFamily="18" charset="0"/>
                <a:cs typeface="Times New Roman" panose="02020603050405020304" pitchFamily="18" charset="0"/>
              </a:rPr>
              <a:t>j</a:t>
            </a:r>
            <a:r>
              <a:rPr lang="zh-CN" altLang="en-US">
                <a:solidFill>
                  <a:schemeClr val="tx1"/>
                </a:solidFill>
                <a:uFillTx/>
                <a:latin typeface="Times New Roman" panose="02020603050405020304" pitchFamily="18" charset="0"/>
                <a:cs typeface="Times New Roman" panose="02020603050405020304" pitchFamily="18" charset="0"/>
              </a:rPr>
              <a:t>替换成</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，因为</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j</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是最优解，此时</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替换之后，</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也是最优解。所以说我们的首项成立。</a:t>
            </a:r>
            <a:endParaRPr lang="zh-CN" altLang="en-US">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找到前一张推倒后一张多米诺骨牌。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归纳步骤：假设选择前</a:t>
            </a:r>
            <a:r>
              <a:rPr lang="en-US" altLang="zh-CN" sz="1800" b="1" smtClean="0">
                <a:ln>
                  <a:noFill/>
                </a:ln>
                <a:effectLst/>
                <a:latin typeface="宋体" panose="02010600030101010101" pitchFamily="2" charset="-122"/>
                <a:cs typeface="Times New Roman" panose="02020603050405020304" pitchFamily="18" charset="0"/>
                <a:sym typeface="+mn-ea"/>
              </a:rPr>
              <a:t>k</a:t>
            </a:r>
            <a:r>
              <a:rPr lang="zh-CN" altLang="en-US" sz="1800" b="1" smtClean="0">
                <a:ln>
                  <a:noFill/>
                </a:ln>
                <a:effectLst/>
                <a:latin typeface="宋体" panose="02010600030101010101" pitchFamily="2" charset="-122"/>
                <a:cs typeface="Times New Roman" panose="02020603050405020304" pitchFamily="18" charset="0"/>
                <a:sym typeface="+mn-ea"/>
              </a:rPr>
              <a:t>项最早结束的课程为真，证明选择</a:t>
            </a:r>
            <a:r>
              <a:rPr lang="en-US" altLang="zh-CN" sz="1800" b="1" smtClean="0">
                <a:ln>
                  <a:noFill/>
                </a:ln>
                <a:effectLst/>
                <a:latin typeface="宋体" panose="02010600030101010101" pitchFamily="2" charset="-122"/>
                <a:cs typeface="Times New Roman" panose="02020603050405020304" pitchFamily="18" charset="0"/>
                <a:sym typeface="+mn-ea"/>
              </a:rPr>
              <a:t>k+1</a:t>
            </a:r>
            <a:r>
              <a:rPr lang="zh-CN" altLang="en-US" sz="1800" b="1" smtClean="0">
                <a:ln>
                  <a:noFill/>
                </a:ln>
                <a:effectLst/>
                <a:latin typeface="宋体" panose="02010600030101010101" pitchFamily="2" charset="-122"/>
                <a:cs typeface="Times New Roman" panose="02020603050405020304" pitchFamily="18" charset="0"/>
                <a:sym typeface="+mn-ea"/>
              </a:rPr>
              <a:t>也为真。</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用字母</a:t>
            </a:r>
            <a:r>
              <a:rPr lang="en-US" altLang="zh-CN">
                <a:uFillTx/>
                <a:latin typeface="Times New Roman" panose="02020603050405020304" pitchFamily="18" charset="0"/>
                <a:cs typeface="Times New Roman" panose="02020603050405020304" pitchFamily="18" charset="0"/>
                <a:sym typeface="+mn-ea"/>
              </a:rPr>
              <a:t>T</a:t>
            </a:r>
            <a:r>
              <a:rPr lang="zh-CN" altLang="en-US">
                <a:solidFill>
                  <a:schemeClr val="tx1"/>
                </a:solidFill>
                <a:uFillTx/>
                <a:latin typeface="Times New Roman" panose="02020603050405020304" pitchFamily="18" charset="0"/>
                <a:cs typeface="Times New Roman" panose="02020603050405020304" pitchFamily="18" charset="0"/>
              </a:rPr>
              <a:t>表示问题最优解的集合</a:t>
            </a:r>
            <a:r>
              <a:rPr lang="zh-CN">
                <a:solidFill>
                  <a:schemeClr val="tx1"/>
                </a:solidFill>
                <a:uFillTx/>
                <a:latin typeface="Times New Roman" panose="02020603050405020304" pitchFamily="18" charset="0"/>
                <a:cs typeface="Times New Roman" panose="02020603050405020304" pitchFamily="18" charset="0"/>
              </a:rPr>
              <a:t>。</a:t>
            </a:r>
            <a:endParaRPr lang="zh-CN">
              <a:solidFill>
                <a:schemeClr val="tx1"/>
              </a:solidFill>
              <a:uFillTx/>
              <a:latin typeface="Times New Roman" panose="02020603050405020304" pitchFamily="18" charset="0"/>
              <a:cs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T</a:t>
            </a:r>
            <a:endParaRPr lang="en-US" altLang="zh-CN">
              <a:uFillTx/>
              <a:latin typeface="Times New Roman" panose="02020603050405020304" pitchFamily="18" charset="0"/>
              <a:cs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zh-CN" altLang="en-US">
                <a:uFillTx/>
                <a:latin typeface="Times New Roman" panose="02020603050405020304" pitchFamily="18" charset="0"/>
                <a:cs typeface="Times New Roman" panose="02020603050405020304" pitchFamily="18" charset="0"/>
                <a:sym typeface="+mn-ea"/>
              </a:rPr>
              <a:t>是前</a:t>
            </a:r>
            <a:r>
              <a:rPr lang="en-US" altLang="zh-CN">
                <a:uFillTx/>
                <a:latin typeface="Times New Roman" panose="02020603050405020304" pitchFamily="18" charset="0"/>
                <a:cs typeface="Times New Roman" panose="02020603050405020304" pitchFamily="18" charset="0"/>
                <a:sym typeface="+mn-ea"/>
              </a:rPr>
              <a:t>{i1,i2,...,ik} U B</a:t>
            </a:r>
            <a:r>
              <a:rPr lang="zh-CN" altLang="en-US">
                <a:uFillTx/>
                <a:latin typeface="Times New Roman" panose="02020603050405020304" pitchFamily="18" charset="0"/>
                <a:cs typeface="Times New Roman" panose="02020603050405020304" pitchFamily="18" charset="0"/>
                <a:sym typeface="+mn-ea"/>
              </a:rPr>
              <a:t>，并且</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集合一定待选集合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中的最优解。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是包含</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项的待选集合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所以说</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a:t>
            </a:r>
            <a:endParaRPr lang="zh-CN" altLang="en-US">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 </a:t>
            </a:r>
            <a:r>
              <a:rPr lang="zh-CN" altLang="en-US">
                <a:solidFill>
                  <a:schemeClr val="tx1"/>
                </a:solidFill>
                <a:uFillTx/>
                <a:latin typeface="Times New Roman" panose="02020603050405020304" pitchFamily="18" charset="0"/>
                <a:cs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0;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j = 0; j &lt; n-i-1; j++)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&gt; f[j+1])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则进行交换</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 = f[j];f[j]=f[j+1];f[j+1]=temp;</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temp1 = s[j];s[j]=s[j+1];s[j+1]=temp1;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a:p>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利用冒泡排序，根据结束时间将开始时间也进行排序。</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t[0]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count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j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1;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&lt;= s[i])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j = i;</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count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}else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count;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可是硬币的面值一定就符合贪心策略能解决问题吗？</a:t>
            </a:r>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存在这样的一个反例，币值分别为</a:t>
            </a:r>
            <a:r>
              <a:rPr lang="en-US" altLang="zh-CN">
                <a:solidFill>
                  <a:schemeClr val="tx2"/>
                </a:solidFill>
                <a:uFillTx/>
                <a:latin typeface="Times New Roman" panose="02020603050405020304" pitchFamily="18" charset="0"/>
                <a:cs typeface="Times New Roman" panose="02020603050405020304" pitchFamily="18" charset="0"/>
              </a:rPr>
              <a:t>[1,10,25]</a:t>
            </a:r>
            <a:r>
              <a:rPr lang="zh-CN" altLang="en-US">
                <a:solidFill>
                  <a:schemeClr val="tx2"/>
                </a:solidFill>
                <a:uFillTx/>
                <a:latin typeface="Times New Roman" panose="02020603050405020304" pitchFamily="18" charset="0"/>
                <a:cs typeface="Times New Roman" panose="02020603050405020304" pitchFamily="18" charset="0"/>
              </a:rPr>
              <a:t>，如果需要发薪资</a:t>
            </a:r>
            <a:r>
              <a:rPr lang="en-US" altLang="zh-CN">
                <a:solidFill>
                  <a:schemeClr val="tx2"/>
                </a:solidFill>
                <a:uFillTx/>
                <a:latin typeface="Times New Roman" panose="02020603050405020304" pitchFamily="18" charset="0"/>
                <a:cs typeface="Times New Roman" panose="02020603050405020304" pitchFamily="18" charset="0"/>
              </a:rPr>
              <a:t>30</a:t>
            </a:r>
            <a:r>
              <a:rPr lang="zh-CN" altLang="en-US">
                <a:solidFill>
                  <a:schemeClr val="tx2"/>
                </a:solidFill>
                <a:uFillTx/>
                <a:latin typeface="Times New Roman" panose="02020603050405020304" pitchFamily="18" charset="0"/>
                <a:cs typeface="Times New Roman" panose="02020603050405020304" pitchFamily="18" charset="0"/>
              </a:rPr>
              <a:t>，按照贪心算法是</a:t>
            </a:r>
            <a:r>
              <a:rPr lang="en-US" altLang="zh-CN">
                <a:solidFill>
                  <a:schemeClr val="tx2"/>
                </a:solidFill>
                <a:uFillTx/>
                <a:latin typeface="Times New Roman" panose="02020603050405020304" pitchFamily="18" charset="0"/>
                <a:cs typeface="Times New Roman" panose="02020603050405020304" pitchFamily="18" charset="0"/>
              </a:rPr>
              <a:t>25+1+1+1+1+1</a:t>
            </a:r>
            <a:r>
              <a:rPr lang="zh-CN" altLang="en-US">
                <a:solidFill>
                  <a:schemeClr val="tx2"/>
                </a:solidFill>
                <a:uFillTx/>
                <a:latin typeface="Times New Roman" panose="02020603050405020304" pitchFamily="18" charset="0"/>
                <a:cs typeface="Times New Roman" panose="02020603050405020304" pitchFamily="18" charset="0"/>
              </a:rPr>
              <a:t>，总共是</a:t>
            </a:r>
            <a:r>
              <a:rPr lang="en-US" altLang="zh-CN">
                <a:solidFill>
                  <a:schemeClr val="tx2"/>
                </a:solidFill>
                <a:uFillTx/>
                <a:latin typeface="Times New Roman" panose="02020603050405020304" pitchFamily="18" charset="0"/>
                <a:cs typeface="Times New Roman" panose="02020603050405020304" pitchFamily="18" charset="0"/>
              </a:rPr>
              <a:t>6</a:t>
            </a:r>
            <a:r>
              <a:rPr lang="zh-CN" altLang="en-US">
                <a:solidFill>
                  <a:schemeClr val="tx2"/>
                </a:solidFill>
                <a:uFillTx/>
                <a:latin typeface="Times New Roman" panose="02020603050405020304" pitchFamily="18" charset="0"/>
                <a:cs typeface="Times New Roman" panose="02020603050405020304" pitchFamily="18" charset="0"/>
              </a:rPr>
              <a:t>枚币，而真正的最有解是</a:t>
            </a:r>
            <a:r>
              <a:rPr lang="en-US" altLang="zh-CN">
                <a:solidFill>
                  <a:schemeClr val="tx2"/>
                </a:solidFill>
                <a:uFillTx/>
                <a:latin typeface="Times New Roman" panose="02020603050405020304" pitchFamily="18" charset="0"/>
                <a:cs typeface="Times New Roman" panose="02020603050405020304" pitchFamily="18" charset="0"/>
              </a:rPr>
              <a:t>10+10+10</a:t>
            </a:r>
            <a:r>
              <a:rPr lang="zh-CN" altLang="en-US">
                <a:solidFill>
                  <a:schemeClr val="tx2"/>
                </a:solidFill>
                <a:uFillTx/>
                <a:latin typeface="Times New Roman" panose="02020603050405020304" pitchFamily="18" charset="0"/>
                <a:cs typeface="Times New Roman" panose="02020603050405020304" pitchFamily="18" charset="0"/>
              </a:rPr>
              <a:t>。</a:t>
            </a:r>
            <a:endParaRPr lang="zh-CN" altLang="en-US">
              <a:solidFill>
                <a:schemeClr val="tx2"/>
              </a:solidFill>
              <a:uFillTx/>
              <a:latin typeface="Times New Roman" panose="02020603050405020304" pitchFamily="18" charset="0"/>
              <a:cs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所以，贪心算法依赖贪心策略，而贪心算法可靠，需要对贪心策略进行证明！</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继续思考这个问题，什么样的币值序列能够用贪心算法呢？</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①如果币值是从</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开始的等比币值，可以完全按照贪心策略找到最优解。</a:t>
            </a: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②测试待兑换数额</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，是否有反例。</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范围</a:t>
            </a:r>
            <a:r>
              <a:rPr lang="zh-CN" altLang="en-US">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rPr>
              <a:t>假设</a:t>
            </a:r>
            <a:r>
              <a:rPr lang="en-US" altLang="zh-CN">
                <a:latin typeface="Times New Roman" panose="02020603050405020304" pitchFamily="18" charset="0"/>
                <a:cs typeface="Times New Roman" panose="02020603050405020304" pitchFamily="18" charset="0"/>
              </a:rPr>
              <a:t>1=c</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&lt;c</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&lt;...&lt;c</a:t>
            </a:r>
            <a:r>
              <a:rPr lang="en-US" altLang="zh-CN" baseline="-25000">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latin typeface="Times New Roman" panose="02020603050405020304" pitchFamily="18" charset="0"/>
                <a:cs typeface="Times New Roman" panose="02020603050405020304" pitchFamily="18" charset="0"/>
                <a:hlinkClick r:id="rId5"/>
              </a:rPr>
              <a:t>原文</a:t>
            </a:r>
            <a:endParaRPr lang="zh-CN" altLang="en-US" sz="1600">
              <a:latin typeface="Times New Roman" panose="02020603050405020304" pitchFamily="18" charset="0"/>
              <a:cs typeface="Times New Roman" panose="02020603050405020304" pitchFamily="18" charset="0"/>
              <a:hlinkClick r:id="rId5"/>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4.1.3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贪心算法思想总结</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）解决一些组合优化问题，即求解最优值问题</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）求解问题的每一步是选择某种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短视</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的贪心策略。</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）贪心策略决定算法的好坏，需要对算法进行正确性验证。</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）验证贪心算法的好坏方法一般是，举反例（证明贪心策略不正确）和数学归纳法（证明贪心算法正确）。</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4.2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贪心法应用</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5" name="Text Box 2"/>
          <p:cNvSpPr txBox="1">
            <a:spLocks noChangeArrowheads="1"/>
          </p:cNvSpPr>
          <p:nvPr/>
        </p:nvSpPr>
        <p:spPr bwMode="auto">
          <a:xfrm>
            <a:off x="417328" y="210483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百分制成绩</a:t>
            </a: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
        <p:nvSpPr>
          <p:cNvPr id="5" name="矩形 4"/>
          <p:cNvSpPr/>
          <p:nvPr/>
        </p:nvSpPr>
        <p:spPr>
          <a:xfrm>
            <a:off x="644525" y="1596390"/>
            <a:ext cx="3782695" cy="532765"/>
          </a:xfrm>
          <a:prstGeom prst="rect">
            <a:avLst/>
          </a:prstGeom>
        </p:spPr>
        <p:txBody>
          <a:bodyPr wrap="none">
            <a:no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cs typeface="Times New Roman" panose="02020603050405020304" pitchFamily="18" charset="0"/>
              </a:rPr>
              <a:t>本章概要</a:t>
            </a:r>
            <a:endParaRPr lang="zh-CN" altLang="en-US">
              <a:latin typeface="黑体" panose="02010609060101010101" charset="-122"/>
              <a:ea typeface="黑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403985" y="1557020"/>
            <a:ext cx="7287260" cy="5076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1*5%+</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cs typeface="Times New Roman" panose="02020603050405020304" pitchFamily="18" charset="0"/>
              </a:rPr>
              <a:t>3*40%+</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4" name="矩形 3"/>
          <p:cNvSpPr/>
          <p:nvPr/>
        </p:nvSpPr>
        <p:spPr>
          <a:xfrm>
            <a:off x="468159" y="1052736"/>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2" name="矩形 1"/>
          <p:cNvSpPr/>
          <p:nvPr/>
        </p:nvSpPr>
        <p:spPr>
          <a:xfrm>
            <a:off x="388784" y="98098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p:cNvSpPr txBox="1">
            <a:spLocks noChangeArrowheads="1"/>
          </p:cNvSpPr>
          <p:nvPr/>
        </p:nvSpPr>
        <p:spPr bwMode="auto">
          <a:xfrm>
            <a:off x="395536" y="1605425"/>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路径：</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         间的路径。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5860" name="Text Box 4"/>
          <p:cNvSpPr txBox="1">
            <a:spLocks noChangeArrowheads="1"/>
          </p:cNvSpPr>
          <p:nvPr/>
        </p:nvSpPr>
        <p:spPr bwMode="auto">
          <a:xfrm>
            <a:off x="292349" y="2352135"/>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结点的路径长度：</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两结点间路径上的分支数。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1" name="Text Box 5"/>
          <p:cNvSpPr txBox="1">
            <a:spLocks noChangeArrowheads="1"/>
          </p:cNvSpPr>
          <p:nvPr/>
        </p:nvSpPr>
        <p:spPr bwMode="auto">
          <a:xfrm>
            <a:off x="292349" y="5095335"/>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从树根到每一个结点的路径长度之和。记作：</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TL  </a:t>
            </a:r>
            <a:endPar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2" name="Text Box 6"/>
          <p:cNvSpPr txBox="1">
            <a:spLocks noChangeArrowheads="1"/>
          </p:cNvSpPr>
          <p:nvPr/>
        </p:nvSpPr>
        <p:spPr bwMode="auto">
          <a:xfrm>
            <a:off x="5516812" y="3014123"/>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A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到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B</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C</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D</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E</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F</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G</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H</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I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的路径长度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分别为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3" name="Text Box 7"/>
          <p:cNvSpPr txBox="1">
            <a:spLocks noChangeArrowheads="1"/>
          </p:cNvSpPr>
          <p:nvPr/>
        </p:nvSpPr>
        <p:spPr bwMode="auto">
          <a:xfrm>
            <a:off x="292349" y="5552535"/>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a</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20 </a:t>
            </a:r>
            <a:br>
              <a:rPr kumimoji="1" lang="en-US" altLang="zh-CN" sz="2400" b="1" dirty="0">
                <a:latin typeface="Times New Roman" panose="02020603050405020304" pitchFamily="18" charset="0"/>
                <a:cs typeface="Times New Roman" panose="02020603050405020304" pitchFamily="18" charset="0"/>
              </a:rPr>
            </a:b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b</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16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5865" name="Group 9"/>
          <p:cNvGrpSpPr/>
          <p:nvPr/>
        </p:nvGrpSpPr>
        <p:grpSpPr bwMode="auto">
          <a:xfrm>
            <a:off x="560637" y="2826798"/>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A</a:t>
              </a:r>
              <a:endParaRPr kumimoji="1" lang="en-US" altLang="zh-CN" sz="2000" b="1" dirty="0">
                <a:latin typeface="Times New Roman" panose="02020603050405020304" pitchFamily="18" charset="0"/>
                <a:cs typeface="Times New Roman" panose="02020603050405020304" pitchFamily="18" charset="0"/>
              </a:endParaRPr>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A</a:t>
              </a:r>
              <a:endParaRPr kumimoji="1" lang="en-US" altLang="zh-CN" sz="2000" b="1">
                <a:latin typeface="Times New Roman" panose="02020603050405020304" pitchFamily="18" charset="0"/>
                <a:cs typeface="Times New Roman" panose="02020603050405020304" pitchFamily="18" charset="0"/>
              </a:endParaRPr>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a</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b</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矩形 4"/>
          <p:cNvSpPr/>
          <p:nvPr/>
        </p:nvSpPr>
        <p:spPr>
          <a:xfrm>
            <a:off x="342429" y="90859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权：</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 </a:t>
            </a:r>
            <a:endPar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从根结点到该结点之间的路径长度与该结点的权的乘积。</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树中所有叶子结点的带权路径长度之和。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1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记作：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rPr>
              <a:t>权值 </a:t>
            </a:r>
            <a:endPar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结点到根的路径长度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例：有</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a</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b</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c</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d</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，权值分别为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7, 5, 2, 4</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，试构造以此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个结点为叶子结点的二叉树。 </a:t>
            </a:r>
            <a:endPar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36</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1+</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46</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rPr>
              <a:t>哈夫曼树 </a:t>
            </a:r>
            <a:endPar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rPr>
              <a:t>具有相同带权结点构成的哈夫曼树不惟一。 </a:t>
            </a:r>
            <a:endPar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带权路径长度 </a:t>
            </a: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(WPL)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最短的二叉树     </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110000"/>
              </a:lnSpc>
              <a:spcBef>
                <a:spcPct val="50000"/>
              </a:spcBef>
            </a:pP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（权值大的结点离根最近）</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40000"/>
              </a:lnSpc>
              <a:spcBef>
                <a:spcPct val="50000"/>
              </a:spcBef>
            </a:pPr>
            <a:endPar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cs typeface="Times New Roman" panose="02020603050405020304" pitchFamily="18" charset="0"/>
              </a:rPr>
              <a:t>目标</a:t>
            </a:r>
            <a:endParaRPr lang="zh-CN" altLang="en-US" sz="2400" b="1">
              <a:solidFill>
                <a:srgbClr val="000000"/>
              </a:solidFill>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199" name="组合 21"/>
          <p:cNvGrpSpPr/>
          <p:nvPr/>
        </p:nvGrpSpPr>
        <p:grpSpPr>
          <a:xfrm>
            <a:off x="861060"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0" name="组合 24"/>
          <p:cNvGrpSpPr/>
          <p:nvPr/>
        </p:nvGrpSpPr>
        <p:grpSpPr>
          <a:xfrm>
            <a:off x="1672273"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1" name="组合 28"/>
          <p:cNvGrpSpPr/>
          <p:nvPr/>
        </p:nvGrpSpPr>
        <p:grpSpPr>
          <a:xfrm>
            <a:off x="2451735"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2" name="左大括号 1"/>
          <p:cNvSpPr/>
          <p:nvPr/>
        </p:nvSpPr>
        <p:spPr>
          <a:xfrm>
            <a:off x="46799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2772410" y="4077018"/>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17" name="直接连接符 16"/>
          <p:cNvCxnSpPr>
            <a:stCxn id="12" idx="4"/>
          </p:cNvCxnSpPr>
          <p:nvPr/>
        </p:nvCxnSpPr>
        <p:spPr>
          <a:xfrm flipH="1">
            <a:off x="2628265" y="4580255"/>
            <a:ext cx="396875" cy="50546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stCxn id="12" idx="4"/>
          </p:cNvCxnSpPr>
          <p:nvPr/>
        </p:nvCxnSpPr>
        <p:spPr>
          <a:xfrm>
            <a:off x="3025140" y="4580255"/>
            <a:ext cx="467360" cy="57721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19" name="组合 28"/>
          <p:cNvGrpSpPr/>
          <p:nvPr/>
        </p:nvGrpSpPr>
        <p:grpSpPr>
          <a:xfrm>
            <a:off x="1656715" y="2031683"/>
            <a:ext cx="504825" cy="503237"/>
            <a:chOff x="1006488" y="2036167"/>
            <a:chExt cx="504800" cy="504056"/>
          </a:xfrm>
        </p:grpSpPr>
        <p:sp>
          <p:nvSpPr>
            <p:cNvPr id="2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23" name="左大括号 22"/>
          <p:cNvSpPr/>
          <p:nvPr/>
        </p:nvSpPr>
        <p:spPr>
          <a:xfrm>
            <a:off x="118681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p:cNvCxnSpPr>
          <p:nvPr/>
        </p:nvCxnSpPr>
        <p:spPr>
          <a:xfrm flipH="1">
            <a:off x="4243705" y="3576320"/>
            <a:ext cx="598805" cy="466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p:cNvCxnSpPr>
          <p:nvPr/>
        </p:nvCxnSpPr>
        <p:spPr>
          <a:xfrm>
            <a:off x="4842510" y="3576320"/>
            <a:ext cx="521335" cy="39370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4" name="组合 34"/>
          <p:cNvGrpSpPr/>
          <p:nvPr/>
        </p:nvGrpSpPr>
        <p:grpSpPr>
          <a:xfrm>
            <a:off x="4596448" y="3075940"/>
            <a:ext cx="504825" cy="504825"/>
            <a:chOff x="1006488" y="2036167"/>
            <a:chExt cx="504800" cy="504056"/>
          </a:xfrm>
        </p:grpSpPr>
        <p:sp>
          <p:nvSpPr>
            <p:cNvPr id="4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7" name="文本框 46"/>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48" name="组合 34"/>
          <p:cNvGrpSpPr/>
          <p:nvPr/>
        </p:nvGrpSpPr>
        <p:grpSpPr>
          <a:xfrm>
            <a:off x="2452053" y="2030095"/>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575 0.441019 " pathEditMode="relative" ptsTypes="">
                                      <p:cBhvr>
                                        <p:cTn id="6" dur="2000" fill="hold"/>
                                        <p:tgtEl>
                                          <p:spTgt spid="819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 0 L 0.195069 0.44 " pathEditMode="relative" rAng="0" ptsTypes="">
                                      <p:cBhvr>
                                        <p:cTn id="10" dur="2000" fill="hold"/>
                                        <p:tgtEl>
                                          <p:spTgt spid="8200"/>
                                        </p:tgtEl>
                                        <p:attrNameLst>
                                          <p:attrName>ppt_x</p:attrName>
                                          <p:attrName>ppt_y</p:attrName>
                                        </p:attrNameLst>
                                      </p:cBhvr>
                                      <p:rCtr x="94" y="215"/>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8199"/>
                                        </p:tgtEl>
                                        <p:attrNameLst>
                                          <p:attrName>ppt_x</p:attrName>
                                        </p:attrNameLst>
                                      </p:cBhvr>
                                      <p:tavLst>
                                        <p:tav tm="0">
                                          <p:val>
                                            <p:strVal val="ppt_x"/>
                                          </p:val>
                                        </p:tav>
                                        <p:tav tm="100000">
                                          <p:val>
                                            <p:strVal val="ppt_x"/>
                                          </p:val>
                                        </p:tav>
                                      </p:tavLst>
                                    </p:anim>
                                    <p:anim calcmode="lin" valueType="num">
                                      <p:cBhvr additive="base">
                                        <p:cTn id="47" dur="500"/>
                                        <p:tgtEl>
                                          <p:spTgt spid="8199"/>
                                        </p:tgtEl>
                                        <p:attrNameLst>
                                          <p:attrName>ppt_y</p:attrName>
                                        </p:attrNameLst>
                                      </p:cBhvr>
                                      <p:tavLst>
                                        <p:tav tm="0">
                                          <p:val>
                                            <p:strVal val="ppt_y"/>
                                          </p:val>
                                        </p:tav>
                                        <p:tav tm="100000">
                                          <p:val>
                                            <p:strVal val="1+ppt_h/2"/>
                                          </p:val>
                                        </p:tav>
                                      </p:tavLst>
                                    </p:anim>
                                    <p:set>
                                      <p:cBhvr>
                                        <p:cTn id="48" dur="1" fill="hold">
                                          <p:stCondLst>
                                            <p:cond delay="499"/>
                                          </p:stCondLst>
                                        </p:cTn>
                                        <p:tgtEl>
                                          <p:spTgt spid="819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8200"/>
                                        </p:tgtEl>
                                        <p:attrNameLst>
                                          <p:attrName>ppt_x</p:attrName>
                                        </p:attrNameLst>
                                      </p:cBhvr>
                                      <p:tavLst>
                                        <p:tav tm="0">
                                          <p:val>
                                            <p:strVal val="ppt_x"/>
                                          </p:val>
                                        </p:tav>
                                        <p:tav tm="100000">
                                          <p:val>
                                            <p:strVal val="ppt_x"/>
                                          </p:val>
                                        </p:tav>
                                      </p:tavLst>
                                    </p:anim>
                                    <p:anim calcmode="lin" valueType="num">
                                      <p:cBhvr additive="base">
                                        <p:cTn id="51" dur="500"/>
                                        <p:tgtEl>
                                          <p:spTgt spid="8200"/>
                                        </p:tgtEl>
                                        <p:attrNameLst>
                                          <p:attrName>ppt_y</p:attrName>
                                        </p:attrNameLst>
                                      </p:cBhvr>
                                      <p:tavLst>
                                        <p:tav tm="0">
                                          <p:val>
                                            <p:strVal val="ppt_y"/>
                                          </p:val>
                                        </p:tav>
                                        <p:tav tm="100000">
                                          <p:val>
                                            <p:strVal val="1+ppt_h/2"/>
                                          </p:val>
                                        </p:tav>
                                      </p:tavLst>
                                    </p:anim>
                                    <p:set>
                                      <p:cBhvr>
                                        <p:cTn id="52" dur="1" fill="hold">
                                          <p:stCondLst>
                                            <p:cond delay="499"/>
                                          </p:stCondLst>
                                        </p:cTn>
                                        <p:tgtEl>
                                          <p:spTgt spid="8200"/>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ppt_x"/>
                                          </p:val>
                                        </p:tav>
                                      </p:tavLst>
                                    </p:anim>
                                    <p:anim calcmode="lin" valueType="num">
                                      <p:cBhvr additive="base">
                                        <p:cTn id="63" dur="500"/>
                                        <p:tgtEl>
                                          <p:spTgt spid="11"/>
                                        </p:tgtEl>
                                        <p:attrNameLst>
                                          <p:attrName>ppt_y</p:attrName>
                                        </p:attrNameLst>
                                      </p:cBhvr>
                                      <p:tavLst>
                                        <p:tav tm="0">
                                          <p:val>
                                            <p:strVal val="ppt_y"/>
                                          </p:val>
                                        </p:tav>
                                        <p:tav tm="100000">
                                          <p:val>
                                            <p:strVal val="1+ppt_h/2"/>
                                          </p:val>
                                        </p:tav>
                                      </p:tavLst>
                                    </p:anim>
                                    <p:set>
                                      <p:cBhvr>
                                        <p:cTn id="64" dur="1" fill="hold">
                                          <p:stCondLst>
                                            <p:cond delay="499"/>
                                          </p:stCondLst>
                                        </p:cTn>
                                        <p:tgtEl>
                                          <p:spTgt spid="1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0138889 0.00564815 L 0.249514 0.293056 " pathEditMode="relative" rAng="0" ptsTypes="">
                                      <p:cBhvr>
                                        <p:cTn id="68" dur="2000" fill="hold"/>
                                        <p:tgtEl>
                                          <p:spTgt spid="19"/>
                                        </p:tgtEl>
                                        <p:attrNameLst>
                                          <p:attrName>ppt_x</p:attrName>
                                          <p:attrName>ppt_y</p:attrName>
                                        </p:attrNameLst>
                                      </p:cBhvr>
                                      <p:rCtr x="125" y="145"/>
                                    </p:animMotion>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ppt_x"/>
                                          </p:val>
                                        </p:tav>
                                        <p:tav tm="100000">
                                          <p:val>
                                            <p:strVal val="#ppt_x"/>
                                          </p:val>
                                        </p:tav>
                                      </p:tavLst>
                                    </p:anim>
                                    <p:anim calcmode="lin" valueType="num">
                                      <p:cBhvr additive="base">
                                        <p:cTn id="78" dur="500" fill="hold"/>
                                        <p:tgtEl>
                                          <p:spTgt spid="3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additive="base">
                                        <p:cTn id="81" dur="500" fill="hold"/>
                                        <p:tgtEl>
                                          <p:spTgt spid="36"/>
                                        </p:tgtEl>
                                        <p:attrNameLst>
                                          <p:attrName>ppt_x</p:attrName>
                                        </p:attrNameLst>
                                      </p:cBhvr>
                                      <p:tavLst>
                                        <p:tav tm="0">
                                          <p:val>
                                            <p:strVal val="#ppt_x"/>
                                          </p:val>
                                        </p:tav>
                                        <p:tav tm="100000">
                                          <p:val>
                                            <p:strVal val="#ppt_x"/>
                                          </p:val>
                                        </p:tav>
                                      </p:tavLst>
                                    </p:anim>
                                    <p:anim calcmode="lin" valueType="num">
                                      <p:cBhvr additive="base">
                                        <p:cTn id="82" dur="500" fill="hold"/>
                                        <p:tgtEl>
                                          <p:spTgt spid="3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ppt_x"/>
                                          </p:val>
                                        </p:tav>
                                        <p:tav tm="100000">
                                          <p:val>
                                            <p:strVal val="#ppt_x"/>
                                          </p:val>
                                        </p:tav>
                                      </p:tavLst>
                                    </p:anim>
                                    <p:anim calcmode="lin" valueType="num">
                                      <p:cBhvr additive="base">
                                        <p:cTn id="8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 0 L 0.298889 0.281389 " pathEditMode="relative" rAng="0" ptsTypes="">
                                      <p:cBhvr>
                                        <p:cTn id="90" dur="2000" fill="hold"/>
                                        <p:tgtEl>
                                          <p:spTgt spid="8201"/>
                                        </p:tgtEl>
                                        <p:attrNameLst>
                                          <p:attrName>ppt_x</p:attrName>
                                          <p:attrName>ppt_y</p:attrName>
                                        </p:attrNameLst>
                                      </p:cBhvr>
                                      <p:rCtr x="150" y="136"/>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2" nodeType="clickEffect">
                                  <p:stCondLst>
                                    <p:cond delay="0"/>
                                  </p:stCondLst>
                                  <p:childTnLst>
                                    <p:anim calcmode="lin" valueType="num">
                                      <p:cBhvr additive="base">
                                        <p:cTn id="108" dur="500"/>
                                        <p:tgtEl>
                                          <p:spTgt spid="23"/>
                                        </p:tgtEl>
                                        <p:attrNameLst>
                                          <p:attrName>ppt_x</p:attrName>
                                        </p:attrNameLst>
                                      </p:cBhvr>
                                      <p:tavLst>
                                        <p:tav tm="0">
                                          <p:val>
                                            <p:strVal val="ppt_x"/>
                                          </p:val>
                                        </p:tav>
                                        <p:tav tm="100000">
                                          <p:val>
                                            <p:strVal val="ppt_x"/>
                                          </p:val>
                                        </p:tav>
                                      </p:tavLst>
                                    </p:anim>
                                    <p:anim calcmode="lin" valueType="num">
                                      <p:cBhvr additive="base">
                                        <p:cTn id="109" dur="500"/>
                                        <p:tgtEl>
                                          <p:spTgt spid="23"/>
                                        </p:tgtEl>
                                        <p:attrNameLst>
                                          <p:attrName>ppt_y</p:attrName>
                                        </p:attrNameLst>
                                      </p:cBhvr>
                                      <p:tavLst>
                                        <p:tav tm="0">
                                          <p:val>
                                            <p:strVal val="ppt_y"/>
                                          </p:val>
                                        </p:tav>
                                        <p:tav tm="100000">
                                          <p:val>
                                            <p:strVal val="1+ppt_h/2"/>
                                          </p:val>
                                        </p:tav>
                                      </p:tavLst>
                                    </p:anim>
                                    <p:set>
                                      <p:cBhvr>
                                        <p:cTn id="110" dur="1" fill="hold">
                                          <p:stCondLst>
                                            <p:cond delay="499"/>
                                          </p:stCondLst>
                                        </p:cTn>
                                        <p:tgtEl>
                                          <p:spTgt spid="2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additive="base">
                                        <p:cTn id="121" dur="500" fill="hold"/>
                                        <p:tgtEl>
                                          <p:spTgt spid="48"/>
                                        </p:tgtEl>
                                        <p:attrNameLst>
                                          <p:attrName>ppt_x</p:attrName>
                                        </p:attrNameLst>
                                      </p:cBhvr>
                                      <p:tavLst>
                                        <p:tav tm="0">
                                          <p:val>
                                            <p:strVal val="#ppt_x"/>
                                          </p:val>
                                        </p:tav>
                                        <p:tav tm="100000">
                                          <p:val>
                                            <p:strVal val="#ppt_x"/>
                                          </p:val>
                                        </p:tav>
                                      </p:tavLst>
                                    </p:anim>
                                    <p:anim calcmode="lin" valueType="num">
                                      <p:cBhvr additive="base">
                                        <p:cTn id="1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nodeType="clickEffect">
                                  <p:stCondLst>
                                    <p:cond delay="0"/>
                                  </p:stCondLst>
                                  <p:childTnLst>
                                    <p:anim calcmode="lin" valueType="num">
                                      <p:cBhvr additive="base">
                                        <p:cTn id="126" dur="500"/>
                                        <p:tgtEl>
                                          <p:spTgt spid="8201"/>
                                        </p:tgtEl>
                                        <p:attrNameLst>
                                          <p:attrName>ppt_x</p:attrName>
                                        </p:attrNameLst>
                                      </p:cBhvr>
                                      <p:tavLst>
                                        <p:tav tm="0">
                                          <p:val>
                                            <p:strVal val="ppt_x"/>
                                          </p:val>
                                        </p:tav>
                                        <p:tav tm="100000">
                                          <p:val>
                                            <p:strVal val="ppt_x"/>
                                          </p:val>
                                        </p:tav>
                                      </p:tavLst>
                                    </p:anim>
                                    <p:anim calcmode="lin" valueType="num">
                                      <p:cBhvr additive="base">
                                        <p:cTn id="127" dur="500"/>
                                        <p:tgtEl>
                                          <p:spTgt spid="8201"/>
                                        </p:tgtEl>
                                        <p:attrNameLst>
                                          <p:attrName>ppt_y</p:attrName>
                                        </p:attrNameLst>
                                      </p:cBhvr>
                                      <p:tavLst>
                                        <p:tav tm="0">
                                          <p:val>
                                            <p:strVal val="ppt_y"/>
                                          </p:val>
                                        </p:tav>
                                        <p:tav tm="100000">
                                          <p:val>
                                            <p:strVal val="1+ppt_h/2"/>
                                          </p:val>
                                        </p:tav>
                                      </p:tavLst>
                                    </p:anim>
                                    <p:set>
                                      <p:cBhvr>
                                        <p:cTn id="128" dur="1" fill="hold">
                                          <p:stCondLst>
                                            <p:cond delay="499"/>
                                          </p:stCondLst>
                                        </p:cTn>
                                        <p:tgtEl>
                                          <p:spTgt spid="8201"/>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19"/>
                                        </p:tgtEl>
                                        <p:attrNameLst>
                                          <p:attrName>ppt_x</p:attrName>
                                        </p:attrNameLst>
                                      </p:cBhvr>
                                      <p:tavLst>
                                        <p:tav tm="0">
                                          <p:val>
                                            <p:strVal val="ppt_x"/>
                                          </p:val>
                                        </p:tav>
                                        <p:tav tm="100000">
                                          <p:val>
                                            <p:strVal val="ppt_x"/>
                                          </p:val>
                                        </p:tav>
                                      </p:tavLst>
                                    </p:anim>
                                    <p:anim calcmode="lin" valueType="num">
                                      <p:cBhvr additive="base">
                                        <p:cTn id="131" dur="500"/>
                                        <p:tgtEl>
                                          <p:spTgt spid="19"/>
                                        </p:tgtEl>
                                        <p:attrNameLst>
                                          <p:attrName>ppt_y</p:attrName>
                                        </p:attrNameLst>
                                      </p:cBhvr>
                                      <p:tavLst>
                                        <p:tav tm="0">
                                          <p:val>
                                            <p:strVal val="ppt_y"/>
                                          </p:val>
                                        </p:tav>
                                        <p:tav tm="100000">
                                          <p:val>
                                            <p:strVal val="1+ppt_h/2"/>
                                          </p:val>
                                        </p:tav>
                                      </p:tavLst>
                                    </p:anim>
                                    <p:set>
                                      <p:cBhvr>
                                        <p:cTn id="132" dur="1" fill="hold">
                                          <p:stCondLst>
                                            <p:cond delay="499"/>
                                          </p:stCondLst>
                                        </p:cTn>
                                        <p:tgtEl>
                                          <p:spTgt spid="19"/>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9"/>
                                        </p:tgtEl>
                                        <p:attrNameLst>
                                          <p:attrName>ppt_x</p:attrName>
                                        </p:attrNameLst>
                                      </p:cBhvr>
                                      <p:tavLst>
                                        <p:tav tm="0">
                                          <p:val>
                                            <p:strVal val="ppt_x"/>
                                          </p:val>
                                        </p:tav>
                                        <p:tav tm="100000">
                                          <p:val>
                                            <p:strVal val="ppt_x"/>
                                          </p:val>
                                        </p:tav>
                                      </p:tavLst>
                                    </p:anim>
                                    <p:anim calcmode="lin" valueType="num">
                                      <p:cBhvr additive="base">
                                        <p:cTn id="135" dur="500"/>
                                        <p:tgtEl>
                                          <p:spTgt spid="29"/>
                                        </p:tgtEl>
                                        <p:attrNameLst>
                                          <p:attrName>ppt_y</p:attrName>
                                        </p:attrNameLst>
                                      </p:cBhvr>
                                      <p:tavLst>
                                        <p:tav tm="0">
                                          <p:val>
                                            <p:strVal val="ppt_y"/>
                                          </p:val>
                                        </p:tav>
                                        <p:tav tm="100000">
                                          <p:val>
                                            <p:strVal val="1+ppt_h/2"/>
                                          </p:val>
                                        </p:tav>
                                      </p:tavLst>
                                    </p:anim>
                                    <p:set>
                                      <p:cBhvr>
                                        <p:cTn id="136" dur="1" fill="hold">
                                          <p:stCondLst>
                                            <p:cond delay="499"/>
                                          </p:stCondLst>
                                        </p:cTn>
                                        <p:tgtEl>
                                          <p:spTgt spid="29"/>
                                        </p:tgtEl>
                                        <p:attrNameLst>
                                          <p:attrName>style.visibility</p:attrName>
                                        </p:attrNameLst>
                                      </p:cBhvr>
                                      <p:to>
                                        <p:strVal val="hidden"/>
                                      </p:to>
                                    </p:set>
                                  </p:childTnLst>
                                </p:cTn>
                              </p:par>
                              <p:par>
                                <p:cTn id="137" presetID="2" presetClass="exit" presetSubtype="4" fill="hold" nodeType="withEffect">
                                  <p:stCondLst>
                                    <p:cond delay="0"/>
                                  </p:stCondLst>
                                  <p:childTnLst>
                                    <p:anim calcmode="lin" valueType="num">
                                      <p:cBhvr additive="base">
                                        <p:cTn id="138" dur="500"/>
                                        <p:tgtEl>
                                          <p:spTgt spid="32"/>
                                        </p:tgtEl>
                                        <p:attrNameLst>
                                          <p:attrName>ppt_x</p:attrName>
                                        </p:attrNameLst>
                                      </p:cBhvr>
                                      <p:tavLst>
                                        <p:tav tm="0">
                                          <p:val>
                                            <p:strVal val="ppt_x"/>
                                          </p:val>
                                        </p:tav>
                                        <p:tav tm="100000">
                                          <p:val>
                                            <p:strVal val="ppt_x"/>
                                          </p:val>
                                        </p:tav>
                                      </p:tavLst>
                                    </p:anim>
                                    <p:anim calcmode="lin" valueType="num">
                                      <p:cBhvr additive="base">
                                        <p:cTn id="139" dur="500"/>
                                        <p:tgtEl>
                                          <p:spTgt spid="32"/>
                                        </p:tgtEl>
                                        <p:attrNameLst>
                                          <p:attrName>ppt_y</p:attrName>
                                        </p:attrNameLst>
                                      </p:cBhvr>
                                      <p:tavLst>
                                        <p:tav tm="0">
                                          <p:val>
                                            <p:strVal val="ppt_y"/>
                                          </p:val>
                                        </p:tav>
                                        <p:tav tm="100000">
                                          <p:val>
                                            <p:strVal val="1+ppt_h/2"/>
                                          </p:val>
                                        </p:tav>
                                      </p:tavLst>
                                    </p:anim>
                                    <p:set>
                                      <p:cBhvr>
                                        <p:cTn id="140" dur="1" fill="hold">
                                          <p:stCondLst>
                                            <p:cond delay="499"/>
                                          </p:stCondLst>
                                        </p:cTn>
                                        <p:tgtEl>
                                          <p:spTgt spid="32"/>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36"/>
                                        </p:tgtEl>
                                        <p:attrNameLst>
                                          <p:attrName>ppt_x</p:attrName>
                                        </p:attrNameLst>
                                      </p:cBhvr>
                                      <p:tavLst>
                                        <p:tav tm="0">
                                          <p:val>
                                            <p:strVal val="ppt_x"/>
                                          </p:val>
                                        </p:tav>
                                        <p:tav tm="100000">
                                          <p:val>
                                            <p:strVal val="ppt_x"/>
                                          </p:val>
                                        </p:tav>
                                      </p:tavLst>
                                    </p:anim>
                                    <p:anim calcmode="lin" valueType="num">
                                      <p:cBhvr additive="base">
                                        <p:cTn id="143" dur="500"/>
                                        <p:tgtEl>
                                          <p:spTgt spid="36"/>
                                        </p:tgtEl>
                                        <p:attrNameLst>
                                          <p:attrName>ppt_y</p:attrName>
                                        </p:attrNameLst>
                                      </p:cBhvr>
                                      <p:tavLst>
                                        <p:tav tm="0">
                                          <p:val>
                                            <p:strVal val="ppt_y"/>
                                          </p:val>
                                        </p:tav>
                                        <p:tav tm="100000">
                                          <p:val>
                                            <p:strVal val="1+ppt_h/2"/>
                                          </p:val>
                                        </p:tav>
                                      </p:tavLst>
                                    </p:anim>
                                    <p:set>
                                      <p:cBhvr>
                                        <p:cTn id="144" dur="1" fill="hold">
                                          <p:stCondLst>
                                            <p:cond delay="499"/>
                                          </p:stCondLst>
                                        </p:cTn>
                                        <p:tgtEl>
                                          <p:spTgt spid="36"/>
                                        </p:tgtEl>
                                        <p:attrNameLst>
                                          <p:attrName>style.visibility</p:attrName>
                                        </p:attrNameLst>
                                      </p:cBhvr>
                                      <p:to>
                                        <p:strVal val="hidden"/>
                                      </p:to>
                                    </p:set>
                                  </p:childTnLst>
                                </p:cTn>
                              </p:par>
                              <p:par>
                                <p:cTn id="145" presetID="2" presetClass="exit" presetSubtype="4" fill="hold" nodeType="withEffect">
                                  <p:stCondLst>
                                    <p:cond delay="0"/>
                                  </p:stCondLst>
                                  <p:childTnLst>
                                    <p:anim calcmode="lin" valueType="num">
                                      <p:cBhvr additive="base">
                                        <p:cTn id="146" dur="500"/>
                                        <p:tgtEl>
                                          <p:spTgt spid="41"/>
                                        </p:tgtEl>
                                        <p:attrNameLst>
                                          <p:attrName>ppt_x</p:attrName>
                                        </p:attrNameLst>
                                      </p:cBhvr>
                                      <p:tavLst>
                                        <p:tav tm="0">
                                          <p:val>
                                            <p:strVal val="ppt_x"/>
                                          </p:val>
                                        </p:tav>
                                        <p:tav tm="100000">
                                          <p:val>
                                            <p:strVal val="ppt_x"/>
                                          </p:val>
                                        </p:tav>
                                      </p:tavLst>
                                    </p:anim>
                                    <p:anim calcmode="lin" valueType="num">
                                      <p:cBhvr additive="base">
                                        <p:cTn id="147" dur="500"/>
                                        <p:tgtEl>
                                          <p:spTgt spid="41"/>
                                        </p:tgtEl>
                                        <p:attrNameLst>
                                          <p:attrName>ppt_y</p:attrName>
                                        </p:attrNameLst>
                                      </p:cBhvr>
                                      <p:tavLst>
                                        <p:tav tm="0">
                                          <p:val>
                                            <p:strVal val="ppt_y"/>
                                          </p:val>
                                        </p:tav>
                                        <p:tav tm="100000">
                                          <p:val>
                                            <p:strVal val="1+ppt_h/2"/>
                                          </p:val>
                                        </p:tav>
                                      </p:tavLst>
                                    </p:anim>
                                    <p:set>
                                      <p:cBhvr>
                                        <p:cTn id="148" dur="1" fill="hold">
                                          <p:stCondLst>
                                            <p:cond delay="499"/>
                                          </p:stCondLst>
                                        </p:cTn>
                                        <p:tgtEl>
                                          <p:spTgt spid="41"/>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42"/>
                                        </p:tgtEl>
                                        <p:attrNameLst>
                                          <p:attrName>ppt_x</p:attrName>
                                        </p:attrNameLst>
                                      </p:cBhvr>
                                      <p:tavLst>
                                        <p:tav tm="0">
                                          <p:val>
                                            <p:strVal val="ppt_x"/>
                                          </p:val>
                                        </p:tav>
                                        <p:tav tm="100000">
                                          <p:val>
                                            <p:strVal val="ppt_x"/>
                                          </p:val>
                                        </p:tav>
                                      </p:tavLst>
                                    </p:anim>
                                    <p:anim calcmode="lin" valueType="num">
                                      <p:cBhvr additive="base">
                                        <p:cTn id="151" dur="500"/>
                                        <p:tgtEl>
                                          <p:spTgt spid="42"/>
                                        </p:tgtEl>
                                        <p:attrNameLst>
                                          <p:attrName>ppt_y</p:attrName>
                                        </p:attrNameLst>
                                      </p:cBhvr>
                                      <p:tavLst>
                                        <p:tav tm="0">
                                          <p:val>
                                            <p:strVal val="ppt_y"/>
                                          </p:val>
                                        </p:tav>
                                        <p:tav tm="100000">
                                          <p:val>
                                            <p:strVal val="1+ppt_h/2"/>
                                          </p:val>
                                        </p:tav>
                                      </p:tavLst>
                                    </p:anim>
                                    <p:set>
                                      <p:cBhvr>
                                        <p:cTn id="152" dur="1" fill="hold">
                                          <p:stCondLst>
                                            <p:cond delay="499"/>
                                          </p:stCondLst>
                                        </p:cTn>
                                        <p:tgtEl>
                                          <p:spTgt spid="42"/>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43"/>
                                        </p:tgtEl>
                                        <p:attrNameLst>
                                          <p:attrName>ppt_x</p:attrName>
                                        </p:attrNameLst>
                                      </p:cBhvr>
                                      <p:tavLst>
                                        <p:tav tm="0">
                                          <p:val>
                                            <p:strVal val="ppt_x"/>
                                          </p:val>
                                        </p:tav>
                                        <p:tav tm="100000">
                                          <p:val>
                                            <p:strVal val="ppt_x"/>
                                          </p:val>
                                        </p:tav>
                                      </p:tavLst>
                                    </p:anim>
                                    <p:anim calcmode="lin" valueType="num">
                                      <p:cBhvr additive="base">
                                        <p:cTn id="155" dur="500"/>
                                        <p:tgtEl>
                                          <p:spTgt spid="43"/>
                                        </p:tgtEl>
                                        <p:attrNameLst>
                                          <p:attrName>ppt_y</p:attrName>
                                        </p:attrNameLst>
                                      </p:cBhvr>
                                      <p:tavLst>
                                        <p:tav tm="0">
                                          <p:val>
                                            <p:strVal val="ppt_y"/>
                                          </p:val>
                                        </p:tav>
                                        <p:tav tm="100000">
                                          <p:val>
                                            <p:strVal val="1+ppt_h/2"/>
                                          </p:val>
                                        </p:tav>
                                      </p:tavLst>
                                    </p:anim>
                                    <p:set>
                                      <p:cBhvr>
                                        <p:cTn id="156" dur="1" fill="hold">
                                          <p:stCondLst>
                                            <p:cond delay="499"/>
                                          </p:stCondLst>
                                        </p:cTn>
                                        <p:tgtEl>
                                          <p:spTgt spid="43"/>
                                        </p:tgtEl>
                                        <p:attrNameLst>
                                          <p:attrName>style.visibility</p:attrName>
                                        </p:attrNameLst>
                                      </p:cBhvr>
                                      <p:to>
                                        <p:strVal val="hidden"/>
                                      </p:to>
                                    </p:set>
                                  </p:childTnLst>
                                </p:cTn>
                              </p:par>
                              <p:par>
                                <p:cTn id="157" presetID="2" presetClass="exit" presetSubtype="4" fill="hold" nodeType="withEffect">
                                  <p:stCondLst>
                                    <p:cond delay="0"/>
                                  </p:stCondLst>
                                  <p:childTnLst>
                                    <p:anim calcmode="lin" valueType="num">
                                      <p:cBhvr additive="base">
                                        <p:cTn id="158" dur="500"/>
                                        <p:tgtEl>
                                          <p:spTgt spid="44"/>
                                        </p:tgtEl>
                                        <p:attrNameLst>
                                          <p:attrName>ppt_x</p:attrName>
                                        </p:attrNameLst>
                                      </p:cBhvr>
                                      <p:tavLst>
                                        <p:tav tm="0">
                                          <p:val>
                                            <p:strVal val="ppt_x"/>
                                          </p:val>
                                        </p:tav>
                                        <p:tav tm="100000">
                                          <p:val>
                                            <p:strVal val="ppt_x"/>
                                          </p:val>
                                        </p:tav>
                                      </p:tavLst>
                                    </p:anim>
                                    <p:anim calcmode="lin" valueType="num">
                                      <p:cBhvr additive="base">
                                        <p:cTn id="159" dur="500"/>
                                        <p:tgtEl>
                                          <p:spTgt spid="44"/>
                                        </p:tgtEl>
                                        <p:attrNameLst>
                                          <p:attrName>ppt_y</p:attrName>
                                        </p:attrNameLst>
                                      </p:cBhvr>
                                      <p:tavLst>
                                        <p:tav tm="0">
                                          <p:val>
                                            <p:strVal val="ppt_y"/>
                                          </p:val>
                                        </p:tav>
                                        <p:tav tm="100000">
                                          <p:val>
                                            <p:strVal val="1+ppt_h/2"/>
                                          </p:val>
                                        </p:tav>
                                      </p:tavLst>
                                    </p:anim>
                                    <p:set>
                                      <p:cBhvr>
                                        <p:cTn id="16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bldLvl="0" animBg="1"/>
      <p:bldP spid="23" grpId="1" animBg="1"/>
      <p:bldP spid="52" grpId="0" bldLvl="0" animBg="1"/>
      <p:bldP spid="52" grpId="1" animBg="1"/>
      <p:bldP spid="23"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4006215" y="4058603"/>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a:endCxn id="12" idx="0"/>
          </p:cNvCxnSpPr>
          <p:nvPr/>
        </p:nvCxnSpPr>
        <p:spPr>
          <a:xfrm flipH="1">
            <a:off x="4258945" y="3576320"/>
            <a:ext cx="583565" cy="4826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a:endCxn id="6" idx="0"/>
          </p:cNvCxnSpPr>
          <p:nvPr/>
        </p:nvCxnSpPr>
        <p:spPr>
          <a:xfrm>
            <a:off x="4842510" y="3576320"/>
            <a:ext cx="558165" cy="43815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8" name="组合 34"/>
          <p:cNvGrpSpPr/>
          <p:nvPr/>
        </p:nvGrpSpPr>
        <p:grpSpPr>
          <a:xfrm>
            <a:off x="2519998" y="2032000"/>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4" name="组合 28"/>
          <p:cNvGrpSpPr/>
          <p:nvPr/>
        </p:nvGrpSpPr>
        <p:grpSpPr>
          <a:xfrm>
            <a:off x="5147945" y="4014153"/>
            <a:ext cx="504825" cy="503237"/>
            <a:chOff x="1006488" y="2036167"/>
            <a:chExt cx="504800" cy="504056"/>
          </a:xfrm>
        </p:grpSpPr>
        <p:sp>
          <p:nvSpPr>
            <p:cNvPr id="6"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 name="文本框 6"/>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4" name="组合 28"/>
          <p:cNvGrpSpPr/>
          <p:nvPr/>
        </p:nvGrpSpPr>
        <p:grpSpPr>
          <a:xfrm>
            <a:off x="5149850" y="2276793"/>
            <a:ext cx="504825" cy="503237"/>
            <a:chOff x="1006488" y="2036167"/>
            <a:chExt cx="504800" cy="504056"/>
          </a:xfrm>
        </p:grpSpPr>
        <p:sp>
          <p:nvSpPr>
            <p:cNvPr id="15"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0" name="直接连接符 19"/>
          <p:cNvCxnSpPr/>
          <p:nvPr/>
        </p:nvCxnSpPr>
        <p:spPr>
          <a:xfrm flipH="1">
            <a:off x="4917440" y="2780030"/>
            <a:ext cx="483235" cy="2946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15" idx="4"/>
          </p:cNvCxnSpPr>
          <p:nvPr/>
        </p:nvCxnSpPr>
        <p:spPr>
          <a:xfrm>
            <a:off x="5402580" y="2780030"/>
            <a:ext cx="581660" cy="32512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26" name="组合 28"/>
          <p:cNvGrpSpPr/>
          <p:nvPr/>
        </p:nvGrpSpPr>
        <p:grpSpPr>
          <a:xfrm>
            <a:off x="3270250" y="2033588"/>
            <a:ext cx="504825" cy="503237"/>
            <a:chOff x="1006488" y="2036167"/>
            <a:chExt cx="504800" cy="504056"/>
          </a:xfrm>
        </p:grpSpPr>
        <p:sp>
          <p:nvSpPr>
            <p:cNvPr id="27"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4" name="左大括号 33"/>
          <p:cNvSpPr/>
          <p:nvPr/>
        </p:nvSpPr>
        <p:spPr>
          <a:xfrm>
            <a:off x="2844165" y="1840865"/>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409575" y="5773420"/>
            <a:ext cx="8325485" cy="662940"/>
          </a:xfrm>
          <a:prstGeom prst="rect">
            <a:avLst/>
          </a:prstGeom>
          <a:noFill/>
        </p:spPr>
        <p:txBody>
          <a:bodyPr wrap="square" rtlCol="0" anchor="t">
            <a:noAutofit/>
          </a:bodyPr>
          <a:p>
            <a:pPr marL="0" indent="0">
              <a:buFontTx/>
              <a:buNone/>
            </a:pPr>
            <a:r>
              <a:rPr lang="zh-CN" altLang="en-US" sz="1800" b="1" dirty="0">
                <a:solidFill>
                  <a:srgbClr val="FF0000"/>
                </a:solidFill>
                <a:latin typeface="宋体" panose="02010600030101010101" pitchFamily="2" charset="-122"/>
                <a:cs typeface="Times New Roman" panose="02020603050405020304" pitchFamily="18" charset="0"/>
                <a:sym typeface="+mn-ea"/>
              </a:rPr>
              <a:t>当集合中只剩下一个节点算法结束，最后一个节点也就是哈夫曼树的根节点。</a:t>
            </a:r>
            <a:endParaRPr lang="zh-CN" altLang="en-US" sz="18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0463 L 0.225694 0.150278 " pathEditMode="relative" rAng="0" ptsTypes="">
                                      <p:cBhvr>
                                        <p:cTn id="6" dur="2000" fill="hold"/>
                                        <p:tgtEl>
                                          <p:spTgt spid="48"/>
                                        </p:tgtEl>
                                        <p:attrNameLst>
                                          <p:attrName>ppt_x</p:attrName>
                                          <p:attrName>ppt_y</p:attrName>
                                        </p:attrNameLst>
                                      </p:cBhvr>
                                      <p:rCtr x="114" y="7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 0 L 0.288125 0.145926 " pathEditMode="relative" rAng="0" ptsTypes="">
                                      <p:cBhvr>
                                        <p:cTn id="44" dur="2000" fill="hold"/>
                                        <p:tgtEl>
                                          <p:spTgt spid="8203"/>
                                        </p:tgtEl>
                                        <p:attrNameLst>
                                          <p:attrName>ppt_x</p:attrName>
                                          <p:attrName>ppt_y</p:attrName>
                                        </p:attrNameLst>
                                      </p:cBhvr>
                                      <p:rCtr x="130" y="68"/>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0" nodeType="clickEffect">
                                  <p:stCondLst>
                                    <p:cond delay="0"/>
                                  </p:stCondLst>
                                  <p:childTnLst>
                                    <p:anim calcmode="lin" valueType="num">
                                      <p:cBhvr additive="base">
                                        <p:cTn id="62" dur="500"/>
                                        <p:tgtEl>
                                          <p:spTgt spid="52"/>
                                        </p:tgtEl>
                                        <p:attrNameLst>
                                          <p:attrName>ppt_x</p:attrName>
                                        </p:attrNameLst>
                                      </p:cBhvr>
                                      <p:tavLst>
                                        <p:tav tm="0">
                                          <p:val>
                                            <p:strVal val="ppt_x"/>
                                          </p:val>
                                        </p:tav>
                                        <p:tav tm="100000">
                                          <p:val>
                                            <p:strVal val="ppt_x"/>
                                          </p:val>
                                        </p:tav>
                                      </p:tavLst>
                                    </p:anim>
                                    <p:anim calcmode="lin" valueType="num">
                                      <p:cBhvr additive="base">
                                        <p:cTn id="63" dur="500"/>
                                        <p:tgtEl>
                                          <p:spTgt spid="52"/>
                                        </p:tgtEl>
                                        <p:attrNameLst>
                                          <p:attrName>ppt_y</p:attrName>
                                        </p:attrNameLst>
                                      </p:cBhvr>
                                      <p:tavLst>
                                        <p:tav tm="0">
                                          <p:val>
                                            <p:strVal val="ppt_y"/>
                                          </p:val>
                                        </p:tav>
                                        <p:tav tm="100000">
                                          <p:val>
                                            <p:strVal val="1+ppt_h/2"/>
                                          </p:val>
                                        </p:tav>
                                      </p:tavLst>
                                    </p:anim>
                                    <p:set>
                                      <p:cBhvr>
                                        <p:cTn id="64" dur="1" fill="hold">
                                          <p:stCondLst>
                                            <p:cond delay="499"/>
                                          </p:stCondLst>
                                        </p:cTn>
                                        <p:tgtEl>
                                          <p:spTgt spid="5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animBg="1"/>
      <p:bldP spid="52" grpId="0" animBg="1"/>
      <p:bldP spid="52" grpId="1" animBg="1"/>
      <p:bldP spid="40" grpId="0"/>
      <p:bldP spid="4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构造一棵哈夫曼树的方法如下：</a:t>
            </a:r>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cs typeface="Times New Roman" panose="02020603050405020304" pitchFamily="18" charset="0"/>
              </a:rPr>
              <a:t>Setp1</a:t>
            </a:r>
            <a:r>
              <a:rPr lang="zh-CN" altLang="en-US" sz="2200" b="1" dirty="0">
                <a:latin typeface="宋体" panose="02010600030101010101" pitchFamily="2" charset="-122"/>
                <a:cs typeface="Times New Roman" panose="02020603050405020304" pitchFamily="18" charset="0"/>
              </a:rPr>
              <a:t>：用给定的</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个权值</a:t>
            </a:r>
            <a:r>
              <a:rPr lang="en-US" altLang="zh-CN" sz="2200" b="1" dirty="0">
                <a:latin typeface="宋体" panose="02010600030101010101" pitchFamily="2" charset="-122"/>
                <a:cs typeface="Times New Roman" panose="02020603050405020304" pitchFamily="18" charset="0"/>
              </a:rPr>
              <a:t>{w1,w2,…,</a:t>
            </a:r>
            <a:r>
              <a:rPr lang="en-US" altLang="zh-CN" sz="2200" b="1" dirty="0" err="1">
                <a:latin typeface="宋体" panose="02010600030101010101" pitchFamily="2" charset="-122"/>
                <a:cs typeface="Times New Roman" panose="02020603050405020304" pitchFamily="18" charset="0"/>
              </a:rPr>
              <a:t>wn</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构造</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棵只有根结点的二叉树，得到一个由</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个元素构成的二叉树集合； </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：在二叉树集合中删除刚才选出的那两棵二叉树，将新构造的二叉树加入到二叉树集合中。</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Setp4</a:t>
            </a:r>
            <a:r>
              <a:rPr lang="zh-CN" altLang="en-US" sz="2200" b="1" dirty="0">
                <a:latin typeface="宋体" panose="02010600030101010101" pitchFamily="2" charset="-122"/>
                <a:cs typeface="Times New Roman" panose="02020603050405020304" pitchFamily="18" charset="0"/>
              </a:rPr>
              <a:t>：重复步骤</a:t>
            </a: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，当二叉树集合中只剩下一棵二叉树时，这棵二叉树就是哈夫曼树。</a:t>
            </a:r>
            <a:endParaRPr lang="zh-CN" altLang="en-US" sz="2200" b="1" dirty="0">
              <a:latin typeface="宋体" panose="02010600030101010101" pitchFamily="2" charset="-122"/>
              <a:cs typeface="Times New Roman" panose="02020603050405020304" pitchFamily="18" charset="0"/>
            </a:endParaRPr>
          </a:p>
        </p:txBody>
      </p:sp>
      <p:sp>
        <p:nvSpPr>
          <p:cNvPr id="2" name="文本框 1"/>
          <p:cNvSpPr txBox="1"/>
          <p:nvPr/>
        </p:nvSpPr>
        <p:spPr>
          <a:xfrm>
            <a:off x="683260" y="5229225"/>
            <a:ext cx="7503160" cy="730885"/>
          </a:xfrm>
          <a:prstGeom prst="rect">
            <a:avLst/>
          </a:prstGeom>
          <a:noFill/>
        </p:spPr>
        <p:txBody>
          <a:bodyPr wrap="square" rtlCol="0" anchor="t">
            <a:noAutofit/>
          </a:bodyPr>
          <a:p>
            <a:pPr marL="0" indent="0">
              <a:buFontTx/>
              <a:buNone/>
            </a:pPr>
            <a:r>
              <a:rPr lang="zh-CN" altLang="en-US" sz="2200" b="1" dirty="0">
                <a:solidFill>
                  <a:srgbClr val="FF0000"/>
                </a:solidFill>
                <a:latin typeface="宋体" panose="02010600030101010101" pitchFamily="2" charset="-122"/>
                <a:cs typeface="Times New Roman" panose="02020603050405020304" pitchFamily="18" charset="0"/>
                <a:sym typeface="+mn-ea"/>
              </a:rPr>
              <a:t>思考：根据理论，如何具体实现各个步骤，实现构建哈夫曼树的算法？</a:t>
            </a:r>
            <a:endParaRPr lang="zh-CN" altLang="en-US" sz="22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rPr>
              <a:t>注意到哈夫曼树在实现过程中，需要频繁的找到最小值，然后取出，然后再插入集合，再完成筛选最小值。什么数据结构能满足上述要求？</a:t>
            </a:r>
            <a:endPar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Times New Roman" panose="02020603050405020304" pitchFamily="18" charset="0"/>
            </a:endParaRPr>
          </a:p>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    </a:t>
            </a:r>
            <a:r>
              <a:rPr kumimoji="0" lang="zh-CN" altLang="en-US" kern="1200" cap="none" spc="0" normalizeH="0" baseline="0" noProof="0">
                <a:solidFill>
                  <a:schemeClr val="tx2"/>
                </a:solidFill>
                <a:latin typeface="+mj-ea"/>
                <a:ea typeface="+mj-ea"/>
                <a:cs typeface="Times New Roman" panose="02020603050405020304" pitchFamily="18" charset="0"/>
              </a:rPr>
              <a:t>的特点</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cs typeface="Times New Roman" panose="02020603050405020304" pitchFamily="18" charset="0"/>
              </a:rPr>
              <a:t>堆和二叉树有点雷同！</a:t>
            </a:r>
            <a:endParaRPr lang="zh-CN" altLang="en-US" sz="1400" b="1" dirty="0">
              <a:solidFill>
                <a:schemeClr val="tx1"/>
              </a:solidFill>
              <a:ea typeface="宋体" panose="02010600030101010101" pitchFamily="2" charset="-122"/>
              <a:cs typeface="Times New Roman" panose="02020603050405020304" pitchFamily="18" charset="0"/>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①其子节点值大于或小于其父节点的值（根节点最大</a:t>
            </a:r>
            <a:r>
              <a:rPr kumimoji="0" lang="en-US" altLang="zh-CN" kern="1200" cap="none" spc="0" normalizeH="0" baseline="0" noProof="0">
                <a:solidFill>
                  <a:srgbClr val="FF0000"/>
                </a:solidFill>
                <a:latin typeface="+mj-ea"/>
                <a:ea typeface="+mj-ea"/>
                <a:cs typeface="Times New Roman" panose="02020603050405020304" pitchFamily="18" charset="0"/>
              </a:rPr>
              <a:t>           </a:t>
            </a:r>
            <a:r>
              <a:rPr kumimoji="0" lang="zh-CN" altLang="en-US" kern="1200" cap="none" spc="0" normalizeH="0" baseline="0" noProof="0">
                <a:solidFill>
                  <a:srgbClr val="FF0000"/>
                </a:solidFill>
                <a:latin typeface="+mj-ea"/>
                <a:ea typeface="+mj-ea"/>
                <a:cs typeface="Times New Roman" panose="02020603050405020304" pitchFamily="18" charset="0"/>
              </a:rPr>
              <a:t>或最小）</a:t>
            </a:r>
            <a:endParaRPr kumimoji="0" lang="en-US" altLang="zh-CN" kern="1200" cap="none" spc="0" normalizeH="0" baseline="0" noProof="0">
              <a:solidFill>
                <a:srgbClr val="FF0000"/>
              </a:solidFill>
              <a:latin typeface="+mj-ea"/>
              <a:ea typeface="+mj-ea"/>
              <a:cs typeface="Times New Roman" panose="02020603050405020304" pitchFamily="18" charset="0"/>
            </a:endParaRPr>
          </a:p>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②堆总是一颗完全二叉树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37195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4.2 </a:t>
            </a:r>
            <a:r>
              <a:rPr lang="zh-CN" altLang="en-US" sz="2200" dirty="0">
                <a:solidFill>
                  <a:schemeClr val="tx2">
                    <a:lumMod val="75000"/>
                    <a:lumOff val="25000"/>
                  </a:schemeClr>
                </a:solidFill>
                <a:cs typeface="Times New Roman" panose="02020603050405020304" pitchFamily="18" charset="0"/>
              </a:rPr>
              <a:t>贪心法的应用</a:t>
            </a:r>
            <a:endParaRPr lang="zh-CN" altLang="en-US" sz="2200" dirty="0">
              <a:solidFill>
                <a:schemeClr val="tx2">
                  <a:lumMod val="75000"/>
                  <a:lumOff val="25000"/>
                </a:schemeClr>
              </a:solidFill>
              <a:cs typeface="Times New Roman" panose="02020603050405020304" pitchFamily="18" charset="0"/>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4.3 </a:t>
            </a:r>
            <a:r>
              <a:rPr lang="zh-CN" altLang="en-US" sz="2200" dirty="0">
                <a:solidFill>
                  <a:schemeClr val="tx2">
                    <a:lumMod val="75000"/>
                    <a:lumOff val="25000"/>
                  </a:schemeClr>
                </a:solidFill>
                <a:cs typeface="Times New Roman" panose="02020603050405020304" pitchFamily="18" charset="0"/>
              </a:rPr>
              <a:t>贪心法分析与设计</a:t>
            </a:r>
            <a:endParaRPr lang="zh-CN" altLang="en-US" sz="2200" dirty="0">
              <a:solidFill>
                <a:schemeClr val="tx2">
                  <a:lumMod val="75000"/>
                  <a:lumOff val="25000"/>
                </a:schemeClr>
              </a:solidFill>
              <a:cs typeface="Times New Roman" panose="02020603050405020304" pitchFamily="18" charset="0"/>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假设给定数据元素</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8</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3</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4</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2</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9</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10</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15</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根据数组元素形成堆的结构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489432"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按照堆顶到下，从左到右进行排列</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950"/>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325"/>
              <a:ext cx="523836"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42" name="文本框 41"/>
          <p:cNvSpPr txBox="1"/>
          <p:nvPr/>
        </p:nvSpPr>
        <p:spPr>
          <a:xfrm>
            <a:off x="930275" y="3867150"/>
            <a:ext cx="8010525" cy="922020"/>
          </a:xfrm>
          <a:prstGeom prst="rect">
            <a:avLst/>
          </a:prstGeom>
          <a:noFill/>
        </p:spPr>
        <p:txBody>
          <a:bodyPr>
            <a:spAutoFit/>
          </a:bodyPr>
          <a:lstStyle/>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父节点索引：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((index+1)/2)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左孩子索引：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2*(index+1)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右孩子索引：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a:t>
            </a:r>
            <a:r>
              <a:rPr kumimoji="0" lang="zh-CN" altLang="en-US" baseline="0" noProof="0">
                <a:solidFill>
                  <a:srgbClr val="FF0000"/>
                </a:solidFill>
                <a:uFillTx/>
                <a:latin typeface="Times New Roman" panose="02020603050405020304" pitchFamily="18" charset="0"/>
                <a:cs typeface="Times New Roman" panose="02020603050405020304" pitchFamily="18" charset="0"/>
              </a:rPr>
              <a:t>*</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p:txBody>
      </p:sp>
      <p:pic>
        <p:nvPicPr>
          <p:cNvPr id="10256" name="图片 3"/>
          <p:cNvPicPr>
            <a:picLocks noChangeAspect="1"/>
          </p:cNvPicPr>
          <p:nvPr/>
        </p:nvPicPr>
        <p:blipFill>
          <a:blip r:embed="rId1"/>
          <a:stretch>
            <a:fillRect/>
          </a:stretch>
        </p:blipFill>
        <p:spPr>
          <a:xfrm>
            <a:off x="4662488" y="4733925"/>
            <a:ext cx="4086225" cy="1771650"/>
          </a:xfrm>
          <a:prstGeom prst="rect">
            <a:avLst/>
          </a:prstGeom>
          <a:noFill/>
          <a:ln w="9525">
            <a:noFill/>
          </a:ln>
        </p:spPr>
      </p:pic>
      <p:sp>
        <p:nvSpPr>
          <p:cNvPr id="43" name="文本框 42"/>
          <p:cNvSpPr txBox="1"/>
          <p:nvPr/>
        </p:nvSpPr>
        <p:spPr>
          <a:xfrm>
            <a:off x="641350" y="5319713"/>
            <a:ext cx="4006850" cy="92202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既然排列的索引值就可以满足节点的查找，那岂不是用数组就可以实现堆数据结构</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pic>
        <p:nvPicPr>
          <p:cNvPr id="10258" name="图片 4"/>
          <p:cNvPicPr>
            <a:picLocks noChangeAspect="1"/>
          </p:cNvPicPr>
          <p:nvPr/>
        </p:nvPicPr>
        <p:blipFill>
          <a:blip r:embed="rId2"/>
          <a:stretch>
            <a:fillRect/>
          </a:stretch>
        </p:blipFill>
        <p:spPr>
          <a:xfrm>
            <a:off x="500063" y="3444875"/>
            <a:ext cx="8064500" cy="493713"/>
          </a:xfrm>
          <a:prstGeom prst="rect">
            <a:avLst/>
          </a:prstGeom>
          <a:noFill/>
          <a:ln w="9525">
            <a:noFill/>
          </a:ln>
        </p:spPr>
      </p:pic>
      <p:sp>
        <p:nvSpPr>
          <p:cNvPr id="52" name="文本框 51"/>
          <p:cNvSpPr txBox="1"/>
          <p:nvPr/>
        </p:nvSpPr>
        <p:spPr>
          <a:xfrm>
            <a:off x="5376228" y="433736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相应的代码实现</a:t>
            </a:r>
            <a:endPar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cs typeface="Times New Roman" panose="02020603050405020304" pitchFamily="18" charset="0"/>
              </a:rPr>
              <a:t>index:  0           1         2           3           4           5            6           7           8            9</a:t>
            </a: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 name="矩形 4"/>
          <p:cNvSpPr/>
          <p:nvPr/>
        </p:nvSpPr>
        <p:spPr>
          <a:xfrm>
            <a:off x="41640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将数组转换成堆以及堆添加元素之后的操作</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12293" name="图片 6"/>
          <p:cNvPicPr>
            <a:picLocks noChangeAspect="1"/>
          </p:cNvPicPr>
          <p:nvPr/>
        </p:nvPicPr>
        <p:blipFill>
          <a:blip r:embed="rId1"/>
          <a:stretch>
            <a:fillRect/>
          </a:stretch>
        </p:blipFill>
        <p:spPr>
          <a:xfrm>
            <a:off x="641350" y="3030538"/>
            <a:ext cx="3168650" cy="1936750"/>
          </a:xfrm>
          <a:prstGeom prst="rect">
            <a:avLst/>
          </a:prstGeom>
          <a:noFill/>
          <a:ln w="9525">
            <a:noFill/>
          </a:ln>
        </p:spPr>
      </p:pic>
      <p:sp>
        <p:nvSpPr>
          <p:cNvPr id="50" name="文本框 49"/>
          <p:cNvSpPr txBox="1"/>
          <p:nvPr/>
        </p:nvSpPr>
        <p:spPr>
          <a:xfrm>
            <a:off x="971550" y="4995863"/>
            <a:ext cx="31686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在大堆上添加新的元素</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12295" name="图片 8"/>
          <p:cNvPicPr>
            <a:picLocks noChangeAspect="1"/>
          </p:cNvPicPr>
          <p:nvPr/>
        </p:nvPicPr>
        <p:blipFill>
          <a:blip r:embed="rId2"/>
          <a:stretch>
            <a:fillRect/>
          </a:stretch>
        </p:blipFill>
        <p:spPr>
          <a:xfrm>
            <a:off x="4500563" y="3030538"/>
            <a:ext cx="3306762" cy="2043112"/>
          </a:xfrm>
          <a:prstGeom prst="rect">
            <a:avLst/>
          </a:prstGeom>
          <a:noFill/>
          <a:ln w="9525">
            <a:noFill/>
          </a:ln>
        </p:spPr>
      </p:pic>
      <p:sp>
        <p:nvSpPr>
          <p:cNvPr id="51" name="文本框 50"/>
          <p:cNvSpPr txBox="1"/>
          <p:nvPr/>
        </p:nvSpPr>
        <p:spPr>
          <a:xfrm>
            <a:off x="5724525" y="4995863"/>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节点调整</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12297"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55692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思考：堆上添加节点用到了一个什么算法思想</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1" name="文本框 50"/>
          <p:cNvSpPr txBox="1"/>
          <p:nvPr/>
        </p:nvSpPr>
        <p:spPr>
          <a:xfrm>
            <a:off x="5829300" y="5208588"/>
            <a:ext cx="1228725"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节点调整</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14342"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pic>
        <p:nvPicPr>
          <p:cNvPr id="14343" name="图片 1"/>
          <p:cNvPicPr>
            <a:picLocks noChangeAspect="1"/>
          </p:cNvPicPr>
          <p:nvPr/>
        </p:nvPicPr>
        <p:blipFill>
          <a:blip r:embed="rId1"/>
          <a:stretch>
            <a:fillRect/>
          </a:stretch>
        </p:blipFill>
        <p:spPr>
          <a:xfrm>
            <a:off x="4546600" y="3128963"/>
            <a:ext cx="3576638" cy="2159000"/>
          </a:xfrm>
          <a:prstGeom prst="rect">
            <a:avLst/>
          </a:prstGeom>
          <a:noFill/>
          <a:ln w="9525">
            <a:noFill/>
          </a:ln>
        </p:spPr>
      </p:pic>
      <p:pic>
        <p:nvPicPr>
          <p:cNvPr id="14344" name="图片 10"/>
          <p:cNvPicPr>
            <a:picLocks noChangeAspect="1"/>
          </p:cNvPicPr>
          <p:nvPr/>
        </p:nvPicPr>
        <p:blipFill>
          <a:blip r:embed="rId2"/>
          <a:stretch>
            <a:fillRect/>
          </a:stretch>
        </p:blipFill>
        <p:spPr>
          <a:xfrm>
            <a:off x="617538" y="3055938"/>
            <a:ext cx="3306762" cy="2043112"/>
          </a:xfrm>
          <a:prstGeom prst="rect">
            <a:avLst/>
          </a:prstGeom>
          <a:noFill/>
          <a:ln w="9525">
            <a:noFill/>
          </a:ln>
        </p:spPr>
      </p:pic>
      <p:sp>
        <p:nvSpPr>
          <p:cNvPr id="13" name="文本框 12"/>
          <p:cNvSpPr txBox="1"/>
          <p:nvPr/>
        </p:nvSpPr>
        <p:spPr>
          <a:xfrm>
            <a:off x="1835150" y="5208588"/>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节点调整</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回顾整个逻辑：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16389" name="图片 2"/>
          <p:cNvPicPr>
            <a:picLocks noChangeAspect="1"/>
          </p:cNvPicPr>
          <p:nvPr/>
        </p:nvPicPr>
        <p:blipFill>
          <a:blip r:embed="rId1"/>
          <a:stretch>
            <a:fillRect/>
          </a:stretch>
        </p:blipFill>
        <p:spPr>
          <a:xfrm>
            <a:off x="179388" y="2439988"/>
            <a:ext cx="3887787" cy="3975100"/>
          </a:xfrm>
          <a:prstGeom prst="rect">
            <a:avLst/>
          </a:prstGeom>
          <a:noFill/>
          <a:ln w="9525">
            <a:noFill/>
          </a:ln>
        </p:spPr>
      </p:pic>
      <p:pic>
        <p:nvPicPr>
          <p:cNvPr id="16390" name="图片 1"/>
          <p:cNvPicPr>
            <a:picLocks noChangeAspect="1"/>
          </p:cNvPicPr>
          <p:nvPr/>
        </p:nvPicPr>
        <p:blipFill>
          <a:blip r:embed="rId2"/>
          <a:stretch>
            <a:fillRect/>
          </a:stretch>
        </p:blipFill>
        <p:spPr>
          <a:xfrm>
            <a:off x="4211638" y="2716213"/>
            <a:ext cx="4702175" cy="3076575"/>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如何利用堆性质进行排序？</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构建堆</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断开尾部并替换根节点，此时完成最大值的排序</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smtClean="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Times New Roman" panose="02020603050405020304" pitchFamily="18" charset="0"/>
              </a:rPr>
              <a:t>持续断尾节点然后替换根节点</a:t>
            </a:r>
            <a:endParaRPr kumimoji="0" lang="zh-CN" altLang="en-US" sz="1600" kern="1200" cap="none" spc="0" normalizeH="0" baseline="0" noProof="0">
              <a:solidFill>
                <a:srgbClr val="333399"/>
              </a:solidFill>
              <a:latin typeface="+mj-ea"/>
              <a:ea typeface="+mj-ea"/>
              <a:cs typeface="Times New Roman" panose="02020603050405020304" pitchFamily="18" charset="0"/>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直到整个堆所有元素完成排序</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smtClean="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重新构建长度为</a:t>
            </a:r>
            <a:r>
              <a:rPr kumimoji="0" lang="en-US" altLang="zh-CN" sz="1600" kern="1200" cap="none" spc="0" normalizeH="0" baseline="0" noProof="0">
                <a:solidFill>
                  <a:srgbClr val="FF0000"/>
                </a:solidFill>
                <a:latin typeface="+mj-ea"/>
                <a:ea typeface="+mj-ea"/>
                <a:cs typeface="Times New Roman" panose="02020603050405020304" pitchFamily="18" charset="0"/>
              </a:rPr>
              <a:t>len(A)-1</a:t>
            </a:r>
            <a:r>
              <a:rPr kumimoji="0" lang="zh-CN" altLang="en-US" sz="1600" kern="1200" cap="none" spc="0" normalizeH="0" baseline="0" noProof="0">
                <a:solidFill>
                  <a:srgbClr val="FF0000"/>
                </a:solidFill>
                <a:latin typeface="+mj-ea"/>
                <a:ea typeface="+mj-ea"/>
                <a:cs typeface="Times New Roman" panose="02020603050405020304" pitchFamily="18" charset="0"/>
              </a:rPr>
              <a:t>的堆</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此时的堆长度为</a:t>
            </a:r>
            <a:r>
              <a:rPr kumimoji="0" lang="en-US" altLang="zh-CN" sz="1600" kern="1200" cap="none" spc="0" normalizeH="0" baseline="0" noProof="0">
                <a:solidFill>
                  <a:srgbClr val="FF0000"/>
                </a:solidFill>
                <a:latin typeface="+mj-ea"/>
                <a:ea typeface="+mj-ea"/>
                <a:cs typeface="Times New Roman" panose="02020603050405020304" pitchFamily="18" charset="0"/>
              </a:rPr>
              <a:t>len(A)-1</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假设堆的长度为</a:t>
            </a:r>
            <a:r>
              <a:rPr kumimoji="0" lang="en-US" altLang="zh-CN" sz="1600" kern="1200" cap="none" spc="0" normalizeH="0" baseline="0" noProof="0">
                <a:solidFill>
                  <a:schemeClr val="tx2"/>
                </a:solidFill>
                <a:latin typeface="+mj-ea"/>
                <a:ea typeface="+mj-ea"/>
                <a:cs typeface="Times New Roman" panose="02020603050405020304" pitchFamily="18" charset="0"/>
              </a:rPr>
              <a:t>len(A)</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思考：尾节点替换根节点之后如何重构堆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根节点与较大子节点交换</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思考：尾节点替换根节点之后如何重构堆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Times New Roman" panose="02020603050405020304" pitchFamily="18" charset="0"/>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Times New Roman" panose="02020603050405020304" pitchFamily="18" charset="0"/>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同样规则完成堆重构</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3" name="矩形 2"/>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堆排序流程及代码实现</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pic>
        <p:nvPicPr>
          <p:cNvPr id="28679" name="图片 1"/>
          <p:cNvPicPr>
            <a:picLocks noChangeAspect="1"/>
          </p:cNvPicPr>
          <p:nvPr/>
        </p:nvPicPr>
        <p:blipFill>
          <a:blip r:embed="rId3"/>
          <a:stretch>
            <a:fillRect/>
          </a:stretch>
        </p:blipFill>
        <p:spPr>
          <a:xfrm>
            <a:off x="5133975" y="2987675"/>
            <a:ext cx="3470275" cy="2760663"/>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653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p:cNvSpPr txBox="1"/>
          <p:nvPr/>
        </p:nvSpPr>
        <p:spPr>
          <a:xfrm>
            <a:off x="179705" y="2777490"/>
            <a:ext cx="5539740" cy="230695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cs typeface="Times New Roman" panose="02020603050405020304" pitchFamily="18" charset="0"/>
              </a:rPr>
              <a:t>class TreeNode(object):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__init__(self, val=0, left=None, right=None):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self.val = 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self.left = left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self.right = right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实现比较函数</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__lt__(self, other):</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self.val &lt; other.val</a:t>
            </a:r>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191135" y="2348865"/>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哈夫曼节点的实现：</a:t>
            </a:r>
            <a:endParaRPr lang="zh-CN" alt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179705" y="1412875"/>
            <a:ext cx="5659120" cy="3924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哈夫曼树的输入是一组数字</a:t>
            </a:r>
            <a:r>
              <a:rPr lang="en-US" altLang="zh-CN">
                <a:latin typeface="Times New Roman" panose="02020603050405020304" pitchFamily="18" charset="0"/>
                <a:cs typeface="Times New Roman" panose="02020603050405020304" pitchFamily="18" charset="0"/>
              </a:rPr>
              <a:t>[4,6,7,1,3,9,10]</a:t>
            </a:r>
            <a:endParaRPr lang="zh-CN" altLang="en-US">
              <a:latin typeface="Times New Roman" panose="02020603050405020304" pitchFamily="18" charset="0"/>
              <a:cs typeface="Times New Roman" panose="02020603050405020304" pitchFamily="18" charset="0"/>
            </a:endParaRPr>
          </a:p>
        </p:txBody>
      </p:sp>
      <p:sp>
        <p:nvSpPr>
          <p:cNvPr id="11" name="文本框 10"/>
          <p:cNvSpPr txBox="1"/>
          <p:nvPr/>
        </p:nvSpPr>
        <p:spPr>
          <a:xfrm>
            <a:off x="5076190" y="2777490"/>
            <a:ext cx="45720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creat_node(node:list)-&gt;list: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 =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for item in 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tempNode= TreeNode(item)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result.append(tempNode)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result</a:t>
            </a: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4706620" y="2348865"/>
            <a:ext cx="4208780" cy="37338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将所有的节点全部转换成</a:t>
            </a:r>
            <a:r>
              <a:rPr lang="en-US" altLang="zh-CN">
                <a:solidFill>
                  <a:schemeClr val="tx1"/>
                </a:solidFill>
                <a:uFillTx/>
                <a:latin typeface="Times New Roman" panose="02020603050405020304" pitchFamily="18" charset="0"/>
                <a:cs typeface="Times New Roman" panose="02020603050405020304" pitchFamily="18" charset="0"/>
              </a:rPr>
              <a:t>TreeNode</a:t>
            </a:r>
            <a:r>
              <a:rPr lang="zh-CN" altLang="en-US">
                <a:solidFill>
                  <a:schemeClr val="tx1"/>
                </a:solidFill>
                <a:uFillTx/>
                <a:latin typeface="Times New Roman" panose="02020603050405020304" pitchFamily="18" charset="0"/>
                <a:cs typeface="Times New Roman" panose="02020603050405020304" pitchFamily="18" charset="0"/>
              </a:rPr>
              <a:t>类：</a:t>
            </a:r>
            <a:endParaRPr lang="zh-CN" altLang="en-US">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09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文本框 6"/>
          <p:cNvSpPr txBox="1"/>
          <p:nvPr/>
        </p:nvSpPr>
        <p:spPr>
          <a:xfrm>
            <a:off x="251460" y="1844675"/>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哈夫曼树构造实现：</a:t>
            </a: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2123440" y="2061210"/>
            <a:ext cx="5747385" cy="3969385"/>
          </a:xfrm>
          <a:prstGeom prst="rect">
            <a:avLst/>
          </a:prstGeom>
          <a:noFill/>
        </p:spPr>
        <p:txBody>
          <a:bodyPr wrap="square" rtlCol="0" anchor="t">
            <a:spAutoFit/>
          </a:bodyPr>
          <a:p>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def creat_huffman(node:list)-&gt;TreeNode: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res = creat_node(node)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 = queue.PriorityQueue()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item in res:</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qu.put(item)</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while qu.qsize()&gt;1: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node1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node2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 = TreeNode(node2.val+node1.val)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tempNode.right = node1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tempNode.left = node2</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qu.put(tempNode)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qu.get()</a:t>
            </a:r>
            <a:endParaRPr lang="en-US" altLang="zh-CN">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461260"/>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是一个无向连通带权图，生成树是原图的极小连通子图，它包含原图中的所有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最小生成树问题有以下两种贪心策略：最近顶点策略</a:t>
            </a:r>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和最短边策略（</a:t>
            </a:r>
            <a:r>
              <a:rPr lang="en-US" altLang="zh-CN" sz="2200" b="1" dirty="0">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1340768"/>
            <a:ext cx="253873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(1)</a:t>
            </a:r>
            <a:r>
              <a:rPr kumimoji="1"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rPr>
              <a:t>prim</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cs typeface="Times New Roman" panose="02020603050405020304" pitchFamily="18" charset="0"/>
              </a:rPr>
              <a:t>1. </a:t>
            </a:r>
            <a:r>
              <a:rPr lang="zh-CN" altLang="en-US" sz="2200" b="1" dirty="0">
                <a:latin typeface="宋体" panose="02010600030101010101" pitchFamily="2" charset="-122"/>
                <a:cs typeface="Times New Roman" panose="02020603050405020304" pitchFamily="18" charset="0"/>
              </a:rPr>
              <a:t>最近顶点策略：</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算法即应用了这种贪心策略。</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）设置两个新的集合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，其中</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用于存放</a:t>
            </a:r>
            <a:r>
              <a:rPr lang="en-US" altLang="zh-CN" sz="2200" b="1" dirty="0">
                <a:latin typeface="宋体" panose="02010600030101010101" pitchFamily="2" charset="-122"/>
                <a:cs typeface="Times New Roman" panose="02020603050405020304" pitchFamily="18" charset="0"/>
              </a:rPr>
              <a:t>G</a:t>
            </a:r>
            <a:r>
              <a:rPr lang="zh-CN" altLang="en-US" sz="2200" b="1" dirty="0">
                <a:latin typeface="宋体" panose="02010600030101010101" pitchFamily="2" charset="-122"/>
                <a:cs typeface="Times New Roman" panose="02020603050405020304" pitchFamily="18" charset="0"/>
              </a:rPr>
              <a:t>的最小生成树顶点的集合，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用于存放</a:t>
            </a:r>
            <a:r>
              <a:rPr lang="en-US" altLang="zh-CN" sz="2200" b="1" dirty="0">
                <a:latin typeface="宋体" panose="02010600030101010101" pitchFamily="2" charset="-122"/>
                <a:cs typeface="Times New Roman" panose="02020603050405020304" pitchFamily="18" charset="0"/>
              </a:rPr>
              <a:t>G</a:t>
            </a:r>
            <a:r>
              <a:rPr lang="zh-CN" altLang="en-US" sz="2200" b="1" dirty="0">
                <a:latin typeface="宋体" panose="02010600030101010101" pitchFamily="2" charset="-122"/>
                <a:cs typeface="Times New Roman" panose="02020603050405020304" pitchFamily="18" charset="0"/>
              </a:rPr>
              <a:t>的最小生成树权值的集合。</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）令集合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的初值为</a:t>
            </a:r>
            <a:r>
              <a:rPr lang="en-US" altLang="zh-CN" sz="2200" b="1" dirty="0">
                <a:latin typeface="宋体" panose="02010600030101010101" pitchFamily="2" charset="-122"/>
                <a:cs typeface="Times New Roman" panose="02020603050405020304" pitchFamily="18" charset="0"/>
              </a:rPr>
              <a:t>W={w0}</a:t>
            </a:r>
            <a:r>
              <a:rPr lang="zh-CN" altLang="en-US" sz="2200" b="1" dirty="0">
                <a:latin typeface="宋体" panose="02010600030101010101" pitchFamily="2" charset="-122"/>
                <a:cs typeface="Times New Roman" panose="02020603050405020304" pitchFamily="18" charset="0"/>
              </a:rPr>
              <a:t>（从顶点</a:t>
            </a:r>
            <a:r>
              <a:rPr lang="en-US" altLang="zh-CN" sz="2200" b="1" dirty="0">
                <a:latin typeface="宋体" panose="02010600030101010101" pitchFamily="2" charset="-122"/>
                <a:cs typeface="Times New Roman" panose="02020603050405020304" pitchFamily="18" charset="0"/>
              </a:rPr>
              <a:t>w0</a:t>
            </a:r>
            <a:r>
              <a:rPr lang="zh-CN" altLang="en-US" sz="2200" b="1" dirty="0">
                <a:latin typeface="宋体" panose="02010600030101010101" pitchFamily="2" charset="-122"/>
                <a:cs typeface="Times New Roman" panose="02020603050405020304" pitchFamily="18" charset="0"/>
              </a:rPr>
              <a:t>开始构造），集合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的初值为</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。从顶点</a:t>
            </a:r>
            <a:r>
              <a:rPr lang="en-US" altLang="zh-CN" sz="2200" b="1" dirty="0" err="1">
                <a:latin typeface="宋体" panose="02010600030101010101" pitchFamily="2" charset="-122"/>
                <a:cs typeface="Times New Roman" panose="02020603050405020304" pitchFamily="18" charset="0"/>
              </a:rPr>
              <a:t>w∈W</a:t>
            </a:r>
            <a:r>
              <a:rPr lang="zh-CN" altLang="en-US" sz="2200" b="1" dirty="0">
                <a:latin typeface="宋体" panose="02010600030101010101" pitchFamily="2" charset="-122"/>
                <a:cs typeface="Times New Roman" panose="02020603050405020304" pitchFamily="18" charset="0"/>
              </a:rPr>
              <a:t>与顶点</a:t>
            </a:r>
            <a:r>
              <a:rPr lang="en-US" altLang="zh-CN" sz="2200" b="1" dirty="0" err="1">
                <a:latin typeface="宋体" panose="02010600030101010101" pitchFamily="2" charset="-122"/>
                <a:cs typeface="Times New Roman" panose="02020603050405020304" pitchFamily="18" charset="0"/>
              </a:rPr>
              <a:t>v∈V-W</a:t>
            </a:r>
            <a:r>
              <a:rPr lang="zh-CN" altLang="en-US" sz="2200" b="1" dirty="0">
                <a:latin typeface="宋体" panose="02010600030101010101" pitchFamily="2" charset="-122"/>
                <a:cs typeface="Times New Roman" panose="02020603050405020304" pitchFamily="18" charset="0"/>
              </a:rPr>
              <a:t>组成的所有带权边中选出最小权值的边</a:t>
            </a:r>
            <a:r>
              <a:rPr lang="en-US" altLang="zh-CN" sz="2200" b="1" dirty="0">
                <a:latin typeface="宋体" panose="02010600030101010101" pitchFamily="2" charset="-122"/>
                <a:cs typeface="Times New Roman" panose="02020603050405020304" pitchFamily="18" charset="0"/>
              </a:rPr>
              <a:t>(</a:t>
            </a:r>
            <a:r>
              <a:rPr lang="en-US" altLang="zh-CN" sz="2200" b="1" dirty="0" err="1">
                <a:latin typeface="宋体" panose="02010600030101010101" pitchFamily="2" charset="-122"/>
                <a:cs typeface="Times New Roman" panose="02020603050405020304" pitchFamily="18" charset="0"/>
              </a:rPr>
              <a:t>w,v</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，将顶点</a:t>
            </a:r>
            <a:r>
              <a:rPr lang="en-US" altLang="zh-CN" sz="2200" b="1" dirty="0">
                <a:latin typeface="宋体" panose="02010600030101010101" pitchFamily="2" charset="-122"/>
                <a:cs typeface="Times New Roman" panose="02020603050405020304" pitchFamily="18" charset="0"/>
              </a:rPr>
              <a:t>v</a:t>
            </a:r>
            <a:r>
              <a:rPr lang="zh-CN" altLang="en-US" sz="2200" b="1" dirty="0">
                <a:latin typeface="宋体" panose="02010600030101010101" pitchFamily="2" charset="-122"/>
                <a:cs typeface="Times New Roman" panose="02020603050405020304" pitchFamily="18" charset="0"/>
              </a:rPr>
              <a:t>加入集合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中，将边</a:t>
            </a:r>
            <a:r>
              <a:rPr lang="en-US" altLang="zh-CN" sz="2200" b="1" dirty="0">
                <a:latin typeface="宋体" panose="02010600030101010101" pitchFamily="2" charset="-122"/>
                <a:cs typeface="Times New Roman" panose="02020603050405020304" pitchFamily="18" charset="0"/>
              </a:rPr>
              <a:t>(</a:t>
            </a:r>
            <a:r>
              <a:rPr lang="en-US" altLang="zh-CN" sz="2200" b="1" dirty="0" err="1">
                <a:latin typeface="宋体" panose="02010600030101010101" pitchFamily="2" charset="-122"/>
                <a:cs typeface="Times New Roman" panose="02020603050405020304" pitchFamily="18" charset="0"/>
              </a:rPr>
              <a:t>w,v</a:t>
            </a:r>
            <a:r>
              <a:rPr lang="en-US" altLang="zh-CN" sz="2200" b="1" dirty="0">
                <a:latin typeface="宋体" panose="02010600030101010101" pitchFamily="2" charset="-122"/>
                <a:cs typeface="Times New Roman" panose="02020603050405020304" pitchFamily="18" charset="0"/>
              </a:rPr>
              <a:t>) </a:t>
            </a:r>
            <a:r>
              <a:rPr lang="zh-CN" altLang="en-US" sz="2200" b="1" dirty="0">
                <a:latin typeface="宋体" panose="02010600030101010101" pitchFamily="2" charset="-122"/>
                <a:cs typeface="Times New Roman" panose="02020603050405020304" pitchFamily="18" charset="0"/>
              </a:rPr>
              <a:t>加入到集合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中。如此不断重复，当所有顶点都加入</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时结束。集合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中存放着最小生成树顶点的集合，集合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中存放着最小生成树边的权值集合。</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332359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5647690" y="3240405"/>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4176395" y="3384550"/>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4783455" y="4464685"/>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6624320" y="4464685"/>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7051675" y="3458845"/>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6372225" y="2332990"/>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cs typeface="Times New Roman" panose="02020603050405020304" pitchFamily="18" charset="0"/>
                <a:sym typeface="+mn-ea"/>
              </a:rPr>
              <a:t>1. </a:t>
            </a:r>
            <a:r>
              <a:rPr lang="zh-CN" altLang="en-US" sz="2200" b="1" dirty="0">
                <a:latin typeface="宋体" panose="02010600030101010101" pitchFamily="2" charset="-122"/>
                <a:cs typeface="Times New Roman" panose="02020603050405020304" pitchFamily="18" charset="0"/>
                <a:sym typeface="+mn-ea"/>
              </a:rPr>
              <a:t>最近顶点策略</a:t>
            </a:r>
            <a:r>
              <a:rPr lang="en-US" altLang="zh-CN" sz="2200" b="1" dirty="0">
                <a:latin typeface="宋体" panose="02010600030101010101" pitchFamily="2" charset="-122"/>
                <a:cs typeface="Times New Roman" panose="02020603050405020304" pitchFamily="18" charset="0"/>
                <a:sym typeface="+mn-ea"/>
              </a:rPr>
              <a:t>(prim</a:t>
            </a:r>
            <a:r>
              <a:rPr lang="zh-CN" altLang="en-US" sz="2200" b="1" dirty="0">
                <a:latin typeface="宋体" panose="02010600030101010101" pitchFamily="2" charset="-122"/>
                <a:cs typeface="Times New Roman" panose="02020603050405020304" pitchFamily="18" charset="0"/>
                <a:sym typeface="+mn-ea"/>
              </a:rPr>
              <a:t>算法</a:t>
            </a:r>
            <a:r>
              <a:rPr lang="en-US" altLang="zh-CN" sz="2200" b="1" dirty="0">
                <a:latin typeface="宋体" panose="02010600030101010101" pitchFamily="2" charset="-122"/>
                <a:cs typeface="Times New Roman" panose="02020603050405020304" pitchFamily="18" charset="0"/>
                <a:sym typeface="+mn-ea"/>
              </a:rPr>
              <a:t>)</a:t>
            </a:r>
            <a:endParaRPr lang="en-US" altLang="zh-CN" sz="2200" b="1" dirty="0">
              <a:latin typeface="宋体" panose="02010600030101010101" pitchFamily="2" charset="-122"/>
              <a:cs typeface="Times New Roman" panose="02020603050405020304" pitchFamily="18" charset="0"/>
              <a:sym typeface="+mn-ea"/>
            </a:endParaRPr>
          </a:p>
        </p:txBody>
      </p:sp>
      <p:sp>
        <p:nvSpPr>
          <p:cNvPr id="24" name="文本框 23"/>
          <p:cNvSpPr txBox="1"/>
          <p:nvPr/>
        </p:nvSpPr>
        <p:spPr>
          <a:xfrm>
            <a:off x="539750" y="1435100"/>
            <a:ext cx="6880225" cy="569595"/>
          </a:xfrm>
          <a:prstGeom prst="rect">
            <a:avLst/>
          </a:prstGeom>
          <a:noFill/>
        </p:spPr>
        <p:txBody>
          <a:bodyPr wrap="square" rtlCol="0" anchor="t">
            <a:noAutofit/>
          </a:bodyPr>
          <a:p>
            <a:r>
              <a:rPr lang="zh-CN" altLang="en-US" sz="1600" dirty="0">
                <a:latin typeface="宋体" panose="02010600030101010101" pitchFamily="2" charset="-122"/>
                <a:cs typeface="Times New Roman" panose="02020603050405020304" pitchFamily="18" charset="0"/>
                <a:sym typeface="+mn-ea"/>
              </a:rPr>
              <a:t>算法初始选择</a:t>
            </a:r>
            <a:r>
              <a:rPr lang="en-US" altLang="zh-CN" sz="1600" dirty="0">
                <a:latin typeface="宋体" panose="02010600030101010101" pitchFamily="2" charset="-122"/>
                <a:cs typeface="Times New Roman" panose="02020603050405020304" pitchFamily="18" charset="0"/>
                <a:sym typeface="+mn-ea"/>
              </a:rPr>
              <a:t>A</a:t>
            </a:r>
            <a:r>
              <a:rPr lang="zh-CN" altLang="en-US" sz="1600" dirty="0">
                <a:latin typeface="宋体" panose="02010600030101010101" pitchFamily="2" charset="-122"/>
                <a:cs typeface="Times New Roman" panose="02020603050405020304" pitchFamily="18" charset="0"/>
                <a:sym typeface="+mn-ea"/>
              </a:rPr>
              <a:t>点</a:t>
            </a:r>
            <a:r>
              <a:rPr lang="en-US" altLang="zh-CN" sz="1600" dirty="0">
                <a:latin typeface="宋体" panose="02010600030101010101" pitchFamily="2" charset="-122"/>
                <a:cs typeface="Times New Roman" panose="02020603050405020304" pitchFamily="18" charset="0"/>
                <a:sym typeface="+mn-ea"/>
              </a:rPr>
              <a:t>,</a:t>
            </a:r>
            <a:r>
              <a:rPr lang="zh-CN" altLang="en-US" sz="1600" dirty="0">
                <a:latin typeface="宋体" panose="02010600030101010101" pitchFamily="2" charset="-122"/>
                <a:cs typeface="Times New Roman" panose="02020603050405020304" pitchFamily="18" charset="0"/>
                <a:sym typeface="+mn-ea"/>
              </a:rPr>
              <a:t>将节点分为两个集合</a:t>
            </a:r>
            <a:endParaRPr lang="zh-CN" altLang="en-US" sz="1600" dirty="0">
              <a:latin typeface="宋体" panose="02010600030101010101" pitchFamily="2" charset="-122"/>
              <a:cs typeface="Times New Roman" panose="02020603050405020304" pitchFamily="18" charset="0"/>
              <a:sym typeface="+mn-ea"/>
            </a:endParaRPr>
          </a:p>
        </p:txBody>
      </p:sp>
      <p:sp>
        <p:nvSpPr>
          <p:cNvPr id="27" name="矩形 26"/>
          <p:cNvSpPr/>
          <p:nvPr/>
        </p:nvSpPr>
        <p:spPr>
          <a:xfrm>
            <a:off x="1043940" y="314134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矩形 27"/>
          <p:cNvSpPr/>
          <p:nvPr/>
        </p:nvSpPr>
        <p:spPr>
          <a:xfrm>
            <a:off x="3636010" y="2261235"/>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文本框 24"/>
          <p:cNvSpPr txBox="1"/>
          <p:nvPr/>
        </p:nvSpPr>
        <p:spPr>
          <a:xfrm>
            <a:off x="1043940" y="279971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W</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6" name="文本框 25"/>
          <p:cNvSpPr txBox="1"/>
          <p:nvPr/>
        </p:nvSpPr>
        <p:spPr>
          <a:xfrm>
            <a:off x="3642360" y="190309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S</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9" name="文本框 28"/>
          <p:cNvSpPr txBox="1"/>
          <p:nvPr/>
        </p:nvSpPr>
        <p:spPr>
          <a:xfrm>
            <a:off x="711200" y="5838825"/>
            <a:ext cx="6880225" cy="569595"/>
          </a:xfrm>
          <a:prstGeom prst="rect">
            <a:avLst/>
          </a:prstGeom>
          <a:noFill/>
        </p:spPr>
        <p:txBody>
          <a:bodyPr wrap="square" rtlCol="0" anchor="t">
            <a:noAutofit/>
          </a:bodyPr>
          <a:p>
            <a:r>
              <a:rPr lang="en-US" sz="1600" dirty="0">
                <a:latin typeface="Times New Roman" panose="02020603050405020304" pitchFamily="18" charset="0"/>
                <a:cs typeface="Times New Roman" panose="02020603050405020304" pitchFamily="18" charset="0"/>
                <a:sym typeface="+mn-ea"/>
              </a:rPr>
              <a:t>W</a:t>
            </a:r>
            <a:r>
              <a:rPr lang="zh-CN" altLang="en-US" sz="1600" dirty="0">
                <a:latin typeface="宋体" panose="02010600030101010101" pitchFamily="2" charset="-122"/>
                <a:cs typeface="Times New Roman" panose="02020603050405020304" pitchFamily="18" charset="0"/>
                <a:sym typeface="+mn-ea"/>
              </a:rPr>
              <a:t>表示最小生成树集合，</a:t>
            </a:r>
            <a:r>
              <a:rPr lang="en-US" altLang="zh-CN" sz="1600" dirty="0">
                <a:latin typeface="Times New Roman" panose="02020603050405020304" pitchFamily="18" charset="0"/>
                <a:cs typeface="Times New Roman" panose="02020603050405020304" pitchFamily="18" charset="0"/>
                <a:sym typeface="+mn-ea"/>
              </a:rPr>
              <a:t>S</a:t>
            </a:r>
            <a:r>
              <a:rPr lang="zh-CN" altLang="en-US" sz="1600" dirty="0">
                <a:latin typeface="宋体" panose="02010600030101010101" pitchFamily="2" charset="-122"/>
                <a:cs typeface="Times New Roman" panose="02020603050405020304" pitchFamily="18" charset="0"/>
                <a:sym typeface="+mn-ea"/>
              </a:rPr>
              <a:t>表示待选节点。</a:t>
            </a:r>
            <a:endParaRPr lang="zh-CN" altLang="en-US" sz="1600" dirty="0">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cs typeface="Times New Roman" panose="02020603050405020304" pitchFamily="18" charset="0"/>
                <a:sym typeface="+mn-ea"/>
              </a:rPr>
              <a:t>1. </a:t>
            </a:r>
            <a:r>
              <a:rPr lang="zh-CN" altLang="en-US" sz="2200" b="1" dirty="0">
                <a:latin typeface="宋体" panose="02010600030101010101" pitchFamily="2" charset="-122"/>
                <a:cs typeface="Times New Roman" panose="02020603050405020304" pitchFamily="18" charset="0"/>
                <a:sym typeface="+mn-ea"/>
              </a:rPr>
              <a:t>最近顶点策略</a:t>
            </a:r>
            <a:r>
              <a:rPr lang="en-US" altLang="zh-CN" sz="2200" b="1" dirty="0">
                <a:latin typeface="宋体" panose="02010600030101010101" pitchFamily="2" charset="-122"/>
                <a:cs typeface="Times New Roman" panose="02020603050405020304" pitchFamily="18" charset="0"/>
                <a:sym typeface="+mn-ea"/>
              </a:rPr>
              <a:t>(prim</a:t>
            </a:r>
            <a:r>
              <a:rPr lang="zh-CN" altLang="en-US" sz="2200" b="1" dirty="0">
                <a:latin typeface="宋体" panose="02010600030101010101" pitchFamily="2" charset="-122"/>
                <a:cs typeface="Times New Roman" panose="02020603050405020304" pitchFamily="18" charset="0"/>
                <a:sym typeface="+mn-ea"/>
              </a:rPr>
              <a:t>算法</a:t>
            </a:r>
            <a:r>
              <a:rPr lang="en-US" altLang="zh-CN" sz="2200" b="1" dirty="0">
                <a:latin typeface="宋体" panose="02010600030101010101" pitchFamily="2" charset="-122"/>
                <a:cs typeface="Times New Roman" panose="02020603050405020304" pitchFamily="18" charset="0"/>
                <a:sym typeface="+mn-ea"/>
              </a:rPr>
              <a:t>)</a:t>
            </a:r>
            <a:endParaRPr lang="en-US" altLang="zh-CN" sz="2200" b="1" dirty="0">
              <a:latin typeface="宋体" panose="02010600030101010101" pitchFamily="2" charset="-122"/>
              <a:cs typeface="Times New Roman" panose="02020603050405020304" pitchFamily="18" charset="0"/>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cs typeface="Times New Roman" panose="02020603050405020304" pitchFamily="18" charset="0"/>
                <a:sym typeface="+mn-ea"/>
              </a:rPr>
              <a:t>选择集合</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和集合</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搜寻所有能把</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连接的线段</a:t>
            </a:r>
            <a:endParaRPr lang="zh-CN" altLang="en-US" sz="2200" b="1" dirty="0">
              <a:latin typeface="宋体" panose="02010600030101010101" pitchFamily="2" charset="-122"/>
              <a:cs typeface="Times New Roman" panose="02020603050405020304" pitchFamily="18" charset="0"/>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cs typeface="Times New Roman" panose="02020603050405020304" pitchFamily="18" charset="0"/>
              </a:rPr>
              <a:t>2. </a:t>
            </a:r>
            <a:r>
              <a:rPr lang="zh-CN" altLang="en-US" sz="2200" b="1" dirty="0">
                <a:latin typeface="宋体" panose="02010600030101010101" pitchFamily="2" charset="-122"/>
                <a:cs typeface="Times New Roman" panose="02020603050405020304" pitchFamily="18" charset="0"/>
              </a:rPr>
              <a:t>最短边策略：</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算法即应用了这种贪心策略。</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）最小生成树的初始状态：只有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个顶点而无边的非连通图</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），图中每个顶点自成一个连通分量。</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）在</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中选择具有最小代价的边，如果该边所依附的顶点落在</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中不同的连通分量中时，就将该边加入到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中，否则舍去，继续选择下一条代价最小的边，重复此过程，直到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中所有顶点都在同一连通分量上为止。</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是一个带权有向图，给定</a:t>
            </a:r>
            <a:r>
              <a:rPr lang="en-US" altLang="zh-CN" sz="2200" b="1" dirty="0">
                <a:latin typeface="宋体" panose="02010600030101010101" pitchFamily="2" charset="-122"/>
                <a:cs typeface="Times New Roman" panose="02020603050405020304" pitchFamily="18" charset="0"/>
              </a:rPr>
              <a:t>V</a:t>
            </a:r>
            <a:r>
              <a:rPr lang="zh-CN" altLang="en-US" sz="2200" b="1" dirty="0">
                <a:latin typeface="宋体" panose="02010600030101010101" pitchFamily="2" charset="-122"/>
                <a:cs typeface="Times New Roman" panose="02020603050405020304" pitchFamily="18" charset="0"/>
              </a:rPr>
              <a:t>中的一个顶点为源点，计算从源点到所有其他各个顶点的最短路径长度，这个问题就是单源最短路径问题。</a:t>
            </a:r>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算法是求解单源最短路径问题的贪心算法。</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）设置顶点集合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，用来存放已找到源到该顶点最短路径的顶点。并不断地作贪心选择来扩充这个集合，初始状态下</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中只包含源点，设为</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）每一次贪心选择都是从集合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中选择到源点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路径长度最短的顶点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中，而集合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中在每加入一个新的顶点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后，都需要修改从源点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到集合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中剩余顶点的当前最短路径的值，当前最短路径长度值是原来的最短路径长度值与从源点过顶点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到达该顶点的路径长度中的较小者。此过程不断重复，直到所有顶点全部加入到集合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中为止。</a:t>
            </a:r>
            <a:endParaRPr lang="zh-CN" altLang="en-US" sz="2200" b="1" dirty="0">
              <a:latin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4.2.4 </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单源最短路径</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cs typeface="Times New Roman" panose="02020603050405020304" pitchFamily="18" charset="0"/>
            </a:endParaRPr>
          </a:p>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cs typeface="Times New Roman" panose="02020603050405020304" pitchFamily="18" charset="0"/>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4.3.1 </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背包问题</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熊猫，山羊和梅花鹿分别采用了三种不同的策略</a:t>
            </a:r>
            <a:r>
              <a:rPr lang="zh-CN" altLang="en-US" sz="2200" b="1" dirty="0" smtClean="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）熊猫的策略：先放价值最大的水果。具体过程如下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）山羊的策略：先放重量小的水果。具体过程如下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3</a:t>
            </a:r>
            <a:r>
              <a:rPr lang="zh-CN" altLang="en-US" sz="2200" b="1" dirty="0">
                <a:latin typeface="宋体" panose="02010600030101010101" pitchFamily="2" charset="-122"/>
                <a:cs typeface="Times New Roman" panose="02020603050405020304" pitchFamily="18" charset="0"/>
              </a:rPr>
              <a:t>）梅花鹿的策略：先放单位重量价值高的水果</a:t>
            </a:r>
            <a:r>
              <a:rPr lang="zh-CN" altLang="en-US" sz="2200" b="1" dirty="0" smtClean="0">
                <a:latin typeface="宋体" panose="02010600030101010101" pitchFamily="2" charset="-122"/>
                <a:cs typeface="Times New Roman" panose="02020603050405020304" pitchFamily="18" charset="0"/>
              </a:rPr>
              <a:t>。具体</a:t>
            </a:r>
            <a:r>
              <a:rPr lang="zh-CN" altLang="en-US" sz="2200" b="1" dirty="0">
                <a:latin typeface="宋体" panose="02010600030101010101" pitchFamily="2" charset="-122"/>
                <a:cs typeface="Times New Roman" panose="02020603050405020304" pitchFamily="18" charset="0"/>
              </a:rPr>
              <a:t>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最终梅花鹿背包里水果的总价值是最高的，它赢得了比赛。上述问题从本质上来说就是一个背包问题。</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背包问题</a:t>
            </a:r>
            <a:endParaRPr lang="zh-CN" altLang="en-US" sz="2200" b="1" dirty="0">
              <a:latin typeface="宋体" panose="02010600030101010101" pitchFamily="2" charset="-122"/>
              <a:cs typeface="Times New Roman" panose="02020603050405020304" pitchFamily="18" charset="0"/>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cs typeface="Times New Roman" panose="02020603050405020304" pitchFamily="18" charset="0"/>
              </a:rPr>
              <a:t>（</a:t>
            </a:r>
            <a:r>
              <a:rPr lang="en-US" altLang="zh-CN" sz="1900" b="1" kern="0" dirty="0">
                <a:latin typeface="楷体_GB2312" panose="02010609030101010101" pitchFamily="49" charset="-122"/>
                <a:cs typeface="Times New Roman" panose="02020603050405020304" pitchFamily="18" charset="0"/>
              </a:rPr>
              <a:t>3</a:t>
            </a:r>
            <a:r>
              <a:rPr lang="zh-CN" altLang="en-US" sz="1900" b="1" kern="0" dirty="0">
                <a:latin typeface="楷体_GB2312" panose="02010609030101010101" pitchFamily="49" charset="-122"/>
                <a:cs typeface="Times New Roman" panose="02020603050405020304" pitchFamily="18" charset="0"/>
              </a:rPr>
              <a:t>）问题的求解目标</a:t>
            </a:r>
            <a:r>
              <a:rPr lang="en-US" altLang="zh-CN" sz="1900" b="1" kern="0" dirty="0">
                <a:latin typeface="楷体_GB2312" panose="02010609030101010101" pitchFamily="49" charset="-122"/>
                <a:cs typeface="Times New Roman" panose="02020603050405020304" pitchFamily="18" charset="0"/>
              </a:rPr>
              <a:t>:</a:t>
            </a:r>
            <a:r>
              <a:rPr lang="zh-CN" altLang="en-US" sz="1900" b="1" kern="0" dirty="0">
                <a:latin typeface="楷体_GB2312" panose="02010609030101010101" pitchFamily="49" charset="-122"/>
                <a:cs typeface="Times New Roman" panose="02020603050405020304" pitchFamily="18" charset="0"/>
              </a:rPr>
              <a:t>背包中的物品总价值最大，即：</a:t>
            </a:r>
            <a:endParaRPr lang="zh-CN" altLang="en-US" sz="1900" b="1" kern="0" dirty="0">
              <a:latin typeface="楷体_GB2312" panose="0201060903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cs typeface="Cambria Math" panose="02040503050406030204" pitchFamily="18" charset="0"/>
                        </a:rPr>
                        <m:t>m</m:t>
                      </m:r>
                      <m:r>
                        <m:rPr>
                          <m:sty m:val="p"/>
                        </m:rPr>
                        <a:rPr lang="zh-CN" altLang="en-US" sz="2000" i="0">
                          <a:latin typeface="Cambria Math" panose="02040503050406030204" pitchFamily="18" charset="0"/>
                          <a:cs typeface="Cambria Math" panose="02040503050406030204" pitchFamily="18" charset="0"/>
                        </a:rPr>
                        <m:t>ax</m:t>
                      </m:r>
                      <m:nary>
                        <m:naryPr>
                          <m:chr m:val="∑"/>
                          <m:limLoc m:val="undOvr"/>
                          <m:ctrlPr>
                            <a:rPr lang="zh-CN" altLang="en-US" sz="2000" i="1">
                              <a:latin typeface="Cambria Math" panose="02040503050406030204" pitchFamily="18" charset="0"/>
                              <a:cs typeface="Cambria Math" panose="02040503050406030204" pitchFamily="18" charset="0"/>
                            </a:rPr>
                          </m:ctrlPr>
                        </m:naryPr>
                        <m:sub>
                          <m:r>
                            <a:rPr lang="zh-CN" altLang="en-US" sz="2000" i="1">
                              <a:latin typeface="Cambria Math" panose="02040503050406030204" pitchFamily="18" charset="0"/>
                              <a:cs typeface="Cambria Math" panose="02040503050406030204" pitchFamily="18" charset="0"/>
                            </a:rPr>
                            <m:t>𝑖</m:t>
                          </m:r>
                          <m:r>
                            <a:rPr lang="zh-CN" altLang="en-US" sz="2000" i="0">
                              <a:latin typeface="Cambria Math" panose="02040503050406030204" pitchFamily="18" charset="0"/>
                              <a:ea typeface="MS Mincho" charset="0"/>
                              <a:cs typeface="Cambria Math" panose="02040503050406030204" pitchFamily="18" charset="0"/>
                            </a:rPr>
                            <m:t>=</m:t>
                          </m:r>
                          <m:r>
                            <a:rPr lang="zh-CN" altLang="en-US" sz="2000" i="0">
                              <a:latin typeface="Cambria Math" panose="02040503050406030204" pitchFamily="18" charset="0"/>
                              <a:ea typeface="MS Mincho" charset="0"/>
                              <a:cs typeface="Cambria Math" panose="02040503050406030204" pitchFamily="18" charset="0"/>
                            </a:rPr>
                            <m:t>1</m:t>
                          </m:r>
                        </m:sub>
                        <m:sup>
                          <m:r>
                            <a:rPr lang="zh-CN" altLang="en-US" sz="2000" i="1">
                              <a:latin typeface="Cambria Math" panose="02040503050406030204" pitchFamily="18" charset="0"/>
                              <a:cs typeface="Cambria Math" panose="02040503050406030204" pitchFamily="18" charset="0"/>
                            </a:rPr>
                            <m:t>𝑛</m:t>
                          </m:r>
                        </m:sup>
                        <m:e>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cs typeface="Cambria Math" panose="02040503050406030204" pitchFamily="18" charset="0"/>
                                </a:rPr>
                                <m:t>𝑖</m:t>
                              </m:r>
                            </m:sub>
                          </m:sSub>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cs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cs typeface="Times New Roman" panose="02020603050405020304" pitchFamily="18" charset="0"/>
              </a:rPr>
              <a:t>问题描述：小时候大多数人可能都听过田忌赛马的故事。如果故事中所讲的</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匹马变成了</a:t>
            </a:r>
            <a:r>
              <a:rPr lang="en-US" altLang="zh-CN" sz="2000" b="1" dirty="0">
                <a:latin typeface="宋体" panose="02010600030101010101" pitchFamily="2" charset="-122"/>
                <a:cs typeface="Times New Roman" panose="02020603050405020304" pitchFamily="18" charset="0"/>
              </a:rPr>
              <a:t>1000</a:t>
            </a:r>
            <a:r>
              <a:rPr lang="zh-CN" altLang="en-US" sz="2000" b="1" dirty="0">
                <a:latin typeface="宋体" panose="02010600030101010101" pitchFamily="2" charset="-122"/>
                <a:cs typeface="Times New Roman" panose="02020603050405020304" pitchFamily="18" charset="0"/>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两银子，输的人就要输掉</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两银子，平局的话不输不赢。请设计算法计算出田忌最多能赢多少两银子。</a:t>
            </a:r>
            <a:endParaRPr lang="zh-CN" altLang="en-US" sz="2000" b="1" dirty="0">
              <a:latin typeface="宋体" panose="02010600030101010101" pitchFamily="2" charset="-122"/>
              <a:cs typeface="Times New Roman" panose="02020603050405020304" pitchFamily="18" charset="0"/>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cs typeface="Times New Roman" panose="02020603050405020304" pitchFamily="18" charset="0"/>
              </a:rPr>
              <a:t>贪心</a:t>
            </a:r>
            <a:r>
              <a:rPr lang="zh-CN" altLang="en-US" sz="2000" b="1" dirty="0">
                <a:latin typeface="宋体" panose="02010600030101010101" pitchFamily="2" charset="-122"/>
                <a:cs typeface="Times New Roman" panose="02020603050405020304" pitchFamily="18" charset="0"/>
              </a:rPr>
              <a:t>策略如下：</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1</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原因：如果拿其它的马来比就有可能会赢不了了，为保证赢，所以要比。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2</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）若田忌最快的马比齐王最快的马慢，就用田忌最慢的马去跟齐最快的马</a:t>
            </a:r>
            <a:r>
              <a:rPr lang="zh-CN" altLang="en-US" sz="2000" b="1" dirty="0" smtClean="0">
                <a:solidFill>
                  <a:srgbClr val="0000FF"/>
                </a:solidFill>
                <a:latin typeface="宋体" panose="02010600030101010101" pitchFamily="2" charset="-122"/>
                <a:cs typeface="Times New Roman" panose="02020603050405020304" pitchFamily="18" charset="0"/>
              </a:rPr>
              <a:t>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原因：因为所有的马都赢不了齐王的最快马，所以就选择损失最小的，用最慢的马去和他比。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3</a:t>
            </a:r>
            <a:r>
              <a:rPr lang="zh-CN" altLang="en-US" sz="2000" b="1" dirty="0">
                <a:solidFill>
                  <a:srgbClr val="0000FF"/>
                </a:solidFill>
                <a:latin typeface="宋体" panose="02010600030101010101" pitchFamily="2" charset="-122"/>
                <a:cs typeface="Times New Roman" panose="02020603050405020304" pitchFamily="18" charset="0"/>
              </a:rPr>
              <a:t>）若田忌最快的马的速度与齐威王最快的马速度相等</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①</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：田忌的最慢马能赢一个算一个，就用最小代价的最慢马去赢它。 </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②</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若田忌最慢的马比齐威王最慢的马慢，那就用田忌最慢的马和齐王最快的马比。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：反正田忌的最慢马是所有马中最慢的，肯定是会输的，不如让它发挥最大的价值，比掉齐王的最快马。</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③</a:t>
            </a:r>
            <a:r>
              <a:rPr lang="zh-CN" altLang="en-US" sz="2000" b="1" dirty="0">
                <a:solidFill>
                  <a:srgbClr val="0000FF"/>
                </a:solidFill>
                <a:latin typeface="宋体" panose="02010600030101010101" pitchFamily="2" charset="-122"/>
                <a:cs typeface="Times New Roman" panose="02020603050405020304" pitchFamily="18" charset="0"/>
              </a:rPr>
              <a:t>若田忌最慢的与齐威王最慢的相等，就这两者比，无输赢</a:t>
            </a:r>
            <a:r>
              <a:rPr lang="zh-CN" altLang="en-US" sz="2000" b="1" dirty="0" smtClean="0">
                <a:solidFill>
                  <a:srgbClr val="0000FF"/>
                </a:solidFill>
                <a:latin typeface="宋体" panose="02010600030101010101" pitchFamily="2" charset="-122"/>
                <a:cs typeface="Times New Roman" panose="02020603050405020304" pitchFamily="18" charset="0"/>
              </a:rPr>
              <a:t>。</a:t>
            </a:r>
            <a:endParaRPr lang="zh-CN" altLang="en-US" sz="2000" b="1" dirty="0">
              <a:solidFill>
                <a:srgbClr val="0000FF"/>
              </a:solidFill>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4.11】</a:t>
            </a:r>
            <a:r>
              <a:rPr lang="zh-CN" altLang="en-US" sz="2200" b="1" dirty="0">
                <a:latin typeface="宋体" panose="02010600030101010101" pitchFamily="2" charset="-122"/>
                <a:cs typeface="Times New Roman" panose="02020603050405020304" pitchFamily="18" charset="0"/>
              </a:rPr>
              <a:t>最优装载问题。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问题描述：有一批集装箱要装上一艘载重量为</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的轮船。其中集装箱</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的重量为</a:t>
            </a:r>
            <a:r>
              <a:rPr lang="en-US" altLang="zh-CN" sz="2200" b="1" dirty="0">
                <a:latin typeface="宋体" panose="02010600030101010101" pitchFamily="2" charset="-122"/>
                <a:cs typeface="Times New Roman" panose="02020603050405020304" pitchFamily="18" charset="0"/>
              </a:rPr>
              <a:t>Wi</a:t>
            </a:r>
            <a:r>
              <a:rPr lang="zh-CN" altLang="en-US" sz="2200" b="1" dirty="0">
                <a:latin typeface="宋体" panose="02010600030101010101" pitchFamily="2" charset="-122"/>
                <a:cs typeface="Times New Roman" panose="02020603050405020304" pitchFamily="18" charset="0"/>
              </a:rPr>
              <a:t>。最优装载问题要求确定在装载体积不受限制的情况下，将尽可能多的集装箱装上轮船。</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4.12】</a:t>
            </a:r>
            <a:r>
              <a:rPr lang="zh-CN" altLang="en-US" sz="2200" b="1" dirty="0">
                <a:latin typeface="宋体" panose="02010600030101010101" pitchFamily="2" charset="-122"/>
                <a:cs typeface="Times New Roman" panose="02020603050405020304" pitchFamily="18" charset="0"/>
              </a:rPr>
              <a:t>乘船问题。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思路：使用贪心策略来求解，尽可能安排两个人在一条船上。首先按照所有人的体重升序排列，用两个下标</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分别表示当前考虑的最轻的人和最重的人，每次先将</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往左移动，直到</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可以共坐一条船，然后</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减</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，并重复上述操作，直到所有人都安排完毕。</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4.13】</a:t>
            </a:r>
            <a:r>
              <a:rPr lang="zh-CN" altLang="en-US" sz="2200" b="1" dirty="0">
                <a:latin typeface="宋体" panose="02010600030101010101" pitchFamily="2" charset="-122"/>
                <a:cs typeface="Times New Roman" panose="02020603050405020304" pitchFamily="18" charset="0"/>
              </a:rPr>
              <a:t>加油站问题。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题目描述：一辆汽车加满油后可行驶</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公里。旅途中有若干个加油站。设计一个有效算法，指出应在哪些加油站停靠加油，使沿途加油次数最少。对于给定的</a:t>
            </a:r>
            <a:r>
              <a:rPr lang="en-US" altLang="zh-CN" sz="2200" b="1" dirty="0">
                <a:latin typeface="宋体" panose="02010600030101010101" pitchFamily="2" charset="-122"/>
                <a:cs typeface="Times New Roman" panose="02020603050405020304" pitchFamily="18" charset="0"/>
              </a:rPr>
              <a:t>n(n &lt;= 5000)</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k(k &lt;= 1000)</a:t>
            </a:r>
            <a:r>
              <a:rPr lang="zh-CN" altLang="en-US" sz="2200" b="1" dirty="0">
                <a:latin typeface="宋体" panose="02010600030101010101" pitchFamily="2" charset="-122"/>
                <a:cs typeface="Times New Roman" panose="02020603050405020304" pitchFamily="18" charset="0"/>
              </a:rPr>
              <a:t>个加油站位置，编程计算最少加油次数。并证明算法能产生一个最优解。</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自加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，最终统计出来的</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就是最少的加油次数。</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4.1.2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贪心算法的实例</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，最后合并每一步解决问题。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举反例可以证明不适用</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：用数学归纳法证明可以使用</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按照规则只有最优情况是一课安排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10233</Words>
  <Application>WPS 演示</Application>
  <PresentationFormat>全屏显示(4:3)</PresentationFormat>
  <Paragraphs>1108</Paragraphs>
  <Slides>59</Slides>
  <Notes>6</Notes>
  <HiddenSlides>1</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9</vt:i4>
      </vt:variant>
      <vt:variant>
        <vt:lpstr>幻灯片标题</vt:lpstr>
      </vt:variant>
      <vt:variant>
        <vt:i4>59</vt:i4>
      </vt:variant>
    </vt:vector>
  </HeadingPairs>
  <TitlesOfParts>
    <vt:vector size="91" baseType="lpstr">
      <vt:lpstr>Arial</vt:lpstr>
      <vt:lpstr>宋体</vt:lpstr>
      <vt:lpstr>Wingdings</vt:lpstr>
      <vt:lpstr>华文细黑</vt:lpstr>
      <vt:lpstr>Times New Roman</vt:lpstr>
      <vt:lpstr>Calibri</vt:lpstr>
      <vt:lpstr>Verdana</vt:lpstr>
      <vt:lpstr>方正正大黑简体</vt:lpstr>
      <vt:lpstr>黑体</vt:lpstr>
      <vt:lpstr>微软雅黑</vt:lpstr>
      <vt:lpstr>隶书</vt:lpstr>
      <vt:lpstr>Arial Unicode MS</vt:lpstr>
      <vt:lpstr>华文中宋</vt:lpstr>
      <vt:lpstr>楷体</vt:lpstr>
      <vt:lpstr>楷体_GB2312</vt:lpstr>
      <vt:lpstr>新宋体</vt:lpstr>
      <vt:lpstr>Symbol</vt:lpstr>
      <vt:lpstr>华文新魏</vt:lpstr>
      <vt:lpstr>Tahoma</vt:lpstr>
      <vt:lpstr>Cambria Math</vt:lpstr>
      <vt:lpstr>MS Mincho</vt:lpstr>
      <vt:lpstr>Segoe Print</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PowerPoint 演示文稿</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433</cp:revision>
  <dcterms:created xsi:type="dcterms:W3CDTF">2010-09-23T08:30:00Z</dcterms:created>
  <dcterms:modified xsi:type="dcterms:W3CDTF">2025-10-26T15:41:59Z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