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59"/>
  </p:handoutMasterIdLst>
  <p:sldIdLst>
    <p:sldId id="709" r:id="rId4"/>
    <p:sldId id="720" r:id="rId6"/>
    <p:sldId id="802" r:id="rId7"/>
    <p:sldId id="335" r:id="rId8"/>
    <p:sldId id="803" r:id="rId9"/>
    <p:sldId id="731" r:id="rId10"/>
    <p:sldId id="804" r:id="rId11"/>
    <p:sldId id="805" r:id="rId12"/>
    <p:sldId id="806" r:id="rId13"/>
    <p:sldId id="744" r:id="rId14"/>
    <p:sldId id="748" r:id="rId15"/>
    <p:sldId id="809" r:id="rId16"/>
    <p:sldId id="808" r:id="rId17"/>
    <p:sldId id="732" r:id="rId18"/>
    <p:sldId id="810" r:id="rId19"/>
    <p:sldId id="811" r:id="rId20"/>
    <p:sldId id="794" r:id="rId21"/>
    <p:sldId id="745" r:id="rId22"/>
    <p:sldId id="749" r:id="rId23"/>
    <p:sldId id="750" r:id="rId24"/>
    <p:sldId id="755" r:id="rId25"/>
    <p:sldId id="757" r:id="rId26"/>
    <p:sldId id="758" r:id="rId27"/>
    <p:sldId id="759" r:id="rId28"/>
    <p:sldId id="760" r:id="rId29"/>
    <p:sldId id="761" r:id="rId30"/>
    <p:sldId id="763" r:id="rId31"/>
    <p:sldId id="612" r:id="rId32"/>
    <p:sldId id="762" r:id="rId33"/>
    <p:sldId id="764" r:id="rId34"/>
    <p:sldId id="766" r:id="rId35"/>
    <p:sldId id="765" r:id="rId36"/>
    <p:sldId id="743" r:id="rId37"/>
    <p:sldId id="773" r:id="rId38"/>
    <p:sldId id="649" r:id="rId39"/>
    <p:sldId id="650" r:id="rId40"/>
    <p:sldId id="795" r:id="rId41"/>
    <p:sldId id="796" r:id="rId42"/>
    <p:sldId id="797" r:id="rId43"/>
    <p:sldId id="798" r:id="rId44"/>
    <p:sldId id="775" r:id="rId45"/>
    <p:sldId id="776" r:id="rId46"/>
    <p:sldId id="777" r:id="rId47"/>
    <p:sldId id="799" r:id="rId48"/>
    <p:sldId id="778" r:id="rId49"/>
    <p:sldId id="779" r:id="rId50"/>
    <p:sldId id="780" r:id="rId51"/>
    <p:sldId id="781" r:id="rId52"/>
    <p:sldId id="782" r:id="rId53"/>
    <p:sldId id="783" r:id="rId54"/>
    <p:sldId id="787" r:id="rId55"/>
    <p:sldId id="788" r:id="rId56"/>
    <p:sldId id="790" r:id="rId57"/>
    <p:sldId id="680" r:id="rId58"/>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30" userDrawn="1">
          <p15:clr>
            <a:srgbClr val="A4A3A4"/>
          </p15:clr>
        </p15:guide>
        <p15:guide id="2" pos="288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jg"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CC"/>
    <a:srgbClr val="FF3399"/>
    <a:srgbClr val="0066FF"/>
    <a:srgbClr val="FF6600"/>
    <a:srgbClr val="55B70C"/>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50" autoAdjust="0"/>
    <p:restoredTop sz="96387" autoAdjust="0"/>
  </p:normalViewPr>
  <p:slideViewPr>
    <p:cSldViewPr showGuides="1">
      <p:cViewPr>
        <p:scale>
          <a:sx n="150" d="100"/>
          <a:sy n="150" d="100"/>
        </p:scale>
        <p:origin x="294" y="-1188"/>
      </p:cViewPr>
      <p:guideLst>
        <p:guide orient="horz" pos="2230"/>
        <p:guide pos="288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3" Type="http://schemas.openxmlformats.org/officeDocument/2006/relationships/commentAuthors" Target="commentAuthors.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2.xml"/><Relationship Id="rId59" Type="http://schemas.openxmlformats.org/officeDocument/2006/relationships/handoutMaster" Target="handoutMasters/handoutMaster1.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2B9A6F-649B-40E0-9235-15314CCF5F2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7AA538-38B4-4B93-A9C9-F579F75A06F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Calibri" panose="020F0502020204030204" pitchFamily="34" charset="0"/>
              </a:defRPr>
            </a:lvl1pPr>
          </a:lstStyle>
          <a:p>
            <a:pPr>
              <a:defRPr/>
            </a:pPr>
            <a:endParaRPr lang="zh-CN" altLang="en-US"/>
          </a:p>
        </p:txBody>
      </p:sp>
      <p:sp>
        <p:nvSpPr>
          <p:cNvPr id="5222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Calibri" panose="020F0502020204030204" pitchFamily="34" charset="0"/>
              </a:defRPr>
            </a:lvl1pPr>
          </a:lstStyle>
          <a:p>
            <a:pPr>
              <a:defRPr/>
            </a:pPr>
            <a:fld id="{1134E214-E3C0-4F75-A783-D0C3FCB417FE}" type="datetimeFigureOut">
              <a:rPr lang="zh-CN" altLang="en-US"/>
            </a:fld>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5223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Calibri" panose="020F0502020204030204" pitchFamily="34"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AB76F6FC-157B-4160-B88F-123B3C4C0F2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时间复杂度是</a:t>
            </a:r>
            <a:r>
              <a:rPr lang="en-US" altLang="zh-CN"/>
              <a:t>O(2</a:t>
            </a:r>
            <a:r>
              <a:rPr lang="en-US" altLang="zh-CN" baseline="30000"/>
              <a:t>n</a:t>
            </a:r>
            <a:r>
              <a:rPr lang="en-US" altLang="zh-CN"/>
              <a:t>)</a:t>
            </a:r>
            <a:r>
              <a:rPr lang="zh-CN" altLang="en-US"/>
              <a:t>所以不能忘记我们的暴力</a:t>
            </a:r>
            <a:r>
              <a:rPr lang="zh-CN" altLang="en-US"/>
              <a:t>解法</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时间复杂度是</a:t>
            </a:r>
            <a:r>
              <a:rPr lang="en-US" altLang="zh-CN"/>
              <a:t>O(2</a:t>
            </a:r>
            <a:r>
              <a:rPr lang="en-US" altLang="zh-CN" baseline="30000"/>
              <a:t>n</a:t>
            </a:r>
            <a:r>
              <a:rPr lang="en-US" altLang="zh-CN"/>
              <a:t>)</a:t>
            </a:r>
            <a:r>
              <a:rPr lang="zh-CN" altLang="en-US"/>
              <a:t>所以不能忘记我们的暴力</a:t>
            </a:r>
            <a:r>
              <a:rPr lang="zh-CN" altLang="en-US"/>
              <a:t>解法</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p:sp>
      <p:sp>
        <p:nvSpPr>
          <p:cNvPr id="131075" name="Rectangle 3"/>
          <p:cNvSpPr>
            <a:spLocks noGrp="1" noChangeArrowheads="1"/>
          </p:cNvSpPr>
          <p:nvPr>
            <p:ph type="body" idx="1"/>
          </p:nvPr>
        </p:nvSpPr>
        <p:spPr>
          <a:noFill/>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我们在学习</a:t>
            </a:r>
            <a:r>
              <a:rPr lang="en-US" altLang="zh-CN" smtClean="0"/>
              <a:t>C</a:t>
            </a:r>
            <a:r>
              <a:rPr lang="zh-CN" altLang="en-US" smtClean="0"/>
              <a:t>语言的时候都已经写过简单，相信同学们已经对递归有了了解，这节课我们开始来学习递归和分治算法</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我们在学习</a:t>
            </a:r>
            <a:r>
              <a:rPr lang="en-US" altLang="zh-CN" smtClean="0"/>
              <a:t>C</a:t>
            </a:r>
            <a:r>
              <a:rPr lang="zh-CN" altLang="en-US" smtClean="0"/>
              <a:t>语言的时候都已经写过简单，相信同学们已经对递归有了了解，这节课我们开始来学习递归和分治算法</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什么，递归解决的问题他的子问题与我们当前要解决的问题具有相同的解决方法，或者说性质相同。面对这样的问题我们写出的程序，如果函数是直接或间接的调用自己，我们就可以说我们的函数是递归函数，这个函数就有递归思想。</a:t>
            </a:r>
            <a:endParaRPr lang="en-US" altLang="zh-CN" smtClean="0"/>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什么，递归解决的问题他的子问题与我们当前要解决的问题具有相同的解决方法，或者说性质相同。面对这样的问题我们写出的程序，如果函数是直接或间接的调用自己，我们就可以说我们的函数是递归函数，这个函数就有递归思想。</a:t>
            </a:r>
            <a:endParaRPr lang="en-US" altLang="zh-CN" smtClean="0"/>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D4C337C-56CD-4E78-A199-8ED66DBF5B5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621EFB7-24A1-4297-A07F-399B1DFE6377}"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A041A82-1373-40DD-AF95-6D291423A5B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4FF7C98-0C26-42AA-8C14-C0C3C1C768A2}"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5A2F362-28BD-4F85-AA63-899E512CA5D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B852C04-6D91-45C9-80C4-65680D9B2F04}"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2" descr="b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 y="-20638"/>
            <a:ext cx="9174163" cy="687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7"/>
          <p:cNvSpPr>
            <a:spLocks noGrp="1" noChangeArrowheads="1"/>
          </p:cNvSpPr>
          <p:nvPr>
            <p:ph type="ctrTitle"/>
          </p:nvPr>
        </p:nvSpPr>
        <p:spPr>
          <a:xfrm>
            <a:off x="468313" y="2470150"/>
            <a:ext cx="5399087" cy="1079500"/>
          </a:xfrm>
          <a:prstGeom prst="rect">
            <a:avLst/>
          </a:prstGeom>
        </p:spPr>
        <p:txBody>
          <a:bodyPr/>
          <a:lstStyle>
            <a:lvl1pPr>
              <a:defRPr sz="3200"/>
            </a:lvl1pPr>
          </a:lstStyle>
          <a:p>
            <a:r>
              <a:rPr lang="zh-CN"/>
              <a:t>单击此处编辑母版标题样式</a:t>
            </a:r>
            <a:endParaRPr lang="zh-CN"/>
          </a:p>
        </p:txBody>
      </p:sp>
      <p:sp>
        <p:nvSpPr>
          <p:cNvPr id="2052" name="Rectangle 31"/>
          <p:cNvSpPr>
            <a:spLocks noGrp="1" noChangeArrowheads="1"/>
          </p:cNvSpPr>
          <p:nvPr>
            <p:ph type="subTitle" idx="1" hasCustomPrompt="1"/>
          </p:nvPr>
        </p:nvSpPr>
        <p:spPr>
          <a:xfrm>
            <a:off x="468313" y="3549650"/>
            <a:ext cx="5400675" cy="600075"/>
          </a:xfrm>
          <a:prstGeom prst="rect">
            <a:avLst/>
          </a:prstGeom>
        </p:spPr>
        <p:txBody>
          <a:bodyPr/>
          <a:lstStyle>
            <a:lvl1pPr marL="0" indent="0">
              <a:buFont typeface="Wingdings" panose="05000000000000000000" pitchFamily="2" charset="2"/>
              <a:buNone/>
              <a:defRPr sz="1800">
                <a:solidFill>
                  <a:schemeClr val="bg1"/>
                </a:solidFill>
              </a:defRPr>
            </a:lvl1pPr>
          </a:lstStyle>
          <a:p>
            <a:r>
              <a:rPr lang="zh-CN"/>
              <a:t>单击添加署名或公司信息</a:t>
            </a:r>
            <a:endParaRPr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468313" y="1125538"/>
            <a:ext cx="8207375" cy="51625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B2E83DC-661B-4DCC-B4A3-95AD0DF58E27}" type="slidenum">
              <a:rPr lang="zh-CN" altLang="en-US" smtClean="0"/>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D5D6385-73FF-48F7-8DDA-F02439D7B60D}" type="slidenum">
              <a:rPr lang="zh-CN" altLang="en-US" smtClean="0"/>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68313" y="1125538"/>
            <a:ext cx="4027487"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25538"/>
            <a:ext cx="4027488"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45E1E5F-9D19-4FC7-A71A-24AB39712209}" type="slidenum">
              <a:rPr lang="zh-CN" altLang="en-US" smtClean="0"/>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01DEBBD1-2960-4502-95D3-F1444E13883A}" type="slidenum">
              <a:rPr lang="zh-CN" altLang="en-US" smtClean="0"/>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3FFE5EB4-F84A-4001-AC86-DD5EEB2060DD}" type="slidenum">
              <a:rPr lang="zh-CN" altLang="en-US" smtClean="0"/>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A7D3370-EE2E-49E3-B92B-CC864B084AD2}" type="slidenum">
              <a:rPr lang="zh-CN" altLang="en-US" smtClean="0"/>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76786A8-DA7B-4463-AC0E-627FA292886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8F0AC98-C112-462F-A733-1142817643B5}"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FF81DA7-16D0-41E8-A52E-04703233FF3D}" type="slidenum">
              <a:rPr lang="zh-CN" altLang="en-US" smtClean="0"/>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1125538"/>
            <a:ext cx="8207375" cy="516255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5395485-1E7F-4AEF-8259-7171D9A6624F}" type="slidenum">
              <a:rPr lang="zh-CN" altLang="en-US" smtClean="0"/>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315913"/>
            <a:ext cx="2051050" cy="597217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315913"/>
            <a:ext cx="6003925" cy="597217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7EFF9BE1-89C5-461A-8080-0860368CA4E7}" type="slidenum">
              <a:rPr lang="zh-CN" altLang="en-US" smtClean="0"/>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C8FEDC41-C8C7-4EFD-A6DE-BC4A4069D4EC}" type="slidenum">
              <a:rPr lang="zh-CN" altLang="en-US" smtClean="0"/>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图表占位符 2"/>
          <p:cNvSpPr>
            <a:spLocks noGrp="1"/>
          </p:cNvSpPr>
          <p:nvPr>
            <p:ph type="chart"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6FF87EDD-D88C-44D8-97FB-6009DD6ED594}" type="slidenum">
              <a:rPr lang="zh-CN" altLang="en-US"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492404DC-45E9-4B79-B710-EF7B8A82D15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30054E0-3ECF-4993-B704-01BF04B9C137}"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41494BF-5B1D-4083-B2B1-F899FD3CD3A5}"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40C7736-4C23-4814-8178-1062D7CE527C}"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6E47BC8-F845-43A1-BFB2-79B7CA2E9C08}"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5CD8B52F-138E-4474-B3E2-E382D2AC0E4C}"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AC6D38EF-6919-415F-8B66-396DB8B36CE2}"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14E45C3-B2E5-4741-AA4C-575377E6A51F}"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313B4B4-E48B-452F-B373-B321188AE55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3028E7B-B7E0-41F8-BDFE-59048185547B}"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1C2B4C89-A87E-4B95-BFA0-7FA97462C649}"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7E0EA25-2385-4128-9C3D-A106F721463A}"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54C2CE68-96F6-421B-A84A-ADA3305998C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F4EE7F1-3F8F-4896-A845-A94111029746}"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image" Target="../media/image3.png"/><Relationship Id="rId14" Type="http://schemas.openxmlformats.org/officeDocument/2006/relationships/image" Target="../media/image2.jpeg"/><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9B433B3C-293C-4A78-916C-E8BD3FD00FA6}"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a:defRPr/>
            </a:pPr>
            <a:fld id="{A1596B22-6535-4D74-9806-9999F834F1F8}"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bg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80513" cy="501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p:cNvSpPr>
            <a:spLocks noGrp="1" noChangeArrowheads="1"/>
          </p:cNvSpPr>
          <p:nvPr>
            <p:ph type="sldNum" sz="quarter" idx="4"/>
          </p:nvPr>
        </p:nvSpPr>
        <p:spPr bwMode="auto">
          <a:xfrm>
            <a:off x="7235825" y="6453188"/>
            <a:ext cx="1439863" cy="19685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000" b="1">
                <a:ea typeface="华文细黑" panose="02010600040101010101" pitchFamily="2" charset="-122"/>
              </a:defRPr>
            </a:lvl1pPr>
          </a:lstStyle>
          <a:p>
            <a:pPr>
              <a:defRPr/>
            </a:pPr>
            <a:r>
              <a:rPr lang="de-DE" altLang="en-US"/>
              <a:t>Page </a:t>
            </a:r>
            <a:r>
              <a:rPr lang="de-DE" altLang="en-US">
                <a:sym typeface="MS UI Gothic" panose="020B0600070205080204" pitchFamily="34" charset="-128"/>
              </a:rPr>
              <a:t></a:t>
            </a:r>
            <a:r>
              <a:rPr lang="de-DE" altLang="en-US"/>
              <a:t> </a:t>
            </a:r>
            <a:fld id="{B8F227BD-8E81-48D9-8EB2-264A8CA59D9A}" type="slidenum">
              <a:rPr lang="zh-CN" altLang="en-US" smtClean="0"/>
            </a:fld>
            <a:endParaRPr lang="en-US" altLang="zh-CN"/>
          </a:p>
        </p:txBody>
      </p:sp>
      <p:pic>
        <p:nvPicPr>
          <p:cNvPr id="2" name="图片 1"/>
          <p:cNvPicPr>
            <a:picLocks noChangeAspect="1"/>
          </p:cNvPicPr>
          <p:nvPr userDrawn="1"/>
        </p:nvPicPr>
        <p:blipFill>
          <a:blip r:embed="rId15"/>
          <a:stretch>
            <a:fillRect/>
          </a:stretch>
        </p:blipFill>
        <p:spPr>
          <a:xfrm>
            <a:off x="-1" y="6619981"/>
            <a:ext cx="9180513" cy="409419"/>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2pPr>
      <a:lvl3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3pPr>
      <a:lvl4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4pPr>
      <a:lvl5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5pPr>
      <a:lvl6pPr marL="4572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6pPr>
      <a:lvl7pPr marL="9144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7pPr>
      <a:lvl8pPr marL="13716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8pPr>
      <a:lvl9pPr marL="18288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9.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8.jpeg"/></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1.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2.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8.xml"/><Relationship Id="rId1" Type="http://schemas.openxmlformats.org/officeDocument/2006/relationships/image" Target="../media/image24.emf"/></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slide" Target="slide41.xml"/><Relationship Id="rId20" Type="http://schemas.openxmlformats.org/officeDocument/2006/relationships/notesSlide" Target="../notesSlides/notesSlide3.xml"/><Relationship Id="rId2" Type="http://schemas.openxmlformats.org/officeDocument/2006/relationships/tags" Target="../tags/tag2.xml"/><Relationship Id="rId19" Type="http://schemas.openxmlformats.org/officeDocument/2006/relationships/slideLayout" Target="../slideLayouts/slideLayout18.xml"/><Relationship Id="rId18" Type="http://schemas.openxmlformats.org/officeDocument/2006/relationships/image" Target="../media/image9.png"/><Relationship Id="rId17" Type="http://schemas.openxmlformats.org/officeDocument/2006/relationships/tags" Target="../tags/tag13.xml"/><Relationship Id="rId16" Type="http://schemas.openxmlformats.org/officeDocument/2006/relationships/image" Target="../media/image8.png"/><Relationship Id="rId15" Type="http://schemas.openxmlformats.org/officeDocument/2006/relationships/tags" Target="../tags/tag12.xml"/><Relationship Id="rId14" Type="http://schemas.openxmlformats.org/officeDocument/2006/relationships/image" Target="../media/image7.png"/><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5.emf"/><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5.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6.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8.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4.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7.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9.png"/><Relationship Id="rId1" Type="http://schemas.openxmlformats.org/officeDocument/2006/relationships/image" Target="../media/image28.png"/></Relationships>
</file>

<file path=ppt/slides/_rels/slide46.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30.png"/></Relationships>
</file>

<file path=ppt/slides/_rels/slide4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1.png"/></Relationships>
</file>

<file path=ppt/slides/_rels/slide5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5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5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5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18.xml"/><Relationship Id="rId6" Type="http://schemas.openxmlformats.org/officeDocument/2006/relationships/tags" Target="../tags/tag14.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18.xml"/><Relationship Id="rId7" Type="http://schemas.openxmlformats.org/officeDocument/2006/relationships/image" Target="../media/image17.jpeg"/><Relationship Id="rId6" Type="http://schemas.openxmlformats.org/officeDocument/2006/relationships/image" Target="../media/image16.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8.xml"/><Relationship Id="rId1"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7"/>
          <p:cNvSpPr>
            <a:spLocks noChangeArrowheads="1"/>
          </p:cNvSpPr>
          <p:nvPr/>
        </p:nvSpPr>
        <p:spPr bwMode="auto">
          <a:xfrm>
            <a:off x="900113" y="2349500"/>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1" hangingPunct="1">
              <a:defRPr/>
            </a:pP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第</a:t>
            </a:r>
            <a:r>
              <a:rPr lang="en-US" altLang="zh-CN"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3</a:t>
            </a: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章 分治法</a:t>
            </a:r>
            <a:endPar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endParaRPr>
          </a:p>
        </p:txBody>
      </p:sp>
      <p:sp>
        <p:nvSpPr>
          <p:cNvPr id="5124" name="Text Box 8"/>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custDataLst>
              <p:tags r:id="rId1"/>
            </p:custDataLst>
          </p:nvPr>
        </p:nvGraphicFramePr>
        <p:xfrm>
          <a:off x="1115695" y="1988820"/>
          <a:ext cx="6822440" cy="1511300"/>
        </p:xfrm>
        <a:graphic>
          <a:graphicData uri="http://schemas.openxmlformats.org/drawingml/2006/table">
            <a:tbl>
              <a:tblPr firstRow="1" firstCol="1" bandRow="1">
                <a:tableStyleId>{5C22544A-7EE6-4342-B048-85BDC9FD1C3A}</a:tableStyleId>
              </a:tblPr>
              <a:tblGrid>
                <a:gridCol w="1419225"/>
                <a:gridCol w="539750"/>
                <a:gridCol w="541020"/>
                <a:gridCol w="539750"/>
                <a:gridCol w="540385"/>
                <a:gridCol w="541020"/>
                <a:gridCol w="539750"/>
                <a:gridCol w="539750"/>
                <a:gridCol w="541020"/>
                <a:gridCol w="539750"/>
                <a:gridCol w="541020"/>
              </a:tblGrid>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月份</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4</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6</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7</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9</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10</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初生兔子对数</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0</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成熟兔子对数</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0</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34</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总对数</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dirty="0">
                          <a:effectLst/>
                          <a:latin typeface="Times New Roman" panose="02020603050405020304" pitchFamily="18" charset="0"/>
                          <a:ea typeface="宋体" panose="02010600030101010101" pitchFamily="2" charset="-122"/>
                        </a:rPr>
                        <a:t>3</a:t>
                      </a:r>
                      <a:endParaRPr lang="en-US"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34</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dirty="0">
                          <a:effectLst/>
                          <a:latin typeface="Times New Roman" panose="02020603050405020304" pitchFamily="18" charset="0"/>
                          <a:ea typeface="宋体" panose="02010600030101010101" pitchFamily="2" charset="-122"/>
                        </a:rPr>
                        <a:t>55</a:t>
                      </a:r>
                      <a:endParaRPr lang="en-US"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11" name="文本框 10"/>
          <p:cNvSpPr txBox="1"/>
          <p:nvPr/>
        </p:nvSpPr>
        <p:spPr>
          <a:xfrm>
            <a:off x="539750" y="1196340"/>
            <a:ext cx="7240270" cy="37528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根据题目可以列出兔子</a:t>
            </a:r>
            <a:r>
              <a:rPr lang="en-US" altLang="zh-CN" sz="2400" dirty="0">
                <a:solidFill>
                  <a:srgbClr val="080808"/>
                </a:solidFill>
                <a:latin typeface="宋体" panose="02010600030101010101" pitchFamily="2" charset="-122"/>
                <a:sym typeface="+mn-ea"/>
              </a:rPr>
              <a:t>1-10</a:t>
            </a:r>
            <a:r>
              <a:rPr lang="zh-CN" altLang="en-US" sz="2400" dirty="0">
                <a:solidFill>
                  <a:srgbClr val="080808"/>
                </a:solidFill>
                <a:latin typeface="宋体" panose="02010600030101010101" pitchFamily="2" charset="-122"/>
                <a:sym typeface="+mn-ea"/>
              </a:rPr>
              <a:t>月的对数，</a:t>
            </a:r>
            <a:r>
              <a:rPr lang="zh-CN" altLang="en-US" sz="2400" dirty="0">
                <a:solidFill>
                  <a:srgbClr val="080808"/>
                </a:solidFill>
                <a:latin typeface="宋体" panose="02010600030101010101" pitchFamily="2" charset="-122"/>
                <a:sym typeface="+mn-ea"/>
              </a:rPr>
              <a:t>如下表：</a:t>
            </a:r>
            <a:endParaRPr lang="zh-CN" altLang="en-US" sz="2400" dirty="0">
              <a:solidFill>
                <a:srgbClr val="080808"/>
              </a:solidFill>
              <a:latin typeface="宋体" panose="02010600030101010101" pitchFamily="2" charset="-122"/>
              <a:sym typeface="+mn-ea"/>
            </a:endParaRPr>
          </a:p>
        </p:txBody>
      </p:sp>
      <p:sp>
        <p:nvSpPr>
          <p:cNvPr id="3" name="文本框 2"/>
          <p:cNvSpPr txBox="1"/>
          <p:nvPr/>
        </p:nvSpPr>
        <p:spPr>
          <a:xfrm>
            <a:off x="467995" y="3716655"/>
            <a:ext cx="7240270" cy="37528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根据题目兔子</a:t>
            </a:r>
            <a:r>
              <a:rPr lang="zh-CN" altLang="en-US" sz="2400" dirty="0">
                <a:solidFill>
                  <a:srgbClr val="080808"/>
                </a:solidFill>
                <a:latin typeface="宋体" panose="02010600030101010101" pitchFamily="2" charset="-122"/>
                <a:sym typeface="+mn-ea"/>
              </a:rPr>
              <a:t>总数可以列出如下的递归</a:t>
            </a:r>
            <a:r>
              <a:rPr lang="zh-CN" altLang="en-US" sz="2400" dirty="0">
                <a:solidFill>
                  <a:srgbClr val="080808"/>
                </a:solidFill>
                <a:latin typeface="宋体" panose="02010600030101010101" pitchFamily="2" charset="-122"/>
                <a:sym typeface="+mn-ea"/>
              </a:rPr>
              <a:t>式：</a:t>
            </a:r>
            <a:endParaRPr lang="zh-CN" altLang="en-US" sz="2400" dirty="0">
              <a:solidFill>
                <a:srgbClr val="080808"/>
              </a:solidFill>
              <a:latin typeface="宋体" panose="02010600030101010101" pitchFamily="2" charset="-122"/>
              <a:sym typeface="+mn-ea"/>
            </a:endParaRPr>
          </a:p>
        </p:txBody>
      </p:sp>
      <p:sp>
        <p:nvSpPr>
          <p:cNvPr id="6" name="文本框 5"/>
          <p:cNvSpPr txBox="1"/>
          <p:nvPr/>
        </p:nvSpPr>
        <p:spPr>
          <a:xfrm>
            <a:off x="1198245" y="4914900"/>
            <a:ext cx="1871345" cy="46037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fib(n) =</a:t>
            </a:r>
            <a:endParaRPr lang="en-US" altLang="zh-CN" sz="2400">
              <a:latin typeface="Times New Roman" panose="02020603050405020304" pitchFamily="18" charset="0"/>
              <a:cs typeface="Times New Roman" panose="02020603050405020304" pitchFamily="18" charset="0"/>
            </a:endParaRPr>
          </a:p>
        </p:txBody>
      </p:sp>
      <p:sp>
        <p:nvSpPr>
          <p:cNvPr id="7" name="左大括号 6"/>
          <p:cNvSpPr/>
          <p:nvPr/>
        </p:nvSpPr>
        <p:spPr>
          <a:xfrm>
            <a:off x="2411730" y="429323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2987675" y="4149090"/>
            <a:ext cx="3754755" cy="2071370"/>
          </a:xfrm>
          <a:prstGeom prst="rect">
            <a:avLst/>
          </a:prstGeom>
          <a:noFill/>
        </p:spPr>
        <p:txBody>
          <a:bodyPr wrap="square" rtlCol="0">
            <a:noAutofit/>
          </a:bodyPr>
          <a:p>
            <a:r>
              <a:rPr lang="en-US" altLang="zh-CN" sz="2400">
                <a:latin typeface="Times New Roman" panose="02020603050405020304" pitchFamily="18" charset="0"/>
                <a:cs typeface="Times New Roman" panose="02020603050405020304" pitchFamily="18" charset="0"/>
              </a:rPr>
              <a:t>1</a:t>
            </a:r>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r>
              <a:rPr lang="en-US" altLang="zh-CN" sz="2400">
                <a:latin typeface="Times New Roman" panose="02020603050405020304" pitchFamily="18" charset="0"/>
                <a:cs typeface="Times New Roman" panose="02020603050405020304" pitchFamily="18" charset="0"/>
              </a:rPr>
              <a:t>fib(n-1)+fib(n-2) </a:t>
            </a:r>
            <a:endParaRPr lang="en-US" altLang="zh-CN" sz="2400">
              <a:latin typeface="Times New Roman" panose="02020603050405020304" pitchFamily="18" charset="0"/>
              <a:cs typeface="Times New Roman" panose="02020603050405020304" pitchFamily="18" charset="0"/>
            </a:endParaRPr>
          </a:p>
        </p:txBody>
      </p:sp>
      <p:sp>
        <p:nvSpPr>
          <p:cNvPr id="9" name="文本框 8"/>
          <p:cNvSpPr txBox="1"/>
          <p:nvPr/>
        </p:nvSpPr>
        <p:spPr>
          <a:xfrm>
            <a:off x="6228080" y="4149090"/>
            <a:ext cx="2571115" cy="215963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n=1</a:t>
            </a:r>
            <a:r>
              <a:rPr lang="zh-CN" altLang="en-US" sz="2400">
                <a:solidFill>
                  <a:schemeClr val="tx1"/>
                </a:solidFill>
                <a:uFillTx/>
                <a:latin typeface="Times New Roman" panose="02020603050405020304" pitchFamily="18" charset="0"/>
              </a:rPr>
              <a:t>或</a:t>
            </a:r>
            <a:r>
              <a:rPr lang="en-US" altLang="zh-CN" sz="2400">
                <a:solidFill>
                  <a:schemeClr val="tx1"/>
                </a:solidFill>
                <a:uFillTx/>
                <a:latin typeface="Times New Roman" panose="02020603050405020304" pitchFamily="18" charset="0"/>
              </a:rPr>
              <a:t>n=2</a:t>
            </a:r>
            <a:r>
              <a:rPr lang="zh-CN" altLang="en-US" sz="2400">
                <a:uFillTx/>
                <a:latin typeface="Times New Roman" panose="02020603050405020304" pitchFamily="18" charset="0"/>
                <a:sym typeface="+mn-ea"/>
              </a:rPr>
              <a:t>时</a:t>
            </a:r>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n&gt;2</a:t>
            </a:r>
            <a:r>
              <a:rPr lang="zh-CN" altLang="en-US" sz="2400">
                <a:solidFill>
                  <a:schemeClr val="tx1"/>
                </a:solidFill>
                <a:uFillTx/>
                <a:latin typeface="Times New Roman" panose="02020603050405020304" pitchFamily="18" charset="0"/>
              </a:rPr>
              <a:t>时</a:t>
            </a:r>
            <a:endParaRPr lang="zh-CN" altLang="en-US" sz="24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860290" y="1484630"/>
            <a:ext cx="4218940" cy="2624455"/>
          </a:xfrm>
          <a:prstGeom prst="rect">
            <a:avLst/>
          </a:prstGeom>
        </p:spPr>
      </p:pic>
      <p:sp>
        <p:nvSpPr>
          <p:cNvPr id="5" name="Text Box 4"/>
          <p:cNvSpPr txBox="1">
            <a:spLocks noChangeArrowheads="1"/>
          </p:cNvSpPr>
          <p:nvPr/>
        </p:nvSpPr>
        <p:spPr bwMode="auto">
          <a:xfrm>
            <a:off x="323850" y="1196975"/>
            <a:ext cx="4368165" cy="2744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uFillTx/>
                <a:latin typeface="Times New Roman" panose="02020603050405020304" pitchFamily="18" charset="0"/>
              </a:rPr>
              <a:t>如</a:t>
            </a:r>
            <a:r>
              <a:rPr lang="zh-CN" altLang="en-US" sz="2400" dirty="0">
                <a:solidFill>
                  <a:srgbClr val="080808"/>
                </a:solidFill>
                <a:uFillTx/>
                <a:latin typeface="Times New Roman" panose="02020603050405020304" pitchFamily="18" charset="0"/>
              </a:rPr>
              <a:t>右图所示，求解</a:t>
            </a:r>
            <a:r>
              <a:rPr lang="en-US" altLang="zh-CN" sz="2400" dirty="0">
                <a:solidFill>
                  <a:srgbClr val="080808"/>
                </a:solidFill>
                <a:uFillTx/>
                <a:latin typeface="Times New Roman" panose="02020603050405020304" pitchFamily="18" charset="0"/>
              </a:rPr>
              <a:t>fib(5)</a:t>
            </a:r>
            <a:r>
              <a:rPr lang="zh-CN" altLang="en-US" sz="2400" dirty="0">
                <a:solidFill>
                  <a:srgbClr val="080808"/>
                </a:solidFill>
                <a:uFillTx/>
                <a:latin typeface="Times New Roman" panose="02020603050405020304" pitchFamily="18" charset="0"/>
              </a:rPr>
              <a:t>要递归调用</a:t>
            </a:r>
            <a:r>
              <a:rPr lang="en-US" altLang="zh-CN" sz="2400" dirty="0">
                <a:solidFill>
                  <a:srgbClr val="080808"/>
                </a:solidFill>
                <a:uFillTx/>
                <a:latin typeface="Times New Roman" panose="02020603050405020304" pitchFamily="18" charset="0"/>
              </a:rPr>
              <a:t>fib(4)</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fib(3)</a:t>
            </a:r>
            <a:r>
              <a:rPr lang="zh-CN" altLang="en-US" sz="2400" dirty="0">
                <a:solidFill>
                  <a:srgbClr val="080808"/>
                </a:solidFill>
                <a:uFillTx/>
                <a:latin typeface="Times New Roman" panose="02020603050405020304" pitchFamily="18" charset="0"/>
              </a:rPr>
              <a:t>，求解</a:t>
            </a:r>
            <a:r>
              <a:rPr lang="en-US" altLang="zh-CN" sz="2400" dirty="0">
                <a:solidFill>
                  <a:srgbClr val="080808"/>
                </a:solidFill>
                <a:uFillTx/>
                <a:latin typeface="Times New Roman" panose="02020603050405020304" pitchFamily="18" charset="0"/>
              </a:rPr>
              <a:t>fib(4)</a:t>
            </a:r>
            <a:r>
              <a:rPr lang="zh-CN" altLang="en-US" sz="2400" dirty="0">
                <a:solidFill>
                  <a:srgbClr val="080808"/>
                </a:solidFill>
                <a:uFillTx/>
                <a:latin typeface="Times New Roman" panose="02020603050405020304" pitchFamily="18" charset="0"/>
              </a:rPr>
              <a:t>又要递归调用</a:t>
            </a:r>
            <a:r>
              <a:rPr lang="en-US" altLang="zh-CN" sz="2400" dirty="0">
                <a:solidFill>
                  <a:srgbClr val="080808"/>
                </a:solidFill>
                <a:uFillTx/>
                <a:latin typeface="Times New Roman" panose="02020603050405020304" pitchFamily="18" charset="0"/>
              </a:rPr>
              <a:t>fib(3)</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fib(2)</a:t>
            </a:r>
            <a:r>
              <a:rPr lang="zh-CN" altLang="en-US" sz="2400" dirty="0">
                <a:solidFill>
                  <a:srgbClr val="080808"/>
                </a:solidFill>
                <a:uFillTx/>
                <a:latin typeface="Times New Roman" panose="02020603050405020304" pitchFamily="18" charset="0"/>
              </a:rPr>
              <a:t>，求解</a:t>
            </a:r>
            <a:r>
              <a:rPr lang="en-US" altLang="zh-CN" sz="2400" dirty="0">
                <a:solidFill>
                  <a:srgbClr val="080808"/>
                </a:solidFill>
                <a:uFillTx/>
                <a:latin typeface="Times New Roman" panose="02020603050405020304" pitchFamily="18" charset="0"/>
              </a:rPr>
              <a:t>fib(3)</a:t>
            </a:r>
            <a:r>
              <a:rPr lang="zh-CN" altLang="en-US" sz="2400" dirty="0">
                <a:solidFill>
                  <a:srgbClr val="080808"/>
                </a:solidFill>
                <a:uFillTx/>
                <a:latin typeface="Times New Roman" panose="02020603050405020304" pitchFamily="18" charset="0"/>
              </a:rPr>
              <a:t>又要递归调用</a:t>
            </a:r>
            <a:r>
              <a:rPr lang="en-US" altLang="zh-CN" sz="2400" dirty="0">
                <a:solidFill>
                  <a:srgbClr val="080808"/>
                </a:solidFill>
                <a:uFillTx/>
                <a:latin typeface="Times New Roman" panose="02020603050405020304" pitchFamily="18" charset="0"/>
              </a:rPr>
              <a:t>fib(2)</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fib(1)</a:t>
            </a:r>
            <a:r>
              <a:rPr lang="zh-CN" altLang="en-US" sz="2400" dirty="0">
                <a:solidFill>
                  <a:srgbClr val="080808"/>
                </a:solidFill>
                <a:uFillTx/>
                <a:latin typeface="Times New Roman" panose="02020603050405020304" pitchFamily="18" charset="0"/>
              </a:rPr>
              <a:t>，因此斐波那契数列的递归算法的时间复杂度为</a:t>
            </a:r>
            <a:r>
              <a:rPr lang="en-US" altLang="zh-CN" sz="2400" dirty="0">
                <a:solidFill>
                  <a:srgbClr val="080808"/>
                </a:solidFill>
                <a:uFillTx/>
                <a:latin typeface="Times New Roman" panose="02020603050405020304" pitchFamily="18" charset="0"/>
              </a:rPr>
              <a:t>O(2</a:t>
            </a:r>
            <a:r>
              <a:rPr lang="en-US" altLang="zh-CN" sz="2400" baseline="30000" dirty="0">
                <a:solidFill>
                  <a:srgbClr val="080808"/>
                </a:solidFill>
                <a:uFillTx/>
                <a:latin typeface="Times New Roman" panose="02020603050405020304" pitchFamily="18" charset="0"/>
              </a:rPr>
              <a:t>n</a:t>
            </a: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a:t>
            </a:r>
            <a:endParaRPr lang="zh-CN" altLang="en-US" sz="2400" dirty="0">
              <a:solidFill>
                <a:srgbClr val="080808"/>
              </a:solidFill>
              <a:uFillTx/>
              <a:latin typeface="Times New Roman" panose="02020603050405020304" pitchFamily="18" charset="0"/>
            </a:endParaRPr>
          </a:p>
        </p:txBody>
      </p:sp>
      <p:sp>
        <p:nvSpPr>
          <p:cNvPr id="2" name="Text Box 4"/>
          <p:cNvSpPr txBox="1">
            <a:spLocks noChangeArrowheads="1"/>
          </p:cNvSpPr>
          <p:nvPr/>
        </p:nvSpPr>
        <p:spPr bwMode="auto">
          <a:xfrm>
            <a:off x="539750" y="4293235"/>
            <a:ext cx="8363585" cy="2451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000" dirty="0">
                <a:solidFill>
                  <a:srgbClr val="080808"/>
                </a:solidFill>
                <a:uFillTx/>
                <a:latin typeface="Times New Roman" panose="02020603050405020304" pitchFamily="18" charset="0"/>
              </a:rPr>
              <a:t>long fib(int n)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if(n == 1 || n == 2)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return 1;                        //</a:t>
            </a:r>
            <a:r>
              <a:rPr lang="zh-CN" altLang="en-US" sz="2000" dirty="0">
                <a:solidFill>
                  <a:srgbClr val="080808"/>
                </a:solidFill>
                <a:uFillTx/>
                <a:latin typeface="Times New Roman" panose="02020603050405020304" pitchFamily="18" charset="0"/>
              </a:rPr>
              <a:t>递归出口</a:t>
            </a:r>
            <a:endParaRPr lang="zh-CN" altLang="en-US"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else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return fib(n-1) + fib(n-2);     //</a:t>
            </a:r>
            <a:r>
              <a:rPr lang="zh-CN" altLang="en-US" sz="2000" dirty="0">
                <a:solidFill>
                  <a:srgbClr val="080808"/>
                </a:solidFill>
                <a:uFillTx/>
                <a:latin typeface="Times New Roman" panose="02020603050405020304" pitchFamily="18" charset="0"/>
              </a:rPr>
              <a:t>递归调用</a:t>
            </a:r>
            <a:endParaRPr lang="zh-CN" altLang="en-US"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  </a:t>
            </a:r>
            <a:endParaRPr lang="en-US" altLang="zh-CN" sz="20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395605" y="1334135"/>
            <a:ext cx="8363585" cy="2451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1600" dirty="0">
                <a:solidFill>
                  <a:srgbClr val="080808"/>
                </a:solidFill>
                <a:uFillTx/>
                <a:latin typeface="Times New Roman" panose="02020603050405020304" pitchFamily="18" charset="0"/>
              </a:rPr>
              <a:t>int fib(int n)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if(n&lt;=0)  //</a:t>
            </a:r>
            <a:r>
              <a:rPr lang="zh-CN" altLang="en-US" sz="1600" dirty="0">
                <a:solidFill>
                  <a:srgbClr val="080808"/>
                </a:solidFill>
                <a:uFillTx/>
                <a:latin typeface="Times New Roman" panose="02020603050405020304" pitchFamily="18" charset="0"/>
              </a:rPr>
              <a:t>小于零没有斐波那契数</a:t>
            </a:r>
            <a:endParaRPr lang="zh-CN" altLang="en-US" sz="1600" dirty="0">
              <a:solidFill>
                <a:srgbClr val="080808"/>
              </a:solidFill>
              <a:uFillTx/>
              <a:latin typeface="Times New Roman" panose="02020603050405020304" pitchFamily="18" charset="0"/>
            </a:endParaRPr>
          </a:p>
          <a:p>
            <a:pPr indent="457200">
              <a:spcBef>
                <a:spcPts val="0"/>
              </a:spcBef>
              <a:buSzTx/>
              <a:buFontTx/>
              <a:buNone/>
            </a:pPr>
            <a:r>
              <a:rPr lang="zh-CN" altLang="en-US" sz="1600" dirty="0">
                <a:solidFill>
                  <a:srgbClr val="080808"/>
                </a:solidFill>
                <a:uFillTx/>
                <a:latin typeface="Times New Roman" panose="02020603050405020304" pitchFamily="18" charset="0"/>
              </a:rPr>
              <a:t> </a:t>
            </a:r>
            <a:r>
              <a:rPr lang="en-US" altLang="zh-CN" sz="1600" dirty="0">
                <a:solidFill>
                  <a:srgbClr val="080808"/>
                </a:solidFill>
                <a:uFillTx/>
                <a:latin typeface="Times New Roman" panose="02020603050405020304" pitchFamily="18" charset="0"/>
              </a:rPr>
              <a:t>   return 0;</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if(n == 1 || n == 2)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return 1;                        //</a:t>
            </a:r>
            <a:r>
              <a:rPr lang="zh-CN" altLang="en-US" sz="1600" dirty="0">
                <a:solidFill>
                  <a:srgbClr val="080808"/>
                </a:solidFill>
                <a:uFillTx/>
                <a:latin typeface="Times New Roman" panose="02020603050405020304" pitchFamily="18" charset="0"/>
              </a:rPr>
              <a:t>递归出口</a:t>
            </a:r>
            <a:endParaRPr lang="zh-CN" altLang="en-US"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else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return fib(n-1) + fib(n-2);     //</a:t>
            </a:r>
            <a:r>
              <a:rPr lang="zh-CN" altLang="en-US" sz="1600" dirty="0">
                <a:solidFill>
                  <a:srgbClr val="080808"/>
                </a:solidFill>
                <a:uFillTx/>
                <a:latin typeface="Times New Roman" panose="02020603050405020304" pitchFamily="18" charset="0"/>
              </a:rPr>
              <a:t>递归调用</a:t>
            </a:r>
            <a:endParaRPr lang="zh-CN" altLang="en-US"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p:txBody>
      </p:sp>
      <p:sp>
        <p:nvSpPr>
          <p:cNvPr id="4" name="文本框 3"/>
          <p:cNvSpPr txBox="1"/>
          <p:nvPr/>
        </p:nvSpPr>
        <p:spPr>
          <a:xfrm>
            <a:off x="323215" y="764540"/>
            <a:ext cx="2579370" cy="56959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算法实现</a:t>
            </a:r>
            <a:r>
              <a:rPr lang="zh-CN" altLang="en-US" sz="2400">
                <a:solidFill>
                  <a:schemeClr val="tx1"/>
                </a:solidFill>
                <a:uFillTx/>
                <a:latin typeface="Times New Roman" panose="02020603050405020304" pitchFamily="18" charset="0"/>
              </a:rPr>
              <a:t>如下：</a:t>
            </a:r>
            <a:endParaRPr lang="zh-CN" altLang="en-US" sz="2400">
              <a:solidFill>
                <a:schemeClr val="tx1"/>
              </a:solidFill>
              <a:uFillTx/>
              <a:latin typeface="Times New Roman" panose="02020603050405020304" pitchFamily="18" charset="0"/>
            </a:endParaRPr>
          </a:p>
        </p:txBody>
      </p:sp>
      <p:sp>
        <p:nvSpPr>
          <p:cNvPr id="6" name="文本框 5"/>
          <p:cNvSpPr txBox="1"/>
          <p:nvPr/>
        </p:nvSpPr>
        <p:spPr>
          <a:xfrm>
            <a:off x="323850" y="3860800"/>
            <a:ext cx="2579370" cy="56959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暴力循环</a:t>
            </a:r>
            <a:r>
              <a:rPr lang="zh-CN" altLang="en-US" sz="2400">
                <a:solidFill>
                  <a:schemeClr val="tx1"/>
                </a:solidFill>
                <a:uFillTx/>
                <a:latin typeface="Times New Roman" panose="02020603050405020304" pitchFamily="18" charset="0"/>
              </a:rPr>
              <a:t>解法：</a:t>
            </a:r>
            <a:endParaRPr lang="zh-CN" altLang="en-US" sz="2400">
              <a:solidFill>
                <a:schemeClr val="tx1"/>
              </a:solidFill>
              <a:uFillTx/>
              <a:latin typeface="Times New Roman" panose="02020603050405020304" pitchFamily="18" charset="0"/>
            </a:endParaRPr>
          </a:p>
        </p:txBody>
      </p:sp>
      <p:sp>
        <p:nvSpPr>
          <p:cNvPr id="7" name="Text Box 4"/>
          <p:cNvSpPr txBox="1">
            <a:spLocks noChangeArrowheads="1"/>
          </p:cNvSpPr>
          <p:nvPr/>
        </p:nvSpPr>
        <p:spPr bwMode="auto">
          <a:xfrm>
            <a:off x="4067810" y="3716655"/>
            <a:ext cx="4312920" cy="289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1600" dirty="0">
                <a:solidFill>
                  <a:srgbClr val="080808"/>
                </a:solidFill>
                <a:uFillTx/>
                <a:latin typeface="Times New Roman" panose="02020603050405020304" pitchFamily="18" charset="0"/>
              </a:rPr>
              <a:t>int fib(int n)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if(n&lt;=0)  //</a:t>
            </a:r>
            <a:r>
              <a:rPr lang="zh-CN" altLang="en-US" sz="1600" dirty="0">
                <a:solidFill>
                  <a:srgbClr val="080808"/>
                </a:solidFill>
                <a:uFillTx/>
                <a:latin typeface="Times New Roman" panose="02020603050405020304" pitchFamily="18" charset="0"/>
              </a:rPr>
              <a:t>小于零没有斐波那契数</a:t>
            </a:r>
            <a:endParaRPr lang="zh-CN" altLang="en-US" sz="1600" dirty="0">
              <a:solidFill>
                <a:srgbClr val="080808"/>
              </a:solidFill>
              <a:uFillTx/>
              <a:latin typeface="Times New Roman" panose="02020603050405020304" pitchFamily="18" charset="0"/>
            </a:endParaRPr>
          </a:p>
          <a:p>
            <a:pPr indent="457200">
              <a:spcBef>
                <a:spcPts val="0"/>
              </a:spcBef>
              <a:buSzTx/>
              <a:buFontTx/>
              <a:buNone/>
            </a:pPr>
            <a:r>
              <a:rPr lang="zh-CN" altLang="en-US" sz="1600" dirty="0">
                <a:solidFill>
                  <a:srgbClr val="080808"/>
                </a:solidFill>
                <a:uFillTx/>
                <a:latin typeface="Times New Roman" panose="02020603050405020304" pitchFamily="18" charset="0"/>
              </a:rPr>
              <a:t> </a:t>
            </a:r>
            <a:r>
              <a:rPr lang="en-US" altLang="zh-CN" sz="1600" dirty="0">
                <a:solidFill>
                  <a:srgbClr val="080808"/>
                </a:solidFill>
                <a:uFillTx/>
                <a:latin typeface="Times New Roman" panose="02020603050405020304" pitchFamily="18" charset="0"/>
              </a:rPr>
              <a:t>   return 0;</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int a=0,b=1;</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for(int i=1;i&lt;n;i++)</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 int temp = b;</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b = a+b;</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 a=temp;</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return b;</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1342" y="1136298"/>
            <a:ext cx="304863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19735" y="1845310"/>
            <a:ext cx="4572000" cy="460375"/>
          </a:xfrm>
          <a:prstGeom prst="rect">
            <a:avLst/>
          </a:prstGeom>
          <a:noFill/>
        </p:spPr>
        <p:txBody>
          <a:bodyPr wrap="square" rtlCol="0" anchor="t">
            <a:spAutoFit/>
          </a:bodyPr>
          <a:p>
            <a:r>
              <a:rPr lang="zh-CN" altLang="en-US" sz="2400" dirty="0">
                <a:solidFill>
                  <a:srgbClr val="080808"/>
                </a:solidFill>
                <a:latin typeface="宋体" panose="02010600030101010101" pitchFamily="2" charset="-122"/>
                <a:sym typeface="+mn-ea"/>
              </a:rPr>
              <a:t>阶乘问题：</a:t>
            </a:r>
            <a:endParaRPr lang="zh-CN" altLang="en-US" sz="2400" dirty="0">
              <a:solidFill>
                <a:srgbClr val="080808"/>
              </a:solidFill>
              <a:latin typeface="宋体" panose="02010600030101010101" pitchFamily="2" charset="-122"/>
              <a:sym typeface="+mn-ea"/>
            </a:endParaRPr>
          </a:p>
        </p:txBody>
      </p:sp>
      <p:sp>
        <p:nvSpPr>
          <p:cNvPr id="3" name="Text Box 6"/>
          <p:cNvSpPr txBox="1">
            <a:spLocks noChangeArrowheads="1"/>
          </p:cNvSpPr>
          <p:nvPr/>
        </p:nvSpPr>
        <p:spPr bwMode="auto">
          <a:xfrm>
            <a:off x="395605" y="2348548"/>
            <a:ext cx="8126413" cy="4603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latin typeface="宋体" panose="02010600030101010101" pitchFamily="2" charset="-122"/>
                <a:cs typeface="宋体" panose="02010600030101010101" pitchFamily="2" charset="-122"/>
              </a:rPr>
              <a:t>数学上的阶乘是指将所有小于</a:t>
            </a:r>
            <a:r>
              <a:rPr lang="en-US" altLang="zh-CN" dirty="0">
                <a:solidFill>
                  <a:srgbClr val="080808"/>
                </a:solidFill>
                <a:latin typeface="宋体" panose="02010600030101010101" pitchFamily="2" charset="-122"/>
                <a:cs typeface="宋体" panose="02010600030101010101" pitchFamily="2" charset="-122"/>
              </a:rPr>
              <a:t>n</a:t>
            </a:r>
            <a:r>
              <a:rPr lang="zh-CN" altLang="en-US" dirty="0">
                <a:solidFill>
                  <a:srgbClr val="080808"/>
                </a:solidFill>
                <a:latin typeface="宋体" panose="02010600030101010101" pitchFamily="2" charset="-122"/>
                <a:cs typeface="宋体" panose="02010600030101010101" pitchFamily="2" charset="-122"/>
              </a:rPr>
              <a:t>的</a:t>
            </a:r>
            <a:r>
              <a:rPr lang="zh-CN" altLang="en-US" dirty="0">
                <a:solidFill>
                  <a:srgbClr val="080808"/>
                </a:solidFill>
                <a:latin typeface="宋体" panose="02010600030101010101" pitchFamily="2" charset="-122"/>
                <a:cs typeface="宋体" panose="02010600030101010101" pitchFamily="2" charset="-122"/>
              </a:rPr>
              <a:t>自然整数全部相乘。</a:t>
            </a:r>
            <a:r>
              <a:rPr lang="zh-CN" altLang="en-US" dirty="0">
                <a:solidFill>
                  <a:srgbClr val="080808"/>
                </a:solidFill>
                <a:ea typeface="楷体_GB2312" panose="02010609030101010101" pitchFamily="49" charset="-122"/>
              </a:rPr>
              <a:t>        </a:t>
            </a:r>
            <a:endParaRPr lang="en-US" altLang="zh-CN" dirty="0">
              <a:ea typeface="楷体_GB2312" panose="02010609030101010101" pitchFamily="49" charset="-122"/>
            </a:endParaRPr>
          </a:p>
        </p:txBody>
      </p:sp>
      <p:sp>
        <p:nvSpPr>
          <p:cNvPr id="7" name="文本框 6"/>
          <p:cNvSpPr txBox="1"/>
          <p:nvPr/>
        </p:nvSpPr>
        <p:spPr>
          <a:xfrm>
            <a:off x="288290" y="3998595"/>
            <a:ext cx="1507490" cy="528955"/>
          </a:xfrm>
          <a:prstGeom prst="rect">
            <a:avLst/>
          </a:prstGeom>
          <a:noFill/>
        </p:spPr>
        <p:txBody>
          <a:bodyPr wrap="square" rtlCol="0" anchor="t">
            <a:noAutofit/>
          </a:bodyPr>
          <a:p>
            <a:r>
              <a:rPr lang="en-US" altLang="zh-CN" sz="2000">
                <a:solidFill>
                  <a:schemeClr val="tx1"/>
                </a:solidFill>
                <a:uFillTx/>
                <a:latin typeface="Times New Roman" panose="02020603050405020304" pitchFamily="18" charset="0"/>
              </a:rPr>
              <a:t>fac(n)</a:t>
            </a:r>
            <a:endParaRPr lang="en-US" altLang="zh-CN" sz="2000">
              <a:solidFill>
                <a:schemeClr val="tx1"/>
              </a:solidFill>
              <a:uFillTx/>
              <a:latin typeface="Times New Roman" panose="02020603050405020304" pitchFamily="18" charset="0"/>
            </a:endParaRPr>
          </a:p>
        </p:txBody>
      </p:sp>
      <p:grpSp>
        <p:nvGrpSpPr>
          <p:cNvPr id="26" name="组合 25"/>
          <p:cNvGrpSpPr/>
          <p:nvPr/>
        </p:nvGrpSpPr>
        <p:grpSpPr>
          <a:xfrm>
            <a:off x="4833620" y="2797810"/>
            <a:ext cx="3996055" cy="3296285"/>
            <a:chOff x="7086" y="4454"/>
            <a:chExt cx="6293" cy="5191"/>
          </a:xfrm>
        </p:grpSpPr>
        <p:sp>
          <p:nvSpPr>
            <p:cNvPr id="6" name="矩形 5"/>
            <p:cNvSpPr/>
            <p:nvPr/>
          </p:nvSpPr>
          <p:spPr>
            <a:xfrm>
              <a:off x="10823" y="445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10998" y="4493"/>
              <a:ext cx="1218" cy="58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a:t>
              </a:r>
              <a:endParaRPr lang="zh-CN" altLang="en-US">
                <a:solidFill>
                  <a:schemeClr val="tx1"/>
                </a:solidFill>
                <a:uFillTx/>
                <a:latin typeface="Times New Roman" panose="02020603050405020304" pitchFamily="18" charset="0"/>
                <a:sym typeface="+mn-ea"/>
              </a:endParaRPr>
            </a:p>
          </p:txBody>
        </p:sp>
        <p:sp>
          <p:nvSpPr>
            <p:cNvPr id="9" name="矩形 8"/>
            <p:cNvSpPr/>
            <p:nvPr/>
          </p:nvSpPr>
          <p:spPr>
            <a:xfrm>
              <a:off x="9354"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文本框 11"/>
            <p:cNvSpPr txBox="1"/>
            <p:nvPr/>
          </p:nvSpPr>
          <p:spPr>
            <a:xfrm>
              <a:off x="9355" y="574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fac(n-1)</a:t>
              </a:r>
              <a:endParaRPr lang="zh-CN" altLang="en-US">
                <a:solidFill>
                  <a:schemeClr val="tx1"/>
                </a:solidFill>
                <a:uFillTx/>
                <a:latin typeface="Times New Roman" panose="02020603050405020304" pitchFamily="18" charset="0"/>
                <a:sym typeface="+mn-ea"/>
              </a:endParaRPr>
            </a:p>
          </p:txBody>
        </p:sp>
        <p:sp>
          <p:nvSpPr>
            <p:cNvPr id="13" name="矩形 12"/>
            <p:cNvSpPr/>
            <p:nvPr/>
          </p:nvSpPr>
          <p:spPr>
            <a:xfrm>
              <a:off x="8333" y="733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8334" y="733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fac(n-2)</a:t>
              </a:r>
              <a:endParaRPr lang="zh-CN" altLang="en-US">
                <a:solidFill>
                  <a:schemeClr val="tx1"/>
                </a:solidFill>
                <a:uFillTx/>
                <a:latin typeface="Times New Roman" panose="02020603050405020304" pitchFamily="18" charset="0"/>
                <a:sym typeface="+mn-ea"/>
              </a:endParaRPr>
            </a:p>
          </p:txBody>
        </p:sp>
        <p:sp>
          <p:nvSpPr>
            <p:cNvPr id="15" name="矩形 14"/>
            <p:cNvSpPr/>
            <p:nvPr/>
          </p:nvSpPr>
          <p:spPr>
            <a:xfrm>
              <a:off x="7088" y="8978"/>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7086" y="9029"/>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fac(n-3)</a:t>
              </a:r>
              <a:endParaRPr lang="zh-CN" altLang="en-US">
                <a:solidFill>
                  <a:schemeClr val="tx1"/>
                </a:solidFill>
                <a:uFillTx/>
                <a:latin typeface="Times New Roman" panose="02020603050405020304" pitchFamily="18" charset="0"/>
                <a:sym typeface="+mn-ea"/>
              </a:endParaRPr>
            </a:p>
          </p:txBody>
        </p:sp>
        <p:cxnSp>
          <p:nvCxnSpPr>
            <p:cNvPr id="17" name="直接箭头连接符 16"/>
            <p:cNvCxnSpPr>
              <a:endCxn id="12" idx="0"/>
            </p:cNvCxnSpPr>
            <p:nvPr/>
          </p:nvCxnSpPr>
          <p:spPr>
            <a:xfrm flipH="1">
              <a:off x="10121" y="5174"/>
              <a:ext cx="1274" cy="567"/>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8" name="直接箭头连接符 17"/>
            <p:cNvCxnSpPr>
              <a:stCxn id="9" idx="2"/>
              <a:endCxn id="14" idx="0"/>
            </p:cNvCxnSpPr>
            <p:nvPr/>
          </p:nvCxnSpPr>
          <p:spPr>
            <a:xfrm flipH="1">
              <a:off x="9100" y="6406"/>
              <a:ext cx="1019" cy="92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9" name="直接箭头连接符 18"/>
            <p:cNvCxnSpPr>
              <a:endCxn id="15" idx="0"/>
            </p:cNvCxnSpPr>
            <p:nvPr/>
          </p:nvCxnSpPr>
          <p:spPr>
            <a:xfrm flipH="1">
              <a:off x="7853" y="8009"/>
              <a:ext cx="1161" cy="969"/>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0" name="矩形 19"/>
            <p:cNvSpPr/>
            <p:nvPr/>
          </p:nvSpPr>
          <p:spPr>
            <a:xfrm>
              <a:off x="11849"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n</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 name="矩形 20"/>
            <p:cNvSpPr/>
            <p:nvPr/>
          </p:nvSpPr>
          <p:spPr>
            <a:xfrm>
              <a:off x="11056" y="723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n-1</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矩形 21"/>
            <p:cNvSpPr/>
            <p:nvPr/>
          </p:nvSpPr>
          <p:spPr>
            <a:xfrm>
              <a:off x="9808" y="8963"/>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n-2</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文本框 22"/>
            <p:cNvSpPr txBox="1"/>
            <p:nvPr/>
          </p:nvSpPr>
          <p:spPr>
            <a:xfrm>
              <a:off x="11256" y="5781"/>
              <a:ext cx="933" cy="72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p:txBody>
        </p:sp>
        <p:sp>
          <p:nvSpPr>
            <p:cNvPr id="24" name="文本框 23"/>
            <p:cNvSpPr txBox="1"/>
            <p:nvPr/>
          </p:nvSpPr>
          <p:spPr>
            <a:xfrm>
              <a:off x="10065" y="7273"/>
              <a:ext cx="933" cy="72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p:txBody>
        </p:sp>
        <p:sp>
          <p:nvSpPr>
            <p:cNvPr id="25" name="文本框 24"/>
            <p:cNvSpPr txBox="1"/>
            <p:nvPr/>
          </p:nvSpPr>
          <p:spPr>
            <a:xfrm>
              <a:off x="8875" y="8921"/>
              <a:ext cx="933" cy="72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p:txBody>
        </p:sp>
      </p:grpSp>
      <p:sp>
        <p:nvSpPr>
          <p:cNvPr id="27" name="左大括号 26"/>
          <p:cNvSpPr/>
          <p:nvPr/>
        </p:nvSpPr>
        <p:spPr>
          <a:xfrm>
            <a:off x="1092200" y="3447415"/>
            <a:ext cx="438150" cy="151257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文本框 27"/>
          <p:cNvSpPr txBox="1"/>
          <p:nvPr/>
        </p:nvSpPr>
        <p:spPr>
          <a:xfrm>
            <a:off x="1619885" y="3255010"/>
            <a:ext cx="1463675" cy="1993265"/>
          </a:xfrm>
          <a:prstGeom prst="rect">
            <a:avLst/>
          </a:prstGeom>
          <a:noFill/>
        </p:spPr>
        <p:txBody>
          <a:bodyPr wrap="square" rtlCol="0">
            <a:noAutofit/>
          </a:bodyPr>
          <a:p>
            <a:r>
              <a:rPr lang="en-US" altLang="zh-CN" sz="2000">
                <a:latin typeface="Times New Roman" panose="02020603050405020304" pitchFamily="18" charset="0"/>
                <a:cs typeface="Times New Roman" panose="02020603050405020304" pitchFamily="18" charset="0"/>
              </a:rPr>
              <a:t>1</a:t>
            </a:r>
            <a:endParaRPr lang="en-US" altLang="zh-CN" sz="20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r>
              <a:rPr lang="en-US" altLang="zh-CN" sz="2000">
                <a:latin typeface="Times New Roman" panose="02020603050405020304" pitchFamily="18" charset="0"/>
                <a:cs typeface="Times New Roman" panose="02020603050405020304" pitchFamily="18" charset="0"/>
              </a:rPr>
              <a:t>fac(n-1)*n</a:t>
            </a:r>
            <a:endParaRPr lang="en-US" altLang="zh-CN" sz="2000">
              <a:latin typeface="Times New Roman" panose="02020603050405020304" pitchFamily="18" charset="0"/>
              <a:cs typeface="Times New Roman" panose="02020603050405020304" pitchFamily="18" charset="0"/>
            </a:endParaRPr>
          </a:p>
        </p:txBody>
      </p:sp>
      <p:sp>
        <p:nvSpPr>
          <p:cNvPr id="4" name="文本框 3"/>
          <p:cNvSpPr txBox="1"/>
          <p:nvPr/>
        </p:nvSpPr>
        <p:spPr>
          <a:xfrm>
            <a:off x="2915920" y="3166110"/>
            <a:ext cx="2571115" cy="215963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n=1</a:t>
            </a:r>
            <a:r>
              <a:rPr lang="zh-CN" altLang="en-US" sz="2400">
                <a:uFillTx/>
                <a:latin typeface="Times New Roman" panose="02020603050405020304" pitchFamily="18" charset="0"/>
                <a:sym typeface="+mn-ea"/>
              </a:rPr>
              <a:t>时</a:t>
            </a:r>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n&gt;=2</a:t>
            </a:r>
            <a:r>
              <a:rPr lang="zh-CN" altLang="en-US" sz="2400">
                <a:solidFill>
                  <a:schemeClr val="tx1"/>
                </a:solidFill>
                <a:uFillTx/>
                <a:latin typeface="Times New Roman" panose="02020603050405020304" pitchFamily="18" charset="0"/>
              </a:rPr>
              <a:t>时</a:t>
            </a:r>
            <a:endParaRPr lang="zh-CN" altLang="en-US" sz="24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390150" y="908720"/>
            <a:ext cx="8363699"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算法实现如下：</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int fac (int n)</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if(n &lt; 0)      //n &lt; 0</a:t>
            </a:r>
            <a:r>
              <a:rPr lang="zh-CN" altLang="en-US" sz="2400" dirty="0">
                <a:solidFill>
                  <a:srgbClr val="080808"/>
                </a:solidFill>
                <a:uFillTx/>
                <a:latin typeface="Times New Roman" panose="02020603050405020304" pitchFamily="18" charset="0"/>
              </a:rPr>
              <a:t>时阶乘无定义</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r>
              <a:rPr lang="en-US" altLang="zh-CN" sz="2400" dirty="0" err="1">
                <a:solidFill>
                  <a:srgbClr val="080808"/>
                </a:solidFill>
                <a:uFillTx/>
                <a:latin typeface="Times New Roman" panose="02020603050405020304" pitchFamily="18" charset="0"/>
              </a:rPr>
              <a:t>printf</a:t>
            </a: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参数错！”</a:t>
            </a: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-1;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if (n == 0)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1;</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else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n* factorial (n - 1); //</a:t>
            </a:r>
            <a:r>
              <a:rPr lang="zh-CN" altLang="en-US" sz="2400" dirty="0">
                <a:solidFill>
                  <a:srgbClr val="080808"/>
                </a:solidFill>
                <a:uFillTx/>
                <a:latin typeface="Times New Roman" panose="02020603050405020304" pitchFamily="18" charset="0"/>
              </a:rPr>
              <a:t>递归调用</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390150" y="908720"/>
            <a:ext cx="8363699" cy="4523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暴力实现如下：</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int fac(int n)</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if(n&lt;=0)  //</a:t>
            </a:r>
            <a:r>
              <a:rPr lang="zh-CN" altLang="en-US" sz="2400" dirty="0">
                <a:solidFill>
                  <a:srgbClr val="080808"/>
                </a:solidFill>
                <a:uFillTx/>
                <a:latin typeface="Times New Roman" panose="02020603050405020304" pitchFamily="18" charset="0"/>
              </a:rPr>
              <a:t>小于零没有斐波那契数</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-1;</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int mul=1;</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for(int i=1;i&lt;=n;i++)</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mul = mul*i;</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mul;</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717" y="764823"/>
            <a:ext cx="3048635"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995" y="1268730"/>
            <a:ext cx="4572000" cy="460375"/>
          </a:xfrm>
          <a:prstGeom prst="rect">
            <a:avLst/>
          </a:prstGeom>
          <a:noFill/>
        </p:spPr>
        <p:txBody>
          <a:bodyPr wrap="square" rtlCol="0" anchor="t">
            <a:spAutoFit/>
          </a:bodyPr>
          <a:p>
            <a:r>
              <a:rPr lang="zh-CN" altLang="en-US" sz="2400" dirty="0">
                <a:solidFill>
                  <a:srgbClr val="080808"/>
                </a:solidFill>
                <a:latin typeface="宋体" panose="02010600030101010101" pitchFamily="2" charset="-122"/>
                <a:sym typeface="+mn-ea"/>
              </a:rPr>
              <a:t>汉罗塔问题：</a:t>
            </a:r>
            <a:endParaRPr lang="zh-CN" altLang="en-US" sz="2400" dirty="0">
              <a:solidFill>
                <a:srgbClr val="080808"/>
              </a:solidFill>
              <a:latin typeface="宋体" panose="02010600030101010101" pitchFamily="2" charset="-122"/>
              <a:sym typeface="+mn-ea"/>
            </a:endParaRPr>
          </a:p>
        </p:txBody>
      </p:sp>
      <p:sp>
        <p:nvSpPr>
          <p:cNvPr id="6" name="文本框 5"/>
          <p:cNvSpPr txBox="1"/>
          <p:nvPr/>
        </p:nvSpPr>
        <p:spPr>
          <a:xfrm>
            <a:off x="328930" y="4554855"/>
            <a:ext cx="1871345" cy="46037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Hanoi(n) =</a:t>
            </a:r>
            <a:endParaRPr lang="en-US" altLang="zh-CN" sz="2400">
              <a:latin typeface="Times New Roman" panose="02020603050405020304" pitchFamily="18" charset="0"/>
              <a:cs typeface="Times New Roman" panose="02020603050405020304" pitchFamily="18" charset="0"/>
            </a:endParaRPr>
          </a:p>
        </p:txBody>
      </p:sp>
      <p:sp>
        <p:nvSpPr>
          <p:cNvPr id="7" name="左大括号 6"/>
          <p:cNvSpPr/>
          <p:nvPr/>
        </p:nvSpPr>
        <p:spPr>
          <a:xfrm>
            <a:off x="1835785" y="3933190"/>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2411730" y="3789045"/>
            <a:ext cx="3811905" cy="3025140"/>
          </a:xfrm>
          <a:prstGeom prst="rect">
            <a:avLst/>
          </a:prstGeom>
          <a:noFill/>
        </p:spPr>
        <p:txBody>
          <a:bodyPr wrap="square" rtlCol="0">
            <a:noAutofit/>
          </a:bodyPr>
          <a:p>
            <a:r>
              <a:rPr lang="zh-CN" altLang="en-US" sz="2400">
                <a:latin typeface="Times New Roman" panose="02020603050405020304" pitchFamily="18" charset="0"/>
                <a:cs typeface="Times New Roman" panose="02020603050405020304" pitchFamily="18" charset="0"/>
              </a:rPr>
              <a:t>将最后一个盘子从</a:t>
            </a:r>
            <a:r>
              <a:rPr lang="en-US" altLang="zh-CN" sz="2400">
                <a:latin typeface="Times New Roman" panose="02020603050405020304" pitchFamily="18" charset="0"/>
                <a:cs typeface="Times New Roman" panose="02020603050405020304" pitchFamily="18" charset="0"/>
              </a:rPr>
              <a:t>a</a:t>
            </a:r>
            <a:r>
              <a:rPr lang="zh-CN" altLang="en-US" sz="2400">
                <a:latin typeface="Times New Roman" panose="02020603050405020304" pitchFamily="18" charset="0"/>
                <a:cs typeface="Times New Roman" panose="02020603050405020304" pitchFamily="18" charset="0"/>
              </a:rPr>
              <a:t>到</a:t>
            </a:r>
            <a:r>
              <a:rPr lang="en-US" altLang="zh-CN" sz="2400">
                <a:latin typeface="Times New Roman" panose="02020603050405020304" pitchFamily="18" charset="0"/>
                <a:cs typeface="Times New Roman" panose="02020603050405020304" pitchFamily="18" charset="0"/>
              </a:rPr>
              <a:t>b</a:t>
            </a:r>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r>
              <a:rPr lang="zh-CN" altLang="en-US" sz="2400">
                <a:latin typeface="Times New Roman" panose="02020603050405020304" pitchFamily="18" charset="0"/>
                <a:cs typeface="Times New Roman" panose="02020603050405020304" pitchFamily="18" charset="0"/>
              </a:rPr>
              <a:t>将</a:t>
            </a:r>
            <a:r>
              <a:rPr lang="en-US" altLang="zh-CN" sz="2400">
                <a:latin typeface="Times New Roman" panose="02020603050405020304" pitchFamily="18" charset="0"/>
                <a:cs typeface="Times New Roman" panose="02020603050405020304" pitchFamily="18" charset="0"/>
              </a:rPr>
              <a:t>n-1</a:t>
            </a:r>
            <a:r>
              <a:rPr lang="zh-CN" altLang="en-US" sz="2400">
                <a:latin typeface="Times New Roman" panose="02020603050405020304" pitchFamily="18" charset="0"/>
                <a:cs typeface="Times New Roman" panose="02020603050405020304" pitchFamily="18" charset="0"/>
              </a:rPr>
              <a:t>个盘子借助</a:t>
            </a:r>
            <a:r>
              <a:rPr lang="en-US" altLang="zh-CN" sz="2400">
                <a:latin typeface="Times New Roman" panose="02020603050405020304" pitchFamily="18" charset="0"/>
                <a:cs typeface="Times New Roman" panose="02020603050405020304" pitchFamily="18" charset="0"/>
              </a:rPr>
              <a:t>b</a:t>
            </a:r>
            <a:r>
              <a:rPr lang="zh-CN" altLang="en-US" sz="2400">
                <a:latin typeface="Times New Roman" panose="02020603050405020304" pitchFamily="18" charset="0"/>
                <a:cs typeface="Times New Roman" panose="02020603050405020304" pitchFamily="18" charset="0"/>
              </a:rPr>
              <a:t>盘子转移到</a:t>
            </a:r>
            <a:r>
              <a:rPr lang="en-US" altLang="zh-CN" sz="2400">
                <a:latin typeface="Times New Roman" panose="02020603050405020304" pitchFamily="18" charset="0"/>
                <a:cs typeface="Times New Roman" panose="02020603050405020304" pitchFamily="18" charset="0"/>
              </a:rPr>
              <a:t>c</a:t>
            </a:r>
            <a:r>
              <a:rPr lang="zh-CN" altLang="en-US" sz="2400">
                <a:latin typeface="Times New Roman" panose="02020603050405020304" pitchFamily="18" charset="0"/>
                <a:cs typeface="Times New Roman" panose="02020603050405020304" pitchFamily="18" charset="0"/>
              </a:rPr>
              <a:t>盘，将最后一个盘子从</a:t>
            </a:r>
            <a:r>
              <a:rPr lang="en-US" altLang="zh-CN" sz="2400">
                <a:latin typeface="Times New Roman" panose="02020603050405020304" pitchFamily="18" charset="0"/>
                <a:cs typeface="Times New Roman" panose="02020603050405020304" pitchFamily="18" charset="0"/>
              </a:rPr>
              <a:t>a</a:t>
            </a:r>
            <a:r>
              <a:rPr lang="zh-CN" altLang="en-US" sz="2400">
                <a:latin typeface="Times New Roman" panose="02020603050405020304" pitchFamily="18" charset="0"/>
                <a:cs typeface="Times New Roman" panose="02020603050405020304" pitchFamily="18" charset="0"/>
              </a:rPr>
              <a:t>转移到</a:t>
            </a:r>
            <a:r>
              <a:rPr lang="en-US" altLang="zh-CN" sz="2400">
                <a:latin typeface="Times New Roman" panose="02020603050405020304" pitchFamily="18" charset="0"/>
                <a:cs typeface="Times New Roman" panose="02020603050405020304" pitchFamily="18" charset="0"/>
              </a:rPr>
              <a:t>b,</a:t>
            </a:r>
            <a:r>
              <a:rPr lang="zh-CN" altLang="en-US" sz="2400">
                <a:latin typeface="Times New Roman" panose="02020603050405020304" pitchFamily="18" charset="0"/>
                <a:cs typeface="Times New Roman" panose="02020603050405020304" pitchFamily="18" charset="0"/>
              </a:rPr>
              <a:t>然后再将</a:t>
            </a:r>
            <a:r>
              <a:rPr lang="en-US" altLang="zh-CN" sz="2400">
                <a:latin typeface="Times New Roman" panose="02020603050405020304" pitchFamily="18" charset="0"/>
                <a:cs typeface="Times New Roman" panose="02020603050405020304" pitchFamily="18" charset="0"/>
              </a:rPr>
              <a:t>n-1</a:t>
            </a:r>
            <a:r>
              <a:rPr lang="zh-CN" altLang="en-US" sz="2400">
                <a:latin typeface="Times New Roman" panose="02020603050405020304" pitchFamily="18" charset="0"/>
                <a:cs typeface="Times New Roman" panose="02020603050405020304" pitchFamily="18" charset="0"/>
              </a:rPr>
              <a:t>个盘子借助</a:t>
            </a:r>
            <a:r>
              <a:rPr lang="en-US" altLang="zh-CN" sz="2400">
                <a:latin typeface="Times New Roman" panose="02020603050405020304" pitchFamily="18" charset="0"/>
                <a:cs typeface="Times New Roman" panose="02020603050405020304" pitchFamily="18" charset="0"/>
              </a:rPr>
              <a:t>a</a:t>
            </a:r>
            <a:r>
              <a:rPr lang="zh-CN" altLang="en-US" sz="2400">
                <a:latin typeface="Times New Roman" panose="02020603050405020304" pitchFamily="18" charset="0"/>
                <a:cs typeface="Times New Roman" panose="02020603050405020304" pitchFamily="18" charset="0"/>
              </a:rPr>
              <a:t>转移到</a:t>
            </a:r>
            <a:r>
              <a:rPr lang="en-US" altLang="zh-CN" sz="2400">
                <a:latin typeface="Times New Roman" panose="02020603050405020304" pitchFamily="18" charset="0"/>
                <a:cs typeface="Times New Roman" panose="02020603050405020304" pitchFamily="18" charset="0"/>
              </a:rPr>
              <a:t> b</a:t>
            </a:r>
            <a:r>
              <a:rPr lang="zh-CN" altLang="en-US" sz="2400">
                <a:latin typeface="Times New Roman" panose="02020603050405020304" pitchFamily="18" charset="0"/>
                <a:cs typeface="Times New Roman" panose="02020603050405020304" pitchFamily="18" charset="0"/>
              </a:rPr>
              <a:t>盘</a:t>
            </a:r>
            <a:endParaRPr lang="zh-CN" altLang="en-US" sz="2400">
              <a:latin typeface="Times New Roman" panose="02020603050405020304" pitchFamily="18" charset="0"/>
              <a:cs typeface="Times New Roman" panose="02020603050405020304" pitchFamily="18" charset="0"/>
            </a:endParaRPr>
          </a:p>
        </p:txBody>
      </p:sp>
      <p:sp>
        <p:nvSpPr>
          <p:cNvPr id="9" name="文本框 8"/>
          <p:cNvSpPr txBox="1"/>
          <p:nvPr/>
        </p:nvSpPr>
        <p:spPr>
          <a:xfrm>
            <a:off x="6443980" y="3861435"/>
            <a:ext cx="2571115" cy="215963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n=1</a:t>
            </a:r>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n&gt;2</a:t>
            </a:r>
            <a:r>
              <a:rPr lang="zh-CN" altLang="en-US" sz="2400">
                <a:solidFill>
                  <a:schemeClr val="tx1"/>
                </a:solidFill>
                <a:uFillTx/>
                <a:latin typeface="Times New Roman" panose="02020603050405020304" pitchFamily="18" charset="0"/>
              </a:rPr>
              <a:t>时</a:t>
            </a:r>
            <a:endParaRPr lang="zh-CN" altLang="en-US" sz="24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179512" y="1772816"/>
            <a:ext cx="8784976"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递归技术求解问题的设计方法是：在求解一个规模较大的复杂问题时，需要经过分析思考，将原问题分解成若干个相对简单而相同类型的子问题，需要注意的是分解出的子问题的解法必须与原问题是一致的，以此类推，直到分解出的子问题具有直接解为止，再由这个已知的解反推回去，如此通过递推求得原问题的解。适用使用递归技术求解的问题具有以下两个特征：</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）问题具有可用自身的问题描述的性质；</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）某一有限步分解的子问题存在直接的解。</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在求解具有上述特征的问题时，递归的设计方法是：</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）通过分析写出递归式，即把对原问题的求解分解成包含有对子问题求解的形式；</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）设计递归出口。</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2" name="矩形 1"/>
          <p:cNvSpPr/>
          <p:nvPr/>
        </p:nvSpPr>
        <p:spPr>
          <a:xfrm>
            <a:off x="323528" y="1052736"/>
            <a:ext cx="3796232" cy="52322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递归的设计方法</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4211955" y="981075"/>
            <a:ext cx="4572000" cy="460375"/>
          </a:xfrm>
          <a:prstGeom prst="rect">
            <a:avLst/>
          </a:prstGeom>
          <a:noFill/>
        </p:spPr>
        <p:txBody>
          <a:bodyPr wrap="square" rtlCol="0" anchor="t">
            <a:spAutoFit/>
          </a:bodyPr>
          <a:p>
            <a:r>
              <a:rPr lang="zh-CN" altLang="en-US" sz="2400" dirty="0">
                <a:solidFill>
                  <a:srgbClr val="080808"/>
                </a:solidFill>
                <a:latin typeface="楷体" panose="02010609060101010101" pitchFamily="49" charset="-122"/>
                <a:ea typeface="楷体" panose="02010609060101010101" pitchFamily="49" charset="-122"/>
                <a:sym typeface="+mn-ea"/>
              </a:rPr>
              <a:t>解决问题：</a:t>
            </a:r>
            <a:endParaRPr lang="en-US" altLang="zh-CN" sz="2400" dirty="0">
              <a:solidFill>
                <a:srgbClr val="080808"/>
              </a:solidFill>
              <a:latin typeface="楷体" panose="02010609060101010101" pitchFamily="49" charset="-122"/>
              <a:ea typeface="楷体" panose="02010609060101010101" pitchFamily="49" charset="-122"/>
              <a:sym typeface="+mn-ea"/>
            </a:endParaRPr>
          </a:p>
        </p:txBody>
      </p:sp>
      <p:pic>
        <p:nvPicPr>
          <p:cNvPr id="4" name="图片 3"/>
          <p:cNvPicPr>
            <a:picLocks noChangeAspect="1"/>
          </p:cNvPicPr>
          <p:nvPr/>
        </p:nvPicPr>
        <p:blipFill>
          <a:blip r:embed="rId6"/>
          <a:stretch>
            <a:fillRect/>
          </a:stretch>
        </p:blipFill>
        <p:spPr>
          <a:xfrm>
            <a:off x="5795645" y="260985"/>
            <a:ext cx="2047875" cy="184785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971550" y="1098550"/>
            <a:ext cx="5867400" cy="5238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a:solidFill>
                  <a:srgbClr val="080808"/>
                </a:solidFill>
                <a:latin typeface="楷体_GB2312" panose="02010609030101010101" pitchFamily="49" charset="-122"/>
                <a:ea typeface="楷体_GB2312" panose="02010609030101010101" pitchFamily="49" charset="-122"/>
              </a:rPr>
              <a:t>斐波那契数列</a:t>
            </a:r>
            <a:endParaRPr lang="zh-CN" altLang="en-US" sz="2800" b="1">
              <a:solidFill>
                <a:srgbClr val="080808"/>
              </a:solidFill>
              <a:ea typeface="楷体_GB2312" panose="02010609030101010101" pitchFamily="49" charset="-122"/>
            </a:endParaRPr>
          </a:p>
        </p:txBody>
      </p:sp>
      <p:sp>
        <p:nvSpPr>
          <p:cNvPr id="4" name="Text Box 6"/>
          <p:cNvSpPr txBox="1">
            <a:spLocks noChangeArrowheads="1"/>
          </p:cNvSpPr>
          <p:nvPr/>
        </p:nvSpPr>
        <p:spPr bwMode="auto">
          <a:xfrm>
            <a:off x="323850" y="1916113"/>
            <a:ext cx="8126413" cy="138588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ea typeface="楷体_GB2312" panose="02010609030101010101" pitchFamily="49" charset="-122"/>
              </a:rPr>
              <a:t>意大利著名数学家斐波那契在他的</a:t>
            </a:r>
            <a:r>
              <a:rPr lang="en-US" altLang="zh-CN" dirty="0">
                <a:solidFill>
                  <a:srgbClr val="080808"/>
                </a:solidFill>
                <a:ea typeface="楷体_GB2312" panose="02010609030101010101" pitchFamily="49" charset="-122"/>
              </a:rPr>
              <a:t>《</a:t>
            </a:r>
            <a:r>
              <a:rPr lang="zh-CN" altLang="en-US" dirty="0">
                <a:solidFill>
                  <a:srgbClr val="080808"/>
                </a:solidFill>
                <a:ea typeface="楷体_GB2312" panose="02010609030101010101" pitchFamily="49" charset="-122"/>
              </a:rPr>
              <a:t>算盘全集</a:t>
            </a:r>
            <a:r>
              <a:rPr lang="en-US" altLang="zh-CN" dirty="0">
                <a:solidFill>
                  <a:srgbClr val="080808"/>
                </a:solidFill>
                <a:ea typeface="楷体_GB2312" panose="02010609030101010101" pitchFamily="49" charset="-122"/>
              </a:rPr>
              <a:t>》</a:t>
            </a:r>
            <a:r>
              <a:rPr lang="zh-CN" altLang="en-US" dirty="0">
                <a:solidFill>
                  <a:srgbClr val="080808"/>
                </a:solidFill>
                <a:ea typeface="楷体_GB2312" panose="02010609030101010101" pitchFamily="49" charset="-122"/>
              </a:rPr>
              <a:t>一书中提出了这样一道有趣的兔子繁殖问题</a:t>
            </a:r>
            <a:r>
              <a:rPr lang="en-US" altLang="zh-CN" dirty="0">
                <a:solidFill>
                  <a:srgbClr val="080808"/>
                </a:solidFill>
                <a:ea typeface="楷体_GB2312" panose="02010609030101010101" pitchFamily="49" charset="-122"/>
              </a:rPr>
              <a:t>:</a:t>
            </a:r>
            <a:endParaRPr lang="zh-CN" altLang="en-US" dirty="0">
              <a:solidFill>
                <a:srgbClr val="080808"/>
              </a:solidFill>
              <a:ea typeface="楷体_GB2312" panose="02010609030101010101" pitchFamily="49" charset="-122"/>
            </a:endParaRPr>
          </a:p>
          <a:p>
            <a:pPr algn="just" eaLnBrk="1" hangingPunct="1">
              <a:spcBef>
                <a:spcPct val="50000"/>
              </a:spcBef>
            </a:pPr>
            <a:r>
              <a:rPr lang="zh-CN" altLang="en-US" dirty="0">
                <a:solidFill>
                  <a:srgbClr val="080808"/>
                </a:solidFill>
                <a:ea typeface="楷体_GB2312" panose="02010609030101010101" pitchFamily="49" charset="-122"/>
              </a:rPr>
              <a:t>        </a:t>
            </a:r>
            <a:endParaRPr lang="en-US" altLang="zh-CN" dirty="0">
              <a:ea typeface="楷体_GB2312" panose="02010609030101010101" pitchFamily="49" charset="-122"/>
            </a:endParaRPr>
          </a:p>
        </p:txBody>
      </p:sp>
      <p:pic>
        <p:nvPicPr>
          <p:cNvPr id="5" name="Picture 7" descr="http://p2.so.qhimg.com/bdr/_240_/t0101b123876f22ce1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650" y="3230563"/>
            <a:ext cx="2927350" cy="20224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1"/>
          <p:cNvSpPr>
            <a:spLocks noChangeArrowheads="1"/>
          </p:cNvSpPr>
          <p:nvPr/>
        </p:nvSpPr>
        <p:spPr bwMode="auto">
          <a:xfrm>
            <a:off x="4267200" y="3087688"/>
            <a:ext cx="418306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ea typeface="楷体_GB2312" panose="02010609030101010101" pitchFamily="49" charset="-122"/>
              </a:rPr>
              <a:t>假设一对初生兔子要一个月才到成熟期，而一对成熟期的兔子每个月会生一对小兔子，那么，从一对初生兔子开始，假设所有的兔子都不死，请计算出</a:t>
            </a:r>
            <a:r>
              <a:rPr lang="en-US" altLang="zh-CN" dirty="0">
                <a:solidFill>
                  <a:srgbClr val="080808"/>
                </a:solidFill>
                <a:ea typeface="楷体_GB2312" panose="02010609030101010101" pitchFamily="49" charset="-122"/>
              </a:rPr>
              <a:t>n</a:t>
            </a:r>
            <a:r>
              <a:rPr lang="zh-CN" altLang="en-US" dirty="0">
                <a:solidFill>
                  <a:srgbClr val="080808"/>
                </a:solidFill>
                <a:ea typeface="楷体_GB2312" panose="02010609030101010101" pitchFamily="49" charset="-122"/>
              </a:rPr>
              <a:t>个月后兔子的对数。</a:t>
            </a:r>
            <a:endParaRPr lang="en-US" altLang="zh-CN" dirty="0">
              <a:ea typeface="楷体_GB2312" panose="02010609030101010101" pitchFamily="49"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539552" y="856357"/>
            <a:ext cx="8363699"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long fib1(int n)</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long </a:t>
            </a:r>
            <a:r>
              <a:rPr lang="en-US" altLang="zh-CN" sz="2400" dirty="0" err="1">
                <a:solidFill>
                  <a:srgbClr val="080808"/>
                </a:solidFill>
                <a:latin typeface="楷体" panose="02010609060101010101" pitchFamily="49" charset="-122"/>
                <a:ea typeface="楷体" panose="02010609060101010101" pitchFamily="49" charset="-122"/>
              </a:rPr>
              <a:t>onepre</a:t>
            </a: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twopre</a:t>
            </a:r>
            <a:r>
              <a:rPr lang="en-US" altLang="zh-CN" sz="2400" dirty="0">
                <a:solidFill>
                  <a:srgbClr val="080808"/>
                </a:solidFill>
                <a:latin typeface="楷体" panose="02010609060101010101" pitchFamily="49" charset="-122"/>
                <a:ea typeface="楷体" panose="02010609060101010101" pitchFamily="49" charset="-122"/>
              </a:rPr>
              <a:t>, current;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int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 (n == 1 || n == 2)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1;</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else</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  </a:t>
            </a:r>
            <a:r>
              <a:rPr lang="en-US" altLang="zh-CN" sz="2400" dirty="0" err="1">
                <a:solidFill>
                  <a:srgbClr val="080808"/>
                </a:solidFill>
                <a:latin typeface="楷体" panose="02010609060101010101" pitchFamily="49" charset="-122"/>
                <a:ea typeface="楷体" panose="02010609060101010101" pitchFamily="49" charset="-122"/>
              </a:rPr>
              <a:t>onepre</a:t>
            </a:r>
            <a:r>
              <a:rPr lang="en-US" altLang="zh-CN" sz="2400" dirty="0">
                <a:solidFill>
                  <a:srgbClr val="080808"/>
                </a:solidFill>
                <a:latin typeface="楷体" panose="02010609060101010101" pitchFamily="49" charset="-122"/>
                <a:ea typeface="楷体" panose="02010609060101010101" pitchFamily="49" charset="-122"/>
              </a:rPr>
              <a:t> = 1;</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twopre</a:t>
            </a:r>
            <a:r>
              <a:rPr lang="en-US" altLang="zh-CN" sz="2400" dirty="0">
                <a:solidFill>
                  <a:srgbClr val="080808"/>
                </a:solidFill>
                <a:latin typeface="楷体" panose="02010609060101010101" pitchFamily="49" charset="-122"/>
                <a:ea typeface="楷体" panose="02010609060101010101" pitchFamily="49" charset="-122"/>
              </a:rPr>
              <a:t> = 1;</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for(</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 3;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&lt;= n;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current = </a:t>
            </a:r>
            <a:r>
              <a:rPr lang="en-US" altLang="zh-CN" sz="2400" dirty="0" err="1">
                <a:solidFill>
                  <a:srgbClr val="080808"/>
                </a:solidFill>
                <a:latin typeface="楷体" panose="02010609060101010101" pitchFamily="49" charset="-122"/>
                <a:ea typeface="楷体" panose="02010609060101010101" pitchFamily="49" charset="-122"/>
              </a:rPr>
              <a:t>onepre</a:t>
            </a:r>
            <a:r>
              <a:rPr lang="en-US" altLang="zh-CN" sz="2400" dirty="0">
                <a:solidFill>
                  <a:srgbClr val="080808"/>
                </a:solidFill>
                <a:latin typeface="楷体" panose="02010609060101010101" pitchFamily="49" charset="-122"/>
                <a:ea typeface="楷体" panose="02010609060101010101" pitchFamily="49" charset="-122"/>
              </a:rPr>
              <a:t> + </a:t>
            </a:r>
            <a:r>
              <a:rPr lang="en-US" altLang="zh-CN" sz="2400" dirty="0" err="1">
                <a:solidFill>
                  <a:srgbClr val="080808"/>
                </a:solidFill>
                <a:latin typeface="楷体" panose="02010609060101010101" pitchFamily="49" charset="-122"/>
                <a:ea typeface="楷体" panose="02010609060101010101" pitchFamily="49" charset="-122"/>
              </a:rPr>
              <a:t>twopre</a:t>
            </a: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twopre</a:t>
            </a:r>
            <a:r>
              <a:rPr lang="en-US" altLang="zh-CN" sz="2400" dirty="0">
                <a:solidFill>
                  <a:srgbClr val="080808"/>
                </a:solidFill>
                <a:latin typeface="楷体" panose="02010609060101010101" pitchFamily="49" charset="-122"/>
                <a:ea typeface="楷体" panose="02010609060101010101" pitchFamily="49" charset="-122"/>
              </a:rPr>
              <a:t> = </a:t>
            </a:r>
            <a:r>
              <a:rPr lang="en-US" altLang="zh-CN" sz="2400" dirty="0" err="1">
                <a:solidFill>
                  <a:srgbClr val="080808"/>
                </a:solidFill>
                <a:latin typeface="楷体" panose="02010609060101010101" pitchFamily="49" charset="-122"/>
                <a:ea typeface="楷体" panose="02010609060101010101" pitchFamily="49" charset="-122"/>
              </a:rPr>
              <a:t>onepre</a:t>
            </a: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onepre</a:t>
            </a:r>
            <a:r>
              <a:rPr lang="en-US" altLang="zh-CN" sz="2400" dirty="0">
                <a:solidFill>
                  <a:srgbClr val="080808"/>
                </a:solidFill>
                <a:latin typeface="楷体" panose="02010609060101010101" pitchFamily="49" charset="-122"/>
                <a:ea typeface="楷体" panose="02010609060101010101" pitchFamily="49" charset="-122"/>
              </a:rPr>
              <a:t> = current;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current;}}</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9"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文本框 1"/>
          <p:cNvSpPr txBox="1"/>
          <p:nvPr/>
        </p:nvSpPr>
        <p:spPr>
          <a:xfrm>
            <a:off x="521335" y="1124585"/>
            <a:ext cx="1515745" cy="368300"/>
          </a:xfrm>
          <a:prstGeom prst="rect">
            <a:avLst/>
          </a:prstGeom>
          <a:noFill/>
        </p:spPr>
        <p:txBody>
          <a:bodyPr wrap="square" rtlCol="0">
            <a:spAutoFit/>
          </a:bodyPr>
          <a:p>
            <a:r>
              <a:rPr lang="zh-CN" altLang="en-US">
                <a:latin typeface="黑体" panose="02010609060101010101" charset="-122"/>
                <a:ea typeface="黑体" panose="02010609060101010101" charset="-122"/>
              </a:rPr>
              <a:t>本章概要</a:t>
            </a:r>
            <a:endParaRPr lang="zh-CN" altLang="en-US">
              <a:latin typeface="黑体" panose="02010609060101010101" charset="-122"/>
              <a:ea typeface="黑体" panose="02010609060101010101" charset="-122"/>
            </a:endParaRPr>
          </a:p>
        </p:txBody>
      </p:sp>
      <p:pic>
        <p:nvPicPr>
          <p:cNvPr id="4" name="图片 3"/>
          <p:cNvPicPr>
            <a:picLocks noChangeAspect="1"/>
          </p:cNvPicPr>
          <p:nvPr/>
        </p:nvPicPr>
        <p:blipFill>
          <a:blip r:embed="rId1"/>
          <a:stretch>
            <a:fillRect/>
          </a:stretch>
        </p:blipFill>
        <p:spPr>
          <a:xfrm>
            <a:off x="1353820" y="1643380"/>
            <a:ext cx="6510020" cy="4435475"/>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390150" y="1412776"/>
            <a:ext cx="850233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斐波那契数列的非递归算法的时间复杂度为</a:t>
            </a:r>
            <a:r>
              <a:rPr lang="en-US" altLang="zh-CN" sz="2400" dirty="0">
                <a:solidFill>
                  <a:srgbClr val="080808"/>
                </a:solidFill>
                <a:latin typeface="楷体" panose="02010609060101010101" pitchFamily="49" charset="-122"/>
                <a:ea typeface="楷体" panose="02010609060101010101" pitchFamily="49" charset="-122"/>
              </a:rPr>
              <a:t>O(n)</a:t>
            </a:r>
            <a:r>
              <a:rPr lang="zh-CN" altLang="en-US" sz="2400" dirty="0">
                <a:solidFill>
                  <a:srgbClr val="080808"/>
                </a:solidFill>
                <a:latin typeface="楷体" panose="02010609060101010101" pitchFamily="49" charset="-122"/>
                <a:ea typeface="楷体" panose="02010609060101010101" pitchFamily="49" charset="-122"/>
              </a:rPr>
              <a:t>。对比递归算法和非递归算法，发现非递归算法在计算第</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项的值的时候使用的是之前已经计算得到并保存下来的第</a:t>
            </a:r>
            <a:r>
              <a:rPr lang="en-US" altLang="zh-CN" sz="2400" dirty="0">
                <a:solidFill>
                  <a:srgbClr val="080808"/>
                </a:solidFill>
                <a:latin typeface="楷体" panose="02010609060101010101" pitchFamily="49" charset="-122"/>
                <a:ea typeface="楷体" panose="02010609060101010101" pitchFamily="49" charset="-122"/>
              </a:rPr>
              <a:t>n-1</a:t>
            </a:r>
            <a:r>
              <a:rPr lang="zh-CN" altLang="en-US" sz="2400" dirty="0">
                <a:solidFill>
                  <a:srgbClr val="080808"/>
                </a:solidFill>
                <a:latin typeface="楷体" panose="02010609060101010101" pitchFamily="49" charset="-122"/>
                <a:ea typeface="楷体" panose="02010609060101010101" pitchFamily="49" charset="-122"/>
              </a:rPr>
              <a:t>项和第</a:t>
            </a:r>
            <a:r>
              <a:rPr lang="en-US" altLang="zh-CN" sz="2400" dirty="0">
                <a:solidFill>
                  <a:srgbClr val="080808"/>
                </a:solidFill>
                <a:latin typeface="楷体" panose="02010609060101010101" pitchFamily="49" charset="-122"/>
                <a:ea typeface="楷体" panose="02010609060101010101" pitchFamily="49" charset="-122"/>
              </a:rPr>
              <a:t>n-2</a:t>
            </a:r>
            <a:r>
              <a:rPr lang="zh-CN" altLang="en-US" sz="2400" dirty="0">
                <a:solidFill>
                  <a:srgbClr val="080808"/>
                </a:solidFill>
                <a:latin typeface="楷体" panose="02010609060101010101" pitchFamily="49" charset="-122"/>
                <a:ea typeface="楷体" panose="02010609060101010101" pitchFamily="49" charset="-122"/>
              </a:rPr>
              <a:t>项的值，其时间复杂度为</a:t>
            </a:r>
            <a:r>
              <a:rPr lang="en-US" altLang="zh-CN" sz="2400" dirty="0">
                <a:solidFill>
                  <a:srgbClr val="080808"/>
                </a:solidFill>
                <a:latin typeface="楷体" panose="02010609060101010101" pitchFamily="49" charset="-122"/>
                <a:ea typeface="楷体" panose="02010609060101010101" pitchFamily="49" charset="-122"/>
              </a:rPr>
              <a:t>O(n)</a:t>
            </a:r>
            <a:r>
              <a:rPr lang="zh-CN" altLang="en-US" sz="2400" dirty="0">
                <a:solidFill>
                  <a:srgbClr val="080808"/>
                </a:solidFill>
                <a:latin typeface="楷体" panose="02010609060101010101" pitchFamily="49" charset="-122"/>
                <a:ea typeface="楷体" panose="02010609060101010101" pitchFamily="49" charset="-122"/>
              </a:rPr>
              <a:t>；而递归算法在计算第</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项的值的时候，必须要先计算第</a:t>
            </a:r>
            <a:r>
              <a:rPr lang="en-US" altLang="zh-CN" sz="2400" dirty="0">
                <a:solidFill>
                  <a:srgbClr val="080808"/>
                </a:solidFill>
                <a:latin typeface="楷体" panose="02010609060101010101" pitchFamily="49" charset="-122"/>
                <a:ea typeface="楷体" panose="02010609060101010101" pitchFamily="49" charset="-122"/>
              </a:rPr>
              <a:t>n-1</a:t>
            </a:r>
            <a:r>
              <a:rPr lang="zh-CN" altLang="en-US" sz="2400" dirty="0">
                <a:solidFill>
                  <a:srgbClr val="080808"/>
                </a:solidFill>
                <a:latin typeface="楷体" panose="02010609060101010101" pitchFamily="49" charset="-122"/>
                <a:ea typeface="楷体" panose="02010609060101010101" pitchFamily="49" charset="-122"/>
              </a:rPr>
              <a:t>项和第</a:t>
            </a:r>
            <a:r>
              <a:rPr lang="en-US" altLang="zh-CN" sz="2400" dirty="0">
                <a:solidFill>
                  <a:srgbClr val="080808"/>
                </a:solidFill>
                <a:latin typeface="楷体" panose="02010609060101010101" pitchFamily="49" charset="-122"/>
                <a:ea typeface="楷体" panose="02010609060101010101" pitchFamily="49" charset="-122"/>
              </a:rPr>
              <a:t>n-2</a:t>
            </a:r>
            <a:r>
              <a:rPr lang="zh-CN" altLang="en-US" sz="2400" dirty="0">
                <a:solidFill>
                  <a:srgbClr val="080808"/>
                </a:solidFill>
                <a:latin typeface="楷体" panose="02010609060101010101" pitchFamily="49" charset="-122"/>
                <a:ea typeface="楷体" panose="02010609060101010101" pitchFamily="49" charset="-122"/>
              </a:rPr>
              <a:t>项的值，而之前所求出的</a:t>
            </a:r>
            <a:r>
              <a:rPr lang="en-US" altLang="zh-CN" sz="2400" dirty="0">
                <a:solidFill>
                  <a:srgbClr val="080808"/>
                </a:solidFill>
                <a:latin typeface="楷体" panose="02010609060101010101" pitchFamily="49" charset="-122"/>
                <a:ea typeface="楷体" panose="02010609060101010101" pitchFamily="49" charset="-122"/>
              </a:rPr>
              <a:t>fib(n-1)</a:t>
            </a:r>
            <a:r>
              <a:rPr lang="zh-CN" altLang="en-US" sz="2400" dirty="0">
                <a:solidFill>
                  <a:srgbClr val="080808"/>
                </a:solidFill>
                <a:latin typeface="楷体" panose="02010609060101010101" pitchFamily="49" charset="-122"/>
                <a:ea typeface="楷体" panose="02010609060101010101" pitchFamily="49" charset="-122"/>
              </a:rPr>
              <a:t>和</a:t>
            </a:r>
            <a:r>
              <a:rPr lang="en-US" altLang="zh-CN" sz="2400" dirty="0">
                <a:solidFill>
                  <a:srgbClr val="080808"/>
                </a:solidFill>
                <a:latin typeface="楷体" panose="02010609060101010101" pitchFamily="49" charset="-122"/>
                <a:ea typeface="楷体" panose="02010609060101010101" pitchFamily="49" charset="-122"/>
              </a:rPr>
              <a:t>fib(n-2)</a:t>
            </a:r>
            <a:r>
              <a:rPr lang="zh-CN" altLang="en-US" sz="2400" dirty="0">
                <a:solidFill>
                  <a:srgbClr val="080808"/>
                </a:solidFill>
                <a:latin typeface="楷体" panose="02010609060101010101" pitchFamily="49" charset="-122"/>
                <a:ea typeface="楷体" panose="02010609060101010101" pitchFamily="49" charset="-122"/>
              </a:rPr>
              <a:t>是没有保存的，因此存在很多次重复计算的问题，导致其时间复杂度增加，为</a:t>
            </a:r>
            <a:r>
              <a:rPr lang="en-US" altLang="zh-CN" sz="2400" dirty="0">
                <a:solidFill>
                  <a:srgbClr val="080808"/>
                </a:solidFill>
                <a:latin typeface="楷体" panose="02010609060101010101" pitchFamily="49" charset="-122"/>
                <a:ea typeface="楷体" panose="02010609060101010101" pitchFamily="49" charset="-122"/>
              </a:rPr>
              <a:t>O(2</a:t>
            </a:r>
            <a:r>
              <a:rPr lang="en-US" altLang="zh-CN" sz="2400" baseline="30000" dirty="0">
                <a:solidFill>
                  <a:srgbClr val="080808"/>
                </a:solidFill>
                <a:latin typeface="楷体" panose="02010609060101010101" pitchFamily="49" charset="-122"/>
                <a:ea typeface="楷体" panose="02010609060101010101" pitchFamily="49" charset="-122"/>
              </a:rPr>
              <a:t>n</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使用递归技术能够使得算法的结构清晰，易于理解， 缺点是运行效率较低，通常情况下算法的时间复杂度要比非递归算法高。</a:t>
            </a: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456666" y="2082636"/>
            <a:ext cx="857983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递归函数被调用时，系统为每一次递归调用开辟一组存储单元，用来存放两类信息：本次调用函数的返回地址和调用函数的局部变量值。</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系统采用运行时栈的形式来存储这些数据。每一层递归调用所需保存的信息构成运行时栈的一个记录，在每进入下一层的递归调用时，系统就会建立一个新的记录，并把这个工作记录入栈成为运行时栈新的栈顶；每返回一层递归调用，就出栈一个工作记录，把当前栈顶保留的值送回相应的局部变量中进行恢复，并按栈顶中的返回地址，从调用函数的断点继续执行。</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2" name="矩形 1"/>
          <p:cNvSpPr/>
          <p:nvPr/>
        </p:nvSpPr>
        <p:spPr>
          <a:xfrm>
            <a:off x="179512" y="1124744"/>
            <a:ext cx="2714205" cy="52322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3.1.5 </a:t>
            </a:r>
            <a:r>
              <a:rPr lang="zh-CN" altLang="en-US" sz="2800" b="1" dirty="0">
                <a:solidFill>
                  <a:srgbClr val="0000FF"/>
                </a:solidFill>
                <a:latin typeface="楷体" panose="02010609060101010101" pitchFamily="49" charset="-122"/>
                <a:ea typeface="楷体" panose="02010609060101010101" pitchFamily="49" charset="-122"/>
              </a:rPr>
              <a:t>递归过程</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179512" y="2060848"/>
            <a:ext cx="86042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3.3】</a:t>
            </a:r>
            <a:r>
              <a:rPr lang="zh-CN" altLang="en-US" sz="2400" dirty="0">
                <a:solidFill>
                  <a:srgbClr val="080808"/>
                </a:solidFill>
                <a:latin typeface="楷体" panose="02010609060101010101" pitchFamily="49" charset="-122"/>
                <a:ea typeface="楷体" panose="02010609060101010101" pitchFamily="49" charset="-122"/>
              </a:rPr>
              <a:t>设计一个输出如下形式数值的递归算法。</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69874" y="5373216"/>
            <a:ext cx="86042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解题思路：首先分解问题，可以分解为两个问题：一是输出一行值为</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的数值；二是原问题的子问题，也就是打印</a:t>
            </a:r>
            <a:r>
              <a:rPr lang="en-US" altLang="zh-CN" sz="2400" dirty="0">
                <a:solidFill>
                  <a:srgbClr val="080808"/>
                </a:solidFill>
                <a:latin typeface="楷体" panose="02010609060101010101" pitchFamily="49" charset="-122"/>
                <a:ea typeface="楷体" panose="02010609060101010101" pitchFamily="49" charset="-122"/>
              </a:rPr>
              <a:t>n-1</a:t>
            </a:r>
            <a:r>
              <a:rPr lang="zh-CN" altLang="en-US" sz="2400" dirty="0">
                <a:solidFill>
                  <a:srgbClr val="080808"/>
                </a:solidFill>
                <a:latin typeface="楷体" panose="02010609060101010101" pitchFamily="49" charset="-122"/>
                <a:ea typeface="楷体" panose="02010609060101010101" pitchFamily="49" charset="-122"/>
              </a:rPr>
              <a:t>行数值的问题。递归的出口是当参数</a:t>
            </a:r>
            <a:r>
              <a:rPr lang="en-US" altLang="zh-CN" sz="2400" dirty="0">
                <a:solidFill>
                  <a:srgbClr val="080808"/>
                </a:solidFill>
                <a:latin typeface="楷体" panose="02010609060101010101" pitchFamily="49" charset="-122"/>
                <a:ea typeface="楷体" panose="02010609060101010101" pitchFamily="49" charset="-122"/>
              </a:rPr>
              <a:t>n≤0</a:t>
            </a:r>
            <a:r>
              <a:rPr lang="zh-CN" altLang="en-US" sz="2400" dirty="0">
                <a:solidFill>
                  <a:srgbClr val="080808"/>
                </a:solidFill>
                <a:latin typeface="楷体" panose="02010609060101010101" pitchFamily="49" charset="-122"/>
                <a:ea typeface="楷体" panose="02010609060101010101" pitchFamily="49" charset="-122"/>
              </a:rPr>
              <a:t>时结束。</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4" name="Text Box 3"/>
          <p:cNvSpPr txBox="1">
            <a:spLocks noChangeArrowheads="1"/>
          </p:cNvSpPr>
          <p:nvPr/>
        </p:nvSpPr>
        <p:spPr bwMode="auto">
          <a:xfrm>
            <a:off x="2083739" y="1065375"/>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3.2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递归设计实例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pic>
        <p:nvPicPr>
          <p:cNvPr id="2" name="图片 1"/>
          <p:cNvPicPr>
            <a:picLocks noChangeAspect="1"/>
          </p:cNvPicPr>
          <p:nvPr/>
        </p:nvPicPr>
        <p:blipFill>
          <a:blip r:embed="rId6"/>
          <a:stretch>
            <a:fillRect/>
          </a:stretch>
        </p:blipFill>
        <p:spPr>
          <a:xfrm>
            <a:off x="1547663" y="2771411"/>
            <a:ext cx="3064187" cy="2313773"/>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571060" y="1074509"/>
            <a:ext cx="800188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void Display(int n)</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int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for(</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 1;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&lt;= n;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printf</a:t>
            </a:r>
            <a:r>
              <a:rPr lang="en-US" altLang="zh-CN" sz="2400" dirty="0">
                <a:solidFill>
                  <a:srgbClr val="080808"/>
                </a:solidFill>
                <a:latin typeface="楷体" panose="02010609060101010101" pitchFamily="49" charset="-122"/>
                <a:ea typeface="楷体" panose="02010609060101010101" pitchFamily="49" charset="-122"/>
              </a:rPr>
              <a:t>(“%</a:t>
            </a:r>
            <a:r>
              <a:rPr lang="en-US" altLang="zh-CN" sz="2400">
                <a:solidFill>
                  <a:srgbClr val="080808"/>
                </a:solidFill>
                <a:latin typeface="楷体" panose="02010609060101010101" pitchFamily="49" charset="-122"/>
                <a:ea typeface="楷体" panose="02010609060101010101" pitchFamily="49" charset="-122"/>
              </a:rPr>
              <a:t>d </a:t>
            </a:r>
            <a:r>
              <a:rPr lang="en-US" altLang="zh-CN" sz="2400" smtClean="0">
                <a:solidFill>
                  <a:srgbClr val="080808"/>
                </a:solidFill>
                <a:latin typeface="楷体" panose="02010609060101010101" pitchFamily="49" charset="-122"/>
                <a:ea typeface="楷体" panose="02010609060101010101" pitchFamily="49" charset="-122"/>
              </a:rPr>
              <a:t>“,n);</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printf</a:t>
            </a:r>
            <a:r>
              <a:rPr lang="en-US" altLang="zh-CN" sz="2400" dirty="0">
                <a:solidFill>
                  <a:srgbClr val="080808"/>
                </a:solidFill>
                <a:latin typeface="楷体" panose="02010609060101010101" pitchFamily="49" charset="-122"/>
                <a:ea typeface="楷体" panose="02010609060101010101" pitchFamily="49" charset="-122"/>
              </a:rPr>
              <a:t>(“\n“);</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 (n &gt; 0)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Display(n - 1);	               //</a:t>
            </a:r>
            <a:r>
              <a:rPr lang="zh-CN" altLang="en-US" sz="2400" dirty="0">
                <a:solidFill>
                  <a:srgbClr val="080808"/>
                </a:solidFill>
                <a:latin typeface="楷体" panose="02010609060101010101" pitchFamily="49" charset="-122"/>
                <a:ea typeface="楷体" panose="02010609060101010101" pitchFamily="49" charset="-122"/>
              </a:rPr>
              <a:t>递归调用 </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//n&lt;=0</a:t>
            </a:r>
            <a:r>
              <a:rPr lang="zh-CN" altLang="en-US" sz="2400" dirty="0">
                <a:solidFill>
                  <a:srgbClr val="080808"/>
                </a:solidFill>
                <a:latin typeface="楷体" panose="02010609060101010101" pitchFamily="49" charset="-122"/>
                <a:ea typeface="楷体" panose="02010609060101010101" pitchFamily="49" charset="-122"/>
              </a:rPr>
              <a:t>为递归出口，递归出口为空语句</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3.4】</a:t>
            </a:r>
            <a:r>
              <a:rPr lang="zh-CN" altLang="en-US" sz="2400" dirty="0">
                <a:solidFill>
                  <a:srgbClr val="080808"/>
                </a:solidFill>
                <a:latin typeface="楷体" panose="02010609060101010101" pitchFamily="49" charset="-122"/>
                <a:ea typeface="楷体" panose="02010609060101010101" pitchFamily="49" charset="-122"/>
              </a:rPr>
              <a:t>设计一个输出如下形式数值的递归算法。</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48779" y="4725144"/>
            <a:ext cx="860425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解题思路：首先分解问题，这道题其实和上一题是同类型的问题，也可以分解为两个问题：一是原问题的子问题；二是输出一行值为</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的数值，也就是打印</a:t>
            </a:r>
            <a:r>
              <a:rPr lang="en-US" altLang="zh-CN" sz="2400" dirty="0">
                <a:solidFill>
                  <a:srgbClr val="080808"/>
                </a:solidFill>
                <a:latin typeface="楷体" panose="02010609060101010101" pitchFamily="49" charset="-122"/>
                <a:ea typeface="楷体" panose="02010609060101010101" pitchFamily="49" charset="-122"/>
              </a:rPr>
              <a:t>n-1</a:t>
            </a:r>
            <a:r>
              <a:rPr lang="zh-CN" altLang="en-US" sz="2400" dirty="0">
                <a:solidFill>
                  <a:srgbClr val="080808"/>
                </a:solidFill>
                <a:latin typeface="楷体" panose="02010609060101010101" pitchFamily="49" charset="-122"/>
                <a:ea typeface="楷体" panose="02010609060101010101" pitchFamily="49" charset="-122"/>
              </a:rPr>
              <a:t>行数值的问题。和上一题的区别在于，上一题是先输出，再递归调用，本题是先递归调用，再输出，递归的出口是当参数</a:t>
            </a:r>
            <a:r>
              <a:rPr lang="en-US" altLang="zh-CN" sz="2400" dirty="0">
                <a:solidFill>
                  <a:srgbClr val="080808"/>
                </a:solidFill>
                <a:latin typeface="楷体" panose="02010609060101010101" pitchFamily="49" charset="-122"/>
                <a:ea typeface="楷体" panose="02010609060101010101" pitchFamily="49" charset="-122"/>
              </a:rPr>
              <a:t>n≤0</a:t>
            </a:r>
            <a:r>
              <a:rPr lang="zh-CN" altLang="en-US" sz="2400" dirty="0">
                <a:solidFill>
                  <a:srgbClr val="080808"/>
                </a:solidFill>
                <a:latin typeface="楷体" panose="02010609060101010101" pitchFamily="49" charset="-122"/>
                <a:ea typeface="楷体" panose="02010609060101010101" pitchFamily="49" charset="-122"/>
              </a:rPr>
              <a:t>时结束。</a:t>
            </a:r>
            <a:endParaRPr lang="zh-CN" altLang="en-US" sz="2400" dirty="0">
              <a:solidFill>
                <a:srgbClr val="080808"/>
              </a:solidFill>
              <a:latin typeface="楷体" panose="02010609060101010101" pitchFamily="49" charset="-122"/>
              <a:ea typeface="楷体" panose="02010609060101010101" pitchFamily="49" charset="-122"/>
            </a:endParaRPr>
          </a:p>
        </p:txBody>
      </p:sp>
      <p:pic>
        <p:nvPicPr>
          <p:cNvPr id="5" name="图片 4"/>
          <p:cNvPicPr>
            <a:picLocks noChangeAspect="1"/>
          </p:cNvPicPr>
          <p:nvPr/>
        </p:nvPicPr>
        <p:blipFill>
          <a:blip r:embed="rId6"/>
          <a:stretch>
            <a:fillRect/>
          </a:stretch>
        </p:blipFill>
        <p:spPr>
          <a:xfrm>
            <a:off x="1403648" y="1875503"/>
            <a:ext cx="3845828" cy="2558382"/>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571060" y="1074509"/>
            <a:ext cx="800188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void Display1(int n)</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int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if(n&gt;0)</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Display (n-1);    //</a:t>
            </a:r>
            <a:r>
              <a:rPr lang="zh-CN" altLang="en-US" sz="2400" dirty="0">
                <a:solidFill>
                  <a:srgbClr val="080808"/>
                </a:solidFill>
                <a:latin typeface="楷体" panose="02010609060101010101" pitchFamily="49" charset="-122"/>
                <a:ea typeface="楷体" panose="02010609060101010101" pitchFamily="49" charset="-122"/>
              </a:rPr>
              <a:t>递归调用 </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//n&lt;=0</a:t>
            </a:r>
            <a:r>
              <a:rPr lang="zh-CN" altLang="en-US" sz="2400" dirty="0">
                <a:solidFill>
                  <a:srgbClr val="080808"/>
                </a:solidFill>
                <a:latin typeface="楷体" panose="02010609060101010101" pitchFamily="49" charset="-122"/>
                <a:ea typeface="楷体" panose="02010609060101010101" pitchFamily="49" charset="-122"/>
              </a:rPr>
              <a:t>为递归出口，递归出口为空语句</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for(</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a:t>
            </a:r>
            <a:r>
              <a:rPr lang="en-US" altLang="zh-CN" sz="2400" dirty="0" err="1">
                <a:solidFill>
                  <a:srgbClr val="080808"/>
                </a:solidFill>
                <a:latin typeface="楷体" panose="02010609060101010101" pitchFamily="49" charset="-122"/>
                <a:ea typeface="楷体" panose="02010609060101010101" pitchFamily="49" charset="-122"/>
              </a:rPr>
              <a:t>n;i</a:t>
            </a:r>
            <a:r>
              <a:rPr lang="en-US" altLang="zh-CN" sz="2400" dirty="0">
                <a:solidFill>
                  <a:srgbClr val="080808"/>
                </a:solidFill>
                <a:latin typeface="楷体" panose="02010609060101010101" pitchFamily="49" charset="-122"/>
                <a:ea typeface="楷体" panose="02010609060101010101" pitchFamily="49" charset="-122"/>
              </a:rPr>
              <a:t>&gt;0;i--)</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printf</a:t>
            </a:r>
            <a:r>
              <a:rPr lang="en-US" altLang="zh-CN" sz="2400" dirty="0">
                <a:solidFill>
                  <a:srgbClr val="080808"/>
                </a:solidFill>
                <a:latin typeface="楷体" panose="02010609060101010101" pitchFamily="49" charset="-122"/>
                <a:ea typeface="楷体" panose="02010609060101010101" pitchFamily="49" charset="-122"/>
              </a:rPr>
              <a:t> ("%d ",n);</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printf</a:t>
            </a:r>
            <a:r>
              <a:rPr lang="en-US" altLang="zh-CN" sz="2400" dirty="0">
                <a:solidFill>
                  <a:srgbClr val="080808"/>
                </a:solidFill>
                <a:latin typeface="楷体" panose="02010609060101010101" pitchFamily="49" charset="-122"/>
                <a:ea typeface="楷体" panose="02010609060101010101" pitchFamily="49" charset="-122"/>
              </a:rPr>
              <a:t>("\n");</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3.5】</a:t>
            </a:r>
            <a:r>
              <a:rPr lang="zh-CN" altLang="en-US" sz="2400" dirty="0">
                <a:solidFill>
                  <a:srgbClr val="080808"/>
                </a:solidFill>
                <a:latin typeface="楷体" panose="02010609060101010101" pitchFamily="49" charset="-122"/>
                <a:ea typeface="楷体" panose="02010609060101010101" pitchFamily="49" charset="-122"/>
              </a:rPr>
              <a:t>委员会问题。问题描述：从由</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个人组成的团体中选出</a:t>
            </a:r>
            <a:r>
              <a:rPr lang="en-US" altLang="zh-CN" sz="2400" dirty="0">
                <a:solidFill>
                  <a:srgbClr val="080808"/>
                </a:solidFill>
                <a:latin typeface="楷体" panose="02010609060101010101" pitchFamily="49" charset="-122"/>
                <a:ea typeface="楷体" panose="02010609060101010101" pitchFamily="49" charset="-122"/>
              </a:rPr>
              <a:t>k (</a:t>
            </a:r>
            <a:r>
              <a:rPr lang="en-US" altLang="zh-CN" sz="2400" dirty="0" err="1">
                <a:solidFill>
                  <a:srgbClr val="080808"/>
                </a:solidFill>
                <a:latin typeface="楷体" panose="02010609060101010101" pitchFamily="49" charset="-122"/>
                <a:ea typeface="楷体" panose="02010609060101010101" pitchFamily="49" charset="-122"/>
              </a:rPr>
              <a:t>k≤n</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个人组成一个委员会，请设计算法求出共有多少种构成方法。</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69875" y="2459504"/>
            <a:ext cx="860425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解题思路：从</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个人中选出</a:t>
            </a:r>
            <a:r>
              <a:rPr lang="en-US" altLang="zh-CN" sz="2400" dirty="0">
                <a:solidFill>
                  <a:srgbClr val="080808"/>
                </a:solidFill>
                <a:latin typeface="楷体" panose="02010609060101010101" pitchFamily="49" charset="-122"/>
                <a:ea typeface="楷体" panose="02010609060101010101" pitchFamily="49" charset="-122"/>
              </a:rPr>
              <a:t>k(</a:t>
            </a:r>
            <a:r>
              <a:rPr lang="en-US" altLang="zh-CN" sz="2400" dirty="0" err="1">
                <a:solidFill>
                  <a:srgbClr val="080808"/>
                </a:solidFill>
                <a:latin typeface="楷体" panose="02010609060101010101" pitchFamily="49" charset="-122"/>
                <a:ea typeface="楷体" panose="02010609060101010101" pitchFamily="49" charset="-122"/>
              </a:rPr>
              <a:t>k≤n</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个人的问题是一个组合问题。首先将</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个人固定位置，如此从</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个人中选出</a:t>
            </a:r>
            <a:r>
              <a:rPr lang="en-US" altLang="zh-CN" sz="2400" dirty="0">
                <a:solidFill>
                  <a:srgbClr val="080808"/>
                </a:solidFill>
                <a:latin typeface="楷体" panose="02010609060101010101" pitchFamily="49" charset="-122"/>
                <a:ea typeface="楷体" panose="02010609060101010101" pitchFamily="49" charset="-122"/>
              </a:rPr>
              <a:t>k</a:t>
            </a:r>
            <a:r>
              <a:rPr lang="zh-CN" altLang="en-US" sz="2400" dirty="0">
                <a:solidFill>
                  <a:srgbClr val="080808"/>
                </a:solidFill>
                <a:latin typeface="楷体" panose="02010609060101010101" pitchFamily="49" charset="-122"/>
                <a:ea typeface="楷体" panose="02010609060101010101" pitchFamily="49" charset="-122"/>
              </a:rPr>
              <a:t>个人的问题就分解成为两种情况：第一种情况是第一个人是委员会的成员，即包括在</a:t>
            </a:r>
            <a:r>
              <a:rPr lang="en-US" altLang="zh-CN" sz="2400" dirty="0">
                <a:solidFill>
                  <a:srgbClr val="080808"/>
                </a:solidFill>
                <a:latin typeface="楷体" panose="02010609060101010101" pitchFamily="49" charset="-122"/>
                <a:ea typeface="楷体" panose="02010609060101010101" pitchFamily="49" charset="-122"/>
              </a:rPr>
              <a:t>k</a:t>
            </a:r>
            <a:r>
              <a:rPr lang="zh-CN" altLang="en-US" sz="2400" dirty="0">
                <a:solidFill>
                  <a:srgbClr val="080808"/>
                </a:solidFill>
                <a:latin typeface="楷体" panose="02010609060101010101" pitchFamily="49" charset="-122"/>
                <a:ea typeface="楷体" panose="02010609060101010101" pitchFamily="49" charset="-122"/>
              </a:rPr>
              <a:t>个人中；第二种情况是是第一个人不是委员会的成员，即不包括在</a:t>
            </a:r>
            <a:r>
              <a:rPr lang="en-US" altLang="zh-CN" sz="2400" dirty="0">
                <a:solidFill>
                  <a:srgbClr val="080808"/>
                </a:solidFill>
                <a:latin typeface="楷体" panose="02010609060101010101" pitchFamily="49" charset="-122"/>
                <a:ea typeface="楷体" panose="02010609060101010101" pitchFamily="49" charset="-122"/>
              </a:rPr>
              <a:t>k</a:t>
            </a:r>
            <a:r>
              <a:rPr lang="zh-CN" altLang="en-US" sz="2400" dirty="0">
                <a:solidFill>
                  <a:srgbClr val="080808"/>
                </a:solidFill>
                <a:latin typeface="楷体" panose="02010609060101010101" pitchFamily="49" charset="-122"/>
                <a:ea typeface="楷体" panose="02010609060101010101" pitchFamily="49" charset="-122"/>
              </a:rPr>
              <a:t>个人中。对于第一种情况，问题就简化为从</a:t>
            </a:r>
            <a:r>
              <a:rPr lang="en-US" altLang="zh-CN" sz="2400" dirty="0">
                <a:solidFill>
                  <a:srgbClr val="080808"/>
                </a:solidFill>
                <a:latin typeface="楷体" panose="02010609060101010101" pitchFamily="49" charset="-122"/>
                <a:ea typeface="楷体" panose="02010609060101010101" pitchFamily="49" charset="-122"/>
              </a:rPr>
              <a:t>n-1</a:t>
            </a:r>
            <a:r>
              <a:rPr lang="zh-CN" altLang="en-US" sz="2400" dirty="0">
                <a:solidFill>
                  <a:srgbClr val="080808"/>
                </a:solidFill>
                <a:latin typeface="楷体" panose="02010609060101010101" pitchFamily="49" charset="-122"/>
                <a:ea typeface="楷体" panose="02010609060101010101" pitchFamily="49" charset="-122"/>
              </a:rPr>
              <a:t>个人中选出</a:t>
            </a:r>
            <a:r>
              <a:rPr lang="en-US" altLang="zh-CN" sz="2400" dirty="0">
                <a:solidFill>
                  <a:srgbClr val="080808"/>
                </a:solidFill>
                <a:latin typeface="楷体" panose="02010609060101010101" pitchFamily="49" charset="-122"/>
                <a:ea typeface="楷体" panose="02010609060101010101" pitchFamily="49" charset="-122"/>
              </a:rPr>
              <a:t>k-1</a:t>
            </a:r>
            <a:r>
              <a:rPr lang="zh-CN" altLang="en-US" sz="2400" dirty="0">
                <a:solidFill>
                  <a:srgbClr val="080808"/>
                </a:solidFill>
                <a:latin typeface="楷体" panose="02010609060101010101" pitchFamily="49" charset="-122"/>
                <a:ea typeface="楷体" panose="02010609060101010101" pitchFamily="49" charset="-122"/>
              </a:rPr>
              <a:t>个人的问题，这是原问题的子问题；对于第二种情况，问题就简化为从</a:t>
            </a:r>
            <a:r>
              <a:rPr lang="en-US" altLang="zh-CN" sz="2400" dirty="0">
                <a:solidFill>
                  <a:srgbClr val="080808"/>
                </a:solidFill>
                <a:latin typeface="楷体" panose="02010609060101010101" pitchFamily="49" charset="-122"/>
                <a:ea typeface="楷体" panose="02010609060101010101" pitchFamily="49" charset="-122"/>
              </a:rPr>
              <a:t>n-1</a:t>
            </a:r>
            <a:r>
              <a:rPr lang="zh-CN" altLang="en-US" sz="2400" dirty="0">
                <a:solidFill>
                  <a:srgbClr val="080808"/>
                </a:solidFill>
                <a:latin typeface="楷体" panose="02010609060101010101" pitchFamily="49" charset="-122"/>
                <a:ea typeface="楷体" panose="02010609060101010101" pitchFamily="49" charset="-122"/>
              </a:rPr>
              <a:t>个人中抽出</a:t>
            </a:r>
            <a:r>
              <a:rPr lang="en-US" altLang="zh-CN" sz="2400" dirty="0">
                <a:solidFill>
                  <a:srgbClr val="080808"/>
                </a:solidFill>
                <a:latin typeface="楷体" panose="02010609060101010101" pitchFamily="49" charset="-122"/>
                <a:ea typeface="楷体" panose="02010609060101010101" pitchFamily="49" charset="-122"/>
              </a:rPr>
              <a:t>k</a:t>
            </a:r>
            <a:r>
              <a:rPr lang="zh-CN" altLang="en-US" sz="2400" dirty="0">
                <a:solidFill>
                  <a:srgbClr val="080808"/>
                </a:solidFill>
                <a:latin typeface="楷体" panose="02010609060101010101" pitchFamily="49" charset="-122"/>
                <a:ea typeface="楷体" panose="02010609060101010101" pitchFamily="49" charset="-122"/>
              </a:rPr>
              <a:t>个人的问题，这也是原问题的子问题，原问题的解等于以上两部分之和。</a:t>
            </a: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1">
            <a:extLst>
              <a:ext uri="{28A0092B-C50C-407E-A947-70E740481C1C}">
                <a14:useLocalDpi xmlns:a14="http://schemas.microsoft.com/office/drawing/2010/main" val="0"/>
              </a:ext>
            </a:extLst>
          </a:blip>
          <a:stretch>
            <a:fillRect/>
          </a:stretch>
        </p:blipFill>
        <p:spPr>
          <a:xfrm>
            <a:off x="881590" y="1268760"/>
            <a:ext cx="7380820" cy="5328592"/>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467544" y="1700808"/>
            <a:ext cx="8064896" cy="83099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solidFill>
                  <a:srgbClr val="080808"/>
                </a:solidFill>
                <a:ea typeface="楷体_GB2312" panose="02010609030101010101" pitchFamily="49" charset="-122"/>
              </a:rPr>
              <a:t>    </a:t>
            </a:r>
            <a:r>
              <a:rPr lang="en-US" altLang="zh-CN" dirty="0" smtClean="0">
                <a:solidFill>
                  <a:srgbClr val="080808"/>
                </a:solidFill>
                <a:ea typeface="楷体_GB2312" panose="02010609030101010101" pitchFamily="49" charset="-122"/>
              </a:rPr>
              <a:t>    </a:t>
            </a:r>
            <a:r>
              <a:rPr lang="zh-CN" altLang="en-US" dirty="0" smtClean="0">
                <a:solidFill>
                  <a:srgbClr val="080808"/>
                </a:solidFill>
                <a:ea typeface="楷体_GB2312" panose="02010609030101010101" pitchFamily="49" charset="-122"/>
              </a:rPr>
              <a:t>当</a:t>
            </a:r>
            <a:r>
              <a:rPr lang="en-US" altLang="zh-CN" i="1" dirty="0">
                <a:solidFill>
                  <a:srgbClr val="080808"/>
                </a:solidFill>
                <a:ea typeface="楷体_GB2312" panose="02010609030101010101" pitchFamily="49" charset="-122"/>
              </a:rPr>
              <a:t>n</a:t>
            </a:r>
            <a:r>
              <a:rPr lang="en-US" altLang="zh-CN" dirty="0">
                <a:solidFill>
                  <a:srgbClr val="080808"/>
                </a:solidFill>
                <a:ea typeface="楷体_GB2312" panose="02010609030101010101" pitchFamily="49" charset="-122"/>
              </a:rPr>
              <a:t>=</a:t>
            </a:r>
            <a:r>
              <a:rPr lang="en-US" altLang="zh-CN" i="1" dirty="0">
                <a:solidFill>
                  <a:srgbClr val="080808"/>
                </a:solidFill>
                <a:ea typeface="楷体_GB2312" panose="02010609030101010101" pitchFamily="49" charset="-122"/>
              </a:rPr>
              <a:t>k</a:t>
            </a:r>
            <a:r>
              <a:rPr lang="zh-CN" altLang="en-US" dirty="0">
                <a:solidFill>
                  <a:srgbClr val="080808"/>
                </a:solidFill>
                <a:ea typeface="楷体_GB2312" panose="02010609030101010101" pitchFamily="49" charset="-122"/>
              </a:rPr>
              <a:t>或</a:t>
            </a:r>
            <a:r>
              <a:rPr lang="en-US" altLang="zh-CN" i="1" dirty="0">
                <a:solidFill>
                  <a:srgbClr val="080808"/>
                </a:solidFill>
                <a:ea typeface="楷体_GB2312" panose="02010609030101010101" pitchFamily="49" charset="-122"/>
              </a:rPr>
              <a:t>k</a:t>
            </a:r>
            <a:r>
              <a:rPr lang="en-US" altLang="zh-CN" dirty="0">
                <a:solidFill>
                  <a:srgbClr val="080808"/>
                </a:solidFill>
                <a:ea typeface="楷体_GB2312" panose="02010609030101010101" pitchFamily="49" charset="-122"/>
              </a:rPr>
              <a:t>=0</a:t>
            </a:r>
            <a:r>
              <a:rPr lang="zh-CN" altLang="en-US" dirty="0">
                <a:solidFill>
                  <a:srgbClr val="080808"/>
                </a:solidFill>
                <a:ea typeface="楷体_GB2312" panose="02010609030101010101" pitchFamily="49" charset="-122"/>
              </a:rPr>
              <a:t>时，该问题可直接求解，数值均为</a:t>
            </a:r>
            <a:r>
              <a:rPr lang="en-US" altLang="zh-CN" dirty="0">
                <a:solidFill>
                  <a:srgbClr val="080808"/>
                </a:solidFill>
                <a:ea typeface="楷体_GB2312" panose="02010609030101010101" pitchFamily="49" charset="-122"/>
              </a:rPr>
              <a:t>1</a:t>
            </a:r>
            <a:r>
              <a:rPr lang="zh-CN" altLang="en-US" dirty="0">
                <a:solidFill>
                  <a:srgbClr val="080808"/>
                </a:solidFill>
                <a:ea typeface="楷体_GB2312" panose="02010609030101010101" pitchFamily="49" charset="-122"/>
              </a:rPr>
              <a:t>，这是算法的递归出口。因此，委员会问题的</a:t>
            </a:r>
            <a:r>
              <a:rPr lang="zh-CN" altLang="en-US" dirty="0">
                <a:solidFill>
                  <a:srgbClr val="FF00FF"/>
                </a:solidFill>
                <a:ea typeface="楷体_GB2312" panose="02010609030101010101" pitchFamily="49" charset="-122"/>
              </a:rPr>
              <a:t>递推定义式</a:t>
            </a:r>
            <a:r>
              <a:rPr lang="zh-CN" altLang="en-US" dirty="0">
                <a:solidFill>
                  <a:srgbClr val="080808"/>
                </a:solidFill>
                <a:ea typeface="楷体_GB2312" panose="02010609030101010101" pitchFamily="49" charset="-122"/>
              </a:rPr>
              <a:t>为： </a:t>
            </a:r>
            <a:endParaRPr lang="zh-CN" altLang="en-US" dirty="0">
              <a:solidFill>
                <a:srgbClr val="080808"/>
              </a:solidFill>
              <a:ea typeface="楷体_GB2312" panose="02010609030101010101" pitchFamily="49" charset="-122"/>
            </a:endParaRPr>
          </a:p>
        </p:txBody>
      </p:sp>
      <p:pic>
        <p:nvPicPr>
          <p:cNvPr id="3" name="图片 2"/>
          <p:cNvPicPr>
            <a:picLocks noChangeAspect="1"/>
          </p:cNvPicPr>
          <p:nvPr/>
        </p:nvPicPr>
        <p:blipFill>
          <a:blip r:embed="rId1"/>
          <a:stretch>
            <a:fillRect/>
          </a:stretch>
        </p:blipFill>
        <p:spPr>
          <a:xfrm>
            <a:off x="395536" y="3573016"/>
            <a:ext cx="7907753" cy="1332668"/>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530" y="1268760"/>
            <a:ext cx="857294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int committee (int n, int k)</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if(k == 0)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1;	      //</a:t>
            </a:r>
            <a:r>
              <a:rPr lang="zh-CN" altLang="en-US" sz="2400" dirty="0">
                <a:solidFill>
                  <a:srgbClr val="080808"/>
                </a:solidFill>
                <a:latin typeface="楷体" panose="02010609060101010101" pitchFamily="49" charset="-122"/>
                <a:ea typeface="楷体" panose="02010609060101010101" pitchFamily="49" charset="-122"/>
              </a:rPr>
              <a:t>递归出口</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if(n == k)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1;	      //</a:t>
            </a:r>
            <a:r>
              <a:rPr lang="zh-CN" altLang="en-US" sz="2400" dirty="0">
                <a:solidFill>
                  <a:srgbClr val="080808"/>
                </a:solidFill>
                <a:latin typeface="楷体" panose="02010609060101010101" pitchFamily="49" charset="-122"/>
                <a:ea typeface="楷体" panose="02010609060101010101" pitchFamily="49" charset="-122"/>
              </a:rPr>
              <a:t>递归出口</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committee (n-1, k-1) + committee (n-1, k);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递归调用 </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9"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 name="Freeform 8"/>
          <p:cNvSpPr>
            <a:spLocks noEditPoints="1"/>
          </p:cNvSpPr>
          <p:nvPr/>
        </p:nvSpPr>
        <p:spPr bwMode="auto">
          <a:xfrm>
            <a:off x="595080" y="1061879"/>
            <a:ext cx="714096" cy="335625"/>
          </a:xfrm>
          <a:custGeom>
            <a:avLst/>
            <a:gdLst>
              <a:gd name="T0" fmla="*/ 345008 w 2109"/>
              <a:gd name="T1" fmla="*/ 0 h 986"/>
              <a:gd name="T2" fmla="*/ 305269 w 2109"/>
              <a:gd name="T3" fmla="*/ 447253 h 986"/>
              <a:gd name="T4" fmla="*/ 37933 w 2109"/>
              <a:gd name="T5" fmla="*/ 409150 h 986"/>
              <a:gd name="T6" fmla="*/ 0 w 2109"/>
              <a:gd name="T7" fmla="*/ 447253 h 986"/>
              <a:gd name="T8" fmla="*/ 37933 w 2109"/>
              <a:gd name="T9" fmla="*/ 36288 h 986"/>
              <a:gd name="T10" fmla="*/ 305269 w 2109"/>
              <a:gd name="T11" fmla="*/ 126555 h 986"/>
              <a:gd name="T12" fmla="*/ 37933 w 2109"/>
              <a:gd name="T13" fmla="*/ 36288 h 986"/>
              <a:gd name="T14" fmla="*/ 37933 w 2109"/>
              <a:gd name="T15" fmla="*/ 376944 h 986"/>
              <a:gd name="T16" fmla="*/ 305269 w 2109"/>
              <a:gd name="T17" fmla="*/ 284863 h 986"/>
              <a:gd name="T18" fmla="*/ 37933 w 2109"/>
              <a:gd name="T19" fmla="*/ 160576 h 986"/>
              <a:gd name="T20" fmla="*/ 305269 w 2109"/>
              <a:gd name="T21" fmla="*/ 252657 h 986"/>
              <a:gd name="T22" fmla="*/ 37933 w 2109"/>
              <a:gd name="T23" fmla="*/ 160576 h 986"/>
              <a:gd name="T24" fmla="*/ 912645 w 2109"/>
              <a:gd name="T25" fmla="*/ 250843 h 986"/>
              <a:gd name="T26" fmla="*/ 808781 w 2109"/>
              <a:gd name="T27" fmla="*/ 314801 h 986"/>
              <a:gd name="T28" fmla="*/ 926644 w 2109"/>
              <a:gd name="T29" fmla="*/ 415047 h 986"/>
              <a:gd name="T30" fmla="*/ 731109 w 2109"/>
              <a:gd name="T31" fmla="*/ 371048 h 986"/>
              <a:gd name="T32" fmla="*/ 605118 w 2109"/>
              <a:gd name="T33" fmla="*/ 441356 h 986"/>
              <a:gd name="T34" fmla="*/ 658856 w 2109"/>
              <a:gd name="T35" fmla="*/ 403253 h 986"/>
              <a:gd name="T36" fmla="*/ 694983 w 2109"/>
              <a:gd name="T37" fmla="*/ 202761 h 986"/>
              <a:gd name="T38" fmla="*/ 477321 w 2109"/>
              <a:gd name="T39" fmla="*/ 170555 h 986"/>
              <a:gd name="T40" fmla="*/ 834973 w 2109"/>
              <a:gd name="T41" fmla="*/ 118391 h 986"/>
              <a:gd name="T42" fmla="*/ 537381 w 2109"/>
              <a:gd name="T43" fmla="*/ 86185 h 986"/>
              <a:gd name="T44" fmla="*/ 834973 w 2109"/>
              <a:gd name="T45" fmla="*/ 34020 h 986"/>
              <a:gd name="T46" fmla="*/ 529253 w 2109"/>
              <a:gd name="T47" fmla="*/ 2268 h 986"/>
              <a:gd name="T48" fmla="*/ 872454 w 2109"/>
              <a:gd name="T49" fmla="*/ 170555 h 986"/>
              <a:gd name="T50" fmla="*/ 948771 w 2109"/>
              <a:gd name="T51" fmla="*/ 202761 h 986"/>
              <a:gd name="T52" fmla="*/ 731109 w 2109"/>
              <a:gd name="T53" fmla="*/ 218637 h 986"/>
              <a:gd name="T54" fmla="*/ 886453 w 2109"/>
              <a:gd name="T55" fmla="*/ 218637 h 986"/>
              <a:gd name="T56" fmla="*/ 675113 w 2109"/>
              <a:gd name="T57" fmla="*/ 293028 h 986"/>
              <a:gd name="T58" fmla="*/ 485449 w 2109"/>
              <a:gd name="T59" fmla="*/ 403253 h 986"/>
              <a:gd name="T60" fmla="*/ 537381 w 2109"/>
              <a:gd name="T61" fmla="*/ 214554 h 986"/>
              <a:gd name="T62" fmla="*/ 631310 w 2109"/>
              <a:gd name="T63" fmla="*/ 276698 h 986"/>
              <a:gd name="T64" fmla="*/ 549122 w 2109"/>
              <a:gd name="T65" fmla="*/ 266719 h 986"/>
              <a:gd name="T66" fmla="*/ 537381 w 2109"/>
              <a:gd name="T67" fmla="*/ 214554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24"/>
          <p:cNvSpPr/>
          <p:nvPr>
            <p:custDataLst>
              <p:tags r:id="rId1"/>
            </p:custDataLst>
          </p:nvPr>
        </p:nvSpPr>
        <p:spPr bwMode="auto">
          <a:xfrm>
            <a:off x="4660082" y="2372308"/>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3" name="Freeform 26"/>
          <p:cNvSpPr/>
          <p:nvPr>
            <p:custDataLst>
              <p:tags r:id="rId2"/>
            </p:custDataLst>
          </p:nvPr>
        </p:nvSpPr>
        <p:spPr bwMode="auto">
          <a:xfrm>
            <a:off x="4660082" y="3459902"/>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4" name="Freeform 27">
            <a:hlinkClick r:id="rId3" action="ppaction://hlinksldjump"/>
          </p:cNvPr>
          <p:cNvSpPr/>
          <p:nvPr>
            <p:custDataLst>
              <p:tags r:id="rId4"/>
            </p:custDataLst>
          </p:nvPr>
        </p:nvSpPr>
        <p:spPr bwMode="auto">
          <a:xfrm>
            <a:off x="4075714" y="4028359"/>
            <a:ext cx="532002" cy="535572"/>
          </a:xfrm>
          <a:custGeom>
            <a:avLst/>
            <a:gdLst>
              <a:gd name="T0" fmla="*/ 91 w 865"/>
              <a:gd name="T1" fmla="*/ 0 h 866"/>
              <a:gd name="T2" fmla="*/ 774 w 865"/>
              <a:gd name="T3" fmla="*/ 0 h 866"/>
              <a:gd name="T4" fmla="*/ 865 w 865"/>
              <a:gd name="T5" fmla="*/ 91 h 866"/>
              <a:gd name="T6" fmla="*/ 865 w 865"/>
              <a:gd name="T7" fmla="*/ 775 h 866"/>
              <a:gd name="T8" fmla="*/ 774 w 865"/>
              <a:gd name="T9" fmla="*/ 866 h 866"/>
              <a:gd name="T10" fmla="*/ 91 w 865"/>
              <a:gd name="T11" fmla="*/ 866 h 866"/>
              <a:gd name="T12" fmla="*/ 0 w 865"/>
              <a:gd name="T13" fmla="*/ 775 h 866"/>
              <a:gd name="T14" fmla="*/ 0 w 865"/>
              <a:gd name="T15" fmla="*/ 91 h 866"/>
              <a:gd name="T16" fmla="*/ 91 w 865"/>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6">
                <a:moveTo>
                  <a:pt x="91" y="0"/>
                </a:moveTo>
                <a:lnTo>
                  <a:pt x="774" y="0"/>
                </a:lnTo>
                <a:cubicBezTo>
                  <a:pt x="824" y="0"/>
                  <a:pt x="865" y="41"/>
                  <a:pt x="865" y="91"/>
                </a:cubicBezTo>
                <a:lnTo>
                  <a:pt x="865" y="775"/>
                </a:lnTo>
                <a:cubicBezTo>
                  <a:pt x="865" y="825"/>
                  <a:pt x="824" y="866"/>
                  <a:pt x="774" y="866"/>
                </a:cubicBezTo>
                <a:lnTo>
                  <a:pt x="91" y="866"/>
                </a:lnTo>
                <a:cubicBezTo>
                  <a:pt x="41" y="866"/>
                  <a:pt x="0" y="825"/>
                  <a:pt x="0" y="775"/>
                </a:cubicBezTo>
                <a:lnTo>
                  <a:pt x="0" y="91"/>
                </a:lnTo>
                <a:cubicBezTo>
                  <a:pt x="0" y="41"/>
                  <a:pt x="41" y="0"/>
                  <a:pt x="91" y="0"/>
                </a:cubicBezTo>
                <a:close/>
              </a:path>
            </a:pathLst>
          </a:custGeom>
          <a:solidFill>
            <a:schemeClr val="bg1"/>
          </a:solidFill>
          <a:ln>
            <a:noFill/>
          </a:ln>
        </p:spPr>
        <p:txBody>
          <a:bodyPr vert="horz" wrap="square" lIns="68553" tIns="34277" rIns="68553" bIns="34277" numCol="1" anchor="t" anchorCtr="0" compatLnSpc="1"/>
          <a:lstStyle/>
          <a:p>
            <a:endParaRPr lang="zh-CN" altLang="en-US"/>
          </a:p>
        </p:txBody>
      </p:sp>
      <p:sp>
        <p:nvSpPr>
          <p:cNvPr id="15" name="Freeform 28"/>
          <p:cNvSpPr/>
          <p:nvPr>
            <p:custDataLst>
              <p:tags r:id="rId5"/>
            </p:custDataLst>
          </p:nvPr>
        </p:nvSpPr>
        <p:spPr bwMode="auto">
          <a:xfrm>
            <a:off x="4660082" y="4606209"/>
            <a:ext cx="3361660" cy="53557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7" name="TextBox 47"/>
          <p:cNvSpPr txBox="1"/>
          <p:nvPr>
            <p:custDataLst>
              <p:tags r:id="rId6"/>
            </p:custDataLst>
          </p:nvPr>
        </p:nvSpPr>
        <p:spPr>
          <a:xfrm>
            <a:off x="4784389" y="2420888"/>
            <a:ext cx="2955963" cy="430887"/>
          </a:xfrm>
          <a:prstGeom prst="rect">
            <a:avLst/>
          </a:prstGeom>
          <a:noFill/>
        </p:spPr>
        <p:txBody>
          <a:bodyPr wrap="square" rtlCol="0">
            <a:spAutoFit/>
          </a:bodyPr>
          <a:lstStyle/>
          <a:p>
            <a:r>
              <a:rPr lang="en-US" altLang="zh-CN" sz="2200" b="1" dirty="0">
                <a:solidFill>
                  <a:schemeClr val="tx2">
                    <a:lumMod val="75000"/>
                    <a:lumOff val="25000"/>
                  </a:schemeClr>
                </a:solidFill>
                <a:latin typeface="微软雅黑" panose="020B0503020204020204" pitchFamily="34" charset="-122"/>
                <a:ea typeface="微软雅黑" panose="020B0503020204020204" pitchFamily="34" charset="-122"/>
              </a:rPr>
              <a:t>3.1 </a:t>
            </a:r>
            <a:r>
              <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rPr>
              <a:t>递归技术</a:t>
            </a:r>
            <a:endPar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endParaRPr>
          </a:p>
        </p:txBody>
      </p:sp>
      <p:sp>
        <p:nvSpPr>
          <p:cNvPr id="18" name="TextBox 48"/>
          <p:cNvSpPr txBox="1"/>
          <p:nvPr>
            <p:custDataLst>
              <p:tags r:id="rId7"/>
            </p:custDataLst>
          </p:nvPr>
        </p:nvSpPr>
        <p:spPr>
          <a:xfrm>
            <a:off x="4784389" y="3553125"/>
            <a:ext cx="2955963" cy="42989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3.2 </a:t>
            </a:r>
            <a:r>
              <a:rPr lang="zh-CN" altLang="en-US" sz="2200" dirty="0">
                <a:solidFill>
                  <a:schemeClr val="tx2">
                    <a:lumMod val="75000"/>
                    <a:lumOff val="25000"/>
                  </a:schemeClr>
                </a:solidFill>
                <a:sym typeface="+mn-ea"/>
              </a:rPr>
              <a:t>分治法概述及</a:t>
            </a:r>
            <a:r>
              <a:rPr lang="zh-CN" altLang="en-US" sz="2200" dirty="0">
                <a:solidFill>
                  <a:schemeClr val="tx2">
                    <a:lumMod val="75000"/>
                    <a:lumOff val="25000"/>
                  </a:schemeClr>
                </a:solidFill>
                <a:sym typeface="+mn-ea"/>
              </a:rPr>
              <a:t>示例</a:t>
            </a:r>
            <a:endParaRPr lang="zh-CN" altLang="en-US" sz="2200" dirty="0">
              <a:solidFill>
                <a:schemeClr val="tx2">
                  <a:lumMod val="75000"/>
                  <a:lumOff val="25000"/>
                </a:schemeClr>
              </a:solidFill>
              <a:sym typeface="+mn-ea"/>
            </a:endParaRPr>
          </a:p>
        </p:txBody>
      </p:sp>
      <p:sp>
        <p:nvSpPr>
          <p:cNvPr id="19" name="TextBox 49"/>
          <p:cNvSpPr txBox="1"/>
          <p:nvPr>
            <p:custDataLst>
              <p:tags r:id="rId8"/>
            </p:custDataLst>
          </p:nvPr>
        </p:nvSpPr>
        <p:spPr>
          <a:xfrm>
            <a:off x="4784389" y="4650474"/>
            <a:ext cx="2955963" cy="42989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3.3 </a:t>
            </a:r>
            <a:r>
              <a:rPr lang="zh-CN" altLang="en-US" sz="2200" dirty="0">
                <a:solidFill>
                  <a:schemeClr val="tx2">
                    <a:lumMod val="75000"/>
                    <a:lumOff val="25000"/>
                  </a:schemeClr>
                </a:solidFill>
                <a:sym typeface="+mn-ea"/>
              </a:rPr>
              <a:t>分治算法设计实例</a:t>
            </a:r>
            <a:endParaRPr lang="zh-CN" altLang="en-US" sz="2200" dirty="0">
              <a:solidFill>
                <a:schemeClr val="tx2">
                  <a:lumMod val="75000"/>
                  <a:lumOff val="25000"/>
                </a:schemeClr>
              </a:solidFill>
            </a:endParaRPr>
          </a:p>
        </p:txBody>
      </p:sp>
      <p:pic>
        <p:nvPicPr>
          <p:cNvPr id="21" name="Picture 2" descr="E:\我的文档\Nipic_6852949_20110401101000478152.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a:stretch>
            <a:fillRect/>
          </a:stretch>
        </p:blipFill>
        <p:spPr bwMode="auto">
          <a:xfrm>
            <a:off x="582590" y="2420888"/>
            <a:ext cx="2680498" cy="29473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2" name="Freeform 41"/>
          <p:cNvSpPr>
            <a:spLocks noEditPoints="1"/>
          </p:cNvSpPr>
          <p:nvPr>
            <p:custDataLst>
              <p:tags r:id="rId10"/>
            </p:custDataLst>
          </p:nvPr>
        </p:nvSpPr>
        <p:spPr bwMode="auto">
          <a:xfrm>
            <a:off x="4161357" y="2477381"/>
            <a:ext cx="360714" cy="356368"/>
          </a:xfrm>
          <a:custGeom>
            <a:avLst/>
            <a:gdLst>
              <a:gd name="T0" fmla="*/ 471 w 549"/>
              <a:gd name="T1" fmla="*/ 540 h 540"/>
              <a:gd name="T2" fmla="*/ 335 w 549"/>
              <a:gd name="T3" fmla="*/ 436 h 540"/>
              <a:gd name="T4" fmla="*/ 0 w 549"/>
              <a:gd name="T5" fmla="*/ 231 h 540"/>
              <a:gd name="T6" fmla="*/ 461 w 549"/>
              <a:gd name="T7" fmla="*/ 231 h 540"/>
              <a:gd name="T8" fmla="*/ 521 w 549"/>
              <a:gd name="T9" fmla="*/ 419 h 540"/>
              <a:gd name="T10" fmla="*/ 297 w 549"/>
              <a:gd name="T11" fmla="*/ 262 h 540"/>
              <a:gd name="T12" fmla="*/ 284 w 549"/>
              <a:gd name="T13" fmla="*/ 259 h 540"/>
              <a:gd name="T14" fmla="*/ 273 w 549"/>
              <a:gd name="T15" fmla="*/ 311 h 540"/>
              <a:gd name="T16" fmla="*/ 297 w 549"/>
              <a:gd name="T17" fmla="*/ 318 h 540"/>
              <a:gd name="T18" fmla="*/ 291 w 549"/>
              <a:gd name="T19" fmla="*/ 336 h 540"/>
              <a:gd name="T20" fmla="*/ 234 w 549"/>
              <a:gd name="T21" fmla="*/ 351 h 540"/>
              <a:gd name="T22" fmla="*/ 230 w 549"/>
              <a:gd name="T23" fmla="*/ 350 h 540"/>
              <a:gd name="T24" fmla="*/ 168 w 549"/>
              <a:gd name="T25" fmla="*/ 327 h 540"/>
              <a:gd name="T26" fmla="*/ 191 w 549"/>
              <a:gd name="T27" fmla="*/ 312 h 540"/>
              <a:gd name="T28" fmla="*/ 208 w 549"/>
              <a:gd name="T29" fmla="*/ 281 h 540"/>
              <a:gd name="T30" fmla="*/ 180 w 549"/>
              <a:gd name="T31" fmla="*/ 260 h 540"/>
              <a:gd name="T32" fmla="*/ 168 w 549"/>
              <a:gd name="T33" fmla="*/ 236 h 540"/>
              <a:gd name="T34" fmla="*/ 178 w 549"/>
              <a:gd name="T35" fmla="*/ 228 h 540"/>
              <a:gd name="T36" fmla="*/ 288 w 549"/>
              <a:gd name="T37" fmla="*/ 229 h 540"/>
              <a:gd name="T38" fmla="*/ 297 w 549"/>
              <a:gd name="T39" fmla="*/ 237 h 540"/>
              <a:gd name="T40" fmla="*/ 386 w 549"/>
              <a:gd name="T41" fmla="*/ 289 h 540"/>
              <a:gd name="T42" fmla="*/ 317 w 549"/>
              <a:gd name="T43" fmla="*/ 215 h 540"/>
              <a:gd name="T44" fmla="*/ 306 w 549"/>
              <a:gd name="T45" fmla="*/ 209 h 540"/>
              <a:gd name="T46" fmla="*/ 164 w 549"/>
              <a:gd name="T47" fmla="*/ 208 h 540"/>
              <a:gd name="T48" fmla="*/ 150 w 549"/>
              <a:gd name="T49" fmla="*/ 214 h 540"/>
              <a:gd name="T50" fmla="*/ 81 w 549"/>
              <a:gd name="T51" fmla="*/ 288 h 540"/>
              <a:gd name="T52" fmla="*/ 78 w 549"/>
              <a:gd name="T53" fmla="*/ 318 h 540"/>
              <a:gd name="T54" fmla="*/ 102 w 549"/>
              <a:gd name="T55" fmla="*/ 333 h 540"/>
              <a:gd name="T56" fmla="*/ 156 w 549"/>
              <a:gd name="T57" fmla="*/ 320 h 540"/>
              <a:gd name="T58" fmla="*/ 164 w 549"/>
              <a:gd name="T59" fmla="*/ 369 h 540"/>
              <a:gd name="T60" fmla="*/ 310 w 549"/>
              <a:gd name="T61" fmla="*/ 361 h 540"/>
              <a:gd name="T62" fmla="*/ 362 w 549"/>
              <a:gd name="T63" fmla="*/ 333 h 540"/>
              <a:gd name="T64" fmla="*/ 366 w 549"/>
              <a:gd name="T65" fmla="*/ 334 h 540"/>
              <a:gd name="T66" fmla="*/ 386 w 549"/>
              <a:gd name="T67" fmla="*/ 289 h 540"/>
              <a:gd name="T68" fmla="*/ 295 w 549"/>
              <a:gd name="T69" fmla="*/ 138 h 540"/>
              <a:gd name="T70" fmla="*/ 171 w 549"/>
              <a:gd name="T71" fmla="*/ 138 h 540"/>
              <a:gd name="T72" fmla="*/ 231 w 549"/>
              <a:gd name="T73" fmla="*/ 432 h 540"/>
              <a:gd name="T74" fmla="*/ 432 w 549"/>
              <a:gd name="T75" fmla="*/ 231 h 540"/>
              <a:gd name="T76" fmla="*/ 29 w 549"/>
              <a:gd name="T77" fmla="*/ 231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9" h="540">
                <a:moveTo>
                  <a:pt x="521" y="520"/>
                </a:moveTo>
                <a:cubicBezTo>
                  <a:pt x="507" y="534"/>
                  <a:pt x="489" y="540"/>
                  <a:pt x="471" y="540"/>
                </a:cubicBezTo>
                <a:cubicBezTo>
                  <a:pt x="452" y="540"/>
                  <a:pt x="434" y="534"/>
                  <a:pt x="420" y="520"/>
                </a:cubicBezTo>
                <a:lnTo>
                  <a:pt x="335" y="436"/>
                </a:lnTo>
                <a:cubicBezTo>
                  <a:pt x="304" y="452"/>
                  <a:pt x="268" y="462"/>
                  <a:pt x="231" y="462"/>
                </a:cubicBezTo>
                <a:cubicBezTo>
                  <a:pt x="103" y="462"/>
                  <a:pt x="0" y="358"/>
                  <a:pt x="0" y="231"/>
                </a:cubicBezTo>
                <a:cubicBezTo>
                  <a:pt x="0" y="103"/>
                  <a:pt x="103" y="0"/>
                  <a:pt x="231" y="0"/>
                </a:cubicBezTo>
                <a:cubicBezTo>
                  <a:pt x="358" y="0"/>
                  <a:pt x="461" y="103"/>
                  <a:pt x="461" y="231"/>
                </a:cubicBezTo>
                <a:cubicBezTo>
                  <a:pt x="461" y="269"/>
                  <a:pt x="452" y="304"/>
                  <a:pt x="436" y="336"/>
                </a:cubicBezTo>
                <a:lnTo>
                  <a:pt x="521" y="419"/>
                </a:lnTo>
                <a:cubicBezTo>
                  <a:pt x="549" y="447"/>
                  <a:pt x="549" y="492"/>
                  <a:pt x="521" y="520"/>
                </a:cubicBezTo>
                <a:close/>
                <a:moveTo>
                  <a:pt x="297" y="262"/>
                </a:moveTo>
                <a:lnTo>
                  <a:pt x="286" y="260"/>
                </a:lnTo>
                <a:cubicBezTo>
                  <a:pt x="285" y="259"/>
                  <a:pt x="285" y="259"/>
                  <a:pt x="284" y="259"/>
                </a:cubicBezTo>
                <a:cubicBezTo>
                  <a:pt x="272" y="258"/>
                  <a:pt x="260" y="267"/>
                  <a:pt x="257" y="281"/>
                </a:cubicBezTo>
                <a:cubicBezTo>
                  <a:pt x="255" y="294"/>
                  <a:pt x="261" y="307"/>
                  <a:pt x="273" y="311"/>
                </a:cubicBezTo>
                <a:cubicBezTo>
                  <a:pt x="273" y="312"/>
                  <a:pt x="274" y="312"/>
                  <a:pt x="274" y="312"/>
                </a:cubicBezTo>
                <a:lnTo>
                  <a:pt x="297" y="318"/>
                </a:lnTo>
                <a:lnTo>
                  <a:pt x="297" y="328"/>
                </a:lnTo>
                <a:cubicBezTo>
                  <a:pt x="297" y="331"/>
                  <a:pt x="295" y="335"/>
                  <a:pt x="291" y="336"/>
                </a:cubicBezTo>
                <a:lnTo>
                  <a:pt x="236" y="351"/>
                </a:lnTo>
                <a:cubicBezTo>
                  <a:pt x="235" y="351"/>
                  <a:pt x="234" y="351"/>
                  <a:pt x="234" y="351"/>
                </a:cubicBezTo>
                <a:cubicBezTo>
                  <a:pt x="233" y="351"/>
                  <a:pt x="232" y="351"/>
                  <a:pt x="231" y="351"/>
                </a:cubicBezTo>
                <a:cubicBezTo>
                  <a:pt x="231" y="351"/>
                  <a:pt x="230" y="351"/>
                  <a:pt x="230" y="350"/>
                </a:cubicBezTo>
                <a:lnTo>
                  <a:pt x="174" y="335"/>
                </a:lnTo>
                <a:cubicBezTo>
                  <a:pt x="171" y="334"/>
                  <a:pt x="168" y="331"/>
                  <a:pt x="168" y="327"/>
                </a:cubicBezTo>
                <a:lnTo>
                  <a:pt x="168" y="318"/>
                </a:lnTo>
                <a:lnTo>
                  <a:pt x="191" y="312"/>
                </a:lnTo>
                <a:cubicBezTo>
                  <a:pt x="192" y="312"/>
                  <a:pt x="192" y="312"/>
                  <a:pt x="193" y="311"/>
                </a:cubicBezTo>
                <a:cubicBezTo>
                  <a:pt x="204" y="307"/>
                  <a:pt x="211" y="294"/>
                  <a:pt x="208" y="281"/>
                </a:cubicBezTo>
                <a:cubicBezTo>
                  <a:pt x="205" y="267"/>
                  <a:pt x="193" y="258"/>
                  <a:pt x="181" y="259"/>
                </a:cubicBezTo>
                <a:cubicBezTo>
                  <a:pt x="181" y="259"/>
                  <a:pt x="180" y="259"/>
                  <a:pt x="180" y="260"/>
                </a:cubicBezTo>
                <a:lnTo>
                  <a:pt x="168" y="262"/>
                </a:lnTo>
                <a:lnTo>
                  <a:pt x="168" y="236"/>
                </a:lnTo>
                <a:cubicBezTo>
                  <a:pt x="168" y="233"/>
                  <a:pt x="169" y="231"/>
                  <a:pt x="171" y="229"/>
                </a:cubicBezTo>
                <a:cubicBezTo>
                  <a:pt x="173" y="228"/>
                  <a:pt x="176" y="227"/>
                  <a:pt x="178" y="228"/>
                </a:cubicBezTo>
                <a:lnTo>
                  <a:pt x="234" y="243"/>
                </a:lnTo>
                <a:lnTo>
                  <a:pt x="288" y="229"/>
                </a:lnTo>
                <a:cubicBezTo>
                  <a:pt x="290" y="228"/>
                  <a:pt x="292" y="228"/>
                  <a:pt x="294" y="230"/>
                </a:cubicBezTo>
                <a:cubicBezTo>
                  <a:pt x="296" y="232"/>
                  <a:pt x="297" y="234"/>
                  <a:pt x="297" y="237"/>
                </a:cubicBezTo>
                <a:lnTo>
                  <a:pt x="297" y="262"/>
                </a:lnTo>
                <a:close/>
                <a:moveTo>
                  <a:pt x="386" y="289"/>
                </a:moveTo>
                <a:cubicBezTo>
                  <a:pt x="385" y="289"/>
                  <a:pt x="385" y="288"/>
                  <a:pt x="385" y="288"/>
                </a:cubicBezTo>
                <a:lnTo>
                  <a:pt x="317" y="215"/>
                </a:lnTo>
                <a:cubicBezTo>
                  <a:pt x="316" y="215"/>
                  <a:pt x="316" y="214"/>
                  <a:pt x="316" y="214"/>
                </a:cubicBezTo>
                <a:cubicBezTo>
                  <a:pt x="313" y="211"/>
                  <a:pt x="309" y="210"/>
                  <a:pt x="306" y="209"/>
                </a:cubicBezTo>
                <a:cubicBezTo>
                  <a:pt x="305" y="208"/>
                  <a:pt x="304" y="208"/>
                  <a:pt x="302" y="208"/>
                </a:cubicBezTo>
                <a:lnTo>
                  <a:pt x="164" y="208"/>
                </a:lnTo>
                <a:cubicBezTo>
                  <a:pt x="163" y="208"/>
                  <a:pt x="163" y="208"/>
                  <a:pt x="163" y="208"/>
                </a:cubicBezTo>
                <a:cubicBezTo>
                  <a:pt x="158" y="209"/>
                  <a:pt x="153" y="211"/>
                  <a:pt x="150" y="214"/>
                </a:cubicBezTo>
                <a:cubicBezTo>
                  <a:pt x="149" y="214"/>
                  <a:pt x="149" y="215"/>
                  <a:pt x="149" y="215"/>
                </a:cubicBezTo>
                <a:lnTo>
                  <a:pt x="81" y="288"/>
                </a:lnTo>
                <a:cubicBezTo>
                  <a:pt x="81" y="288"/>
                  <a:pt x="80" y="289"/>
                  <a:pt x="80" y="289"/>
                </a:cubicBezTo>
                <a:cubicBezTo>
                  <a:pt x="74" y="297"/>
                  <a:pt x="73" y="309"/>
                  <a:pt x="78" y="318"/>
                </a:cubicBezTo>
                <a:cubicBezTo>
                  <a:pt x="82" y="327"/>
                  <a:pt x="90" y="334"/>
                  <a:pt x="99" y="334"/>
                </a:cubicBezTo>
                <a:cubicBezTo>
                  <a:pt x="100" y="334"/>
                  <a:pt x="101" y="334"/>
                  <a:pt x="102" y="333"/>
                </a:cubicBezTo>
                <a:cubicBezTo>
                  <a:pt x="103" y="333"/>
                  <a:pt x="103" y="333"/>
                  <a:pt x="104" y="333"/>
                </a:cubicBezTo>
                <a:lnTo>
                  <a:pt x="156" y="320"/>
                </a:lnTo>
                <a:lnTo>
                  <a:pt x="156" y="361"/>
                </a:lnTo>
                <a:cubicBezTo>
                  <a:pt x="156" y="365"/>
                  <a:pt x="160" y="369"/>
                  <a:pt x="164" y="369"/>
                </a:cubicBezTo>
                <a:lnTo>
                  <a:pt x="302" y="369"/>
                </a:lnTo>
                <a:cubicBezTo>
                  <a:pt x="307" y="369"/>
                  <a:pt x="310" y="365"/>
                  <a:pt x="310" y="361"/>
                </a:cubicBezTo>
                <a:lnTo>
                  <a:pt x="310" y="321"/>
                </a:lnTo>
                <a:lnTo>
                  <a:pt x="362" y="333"/>
                </a:lnTo>
                <a:cubicBezTo>
                  <a:pt x="362" y="333"/>
                  <a:pt x="363" y="333"/>
                  <a:pt x="363" y="333"/>
                </a:cubicBezTo>
                <a:cubicBezTo>
                  <a:pt x="364" y="334"/>
                  <a:pt x="365" y="334"/>
                  <a:pt x="366" y="334"/>
                </a:cubicBezTo>
                <a:cubicBezTo>
                  <a:pt x="374" y="334"/>
                  <a:pt x="381" y="329"/>
                  <a:pt x="386" y="322"/>
                </a:cubicBezTo>
                <a:cubicBezTo>
                  <a:pt x="393" y="312"/>
                  <a:pt x="393" y="299"/>
                  <a:pt x="386" y="289"/>
                </a:cubicBezTo>
                <a:close/>
                <a:moveTo>
                  <a:pt x="233" y="204"/>
                </a:moveTo>
                <a:cubicBezTo>
                  <a:pt x="267" y="204"/>
                  <a:pt x="295" y="174"/>
                  <a:pt x="295" y="138"/>
                </a:cubicBezTo>
                <a:cubicBezTo>
                  <a:pt x="295" y="101"/>
                  <a:pt x="267" y="71"/>
                  <a:pt x="233" y="71"/>
                </a:cubicBezTo>
                <a:cubicBezTo>
                  <a:pt x="198" y="71"/>
                  <a:pt x="171" y="101"/>
                  <a:pt x="171" y="138"/>
                </a:cubicBezTo>
                <a:cubicBezTo>
                  <a:pt x="171" y="174"/>
                  <a:pt x="198" y="204"/>
                  <a:pt x="233" y="204"/>
                </a:cubicBezTo>
                <a:close/>
                <a:moveTo>
                  <a:pt x="231" y="432"/>
                </a:moveTo>
                <a:lnTo>
                  <a:pt x="231" y="432"/>
                </a:lnTo>
                <a:cubicBezTo>
                  <a:pt x="342" y="432"/>
                  <a:pt x="432" y="342"/>
                  <a:pt x="432" y="231"/>
                </a:cubicBezTo>
                <a:cubicBezTo>
                  <a:pt x="432" y="120"/>
                  <a:pt x="342" y="30"/>
                  <a:pt x="231" y="30"/>
                </a:cubicBezTo>
                <a:cubicBezTo>
                  <a:pt x="119" y="30"/>
                  <a:pt x="29" y="120"/>
                  <a:pt x="29" y="231"/>
                </a:cubicBezTo>
                <a:cubicBezTo>
                  <a:pt x="29" y="342"/>
                  <a:pt x="119" y="432"/>
                  <a:pt x="231" y="4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3" name="Freeform 47"/>
          <p:cNvSpPr>
            <a:spLocks noEditPoints="1"/>
          </p:cNvSpPr>
          <p:nvPr>
            <p:custDataLst>
              <p:tags r:id="rId11"/>
            </p:custDataLst>
          </p:nvPr>
        </p:nvSpPr>
        <p:spPr bwMode="auto">
          <a:xfrm>
            <a:off x="4213509" y="3286424"/>
            <a:ext cx="308562" cy="349125"/>
          </a:xfrm>
          <a:custGeom>
            <a:avLst/>
            <a:gdLst>
              <a:gd name="T0" fmla="*/ 298 w 467"/>
              <a:gd name="T1" fmla="*/ 66 h 528"/>
              <a:gd name="T2" fmla="*/ 232 w 467"/>
              <a:gd name="T3" fmla="*/ 132 h 528"/>
              <a:gd name="T4" fmla="*/ 166 w 467"/>
              <a:gd name="T5" fmla="*/ 132 h 528"/>
              <a:gd name="T6" fmla="*/ 100 w 467"/>
              <a:gd name="T7" fmla="*/ 66 h 528"/>
              <a:gd name="T8" fmla="*/ 166 w 467"/>
              <a:gd name="T9" fmla="*/ 0 h 528"/>
              <a:gd name="T10" fmla="*/ 232 w 467"/>
              <a:gd name="T11" fmla="*/ 0 h 528"/>
              <a:gd name="T12" fmla="*/ 298 w 467"/>
              <a:gd name="T13" fmla="*/ 66 h 528"/>
              <a:gd name="T14" fmla="*/ 330 w 467"/>
              <a:gd name="T15" fmla="*/ 66 h 528"/>
              <a:gd name="T16" fmla="*/ 331 w 467"/>
              <a:gd name="T17" fmla="*/ 81 h 528"/>
              <a:gd name="T18" fmla="*/ 248 w 467"/>
              <a:gd name="T19" fmla="*/ 164 h 528"/>
              <a:gd name="T20" fmla="*/ 149 w 467"/>
              <a:gd name="T21" fmla="*/ 164 h 528"/>
              <a:gd name="T22" fmla="*/ 66 w 467"/>
              <a:gd name="T23" fmla="*/ 81 h 528"/>
              <a:gd name="T24" fmla="*/ 68 w 467"/>
              <a:gd name="T25" fmla="*/ 66 h 528"/>
              <a:gd name="T26" fmla="*/ 0 w 467"/>
              <a:gd name="T27" fmla="*/ 147 h 528"/>
              <a:gd name="T28" fmla="*/ 0 w 467"/>
              <a:gd name="T29" fmla="*/ 445 h 528"/>
              <a:gd name="T30" fmla="*/ 83 w 467"/>
              <a:gd name="T31" fmla="*/ 528 h 528"/>
              <a:gd name="T32" fmla="*/ 303 w 467"/>
              <a:gd name="T33" fmla="*/ 528 h 528"/>
              <a:gd name="T34" fmla="*/ 213 w 467"/>
              <a:gd name="T35" fmla="*/ 392 h 528"/>
              <a:gd name="T36" fmla="*/ 361 w 467"/>
              <a:gd name="T37" fmla="*/ 244 h 528"/>
              <a:gd name="T38" fmla="*/ 397 w 467"/>
              <a:gd name="T39" fmla="*/ 248 h 528"/>
              <a:gd name="T40" fmla="*/ 397 w 467"/>
              <a:gd name="T41" fmla="*/ 147 h 528"/>
              <a:gd name="T42" fmla="*/ 330 w 467"/>
              <a:gd name="T43" fmla="*/ 66 h 528"/>
              <a:gd name="T44" fmla="*/ 186 w 467"/>
              <a:gd name="T45" fmla="*/ 331 h 528"/>
              <a:gd name="T46" fmla="*/ 186 w 467"/>
              <a:gd name="T47" fmla="*/ 331 h 528"/>
              <a:gd name="T48" fmla="*/ 83 w 467"/>
              <a:gd name="T49" fmla="*/ 331 h 528"/>
              <a:gd name="T50" fmla="*/ 66 w 467"/>
              <a:gd name="T51" fmla="*/ 314 h 528"/>
              <a:gd name="T52" fmla="*/ 83 w 467"/>
              <a:gd name="T53" fmla="*/ 298 h 528"/>
              <a:gd name="T54" fmla="*/ 186 w 467"/>
              <a:gd name="T55" fmla="*/ 298 h 528"/>
              <a:gd name="T56" fmla="*/ 203 w 467"/>
              <a:gd name="T57" fmla="*/ 314 h 528"/>
              <a:gd name="T58" fmla="*/ 186 w 467"/>
              <a:gd name="T59" fmla="*/ 331 h 528"/>
              <a:gd name="T60" fmla="*/ 219 w 467"/>
              <a:gd name="T61" fmla="*/ 264 h 528"/>
              <a:gd name="T62" fmla="*/ 219 w 467"/>
              <a:gd name="T63" fmla="*/ 264 h 528"/>
              <a:gd name="T64" fmla="*/ 83 w 467"/>
              <a:gd name="T65" fmla="*/ 264 h 528"/>
              <a:gd name="T66" fmla="*/ 66 w 467"/>
              <a:gd name="T67" fmla="*/ 248 h 528"/>
              <a:gd name="T68" fmla="*/ 83 w 467"/>
              <a:gd name="T69" fmla="*/ 231 h 528"/>
              <a:gd name="T70" fmla="*/ 219 w 467"/>
              <a:gd name="T71" fmla="*/ 231 h 528"/>
              <a:gd name="T72" fmla="*/ 236 w 467"/>
              <a:gd name="T73" fmla="*/ 248 h 528"/>
              <a:gd name="T74" fmla="*/ 219 w 467"/>
              <a:gd name="T75" fmla="*/ 264 h 528"/>
              <a:gd name="T76" fmla="*/ 388 w 467"/>
              <a:gd name="T77" fmla="*/ 289 h 528"/>
              <a:gd name="T78" fmla="*/ 362 w 467"/>
              <a:gd name="T79" fmla="*/ 286 h 528"/>
              <a:gd name="T80" fmla="*/ 257 w 467"/>
              <a:gd name="T81" fmla="*/ 391 h 528"/>
              <a:gd name="T82" fmla="*/ 340 w 467"/>
              <a:gd name="T83" fmla="*/ 494 h 528"/>
              <a:gd name="T84" fmla="*/ 362 w 467"/>
              <a:gd name="T85" fmla="*/ 497 h 528"/>
              <a:gd name="T86" fmla="*/ 467 w 467"/>
              <a:gd name="T87" fmla="*/ 391 h 528"/>
              <a:gd name="T88" fmla="*/ 388 w 467"/>
              <a:gd name="T89" fmla="*/ 289 h 528"/>
              <a:gd name="T90" fmla="*/ 422 w 467"/>
              <a:gd name="T91" fmla="*/ 376 h 528"/>
              <a:gd name="T92" fmla="*/ 422 w 467"/>
              <a:gd name="T93" fmla="*/ 376 h 528"/>
              <a:gd name="T94" fmla="*/ 388 w 467"/>
              <a:gd name="T95" fmla="*/ 410 h 528"/>
              <a:gd name="T96" fmla="*/ 362 w 467"/>
              <a:gd name="T97" fmla="*/ 436 h 528"/>
              <a:gd name="T98" fmla="*/ 332 w 467"/>
              <a:gd name="T99" fmla="*/ 436 h 528"/>
              <a:gd name="T100" fmla="*/ 302 w 467"/>
              <a:gd name="T101" fmla="*/ 406 h 528"/>
              <a:gd name="T102" fmla="*/ 302 w 467"/>
              <a:gd name="T103" fmla="*/ 376 h 528"/>
              <a:gd name="T104" fmla="*/ 332 w 467"/>
              <a:gd name="T105" fmla="*/ 376 h 528"/>
              <a:gd name="T106" fmla="*/ 347 w 467"/>
              <a:gd name="T107" fmla="*/ 391 h 528"/>
              <a:gd name="T108" fmla="*/ 388 w 467"/>
              <a:gd name="T109" fmla="*/ 350 h 528"/>
              <a:gd name="T110" fmla="*/ 392 w 467"/>
              <a:gd name="T111" fmla="*/ 346 h 528"/>
              <a:gd name="T112" fmla="*/ 422 w 467"/>
              <a:gd name="T113" fmla="*/ 346 h 528"/>
              <a:gd name="T114" fmla="*/ 422 w 467"/>
              <a:gd name="T115" fmla="*/ 376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7" h="528">
                <a:moveTo>
                  <a:pt x="298" y="66"/>
                </a:moveTo>
                <a:cubicBezTo>
                  <a:pt x="298" y="103"/>
                  <a:pt x="268" y="132"/>
                  <a:pt x="232" y="132"/>
                </a:cubicBezTo>
                <a:lnTo>
                  <a:pt x="166" y="132"/>
                </a:lnTo>
                <a:cubicBezTo>
                  <a:pt x="129" y="132"/>
                  <a:pt x="100" y="103"/>
                  <a:pt x="100" y="66"/>
                </a:cubicBezTo>
                <a:cubicBezTo>
                  <a:pt x="100" y="29"/>
                  <a:pt x="129" y="0"/>
                  <a:pt x="166" y="0"/>
                </a:cubicBezTo>
                <a:lnTo>
                  <a:pt x="232" y="0"/>
                </a:lnTo>
                <a:cubicBezTo>
                  <a:pt x="268" y="0"/>
                  <a:pt x="298" y="29"/>
                  <a:pt x="298" y="66"/>
                </a:cubicBezTo>
                <a:close/>
                <a:moveTo>
                  <a:pt x="330" y="66"/>
                </a:moveTo>
                <a:cubicBezTo>
                  <a:pt x="331" y="71"/>
                  <a:pt x="331" y="76"/>
                  <a:pt x="331" y="81"/>
                </a:cubicBezTo>
                <a:cubicBezTo>
                  <a:pt x="331" y="127"/>
                  <a:pt x="294" y="164"/>
                  <a:pt x="248" y="164"/>
                </a:cubicBezTo>
                <a:lnTo>
                  <a:pt x="149" y="164"/>
                </a:lnTo>
                <a:cubicBezTo>
                  <a:pt x="103" y="164"/>
                  <a:pt x="66" y="127"/>
                  <a:pt x="66" y="81"/>
                </a:cubicBezTo>
                <a:cubicBezTo>
                  <a:pt x="66" y="76"/>
                  <a:pt x="67" y="71"/>
                  <a:pt x="68" y="66"/>
                </a:cubicBezTo>
                <a:cubicBezTo>
                  <a:pt x="29" y="73"/>
                  <a:pt x="0" y="107"/>
                  <a:pt x="0" y="147"/>
                </a:cubicBezTo>
                <a:lnTo>
                  <a:pt x="0" y="445"/>
                </a:lnTo>
                <a:cubicBezTo>
                  <a:pt x="0" y="491"/>
                  <a:pt x="37" y="528"/>
                  <a:pt x="83" y="528"/>
                </a:cubicBezTo>
                <a:lnTo>
                  <a:pt x="303" y="528"/>
                </a:lnTo>
                <a:cubicBezTo>
                  <a:pt x="250" y="505"/>
                  <a:pt x="213" y="453"/>
                  <a:pt x="213" y="392"/>
                </a:cubicBezTo>
                <a:cubicBezTo>
                  <a:pt x="213" y="310"/>
                  <a:pt x="279" y="244"/>
                  <a:pt x="361" y="244"/>
                </a:cubicBezTo>
                <a:cubicBezTo>
                  <a:pt x="374" y="244"/>
                  <a:pt x="386" y="245"/>
                  <a:pt x="397" y="248"/>
                </a:cubicBezTo>
                <a:lnTo>
                  <a:pt x="397" y="147"/>
                </a:lnTo>
                <a:cubicBezTo>
                  <a:pt x="397" y="107"/>
                  <a:pt x="368" y="73"/>
                  <a:pt x="330" y="66"/>
                </a:cubicBezTo>
                <a:close/>
                <a:moveTo>
                  <a:pt x="186" y="331"/>
                </a:moveTo>
                <a:lnTo>
                  <a:pt x="186" y="331"/>
                </a:lnTo>
                <a:lnTo>
                  <a:pt x="83" y="331"/>
                </a:lnTo>
                <a:cubicBezTo>
                  <a:pt x="74" y="331"/>
                  <a:pt x="66" y="323"/>
                  <a:pt x="66" y="314"/>
                </a:cubicBezTo>
                <a:cubicBezTo>
                  <a:pt x="66" y="305"/>
                  <a:pt x="74" y="298"/>
                  <a:pt x="83" y="298"/>
                </a:cubicBezTo>
                <a:lnTo>
                  <a:pt x="186" y="298"/>
                </a:lnTo>
                <a:cubicBezTo>
                  <a:pt x="195" y="298"/>
                  <a:pt x="203" y="305"/>
                  <a:pt x="203" y="314"/>
                </a:cubicBezTo>
                <a:cubicBezTo>
                  <a:pt x="203" y="323"/>
                  <a:pt x="195" y="331"/>
                  <a:pt x="186" y="331"/>
                </a:cubicBezTo>
                <a:close/>
                <a:moveTo>
                  <a:pt x="219" y="264"/>
                </a:moveTo>
                <a:lnTo>
                  <a:pt x="219" y="264"/>
                </a:lnTo>
                <a:lnTo>
                  <a:pt x="83" y="264"/>
                </a:lnTo>
                <a:cubicBezTo>
                  <a:pt x="74" y="264"/>
                  <a:pt x="66" y="257"/>
                  <a:pt x="66" y="248"/>
                </a:cubicBezTo>
                <a:cubicBezTo>
                  <a:pt x="66" y="239"/>
                  <a:pt x="74" y="231"/>
                  <a:pt x="83" y="231"/>
                </a:cubicBezTo>
                <a:lnTo>
                  <a:pt x="219" y="231"/>
                </a:lnTo>
                <a:cubicBezTo>
                  <a:pt x="229" y="231"/>
                  <a:pt x="236" y="239"/>
                  <a:pt x="236" y="248"/>
                </a:cubicBezTo>
                <a:cubicBezTo>
                  <a:pt x="236" y="257"/>
                  <a:pt x="229" y="264"/>
                  <a:pt x="219" y="264"/>
                </a:cubicBezTo>
                <a:close/>
                <a:moveTo>
                  <a:pt x="388" y="289"/>
                </a:moveTo>
                <a:cubicBezTo>
                  <a:pt x="380" y="287"/>
                  <a:pt x="371" y="286"/>
                  <a:pt x="362" y="286"/>
                </a:cubicBezTo>
                <a:cubicBezTo>
                  <a:pt x="304" y="286"/>
                  <a:pt x="257" y="333"/>
                  <a:pt x="257" y="391"/>
                </a:cubicBezTo>
                <a:cubicBezTo>
                  <a:pt x="257" y="442"/>
                  <a:pt x="292" y="484"/>
                  <a:pt x="340" y="494"/>
                </a:cubicBezTo>
                <a:cubicBezTo>
                  <a:pt x="347" y="496"/>
                  <a:pt x="354" y="497"/>
                  <a:pt x="362" y="497"/>
                </a:cubicBezTo>
                <a:cubicBezTo>
                  <a:pt x="420" y="497"/>
                  <a:pt x="467" y="449"/>
                  <a:pt x="467" y="391"/>
                </a:cubicBezTo>
                <a:cubicBezTo>
                  <a:pt x="467" y="342"/>
                  <a:pt x="434" y="301"/>
                  <a:pt x="388" y="289"/>
                </a:cubicBezTo>
                <a:close/>
                <a:moveTo>
                  <a:pt x="422" y="376"/>
                </a:moveTo>
                <a:lnTo>
                  <a:pt x="422" y="376"/>
                </a:lnTo>
                <a:lnTo>
                  <a:pt x="388" y="410"/>
                </a:lnTo>
                <a:lnTo>
                  <a:pt x="362" y="436"/>
                </a:lnTo>
                <a:cubicBezTo>
                  <a:pt x="354" y="444"/>
                  <a:pt x="340" y="444"/>
                  <a:pt x="332" y="436"/>
                </a:cubicBezTo>
                <a:lnTo>
                  <a:pt x="302" y="406"/>
                </a:lnTo>
                <a:cubicBezTo>
                  <a:pt x="294" y="398"/>
                  <a:pt x="294" y="384"/>
                  <a:pt x="302" y="376"/>
                </a:cubicBezTo>
                <a:cubicBezTo>
                  <a:pt x="311" y="368"/>
                  <a:pt x="324" y="368"/>
                  <a:pt x="332" y="376"/>
                </a:cubicBezTo>
                <a:lnTo>
                  <a:pt x="347" y="391"/>
                </a:lnTo>
                <a:lnTo>
                  <a:pt x="388" y="350"/>
                </a:lnTo>
                <a:lnTo>
                  <a:pt x="392" y="346"/>
                </a:lnTo>
                <a:cubicBezTo>
                  <a:pt x="400" y="338"/>
                  <a:pt x="413" y="338"/>
                  <a:pt x="422" y="346"/>
                </a:cubicBezTo>
                <a:cubicBezTo>
                  <a:pt x="430" y="355"/>
                  <a:pt x="430" y="368"/>
                  <a:pt x="422" y="3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4" name="Freeform 49"/>
          <p:cNvSpPr>
            <a:spLocks noEditPoints="1"/>
          </p:cNvSpPr>
          <p:nvPr>
            <p:custDataLst>
              <p:tags r:id="rId12"/>
            </p:custDataLst>
          </p:nvPr>
        </p:nvSpPr>
        <p:spPr bwMode="auto">
          <a:xfrm>
            <a:off x="4177292" y="4123956"/>
            <a:ext cx="328843" cy="352023"/>
          </a:xfrm>
          <a:custGeom>
            <a:avLst/>
            <a:gdLst>
              <a:gd name="T0" fmla="*/ 150 w 500"/>
              <a:gd name="T1" fmla="*/ 82 h 533"/>
              <a:gd name="T2" fmla="*/ 327 w 500"/>
              <a:gd name="T3" fmla="*/ 59 h 533"/>
              <a:gd name="T4" fmla="*/ 264 w 500"/>
              <a:gd name="T5" fmla="*/ 37 h 533"/>
              <a:gd name="T6" fmla="*/ 191 w 500"/>
              <a:gd name="T7" fmla="*/ 37 h 533"/>
              <a:gd name="T8" fmla="*/ 128 w 500"/>
              <a:gd name="T9" fmla="*/ 59 h 533"/>
              <a:gd name="T10" fmla="*/ 411 w 500"/>
              <a:gd name="T11" fmla="*/ 462 h 533"/>
              <a:gd name="T12" fmla="*/ 418 w 500"/>
              <a:gd name="T13" fmla="*/ 446 h 533"/>
              <a:gd name="T14" fmla="*/ 389 w 500"/>
              <a:gd name="T15" fmla="*/ 346 h 533"/>
              <a:gd name="T16" fmla="*/ 371 w 500"/>
              <a:gd name="T17" fmla="*/ 346 h 533"/>
              <a:gd name="T18" fmla="*/ 371 w 500"/>
              <a:gd name="T19" fmla="*/ 423 h 533"/>
              <a:gd name="T20" fmla="*/ 371 w 500"/>
              <a:gd name="T21" fmla="*/ 425 h 533"/>
              <a:gd name="T22" fmla="*/ 372 w 500"/>
              <a:gd name="T23" fmla="*/ 426 h 533"/>
              <a:gd name="T24" fmla="*/ 373 w 500"/>
              <a:gd name="T25" fmla="*/ 428 h 533"/>
              <a:gd name="T26" fmla="*/ 476 w 500"/>
              <a:gd name="T27" fmla="*/ 352 h 533"/>
              <a:gd name="T28" fmla="*/ 380 w 500"/>
              <a:gd name="T29" fmla="*/ 301 h 533"/>
              <a:gd name="T30" fmla="*/ 358 w 500"/>
              <a:gd name="T31" fmla="*/ 531 h 533"/>
              <a:gd name="T32" fmla="*/ 494 w 500"/>
              <a:gd name="T33" fmla="*/ 439 h 533"/>
              <a:gd name="T34" fmla="*/ 476 w 500"/>
              <a:gd name="T35" fmla="*/ 436 h 533"/>
              <a:gd name="T36" fmla="*/ 380 w 500"/>
              <a:gd name="T37" fmla="*/ 515 h 533"/>
              <a:gd name="T38" fmla="*/ 284 w 500"/>
              <a:gd name="T39" fmla="*/ 399 h 533"/>
              <a:gd name="T40" fmla="*/ 398 w 500"/>
              <a:gd name="T41" fmla="*/ 321 h 533"/>
              <a:gd name="T42" fmla="*/ 476 w 500"/>
              <a:gd name="T43" fmla="*/ 436 h 533"/>
              <a:gd name="T44" fmla="*/ 167 w 500"/>
              <a:gd name="T45" fmla="*/ 435 h 533"/>
              <a:gd name="T46" fmla="*/ 286 w 500"/>
              <a:gd name="T47" fmla="*/ 317 h 533"/>
              <a:gd name="T48" fmla="*/ 310 w 500"/>
              <a:gd name="T49" fmla="*/ 298 h 533"/>
              <a:gd name="T50" fmla="*/ 431 w 500"/>
              <a:gd name="T51" fmla="*/ 181 h 533"/>
              <a:gd name="T52" fmla="*/ 436 w 500"/>
              <a:gd name="T53" fmla="*/ 292 h 533"/>
              <a:gd name="T54" fmla="*/ 455 w 500"/>
              <a:gd name="T55" fmla="*/ 298 h 533"/>
              <a:gd name="T56" fmla="*/ 455 w 500"/>
              <a:gd name="T57" fmla="*/ 123 h 533"/>
              <a:gd name="T58" fmla="*/ 23 w 500"/>
              <a:gd name="T59" fmla="*/ 99 h 533"/>
              <a:gd name="T60" fmla="*/ 0 w 500"/>
              <a:gd name="T61" fmla="*/ 186 h 533"/>
              <a:gd name="T62" fmla="*/ 0 w 500"/>
              <a:gd name="T63" fmla="*/ 317 h 533"/>
              <a:gd name="T64" fmla="*/ 0 w 500"/>
              <a:gd name="T65" fmla="*/ 444 h 533"/>
              <a:gd name="T66" fmla="*/ 252 w 500"/>
              <a:gd name="T67" fmla="*/ 467 h 533"/>
              <a:gd name="T68" fmla="*/ 18 w 500"/>
              <a:gd name="T69" fmla="*/ 186 h 533"/>
              <a:gd name="T70" fmla="*/ 23 w 500"/>
              <a:gd name="T71" fmla="*/ 181 h 533"/>
              <a:gd name="T72" fmla="*/ 149 w 500"/>
              <a:gd name="T73" fmla="*/ 298 h 533"/>
              <a:gd name="T74" fmla="*/ 18 w 500"/>
              <a:gd name="T75" fmla="*/ 186 h 533"/>
              <a:gd name="T76" fmla="*/ 149 w 500"/>
              <a:gd name="T77" fmla="*/ 317 h 533"/>
              <a:gd name="T78" fmla="*/ 23 w 500"/>
              <a:gd name="T79" fmla="*/ 435 h 533"/>
              <a:gd name="T80" fmla="*/ 18 w 500"/>
              <a:gd name="T81" fmla="*/ 317 h 533"/>
              <a:gd name="T82" fmla="*/ 167 w 500"/>
              <a:gd name="T83" fmla="*/ 298 h 533"/>
              <a:gd name="T84" fmla="*/ 167 w 500"/>
              <a:gd name="T85" fmla="*/ 181 h 533"/>
              <a:gd name="T86" fmla="*/ 292 w 500"/>
              <a:gd name="T87" fmla="*/ 298 h 533"/>
              <a:gd name="T88" fmla="*/ 301 w 500"/>
              <a:gd name="T89" fmla="*/ 123 h 533"/>
              <a:gd name="T90" fmla="*/ 317 w 500"/>
              <a:gd name="T91" fmla="*/ 139 h 533"/>
              <a:gd name="T92" fmla="*/ 285 w 500"/>
              <a:gd name="T93" fmla="*/ 139 h 533"/>
              <a:gd name="T94" fmla="*/ 158 w 500"/>
              <a:gd name="T95" fmla="*/ 123 h 533"/>
              <a:gd name="T96" fmla="*/ 174 w 500"/>
              <a:gd name="T97" fmla="*/ 139 h 533"/>
              <a:gd name="T98" fmla="*/ 142 w 500"/>
              <a:gd name="T99" fmla="*/ 13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0" h="533">
                <a:moveTo>
                  <a:pt x="128" y="59"/>
                </a:moveTo>
                <a:cubicBezTo>
                  <a:pt x="128" y="72"/>
                  <a:pt x="138" y="82"/>
                  <a:pt x="150" y="82"/>
                </a:cubicBezTo>
                <a:lnTo>
                  <a:pt x="305" y="82"/>
                </a:lnTo>
                <a:cubicBezTo>
                  <a:pt x="317" y="82"/>
                  <a:pt x="327" y="72"/>
                  <a:pt x="327" y="59"/>
                </a:cubicBezTo>
                <a:cubicBezTo>
                  <a:pt x="327" y="47"/>
                  <a:pt x="317" y="37"/>
                  <a:pt x="305" y="37"/>
                </a:cubicBezTo>
                <a:lnTo>
                  <a:pt x="264" y="37"/>
                </a:lnTo>
                <a:cubicBezTo>
                  <a:pt x="264" y="17"/>
                  <a:pt x="247" y="0"/>
                  <a:pt x="227" y="0"/>
                </a:cubicBezTo>
                <a:cubicBezTo>
                  <a:pt x="207" y="0"/>
                  <a:pt x="191" y="17"/>
                  <a:pt x="191" y="37"/>
                </a:cubicBezTo>
                <a:lnTo>
                  <a:pt x="150" y="37"/>
                </a:lnTo>
                <a:cubicBezTo>
                  <a:pt x="138" y="37"/>
                  <a:pt x="128" y="47"/>
                  <a:pt x="128" y="59"/>
                </a:cubicBezTo>
                <a:close/>
                <a:moveTo>
                  <a:pt x="405" y="459"/>
                </a:moveTo>
                <a:cubicBezTo>
                  <a:pt x="406" y="461"/>
                  <a:pt x="409" y="462"/>
                  <a:pt x="411" y="462"/>
                </a:cubicBezTo>
                <a:cubicBezTo>
                  <a:pt x="414" y="462"/>
                  <a:pt x="416" y="461"/>
                  <a:pt x="418" y="459"/>
                </a:cubicBezTo>
                <a:cubicBezTo>
                  <a:pt x="421" y="456"/>
                  <a:pt x="421" y="450"/>
                  <a:pt x="418" y="446"/>
                </a:cubicBezTo>
                <a:lnTo>
                  <a:pt x="389" y="417"/>
                </a:lnTo>
                <a:lnTo>
                  <a:pt x="389" y="346"/>
                </a:lnTo>
                <a:cubicBezTo>
                  <a:pt x="389" y="341"/>
                  <a:pt x="385" y="337"/>
                  <a:pt x="380" y="337"/>
                </a:cubicBezTo>
                <a:cubicBezTo>
                  <a:pt x="375" y="337"/>
                  <a:pt x="371" y="341"/>
                  <a:pt x="371" y="346"/>
                </a:cubicBezTo>
                <a:lnTo>
                  <a:pt x="371" y="421"/>
                </a:lnTo>
                <a:cubicBezTo>
                  <a:pt x="371" y="422"/>
                  <a:pt x="371" y="423"/>
                  <a:pt x="371" y="423"/>
                </a:cubicBezTo>
                <a:cubicBezTo>
                  <a:pt x="371" y="423"/>
                  <a:pt x="371" y="424"/>
                  <a:pt x="371" y="424"/>
                </a:cubicBezTo>
                <a:cubicBezTo>
                  <a:pt x="371" y="424"/>
                  <a:pt x="371" y="425"/>
                  <a:pt x="371" y="425"/>
                </a:cubicBezTo>
                <a:cubicBezTo>
                  <a:pt x="371" y="425"/>
                  <a:pt x="372" y="425"/>
                  <a:pt x="372" y="426"/>
                </a:cubicBezTo>
                <a:cubicBezTo>
                  <a:pt x="372" y="426"/>
                  <a:pt x="372" y="426"/>
                  <a:pt x="372" y="426"/>
                </a:cubicBezTo>
                <a:cubicBezTo>
                  <a:pt x="372" y="427"/>
                  <a:pt x="373" y="427"/>
                  <a:pt x="373" y="428"/>
                </a:cubicBezTo>
                <a:cubicBezTo>
                  <a:pt x="373" y="428"/>
                  <a:pt x="373" y="428"/>
                  <a:pt x="373" y="428"/>
                </a:cubicBezTo>
                <a:lnTo>
                  <a:pt x="405" y="459"/>
                </a:lnTo>
                <a:close/>
                <a:moveTo>
                  <a:pt x="476" y="352"/>
                </a:moveTo>
                <a:cubicBezTo>
                  <a:pt x="458" y="327"/>
                  <a:pt x="432" y="309"/>
                  <a:pt x="402" y="303"/>
                </a:cubicBezTo>
                <a:cubicBezTo>
                  <a:pt x="394" y="302"/>
                  <a:pt x="387" y="301"/>
                  <a:pt x="380" y="301"/>
                </a:cubicBezTo>
                <a:cubicBezTo>
                  <a:pt x="324" y="301"/>
                  <a:pt x="276" y="341"/>
                  <a:pt x="266" y="396"/>
                </a:cubicBezTo>
                <a:cubicBezTo>
                  <a:pt x="254" y="458"/>
                  <a:pt x="295" y="519"/>
                  <a:pt x="358" y="531"/>
                </a:cubicBezTo>
                <a:cubicBezTo>
                  <a:pt x="365" y="533"/>
                  <a:pt x="373" y="533"/>
                  <a:pt x="380" y="533"/>
                </a:cubicBezTo>
                <a:cubicBezTo>
                  <a:pt x="435" y="533"/>
                  <a:pt x="483" y="494"/>
                  <a:pt x="494" y="439"/>
                </a:cubicBezTo>
                <a:cubicBezTo>
                  <a:pt x="500" y="409"/>
                  <a:pt x="493" y="378"/>
                  <a:pt x="476" y="352"/>
                </a:cubicBezTo>
                <a:close/>
                <a:moveTo>
                  <a:pt x="476" y="436"/>
                </a:moveTo>
                <a:lnTo>
                  <a:pt x="476" y="436"/>
                </a:lnTo>
                <a:cubicBezTo>
                  <a:pt x="467" y="482"/>
                  <a:pt x="427" y="515"/>
                  <a:pt x="380" y="515"/>
                </a:cubicBezTo>
                <a:cubicBezTo>
                  <a:pt x="374" y="515"/>
                  <a:pt x="368" y="515"/>
                  <a:pt x="361" y="514"/>
                </a:cubicBezTo>
                <a:cubicBezTo>
                  <a:pt x="308" y="503"/>
                  <a:pt x="273" y="452"/>
                  <a:pt x="284" y="399"/>
                </a:cubicBezTo>
                <a:cubicBezTo>
                  <a:pt x="292" y="353"/>
                  <a:pt x="333" y="319"/>
                  <a:pt x="380" y="319"/>
                </a:cubicBezTo>
                <a:cubicBezTo>
                  <a:pt x="386" y="319"/>
                  <a:pt x="392" y="320"/>
                  <a:pt x="398" y="321"/>
                </a:cubicBezTo>
                <a:cubicBezTo>
                  <a:pt x="424" y="326"/>
                  <a:pt x="446" y="341"/>
                  <a:pt x="461" y="362"/>
                </a:cubicBezTo>
                <a:cubicBezTo>
                  <a:pt x="476" y="384"/>
                  <a:pt x="481" y="410"/>
                  <a:pt x="476" y="436"/>
                </a:cubicBezTo>
                <a:close/>
                <a:moveTo>
                  <a:pt x="243" y="435"/>
                </a:moveTo>
                <a:lnTo>
                  <a:pt x="167" y="435"/>
                </a:lnTo>
                <a:lnTo>
                  <a:pt x="167" y="317"/>
                </a:lnTo>
                <a:lnTo>
                  <a:pt x="286" y="317"/>
                </a:lnTo>
                <a:cubicBezTo>
                  <a:pt x="293" y="310"/>
                  <a:pt x="302" y="304"/>
                  <a:pt x="311" y="298"/>
                </a:cubicBezTo>
                <a:lnTo>
                  <a:pt x="310" y="298"/>
                </a:lnTo>
                <a:lnTo>
                  <a:pt x="310" y="181"/>
                </a:lnTo>
                <a:lnTo>
                  <a:pt x="431" y="181"/>
                </a:lnTo>
                <a:cubicBezTo>
                  <a:pt x="434" y="181"/>
                  <a:pt x="436" y="183"/>
                  <a:pt x="436" y="186"/>
                </a:cubicBezTo>
                <a:lnTo>
                  <a:pt x="436" y="292"/>
                </a:lnTo>
                <a:cubicBezTo>
                  <a:pt x="443" y="295"/>
                  <a:pt x="449" y="298"/>
                  <a:pt x="455" y="302"/>
                </a:cubicBezTo>
                <a:lnTo>
                  <a:pt x="455" y="298"/>
                </a:lnTo>
                <a:lnTo>
                  <a:pt x="455" y="186"/>
                </a:lnTo>
                <a:lnTo>
                  <a:pt x="455" y="123"/>
                </a:lnTo>
                <a:cubicBezTo>
                  <a:pt x="455" y="110"/>
                  <a:pt x="444" y="99"/>
                  <a:pt x="431" y="99"/>
                </a:cubicBezTo>
                <a:lnTo>
                  <a:pt x="23" y="99"/>
                </a:lnTo>
                <a:cubicBezTo>
                  <a:pt x="10" y="99"/>
                  <a:pt x="0" y="110"/>
                  <a:pt x="0" y="123"/>
                </a:cubicBezTo>
                <a:lnTo>
                  <a:pt x="0" y="186"/>
                </a:lnTo>
                <a:lnTo>
                  <a:pt x="0" y="298"/>
                </a:lnTo>
                <a:lnTo>
                  <a:pt x="0" y="317"/>
                </a:lnTo>
                <a:lnTo>
                  <a:pt x="0" y="430"/>
                </a:lnTo>
                <a:lnTo>
                  <a:pt x="0" y="444"/>
                </a:lnTo>
                <a:cubicBezTo>
                  <a:pt x="0" y="457"/>
                  <a:pt x="10" y="467"/>
                  <a:pt x="23" y="467"/>
                </a:cubicBezTo>
                <a:lnTo>
                  <a:pt x="252" y="467"/>
                </a:lnTo>
                <a:cubicBezTo>
                  <a:pt x="247" y="457"/>
                  <a:pt x="245" y="446"/>
                  <a:pt x="243" y="435"/>
                </a:cubicBezTo>
                <a:close/>
                <a:moveTo>
                  <a:pt x="18" y="186"/>
                </a:moveTo>
                <a:lnTo>
                  <a:pt x="18" y="186"/>
                </a:lnTo>
                <a:cubicBezTo>
                  <a:pt x="18" y="183"/>
                  <a:pt x="21" y="181"/>
                  <a:pt x="23" y="181"/>
                </a:cubicBezTo>
                <a:lnTo>
                  <a:pt x="149" y="181"/>
                </a:lnTo>
                <a:lnTo>
                  <a:pt x="149" y="298"/>
                </a:lnTo>
                <a:lnTo>
                  <a:pt x="18" y="298"/>
                </a:lnTo>
                <a:lnTo>
                  <a:pt x="18" y="186"/>
                </a:lnTo>
                <a:close/>
                <a:moveTo>
                  <a:pt x="149" y="317"/>
                </a:moveTo>
                <a:lnTo>
                  <a:pt x="149" y="317"/>
                </a:lnTo>
                <a:lnTo>
                  <a:pt x="149" y="435"/>
                </a:lnTo>
                <a:lnTo>
                  <a:pt x="23" y="435"/>
                </a:lnTo>
                <a:cubicBezTo>
                  <a:pt x="21" y="435"/>
                  <a:pt x="18" y="432"/>
                  <a:pt x="18" y="430"/>
                </a:cubicBezTo>
                <a:lnTo>
                  <a:pt x="18" y="317"/>
                </a:lnTo>
                <a:lnTo>
                  <a:pt x="149" y="317"/>
                </a:lnTo>
                <a:close/>
                <a:moveTo>
                  <a:pt x="167" y="298"/>
                </a:moveTo>
                <a:lnTo>
                  <a:pt x="167" y="298"/>
                </a:lnTo>
                <a:lnTo>
                  <a:pt x="167" y="181"/>
                </a:lnTo>
                <a:lnTo>
                  <a:pt x="292" y="181"/>
                </a:lnTo>
                <a:lnTo>
                  <a:pt x="292" y="298"/>
                </a:lnTo>
                <a:lnTo>
                  <a:pt x="167" y="298"/>
                </a:lnTo>
                <a:close/>
                <a:moveTo>
                  <a:pt x="301" y="123"/>
                </a:moveTo>
                <a:lnTo>
                  <a:pt x="301" y="123"/>
                </a:lnTo>
                <a:cubicBezTo>
                  <a:pt x="310" y="123"/>
                  <a:pt x="317" y="130"/>
                  <a:pt x="317" y="139"/>
                </a:cubicBezTo>
                <a:cubicBezTo>
                  <a:pt x="317" y="148"/>
                  <a:pt x="310" y="155"/>
                  <a:pt x="301" y="155"/>
                </a:cubicBezTo>
                <a:cubicBezTo>
                  <a:pt x="292" y="155"/>
                  <a:pt x="285" y="148"/>
                  <a:pt x="285" y="139"/>
                </a:cubicBezTo>
                <a:cubicBezTo>
                  <a:pt x="285" y="130"/>
                  <a:pt x="292" y="123"/>
                  <a:pt x="301" y="123"/>
                </a:cubicBezTo>
                <a:close/>
                <a:moveTo>
                  <a:pt x="158" y="123"/>
                </a:moveTo>
                <a:lnTo>
                  <a:pt x="158" y="123"/>
                </a:lnTo>
                <a:cubicBezTo>
                  <a:pt x="167" y="123"/>
                  <a:pt x="174" y="130"/>
                  <a:pt x="174" y="139"/>
                </a:cubicBezTo>
                <a:cubicBezTo>
                  <a:pt x="174" y="148"/>
                  <a:pt x="167" y="155"/>
                  <a:pt x="158" y="155"/>
                </a:cubicBezTo>
                <a:cubicBezTo>
                  <a:pt x="149" y="155"/>
                  <a:pt x="142" y="148"/>
                  <a:pt x="142" y="139"/>
                </a:cubicBezTo>
                <a:cubicBezTo>
                  <a:pt x="142" y="130"/>
                  <a:pt x="149" y="123"/>
                  <a:pt x="158" y="1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pic>
        <p:nvPicPr>
          <p:cNvPr id="25" name="图片 24"/>
          <p:cNvPicPr>
            <a:picLocks noChangeAspect="1"/>
          </p:cNvPicPr>
          <p:nvPr>
            <p:custDataLst>
              <p:tags r:id="rId13"/>
            </p:custDataLst>
          </p:nvPr>
        </p:nvPicPr>
        <p:blipFill>
          <a:blip r:embed="rId14"/>
          <a:stretch>
            <a:fillRect/>
          </a:stretch>
        </p:blipFill>
        <p:spPr>
          <a:xfrm>
            <a:off x="3896499" y="4591792"/>
            <a:ext cx="558000" cy="562768"/>
          </a:xfrm>
          <a:prstGeom prst="rect">
            <a:avLst/>
          </a:prstGeom>
        </p:spPr>
      </p:pic>
      <p:pic>
        <p:nvPicPr>
          <p:cNvPr id="26" name="图片 25"/>
          <p:cNvPicPr>
            <a:picLocks noChangeAspect="1"/>
          </p:cNvPicPr>
          <p:nvPr>
            <p:custDataLst>
              <p:tags r:id="rId15"/>
            </p:custDataLst>
          </p:nvPr>
        </p:nvPicPr>
        <p:blipFill>
          <a:blip r:embed="rId16"/>
          <a:stretch>
            <a:fillRect/>
          </a:stretch>
        </p:blipFill>
        <p:spPr>
          <a:xfrm>
            <a:off x="3872356" y="3448686"/>
            <a:ext cx="558000" cy="558000"/>
          </a:xfrm>
          <a:prstGeom prst="rect">
            <a:avLst/>
          </a:prstGeom>
        </p:spPr>
      </p:pic>
      <p:pic>
        <p:nvPicPr>
          <p:cNvPr id="27" name="图片 26"/>
          <p:cNvPicPr>
            <a:picLocks noChangeAspect="1"/>
          </p:cNvPicPr>
          <p:nvPr>
            <p:custDataLst>
              <p:tags r:id="rId17"/>
            </p:custDataLst>
          </p:nvPr>
        </p:nvPicPr>
        <p:blipFill>
          <a:blip r:embed="rId18"/>
          <a:stretch>
            <a:fillRect/>
          </a:stretch>
        </p:blipFill>
        <p:spPr>
          <a:xfrm>
            <a:off x="3885236" y="2372308"/>
            <a:ext cx="558000" cy="55800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3.6】</a:t>
            </a:r>
            <a:r>
              <a:rPr lang="zh-CN" altLang="en-US" sz="2400" dirty="0">
                <a:solidFill>
                  <a:srgbClr val="080808"/>
                </a:solidFill>
                <a:latin typeface="楷体" panose="02010609060101010101" pitchFamily="49" charset="-122"/>
                <a:ea typeface="楷体" panose="02010609060101010101" pitchFamily="49" charset="-122"/>
              </a:rPr>
              <a:t>排队买票问题。现在有一场电影在售票，一张影票的价格是</a:t>
            </a:r>
            <a:r>
              <a:rPr lang="en-US" altLang="zh-CN" sz="2400" dirty="0">
                <a:solidFill>
                  <a:srgbClr val="080808"/>
                </a:solidFill>
                <a:latin typeface="楷体" panose="02010609060101010101" pitchFamily="49" charset="-122"/>
                <a:ea typeface="楷体" panose="02010609060101010101" pitchFamily="49" charset="-122"/>
              </a:rPr>
              <a:t>50</a:t>
            </a:r>
            <a:r>
              <a:rPr lang="zh-CN" altLang="en-US" sz="2400" dirty="0">
                <a:solidFill>
                  <a:srgbClr val="080808"/>
                </a:solidFill>
                <a:latin typeface="楷体" panose="02010609060101010101" pitchFamily="49" charset="-122"/>
                <a:ea typeface="楷体" panose="02010609060101010101" pitchFamily="49" charset="-122"/>
              </a:rPr>
              <a:t>元，现在有</a:t>
            </a:r>
            <a:r>
              <a:rPr lang="en-US" altLang="zh-CN" sz="2400" dirty="0" err="1">
                <a:solidFill>
                  <a:srgbClr val="080808"/>
                </a:solidFill>
                <a:latin typeface="楷体" panose="02010609060101010101" pitchFamily="49" charset="-122"/>
                <a:ea typeface="楷体" panose="02010609060101010101" pitchFamily="49" charset="-122"/>
              </a:rPr>
              <a:t>m+n</a:t>
            </a:r>
            <a:r>
              <a:rPr lang="zh-CN" altLang="en-US" sz="2400" dirty="0">
                <a:solidFill>
                  <a:srgbClr val="080808"/>
                </a:solidFill>
                <a:latin typeface="楷体" panose="02010609060101010101" pitchFamily="49" charset="-122"/>
                <a:ea typeface="楷体" panose="02010609060101010101" pitchFamily="49" charset="-122"/>
              </a:rPr>
              <a:t>个人在排队等待购票，其中有</a:t>
            </a:r>
            <a:r>
              <a:rPr lang="en-US" altLang="zh-CN" sz="2400" dirty="0">
                <a:solidFill>
                  <a:srgbClr val="080808"/>
                </a:solidFill>
                <a:latin typeface="楷体" panose="02010609060101010101" pitchFamily="49" charset="-122"/>
                <a:ea typeface="楷体" panose="02010609060101010101" pitchFamily="49" charset="-122"/>
              </a:rPr>
              <a:t>m</a:t>
            </a:r>
            <a:r>
              <a:rPr lang="zh-CN" altLang="en-US" sz="2400" dirty="0">
                <a:solidFill>
                  <a:srgbClr val="080808"/>
                </a:solidFill>
                <a:latin typeface="楷体" panose="02010609060101010101" pitchFamily="49" charset="-122"/>
                <a:ea typeface="楷体" panose="02010609060101010101" pitchFamily="49" charset="-122"/>
              </a:rPr>
              <a:t>个人拿的是面额</a:t>
            </a:r>
            <a:r>
              <a:rPr lang="en-US" altLang="zh-CN" sz="2400" dirty="0">
                <a:solidFill>
                  <a:srgbClr val="080808"/>
                </a:solidFill>
                <a:latin typeface="楷体" panose="02010609060101010101" pitchFamily="49" charset="-122"/>
                <a:ea typeface="楷体" panose="02010609060101010101" pitchFamily="49" charset="-122"/>
              </a:rPr>
              <a:t>50</a:t>
            </a:r>
            <a:r>
              <a:rPr lang="zh-CN" altLang="en-US" sz="2400" dirty="0">
                <a:solidFill>
                  <a:srgbClr val="080808"/>
                </a:solidFill>
                <a:latin typeface="楷体" panose="02010609060101010101" pitchFamily="49" charset="-122"/>
                <a:ea typeface="楷体" panose="02010609060101010101" pitchFamily="49" charset="-122"/>
              </a:rPr>
              <a:t>元的钞票，另</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个人拿的是面额</a:t>
            </a:r>
            <a:r>
              <a:rPr lang="en-US" altLang="zh-CN" sz="2400" dirty="0">
                <a:solidFill>
                  <a:srgbClr val="080808"/>
                </a:solidFill>
                <a:latin typeface="楷体" panose="02010609060101010101" pitchFamily="49" charset="-122"/>
                <a:ea typeface="楷体" panose="02010609060101010101" pitchFamily="49" charset="-122"/>
              </a:rPr>
              <a:t>100</a:t>
            </a:r>
            <a:r>
              <a:rPr lang="zh-CN" altLang="en-US" sz="2400" dirty="0">
                <a:solidFill>
                  <a:srgbClr val="080808"/>
                </a:solidFill>
                <a:latin typeface="楷体" panose="02010609060101010101" pitchFamily="49" charset="-122"/>
                <a:ea typeface="楷体" panose="02010609060101010101" pitchFamily="49" charset="-122"/>
              </a:rPr>
              <a:t>元的钞票。设计算法求出这</a:t>
            </a:r>
            <a:r>
              <a:rPr lang="en-US" altLang="zh-CN" sz="2400" dirty="0" err="1">
                <a:solidFill>
                  <a:srgbClr val="080808"/>
                </a:solidFill>
                <a:latin typeface="楷体" panose="02010609060101010101" pitchFamily="49" charset="-122"/>
                <a:ea typeface="楷体" panose="02010609060101010101" pitchFamily="49" charset="-122"/>
              </a:rPr>
              <a:t>m+n</a:t>
            </a:r>
            <a:r>
              <a:rPr lang="zh-CN" altLang="en-US" sz="2400" dirty="0">
                <a:solidFill>
                  <a:srgbClr val="080808"/>
                </a:solidFill>
                <a:latin typeface="楷体" panose="02010609060101010101" pitchFamily="49" charset="-122"/>
                <a:ea typeface="楷体" panose="02010609060101010101" pitchFamily="49" charset="-122"/>
              </a:rPr>
              <a:t>个人排队购票，售票处不会出现找不开钱的局面的不同排队种数 。（假设初始状态下售票时售票处没有零钱，拿同样面值钞票的人对换位置为同一种排队。）。</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48779" y="3717032"/>
            <a:ext cx="860425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解题思路：定义</a:t>
            </a:r>
            <a:r>
              <a:rPr lang="en-US" altLang="zh-CN" sz="2000" dirty="0">
                <a:solidFill>
                  <a:srgbClr val="080808"/>
                </a:solidFill>
                <a:latin typeface="楷体" panose="02010609060101010101" pitchFamily="49" charset="-122"/>
                <a:ea typeface="楷体" panose="02010609060101010101" pitchFamily="49" charset="-122"/>
              </a:rPr>
              <a:t>tickets (</a:t>
            </a:r>
            <a:r>
              <a:rPr lang="en-US" altLang="zh-CN" sz="2000" dirty="0" err="1">
                <a:solidFill>
                  <a:srgbClr val="080808"/>
                </a:solidFill>
                <a:latin typeface="楷体" panose="02010609060101010101" pitchFamily="49" charset="-122"/>
                <a:ea typeface="楷体" panose="02010609060101010101" pitchFamily="49" charset="-122"/>
              </a:rPr>
              <a:t>m,n</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，含义是有</a:t>
            </a:r>
            <a:r>
              <a:rPr lang="en-US" altLang="zh-CN" sz="2000" dirty="0">
                <a:solidFill>
                  <a:srgbClr val="080808"/>
                </a:solidFill>
                <a:latin typeface="楷体" panose="02010609060101010101" pitchFamily="49" charset="-122"/>
                <a:ea typeface="楷体" panose="02010609060101010101" pitchFamily="49" charset="-122"/>
              </a:rPr>
              <a:t>m</a:t>
            </a:r>
            <a:r>
              <a:rPr lang="zh-CN" altLang="en-US" sz="2000" dirty="0">
                <a:solidFill>
                  <a:srgbClr val="080808"/>
                </a:solidFill>
                <a:latin typeface="楷体" panose="02010609060101010101" pitchFamily="49" charset="-122"/>
                <a:ea typeface="楷体" panose="02010609060101010101" pitchFamily="49" charset="-122"/>
              </a:rPr>
              <a:t>个人拿的是面额</a:t>
            </a:r>
            <a:r>
              <a:rPr lang="en-US" altLang="zh-CN" sz="2000" dirty="0">
                <a:solidFill>
                  <a:srgbClr val="080808"/>
                </a:solidFill>
                <a:latin typeface="楷体" panose="02010609060101010101" pitchFamily="49" charset="-122"/>
                <a:ea typeface="楷体" panose="02010609060101010101" pitchFamily="49" charset="-122"/>
              </a:rPr>
              <a:t>50</a:t>
            </a:r>
            <a:r>
              <a:rPr lang="zh-CN" altLang="en-US" sz="2000" dirty="0">
                <a:solidFill>
                  <a:srgbClr val="080808"/>
                </a:solidFill>
                <a:latin typeface="楷体" panose="02010609060101010101" pitchFamily="49" charset="-122"/>
                <a:ea typeface="楷体" panose="02010609060101010101" pitchFamily="49" charset="-122"/>
              </a:rPr>
              <a:t>元的钞票，</a:t>
            </a:r>
            <a:r>
              <a:rPr lang="en-US" altLang="zh-CN" sz="2000" dirty="0">
                <a:solidFill>
                  <a:srgbClr val="080808"/>
                </a:solidFill>
                <a:latin typeface="楷体" panose="02010609060101010101" pitchFamily="49" charset="-122"/>
                <a:ea typeface="楷体" panose="02010609060101010101" pitchFamily="49" charset="-122"/>
              </a:rPr>
              <a:t>n</a:t>
            </a:r>
            <a:r>
              <a:rPr lang="zh-CN" altLang="en-US" sz="2000" dirty="0">
                <a:solidFill>
                  <a:srgbClr val="080808"/>
                </a:solidFill>
                <a:latin typeface="楷体" panose="02010609060101010101" pitchFamily="49" charset="-122"/>
                <a:ea typeface="楷体" panose="02010609060101010101" pitchFamily="49" charset="-122"/>
              </a:rPr>
              <a:t>个人拿的是面额</a:t>
            </a:r>
            <a:r>
              <a:rPr lang="en-US" altLang="zh-CN" sz="2000" dirty="0">
                <a:solidFill>
                  <a:srgbClr val="080808"/>
                </a:solidFill>
                <a:latin typeface="楷体" panose="02010609060101010101" pitchFamily="49" charset="-122"/>
                <a:ea typeface="楷体" panose="02010609060101010101" pitchFamily="49" charset="-122"/>
              </a:rPr>
              <a:t>100</a:t>
            </a:r>
            <a:r>
              <a:rPr lang="zh-CN" altLang="en-US" sz="2000" dirty="0">
                <a:solidFill>
                  <a:srgbClr val="080808"/>
                </a:solidFill>
                <a:latin typeface="楷体" panose="02010609060101010101" pitchFamily="49" charset="-122"/>
                <a:ea typeface="楷体" panose="02010609060101010101" pitchFamily="49" charset="-122"/>
              </a:rPr>
              <a:t>元的钞票时，售票处不会出现找不开钱的局面的不同排队种数。首先考虑两类特殊情况：一是当 </a:t>
            </a:r>
            <a:r>
              <a:rPr lang="en-US" altLang="zh-CN" sz="2000" dirty="0">
                <a:solidFill>
                  <a:srgbClr val="080808"/>
                </a:solidFill>
                <a:latin typeface="楷体" panose="02010609060101010101" pitchFamily="49" charset="-122"/>
                <a:ea typeface="楷体" panose="02010609060101010101" pitchFamily="49" charset="-122"/>
              </a:rPr>
              <a:t>n=0</a:t>
            </a:r>
            <a:r>
              <a:rPr lang="zh-CN" altLang="en-US" sz="2000" dirty="0">
                <a:solidFill>
                  <a:srgbClr val="080808"/>
                </a:solidFill>
                <a:latin typeface="楷体" panose="02010609060101010101" pitchFamily="49" charset="-122"/>
                <a:ea typeface="楷体" panose="02010609060101010101" pitchFamily="49" charset="-122"/>
              </a:rPr>
              <a:t>时，此时排队购票的所有人手中拿的都是面额</a:t>
            </a:r>
            <a:r>
              <a:rPr lang="en-US" altLang="zh-CN" sz="2000" dirty="0">
                <a:solidFill>
                  <a:srgbClr val="080808"/>
                </a:solidFill>
                <a:latin typeface="楷体" panose="02010609060101010101" pitchFamily="49" charset="-122"/>
                <a:ea typeface="楷体" panose="02010609060101010101" pitchFamily="49" charset="-122"/>
              </a:rPr>
              <a:t>50</a:t>
            </a:r>
            <a:r>
              <a:rPr lang="zh-CN" altLang="en-US" sz="2000" dirty="0">
                <a:solidFill>
                  <a:srgbClr val="080808"/>
                </a:solidFill>
                <a:latin typeface="楷体" panose="02010609060101010101" pitchFamily="49" charset="-122"/>
                <a:ea typeface="楷体" panose="02010609060101010101" pitchFamily="49" charset="-122"/>
              </a:rPr>
              <a:t>元的钞票，售票处不会出现找不开钱的局面，根据题意拿同样面值钞票的人对换位置为同一种排队，因此</a:t>
            </a:r>
            <a:r>
              <a:rPr lang="en-US" altLang="zh-CN" sz="2000" dirty="0">
                <a:solidFill>
                  <a:srgbClr val="080808"/>
                </a:solidFill>
                <a:latin typeface="楷体" panose="02010609060101010101" pitchFamily="49" charset="-122"/>
                <a:ea typeface="楷体" panose="02010609060101010101" pitchFamily="49" charset="-122"/>
              </a:rPr>
              <a:t>tickets (m,0)=1</a:t>
            </a:r>
            <a:r>
              <a:rPr lang="zh-CN" altLang="en-US" sz="2000" dirty="0">
                <a:solidFill>
                  <a:srgbClr val="080808"/>
                </a:solidFill>
                <a:latin typeface="楷体" panose="02010609060101010101" pitchFamily="49" charset="-122"/>
                <a:ea typeface="楷体" panose="02010609060101010101" pitchFamily="49" charset="-122"/>
              </a:rPr>
              <a:t>。二是当</a:t>
            </a:r>
            <a:r>
              <a:rPr lang="en-US" altLang="zh-CN" sz="2000" dirty="0">
                <a:solidFill>
                  <a:srgbClr val="080808"/>
                </a:solidFill>
                <a:latin typeface="楷体" panose="02010609060101010101" pitchFamily="49" charset="-122"/>
                <a:ea typeface="楷体" panose="02010609060101010101" pitchFamily="49" charset="-122"/>
              </a:rPr>
              <a:t>m&lt;n</a:t>
            </a:r>
            <a:r>
              <a:rPr lang="zh-CN" altLang="en-US" sz="2000" dirty="0">
                <a:solidFill>
                  <a:srgbClr val="080808"/>
                </a:solidFill>
                <a:latin typeface="楷体" panose="02010609060101010101" pitchFamily="49" charset="-122"/>
                <a:ea typeface="楷体" panose="02010609060101010101" pitchFamily="49" charset="-122"/>
              </a:rPr>
              <a:t>时，即购票的人中手持面额</a:t>
            </a:r>
            <a:r>
              <a:rPr lang="en-US" altLang="zh-CN" sz="2000" dirty="0">
                <a:solidFill>
                  <a:srgbClr val="080808"/>
                </a:solidFill>
                <a:latin typeface="楷体" panose="02010609060101010101" pitchFamily="49" charset="-122"/>
                <a:ea typeface="楷体" panose="02010609060101010101" pitchFamily="49" charset="-122"/>
              </a:rPr>
              <a:t>50</a:t>
            </a:r>
            <a:r>
              <a:rPr lang="zh-CN" altLang="en-US" sz="2000" dirty="0">
                <a:solidFill>
                  <a:srgbClr val="080808"/>
                </a:solidFill>
                <a:latin typeface="楷体" panose="02010609060101010101" pitchFamily="49" charset="-122"/>
                <a:ea typeface="楷体" panose="02010609060101010101" pitchFamily="49" charset="-122"/>
              </a:rPr>
              <a:t>元钞票的人数小于手持面额</a:t>
            </a:r>
            <a:r>
              <a:rPr lang="en-US" altLang="zh-CN" sz="2000" dirty="0">
                <a:solidFill>
                  <a:srgbClr val="080808"/>
                </a:solidFill>
                <a:latin typeface="楷体" panose="02010609060101010101" pitchFamily="49" charset="-122"/>
                <a:ea typeface="楷体" panose="02010609060101010101" pitchFamily="49" charset="-122"/>
              </a:rPr>
              <a:t>100</a:t>
            </a:r>
            <a:r>
              <a:rPr lang="zh-CN" altLang="en-US" sz="2000" dirty="0">
                <a:solidFill>
                  <a:srgbClr val="080808"/>
                </a:solidFill>
                <a:latin typeface="楷体" panose="02010609060101010101" pitchFamily="49" charset="-122"/>
                <a:ea typeface="楷体" panose="02010609060101010101" pitchFamily="49" charset="-122"/>
              </a:rPr>
              <a:t>元钞票的人数，不管怎么样排队，即便把</a:t>
            </a:r>
            <a:r>
              <a:rPr lang="en-US" altLang="zh-CN" sz="2000" dirty="0">
                <a:solidFill>
                  <a:srgbClr val="080808"/>
                </a:solidFill>
                <a:latin typeface="楷体" panose="02010609060101010101" pitchFamily="49" charset="-122"/>
                <a:ea typeface="楷体" panose="02010609060101010101" pitchFamily="49" charset="-122"/>
              </a:rPr>
              <a:t>m</a:t>
            </a:r>
            <a:r>
              <a:rPr lang="zh-CN" altLang="en-US" sz="2000" dirty="0">
                <a:solidFill>
                  <a:srgbClr val="080808"/>
                </a:solidFill>
                <a:latin typeface="楷体" panose="02010609060101010101" pitchFamily="49" charset="-122"/>
                <a:ea typeface="楷体" panose="02010609060101010101" pitchFamily="49" charset="-122"/>
              </a:rPr>
              <a:t>张</a:t>
            </a:r>
            <a:r>
              <a:rPr lang="en-US" altLang="zh-CN" sz="2000" dirty="0">
                <a:solidFill>
                  <a:srgbClr val="080808"/>
                </a:solidFill>
                <a:latin typeface="楷体" panose="02010609060101010101" pitchFamily="49" charset="-122"/>
                <a:ea typeface="楷体" panose="02010609060101010101" pitchFamily="49" charset="-122"/>
              </a:rPr>
              <a:t>50</a:t>
            </a:r>
            <a:r>
              <a:rPr lang="zh-CN" altLang="en-US" sz="2000" dirty="0">
                <a:solidFill>
                  <a:srgbClr val="080808"/>
                </a:solidFill>
                <a:latin typeface="楷体" panose="02010609060101010101" pitchFamily="49" charset="-122"/>
                <a:ea typeface="楷体" panose="02010609060101010101" pitchFamily="49" charset="-122"/>
              </a:rPr>
              <a:t>元的钞票都用上，仍然会出现找不开钱的局面，因此</a:t>
            </a:r>
            <a:r>
              <a:rPr lang="en-US" altLang="zh-CN" sz="2000" dirty="0">
                <a:solidFill>
                  <a:srgbClr val="080808"/>
                </a:solidFill>
                <a:latin typeface="楷体" panose="02010609060101010101" pitchFamily="49" charset="-122"/>
                <a:ea typeface="楷体" panose="02010609060101010101" pitchFamily="49" charset="-122"/>
              </a:rPr>
              <a:t>tickets (</a:t>
            </a:r>
            <a:r>
              <a:rPr lang="en-US" altLang="zh-CN" sz="2000" dirty="0" err="1">
                <a:solidFill>
                  <a:srgbClr val="080808"/>
                </a:solidFill>
                <a:latin typeface="楷体" panose="02010609060101010101" pitchFamily="49" charset="-122"/>
                <a:ea typeface="楷体" panose="02010609060101010101" pitchFamily="49" charset="-122"/>
              </a:rPr>
              <a:t>m,n</a:t>
            </a:r>
            <a:r>
              <a:rPr lang="en-US" altLang="zh-CN" sz="2000" dirty="0">
                <a:solidFill>
                  <a:srgbClr val="080808"/>
                </a:solidFill>
                <a:latin typeface="楷体" panose="02010609060101010101" pitchFamily="49" charset="-122"/>
                <a:ea typeface="楷体" panose="02010609060101010101" pitchFamily="49" charset="-122"/>
              </a:rPr>
              <a:t>)=0</a:t>
            </a:r>
            <a:r>
              <a:rPr lang="zh-CN" altLang="en-US" sz="2000" dirty="0">
                <a:solidFill>
                  <a:srgbClr val="080808"/>
                </a:solidFill>
                <a:latin typeface="楷体" panose="02010609060101010101" pitchFamily="49" charset="-122"/>
                <a:ea typeface="楷体" panose="02010609060101010101" pitchFamily="49" charset="-122"/>
              </a:rPr>
              <a:t>。</a:t>
            </a:r>
            <a:endParaRPr lang="zh-CN" altLang="en-US" sz="20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接下来将问题分解成为两种情况：</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）假设第</a:t>
            </a:r>
            <a:r>
              <a:rPr lang="en-US" altLang="zh-CN" sz="2400" dirty="0" err="1">
                <a:solidFill>
                  <a:srgbClr val="080808"/>
                </a:solidFill>
                <a:latin typeface="楷体" panose="02010609060101010101" pitchFamily="49" charset="-122"/>
                <a:ea typeface="楷体" panose="02010609060101010101" pitchFamily="49" charset="-122"/>
              </a:rPr>
              <a:t>m+n</a:t>
            </a:r>
            <a:r>
              <a:rPr lang="zh-CN" altLang="en-US" sz="2400" dirty="0">
                <a:solidFill>
                  <a:srgbClr val="080808"/>
                </a:solidFill>
                <a:latin typeface="楷体" panose="02010609060101010101" pitchFamily="49" charset="-122"/>
                <a:ea typeface="楷体" panose="02010609060101010101" pitchFamily="49" charset="-122"/>
              </a:rPr>
              <a:t>个人手持面额</a:t>
            </a:r>
            <a:r>
              <a:rPr lang="en-US" altLang="zh-CN" sz="2400" dirty="0">
                <a:solidFill>
                  <a:srgbClr val="080808"/>
                </a:solidFill>
                <a:latin typeface="楷体" panose="02010609060101010101" pitchFamily="49" charset="-122"/>
                <a:ea typeface="楷体" panose="02010609060101010101" pitchFamily="49" charset="-122"/>
              </a:rPr>
              <a:t>100</a:t>
            </a:r>
            <a:r>
              <a:rPr lang="zh-CN" altLang="en-US" sz="2400" dirty="0">
                <a:solidFill>
                  <a:srgbClr val="080808"/>
                </a:solidFill>
                <a:latin typeface="楷体" panose="02010609060101010101" pitchFamily="49" charset="-122"/>
                <a:ea typeface="楷体" panose="02010609060101010101" pitchFamily="49" charset="-122"/>
              </a:rPr>
              <a:t>元的钞票，则在他之前的</a:t>
            </a:r>
            <a:r>
              <a:rPr lang="en-US" altLang="zh-CN" sz="2400" dirty="0">
                <a:solidFill>
                  <a:srgbClr val="080808"/>
                </a:solidFill>
                <a:latin typeface="楷体" panose="02010609060101010101" pitchFamily="49" charset="-122"/>
                <a:ea typeface="楷体" panose="02010609060101010101" pitchFamily="49" charset="-122"/>
              </a:rPr>
              <a:t>m+n-1</a:t>
            </a:r>
            <a:r>
              <a:rPr lang="zh-CN" altLang="en-US" sz="2400" dirty="0">
                <a:solidFill>
                  <a:srgbClr val="080808"/>
                </a:solidFill>
                <a:latin typeface="楷体" panose="02010609060101010101" pitchFamily="49" charset="-122"/>
                <a:ea typeface="楷体" panose="02010609060101010101" pitchFamily="49" charset="-122"/>
              </a:rPr>
              <a:t>个人中有</a:t>
            </a:r>
            <a:r>
              <a:rPr lang="en-US" altLang="zh-CN" sz="2400" dirty="0">
                <a:solidFill>
                  <a:srgbClr val="080808"/>
                </a:solidFill>
                <a:latin typeface="楷体" panose="02010609060101010101" pitchFamily="49" charset="-122"/>
                <a:ea typeface="楷体" panose="02010609060101010101" pitchFamily="49" charset="-122"/>
              </a:rPr>
              <a:t>m</a:t>
            </a:r>
            <a:r>
              <a:rPr lang="zh-CN" altLang="en-US" sz="2400" dirty="0">
                <a:solidFill>
                  <a:srgbClr val="080808"/>
                </a:solidFill>
                <a:latin typeface="楷体" panose="02010609060101010101" pitchFamily="49" charset="-122"/>
                <a:ea typeface="楷体" panose="02010609060101010101" pitchFamily="49" charset="-122"/>
              </a:rPr>
              <a:t>个人手持面额</a:t>
            </a:r>
            <a:r>
              <a:rPr lang="en-US" altLang="zh-CN" sz="2400" dirty="0">
                <a:solidFill>
                  <a:srgbClr val="080808"/>
                </a:solidFill>
                <a:latin typeface="楷体" panose="02010609060101010101" pitchFamily="49" charset="-122"/>
                <a:ea typeface="楷体" panose="02010609060101010101" pitchFamily="49" charset="-122"/>
              </a:rPr>
              <a:t>50</a:t>
            </a:r>
            <a:r>
              <a:rPr lang="zh-CN" altLang="en-US" sz="2400" dirty="0">
                <a:solidFill>
                  <a:srgbClr val="080808"/>
                </a:solidFill>
                <a:latin typeface="楷体" panose="02010609060101010101" pitchFamily="49" charset="-122"/>
                <a:ea typeface="楷体" panose="02010609060101010101" pitchFamily="49" charset="-122"/>
              </a:rPr>
              <a:t>元的钞票，有</a:t>
            </a:r>
            <a:r>
              <a:rPr lang="en-US" altLang="zh-CN" sz="2400" dirty="0">
                <a:solidFill>
                  <a:srgbClr val="080808"/>
                </a:solidFill>
                <a:latin typeface="楷体" panose="02010609060101010101" pitchFamily="49" charset="-122"/>
                <a:ea typeface="楷体" panose="02010609060101010101" pitchFamily="49" charset="-122"/>
              </a:rPr>
              <a:t>n-1</a:t>
            </a:r>
            <a:r>
              <a:rPr lang="zh-CN" altLang="en-US" sz="2400" dirty="0">
                <a:solidFill>
                  <a:srgbClr val="080808"/>
                </a:solidFill>
                <a:latin typeface="楷体" panose="02010609060101010101" pitchFamily="49" charset="-122"/>
                <a:ea typeface="楷体" panose="02010609060101010101" pitchFamily="49" charset="-122"/>
              </a:rPr>
              <a:t>个人手持</a:t>
            </a:r>
            <a:r>
              <a:rPr lang="en-US" altLang="zh-CN" sz="2400" dirty="0">
                <a:solidFill>
                  <a:srgbClr val="080808"/>
                </a:solidFill>
                <a:latin typeface="楷体" panose="02010609060101010101" pitchFamily="49" charset="-122"/>
                <a:ea typeface="楷体" panose="02010609060101010101" pitchFamily="49" charset="-122"/>
              </a:rPr>
              <a:t>100</a:t>
            </a:r>
            <a:r>
              <a:rPr lang="zh-CN" altLang="en-US" sz="2400" dirty="0">
                <a:solidFill>
                  <a:srgbClr val="080808"/>
                </a:solidFill>
                <a:latin typeface="楷体" panose="02010609060101010101" pitchFamily="49" charset="-122"/>
                <a:ea typeface="楷体" panose="02010609060101010101" pitchFamily="49" charset="-122"/>
              </a:rPr>
              <a:t>元的钞票，此种情况共有</a:t>
            </a:r>
            <a:r>
              <a:rPr lang="en-US" altLang="zh-CN" sz="2400" dirty="0">
                <a:solidFill>
                  <a:srgbClr val="080808"/>
                </a:solidFill>
                <a:latin typeface="楷体" panose="02010609060101010101" pitchFamily="49" charset="-122"/>
                <a:ea typeface="楷体" panose="02010609060101010101" pitchFamily="49" charset="-122"/>
              </a:rPr>
              <a:t>tickets (m,n-1)</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）第</a:t>
            </a:r>
            <a:r>
              <a:rPr lang="en-US" altLang="zh-CN" sz="2400" dirty="0" err="1">
                <a:solidFill>
                  <a:srgbClr val="080808"/>
                </a:solidFill>
                <a:latin typeface="楷体" panose="02010609060101010101" pitchFamily="49" charset="-122"/>
                <a:ea typeface="楷体" panose="02010609060101010101" pitchFamily="49" charset="-122"/>
              </a:rPr>
              <a:t>m+n</a:t>
            </a:r>
            <a:r>
              <a:rPr lang="zh-CN" altLang="en-US" sz="2400" dirty="0">
                <a:solidFill>
                  <a:srgbClr val="080808"/>
                </a:solidFill>
                <a:latin typeface="楷体" panose="02010609060101010101" pitchFamily="49" charset="-122"/>
                <a:ea typeface="楷体" panose="02010609060101010101" pitchFamily="49" charset="-122"/>
              </a:rPr>
              <a:t>个人手持面额</a:t>
            </a:r>
            <a:r>
              <a:rPr lang="en-US" altLang="zh-CN" sz="2400" dirty="0">
                <a:solidFill>
                  <a:srgbClr val="080808"/>
                </a:solidFill>
                <a:latin typeface="楷体" panose="02010609060101010101" pitchFamily="49" charset="-122"/>
                <a:ea typeface="楷体" panose="02010609060101010101" pitchFamily="49" charset="-122"/>
              </a:rPr>
              <a:t>50</a:t>
            </a:r>
            <a:r>
              <a:rPr lang="zh-CN" altLang="en-US" sz="2400" dirty="0">
                <a:solidFill>
                  <a:srgbClr val="080808"/>
                </a:solidFill>
                <a:latin typeface="楷体" panose="02010609060101010101" pitchFamily="49" charset="-122"/>
                <a:ea typeface="楷体" panose="02010609060101010101" pitchFamily="49" charset="-122"/>
              </a:rPr>
              <a:t>元的钞票，则在他之前的</a:t>
            </a:r>
            <a:r>
              <a:rPr lang="en-US" altLang="zh-CN" sz="2400" dirty="0">
                <a:solidFill>
                  <a:srgbClr val="080808"/>
                </a:solidFill>
                <a:latin typeface="楷体" panose="02010609060101010101" pitchFamily="49" charset="-122"/>
                <a:ea typeface="楷体" panose="02010609060101010101" pitchFamily="49" charset="-122"/>
              </a:rPr>
              <a:t>m+n-1</a:t>
            </a:r>
            <a:r>
              <a:rPr lang="zh-CN" altLang="en-US" sz="2400" dirty="0">
                <a:solidFill>
                  <a:srgbClr val="080808"/>
                </a:solidFill>
                <a:latin typeface="楷体" panose="02010609060101010101" pitchFamily="49" charset="-122"/>
                <a:ea typeface="楷体" panose="02010609060101010101" pitchFamily="49" charset="-122"/>
              </a:rPr>
              <a:t>个人中有</a:t>
            </a:r>
            <a:r>
              <a:rPr lang="en-US" altLang="zh-CN" sz="2400" dirty="0">
                <a:solidFill>
                  <a:srgbClr val="080808"/>
                </a:solidFill>
                <a:latin typeface="楷体" panose="02010609060101010101" pitchFamily="49" charset="-122"/>
                <a:ea typeface="楷体" panose="02010609060101010101" pitchFamily="49" charset="-122"/>
              </a:rPr>
              <a:t>m-1</a:t>
            </a:r>
            <a:r>
              <a:rPr lang="zh-CN" altLang="en-US" sz="2400" dirty="0">
                <a:solidFill>
                  <a:srgbClr val="080808"/>
                </a:solidFill>
                <a:latin typeface="楷体" panose="02010609060101010101" pitchFamily="49" charset="-122"/>
                <a:ea typeface="楷体" panose="02010609060101010101" pitchFamily="49" charset="-122"/>
              </a:rPr>
              <a:t>个人手持面额</a:t>
            </a:r>
            <a:r>
              <a:rPr lang="en-US" altLang="zh-CN" sz="2400" dirty="0">
                <a:solidFill>
                  <a:srgbClr val="080808"/>
                </a:solidFill>
                <a:latin typeface="楷体" panose="02010609060101010101" pitchFamily="49" charset="-122"/>
                <a:ea typeface="楷体" panose="02010609060101010101" pitchFamily="49" charset="-122"/>
              </a:rPr>
              <a:t>50</a:t>
            </a:r>
            <a:r>
              <a:rPr lang="zh-CN" altLang="en-US" sz="2400" dirty="0">
                <a:solidFill>
                  <a:srgbClr val="080808"/>
                </a:solidFill>
                <a:latin typeface="楷体" panose="02010609060101010101" pitchFamily="49" charset="-122"/>
                <a:ea typeface="楷体" panose="02010609060101010101" pitchFamily="49" charset="-122"/>
              </a:rPr>
              <a:t>元的钞票，有</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个人手持面额</a:t>
            </a:r>
            <a:r>
              <a:rPr lang="en-US" altLang="zh-CN" sz="2400" dirty="0">
                <a:solidFill>
                  <a:srgbClr val="080808"/>
                </a:solidFill>
                <a:latin typeface="楷体" panose="02010609060101010101" pitchFamily="49" charset="-122"/>
                <a:ea typeface="楷体" panose="02010609060101010101" pitchFamily="49" charset="-122"/>
              </a:rPr>
              <a:t>100</a:t>
            </a:r>
            <a:r>
              <a:rPr lang="zh-CN" altLang="en-US" sz="2400" dirty="0">
                <a:solidFill>
                  <a:srgbClr val="080808"/>
                </a:solidFill>
                <a:latin typeface="楷体" panose="02010609060101010101" pitchFamily="49" charset="-122"/>
                <a:ea typeface="楷体" panose="02010609060101010101" pitchFamily="49" charset="-122"/>
              </a:rPr>
              <a:t>元的钞票，此种情况共有</a:t>
            </a:r>
            <a:r>
              <a:rPr lang="en-US" altLang="zh-CN" sz="2400" dirty="0">
                <a:solidFill>
                  <a:srgbClr val="080808"/>
                </a:solidFill>
                <a:latin typeface="楷体" panose="02010609060101010101" pitchFamily="49" charset="-122"/>
                <a:ea typeface="楷体" panose="02010609060101010101" pitchFamily="49" charset="-122"/>
              </a:rPr>
              <a:t>tickets (m-1,n)</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107504" y="3861048"/>
            <a:ext cx="56491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 由此得出递推定义式如下所示</a:t>
            </a:r>
            <a:r>
              <a:rPr lang="zh-CN" altLang="en-US" sz="2400" dirty="0" smtClean="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6"/>
          <a:stretch>
            <a:fillRect/>
          </a:stretch>
        </p:blipFill>
        <p:spPr>
          <a:xfrm>
            <a:off x="1115616" y="4869160"/>
            <a:ext cx="7185721" cy="108012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571060" y="1074509"/>
            <a:ext cx="800188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long tickets (int m, int n)</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long y;</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if(n==0)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y=1;</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else if(m&lt;n)</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y=0;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else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y= tickets (m,n-1)+ tickets (m-1,n);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递归调用  </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return(y);</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195075" y="1124744"/>
            <a:ext cx="875385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int fun(int pos)</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 (pos == 6)</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2;</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1.5*(fun(pos+1) + 2);</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void main()</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printf</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一共有</a:t>
            </a:r>
            <a:r>
              <a:rPr lang="en-US" altLang="zh-CN" sz="2400" dirty="0">
                <a:solidFill>
                  <a:srgbClr val="080808"/>
                </a:solidFill>
                <a:latin typeface="楷体" panose="02010609060101010101" pitchFamily="49" charset="-122"/>
                <a:ea typeface="楷体" panose="02010609060101010101" pitchFamily="49" charset="-122"/>
              </a:rPr>
              <a:t>%d</a:t>
            </a:r>
            <a:r>
              <a:rPr lang="zh-CN" altLang="en-US" sz="2400" dirty="0">
                <a:solidFill>
                  <a:srgbClr val="080808"/>
                </a:solidFill>
                <a:latin typeface="楷体" panose="02010609060101010101" pitchFamily="49" charset="-122"/>
                <a:ea typeface="楷体" panose="02010609060101010101" pitchFamily="49" charset="-122"/>
              </a:rPr>
              <a:t>个鸭子</a:t>
            </a:r>
            <a:r>
              <a:rPr lang="en-US" altLang="zh-CN" sz="2400" dirty="0">
                <a:solidFill>
                  <a:srgbClr val="080808"/>
                </a:solidFill>
                <a:latin typeface="楷体" panose="02010609060101010101" pitchFamily="49" charset="-122"/>
                <a:ea typeface="楷体" panose="02010609060101010101" pitchFamily="49" charset="-122"/>
              </a:rPr>
              <a:t>!\n", fun(1));</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083739" y="1065375"/>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分治法概述</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539550" y="1967060"/>
            <a:ext cx="813690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前两个章节深入介绍了递归技术及其应用，接下来将使用学到的新技能来解决问题，探索分而治之（</a:t>
            </a:r>
            <a:r>
              <a:rPr lang="en-US" altLang="zh-CN" sz="2400" dirty="0">
                <a:solidFill>
                  <a:srgbClr val="080808"/>
                </a:solidFill>
                <a:latin typeface="楷体" panose="02010609060101010101" pitchFamily="49" charset="-122"/>
                <a:ea typeface="楷体" panose="02010609060101010101" pitchFamily="49" charset="-122"/>
              </a:rPr>
              <a:t>divide and conquer</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D&amp;C</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这种实用的递归式问题解决方法。采用分治法分解出的问题往往是原问题的较小规模的子问题，这就为使用递归技术提供了方便。在求解问题的过程中，反复应用分治策略，可以使子问题与原问题类型一致而其规模却不断缩小，最终使子问题缩小到很容易直接求出其解，而这自然导致递归过程的产生，分治与递归相辅相成，联合应用于算法设计之中。</a:t>
            </a: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矩形 3"/>
          <p:cNvSpPr>
            <a:spLocks noChangeArrowheads="1"/>
          </p:cNvSpPr>
          <p:nvPr/>
        </p:nvSpPr>
        <p:spPr bwMode="auto">
          <a:xfrm>
            <a:off x="5940425" y="4652963"/>
            <a:ext cx="3203575" cy="3603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SzTx/>
              <a:buFontTx/>
              <a:buNone/>
            </a:pPr>
            <a:endParaRPr lang="zh-CN" altLang="en-US" sz="2400">
              <a:latin typeface="Times New Roman" panose="02020603050405020304" pitchFamily="18" charset="0"/>
              <a:ea typeface="楷体_GB2312" panose="02010609030101010101" pitchFamily="49" charset="-122"/>
            </a:endParaRPr>
          </a:p>
        </p:txBody>
      </p:sp>
      <p:sp>
        <p:nvSpPr>
          <p:cNvPr id="9" name="Text Box 4"/>
          <p:cNvSpPr txBox="1">
            <a:spLocks noChangeArrowheads="1"/>
          </p:cNvSpPr>
          <p:nvPr/>
        </p:nvSpPr>
        <p:spPr bwMode="auto">
          <a:xfrm>
            <a:off x="467544" y="1144122"/>
            <a:ext cx="8136905"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引入：假设现在有一块布，要求将这块布均匀地分成方块，且分出的方块要尽可能大。</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思路：使用分治策略，分治策略使用递归技术，因此解决问题时主要要考虑两个方面：一是找出递归出口，这种出口必须尽可能简单。二是不断将问题分解，缩小规模，直到符合递归出口条件。</a:t>
            </a:r>
            <a:endParaRPr lang="zh-CN" altLang="en-US" sz="2400" dirty="0">
              <a:solidFill>
                <a:srgbClr val="080808"/>
              </a:solidFill>
              <a:latin typeface="楷体" panose="02010609060101010101" pitchFamily="49" charset="-122"/>
              <a:ea typeface="楷体" panose="02010609060101010101" pitchFamily="49" charset="-122"/>
            </a:endParaRPr>
          </a:p>
        </p:txBody>
      </p:sp>
      <p:grpSp>
        <p:nvGrpSpPr>
          <p:cNvPr id="10" name="组合 9"/>
          <p:cNvGrpSpPr/>
          <p:nvPr/>
        </p:nvGrpSpPr>
        <p:grpSpPr>
          <a:xfrm>
            <a:off x="2285628" y="3846897"/>
            <a:ext cx="5256584" cy="2332856"/>
            <a:chOff x="0" y="-58922"/>
            <a:chExt cx="4510480" cy="2070653"/>
          </a:xfrm>
        </p:grpSpPr>
        <p:sp>
          <p:nvSpPr>
            <p:cNvPr id="11" name="矩形 10"/>
            <p:cNvSpPr/>
            <p:nvPr/>
          </p:nvSpPr>
          <p:spPr>
            <a:xfrm>
              <a:off x="0" y="482804"/>
              <a:ext cx="3869741" cy="1528927"/>
            </a:xfrm>
            <a:prstGeom prst="rect">
              <a:avLst/>
            </a:prstGeom>
            <a:blipFill>
              <a:blip r:embed="rId6"/>
              <a:tile tx="0" ty="0" sx="100000" sy="100000" flip="none" algn="tl"/>
            </a:bli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2" name="文本框 2"/>
            <p:cNvSpPr txBox="1">
              <a:spLocks noChangeArrowheads="1"/>
            </p:cNvSpPr>
            <p:nvPr/>
          </p:nvSpPr>
          <p:spPr bwMode="auto">
            <a:xfrm>
              <a:off x="1594714" y="-58922"/>
              <a:ext cx="680146" cy="32957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2"/>
            <p:cNvSpPr txBox="1">
              <a:spLocks noChangeArrowheads="1"/>
            </p:cNvSpPr>
            <p:nvPr/>
          </p:nvSpPr>
          <p:spPr bwMode="auto">
            <a:xfrm>
              <a:off x="4001413" y="1025509"/>
              <a:ext cx="509067" cy="32957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右大括号 13"/>
            <p:cNvSpPr/>
            <p:nvPr/>
          </p:nvSpPr>
          <p:spPr>
            <a:xfrm rot="16200000">
              <a:off x="1843430" y="-1565452"/>
              <a:ext cx="174625" cy="384683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5" name="右大括号 14"/>
            <p:cNvSpPr/>
            <p:nvPr/>
          </p:nvSpPr>
          <p:spPr>
            <a:xfrm>
              <a:off x="3913632" y="482804"/>
              <a:ext cx="153619" cy="152844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190596" y="1133521"/>
            <a:ext cx="8640960"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第一步，先找出递归出口，对于这个问题最容易处理的情况是，一条边的长度是另外一条边的整数倍。即如果一条边是</a:t>
            </a:r>
            <a:r>
              <a:rPr lang="en-US" altLang="zh-CN" sz="2000" dirty="0">
                <a:solidFill>
                  <a:srgbClr val="080808"/>
                </a:solidFill>
                <a:latin typeface="楷体" panose="02010609060101010101" pitchFamily="49" charset="-122"/>
                <a:ea typeface="楷体" panose="02010609060101010101" pitchFamily="49" charset="-122"/>
              </a:rPr>
              <a:t>20m</a:t>
            </a:r>
            <a:r>
              <a:rPr lang="zh-CN" altLang="en-US" sz="2000" dirty="0">
                <a:solidFill>
                  <a:srgbClr val="080808"/>
                </a:solidFill>
                <a:latin typeface="楷体" panose="02010609060101010101" pitchFamily="49" charset="-122"/>
                <a:ea typeface="楷体" panose="02010609060101010101" pitchFamily="49" charset="-122"/>
              </a:rPr>
              <a:t>，另外一条边是</a:t>
            </a:r>
            <a:r>
              <a:rPr lang="en-US" altLang="zh-CN" sz="2000" dirty="0">
                <a:solidFill>
                  <a:srgbClr val="080808"/>
                </a:solidFill>
                <a:latin typeface="楷体" panose="02010609060101010101" pitchFamily="49" charset="-122"/>
                <a:ea typeface="楷体" panose="02010609060101010101" pitchFamily="49" charset="-122"/>
              </a:rPr>
              <a:t>10m</a:t>
            </a:r>
            <a:r>
              <a:rPr lang="zh-CN" altLang="en-US" sz="2000" dirty="0">
                <a:solidFill>
                  <a:srgbClr val="080808"/>
                </a:solidFill>
                <a:latin typeface="楷体" panose="02010609060101010101" pitchFamily="49" charset="-122"/>
                <a:ea typeface="楷体" panose="02010609060101010101" pitchFamily="49" charset="-122"/>
              </a:rPr>
              <a:t>，就能直接将布分成两块，最大方块是</a:t>
            </a:r>
            <a:r>
              <a:rPr lang="en-US" altLang="zh-CN" sz="2000" dirty="0">
                <a:solidFill>
                  <a:srgbClr val="080808"/>
                </a:solidFill>
                <a:latin typeface="楷体" panose="02010609060101010101" pitchFamily="49" charset="-122"/>
                <a:ea typeface="楷体" panose="02010609060101010101" pitchFamily="49" charset="-122"/>
              </a:rPr>
              <a:t>10m×10m</a:t>
            </a:r>
            <a:r>
              <a:rPr lang="zh-CN" altLang="en-US" sz="2000" dirty="0">
                <a:solidFill>
                  <a:srgbClr val="080808"/>
                </a:solidFill>
                <a:latin typeface="楷体" panose="02010609060101010101" pitchFamily="49" charset="-122"/>
                <a:ea typeface="楷体" panose="02010609060101010101" pitchFamily="49" charset="-122"/>
              </a:rPr>
              <a:t>。</a:t>
            </a:r>
            <a:endParaRPr lang="zh-CN" altLang="en-US" sz="2000" dirty="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第二步，分解问题，找出递归条件。根据分治策略，缩小问题规模。如何缩小问题的规模呢？首先找出这块布可以分出的最大方块，如下</a:t>
            </a:r>
            <a:r>
              <a:rPr lang="zh-CN" altLang="en-US" sz="2000" dirty="0" smtClean="0">
                <a:solidFill>
                  <a:srgbClr val="080808"/>
                </a:solidFill>
                <a:latin typeface="楷体" panose="02010609060101010101" pitchFamily="49" charset="-122"/>
                <a:ea typeface="楷体" panose="02010609060101010101" pitchFamily="49" charset="-122"/>
              </a:rPr>
              <a:t>图所示：</a:t>
            </a:r>
            <a:endParaRPr lang="en-US" altLang="zh-CN" sz="2000" dirty="0" smtClean="0">
              <a:solidFill>
                <a:srgbClr val="080808"/>
              </a:solidFill>
              <a:latin typeface="楷体" panose="02010609060101010101" pitchFamily="49" charset="-122"/>
              <a:ea typeface="楷体" panose="02010609060101010101" pitchFamily="49" charset="-122"/>
            </a:endParaRPr>
          </a:p>
        </p:txBody>
      </p:sp>
      <p:grpSp>
        <p:nvGrpSpPr>
          <p:cNvPr id="6" name="组合 5"/>
          <p:cNvGrpSpPr/>
          <p:nvPr/>
        </p:nvGrpSpPr>
        <p:grpSpPr>
          <a:xfrm>
            <a:off x="2123728" y="3284984"/>
            <a:ext cx="4204334" cy="1817370"/>
            <a:chOff x="0" y="0"/>
            <a:chExt cx="4205960" cy="1818183"/>
          </a:xfrm>
        </p:grpSpPr>
        <p:grpSp>
          <p:nvGrpSpPr>
            <p:cNvPr id="7" name="组合 6"/>
            <p:cNvGrpSpPr/>
            <p:nvPr/>
          </p:nvGrpSpPr>
          <p:grpSpPr>
            <a:xfrm>
              <a:off x="0" y="0"/>
              <a:ext cx="4193514" cy="1817548"/>
              <a:chOff x="0" y="0"/>
              <a:chExt cx="4193514" cy="1817548"/>
            </a:xfrm>
          </p:grpSpPr>
          <p:sp>
            <p:nvSpPr>
              <p:cNvPr id="15" name="文本框 2"/>
              <p:cNvSpPr txBox="1">
                <a:spLocks noChangeArrowheads="1"/>
              </p:cNvSpPr>
              <p:nvPr/>
            </p:nvSpPr>
            <p:spPr bwMode="auto">
              <a:xfrm>
                <a:off x="980236"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文本框 2"/>
              <p:cNvSpPr txBox="1">
                <a:spLocks noChangeArrowheads="1"/>
              </p:cNvSpPr>
              <p:nvPr/>
            </p:nvSpPr>
            <p:spPr bwMode="auto">
              <a:xfrm>
                <a:off x="0" y="950976"/>
                <a:ext cx="46418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右大括号 16"/>
              <p:cNvSpPr/>
              <p:nvPr/>
            </p:nvSpPr>
            <p:spPr>
              <a:xfrm rot="16200000">
                <a:off x="1155801" y="-336499"/>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8" name="右大括号 17"/>
              <p:cNvSpPr/>
              <p:nvPr/>
            </p:nvSpPr>
            <p:spPr>
              <a:xfrm flipH="1">
                <a:off x="365760" y="468173"/>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9" name="文本框 2"/>
              <p:cNvSpPr txBox="1">
                <a:spLocks noChangeArrowheads="1"/>
              </p:cNvSpPr>
              <p:nvPr/>
            </p:nvSpPr>
            <p:spPr bwMode="auto">
              <a:xfrm>
                <a:off x="2326233"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右大括号 19"/>
              <p:cNvSpPr/>
              <p:nvPr/>
            </p:nvSpPr>
            <p:spPr>
              <a:xfrm rot="16200000">
                <a:off x="2509113" y="-336499"/>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1" name="文本框 2"/>
              <p:cNvSpPr txBox="1">
                <a:spLocks noChangeArrowheads="1"/>
              </p:cNvSpPr>
              <p:nvPr/>
            </p:nvSpPr>
            <p:spPr bwMode="auto">
              <a:xfrm>
                <a:off x="3401568"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右大括号 21"/>
              <p:cNvSpPr/>
              <p:nvPr/>
            </p:nvSpPr>
            <p:spPr>
              <a:xfrm rot="16200000">
                <a:off x="3642969" y="-117043"/>
                <a:ext cx="183515" cy="9175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grpSp>
          <p:nvGrpSpPr>
            <p:cNvPr id="8" name="组合 7"/>
            <p:cNvGrpSpPr/>
            <p:nvPr/>
          </p:nvGrpSpPr>
          <p:grpSpPr>
            <a:xfrm>
              <a:off x="570585" y="468173"/>
              <a:ext cx="3635375" cy="1350010"/>
              <a:chOff x="570585" y="468173"/>
              <a:chExt cx="3635375" cy="1350010"/>
            </a:xfrm>
          </p:grpSpPr>
          <p:sp>
            <p:nvSpPr>
              <p:cNvPr id="9" name="矩形 8"/>
              <p:cNvSpPr/>
              <p:nvPr/>
            </p:nvSpPr>
            <p:spPr>
              <a:xfrm>
                <a:off x="570585" y="468173"/>
                <a:ext cx="3635375" cy="1350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10" name="直接连接符 9"/>
              <p:cNvCxnSpPr/>
              <p:nvPr/>
            </p:nvCxnSpPr>
            <p:spPr>
              <a:xfrm>
                <a:off x="1923897" y="468173"/>
                <a:ext cx="0" cy="1350010"/>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a:off x="3277209" y="468173"/>
                <a:ext cx="0" cy="1350010"/>
              </a:xfrm>
              <a:prstGeom prst="line">
                <a:avLst/>
              </a:prstGeom>
            </p:spPr>
            <p:style>
              <a:lnRef idx="1">
                <a:schemeClr val="dk1"/>
              </a:lnRef>
              <a:fillRef idx="0">
                <a:schemeClr val="dk1"/>
              </a:fillRef>
              <a:effectRef idx="0">
                <a:schemeClr val="dk1"/>
              </a:effectRef>
              <a:fontRef idx="minor">
                <a:schemeClr val="tx1"/>
              </a:fontRef>
            </p:style>
          </p:cxnSp>
          <p:sp>
            <p:nvSpPr>
              <p:cNvPr id="12" name="文本框 2"/>
              <p:cNvSpPr txBox="1">
                <a:spLocks noChangeArrowheads="1"/>
              </p:cNvSpPr>
              <p:nvPr/>
            </p:nvSpPr>
            <p:spPr bwMode="auto">
              <a:xfrm>
                <a:off x="921715" y="92171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2"/>
              <p:cNvSpPr txBox="1">
                <a:spLocks noChangeArrowheads="1"/>
              </p:cNvSpPr>
              <p:nvPr/>
            </p:nvSpPr>
            <p:spPr bwMode="auto">
              <a:xfrm>
                <a:off x="2326233" y="91440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2"/>
              <p:cNvSpPr txBox="1">
                <a:spLocks noChangeArrowheads="1"/>
              </p:cNvSpPr>
              <p:nvPr/>
            </p:nvSpPr>
            <p:spPr bwMode="auto">
              <a:xfrm>
                <a:off x="3460089" y="91440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grpSp>
      <p:sp>
        <p:nvSpPr>
          <p:cNvPr id="23" name="Text Box 4"/>
          <p:cNvSpPr txBox="1">
            <a:spLocks noChangeArrowheads="1"/>
          </p:cNvSpPr>
          <p:nvPr/>
        </p:nvSpPr>
        <p:spPr bwMode="auto">
          <a:xfrm>
            <a:off x="190596" y="5589259"/>
            <a:ext cx="874139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如上图所示，从这块布中分出两个</a:t>
            </a:r>
            <a:r>
              <a:rPr lang="en-US" altLang="zh-CN" sz="2000" dirty="0">
                <a:solidFill>
                  <a:srgbClr val="080808"/>
                </a:solidFill>
                <a:latin typeface="楷体" panose="02010609060101010101" pitchFamily="49" charset="-122"/>
                <a:ea typeface="楷体" panose="02010609060101010101" pitchFamily="49" charset="-122"/>
              </a:rPr>
              <a:t>64m×64m</a:t>
            </a:r>
            <a:r>
              <a:rPr lang="zh-CN" altLang="en-US" sz="2000" dirty="0">
                <a:solidFill>
                  <a:srgbClr val="080808"/>
                </a:solidFill>
                <a:latin typeface="楷体" panose="02010609060101010101" pitchFamily="49" charset="-122"/>
                <a:ea typeface="楷体" panose="02010609060101010101" pitchFamily="49" charset="-122"/>
              </a:rPr>
              <a:t>的方块，还剩余一块</a:t>
            </a:r>
            <a:r>
              <a:rPr lang="en-US" altLang="zh-CN" sz="2000" dirty="0">
                <a:solidFill>
                  <a:srgbClr val="080808"/>
                </a:solidFill>
                <a:latin typeface="楷体" panose="02010609060101010101" pitchFamily="49" charset="-122"/>
                <a:ea typeface="楷体" panose="02010609060101010101" pitchFamily="49" charset="-122"/>
              </a:rPr>
              <a:t>64m×40m</a:t>
            </a:r>
            <a:r>
              <a:rPr lang="zh-CN" altLang="en-US" sz="2000" dirty="0">
                <a:solidFill>
                  <a:srgbClr val="080808"/>
                </a:solidFill>
                <a:latin typeface="楷体" panose="02010609060101010101" pitchFamily="49" charset="-122"/>
                <a:ea typeface="楷体" panose="02010609060101010101" pitchFamily="49" charset="-122"/>
              </a:rPr>
              <a:t>的布。能不能何对剩余的这块布使用相同的算法呢？现在要解决的问题从划分</a:t>
            </a:r>
            <a:r>
              <a:rPr lang="en-US" altLang="zh-CN" sz="2000" dirty="0">
                <a:solidFill>
                  <a:srgbClr val="080808"/>
                </a:solidFill>
                <a:latin typeface="楷体" panose="02010609060101010101" pitchFamily="49" charset="-122"/>
                <a:ea typeface="楷体" panose="02010609060101010101" pitchFamily="49" charset="-122"/>
              </a:rPr>
              <a:t>168m×64m</a:t>
            </a:r>
            <a:r>
              <a:rPr lang="zh-CN" altLang="en-US" sz="2000" dirty="0">
                <a:solidFill>
                  <a:srgbClr val="080808"/>
                </a:solidFill>
                <a:latin typeface="楷体" panose="02010609060101010101" pitchFamily="49" charset="-122"/>
                <a:ea typeface="楷体" panose="02010609060101010101" pitchFamily="49" charset="-122"/>
              </a:rPr>
              <a:t>的布转化为了划分</a:t>
            </a:r>
            <a:r>
              <a:rPr lang="en-US" altLang="zh-CN" sz="2000" dirty="0">
                <a:solidFill>
                  <a:srgbClr val="080808"/>
                </a:solidFill>
                <a:latin typeface="楷体" panose="02010609060101010101" pitchFamily="49" charset="-122"/>
                <a:ea typeface="楷体" panose="02010609060101010101" pitchFamily="49" charset="-122"/>
              </a:rPr>
              <a:t>64m×40m</a:t>
            </a:r>
            <a:r>
              <a:rPr lang="zh-CN" altLang="en-US" sz="2000" dirty="0">
                <a:solidFill>
                  <a:srgbClr val="080808"/>
                </a:solidFill>
                <a:latin typeface="楷体" panose="02010609060101010101" pitchFamily="49" charset="-122"/>
                <a:ea typeface="楷体" panose="02010609060101010101" pitchFamily="49" charset="-122"/>
              </a:rPr>
              <a:t>的布了。</a:t>
            </a:r>
            <a:endParaRPr lang="zh-CN" altLang="en-US" sz="20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第三步，继续使用上述策略来分解问题，找出当前这块布可以分出的最大方块</a:t>
            </a:r>
            <a:r>
              <a:rPr lang="zh-CN" altLang="en-US" sz="2000" dirty="0" smtClean="0">
                <a:solidFill>
                  <a:srgbClr val="080808"/>
                </a:solidFill>
                <a:latin typeface="楷体" panose="02010609060101010101" pitchFamily="49" charset="-122"/>
                <a:ea typeface="楷体" panose="02010609060101010101" pitchFamily="49" charset="-122"/>
              </a:rPr>
              <a:t>，如下图所示：</a:t>
            </a:r>
            <a:endParaRPr lang="en-US" altLang="zh-CN" sz="2000" dirty="0" smtClean="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endParaRPr lang="zh-CN" altLang="en-US" sz="2000" dirty="0">
              <a:solidFill>
                <a:srgbClr val="080808"/>
              </a:solidFill>
              <a:latin typeface="楷体" panose="02010609060101010101" pitchFamily="49" charset="-122"/>
              <a:ea typeface="楷体" panose="02010609060101010101" pitchFamily="49" charset="-122"/>
            </a:endParaRPr>
          </a:p>
        </p:txBody>
      </p:sp>
      <p:grpSp>
        <p:nvGrpSpPr>
          <p:cNvPr id="23" name="组合 22"/>
          <p:cNvGrpSpPr/>
          <p:nvPr/>
        </p:nvGrpSpPr>
        <p:grpSpPr>
          <a:xfrm>
            <a:off x="2267744" y="1988840"/>
            <a:ext cx="3658963" cy="2033763"/>
            <a:chOff x="0" y="-47326"/>
            <a:chExt cx="2494026" cy="1495329"/>
          </a:xfrm>
        </p:grpSpPr>
        <p:sp>
          <p:nvSpPr>
            <p:cNvPr id="24" name="文本框 2"/>
            <p:cNvSpPr txBox="1">
              <a:spLocks noChangeArrowheads="1"/>
            </p:cNvSpPr>
            <p:nvPr/>
          </p:nvSpPr>
          <p:spPr bwMode="auto">
            <a:xfrm>
              <a:off x="848563" y="-29071"/>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
            <p:cNvSpPr txBox="1">
              <a:spLocks noChangeArrowheads="1"/>
            </p:cNvSpPr>
            <p:nvPr/>
          </p:nvSpPr>
          <p:spPr bwMode="auto">
            <a:xfrm>
              <a:off x="0" y="775411"/>
              <a:ext cx="46418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右大括号 25"/>
            <p:cNvSpPr/>
            <p:nvPr/>
          </p:nvSpPr>
          <p:spPr>
            <a:xfrm rot="16200000">
              <a:off x="1042416" y="-193853"/>
              <a:ext cx="183515" cy="109474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7" name="右大括号 26"/>
            <p:cNvSpPr/>
            <p:nvPr/>
          </p:nvSpPr>
          <p:spPr>
            <a:xfrm flipH="1">
              <a:off x="380390" y="482803"/>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8" name="文本框 2"/>
            <p:cNvSpPr txBox="1">
              <a:spLocks noChangeArrowheads="1"/>
            </p:cNvSpPr>
            <p:nvPr/>
          </p:nvSpPr>
          <p:spPr bwMode="auto">
            <a:xfrm>
              <a:off x="1799539" y="-4732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右大括号 28"/>
            <p:cNvSpPr/>
            <p:nvPr/>
          </p:nvSpPr>
          <p:spPr>
            <a:xfrm rot="16200000">
              <a:off x="1975104" y="-43891"/>
              <a:ext cx="221742"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0" name="矩形 29"/>
            <p:cNvSpPr/>
            <p:nvPr/>
          </p:nvSpPr>
          <p:spPr>
            <a:xfrm>
              <a:off x="585216" y="482803"/>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1" name="直接连接符 30"/>
            <p:cNvCxnSpPr/>
            <p:nvPr/>
          </p:nvCxnSpPr>
          <p:spPr>
            <a:xfrm>
              <a:off x="1682496" y="482803"/>
              <a:ext cx="0" cy="965200"/>
            </a:xfrm>
            <a:prstGeom prst="line">
              <a:avLst/>
            </a:prstGeom>
          </p:spPr>
          <p:style>
            <a:lnRef idx="1">
              <a:schemeClr val="dk1"/>
            </a:lnRef>
            <a:fillRef idx="0">
              <a:schemeClr val="dk1"/>
            </a:fillRef>
            <a:effectRef idx="0">
              <a:schemeClr val="dk1"/>
            </a:effectRef>
            <a:fontRef idx="minor">
              <a:schemeClr val="tx1"/>
            </a:fontRef>
          </p:style>
        </p:cxnSp>
        <p:sp>
          <p:nvSpPr>
            <p:cNvPr id="32" name="文本框 2"/>
            <p:cNvSpPr txBox="1">
              <a:spLocks noChangeArrowheads="1"/>
            </p:cNvSpPr>
            <p:nvPr/>
          </p:nvSpPr>
          <p:spPr bwMode="auto">
            <a:xfrm>
              <a:off x="848563" y="760781"/>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2"/>
            <p:cNvSpPr txBox="1">
              <a:spLocks noChangeArrowheads="1"/>
            </p:cNvSpPr>
            <p:nvPr/>
          </p:nvSpPr>
          <p:spPr bwMode="auto">
            <a:xfrm>
              <a:off x="1799539" y="76809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34" name="Text Box 4"/>
          <p:cNvSpPr txBox="1">
            <a:spLocks noChangeArrowheads="1"/>
          </p:cNvSpPr>
          <p:nvPr/>
        </p:nvSpPr>
        <p:spPr bwMode="auto">
          <a:xfrm>
            <a:off x="354386" y="4581128"/>
            <a:ext cx="813690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如上图所示，从这块布中分出一个</a:t>
            </a:r>
            <a:r>
              <a:rPr lang="en-US" altLang="zh-CN" sz="2000" dirty="0">
                <a:solidFill>
                  <a:srgbClr val="080808"/>
                </a:solidFill>
                <a:latin typeface="楷体" panose="02010609060101010101" pitchFamily="49" charset="-122"/>
                <a:ea typeface="楷体" panose="02010609060101010101" pitchFamily="49" charset="-122"/>
              </a:rPr>
              <a:t>40m×40m</a:t>
            </a:r>
            <a:r>
              <a:rPr lang="zh-CN" altLang="en-US" sz="2000" dirty="0">
                <a:solidFill>
                  <a:srgbClr val="080808"/>
                </a:solidFill>
                <a:latin typeface="楷体" panose="02010609060101010101" pitchFamily="49" charset="-122"/>
                <a:ea typeface="楷体" panose="02010609060101010101" pitchFamily="49" charset="-122"/>
              </a:rPr>
              <a:t>的方块，还剩余一块</a:t>
            </a:r>
            <a:r>
              <a:rPr lang="en-US" altLang="zh-CN" sz="2000" dirty="0">
                <a:solidFill>
                  <a:srgbClr val="080808"/>
                </a:solidFill>
                <a:latin typeface="楷体" panose="02010609060101010101" pitchFamily="49" charset="-122"/>
                <a:ea typeface="楷体" panose="02010609060101010101" pitchFamily="49" charset="-122"/>
              </a:rPr>
              <a:t>40m×24m</a:t>
            </a:r>
            <a:r>
              <a:rPr lang="zh-CN" altLang="en-US" sz="2000" dirty="0">
                <a:solidFill>
                  <a:srgbClr val="080808"/>
                </a:solidFill>
                <a:latin typeface="楷体" panose="02010609060101010101" pitchFamily="49" charset="-122"/>
                <a:ea typeface="楷体" panose="02010609060101010101" pitchFamily="49" charset="-122"/>
              </a:rPr>
              <a:t>的布。当前要解决的问题有从划分</a:t>
            </a:r>
            <a:r>
              <a:rPr lang="en-US" altLang="zh-CN" sz="2000" dirty="0">
                <a:solidFill>
                  <a:srgbClr val="080808"/>
                </a:solidFill>
                <a:latin typeface="楷体" panose="02010609060101010101" pitchFamily="49" charset="-122"/>
                <a:ea typeface="楷体" panose="02010609060101010101" pitchFamily="49" charset="-122"/>
              </a:rPr>
              <a:t>64m×40m</a:t>
            </a:r>
            <a:r>
              <a:rPr lang="zh-CN" altLang="en-US" sz="2000" dirty="0">
                <a:solidFill>
                  <a:srgbClr val="080808"/>
                </a:solidFill>
                <a:latin typeface="楷体" panose="02010609060101010101" pitchFamily="49" charset="-122"/>
                <a:ea typeface="楷体" panose="02010609060101010101" pitchFamily="49" charset="-122"/>
              </a:rPr>
              <a:t>的布转化为了划分</a:t>
            </a:r>
            <a:r>
              <a:rPr lang="en-US" altLang="zh-CN" sz="2000" dirty="0">
                <a:solidFill>
                  <a:srgbClr val="080808"/>
                </a:solidFill>
                <a:latin typeface="楷体" panose="02010609060101010101" pitchFamily="49" charset="-122"/>
                <a:ea typeface="楷体" panose="02010609060101010101" pitchFamily="49" charset="-122"/>
              </a:rPr>
              <a:t>40m×24m</a:t>
            </a:r>
            <a:r>
              <a:rPr lang="zh-CN" altLang="en-US" sz="2000" dirty="0">
                <a:solidFill>
                  <a:srgbClr val="080808"/>
                </a:solidFill>
                <a:latin typeface="楷体" panose="02010609060101010101" pitchFamily="49" charset="-122"/>
                <a:ea typeface="楷体" panose="02010609060101010101" pitchFamily="49" charset="-122"/>
              </a:rPr>
              <a:t>的布了。</a:t>
            </a:r>
            <a:endParaRPr lang="zh-CN" altLang="en-US" sz="20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第四步，继续使用上述策略来分解问题，找出当前这块布可以分出的最大</a:t>
            </a:r>
            <a:r>
              <a:rPr lang="zh-CN" altLang="en-US" sz="2000" dirty="0" smtClean="0">
                <a:solidFill>
                  <a:srgbClr val="080808"/>
                </a:solidFill>
                <a:latin typeface="楷体" panose="02010609060101010101" pitchFamily="49" charset="-122"/>
                <a:ea typeface="楷体" panose="02010609060101010101" pitchFamily="49" charset="-122"/>
              </a:rPr>
              <a:t>方块，如下图所示：</a:t>
            </a:r>
            <a:endParaRPr lang="en-US" altLang="zh-CN" sz="2000" dirty="0" smtClean="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endParaRPr lang="zh-CN" altLang="en-US" sz="2000" dirty="0">
              <a:solidFill>
                <a:srgbClr val="080808"/>
              </a:solidFill>
              <a:latin typeface="楷体" panose="02010609060101010101" pitchFamily="49" charset="-122"/>
              <a:ea typeface="楷体" panose="02010609060101010101" pitchFamily="49" charset="-122"/>
            </a:endParaRPr>
          </a:p>
        </p:txBody>
      </p:sp>
      <p:sp>
        <p:nvSpPr>
          <p:cNvPr id="34" name="Text Box 4"/>
          <p:cNvSpPr txBox="1">
            <a:spLocks noChangeArrowheads="1"/>
          </p:cNvSpPr>
          <p:nvPr/>
        </p:nvSpPr>
        <p:spPr bwMode="auto">
          <a:xfrm>
            <a:off x="399878" y="4778708"/>
            <a:ext cx="813690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如上图所示，从这块布中分出一个</a:t>
            </a:r>
            <a:r>
              <a:rPr lang="en-US" altLang="zh-CN" sz="2000" dirty="0">
                <a:solidFill>
                  <a:srgbClr val="080808"/>
                </a:solidFill>
                <a:latin typeface="楷体" panose="02010609060101010101" pitchFamily="49" charset="-122"/>
                <a:ea typeface="楷体" panose="02010609060101010101" pitchFamily="49" charset="-122"/>
              </a:rPr>
              <a:t>24m×24m</a:t>
            </a:r>
            <a:r>
              <a:rPr lang="zh-CN" altLang="en-US" sz="2000" dirty="0">
                <a:solidFill>
                  <a:srgbClr val="080808"/>
                </a:solidFill>
                <a:latin typeface="楷体" panose="02010609060101010101" pitchFamily="49" charset="-122"/>
                <a:ea typeface="楷体" panose="02010609060101010101" pitchFamily="49" charset="-122"/>
              </a:rPr>
              <a:t>的方块，还剩余一块</a:t>
            </a:r>
            <a:r>
              <a:rPr lang="en-US" altLang="zh-CN" sz="2000" dirty="0">
                <a:solidFill>
                  <a:srgbClr val="080808"/>
                </a:solidFill>
                <a:latin typeface="楷体" panose="02010609060101010101" pitchFamily="49" charset="-122"/>
                <a:ea typeface="楷体" panose="02010609060101010101" pitchFamily="49" charset="-122"/>
              </a:rPr>
              <a:t>24m×16m</a:t>
            </a:r>
            <a:r>
              <a:rPr lang="zh-CN" altLang="en-US" sz="2000" dirty="0">
                <a:solidFill>
                  <a:srgbClr val="080808"/>
                </a:solidFill>
                <a:latin typeface="楷体" panose="02010609060101010101" pitchFamily="49" charset="-122"/>
                <a:ea typeface="楷体" panose="02010609060101010101" pitchFamily="49" charset="-122"/>
              </a:rPr>
              <a:t>的布。当前要解决的问题有从划分</a:t>
            </a:r>
            <a:r>
              <a:rPr lang="en-US" altLang="zh-CN" sz="2000" dirty="0">
                <a:solidFill>
                  <a:srgbClr val="080808"/>
                </a:solidFill>
                <a:latin typeface="楷体" panose="02010609060101010101" pitchFamily="49" charset="-122"/>
                <a:ea typeface="楷体" panose="02010609060101010101" pitchFamily="49" charset="-122"/>
              </a:rPr>
              <a:t>40m×24m</a:t>
            </a:r>
            <a:r>
              <a:rPr lang="zh-CN" altLang="en-US" sz="2000" dirty="0">
                <a:solidFill>
                  <a:srgbClr val="080808"/>
                </a:solidFill>
                <a:latin typeface="楷体" panose="02010609060101010101" pitchFamily="49" charset="-122"/>
                <a:ea typeface="楷体" panose="02010609060101010101" pitchFamily="49" charset="-122"/>
              </a:rPr>
              <a:t>的布转化为了划分</a:t>
            </a:r>
            <a:r>
              <a:rPr lang="en-US" altLang="zh-CN" sz="2000" dirty="0">
                <a:solidFill>
                  <a:srgbClr val="080808"/>
                </a:solidFill>
                <a:latin typeface="楷体" panose="02010609060101010101" pitchFamily="49" charset="-122"/>
                <a:ea typeface="楷体" panose="02010609060101010101" pitchFamily="49" charset="-122"/>
              </a:rPr>
              <a:t>24m×16m</a:t>
            </a:r>
            <a:r>
              <a:rPr lang="zh-CN" altLang="en-US" sz="2000" dirty="0">
                <a:solidFill>
                  <a:srgbClr val="080808"/>
                </a:solidFill>
                <a:latin typeface="楷体" panose="02010609060101010101" pitchFamily="49" charset="-122"/>
                <a:ea typeface="楷体" panose="02010609060101010101" pitchFamily="49" charset="-122"/>
              </a:rPr>
              <a:t>的布了。</a:t>
            </a:r>
            <a:endParaRPr lang="zh-CN" altLang="en-US" sz="2000" dirty="0">
              <a:solidFill>
                <a:srgbClr val="080808"/>
              </a:solidFill>
              <a:latin typeface="楷体" panose="02010609060101010101" pitchFamily="49" charset="-122"/>
              <a:ea typeface="楷体" panose="02010609060101010101" pitchFamily="49" charset="-122"/>
            </a:endParaRPr>
          </a:p>
        </p:txBody>
      </p:sp>
      <p:grpSp>
        <p:nvGrpSpPr>
          <p:cNvPr id="15" name="组合 14"/>
          <p:cNvGrpSpPr/>
          <p:nvPr/>
        </p:nvGrpSpPr>
        <p:grpSpPr>
          <a:xfrm>
            <a:off x="2483768" y="2441168"/>
            <a:ext cx="3214787" cy="1976228"/>
            <a:chOff x="0" y="0"/>
            <a:chExt cx="2494026" cy="1472337"/>
          </a:xfrm>
        </p:grpSpPr>
        <p:sp>
          <p:nvSpPr>
            <p:cNvPr id="16" name="文本框 2"/>
            <p:cNvSpPr txBox="1">
              <a:spLocks noChangeArrowheads="1"/>
            </p:cNvSpPr>
            <p:nvPr/>
          </p:nvSpPr>
          <p:spPr bwMode="auto">
            <a:xfrm>
              <a:off x="848346" y="0"/>
              <a:ext cx="620395" cy="37189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文本框 2"/>
            <p:cNvSpPr txBox="1">
              <a:spLocks noChangeArrowheads="1"/>
            </p:cNvSpPr>
            <p:nvPr/>
          </p:nvSpPr>
          <p:spPr bwMode="auto">
            <a:xfrm>
              <a:off x="0" y="775949"/>
              <a:ext cx="464185" cy="348149"/>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右大括号 17"/>
            <p:cNvSpPr/>
            <p:nvPr/>
          </p:nvSpPr>
          <p:spPr>
            <a:xfrm rot="16200000">
              <a:off x="1042416" y="-169519"/>
              <a:ext cx="183515" cy="109474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9" name="右大括号 18"/>
            <p:cNvSpPr/>
            <p:nvPr/>
          </p:nvSpPr>
          <p:spPr>
            <a:xfrm flipH="1">
              <a:off x="380390" y="507137"/>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0" name="文本框 2"/>
            <p:cNvSpPr txBox="1">
              <a:spLocks noChangeArrowheads="1"/>
            </p:cNvSpPr>
            <p:nvPr/>
          </p:nvSpPr>
          <p:spPr bwMode="auto">
            <a:xfrm>
              <a:off x="1799077" y="8509"/>
              <a:ext cx="620395" cy="3554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右大括号 20"/>
            <p:cNvSpPr/>
            <p:nvPr/>
          </p:nvSpPr>
          <p:spPr>
            <a:xfrm rot="16200000">
              <a:off x="1975104" y="-19557"/>
              <a:ext cx="221742"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2" name="矩形 21"/>
            <p:cNvSpPr/>
            <p:nvPr/>
          </p:nvSpPr>
          <p:spPr>
            <a:xfrm>
              <a:off x="585216" y="507137"/>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5" name="直接连接符 34"/>
            <p:cNvCxnSpPr/>
            <p:nvPr/>
          </p:nvCxnSpPr>
          <p:spPr>
            <a:xfrm>
              <a:off x="1682496" y="507137"/>
              <a:ext cx="0" cy="965200"/>
            </a:xfrm>
            <a:prstGeom prst="line">
              <a:avLst/>
            </a:prstGeom>
          </p:spPr>
          <p:style>
            <a:lnRef idx="1">
              <a:schemeClr val="dk1"/>
            </a:lnRef>
            <a:fillRef idx="0">
              <a:schemeClr val="dk1"/>
            </a:fillRef>
            <a:effectRef idx="0">
              <a:schemeClr val="dk1"/>
            </a:effectRef>
            <a:fontRef idx="minor">
              <a:schemeClr val="tx1"/>
            </a:fontRef>
          </p:style>
        </p:cxnSp>
        <p:sp>
          <p:nvSpPr>
            <p:cNvPr id="36" name="文本框 2"/>
            <p:cNvSpPr txBox="1">
              <a:spLocks noChangeArrowheads="1"/>
            </p:cNvSpPr>
            <p:nvPr/>
          </p:nvSpPr>
          <p:spPr bwMode="auto">
            <a:xfrm>
              <a:off x="848346" y="785057"/>
              <a:ext cx="620395" cy="36277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文本框 2"/>
            <p:cNvSpPr txBox="1">
              <a:spLocks noChangeArrowheads="1"/>
            </p:cNvSpPr>
            <p:nvPr/>
          </p:nvSpPr>
          <p:spPr bwMode="auto">
            <a:xfrm>
              <a:off x="1799077" y="792372"/>
              <a:ext cx="620395" cy="355549"/>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第五步，继续使用上述策略来分解问题，找出当前这块布可以分出的最大方块：</a:t>
            </a:r>
            <a:endParaRPr lang="en-US" altLang="zh-CN" sz="2000" dirty="0" smtClean="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endParaRPr lang="zh-CN" altLang="en-US" sz="2000" dirty="0">
              <a:solidFill>
                <a:srgbClr val="080808"/>
              </a:solidFill>
              <a:latin typeface="楷体" panose="02010609060101010101" pitchFamily="49" charset="-122"/>
              <a:ea typeface="楷体" panose="02010609060101010101" pitchFamily="49" charset="-122"/>
            </a:endParaRPr>
          </a:p>
        </p:txBody>
      </p:sp>
      <p:sp>
        <p:nvSpPr>
          <p:cNvPr id="34" name="Text Box 4"/>
          <p:cNvSpPr txBox="1">
            <a:spLocks noChangeArrowheads="1"/>
          </p:cNvSpPr>
          <p:nvPr/>
        </p:nvSpPr>
        <p:spPr bwMode="auto">
          <a:xfrm>
            <a:off x="399878" y="4778708"/>
            <a:ext cx="813690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如上图所示，从这块布中分出一个</a:t>
            </a:r>
            <a:r>
              <a:rPr lang="en-US" altLang="zh-CN" sz="2000" dirty="0">
                <a:solidFill>
                  <a:srgbClr val="080808"/>
                </a:solidFill>
                <a:latin typeface="楷体" panose="02010609060101010101" pitchFamily="49" charset="-122"/>
                <a:ea typeface="楷体" panose="02010609060101010101" pitchFamily="49" charset="-122"/>
              </a:rPr>
              <a:t>16m×16m</a:t>
            </a:r>
            <a:r>
              <a:rPr lang="zh-CN" altLang="en-US" sz="2000" dirty="0">
                <a:solidFill>
                  <a:srgbClr val="080808"/>
                </a:solidFill>
                <a:latin typeface="楷体" panose="02010609060101010101" pitchFamily="49" charset="-122"/>
                <a:ea typeface="楷体" panose="02010609060101010101" pitchFamily="49" charset="-122"/>
              </a:rPr>
              <a:t>的方块，还剩余一块</a:t>
            </a:r>
            <a:r>
              <a:rPr lang="en-US" altLang="zh-CN" sz="2000" dirty="0">
                <a:solidFill>
                  <a:srgbClr val="080808"/>
                </a:solidFill>
                <a:latin typeface="楷体" panose="02010609060101010101" pitchFamily="49" charset="-122"/>
                <a:ea typeface="楷体" panose="02010609060101010101" pitchFamily="49" charset="-122"/>
              </a:rPr>
              <a:t>16m×8m</a:t>
            </a:r>
            <a:r>
              <a:rPr lang="zh-CN" altLang="en-US" sz="2000" dirty="0">
                <a:solidFill>
                  <a:srgbClr val="080808"/>
                </a:solidFill>
                <a:latin typeface="楷体" panose="02010609060101010101" pitchFamily="49" charset="-122"/>
                <a:ea typeface="楷体" panose="02010609060101010101" pitchFamily="49" charset="-122"/>
              </a:rPr>
              <a:t>的布。当前要解决的问题有从划分</a:t>
            </a:r>
            <a:r>
              <a:rPr lang="en-US" altLang="zh-CN" sz="2000" dirty="0">
                <a:solidFill>
                  <a:srgbClr val="080808"/>
                </a:solidFill>
                <a:latin typeface="楷体" panose="02010609060101010101" pitchFamily="49" charset="-122"/>
                <a:ea typeface="楷体" panose="02010609060101010101" pitchFamily="49" charset="-122"/>
              </a:rPr>
              <a:t>16m×16m</a:t>
            </a:r>
            <a:r>
              <a:rPr lang="zh-CN" altLang="en-US" sz="2000" dirty="0">
                <a:solidFill>
                  <a:srgbClr val="080808"/>
                </a:solidFill>
                <a:latin typeface="楷体" panose="02010609060101010101" pitchFamily="49" charset="-122"/>
                <a:ea typeface="楷体" panose="02010609060101010101" pitchFamily="49" charset="-122"/>
              </a:rPr>
              <a:t>的布转化为了划分</a:t>
            </a:r>
            <a:r>
              <a:rPr lang="en-US" altLang="zh-CN" sz="2000" dirty="0">
                <a:solidFill>
                  <a:srgbClr val="080808"/>
                </a:solidFill>
                <a:latin typeface="楷体" panose="02010609060101010101" pitchFamily="49" charset="-122"/>
                <a:ea typeface="楷体" panose="02010609060101010101" pitchFamily="49" charset="-122"/>
              </a:rPr>
              <a:t>16m×8m</a:t>
            </a:r>
            <a:r>
              <a:rPr lang="zh-CN" altLang="en-US" sz="2000" dirty="0">
                <a:solidFill>
                  <a:srgbClr val="080808"/>
                </a:solidFill>
                <a:latin typeface="楷体" panose="02010609060101010101" pitchFamily="49" charset="-122"/>
                <a:ea typeface="楷体" panose="02010609060101010101" pitchFamily="49" charset="-122"/>
              </a:rPr>
              <a:t>的布了。</a:t>
            </a:r>
            <a:endParaRPr lang="zh-CN" altLang="en-US" sz="2000" dirty="0">
              <a:solidFill>
                <a:srgbClr val="080808"/>
              </a:solidFill>
              <a:latin typeface="楷体" panose="02010609060101010101" pitchFamily="49" charset="-122"/>
              <a:ea typeface="楷体" panose="02010609060101010101" pitchFamily="49" charset="-122"/>
            </a:endParaRPr>
          </a:p>
        </p:txBody>
      </p:sp>
      <p:grpSp>
        <p:nvGrpSpPr>
          <p:cNvPr id="23" name="组合 22"/>
          <p:cNvGrpSpPr/>
          <p:nvPr/>
        </p:nvGrpSpPr>
        <p:grpSpPr>
          <a:xfrm>
            <a:off x="3442806" y="2338963"/>
            <a:ext cx="2051048" cy="1497331"/>
            <a:chOff x="-39740" y="88830"/>
            <a:chExt cx="2625876" cy="1420445"/>
          </a:xfrm>
        </p:grpSpPr>
        <p:sp>
          <p:nvSpPr>
            <p:cNvPr id="24" name="文本框 2"/>
            <p:cNvSpPr txBox="1">
              <a:spLocks noChangeArrowheads="1"/>
            </p:cNvSpPr>
            <p:nvPr/>
          </p:nvSpPr>
          <p:spPr bwMode="auto">
            <a:xfrm>
              <a:off x="940456" y="100392"/>
              <a:ext cx="620395" cy="371893"/>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
            <p:cNvSpPr txBox="1">
              <a:spLocks noChangeArrowheads="1"/>
            </p:cNvSpPr>
            <p:nvPr/>
          </p:nvSpPr>
          <p:spPr bwMode="auto">
            <a:xfrm>
              <a:off x="-39740" y="833826"/>
              <a:ext cx="655896" cy="4075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右大括号 25"/>
            <p:cNvSpPr/>
            <p:nvPr/>
          </p:nvSpPr>
          <p:spPr>
            <a:xfrm rot="16200000">
              <a:off x="1162504" y="-105557"/>
              <a:ext cx="128514" cy="109569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7" name="右大括号 26"/>
            <p:cNvSpPr/>
            <p:nvPr/>
          </p:nvSpPr>
          <p:spPr>
            <a:xfrm flipH="1">
              <a:off x="472500" y="544075"/>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8" name="文本框 2"/>
            <p:cNvSpPr txBox="1">
              <a:spLocks noChangeArrowheads="1"/>
            </p:cNvSpPr>
            <p:nvPr/>
          </p:nvSpPr>
          <p:spPr bwMode="auto">
            <a:xfrm>
              <a:off x="1891187" y="88830"/>
              <a:ext cx="620394" cy="3554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右大括号 28"/>
            <p:cNvSpPr/>
            <p:nvPr/>
          </p:nvSpPr>
          <p:spPr>
            <a:xfrm rot="16200000">
              <a:off x="2085514" y="35682"/>
              <a:ext cx="185140"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0" name="矩形 29"/>
            <p:cNvSpPr/>
            <p:nvPr/>
          </p:nvSpPr>
          <p:spPr>
            <a:xfrm>
              <a:off x="677326" y="544075"/>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1" name="直接连接符 30"/>
            <p:cNvCxnSpPr/>
            <p:nvPr/>
          </p:nvCxnSpPr>
          <p:spPr>
            <a:xfrm>
              <a:off x="1774606" y="544075"/>
              <a:ext cx="0" cy="965200"/>
            </a:xfrm>
            <a:prstGeom prst="line">
              <a:avLst/>
            </a:prstGeom>
          </p:spPr>
          <p:style>
            <a:lnRef idx="1">
              <a:schemeClr val="dk1"/>
            </a:lnRef>
            <a:fillRef idx="0">
              <a:schemeClr val="dk1"/>
            </a:fillRef>
            <a:effectRef idx="0">
              <a:schemeClr val="dk1"/>
            </a:effectRef>
            <a:fontRef idx="minor">
              <a:schemeClr val="tx1"/>
            </a:fontRef>
          </p:style>
        </p:cxnSp>
        <p:sp>
          <p:nvSpPr>
            <p:cNvPr id="32" name="文本框 2"/>
            <p:cNvSpPr txBox="1">
              <a:spLocks noChangeArrowheads="1"/>
            </p:cNvSpPr>
            <p:nvPr/>
          </p:nvSpPr>
          <p:spPr bwMode="auto">
            <a:xfrm>
              <a:off x="940456" y="833936"/>
              <a:ext cx="620394" cy="441467"/>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2"/>
            <p:cNvSpPr txBox="1">
              <a:spLocks noChangeArrowheads="1"/>
            </p:cNvSpPr>
            <p:nvPr/>
          </p:nvSpPr>
          <p:spPr bwMode="auto">
            <a:xfrm>
              <a:off x="1890851" y="825782"/>
              <a:ext cx="620394" cy="443597"/>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083739" y="1065375"/>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递归</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技术</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395865" y="5229406"/>
            <a:ext cx="8363699"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递归会让你想到什么？俄罗斯套娃？函数自己调用自己？</a:t>
            </a:r>
            <a:endParaRPr lang="zh-CN" altLang="en-US" sz="2400" dirty="0">
              <a:solidFill>
                <a:srgbClr val="080808"/>
              </a:solidFill>
              <a:uFillTx/>
              <a:latin typeface="Times New Roman" panose="02020603050405020304" pitchFamily="18" charset="0"/>
            </a:endParaRPr>
          </a:p>
        </p:txBody>
      </p:sp>
      <p:sp>
        <p:nvSpPr>
          <p:cNvPr id="2" name="矩形 1"/>
          <p:cNvSpPr/>
          <p:nvPr/>
        </p:nvSpPr>
        <p:spPr>
          <a:xfrm>
            <a:off x="774827" y="1868798"/>
            <a:ext cx="3048635"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3.1.1 </a:t>
            </a:r>
            <a:r>
              <a:rPr lang="zh-CN" altLang="en-US" sz="2800" b="1" dirty="0" smtClean="0">
                <a:solidFill>
                  <a:srgbClr val="0000FF"/>
                </a:solidFill>
                <a:latin typeface="楷体" panose="02010609060101010101" pitchFamily="49" charset="-122"/>
                <a:ea typeface="楷体" panose="02010609060101010101" pitchFamily="49" charset="-122"/>
              </a:rPr>
              <a:t>什么是</a:t>
            </a:r>
            <a:r>
              <a:rPr lang="zh-CN" altLang="en-US" sz="2800" b="1" dirty="0" smtClean="0">
                <a:solidFill>
                  <a:srgbClr val="0000FF"/>
                </a:solidFill>
                <a:latin typeface="楷体" panose="02010609060101010101" pitchFamily="49" charset="-122"/>
                <a:ea typeface="楷体" panose="02010609060101010101" pitchFamily="49" charset="-122"/>
              </a:rPr>
              <a:t>递归</a:t>
            </a:r>
            <a:endParaRPr lang="zh-CN" altLang="en-US" sz="2800" b="1" dirty="0" smtClean="0">
              <a:solidFill>
                <a:srgbClr val="0000FF"/>
              </a:solidFill>
              <a:latin typeface="楷体" panose="02010609060101010101" pitchFamily="49" charset="-122"/>
              <a:ea typeface="楷体" panose="02010609060101010101" pitchFamily="49" charset="-122"/>
            </a:endParaRPr>
          </a:p>
        </p:txBody>
      </p:sp>
      <p:pic>
        <p:nvPicPr>
          <p:cNvPr id="3" name="图片 2" descr="a1fac421-f953-48f8-820f-e968da422f42"/>
          <p:cNvPicPr>
            <a:picLocks noChangeAspect="1"/>
          </p:cNvPicPr>
          <p:nvPr/>
        </p:nvPicPr>
        <p:blipFill>
          <a:blip r:embed="rId6"/>
          <a:srcRect l="10944" t="10288" r="10249" b="9458"/>
          <a:stretch>
            <a:fillRect/>
          </a:stretch>
        </p:blipFill>
        <p:spPr>
          <a:xfrm>
            <a:off x="1979295" y="2610485"/>
            <a:ext cx="2004695" cy="2041525"/>
          </a:xfrm>
          <a:prstGeom prst="rect">
            <a:avLst/>
          </a:prstGeom>
        </p:spPr>
      </p:pic>
      <p:sp>
        <p:nvSpPr>
          <p:cNvPr id="4" name="矩形 3"/>
          <p:cNvSpPr/>
          <p:nvPr/>
        </p:nvSpPr>
        <p:spPr>
          <a:xfrm>
            <a:off x="5507990" y="3068955"/>
            <a:ext cx="1638300" cy="708660"/>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文本框 4"/>
          <p:cNvSpPr txBox="1"/>
          <p:nvPr/>
        </p:nvSpPr>
        <p:spPr>
          <a:xfrm>
            <a:off x="5724525" y="3233420"/>
            <a:ext cx="1247775" cy="411480"/>
          </a:xfrm>
          <a:prstGeom prst="rect">
            <a:avLst/>
          </a:prstGeom>
          <a:noFill/>
        </p:spPr>
        <p:txBody>
          <a:bodyPr wrap="square" rtlCol="0">
            <a:noAutofit/>
          </a:bodyPr>
          <a:p>
            <a:r>
              <a:rPr lang="zh-CN" altLang="en-US"/>
              <a:t>程序</a:t>
            </a:r>
            <a:r>
              <a:rPr lang="zh-CN" altLang="en-US"/>
              <a:t>函数</a:t>
            </a:r>
            <a:endParaRPr lang="zh-CN" altLang="en-US"/>
          </a:p>
        </p:txBody>
      </p:sp>
      <p:cxnSp>
        <p:nvCxnSpPr>
          <p:cNvPr id="6" name="直接连接符 5"/>
          <p:cNvCxnSpPr>
            <a:stCxn id="4" idx="2"/>
          </p:cNvCxnSpPr>
          <p:nvPr/>
        </p:nvCxnSpPr>
        <p:spPr>
          <a:xfrm>
            <a:off x="6327140" y="3777615"/>
            <a:ext cx="0" cy="443865"/>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7" name="直接连接符 6"/>
          <p:cNvCxnSpPr/>
          <p:nvPr/>
        </p:nvCxnSpPr>
        <p:spPr>
          <a:xfrm flipV="1">
            <a:off x="6332220" y="4221480"/>
            <a:ext cx="104838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8" name="直接连接符 7"/>
          <p:cNvCxnSpPr/>
          <p:nvPr/>
        </p:nvCxnSpPr>
        <p:spPr>
          <a:xfrm>
            <a:off x="7380605" y="2564765"/>
            <a:ext cx="0" cy="1656715"/>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0" name="直接连接符 9"/>
          <p:cNvCxnSpPr/>
          <p:nvPr/>
        </p:nvCxnSpPr>
        <p:spPr>
          <a:xfrm flipV="1">
            <a:off x="6343650" y="2579370"/>
            <a:ext cx="104838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1" name="直接箭头连接符 10"/>
          <p:cNvCxnSpPr/>
          <p:nvPr/>
        </p:nvCxnSpPr>
        <p:spPr>
          <a:xfrm>
            <a:off x="6341745" y="2584450"/>
            <a:ext cx="0" cy="412750"/>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sp>
        <p:nvSpPr>
          <p:cNvPr id="12" name="文本框 11"/>
          <p:cNvSpPr txBox="1"/>
          <p:nvPr/>
        </p:nvSpPr>
        <p:spPr>
          <a:xfrm>
            <a:off x="7516495" y="3225165"/>
            <a:ext cx="800100" cy="368300"/>
          </a:xfrm>
          <a:prstGeom prst="rect">
            <a:avLst/>
          </a:prstGeom>
          <a:noFill/>
        </p:spPr>
        <p:txBody>
          <a:bodyPr wrap="square" rtlCol="0">
            <a:spAutoFit/>
          </a:bodyPr>
          <a:p>
            <a:r>
              <a:rPr lang="zh-CN" altLang="en-US"/>
              <a:t>调用</a:t>
            </a:r>
            <a:endParaRPr lang="zh-CN" altLang="en-US"/>
          </a:p>
        </p:txBody>
      </p:sp>
      <p:sp>
        <p:nvSpPr>
          <p:cNvPr id="13" name="Text Box 4"/>
          <p:cNvSpPr txBox="1">
            <a:spLocks noChangeArrowheads="1"/>
          </p:cNvSpPr>
          <p:nvPr/>
        </p:nvSpPr>
        <p:spPr bwMode="auto">
          <a:xfrm>
            <a:off x="522865" y="5913936"/>
            <a:ext cx="8363699"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递归解决问题具有什么性质？递归函数具有什么特点</a:t>
            </a: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而</a:t>
            </a:r>
            <a:r>
              <a:rPr lang="en-US" altLang="zh-CN" sz="2000" dirty="0">
                <a:solidFill>
                  <a:srgbClr val="080808"/>
                </a:solidFill>
                <a:latin typeface="楷体" panose="02010609060101010101" pitchFamily="49" charset="-122"/>
                <a:ea typeface="楷体" panose="02010609060101010101" pitchFamily="49" charset="-122"/>
              </a:rPr>
              <a:t>16m×8m</a:t>
            </a:r>
            <a:r>
              <a:rPr lang="zh-CN" altLang="en-US" sz="2000" dirty="0">
                <a:solidFill>
                  <a:srgbClr val="080808"/>
                </a:solidFill>
                <a:latin typeface="楷体" panose="02010609060101010101" pitchFamily="49" charset="-122"/>
                <a:ea typeface="楷体" panose="02010609060101010101" pitchFamily="49" charset="-122"/>
              </a:rPr>
              <a:t>满足递归出口的条件，因为</a:t>
            </a:r>
            <a:r>
              <a:rPr lang="en-US" altLang="zh-CN" sz="2000" dirty="0">
                <a:solidFill>
                  <a:srgbClr val="080808"/>
                </a:solidFill>
                <a:latin typeface="楷体" panose="02010609060101010101" pitchFamily="49" charset="-122"/>
                <a:ea typeface="楷体" panose="02010609060101010101" pitchFamily="49" charset="-122"/>
              </a:rPr>
              <a:t>16</a:t>
            </a:r>
            <a:r>
              <a:rPr lang="zh-CN" altLang="en-US" sz="2000" dirty="0">
                <a:solidFill>
                  <a:srgbClr val="080808"/>
                </a:solidFill>
                <a:latin typeface="楷体" panose="02010609060101010101" pitchFamily="49" charset="-122"/>
                <a:ea typeface="楷体" panose="02010609060101010101" pitchFamily="49" charset="-122"/>
              </a:rPr>
              <a:t>是</a:t>
            </a:r>
            <a:r>
              <a:rPr lang="en-US" altLang="zh-CN" sz="2000" dirty="0">
                <a:solidFill>
                  <a:srgbClr val="080808"/>
                </a:solidFill>
                <a:latin typeface="楷体" panose="02010609060101010101" pitchFamily="49" charset="-122"/>
                <a:ea typeface="楷体" panose="02010609060101010101" pitchFamily="49" charset="-122"/>
              </a:rPr>
              <a:t>8</a:t>
            </a:r>
            <a:r>
              <a:rPr lang="zh-CN" altLang="en-US" sz="2000" dirty="0">
                <a:solidFill>
                  <a:srgbClr val="080808"/>
                </a:solidFill>
                <a:latin typeface="楷体" panose="02010609060101010101" pitchFamily="49" charset="-122"/>
                <a:ea typeface="楷体" panose="02010609060101010101" pitchFamily="49" charset="-122"/>
              </a:rPr>
              <a:t>的整数倍。因此接下来只需将将这块布分成两个</a:t>
            </a:r>
            <a:r>
              <a:rPr lang="en-US" altLang="zh-CN" sz="2000" dirty="0">
                <a:solidFill>
                  <a:srgbClr val="080808"/>
                </a:solidFill>
                <a:latin typeface="楷体" panose="02010609060101010101" pitchFamily="49" charset="-122"/>
                <a:ea typeface="楷体" panose="02010609060101010101" pitchFamily="49" charset="-122"/>
              </a:rPr>
              <a:t>8m×8m</a:t>
            </a:r>
            <a:r>
              <a:rPr lang="zh-CN" altLang="en-US" sz="2000" dirty="0">
                <a:solidFill>
                  <a:srgbClr val="080808"/>
                </a:solidFill>
                <a:latin typeface="楷体" panose="02010609060101010101" pitchFamily="49" charset="-122"/>
                <a:ea typeface="楷体" panose="02010609060101010101" pitchFamily="49" charset="-122"/>
              </a:rPr>
              <a:t>方块即可，如下</a:t>
            </a:r>
            <a:r>
              <a:rPr lang="zh-CN" altLang="en-US" sz="2000" dirty="0" smtClean="0">
                <a:solidFill>
                  <a:srgbClr val="080808"/>
                </a:solidFill>
                <a:latin typeface="楷体" panose="02010609060101010101" pitchFamily="49" charset="-122"/>
                <a:ea typeface="楷体" panose="02010609060101010101" pitchFamily="49" charset="-122"/>
              </a:rPr>
              <a:t>图所</a:t>
            </a:r>
            <a:r>
              <a:rPr lang="zh-CN" altLang="en-US" sz="2000" dirty="0">
                <a:solidFill>
                  <a:srgbClr val="080808"/>
                </a:solidFill>
                <a:latin typeface="楷体" panose="02010609060101010101" pitchFamily="49" charset="-122"/>
                <a:ea typeface="楷体" panose="02010609060101010101" pitchFamily="49" charset="-122"/>
              </a:rPr>
              <a:t>示：</a:t>
            </a:r>
            <a:endParaRPr lang="zh-CN" altLang="en-US" sz="2000" dirty="0">
              <a:solidFill>
                <a:srgbClr val="080808"/>
              </a:solidFill>
              <a:latin typeface="楷体" panose="02010609060101010101" pitchFamily="49" charset="-122"/>
              <a:ea typeface="楷体" panose="02010609060101010101" pitchFamily="49" charset="-122"/>
            </a:endParaRPr>
          </a:p>
        </p:txBody>
      </p:sp>
      <p:sp>
        <p:nvSpPr>
          <p:cNvPr id="34" name="Text Box 4"/>
          <p:cNvSpPr txBox="1">
            <a:spLocks noChangeArrowheads="1"/>
          </p:cNvSpPr>
          <p:nvPr/>
        </p:nvSpPr>
        <p:spPr bwMode="auto">
          <a:xfrm>
            <a:off x="399878" y="4778708"/>
            <a:ext cx="813690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由此划分完成，将不剩下任何布了，该问题的解是对于</a:t>
            </a:r>
            <a:r>
              <a:rPr lang="en-US" altLang="zh-CN" sz="2000" dirty="0">
                <a:solidFill>
                  <a:srgbClr val="080808"/>
                </a:solidFill>
                <a:latin typeface="楷体" panose="02010609060101010101" pitchFamily="49" charset="-122"/>
                <a:ea typeface="楷体" panose="02010609060101010101" pitchFamily="49" charset="-122"/>
              </a:rPr>
              <a:t>168m×64m</a:t>
            </a:r>
            <a:r>
              <a:rPr lang="zh-CN" altLang="en-US" sz="2000" dirty="0">
                <a:solidFill>
                  <a:srgbClr val="080808"/>
                </a:solidFill>
                <a:latin typeface="楷体" panose="02010609060101010101" pitchFamily="49" charset="-122"/>
                <a:ea typeface="楷体" panose="02010609060101010101" pitchFamily="49" charset="-122"/>
              </a:rPr>
              <a:t>的布，均匀划分方块的所得最大方块尺寸是</a:t>
            </a:r>
            <a:r>
              <a:rPr lang="en-US" altLang="zh-CN" sz="2000" dirty="0">
                <a:solidFill>
                  <a:srgbClr val="080808"/>
                </a:solidFill>
                <a:latin typeface="楷体" panose="02010609060101010101" pitchFamily="49" charset="-122"/>
                <a:ea typeface="楷体" panose="02010609060101010101" pitchFamily="49" charset="-122"/>
              </a:rPr>
              <a:t>8 m× 8m</a:t>
            </a:r>
            <a:r>
              <a:rPr lang="zh-CN" altLang="en-US" sz="2000" dirty="0">
                <a:solidFill>
                  <a:srgbClr val="080808"/>
                </a:solidFill>
                <a:latin typeface="楷体" panose="02010609060101010101" pitchFamily="49" charset="-122"/>
                <a:ea typeface="楷体" panose="02010609060101010101" pitchFamily="49" charset="-122"/>
              </a:rPr>
              <a:t>。</a:t>
            </a:r>
            <a:endParaRPr lang="zh-CN" altLang="en-US" sz="2000" dirty="0">
              <a:solidFill>
                <a:srgbClr val="080808"/>
              </a:solidFill>
              <a:latin typeface="楷体" panose="02010609060101010101" pitchFamily="49" charset="-122"/>
              <a:ea typeface="楷体" panose="02010609060101010101" pitchFamily="49" charset="-122"/>
            </a:endParaRPr>
          </a:p>
        </p:txBody>
      </p:sp>
      <p:grpSp>
        <p:nvGrpSpPr>
          <p:cNvPr id="16" name="组合 15"/>
          <p:cNvGrpSpPr/>
          <p:nvPr/>
        </p:nvGrpSpPr>
        <p:grpSpPr>
          <a:xfrm>
            <a:off x="3275856" y="2492896"/>
            <a:ext cx="2519978" cy="1456234"/>
            <a:chOff x="0" y="0"/>
            <a:chExt cx="2161737" cy="1185290"/>
          </a:xfrm>
        </p:grpSpPr>
        <p:grpSp>
          <p:nvGrpSpPr>
            <p:cNvPr id="17" name="组合 16"/>
            <p:cNvGrpSpPr/>
            <p:nvPr/>
          </p:nvGrpSpPr>
          <p:grpSpPr>
            <a:xfrm>
              <a:off x="0" y="0"/>
              <a:ext cx="2150110" cy="1184910"/>
              <a:chOff x="0" y="0"/>
              <a:chExt cx="2150110" cy="1184910"/>
            </a:xfrm>
          </p:grpSpPr>
          <p:sp>
            <p:nvSpPr>
              <p:cNvPr id="35" name="文本框 2"/>
              <p:cNvSpPr txBox="1">
                <a:spLocks noChangeArrowheads="1"/>
              </p:cNvSpPr>
              <p:nvPr/>
            </p:nvSpPr>
            <p:spPr bwMode="auto">
              <a:xfrm>
                <a:off x="730250" y="0"/>
                <a:ext cx="544195" cy="29337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 name="文本框 2"/>
              <p:cNvSpPr txBox="1">
                <a:spLocks noChangeArrowheads="1"/>
              </p:cNvSpPr>
              <p:nvPr/>
            </p:nvSpPr>
            <p:spPr bwMode="auto">
              <a:xfrm>
                <a:off x="0" y="590550"/>
                <a:ext cx="575310" cy="32131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右大括号 36"/>
              <p:cNvSpPr/>
              <p:nvPr/>
            </p:nvSpPr>
            <p:spPr>
              <a:xfrm rot="16200000">
                <a:off x="914400" y="-69850"/>
                <a:ext cx="115570" cy="78105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8" name="右大括号 37"/>
              <p:cNvSpPr/>
              <p:nvPr/>
            </p:nvSpPr>
            <p:spPr>
              <a:xfrm flipH="1">
                <a:off x="431800" y="393700"/>
                <a:ext cx="124460" cy="79121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9" name="文本框 2"/>
              <p:cNvSpPr txBox="1">
                <a:spLocks noChangeArrowheads="1"/>
              </p:cNvSpPr>
              <p:nvPr/>
            </p:nvSpPr>
            <p:spPr bwMode="auto">
              <a:xfrm>
                <a:off x="1504950" y="0"/>
                <a:ext cx="544195" cy="311785"/>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 name="右大括号 39"/>
              <p:cNvSpPr/>
              <p:nvPr/>
            </p:nvSpPr>
            <p:spPr>
              <a:xfrm rot="16200000">
                <a:off x="1701800" y="-69850"/>
                <a:ext cx="115570" cy="78105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grpSp>
          <p:nvGrpSpPr>
            <p:cNvPr id="18" name="组合 17"/>
            <p:cNvGrpSpPr/>
            <p:nvPr/>
          </p:nvGrpSpPr>
          <p:grpSpPr>
            <a:xfrm>
              <a:off x="577850" y="393700"/>
              <a:ext cx="1583887" cy="791590"/>
              <a:chOff x="577850" y="393700"/>
              <a:chExt cx="1583887" cy="791590"/>
            </a:xfrm>
          </p:grpSpPr>
          <p:sp>
            <p:nvSpPr>
              <p:cNvPr id="19" name="矩形 18"/>
              <p:cNvSpPr/>
              <p:nvPr/>
            </p:nvSpPr>
            <p:spPr>
              <a:xfrm>
                <a:off x="577850" y="393700"/>
                <a:ext cx="1583887" cy="7915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20" name="直接连接符 19"/>
              <p:cNvCxnSpPr/>
              <p:nvPr/>
            </p:nvCxnSpPr>
            <p:spPr>
              <a:xfrm>
                <a:off x="1384300" y="393700"/>
                <a:ext cx="0" cy="791210"/>
              </a:xfrm>
              <a:prstGeom prst="line">
                <a:avLst/>
              </a:prstGeom>
            </p:spPr>
            <p:style>
              <a:lnRef idx="1">
                <a:schemeClr val="dk1"/>
              </a:lnRef>
              <a:fillRef idx="0">
                <a:schemeClr val="dk1"/>
              </a:fillRef>
              <a:effectRef idx="0">
                <a:schemeClr val="dk1"/>
              </a:effectRef>
              <a:fontRef idx="minor">
                <a:schemeClr val="tx1"/>
              </a:fontRef>
            </p:style>
          </p:cxnSp>
          <p:sp>
            <p:nvSpPr>
              <p:cNvPr id="21" name="文本框 2"/>
              <p:cNvSpPr txBox="1">
                <a:spLocks noChangeArrowheads="1"/>
              </p:cNvSpPr>
              <p:nvPr/>
            </p:nvSpPr>
            <p:spPr bwMode="auto">
              <a:xfrm>
                <a:off x="666750" y="584200"/>
                <a:ext cx="665480" cy="34798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文本框 2"/>
              <p:cNvSpPr txBox="1">
                <a:spLocks noChangeArrowheads="1"/>
              </p:cNvSpPr>
              <p:nvPr/>
            </p:nvSpPr>
            <p:spPr bwMode="auto">
              <a:xfrm>
                <a:off x="1422400" y="577850"/>
                <a:ext cx="665480" cy="34798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107504" y="1340768"/>
            <a:ext cx="894892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分治策略就是把一个复杂的问题分解成多个相同或是相似的子问题，这些子问题互相独立且与原问题形式相同，如无直接解的话再把子问题分成更小的子问题</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直到最后得出的子问题可以简单的直接求解为止，原问题的解来源于子问题解的合并。</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分治法的思想主要包括以下三个部分：</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）分：将原问题逐步分解成规模更小的子问题，子问题要与原问题的解发一致；</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）治：将分解出的这些子问题逐个解决，若子问题规模较小且容易解决则直接解，否则递归解决各个子问题；</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）合：将已经得出解的子问题进行合并，最终得出原问题的解。</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177283" y="1340768"/>
            <a:ext cx="8643189"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分治法适用的问题具有以下特征：</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）问题的规模缩小到一定的程度是能够容易求出解的；</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）问题能够分解为若干个规模较小的与原问题一致的子问题；</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）所分解出的子问题的解能够合并得出原问题的解；</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4</a:t>
            </a:r>
            <a:r>
              <a:rPr lang="zh-CN" altLang="en-US" sz="2400" dirty="0">
                <a:solidFill>
                  <a:srgbClr val="080808"/>
                </a:solidFill>
                <a:latin typeface="楷体" panose="02010609060101010101" pitchFamily="49" charset="-122"/>
                <a:ea typeface="楷体" panose="02010609060101010101" pitchFamily="49" charset="-122"/>
              </a:rPr>
              <a:t>）原问题所分解出的各个子问题之间是相互独立的，也就是说子问题之间不包含公共的子问题。</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1772816"/>
            <a:ext cx="894892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、基本思想</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快速排序采用的是分治策略：</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）划分：选定第一个记录作为基准值，将整个序列</a:t>
            </a:r>
            <a:r>
              <a:rPr lang="en-US" altLang="zh-CN" sz="2400" dirty="0">
                <a:solidFill>
                  <a:srgbClr val="080808"/>
                </a:solidFill>
                <a:latin typeface="楷体" panose="02010609060101010101" pitchFamily="49" charset="-122"/>
                <a:ea typeface="楷体" panose="02010609060101010101" pitchFamily="49" charset="-122"/>
              </a:rPr>
              <a:t>a1,a2, … , an</a:t>
            </a:r>
            <a:r>
              <a:rPr lang="zh-CN" altLang="en-US" sz="2400" dirty="0">
                <a:solidFill>
                  <a:srgbClr val="080808"/>
                </a:solidFill>
                <a:latin typeface="楷体" panose="02010609060101010101" pitchFamily="49" charset="-122"/>
                <a:ea typeface="楷体" panose="02010609060101010101" pitchFamily="49" charset="-122"/>
              </a:rPr>
              <a:t>，划分成为两个子序列：</a:t>
            </a:r>
            <a:r>
              <a:rPr lang="en-US" altLang="zh-CN" sz="2400" dirty="0">
                <a:solidFill>
                  <a:srgbClr val="080808"/>
                </a:solidFill>
                <a:latin typeface="楷体" panose="02010609060101010101" pitchFamily="49" charset="-122"/>
                <a:ea typeface="楷体" panose="02010609060101010101" pitchFamily="49" charset="-122"/>
              </a:rPr>
              <a:t>a1,a2, … ,ai-1</a:t>
            </a:r>
            <a:r>
              <a:rPr lang="zh-CN" altLang="en-US" sz="2400" dirty="0">
                <a:solidFill>
                  <a:srgbClr val="080808"/>
                </a:solidFill>
                <a:latin typeface="楷体" panose="02010609060101010101" pitchFamily="49" charset="-122"/>
                <a:ea typeface="楷体" panose="02010609060101010101" pitchFamily="49" charset="-122"/>
              </a:rPr>
              <a:t>和</a:t>
            </a:r>
            <a:r>
              <a:rPr lang="en-US" altLang="zh-CN" sz="2400" dirty="0">
                <a:solidFill>
                  <a:srgbClr val="080808"/>
                </a:solidFill>
                <a:latin typeface="楷体" panose="02010609060101010101" pitchFamily="49" charset="-122"/>
                <a:ea typeface="楷体" panose="02010609060101010101" pitchFamily="49" charset="-122"/>
              </a:rPr>
              <a:t>ai+1, …, an</a:t>
            </a:r>
            <a:r>
              <a:rPr lang="zh-CN" altLang="en-US" sz="2400" dirty="0">
                <a:solidFill>
                  <a:srgbClr val="080808"/>
                </a:solidFill>
                <a:latin typeface="楷体" panose="02010609060101010101" pitchFamily="49" charset="-122"/>
                <a:ea typeface="楷体" panose="02010609060101010101" pitchFamily="49" charset="-122"/>
              </a:rPr>
              <a:t>，前面的子序列中数据元素的值均小于或等于基准值，后面的子序列中数据元素的值均大于或等于基准值，并把基准值放在这两个子序列的中间</a:t>
            </a:r>
            <a:r>
              <a:rPr lang="en-US" altLang="zh-CN" sz="2400" dirty="0">
                <a:solidFill>
                  <a:srgbClr val="080808"/>
                </a:solidFill>
                <a:latin typeface="楷体" panose="02010609060101010101" pitchFamily="49" charset="-122"/>
                <a:ea typeface="楷体" panose="02010609060101010101" pitchFamily="49" charset="-122"/>
              </a:rPr>
              <a:t>ai</a:t>
            </a:r>
            <a:r>
              <a:rPr lang="zh-CN" altLang="en-US" sz="2400" dirty="0">
                <a:solidFill>
                  <a:srgbClr val="080808"/>
                </a:solidFill>
                <a:latin typeface="楷体" panose="02010609060101010101" pitchFamily="49" charset="-122"/>
                <a:ea typeface="楷体" panose="02010609060101010101" pitchFamily="49" charset="-122"/>
              </a:rPr>
              <a:t>的位置上；</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）求解子问题：若每个子序列内只有一个记录或空，则它是有序的，直接返回；否则递归地求解各个子问题。</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）合并：由于对子序列</a:t>
            </a:r>
            <a:r>
              <a:rPr lang="en-US" altLang="zh-CN" sz="2400" dirty="0">
                <a:solidFill>
                  <a:srgbClr val="080808"/>
                </a:solidFill>
                <a:latin typeface="楷体" panose="02010609060101010101" pitchFamily="49" charset="-122"/>
                <a:ea typeface="楷体" panose="02010609060101010101" pitchFamily="49" charset="-122"/>
              </a:rPr>
              <a:t>a1,a2, … ,ai-1</a:t>
            </a:r>
            <a:r>
              <a:rPr lang="zh-CN" altLang="en-US" sz="2400" dirty="0">
                <a:solidFill>
                  <a:srgbClr val="080808"/>
                </a:solidFill>
                <a:latin typeface="楷体" panose="02010609060101010101" pitchFamily="49" charset="-122"/>
                <a:ea typeface="楷体" panose="02010609060101010101" pitchFamily="49" charset="-122"/>
              </a:rPr>
              <a:t>和</a:t>
            </a:r>
            <a:r>
              <a:rPr lang="en-US" altLang="zh-CN" sz="2400" dirty="0">
                <a:solidFill>
                  <a:srgbClr val="080808"/>
                </a:solidFill>
                <a:latin typeface="楷体" panose="02010609060101010101" pitchFamily="49" charset="-122"/>
                <a:ea typeface="楷体" panose="02010609060101010101" pitchFamily="49" charset="-122"/>
              </a:rPr>
              <a:t>ai+1, …, an</a:t>
            </a:r>
            <a:r>
              <a:rPr lang="zh-CN" altLang="en-US" sz="2400" dirty="0">
                <a:solidFill>
                  <a:srgbClr val="080808"/>
                </a:solidFill>
                <a:latin typeface="楷体" panose="02010609060101010101" pitchFamily="49" charset="-122"/>
                <a:ea typeface="楷体" panose="02010609060101010101" pitchFamily="49" charset="-122"/>
              </a:rPr>
              <a:t>的排序是就地进行的，因此合并不需要执行任何操作。</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p:txBody>
      </p:sp>
      <p:sp>
        <p:nvSpPr>
          <p:cNvPr id="3" name="矩形 2"/>
          <p:cNvSpPr/>
          <p:nvPr/>
        </p:nvSpPr>
        <p:spPr>
          <a:xfrm>
            <a:off x="395536" y="1052736"/>
            <a:ext cx="2714205" cy="52322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1772816"/>
            <a:ext cx="8948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400">
                <a:solidFill>
                  <a:srgbClr val="080808"/>
                </a:solidFill>
                <a:latin typeface="楷体" panose="02010609060101010101" pitchFamily="49" charset="-122"/>
                <a:ea typeface="楷体" panose="02010609060101010101" pitchFamily="49" charset="-122"/>
              </a:rPr>
              <a:t>1</a:t>
            </a:r>
            <a:r>
              <a:rPr lang="zh-CN" altLang="en-US" sz="2400" smtClean="0">
                <a:solidFill>
                  <a:srgbClr val="080808"/>
                </a:solidFill>
                <a:latin typeface="楷体" panose="02010609060101010101" pitchFamily="49" charset="-122"/>
                <a:ea typeface="楷体" panose="02010609060101010101" pitchFamily="49" charset="-122"/>
              </a:rPr>
              <a:t>、</a:t>
            </a:r>
            <a:r>
              <a:rPr lang="zh-CN" altLang="en-US" sz="2400" smtClean="0">
                <a:solidFill>
                  <a:srgbClr val="080808"/>
                </a:solidFill>
                <a:latin typeface="楷体" panose="02010609060101010101" pitchFamily="49" charset="-122"/>
                <a:ea typeface="楷体" panose="02010609060101010101" pitchFamily="49" charset="-122"/>
              </a:rPr>
              <a:t>加入学习通班级群</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 name="矩形 2"/>
          <p:cNvSpPr/>
          <p:nvPr/>
        </p:nvSpPr>
        <p:spPr>
          <a:xfrm>
            <a:off x="395536" y="1052736"/>
            <a:ext cx="2714205" cy="52322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rotWithShape="1">
          <a:blip r:embed="rId6" cstate="hqprint">
            <a:extLst>
              <a:ext uri="{28A0092B-C50C-407E-A947-70E740481C1C}">
                <a14:useLocalDpi xmlns:a14="http://schemas.microsoft.com/office/drawing/2010/main" val="0"/>
              </a:ext>
            </a:extLst>
          </a:blip>
          <a:srcRect t="25400" b="23053"/>
          <a:stretch>
            <a:fillRect/>
          </a:stretch>
        </p:blipFill>
        <p:spPr>
          <a:xfrm>
            <a:off x="2915816" y="2492896"/>
            <a:ext cx="2550656" cy="2922711"/>
          </a:xfrm>
          <a:prstGeom prst="rect">
            <a:avLst/>
          </a:prstGeom>
        </p:spPr>
      </p:pic>
      <p:sp>
        <p:nvSpPr>
          <p:cNvPr id="4" name="Text Box 4"/>
          <p:cNvSpPr txBox="1">
            <a:spLocks noChangeArrowheads="1"/>
          </p:cNvSpPr>
          <p:nvPr/>
        </p:nvSpPr>
        <p:spPr bwMode="auto">
          <a:xfrm>
            <a:off x="323597" y="5805701"/>
            <a:ext cx="894892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400">
                <a:solidFill>
                  <a:srgbClr val="FF0000"/>
                </a:solidFill>
                <a:latin typeface="楷体" panose="02010609060101010101" pitchFamily="49" charset="-122"/>
                <a:ea typeface="楷体" panose="02010609060101010101" pitchFamily="49" charset="-122"/>
              </a:rPr>
              <a:t>1</a:t>
            </a:r>
            <a:r>
              <a:rPr lang="zh-CN" altLang="en-US" sz="2400" smtClean="0">
                <a:solidFill>
                  <a:srgbClr val="FF0000"/>
                </a:solidFill>
                <a:latin typeface="楷体" panose="02010609060101010101" pitchFamily="49" charset="-122"/>
                <a:ea typeface="楷体" panose="02010609060101010101" pitchFamily="49" charset="-122"/>
              </a:rPr>
              <a:t>、快速排序注意的问题，必须把基准值放在中间（我写的两个代码</a:t>
            </a:r>
            <a:r>
              <a:rPr lang="zh-CN" altLang="en-US" sz="2400" smtClean="0">
                <a:solidFill>
                  <a:srgbClr val="FF0000"/>
                </a:solidFill>
                <a:latin typeface="楷体" panose="02010609060101010101" pitchFamily="49" charset="-122"/>
                <a:ea typeface="楷体" panose="02010609060101010101" pitchFamily="49" charset="-122"/>
              </a:rPr>
              <a:t>举例）</a:t>
            </a:r>
            <a:endParaRPr lang="zh-CN" altLang="en-US" sz="2400" smtClean="0">
              <a:solidFill>
                <a:srgbClr val="FF0000"/>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70738" y="836712"/>
            <a:ext cx="7002524" cy="5832648"/>
            <a:chOff x="0" y="0"/>
            <a:chExt cx="3492500" cy="588645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3492500" cy="2959100"/>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 y="2959100"/>
              <a:ext cx="3486150" cy="2927350"/>
            </a:xfrm>
            <a:prstGeom prst="rect">
              <a:avLst/>
            </a:prstGeom>
          </p:spPr>
        </p:pic>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1">
            <a:extLst>
              <a:ext uri="{28A0092B-C50C-407E-A947-70E740481C1C}">
                <a14:useLocalDpi xmlns:a14="http://schemas.microsoft.com/office/drawing/2010/main" val="0"/>
              </a:ext>
            </a:extLst>
          </a:blip>
          <a:stretch>
            <a:fillRect/>
          </a:stretch>
        </p:blipFill>
        <p:spPr>
          <a:xfrm>
            <a:off x="1511660" y="2636911"/>
            <a:ext cx="6084676" cy="2415173"/>
          </a:xfrm>
          <a:prstGeom prst="rect">
            <a:avLst/>
          </a:prstGeom>
        </p:spPr>
      </p:pic>
      <p:sp>
        <p:nvSpPr>
          <p:cNvPr id="4" name="Text Box 4"/>
          <p:cNvSpPr txBox="1">
            <a:spLocks noChangeArrowheads="1"/>
          </p:cNvSpPr>
          <p:nvPr/>
        </p:nvSpPr>
        <p:spPr bwMode="auto">
          <a:xfrm>
            <a:off x="195074" y="1124744"/>
            <a:ext cx="89489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如下图所示，对数据序列</a:t>
            </a:r>
            <a:r>
              <a:rPr lang="en-US" altLang="zh-CN" sz="2400" dirty="0">
                <a:solidFill>
                  <a:srgbClr val="080808"/>
                </a:solidFill>
                <a:latin typeface="楷体" panose="02010609060101010101" pitchFamily="49" charset="-122"/>
                <a:ea typeface="楷体" panose="02010609060101010101" pitchFamily="49" charset="-122"/>
              </a:rPr>
              <a:t>{32,15,11,26,53,87,3,61}</a:t>
            </a:r>
            <a:r>
              <a:rPr lang="zh-CN" altLang="en-US" sz="2400" dirty="0">
                <a:solidFill>
                  <a:srgbClr val="080808"/>
                </a:solidFill>
                <a:latin typeface="楷体" panose="02010609060101010101" pitchFamily="49" charset="-122"/>
                <a:ea typeface="楷体" panose="02010609060101010101" pitchFamily="49" charset="-122"/>
              </a:rPr>
              <a:t>进行快速排序，其中有序区用</a:t>
            </a: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括起来。</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980728"/>
            <a:ext cx="8948926"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int Partition (int a[],int </a:t>
            </a:r>
            <a:r>
              <a:rPr lang="en-US" altLang="zh-CN" sz="2400" dirty="0" err="1">
                <a:solidFill>
                  <a:srgbClr val="080808"/>
                </a:solidFill>
                <a:latin typeface="楷体" panose="02010609060101010101" pitchFamily="49" charset="-122"/>
                <a:ea typeface="楷体" panose="02010609060101010101" pitchFamily="49" charset="-122"/>
              </a:rPr>
              <a:t>i,int</a:t>
            </a:r>
            <a:r>
              <a:rPr lang="en-US" altLang="zh-CN" sz="2400" dirty="0">
                <a:solidFill>
                  <a:srgbClr val="080808"/>
                </a:solidFill>
                <a:latin typeface="楷体" panose="02010609060101010101" pitchFamily="49" charset="-122"/>
                <a:ea typeface="楷体" panose="02010609060101010101" pitchFamily="49" charset="-122"/>
              </a:rPr>
              <a:t> j)</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　</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int temp=a[</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用待排序数据序列的第</a:t>
            </a:r>
            <a:r>
              <a:rPr lang="en-US" altLang="zh-CN" sz="2000" dirty="0">
                <a:solidFill>
                  <a:srgbClr val="080808"/>
                </a:solidFill>
                <a:latin typeface="楷体" panose="02010609060101010101" pitchFamily="49" charset="-122"/>
                <a:ea typeface="楷体" panose="02010609060101010101" pitchFamily="49" charset="-122"/>
              </a:rPr>
              <a:t>1</a:t>
            </a:r>
            <a:r>
              <a:rPr lang="zh-CN" altLang="en-US" sz="2000" dirty="0">
                <a:solidFill>
                  <a:srgbClr val="080808"/>
                </a:solidFill>
                <a:latin typeface="楷体" panose="02010609060101010101" pitchFamily="49" charset="-122"/>
                <a:ea typeface="楷体" panose="02010609060101010101" pitchFamily="49" charset="-122"/>
              </a:rPr>
              <a:t>个记录作为基准值</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while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!=j)	</a:t>
            </a:r>
            <a:r>
              <a:rPr lang="en-US" altLang="zh-CN" sz="2000" dirty="0">
                <a:solidFill>
                  <a:srgbClr val="080808"/>
                </a:solidFill>
                <a:latin typeface="楷体" panose="02010609060101010101" pitchFamily="49" charset="-122"/>
                <a:ea typeface="楷体" panose="02010609060101010101" pitchFamily="49" charset="-122"/>
              </a:rPr>
              <a:t>     //</a:t>
            </a:r>
            <a:r>
              <a:rPr lang="zh-CN" altLang="en-US" sz="2000" dirty="0">
                <a:solidFill>
                  <a:srgbClr val="080808"/>
                </a:solidFill>
                <a:latin typeface="楷体" panose="02010609060101010101" pitchFamily="49" charset="-122"/>
                <a:ea typeface="楷体" panose="02010609060101010101" pitchFamily="49" charset="-122"/>
              </a:rPr>
              <a:t>从序列左右两端交替向中间扫描</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直至</a:t>
            </a:r>
            <a:r>
              <a:rPr lang="en-US" altLang="zh-CN" sz="20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=j</a:t>
            </a:r>
            <a:r>
              <a:rPr lang="zh-CN" altLang="en-US" sz="2000" dirty="0">
                <a:solidFill>
                  <a:srgbClr val="080808"/>
                </a:solidFill>
                <a:latin typeface="楷体" panose="02010609060101010101" pitchFamily="49" charset="-122"/>
                <a:ea typeface="楷体" panose="02010609060101010101" pitchFamily="49" charset="-122"/>
              </a:rPr>
              <a:t>为止</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while (j&gt;</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&amp;&amp; a[j]&gt;=temp)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j--;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从右向左扫描</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找第</a:t>
            </a:r>
            <a:r>
              <a:rPr lang="en-US" altLang="zh-CN" sz="2000" dirty="0">
                <a:solidFill>
                  <a:srgbClr val="080808"/>
                </a:solidFill>
                <a:latin typeface="楷体" panose="02010609060101010101" pitchFamily="49" charset="-122"/>
                <a:ea typeface="楷体" panose="02010609060101010101" pitchFamily="49" charset="-122"/>
              </a:rPr>
              <a:t>1</a:t>
            </a:r>
            <a:r>
              <a:rPr lang="zh-CN" altLang="en-US" sz="2000" dirty="0">
                <a:solidFill>
                  <a:srgbClr val="080808"/>
                </a:solidFill>
                <a:latin typeface="楷体" panose="02010609060101010101" pitchFamily="49" charset="-122"/>
                <a:ea typeface="楷体" panose="02010609060101010101" pitchFamily="49" charset="-122"/>
              </a:rPr>
              <a:t>个关键字小于</a:t>
            </a:r>
            <a:r>
              <a:rPr lang="en-US" altLang="zh-CN" sz="2000" dirty="0">
                <a:solidFill>
                  <a:srgbClr val="080808"/>
                </a:solidFill>
                <a:latin typeface="楷体" panose="02010609060101010101" pitchFamily="49" charset="-122"/>
                <a:ea typeface="楷体" panose="02010609060101010101" pitchFamily="49" charset="-122"/>
              </a:rPr>
              <a:t>temp</a:t>
            </a:r>
            <a:r>
              <a:rPr lang="zh-CN" altLang="en-US" sz="2000" dirty="0">
                <a:solidFill>
                  <a:srgbClr val="080808"/>
                </a:solidFill>
                <a:latin typeface="楷体" panose="02010609060101010101" pitchFamily="49" charset="-122"/>
                <a:ea typeface="楷体" panose="02010609060101010101" pitchFamily="49" charset="-122"/>
              </a:rPr>
              <a:t>的</a:t>
            </a:r>
            <a:r>
              <a:rPr lang="en-US" altLang="zh-CN" sz="2000" dirty="0">
                <a:solidFill>
                  <a:srgbClr val="080808"/>
                </a:solidFill>
                <a:latin typeface="楷体" panose="02010609060101010101" pitchFamily="49" charset="-122"/>
                <a:ea typeface="楷体" panose="02010609060101010101" pitchFamily="49" charset="-122"/>
              </a:rPr>
              <a:t>a[j]</a:t>
            </a:r>
            <a:endParaRPr lang="en-US" altLang="zh-CN"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a[</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]=a[j];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将</a:t>
            </a:r>
            <a:r>
              <a:rPr lang="en-US" altLang="zh-CN" sz="2000" dirty="0">
                <a:solidFill>
                  <a:srgbClr val="080808"/>
                </a:solidFill>
                <a:latin typeface="楷体" panose="02010609060101010101" pitchFamily="49" charset="-122"/>
                <a:ea typeface="楷体" panose="02010609060101010101" pitchFamily="49" charset="-122"/>
              </a:rPr>
              <a:t>a[j]</a:t>
            </a:r>
            <a:r>
              <a:rPr lang="zh-CN" altLang="en-US" sz="2000" dirty="0">
                <a:solidFill>
                  <a:srgbClr val="080808"/>
                </a:solidFill>
                <a:latin typeface="楷体" panose="02010609060101010101" pitchFamily="49" charset="-122"/>
                <a:ea typeface="楷体" panose="02010609060101010101" pitchFamily="49" charset="-122"/>
              </a:rPr>
              <a:t>移到</a:t>
            </a:r>
            <a:r>
              <a:rPr lang="en-US" altLang="zh-CN" sz="2000" dirty="0">
                <a:solidFill>
                  <a:srgbClr val="080808"/>
                </a:solidFill>
                <a:latin typeface="楷体" panose="02010609060101010101" pitchFamily="49" charset="-122"/>
                <a:ea typeface="楷体" panose="02010609060101010101" pitchFamily="49" charset="-122"/>
              </a:rPr>
              <a:t>a[</a:t>
            </a:r>
            <a:r>
              <a:rPr lang="en-US" altLang="zh-CN" sz="20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的位置</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while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&lt;j &amp;&amp; a[</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]&lt;=temp)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       //</a:t>
            </a:r>
            <a:r>
              <a:rPr lang="zh-CN" altLang="en-US" sz="2000" dirty="0">
                <a:solidFill>
                  <a:srgbClr val="080808"/>
                </a:solidFill>
                <a:latin typeface="楷体" panose="02010609060101010101" pitchFamily="49" charset="-122"/>
                <a:ea typeface="楷体" panose="02010609060101010101" pitchFamily="49" charset="-122"/>
              </a:rPr>
              <a:t>从左向右扫描</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找第</a:t>
            </a:r>
            <a:r>
              <a:rPr lang="en-US" altLang="zh-CN" sz="2000" dirty="0">
                <a:solidFill>
                  <a:srgbClr val="080808"/>
                </a:solidFill>
                <a:latin typeface="楷体" panose="02010609060101010101" pitchFamily="49" charset="-122"/>
                <a:ea typeface="楷体" panose="02010609060101010101" pitchFamily="49" charset="-122"/>
              </a:rPr>
              <a:t>1</a:t>
            </a:r>
            <a:r>
              <a:rPr lang="zh-CN" altLang="en-US" sz="2000" dirty="0">
                <a:solidFill>
                  <a:srgbClr val="080808"/>
                </a:solidFill>
                <a:latin typeface="楷体" panose="02010609060101010101" pitchFamily="49" charset="-122"/>
                <a:ea typeface="楷体" panose="02010609060101010101" pitchFamily="49" charset="-122"/>
              </a:rPr>
              <a:t>个关键字大于</a:t>
            </a:r>
            <a:r>
              <a:rPr lang="en-US" altLang="zh-CN" sz="2000" dirty="0">
                <a:solidFill>
                  <a:srgbClr val="080808"/>
                </a:solidFill>
                <a:latin typeface="楷体" panose="02010609060101010101" pitchFamily="49" charset="-122"/>
                <a:ea typeface="楷体" panose="02010609060101010101" pitchFamily="49" charset="-122"/>
              </a:rPr>
              <a:t>temp</a:t>
            </a:r>
            <a:r>
              <a:rPr lang="zh-CN" altLang="en-US" sz="2000" dirty="0">
                <a:solidFill>
                  <a:srgbClr val="080808"/>
                </a:solidFill>
                <a:latin typeface="楷体" panose="02010609060101010101" pitchFamily="49" charset="-122"/>
                <a:ea typeface="楷体" panose="02010609060101010101" pitchFamily="49" charset="-122"/>
              </a:rPr>
              <a:t>的</a:t>
            </a:r>
            <a:r>
              <a:rPr lang="en-US" altLang="zh-CN" sz="2000" dirty="0">
                <a:solidFill>
                  <a:srgbClr val="080808"/>
                </a:solidFill>
                <a:latin typeface="楷体" panose="02010609060101010101" pitchFamily="49" charset="-122"/>
                <a:ea typeface="楷体" panose="02010609060101010101" pitchFamily="49" charset="-122"/>
              </a:rPr>
              <a:t>a[</a:t>
            </a:r>
            <a:r>
              <a:rPr lang="en-US" altLang="zh-CN" sz="20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a:t>
            </a:r>
            <a:endParaRPr lang="en-US" altLang="zh-CN"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a[j]=a[</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将</a:t>
            </a:r>
            <a:r>
              <a:rPr lang="en-US" altLang="zh-CN" sz="2000" dirty="0">
                <a:solidFill>
                  <a:srgbClr val="080808"/>
                </a:solidFill>
                <a:latin typeface="楷体" panose="02010609060101010101" pitchFamily="49" charset="-122"/>
                <a:ea typeface="楷体" panose="02010609060101010101" pitchFamily="49" charset="-122"/>
              </a:rPr>
              <a:t>a[</a:t>
            </a:r>
            <a:r>
              <a:rPr lang="en-US" altLang="zh-CN" sz="20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移到</a:t>
            </a:r>
            <a:r>
              <a:rPr lang="en-US" altLang="zh-CN" sz="2000" dirty="0">
                <a:solidFill>
                  <a:srgbClr val="080808"/>
                </a:solidFill>
                <a:latin typeface="楷体" panose="02010609060101010101" pitchFamily="49" charset="-122"/>
                <a:ea typeface="楷体" panose="02010609060101010101" pitchFamily="49" charset="-122"/>
              </a:rPr>
              <a:t>a[j]</a:t>
            </a:r>
            <a:r>
              <a:rPr lang="zh-CN" altLang="en-US" sz="2000" dirty="0">
                <a:solidFill>
                  <a:srgbClr val="080808"/>
                </a:solidFill>
                <a:latin typeface="楷体" panose="02010609060101010101" pitchFamily="49" charset="-122"/>
                <a:ea typeface="楷体" panose="02010609060101010101" pitchFamily="49" charset="-122"/>
              </a:rPr>
              <a:t>的位置</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a[</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]=temp;</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return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返回基准值的下标</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980728"/>
            <a:ext cx="8948926"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void Quicksort(int a[],int </a:t>
            </a:r>
            <a:r>
              <a:rPr lang="en-US" altLang="zh-CN" sz="2400" dirty="0" err="1">
                <a:solidFill>
                  <a:srgbClr val="080808"/>
                </a:solidFill>
                <a:latin typeface="楷体" panose="02010609060101010101" pitchFamily="49" charset="-122"/>
                <a:ea typeface="楷体" panose="02010609060101010101" pitchFamily="49" charset="-122"/>
              </a:rPr>
              <a:t>s,int</a:t>
            </a:r>
            <a:r>
              <a:rPr lang="en-US" altLang="zh-CN" sz="2400" dirty="0">
                <a:solidFill>
                  <a:srgbClr val="080808"/>
                </a:solidFill>
                <a:latin typeface="楷体" panose="02010609060101010101" pitchFamily="49" charset="-122"/>
                <a:ea typeface="楷体" panose="02010609060101010101" pitchFamily="49" charset="-122"/>
              </a:rPr>
              <a:t> t)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　 </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int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if (s&lt;t)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数据序列中至少存在</a:t>
            </a:r>
            <a:r>
              <a:rPr lang="en-US" altLang="zh-CN" sz="2000" dirty="0">
                <a:solidFill>
                  <a:srgbClr val="080808"/>
                </a:solidFill>
                <a:latin typeface="楷体" panose="02010609060101010101" pitchFamily="49" charset="-122"/>
                <a:ea typeface="楷体" panose="02010609060101010101" pitchFamily="49" charset="-122"/>
              </a:rPr>
              <a:t>2</a:t>
            </a:r>
            <a:r>
              <a:rPr lang="zh-CN" altLang="en-US" sz="2000" dirty="0">
                <a:solidFill>
                  <a:srgbClr val="080808"/>
                </a:solidFill>
                <a:latin typeface="楷体" panose="02010609060101010101" pitchFamily="49" charset="-122"/>
                <a:ea typeface="楷体" panose="02010609060101010101" pitchFamily="49" charset="-122"/>
              </a:rPr>
              <a:t>个元素</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=Partition(</a:t>
            </a:r>
            <a:r>
              <a:rPr lang="en-US" altLang="zh-CN" sz="2400" dirty="0" err="1">
                <a:solidFill>
                  <a:srgbClr val="080808"/>
                </a:solidFill>
                <a:latin typeface="楷体" panose="02010609060101010101" pitchFamily="49" charset="-122"/>
                <a:ea typeface="楷体" panose="02010609060101010101" pitchFamily="49" charset="-122"/>
              </a:rPr>
              <a:t>a,s,t</a:t>
            </a:r>
            <a:r>
              <a:rPr lang="en-US" altLang="zh-CN" sz="2400" dirty="0">
                <a:solidFill>
                  <a:srgbClr val="080808"/>
                </a:solidFill>
                <a:latin typeface="楷体" panose="02010609060101010101" pitchFamily="49" charset="-122"/>
                <a:ea typeface="楷体" panose="02010609060101010101" pitchFamily="49" charset="-122"/>
              </a:rPr>
              <a:t>);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将划分后基准值的下标赋值给</a:t>
            </a:r>
            <a:r>
              <a:rPr lang="en-US" altLang="zh-CN" sz="2000" dirty="0" err="1">
                <a:solidFill>
                  <a:srgbClr val="080808"/>
                </a:solidFill>
                <a:latin typeface="楷体" panose="02010609060101010101" pitchFamily="49" charset="-122"/>
                <a:ea typeface="楷体" panose="02010609060101010101" pitchFamily="49" charset="-122"/>
              </a:rPr>
              <a:t>i</a:t>
            </a:r>
            <a:endParaRPr lang="en-US" altLang="zh-CN"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Quicksort(a,s,i-1);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对左子序列进行递归排序</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Quicksort(a,i+1,t);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对右子序列进行递归排序</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1772816"/>
            <a:ext cx="8948925"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二路归并排序采用的也是分治策略：</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）分解：将待排序序列将整个序列</a:t>
            </a:r>
            <a:r>
              <a:rPr lang="en-US" altLang="zh-CN" sz="2400" dirty="0">
                <a:solidFill>
                  <a:srgbClr val="080808"/>
                </a:solidFill>
                <a:latin typeface="楷体" panose="02010609060101010101" pitchFamily="49" charset="-122"/>
                <a:ea typeface="楷体" panose="02010609060101010101" pitchFamily="49" charset="-122"/>
              </a:rPr>
              <a:t>a1,a2, … , an</a:t>
            </a:r>
            <a:r>
              <a:rPr lang="zh-CN" altLang="en-US" sz="2400" dirty="0">
                <a:solidFill>
                  <a:srgbClr val="080808"/>
                </a:solidFill>
                <a:latin typeface="楷体" panose="02010609060101010101" pitchFamily="49" charset="-122"/>
                <a:ea typeface="楷体" panose="02010609060101010101" pitchFamily="49" charset="-122"/>
              </a:rPr>
              <a:t>划分为两个长度相等的子序列</a:t>
            </a:r>
            <a:r>
              <a:rPr lang="en-US" altLang="zh-CN" sz="2400" dirty="0">
                <a:solidFill>
                  <a:srgbClr val="080808"/>
                </a:solidFill>
                <a:latin typeface="楷体" panose="02010609060101010101" pitchFamily="49" charset="-122"/>
                <a:ea typeface="楷体" panose="02010609060101010101" pitchFamily="49" charset="-122"/>
              </a:rPr>
              <a:t>a1, …, a</a:t>
            </a:r>
            <a:r>
              <a:rPr lang="en-US" altLang="zh-CN" sz="2400" baseline="-25000" dirty="0">
                <a:solidFill>
                  <a:srgbClr val="080808"/>
                </a:solidFill>
                <a:latin typeface="楷体" panose="02010609060101010101" pitchFamily="49" charset="-122"/>
                <a:ea typeface="楷体" panose="02010609060101010101" pitchFamily="49" charset="-122"/>
              </a:rPr>
              <a:t>n+1/2</a:t>
            </a:r>
            <a:r>
              <a:rPr lang="zh-CN" altLang="en-US" sz="2400" dirty="0">
                <a:solidFill>
                  <a:srgbClr val="080808"/>
                </a:solidFill>
                <a:latin typeface="楷体" panose="02010609060101010101" pitchFamily="49" charset="-122"/>
                <a:ea typeface="楷体" panose="02010609060101010101" pitchFamily="49" charset="-122"/>
              </a:rPr>
              <a:t>和</a:t>
            </a:r>
            <a:r>
              <a:rPr lang="en-US" altLang="zh-CN" sz="2400" dirty="0">
                <a:solidFill>
                  <a:srgbClr val="080808"/>
                </a:solidFill>
                <a:latin typeface="楷体" panose="02010609060101010101" pitchFamily="49" charset="-122"/>
                <a:ea typeface="楷体" panose="02010609060101010101" pitchFamily="49" charset="-122"/>
              </a:rPr>
              <a:t>a</a:t>
            </a:r>
            <a:r>
              <a:rPr lang="en-US" altLang="zh-CN" sz="2400" baseline="-25000" dirty="0">
                <a:solidFill>
                  <a:srgbClr val="080808"/>
                </a:solidFill>
                <a:latin typeface="楷体" panose="02010609060101010101" pitchFamily="49" charset="-122"/>
                <a:ea typeface="楷体" panose="02010609060101010101" pitchFamily="49" charset="-122"/>
              </a:rPr>
              <a:t>n+1/2</a:t>
            </a:r>
            <a:r>
              <a:rPr lang="zh-CN" altLang="en-US" sz="2400" baseline="-25000" dirty="0">
                <a:solidFill>
                  <a:srgbClr val="080808"/>
                </a:solidFill>
                <a:latin typeface="楷体" panose="02010609060101010101" pitchFamily="49" charset="-122"/>
                <a:ea typeface="楷体" panose="02010609060101010101" pitchFamily="49" charset="-122"/>
              </a:rPr>
              <a:t>＋</a:t>
            </a:r>
            <a:r>
              <a:rPr lang="en-US" altLang="zh-CN" sz="2400" baseline="-25000" dirty="0">
                <a:solidFill>
                  <a:srgbClr val="080808"/>
                </a:solidFill>
                <a:latin typeface="楷体" panose="02010609060101010101" pitchFamily="49" charset="-122"/>
                <a:ea typeface="楷体" panose="02010609060101010101" pitchFamily="49" charset="-122"/>
              </a:rPr>
              <a:t>1</a:t>
            </a:r>
            <a:r>
              <a:rPr lang="en-US" altLang="zh-CN" sz="2400" dirty="0">
                <a:solidFill>
                  <a:srgbClr val="080808"/>
                </a:solidFill>
                <a:latin typeface="楷体" panose="02010609060101010101" pitchFamily="49" charset="-122"/>
                <a:ea typeface="楷体" panose="02010609060101010101" pitchFamily="49" charset="-122"/>
              </a:rPr>
              <a:t>, …, an</a:t>
            </a:r>
            <a:r>
              <a:rPr lang="zh-CN" altLang="en-US" sz="2400" dirty="0">
                <a:solidFill>
                  <a:srgbClr val="080808"/>
                </a:solidFill>
                <a:latin typeface="楷体" panose="02010609060101010101" pitchFamily="49" charset="-122"/>
                <a:ea typeface="楷体" panose="02010609060101010101" pitchFamily="49" charset="-122"/>
              </a:rPr>
              <a:t>；递归地对两个子序列进行继续分解。其终结条件是子序列长度为</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）合并：递归地将两个已排序的两个子序列合并成一个有序子序列。</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二路归并排序的基本思想：首先将序列划分长度相等的两个子序列，如子序列长度为</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，则划分结束，否则继续划分，最终把有</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个待排序的数据序列划分成为</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个长度为</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的有序子序列；然后相邻的子序列两两合并，得到</a:t>
            </a:r>
            <a:r>
              <a:rPr lang="en-US" altLang="zh-CN" sz="2400" dirty="0">
                <a:solidFill>
                  <a:srgbClr val="080808"/>
                </a:solidFill>
                <a:latin typeface="楷体" panose="02010609060101010101" pitchFamily="49" charset="-122"/>
                <a:ea typeface="楷体" panose="02010609060101010101" pitchFamily="49" charset="-122"/>
              </a:rPr>
              <a:t>n/2</a:t>
            </a:r>
            <a:r>
              <a:rPr lang="zh-CN" altLang="en-US" sz="2400" dirty="0">
                <a:solidFill>
                  <a:srgbClr val="080808"/>
                </a:solidFill>
                <a:latin typeface="楷体" panose="02010609060101010101" pitchFamily="49" charset="-122"/>
                <a:ea typeface="楷体" panose="02010609060101010101" pitchFamily="49" charset="-122"/>
              </a:rPr>
              <a:t>个长度为</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的有序子序列，再进行两两合并</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直到得到一个长度为</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的有序序列。</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p:txBody>
      </p:sp>
      <p:sp>
        <p:nvSpPr>
          <p:cNvPr id="3" name="矩形 2"/>
          <p:cNvSpPr/>
          <p:nvPr/>
        </p:nvSpPr>
        <p:spPr>
          <a:xfrm>
            <a:off x="251520" y="1052736"/>
            <a:ext cx="3435556" cy="52322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二路归并排序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083739" y="1065375"/>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递归</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技术</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225552" y="1557013"/>
            <a:ext cx="5908675"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3.1.1 </a:t>
            </a:r>
            <a:r>
              <a:rPr lang="zh-CN" altLang="en-US" sz="2800" b="1" dirty="0" smtClean="0">
                <a:solidFill>
                  <a:srgbClr val="0000FF"/>
                </a:solidFill>
                <a:latin typeface="楷体" panose="02010609060101010101" pitchFamily="49" charset="-122"/>
                <a:ea typeface="楷体" panose="02010609060101010101" pitchFamily="49" charset="-122"/>
              </a:rPr>
              <a:t>回顾一下现在计算机硬件</a:t>
            </a:r>
            <a:r>
              <a:rPr lang="zh-CN" altLang="en-US" sz="2800" b="1" dirty="0" smtClean="0">
                <a:solidFill>
                  <a:srgbClr val="0000FF"/>
                </a:solidFill>
                <a:latin typeface="楷体" panose="02010609060101010101" pitchFamily="49" charset="-122"/>
                <a:ea typeface="楷体" panose="02010609060101010101" pitchFamily="49" charset="-122"/>
              </a:rPr>
              <a:t>架构</a:t>
            </a:r>
            <a:endParaRPr lang="zh-CN" altLang="en-US" sz="2800" b="1" dirty="0" smtClean="0">
              <a:solidFill>
                <a:srgbClr val="0000FF"/>
              </a:solidFill>
              <a:latin typeface="楷体" panose="02010609060101010101" pitchFamily="49" charset="-122"/>
              <a:ea typeface="楷体" panose="02010609060101010101" pitchFamily="49" charset="-122"/>
            </a:endParaRPr>
          </a:p>
        </p:txBody>
      </p:sp>
      <p:sp>
        <p:nvSpPr>
          <p:cNvPr id="13" name="Text Box 4"/>
          <p:cNvSpPr txBox="1">
            <a:spLocks noChangeArrowheads="1"/>
          </p:cNvSpPr>
          <p:nvPr/>
        </p:nvSpPr>
        <p:spPr bwMode="auto">
          <a:xfrm>
            <a:off x="2844165" y="6196330"/>
            <a:ext cx="376301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当前计算机硬件</a:t>
            </a:r>
            <a:r>
              <a:rPr lang="zh-CN" altLang="en-US" sz="2400" dirty="0">
                <a:solidFill>
                  <a:srgbClr val="080808"/>
                </a:solidFill>
                <a:uFillTx/>
                <a:latin typeface="Times New Roman" panose="02020603050405020304" pitchFamily="18" charset="0"/>
              </a:rPr>
              <a:t>架构</a:t>
            </a:r>
            <a:endParaRPr lang="zh-CN" altLang="en-US" sz="2400" dirty="0">
              <a:solidFill>
                <a:srgbClr val="080808"/>
              </a:solidFill>
              <a:uFillTx/>
              <a:latin typeface="Times New Roman" panose="02020603050405020304" pitchFamily="18" charset="0"/>
            </a:endParaRPr>
          </a:p>
        </p:txBody>
      </p:sp>
      <p:sp>
        <p:nvSpPr>
          <p:cNvPr id="3" name="矩形 2"/>
          <p:cNvSpPr/>
          <p:nvPr/>
        </p:nvSpPr>
        <p:spPr>
          <a:xfrm>
            <a:off x="1359535" y="2946400"/>
            <a:ext cx="857250" cy="175450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1403985" y="3501390"/>
            <a:ext cx="857885" cy="47561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CPU</a:t>
            </a:r>
            <a:endParaRPr lang="en-US" altLang="zh-CN">
              <a:latin typeface="Times New Roman" panose="02020603050405020304" pitchFamily="18" charset="0"/>
              <a:cs typeface="Times New Roman" panose="02020603050405020304" pitchFamily="18" charset="0"/>
            </a:endParaRPr>
          </a:p>
        </p:txBody>
      </p:sp>
      <p:sp>
        <p:nvSpPr>
          <p:cNvPr id="5" name="右箭头 4"/>
          <p:cNvSpPr/>
          <p:nvPr/>
        </p:nvSpPr>
        <p:spPr>
          <a:xfrm>
            <a:off x="2218055" y="3652520"/>
            <a:ext cx="4824000" cy="360000"/>
          </a:xfrm>
          <a:prstGeom prst="right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左右箭头 5"/>
          <p:cNvSpPr/>
          <p:nvPr/>
        </p:nvSpPr>
        <p:spPr>
          <a:xfrm>
            <a:off x="2213610" y="3025775"/>
            <a:ext cx="4824730" cy="360045"/>
          </a:xfrm>
          <a:prstGeom prst="leftRightArrow">
            <a:avLst/>
          </a:prstGeom>
          <a:solidFill>
            <a:schemeClr val="bg1"/>
          </a:solidFill>
          <a:ln w="12700"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左右箭头 6"/>
          <p:cNvSpPr/>
          <p:nvPr/>
        </p:nvSpPr>
        <p:spPr>
          <a:xfrm>
            <a:off x="2216150" y="4272915"/>
            <a:ext cx="4824730" cy="360045"/>
          </a:xfrm>
          <a:prstGeom prst="leftRightArrow">
            <a:avLst/>
          </a:prstGeom>
          <a:solidFill>
            <a:schemeClr val="tx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矩形 7"/>
          <p:cNvSpPr/>
          <p:nvPr/>
        </p:nvSpPr>
        <p:spPr>
          <a:xfrm>
            <a:off x="2788285" y="2143760"/>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 name="文本框 8"/>
          <p:cNvSpPr txBox="1"/>
          <p:nvPr/>
        </p:nvSpPr>
        <p:spPr>
          <a:xfrm>
            <a:off x="2788285" y="2161540"/>
            <a:ext cx="1388745" cy="345440"/>
          </a:xfrm>
          <a:prstGeom prst="rect">
            <a:avLst/>
          </a:prstGeom>
          <a:noFill/>
        </p:spPr>
        <p:txBody>
          <a:bodyPr wrap="square" rtlCol="0">
            <a:noAutofit/>
          </a:bodyPr>
          <a:p>
            <a:r>
              <a:rPr lang="zh-CN" altLang="en-US"/>
              <a:t>随机存储</a:t>
            </a:r>
            <a:r>
              <a:rPr lang="zh-CN" altLang="en-US"/>
              <a:t>器</a:t>
            </a:r>
            <a:endParaRPr lang="zh-CN" altLang="en-US"/>
          </a:p>
        </p:txBody>
      </p:sp>
      <p:sp>
        <p:nvSpPr>
          <p:cNvPr id="10" name="矩形 9"/>
          <p:cNvSpPr/>
          <p:nvPr/>
        </p:nvSpPr>
        <p:spPr>
          <a:xfrm>
            <a:off x="4777740" y="2127250"/>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4777740" y="2145030"/>
            <a:ext cx="1388745" cy="345440"/>
          </a:xfrm>
          <a:prstGeom prst="rect">
            <a:avLst/>
          </a:prstGeom>
          <a:noFill/>
        </p:spPr>
        <p:txBody>
          <a:bodyPr wrap="square" rtlCol="0">
            <a:noAutofit/>
          </a:bodyPr>
          <a:p>
            <a:r>
              <a:rPr lang="zh-CN" altLang="en-US"/>
              <a:t>只读存储</a:t>
            </a:r>
            <a:r>
              <a:rPr lang="zh-CN" altLang="en-US"/>
              <a:t>器</a:t>
            </a:r>
            <a:endParaRPr lang="zh-CN" altLang="en-US"/>
          </a:p>
        </p:txBody>
      </p:sp>
      <p:sp>
        <p:nvSpPr>
          <p:cNvPr id="12" name="矩形 11"/>
          <p:cNvSpPr/>
          <p:nvPr/>
        </p:nvSpPr>
        <p:spPr>
          <a:xfrm>
            <a:off x="2771775" y="4816475"/>
            <a:ext cx="1359535" cy="35750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2844165" y="4832350"/>
            <a:ext cx="1388745" cy="345440"/>
          </a:xfrm>
          <a:prstGeom prst="rect">
            <a:avLst/>
          </a:prstGeom>
          <a:noFill/>
        </p:spPr>
        <p:txBody>
          <a:bodyPr wrap="square" rtlCol="0">
            <a:noAutofit/>
          </a:bodyPr>
          <a:p>
            <a:r>
              <a:rPr lang="zh-CN" altLang="en-US"/>
              <a:t>输入</a:t>
            </a:r>
            <a:r>
              <a:rPr lang="zh-CN" altLang="en-US"/>
              <a:t>接口</a:t>
            </a:r>
            <a:endParaRPr lang="zh-CN" altLang="en-US"/>
          </a:p>
        </p:txBody>
      </p:sp>
      <p:sp>
        <p:nvSpPr>
          <p:cNvPr id="15" name="矩形 14"/>
          <p:cNvSpPr/>
          <p:nvPr/>
        </p:nvSpPr>
        <p:spPr>
          <a:xfrm>
            <a:off x="4761230" y="4799965"/>
            <a:ext cx="1360170" cy="356400"/>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4860290" y="4805045"/>
            <a:ext cx="1388745" cy="345440"/>
          </a:xfrm>
          <a:prstGeom prst="rect">
            <a:avLst/>
          </a:prstGeom>
          <a:noFill/>
        </p:spPr>
        <p:txBody>
          <a:bodyPr wrap="square" rtlCol="0">
            <a:noAutofit/>
          </a:bodyPr>
          <a:p>
            <a:r>
              <a:rPr lang="zh-CN" altLang="en-US"/>
              <a:t>输出</a:t>
            </a:r>
            <a:r>
              <a:rPr lang="zh-CN" altLang="en-US"/>
              <a:t>接口</a:t>
            </a:r>
            <a:endParaRPr lang="zh-CN" altLang="en-US"/>
          </a:p>
        </p:txBody>
      </p:sp>
      <p:sp>
        <p:nvSpPr>
          <p:cNvPr id="17" name="上下箭头 16"/>
          <p:cNvSpPr/>
          <p:nvPr/>
        </p:nvSpPr>
        <p:spPr>
          <a:xfrm>
            <a:off x="2970530" y="2825750"/>
            <a:ext cx="144145" cy="288290"/>
          </a:xfrm>
          <a:prstGeom prst="upDownArrow">
            <a:avLst/>
          </a:prstGeom>
          <a:no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 name="文本框 17"/>
          <p:cNvSpPr txBox="1"/>
          <p:nvPr/>
        </p:nvSpPr>
        <p:spPr>
          <a:xfrm>
            <a:off x="6985635" y="2989580"/>
            <a:ext cx="1388745" cy="345440"/>
          </a:xfrm>
          <a:prstGeom prst="rect">
            <a:avLst/>
          </a:prstGeom>
          <a:noFill/>
        </p:spPr>
        <p:txBody>
          <a:bodyPr wrap="square" rtlCol="0">
            <a:noAutofit/>
          </a:bodyPr>
          <a:p>
            <a:r>
              <a:rPr lang="zh-CN" altLang="en-US"/>
              <a:t>数据</a:t>
            </a:r>
            <a:r>
              <a:rPr lang="zh-CN" altLang="en-US"/>
              <a:t>总线</a:t>
            </a:r>
            <a:endParaRPr lang="zh-CN" altLang="en-US"/>
          </a:p>
        </p:txBody>
      </p:sp>
      <p:sp>
        <p:nvSpPr>
          <p:cNvPr id="19" name="文本框 18"/>
          <p:cNvSpPr txBox="1"/>
          <p:nvPr/>
        </p:nvSpPr>
        <p:spPr>
          <a:xfrm>
            <a:off x="6985635" y="3641090"/>
            <a:ext cx="1388745" cy="345440"/>
          </a:xfrm>
          <a:prstGeom prst="rect">
            <a:avLst/>
          </a:prstGeom>
          <a:noFill/>
        </p:spPr>
        <p:txBody>
          <a:bodyPr wrap="square" rtlCol="0">
            <a:noAutofit/>
          </a:bodyPr>
          <a:p>
            <a:r>
              <a:rPr lang="zh-CN" altLang="en-US"/>
              <a:t>地址总线</a:t>
            </a:r>
            <a:endParaRPr lang="zh-CN" altLang="en-US"/>
          </a:p>
        </p:txBody>
      </p:sp>
      <p:sp>
        <p:nvSpPr>
          <p:cNvPr id="20" name="文本框 19"/>
          <p:cNvSpPr txBox="1"/>
          <p:nvPr/>
        </p:nvSpPr>
        <p:spPr>
          <a:xfrm>
            <a:off x="6985635" y="4279265"/>
            <a:ext cx="1388745" cy="345440"/>
          </a:xfrm>
          <a:prstGeom prst="rect">
            <a:avLst/>
          </a:prstGeom>
          <a:noFill/>
        </p:spPr>
        <p:txBody>
          <a:bodyPr wrap="square" rtlCol="0">
            <a:noAutofit/>
          </a:bodyPr>
          <a:p>
            <a:r>
              <a:rPr lang="zh-CN" altLang="en-US"/>
              <a:t>控制总线</a:t>
            </a:r>
            <a:endParaRPr lang="zh-CN" altLang="en-US"/>
          </a:p>
        </p:txBody>
      </p:sp>
      <p:sp>
        <p:nvSpPr>
          <p:cNvPr id="21" name="上箭头 20"/>
          <p:cNvSpPr/>
          <p:nvPr/>
        </p:nvSpPr>
        <p:spPr>
          <a:xfrm rot="10800000">
            <a:off x="5076335" y="2825750"/>
            <a:ext cx="144000" cy="287655"/>
          </a:xfrm>
          <a:prstGeom prst="upArrow">
            <a:avLst/>
          </a:prstGeom>
          <a:no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上箭头 21"/>
          <p:cNvSpPr/>
          <p:nvPr/>
        </p:nvSpPr>
        <p:spPr>
          <a:xfrm rot="10800000">
            <a:off x="3275965" y="3924300"/>
            <a:ext cx="295910" cy="847090"/>
          </a:xfrm>
          <a:prstGeom prst="up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上箭头 22"/>
          <p:cNvSpPr/>
          <p:nvPr/>
        </p:nvSpPr>
        <p:spPr>
          <a:xfrm rot="10800000">
            <a:off x="5363845" y="3922395"/>
            <a:ext cx="295910" cy="847090"/>
          </a:xfrm>
          <a:prstGeom prst="up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上箭头 23"/>
          <p:cNvSpPr/>
          <p:nvPr/>
        </p:nvSpPr>
        <p:spPr>
          <a:xfrm>
            <a:off x="3505835" y="2792730"/>
            <a:ext cx="295910" cy="946785"/>
          </a:xfrm>
          <a:prstGeom prst="up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上箭头 24"/>
          <p:cNvSpPr/>
          <p:nvPr/>
        </p:nvSpPr>
        <p:spPr>
          <a:xfrm>
            <a:off x="5634355" y="2794000"/>
            <a:ext cx="295910" cy="954405"/>
          </a:xfrm>
          <a:prstGeom prst="upArrow">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上箭头 25"/>
          <p:cNvSpPr/>
          <p:nvPr/>
        </p:nvSpPr>
        <p:spPr>
          <a:xfrm>
            <a:off x="2799080" y="3296285"/>
            <a:ext cx="295910" cy="1515745"/>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上箭头 26"/>
          <p:cNvSpPr/>
          <p:nvPr/>
        </p:nvSpPr>
        <p:spPr>
          <a:xfrm rot="10800000">
            <a:off x="4892040" y="3295650"/>
            <a:ext cx="295910" cy="1515745"/>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矩形 27"/>
          <p:cNvSpPr/>
          <p:nvPr/>
        </p:nvSpPr>
        <p:spPr>
          <a:xfrm>
            <a:off x="2752090" y="5483225"/>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文本框 28"/>
          <p:cNvSpPr txBox="1"/>
          <p:nvPr/>
        </p:nvSpPr>
        <p:spPr>
          <a:xfrm>
            <a:off x="2752090" y="5501005"/>
            <a:ext cx="1388745" cy="345440"/>
          </a:xfrm>
          <a:prstGeom prst="rect">
            <a:avLst/>
          </a:prstGeom>
          <a:noFill/>
        </p:spPr>
        <p:txBody>
          <a:bodyPr wrap="square" rtlCol="0">
            <a:noAutofit/>
          </a:bodyPr>
          <a:p>
            <a:r>
              <a:rPr lang="zh-CN" altLang="en-US"/>
              <a:t>输入</a:t>
            </a:r>
            <a:r>
              <a:rPr lang="zh-CN" altLang="en-US"/>
              <a:t>设备</a:t>
            </a:r>
            <a:endParaRPr lang="zh-CN" altLang="en-US"/>
          </a:p>
          <a:p>
            <a:endParaRPr lang="zh-CN" altLang="en-US"/>
          </a:p>
        </p:txBody>
      </p:sp>
      <p:sp>
        <p:nvSpPr>
          <p:cNvPr id="31" name="上下箭头 30"/>
          <p:cNvSpPr/>
          <p:nvPr/>
        </p:nvSpPr>
        <p:spPr>
          <a:xfrm>
            <a:off x="3804285" y="452056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2" name="上下箭头 31"/>
          <p:cNvSpPr/>
          <p:nvPr/>
        </p:nvSpPr>
        <p:spPr>
          <a:xfrm>
            <a:off x="3874135" y="2808605"/>
            <a:ext cx="201295" cy="155702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上下箭头 32"/>
          <p:cNvSpPr/>
          <p:nvPr/>
        </p:nvSpPr>
        <p:spPr>
          <a:xfrm>
            <a:off x="5941695" y="2818130"/>
            <a:ext cx="201295" cy="155702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上下箭头 33"/>
          <p:cNvSpPr/>
          <p:nvPr/>
        </p:nvSpPr>
        <p:spPr>
          <a:xfrm>
            <a:off x="5978525" y="452056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矩形 34"/>
          <p:cNvSpPr/>
          <p:nvPr/>
        </p:nvSpPr>
        <p:spPr>
          <a:xfrm>
            <a:off x="4761230" y="5485765"/>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6" name="文本框 35"/>
          <p:cNvSpPr txBox="1"/>
          <p:nvPr/>
        </p:nvSpPr>
        <p:spPr>
          <a:xfrm>
            <a:off x="4761230" y="5503545"/>
            <a:ext cx="1388745" cy="345440"/>
          </a:xfrm>
          <a:prstGeom prst="rect">
            <a:avLst/>
          </a:prstGeom>
          <a:noFill/>
        </p:spPr>
        <p:txBody>
          <a:bodyPr wrap="square" rtlCol="0">
            <a:noAutofit/>
          </a:bodyPr>
          <a:p>
            <a:r>
              <a:rPr lang="zh-CN" altLang="en-US"/>
              <a:t>输</a:t>
            </a:r>
            <a:r>
              <a:rPr lang="zh-CN" altLang="en-US"/>
              <a:t>出设备</a:t>
            </a:r>
            <a:endParaRPr lang="zh-CN" altLang="en-US"/>
          </a:p>
          <a:p>
            <a:endParaRPr lang="zh-CN" altLang="en-US"/>
          </a:p>
        </p:txBody>
      </p:sp>
      <p:sp>
        <p:nvSpPr>
          <p:cNvPr id="37" name="上箭头 36"/>
          <p:cNvSpPr/>
          <p:nvPr/>
        </p:nvSpPr>
        <p:spPr>
          <a:xfrm>
            <a:off x="2844165" y="5157470"/>
            <a:ext cx="271145" cy="320040"/>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上下箭头 37"/>
          <p:cNvSpPr/>
          <p:nvPr/>
        </p:nvSpPr>
        <p:spPr>
          <a:xfrm>
            <a:off x="3636010" y="518604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9" name="上箭头 38"/>
          <p:cNvSpPr/>
          <p:nvPr/>
        </p:nvSpPr>
        <p:spPr>
          <a:xfrm rot="10800000">
            <a:off x="4892040" y="5174615"/>
            <a:ext cx="257175" cy="311150"/>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0" name="上下箭头 39"/>
          <p:cNvSpPr/>
          <p:nvPr/>
        </p:nvSpPr>
        <p:spPr>
          <a:xfrm>
            <a:off x="5580380" y="517715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1">
            <a:extLst>
              <a:ext uri="{28A0092B-C50C-407E-A947-70E740481C1C}">
                <a14:useLocalDpi xmlns:a14="http://schemas.microsoft.com/office/drawing/2010/main" val="0"/>
              </a:ext>
            </a:extLst>
          </a:blip>
          <a:stretch>
            <a:fillRect/>
          </a:stretch>
        </p:blipFill>
        <p:spPr>
          <a:xfrm>
            <a:off x="1979712" y="1484784"/>
            <a:ext cx="5333261" cy="4173314"/>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1772816"/>
            <a:ext cx="89489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二分查找采用的是分治策略：</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）分：将待查找数据序列分成两个长度相等的子序列，取中间元素与</a:t>
            </a:r>
            <a:r>
              <a:rPr lang="en-US" altLang="zh-CN" sz="2400" dirty="0">
                <a:solidFill>
                  <a:srgbClr val="080808"/>
                </a:solidFill>
                <a:latin typeface="楷体" panose="02010609060101010101" pitchFamily="49" charset="-122"/>
                <a:ea typeface="楷体" panose="02010609060101010101" pitchFamily="49" charset="-122"/>
              </a:rPr>
              <a:t>key</a:t>
            </a:r>
            <a:r>
              <a:rPr lang="zh-CN" altLang="en-US" sz="2400" dirty="0">
                <a:solidFill>
                  <a:srgbClr val="080808"/>
                </a:solidFill>
                <a:latin typeface="楷体" panose="02010609060101010101" pitchFamily="49" charset="-122"/>
                <a:ea typeface="楷体" panose="02010609060101010101" pitchFamily="49" charset="-122"/>
              </a:rPr>
              <a:t>进行比较；</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）治：如果相等，查找成功，结束查找；如果不相等在子序列中进行递归查找；</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）合：因为实际上并没有把数据序列分开，因此无需进行合并；</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p:txBody>
      </p:sp>
      <p:sp>
        <p:nvSpPr>
          <p:cNvPr id="3" name="矩形 2"/>
          <p:cNvSpPr/>
          <p:nvPr/>
        </p:nvSpPr>
        <p:spPr>
          <a:xfrm>
            <a:off x="612196" y="1052736"/>
            <a:ext cx="2714205" cy="52322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3.3.4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980728"/>
            <a:ext cx="8948926"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int </a:t>
            </a:r>
            <a:r>
              <a:rPr lang="en-US" altLang="zh-CN" sz="2400" dirty="0" err="1">
                <a:solidFill>
                  <a:srgbClr val="080808"/>
                </a:solidFill>
                <a:latin typeface="楷体" panose="02010609060101010101" pitchFamily="49" charset="-122"/>
                <a:ea typeface="楷体" panose="02010609060101010101" pitchFamily="49" charset="-122"/>
              </a:rPr>
              <a:t>BSearch</a:t>
            </a:r>
            <a:r>
              <a:rPr lang="en-US" altLang="zh-CN" sz="2400" dirty="0">
                <a:solidFill>
                  <a:srgbClr val="080808"/>
                </a:solidFill>
                <a:latin typeface="楷体" panose="02010609060101010101" pitchFamily="49" charset="-122"/>
                <a:ea typeface="楷体" panose="02010609060101010101" pitchFamily="49" charset="-122"/>
              </a:rPr>
              <a:t>(int a[], int x, int low, int high)</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int mid;</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if(low &gt; high) return -1;	</a:t>
            </a: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查找不成功 </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mid = (low + high) / 2;</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if(x == a[mid])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mid;	              //</a:t>
            </a:r>
            <a:r>
              <a:rPr lang="zh-CN" altLang="en-US" sz="2400" dirty="0">
                <a:solidFill>
                  <a:srgbClr val="080808"/>
                </a:solidFill>
                <a:latin typeface="楷体" panose="02010609060101010101" pitchFamily="49" charset="-122"/>
                <a:ea typeface="楷体" panose="02010609060101010101" pitchFamily="49" charset="-122"/>
              </a:rPr>
              <a:t>查找成功</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else if(x &lt; a[mid])</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a:t>
            </a:r>
            <a:r>
              <a:rPr lang="en-US" altLang="zh-CN" sz="2400" dirty="0" err="1">
                <a:solidFill>
                  <a:srgbClr val="080808"/>
                </a:solidFill>
                <a:latin typeface="楷体" panose="02010609060101010101" pitchFamily="49" charset="-122"/>
                <a:ea typeface="楷体" panose="02010609060101010101" pitchFamily="49" charset="-122"/>
              </a:rPr>
              <a:t>BSearch</a:t>
            </a:r>
            <a:r>
              <a:rPr lang="en-US" altLang="zh-CN" sz="2400" dirty="0">
                <a:solidFill>
                  <a:srgbClr val="080808"/>
                </a:solidFill>
                <a:latin typeface="楷体" panose="02010609060101010101" pitchFamily="49" charset="-122"/>
                <a:ea typeface="楷体" panose="02010609060101010101" pitchFamily="49" charset="-122"/>
              </a:rPr>
              <a:t>(a, x, low, mid-1);	//</a:t>
            </a:r>
            <a:r>
              <a:rPr lang="zh-CN" altLang="en-US" sz="2400" dirty="0">
                <a:solidFill>
                  <a:srgbClr val="080808"/>
                </a:solidFill>
                <a:latin typeface="楷体" panose="02010609060101010101" pitchFamily="49" charset="-122"/>
                <a:ea typeface="楷体" panose="02010609060101010101" pitchFamily="49" charset="-122"/>
              </a:rPr>
              <a:t>在前半区查找</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else</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a:t>
            </a:r>
            <a:r>
              <a:rPr lang="en-US" altLang="zh-CN" sz="2400" dirty="0" err="1">
                <a:solidFill>
                  <a:srgbClr val="080808"/>
                </a:solidFill>
                <a:latin typeface="楷体" panose="02010609060101010101" pitchFamily="49" charset="-122"/>
                <a:ea typeface="楷体" panose="02010609060101010101" pitchFamily="49" charset="-122"/>
              </a:rPr>
              <a:t>BSearch</a:t>
            </a:r>
            <a:r>
              <a:rPr lang="en-US" altLang="zh-CN" sz="2400" dirty="0">
                <a:solidFill>
                  <a:srgbClr val="080808"/>
                </a:solidFill>
                <a:latin typeface="楷体" panose="02010609060101010101" pitchFamily="49" charset="-122"/>
                <a:ea typeface="楷体" panose="02010609060101010101" pitchFamily="49" charset="-122"/>
              </a:rPr>
              <a:t>(a, x, mid+1, high); //</a:t>
            </a:r>
            <a:r>
              <a:rPr lang="zh-CN" altLang="en-US" sz="2400" dirty="0">
                <a:solidFill>
                  <a:srgbClr val="080808"/>
                </a:solidFill>
                <a:latin typeface="楷体" panose="02010609060101010101" pitchFamily="49" charset="-122"/>
                <a:ea typeface="楷体" panose="02010609060101010101" pitchFamily="49" charset="-122"/>
              </a:rPr>
              <a:t>在后半区查找</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4" y="1844824"/>
            <a:ext cx="86042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3.7】</a:t>
            </a:r>
            <a:r>
              <a:rPr lang="zh-CN" altLang="en-US" sz="2400" dirty="0">
                <a:solidFill>
                  <a:srgbClr val="080808"/>
                </a:solidFill>
                <a:latin typeface="楷体" panose="02010609060101010101" pitchFamily="49" charset="-122"/>
                <a:ea typeface="楷体" panose="02010609060101010101" pitchFamily="49" charset="-122"/>
              </a:rPr>
              <a:t>给定若干个整数，要求使用分治算法求出最大值和最小值。</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85020" y="2872456"/>
            <a:ext cx="86042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采用分治策略，当数据序列中只有一个元素或者只有两个元素的情况下最大值与最小值是最容易求解的。于是首先将问题分解，首先将数据序列均分为两个数据序列，如果序列中的元素超过两个的情况，继续将数组分解为两个更小的序列，直到数据序列中只有一个元素或者只有两个元素为止。而后递归解决各子问题，最终得到原问题的解。</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4" name="Text Box 3"/>
          <p:cNvSpPr txBox="1">
            <a:spLocks noChangeArrowheads="1"/>
          </p:cNvSpPr>
          <p:nvPr/>
        </p:nvSpPr>
        <p:spPr bwMode="auto">
          <a:xfrm>
            <a:off x="2083739" y="1065375"/>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分治设计实例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 Box 4"/>
          <p:cNvSpPr txBox="1">
            <a:spLocks noChangeArrowheads="1"/>
          </p:cNvSpPr>
          <p:nvPr/>
        </p:nvSpPr>
        <p:spPr bwMode="auto">
          <a:xfrm>
            <a:off x="323528" y="1052736"/>
            <a:ext cx="817245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例</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3.8】</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循环赛日程安排。问题描述：设有</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个选手参加循环赛，请设计一个满足以下要求比赛日程表：</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p>
            <a:pPr>
              <a:spcBef>
                <a:spcPct val="50000"/>
              </a:spcBef>
              <a:buSz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）每个选手都必须与其它</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个选手比赛一次；</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p>
            <a:pPr>
              <a:spcBef>
                <a:spcPct val="50000"/>
              </a:spcBef>
              <a:buSz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）每个选手一天只能参赛一次。</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Text Box 4"/>
          <p:cNvSpPr txBox="1">
            <a:spLocks noChangeArrowheads="1"/>
          </p:cNvSpPr>
          <p:nvPr/>
        </p:nvSpPr>
        <p:spPr bwMode="auto">
          <a:xfrm>
            <a:off x="347463" y="3140968"/>
            <a:ext cx="817245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按照</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上面的要求，可以将比赛表设计成一个</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行</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列的二维表，其中第</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行第</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j</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列的元素表示和第</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个选手在第</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j</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天比赛的选手号。采用分治策略，可将所有参加比赛的选手分成两部分，</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个选手的比赛日程表就可以通过</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zh-CN" altLang="en-US" sz="2400" baseline="30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k-1</a:t>
            </a:r>
            <a:r>
              <a:rPr lang="zh-CN" altLang="en-US" sz="2400" baseline="300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个选手的的比赛日程表来决定。递归的执行这样的分割，直到只剩下两个选手，比赛日程表的就可以通过这样的分治策略逐步构建。</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3837" y="1136298"/>
            <a:ext cx="376364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3.1.2 </a:t>
            </a:r>
            <a:r>
              <a:rPr lang="zh-CN" altLang="en-US" sz="2800" b="1" dirty="0">
                <a:solidFill>
                  <a:srgbClr val="0000FF"/>
                </a:solidFill>
                <a:latin typeface="楷体" panose="02010609060101010101" pitchFamily="49" charset="-122"/>
                <a:ea typeface="楷体" panose="02010609060101010101" pitchFamily="49" charset="-122"/>
              </a:rPr>
              <a:t>递归的深层</a:t>
            </a:r>
            <a:r>
              <a:rPr lang="zh-CN" altLang="en-US" sz="2800" b="1" dirty="0">
                <a:solidFill>
                  <a:srgbClr val="0000FF"/>
                </a:solidFill>
                <a:latin typeface="楷体" panose="02010609060101010101" pitchFamily="49" charset="-122"/>
                <a:ea typeface="楷体" panose="02010609060101010101" pitchFamily="49" charset="-122"/>
              </a:rPr>
              <a:t>理解</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51460" y="1657985"/>
            <a:ext cx="464439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1800" dirty="0">
                <a:solidFill>
                  <a:srgbClr val="080808"/>
                </a:solidFill>
                <a:uFillTx/>
                <a:latin typeface="Times New Roman" panose="02020603050405020304" pitchFamily="18" charset="0"/>
              </a:rPr>
              <a:t>程序是如何在我们的计算机上运行？</a:t>
            </a:r>
            <a:endParaRPr lang="zh-CN" altLang="en-US" sz="1800" dirty="0">
              <a:solidFill>
                <a:srgbClr val="080808"/>
              </a:solidFill>
              <a:uFillTx/>
              <a:latin typeface="Times New Roman" panose="02020603050405020304" pitchFamily="18" charset="0"/>
            </a:endParaRPr>
          </a:p>
        </p:txBody>
      </p:sp>
      <p:grpSp>
        <p:nvGrpSpPr>
          <p:cNvPr id="8" name="组合 7"/>
          <p:cNvGrpSpPr/>
          <p:nvPr/>
        </p:nvGrpSpPr>
        <p:grpSpPr>
          <a:xfrm>
            <a:off x="626110" y="2419985"/>
            <a:ext cx="3318510" cy="2883535"/>
            <a:chOff x="1644" y="3811"/>
            <a:chExt cx="5226" cy="4541"/>
          </a:xfrm>
        </p:grpSpPr>
        <p:sp>
          <p:nvSpPr>
            <p:cNvPr id="6" name="矩形 5"/>
            <p:cNvSpPr/>
            <p:nvPr/>
          </p:nvSpPr>
          <p:spPr>
            <a:xfrm>
              <a:off x="1644" y="3812"/>
              <a:ext cx="5227" cy="4540"/>
            </a:xfrm>
            <a:prstGeom prst="rect">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7" name="直接连接符 6"/>
            <p:cNvCxnSpPr/>
            <p:nvPr/>
          </p:nvCxnSpPr>
          <p:spPr>
            <a:xfrm>
              <a:off x="3222" y="3811"/>
              <a:ext cx="9" cy="4537"/>
            </a:xfrm>
            <a:prstGeom prst="line">
              <a:avLst/>
            </a:prstGeom>
            <a:solidFill>
              <a:schemeClr val="accent1"/>
            </a:solidFill>
            <a:ln w="9525" cap="flat" cmpd="sng" algn="ctr">
              <a:solidFill>
                <a:schemeClr val="tx1"/>
              </a:solidFill>
              <a:prstDash val="solid"/>
              <a:round/>
              <a:headEnd type="none" w="med" len="med"/>
              <a:tailEnd type="none" w="med" len="med"/>
            </a:ln>
          </p:spPr>
        </p:cxnSp>
      </p:grpSp>
      <p:sp>
        <p:nvSpPr>
          <p:cNvPr id="9" name="文本框 8"/>
          <p:cNvSpPr txBox="1"/>
          <p:nvPr/>
        </p:nvSpPr>
        <p:spPr>
          <a:xfrm>
            <a:off x="697865" y="2708910"/>
            <a:ext cx="542290" cy="645160"/>
          </a:xfrm>
          <a:prstGeom prst="rect">
            <a:avLst/>
          </a:prstGeom>
          <a:noFill/>
        </p:spPr>
        <p:txBody>
          <a:bodyPr wrap="square" rtlCol="0">
            <a:spAutoFit/>
          </a:bodyPr>
          <a:p>
            <a:r>
              <a:rPr lang="en-US" altLang="zh-CN" sz="1200">
                <a:latin typeface="Times New Roman" panose="02020603050405020304" pitchFamily="18" charset="0"/>
                <a:cs typeface="Times New Roman" panose="02020603050405020304" pitchFamily="18" charset="0"/>
              </a:rPr>
              <a:t>AX</a:t>
            </a:r>
            <a:endParaRPr lang="en-US" altLang="zh-CN" sz="1200">
              <a:latin typeface="Times New Roman" panose="02020603050405020304" pitchFamily="18" charset="0"/>
              <a:cs typeface="Times New Roman" panose="02020603050405020304" pitchFamily="18" charset="0"/>
            </a:endParaRPr>
          </a:p>
          <a:p>
            <a:br>
              <a:rPr lang="en-US" altLang="zh-CN" sz="1200">
                <a:latin typeface="Times New Roman" panose="02020603050405020304" pitchFamily="18" charset="0"/>
                <a:cs typeface="Times New Roman" panose="02020603050405020304" pitchFamily="18" charset="0"/>
              </a:rPr>
            </a:br>
            <a:r>
              <a:rPr lang="en-US" altLang="zh-CN" sz="1200">
                <a:latin typeface="Times New Roman" panose="02020603050405020304" pitchFamily="18" charset="0"/>
                <a:cs typeface="Times New Roman" panose="02020603050405020304" pitchFamily="18" charset="0"/>
              </a:rPr>
              <a:t>BX</a:t>
            </a:r>
            <a:endParaRPr lang="en-US" altLang="zh-CN" sz="1200">
              <a:latin typeface="Times New Roman" panose="02020603050405020304" pitchFamily="18" charset="0"/>
              <a:cs typeface="Times New Roman" panose="02020603050405020304" pitchFamily="18" charset="0"/>
            </a:endParaRPr>
          </a:p>
        </p:txBody>
      </p:sp>
      <p:sp>
        <p:nvSpPr>
          <p:cNvPr id="10" name="矩形 9"/>
          <p:cNvSpPr/>
          <p:nvPr/>
        </p:nvSpPr>
        <p:spPr>
          <a:xfrm>
            <a:off x="1133475" y="2727960"/>
            <a:ext cx="36004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矩形 10"/>
          <p:cNvSpPr/>
          <p:nvPr/>
        </p:nvSpPr>
        <p:spPr>
          <a:xfrm>
            <a:off x="1133475" y="3098800"/>
            <a:ext cx="36004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文本框 11"/>
          <p:cNvSpPr txBox="1"/>
          <p:nvPr/>
        </p:nvSpPr>
        <p:spPr>
          <a:xfrm>
            <a:off x="697865" y="3933190"/>
            <a:ext cx="858520" cy="676910"/>
          </a:xfrm>
          <a:prstGeom prst="rect">
            <a:avLst/>
          </a:prstGeom>
          <a:noFill/>
        </p:spPr>
        <p:txBody>
          <a:bodyPr wrap="square" rtlCol="0">
            <a:noAutofit/>
          </a:bodyPr>
          <a:p>
            <a:pPr algn="ctr"/>
            <a:r>
              <a:rPr lang="zh-CN" altLang="en-US" sz="1200"/>
              <a:t>其他寄存器</a:t>
            </a:r>
            <a:endParaRPr lang="zh-CN" altLang="en-US" sz="1200"/>
          </a:p>
        </p:txBody>
      </p:sp>
      <p:sp>
        <p:nvSpPr>
          <p:cNvPr id="13" name="矩形 12"/>
          <p:cNvSpPr/>
          <p:nvPr/>
        </p:nvSpPr>
        <p:spPr>
          <a:xfrm>
            <a:off x="2134870" y="2711450"/>
            <a:ext cx="540385" cy="23431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矩形 13"/>
          <p:cNvSpPr/>
          <p:nvPr/>
        </p:nvSpPr>
        <p:spPr>
          <a:xfrm>
            <a:off x="2134870" y="3082290"/>
            <a:ext cx="540385" cy="21082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1774825" y="2689860"/>
            <a:ext cx="542290" cy="645160"/>
          </a:xfrm>
          <a:prstGeom prst="rect">
            <a:avLst/>
          </a:prstGeom>
          <a:noFill/>
        </p:spPr>
        <p:txBody>
          <a:bodyPr wrap="square" rtlCol="0">
            <a:spAutoFit/>
          </a:bodyPr>
          <a:p>
            <a:r>
              <a:rPr lang="en-US" altLang="zh-CN" sz="1200">
                <a:latin typeface="Times New Roman" panose="02020603050405020304" pitchFamily="18" charset="0"/>
                <a:cs typeface="Times New Roman" panose="02020603050405020304" pitchFamily="18" charset="0"/>
              </a:rPr>
              <a:t>CS</a:t>
            </a:r>
            <a:endParaRPr lang="en-US" altLang="zh-CN" sz="1200">
              <a:latin typeface="Times New Roman" panose="02020603050405020304" pitchFamily="18" charset="0"/>
              <a:cs typeface="Times New Roman" panose="02020603050405020304" pitchFamily="18" charset="0"/>
            </a:endParaRPr>
          </a:p>
          <a:p>
            <a:br>
              <a:rPr lang="en-US" altLang="zh-CN" sz="1200">
                <a:latin typeface="Times New Roman" panose="02020603050405020304" pitchFamily="18" charset="0"/>
                <a:cs typeface="Times New Roman" panose="02020603050405020304" pitchFamily="18" charset="0"/>
              </a:rPr>
            </a:br>
            <a:r>
              <a:rPr lang="en-US" altLang="zh-CN" sz="1200">
                <a:latin typeface="Times New Roman" panose="02020603050405020304" pitchFamily="18" charset="0"/>
                <a:cs typeface="Times New Roman" panose="02020603050405020304" pitchFamily="18" charset="0"/>
              </a:rPr>
              <a:t>IP</a:t>
            </a:r>
            <a:endParaRPr lang="en-US" altLang="zh-CN" sz="1200">
              <a:latin typeface="Times New Roman" panose="02020603050405020304" pitchFamily="18" charset="0"/>
              <a:cs typeface="Times New Roman" panose="02020603050405020304" pitchFamily="18" charset="0"/>
            </a:endParaRPr>
          </a:p>
        </p:txBody>
      </p:sp>
      <p:sp>
        <p:nvSpPr>
          <p:cNvPr id="16" name="矩形 15"/>
          <p:cNvSpPr/>
          <p:nvPr/>
        </p:nvSpPr>
        <p:spPr>
          <a:xfrm>
            <a:off x="1922145" y="3831590"/>
            <a:ext cx="795655" cy="30226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1778000" y="3538855"/>
            <a:ext cx="1052195" cy="327025"/>
          </a:xfrm>
          <a:prstGeom prst="rect">
            <a:avLst/>
          </a:prstGeom>
          <a:noFill/>
        </p:spPr>
        <p:txBody>
          <a:bodyPr wrap="square" rtlCol="0">
            <a:noAutofit/>
          </a:bodyPr>
          <a:p>
            <a:pPr algn="ctr"/>
            <a:r>
              <a:rPr lang="zh-CN" altLang="en-US" sz="1200"/>
              <a:t>指令缓存</a:t>
            </a:r>
            <a:r>
              <a:rPr lang="zh-CN" altLang="en-US" sz="1200"/>
              <a:t>器</a:t>
            </a:r>
            <a:endParaRPr lang="zh-CN" altLang="en-US" sz="1200"/>
          </a:p>
        </p:txBody>
      </p:sp>
      <p:sp>
        <p:nvSpPr>
          <p:cNvPr id="18" name="下箭头 17"/>
          <p:cNvSpPr/>
          <p:nvPr/>
        </p:nvSpPr>
        <p:spPr>
          <a:xfrm>
            <a:off x="2153920" y="4182110"/>
            <a:ext cx="344170" cy="43497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矩形 18"/>
          <p:cNvSpPr/>
          <p:nvPr/>
        </p:nvSpPr>
        <p:spPr>
          <a:xfrm>
            <a:off x="1993900" y="4630420"/>
            <a:ext cx="652145" cy="39941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0" name="文本框 19"/>
          <p:cNvSpPr txBox="1"/>
          <p:nvPr/>
        </p:nvSpPr>
        <p:spPr>
          <a:xfrm>
            <a:off x="1778000" y="5019675"/>
            <a:ext cx="1052195" cy="327025"/>
          </a:xfrm>
          <a:prstGeom prst="rect">
            <a:avLst/>
          </a:prstGeom>
          <a:noFill/>
        </p:spPr>
        <p:txBody>
          <a:bodyPr wrap="square" rtlCol="0">
            <a:noAutofit/>
          </a:bodyPr>
          <a:p>
            <a:pPr algn="ctr"/>
            <a:r>
              <a:rPr lang="zh-CN" altLang="en-US" sz="1200"/>
              <a:t>执行</a:t>
            </a:r>
            <a:r>
              <a:rPr lang="zh-CN" altLang="en-US" sz="1200"/>
              <a:t>控制器</a:t>
            </a:r>
            <a:endParaRPr lang="zh-CN" altLang="en-US" sz="1200"/>
          </a:p>
        </p:txBody>
      </p:sp>
      <p:sp>
        <p:nvSpPr>
          <p:cNvPr id="21" name="下箭头 20"/>
          <p:cNvSpPr/>
          <p:nvPr/>
        </p:nvSpPr>
        <p:spPr>
          <a:xfrm rot="5400000">
            <a:off x="2803525" y="3779520"/>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矩形 21"/>
          <p:cNvSpPr/>
          <p:nvPr/>
        </p:nvSpPr>
        <p:spPr>
          <a:xfrm>
            <a:off x="3146425" y="3816985"/>
            <a:ext cx="669925" cy="96964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矩形 22"/>
          <p:cNvSpPr/>
          <p:nvPr/>
        </p:nvSpPr>
        <p:spPr>
          <a:xfrm>
            <a:off x="3089275" y="2669540"/>
            <a:ext cx="679450" cy="6731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下箭头 23"/>
          <p:cNvSpPr/>
          <p:nvPr/>
        </p:nvSpPr>
        <p:spPr>
          <a:xfrm rot="16200000">
            <a:off x="2760980" y="2981325"/>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下箭头 24"/>
          <p:cNvSpPr/>
          <p:nvPr/>
        </p:nvSpPr>
        <p:spPr>
          <a:xfrm rot="16200000">
            <a:off x="2769870" y="2635885"/>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下箭头 25"/>
          <p:cNvSpPr/>
          <p:nvPr/>
        </p:nvSpPr>
        <p:spPr>
          <a:xfrm>
            <a:off x="3275965" y="3362325"/>
            <a:ext cx="344170" cy="43497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文本框 26"/>
          <p:cNvSpPr txBox="1"/>
          <p:nvPr/>
        </p:nvSpPr>
        <p:spPr>
          <a:xfrm>
            <a:off x="2893060" y="4841240"/>
            <a:ext cx="1052195" cy="327025"/>
          </a:xfrm>
          <a:prstGeom prst="rect">
            <a:avLst/>
          </a:prstGeom>
          <a:noFill/>
        </p:spPr>
        <p:txBody>
          <a:bodyPr wrap="square" rtlCol="0">
            <a:noAutofit/>
          </a:bodyPr>
          <a:p>
            <a:pPr algn="ctr"/>
            <a:r>
              <a:rPr lang="zh-CN" altLang="en-US" sz="1200"/>
              <a:t>输入</a:t>
            </a:r>
            <a:r>
              <a:rPr lang="zh-CN" altLang="en-US" sz="1200"/>
              <a:t>输出控制器</a:t>
            </a:r>
            <a:endParaRPr lang="zh-CN" altLang="en-US" sz="1200"/>
          </a:p>
        </p:txBody>
      </p:sp>
      <p:graphicFrame>
        <p:nvGraphicFramePr>
          <p:cNvPr id="28" name="表格 27"/>
          <p:cNvGraphicFramePr/>
          <p:nvPr>
            <p:custDataLst>
              <p:tags r:id="rId6"/>
            </p:custDataLst>
          </p:nvPr>
        </p:nvGraphicFramePr>
        <p:xfrm>
          <a:off x="5595620" y="2060575"/>
          <a:ext cx="747395" cy="3651250"/>
        </p:xfrm>
        <a:graphic>
          <a:graphicData uri="http://schemas.openxmlformats.org/drawingml/2006/table">
            <a:tbl>
              <a:tblPr firstRow="1" bandRow="1">
                <a:tableStyleId>{5C22544A-7EE6-4342-B048-85BDC9FD1C3A}</a:tableStyleId>
              </a:tblPr>
              <a:tblGrid>
                <a:gridCol w="747395"/>
              </a:tblGrid>
              <a:tr h="365125">
                <a:tc>
                  <a:txBody>
                    <a:bodyPr/>
                    <a:p>
                      <a:pPr algn="ctr">
                        <a:buNone/>
                      </a:pPr>
                      <a:r>
                        <a:rPr lang="en-US" altLang="zh-CN" sz="1400" b="0">
                          <a:solidFill>
                            <a:schemeClr val="tx1"/>
                          </a:solidFill>
                          <a:latin typeface="Times New Roman" panose="02020603050405020304" pitchFamily="18" charset="0"/>
                          <a:cs typeface="Times New Roman" panose="02020603050405020304" pitchFamily="18" charset="0"/>
                        </a:rPr>
                        <a:t>B8</a:t>
                      </a:r>
                      <a:endParaRPr lang="en-US" altLang="zh-CN" sz="1400" b="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23</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01</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BB</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03</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00</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89</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D8</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01</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D8</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bl>
          </a:graphicData>
        </a:graphic>
      </p:graphicFrame>
      <p:sp>
        <p:nvSpPr>
          <p:cNvPr id="32" name="L 形 31"/>
          <p:cNvSpPr/>
          <p:nvPr/>
        </p:nvSpPr>
        <p:spPr>
          <a:xfrm>
            <a:off x="3816350" y="3865880"/>
            <a:ext cx="1779270" cy="451485"/>
          </a:xfrm>
          <a:prstGeom prst="corner">
            <a:avLst>
              <a:gd name="adj1" fmla="val 69057"/>
              <a:gd name="adj2" fmla="val 0"/>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L 形 32"/>
          <p:cNvSpPr/>
          <p:nvPr/>
        </p:nvSpPr>
        <p:spPr>
          <a:xfrm>
            <a:off x="3819525" y="4335780"/>
            <a:ext cx="1779270" cy="451485"/>
          </a:xfrm>
          <a:prstGeom prst="corner">
            <a:avLst>
              <a:gd name="adj1" fmla="val 69057"/>
              <a:gd name="adj2" fmla="val 0"/>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文本框 33"/>
          <p:cNvSpPr txBox="1"/>
          <p:nvPr/>
        </p:nvSpPr>
        <p:spPr>
          <a:xfrm>
            <a:off x="3977640" y="3721100"/>
            <a:ext cx="1604010" cy="275590"/>
          </a:xfrm>
          <a:prstGeom prst="rect">
            <a:avLst/>
          </a:prstGeom>
          <a:noFill/>
        </p:spPr>
        <p:txBody>
          <a:bodyPr wrap="square" rtlCol="0">
            <a:spAutoFit/>
          </a:bodyPr>
          <a:p>
            <a:r>
              <a:rPr lang="en-US" altLang="zh-CN" sz="1200">
                <a:solidFill>
                  <a:schemeClr val="tx1"/>
                </a:solidFill>
                <a:uFillTx/>
                <a:latin typeface="Times New Roman" panose="02020603050405020304" pitchFamily="18" charset="0"/>
              </a:rPr>
              <a:t>20</a:t>
            </a:r>
            <a:r>
              <a:rPr lang="zh-CN" altLang="en-US" sz="1200">
                <a:solidFill>
                  <a:schemeClr val="tx1"/>
                </a:solidFill>
                <a:uFillTx/>
                <a:latin typeface="Times New Roman" panose="02020603050405020304" pitchFamily="18" charset="0"/>
              </a:rPr>
              <a:t>位地址总线</a:t>
            </a:r>
            <a:endParaRPr lang="zh-CN" altLang="en-US" sz="1200">
              <a:solidFill>
                <a:schemeClr val="tx1"/>
              </a:solidFill>
              <a:uFillTx/>
              <a:latin typeface="Times New Roman" panose="02020603050405020304" pitchFamily="18" charset="0"/>
            </a:endParaRPr>
          </a:p>
        </p:txBody>
      </p:sp>
      <p:sp>
        <p:nvSpPr>
          <p:cNvPr id="35" name="文本框 34"/>
          <p:cNvSpPr txBox="1"/>
          <p:nvPr/>
        </p:nvSpPr>
        <p:spPr>
          <a:xfrm>
            <a:off x="3971290" y="4791075"/>
            <a:ext cx="1604010" cy="275590"/>
          </a:xfrm>
          <a:prstGeom prst="rect">
            <a:avLst/>
          </a:prstGeom>
          <a:noFill/>
        </p:spPr>
        <p:txBody>
          <a:bodyPr wrap="square" rtlCol="0">
            <a:spAutoFit/>
          </a:bodyPr>
          <a:p>
            <a:r>
              <a:rPr lang="zh-CN" altLang="en-US" sz="1200">
                <a:solidFill>
                  <a:schemeClr val="tx1"/>
                </a:solidFill>
                <a:uFillTx/>
                <a:latin typeface="Times New Roman" panose="02020603050405020304" pitchFamily="18" charset="0"/>
              </a:rPr>
              <a:t>数据</a:t>
            </a:r>
            <a:r>
              <a:rPr lang="zh-CN" altLang="en-US" sz="1200">
                <a:solidFill>
                  <a:schemeClr val="tx1"/>
                </a:solidFill>
                <a:uFillTx/>
                <a:latin typeface="Times New Roman" panose="02020603050405020304" pitchFamily="18" charset="0"/>
              </a:rPr>
              <a:t>总线</a:t>
            </a:r>
            <a:endParaRPr lang="zh-CN" altLang="en-US" sz="1200">
              <a:solidFill>
                <a:schemeClr val="tx1"/>
              </a:solidFill>
              <a:uFillTx/>
              <a:latin typeface="Times New Roman" panose="02020603050405020304" pitchFamily="18" charset="0"/>
            </a:endParaRPr>
          </a:p>
        </p:txBody>
      </p:sp>
      <p:sp>
        <p:nvSpPr>
          <p:cNvPr id="36" name="文本框 35"/>
          <p:cNvSpPr txBox="1"/>
          <p:nvPr/>
        </p:nvSpPr>
        <p:spPr>
          <a:xfrm>
            <a:off x="2924175" y="2418080"/>
            <a:ext cx="1052195" cy="327025"/>
          </a:xfrm>
          <a:prstGeom prst="rect">
            <a:avLst/>
          </a:prstGeom>
          <a:noFill/>
        </p:spPr>
        <p:txBody>
          <a:bodyPr wrap="square" rtlCol="0">
            <a:noAutofit/>
          </a:bodyPr>
          <a:p>
            <a:pPr algn="ctr"/>
            <a:r>
              <a:rPr lang="zh-CN" altLang="en-US" sz="1200"/>
              <a:t>地址</a:t>
            </a:r>
            <a:r>
              <a:rPr lang="zh-CN" altLang="en-US" sz="1200"/>
              <a:t>加法器</a:t>
            </a:r>
            <a:endParaRPr lang="zh-CN" altLang="en-US" sz="1200"/>
          </a:p>
        </p:txBody>
      </p:sp>
      <p:sp>
        <p:nvSpPr>
          <p:cNvPr id="37" name="右大括号 36"/>
          <p:cNvSpPr/>
          <p:nvPr/>
        </p:nvSpPr>
        <p:spPr>
          <a:xfrm>
            <a:off x="7178675" y="2232025"/>
            <a:ext cx="360045" cy="737870"/>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文本框 37"/>
          <p:cNvSpPr txBox="1"/>
          <p:nvPr/>
        </p:nvSpPr>
        <p:spPr>
          <a:xfrm>
            <a:off x="6382385" y="214566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20002</a:t>
            </a:r>
            <a:endParaRPr lang="en-US" altLang="zh-CN">
              <a:latin typeface="Times New Roman" panose="02020603050405020304" pitchFamily="18" charset="0"/>
              <a:cs typeface="Times New Roman" panose="02020603050405020304" pitchFamily="18" charset="0"/>
            </a:endParaRPr>
          </a:p>
        </p:txBody>
      </p:sp>
      <p:sp>
        <p:nvSpPr>
          <p:cNvPr id="39" name="文本框 38"/>
          <p:cNvSpPr txBox="1"/>
          <p:nvPr/>
        </p:nvSpPr>
        <p:spPr>
          <a:xfrm>
            <a:off x="6396355" y="1700530"/>
            <a:ext cx="933450" cy="275590"/>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地址</a:t>
            </a:r>
            <a:r>
              <a:rPr lang="zh-CN" altLang="en-US" sz="1200">
                <a:solidFill>
                  <a:schemeClr val="tx1"/>
                </a:solidFill>
                <a:uFillTx/>
                <a:latin typeface="Times New Roman" panose="02020603050405020304" pitchFamily="18" charset="0"/>
              </a:rPr>
              <a:t>单元</a:t>
            </a:r>
            <a:endParaRPr lang="zh-CN" altLang="en-US" sz="1200">
              <a:solidFill>
                <a:schemeClr val="tx1"/>
              </a:solidFill>
              <a:uFillTx/>
              <a:latin typeface="Times New Roman" panose="02020603050405020304" pitchFamily="18" charset="0"/>
            </a:endParaRPr>
          </a:p>
        </p:txBody>
      </p:sp>
      <p:sp>
        <p:nvSpPr>
          <p:cNvPr id="40" name="文本框 39"/>
          <p:cNvSpPr txBox="1"/>
          <p:nvPr/>
        </p:nvSpPr>
        <p:spPr>
          <a:xfrm>
            <a:off x="5723255" y="1713230"/>
            <a:ext cx="493395" cy="266065"/>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内存</a:t>
            </a:r>
            <a:endParaRPr lang="zh-CN" altLang="en-US" sz="1200">
              <a:solidFill>
                <a:schemeClr val="tx1"/>
              </a:solidFill>
              <a:uFillTx/>
              <a:latin typeface="Times New Roman" panose="02020603050405020304" pitchFamily="18" charset="0"/>
            </a:endParaRPr>
          </a:p>
        </p:txBody>
      </p:sp>
      <p:sp>
        <p:nvSpPr>
          <p:cNvPr id="41" name="文本框 40"/>
          <p:cNvSpPr txBox="1"/>
          <p:nvPr/>
        </p:nvSpPr>
        <p:spPr>
          <a:xfrm>
            <a:off x="6414135" y="322516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20003</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20004</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20005</a:t>
            </a:r>
            <a:endParaRPr lang="en-US" altLang="zh-CN">
              <a:latin typeface="Times New Roman" panose="02020603050405020304" pitchFamily="18" charset="0"/>
              <a:cs typeface="Times New Roman" panose="02020603050405020304" pitchFamily="18" charset="0"/>
            </a:endParaRPr>
          </a:p>
        </p:txBody>
      </p:sp>
      <p:sp>
        <p:nvSpPr>
          <p:cNvPr id="43" name="右大括号 42"/>
          <p:cNvSpPr/>
          <p:nvPr/>
        </p:nvSpPr>
        <p:spPr>
          <a:xfrm>
            <a:off x="7162800" y="3311525"/>
            <a:ext cx="360045" cy="737870"/>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文本框 43"/>
          <p:cNvSpPr txBox="1"/>
          <p:nvPr/>
        </p:nvSpPr>
        <p:spPr>
          <a:xfrm>
            <a:off x="6436360" y="428561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20006</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20007</a:t>
            </a:r>
            <a:endParaRPr lang="en-US" altLang="zh-CN">
              <a:latin typeface="Times New Roman" panose="02020603050405020304" pitchFamily="18" charset="0"/>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p:txBody>
      </p:sp>
      <p:sp>
        <p:nvSpPr>
          <p:cNvPr id="45" name="右大括号 44"/>
          <p:cNvSpPr/>
          <p:nvPr/>
        </p:nvSpPr>
        <p:spPr>
          <a:xfrm>
            <a:off x="7185025" y="4400550"/>
            <a:ext cx="360045" cy="412115"/>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7" name="文本框 46"/>
          <p:cNvSpPr txBox="1"/>
          <p:nvPr/>
        </p:nvSpPr>
        <p:spPr>
          <a:xfrm>
            <a:off x="6439535" y="4974590"/>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20008</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20009</a:t>
            </a:r>
            <a:endParaRPr lang="en-US" altLang="zh-CN">
              <a:latin typeface="Times New Roman" panose="02020603050405020304" pitchFamily="18" charset="0"/>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p:txBody>
      </p:sp>
      <p:sp>
        <p:nvSpPr>
          <p:cNvPr id="48" name="右大括号 47"/>
          <p:cNvSpPr/>
          <p:nvPr/>
        </p:nvSpPr>
        <p:spPr>
          <a:xfrm>
            <a:off x="7188200" y="5089525"/>
            <a:ext cx="360045" cy="412115"/>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9" name="文本框 48"/>
          <p:cNvSpPr txBox="1"/>
          <p:nvPr/>
        </p:nvSpPr>
        <p:spPr>
          <a:xfrm>
            <a:off x="7582535" y="237299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ax,0123H</a:t>
            </a:r>
            <a:endParaRPr lang="en-US" altLang="zh-CN">
              <a:latin typeface="Times New Roman" panose="02020603050405020304" pitchFamily="18" charset="0"/>
              <a:cs typeface="Times New Roman" panose="02020603050405020304" pitchFamily="18" charset="0"/>
            </a:endParaRPr>
          </a:p>
        </p:txBody>
      </p:sp>
      <p:sp>
        <p:nvSpPr>
          <p:cNvPr id="50" name="文本框 49"/>
          <p:cNvSpPr txBox="1"/>
          <p:nvPr/>
        </p:nvSpPr>
        <p:spPr>
          <a:xfrm>
            <a:off x="7582535" y="348424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bx,0003H</a:t>
            </a:r>
            <a:endParaRPr lang="en-US" altLang="zh-CN">
              <a:latin typeface="Times New Roman" panose="02020603050405020304" pitchFamily="18" charset="0"/>
              <a:cs typeface="Times New Roman" panose="02020603050405020304" pitchFamily="18" charset="0"/>
            </a:endParaRPr>
          </a:p>
        </p:txBody>
      </p:sp>
      <p:sp>
        <p:nvSpPr>
          <p:cNvPr id="51" name="文本框 50"/>
          <p:cNvSpPr txBox="1"/>
          <p:nvPr/>
        </p:nvSpPr>
        <p:spPr>
          <a:xfrm>
            <a:off x="7614285" y="4401820"/>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ax,bx</a:t>
            </a:r>
            <a:endParaRPr lang="en-US" altLang="zh-CN">
              <a:latin typeface="Times New Roman" panose="02020603050405020304" pitchFamily="18" charset="0"/>
              <a:cs typeface="Times New Roman" panose="02020603050405020304" pitchFamily="18" charset="0"/>
            </a:endParaRPr>
          </a:p>
        </p:txBody>
      </p:sp>
      <p:sp>
        <p:nvSpPr>
          <p:cNvPr id="52" name="文本框 51"/>
          <p:cNvSpPr txBox="1"/>
          <p:nvPr/>
        </p:nvSpPr>
        <p:spPr>
          <a:xfrm>
            <a:off x="7655560" y="510984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add ax,bx</a:t>
            </a:r>
            <a:endParaRPr lang="en-US" altLang="zh-CN">
              <a:latin typeface="Times New Roman" panose="02020603050405020304" pitchFamily="18" charset="0"/>
              <a:cs typeface="Times New Roman" panose="02020603050405020304" pitchFamily="18" charset="0"/>
            </a:endParaRPr>
          </a:p>
        </p:txBody>
      </p:sp>
      <p:sp>
        <p:nvSpPr>
          <p:cNvPr id="53" name="文本框 52"/>
          <p:cNvSpPr txBox="1"/>
          <p:nvPr/>
        </p:nvSpPr>
        <p:spPr>
          <a:xfrm>
            <a:off x="7856855" y="1713230"/>
            <a:ext cx="933450" cy="275590"/>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汇编指令</a:t>
            </a:r>
            <a:endParaRPr lang="zh-CN" altLang="en-US" sz="12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3837" y="1136298"/>
            <a:ext cx="376364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3.1.2 </a:t>
            </a:r>
            <a:r>
              <a:rPr lang="zh-CN" altLang="en-US" sz="2800" b="1" dirty="0">
                <a:solidFill>
                  <a:srgbClr val="0000FF"/>
                </a:solidFill>
                <a:latin typeface="楷体" panose="02010609060101010101" pitchFamily="49" charset="-122"/>
                <a:ea typeface="楷体" panose="02010609060101010101" pitchFamily="49" charset="-122"/>
              </a:rPr>
              <a:t>递归的深层</a:t>
            </a:r>
            <a:r>
              <a:rPr lang="zh-CN" altLang="en-US" sz="2800" b="1" dirty="0">
                <a:solidFill>
                  <a:srgbClr val="0000FF"/>
                </a:solidFill>
                <a:latin typeface="楷体" panose="02010609060101010101" pitchFamily="49" charset="-122"/>
                <a:ea typeface="楷体" panose="02010609060101010101" pitchFamily="49" charset="-122"/>
              </a:rPr>
              <a:t>理解</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51460" y="1657985"/>
            <a:ext cx="674624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1800" dirty="0">
                <a:solidFill>
                  <a:srgbClr val="080808"/>
                </a:solidFill>
                <a:uFillTx/>
                <a:latin typeface="Times New Roman" panose="02020603050405020304" pitchFamily="18" charset="0"/>
              </a:rPr>
              <a:t>程序是如何在我们的计算机上运行？例如定义递归</a:t>
            </a:r>
            <a:r>
              <a:rPr lang="zh-CN" altLang="en-US" sz="1800" dirty="0">
                <a:solidFill>
                  <a:srgbClr val="080808"/>
                </a:solidFill>
                <a:uFillTx/>
                <a:latin typeface="Times New Roman" panose="02020603050405020304" pitchFamily="18" charset="0"/>
              </a:rPr>
              <a:t>函数</a:t>
            </a:r>
            <a:endParaRPr lang="zh-CN" altLang="en-US" sz="1800" dirty="0">
              <a:solidFill>
                <a:srgbClr val="080808"/>
              </a:solidFill>
              <a:uFillTx/>
              <a:latin typeface="Times New Roman" panose="02020603050405020304" pitchFamily="18" charset="0"/>
            </a:endParaRPr>
          </a:p>
        </p:txBody>
      </p:sp>
      <p:sp>
        <p:nvSpPr>
          <p:cNvPr id="4" name="矩形 3"/>
          <p:cNvSpPr/>
          <p:nvPr/>
        </p:nvSpPr>
        <p:spPr>
          <a:xfrm>
            <a:off x="6145530" y="2275840"/>
            <a:ext cx="1122045" cy="3456305"/>
          </a:xfrm>
          <a:prstGeom prst="rect">
            <a:avLst/>
          </a:prstGeom>
          <a:noFill/>
          <a:ln w="381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矩形 4"/>
          <p:cNvSpPr/>
          <p:nvPr/>
        </p:nvSpPr>
        <p:spPr>
          <a:xfrm>
            <a:off x="6226175" y="4753610"/>
            <a:ext cx="955040" cy="914400"/>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文本框 28"/>
          <p:cNvSpPr txBox="1"/>
          <p:nvPr/>
        </p:nvSpPr>
        <p:spPr>
          <a:xfrm>
            <a:off x="6270625" y="5371465"/>
            <a:ext cx="1122045" cy="382270"/>
          </a:xfrm>
          <a:prstGeom prst="rect">
            <a:avLst/>
          </a:prstGeom>
          <a:noFill/>
        </p:spPr>
        <p:txBody>
          <a:bodyPr wrap="square" rtlCol="0">
            <a:noAutofit/>
          </a:bodyPr>
          <a:p>
            <a:r>
              <a:rPr lang="en-US" altLang="zh-CN" sz="1400">
                <a:solidFill>
                  <a:schemeClr val="tx1"/>
                </a:solidFill>
                <a:uFillTx/>
                <a:latin typeface="Times New Roman" panose="02020603050405020304" pitchFamily="18" charset="0"/>
              </a:rPr>
              <a:t>main</a:t>
            </a:r>
            <a:r>
              <a:rPr lang="zh-CN" altLang="en-US" sz="1400">
                <a:solidFill>
                  <a:schemeClr val="tx1"/>
                </a:solidFill>
                <a:uFillTx/>
                <a:latin typeface="Times New Roman" panose="02020603050405020304" pitchFamily="18" charset="0"/>
              </a:rPr>
              <a:t>函数</a:t>
            </a:r>
            <a:endParaRPr lang="zh-CN" altLang="en-US" sz="1400">
              <a:solidFill>
                <a:schemeClr val="tx1"/>
              </a:solidFill>
              <a:uFillTx/>
              <a:latin typeface="Times New Roman" panose="02020603050405020304" pitchFamily="18" charset="0"/>
            </a:endParaRPr>
          </a:p>
        </p:txBody>
      </p:sp>
      <p:sp>
        <p:nvSpPr>
          <p:cNvPr id="31" name="文本框 30"/>
          <p:cNvSpPr txBox="1"/>
          <p:nvPr/>
        </p:nvSpPr>
        <p:spPr>
          <a:xfrm>
            <a:off x="6252845" y="4067175"/>
            <a:ext cx="885190" cy="487680"/>
          </a:xfrm>
          <a:prstGeom prst="rect">
            <a:avLst/>
          </a:prstGeom>
          <a:noFill/>
        </p:spPr>
        <p:txBody>
          <a:bodyPr wrap="square" rtlCol="0">
            <a:noAutofit/>
          </a:bodyPr>
          <a:p>
            <a:pPr algn="ctr"/>
            <a:r>
              <a:rPr lang="en-US" altLang="zh-CN" sz="1400">
                <a:uFillTx/>
                <a:latin typeface="Times New Roman" panose="02020603050405020304" pitchFamily="18" charset="0"/>
                <a:sym typeface="+mn-ea"/>
              </a:rPr>
              <a:t>recursion</a:t>
            </a:r>
            <a:r>
              <a:rPr lang="zh-CN" altLang="en-US" sz="1400">
                <a:solidFill>
                  <a:schemeClr val="tx1"/>
                </a:solidFill>
                <a:uFillTx/>
                <a:latin typeface="Times New Roman" panose="02020603050405020304" pitchFamily="18" charset="0"/>
              </a:rPr>
              <a:t>函数</a:t>
            </a:r>
            <a:endParaRPr lang="zh-CN" altLang="en-US" sz="1400">
              <a:solidFill>
                <a:schemeClr val="tx1"/>
              </a:solidFill>
              <a:uFillTx/>
              <a:latin typeface="Times New Roman" panose="02020603050405020304" pitchFamily="18" charset="0"/>
            </a:endParaRPr>
          </a:p>
        </p:txBody>
      </p:sp>
      <p:sp>
        <p:nvSpPr>
          <p:cNvPr id="42" name="文本框 41"/>
          <p:cNvSpPr txBox="1"/>
          <p:nvPr/>
        </p:nvSpPr>
        <p:spPr>
          <a:xfrm>
            <a:off x="395605" y="2421255"/>
            <a:ext cx="3787140" cy="2584450"/>
          </a:xfrm>
          <a:prstGeom prst="rect">
            <a:avLst/>
          </a:prstGeom>
          <a:noFill/>
        </p:spPr>
        <p:txBody>
          <a:bodyPr wrap="square" rtlCol="0">
            <a:spAutoFit/>
          </a:bodyPr>
          <a:p>
            <a:r>
              <a:rPr lang="en-US" altLang="zh-CN">
                <a:solidFill>
                  <a:schemeClr val="tx1"/>
                </a:solidFill>
                <a:uFillTx/>
                <a:latin typeface="Times New Roman" panose="02020603050405020304" pitchFamily="18" charset="0"/>
              </a:rPr>
              <a:t>int recursion(int n)</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if (n==1)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return 2;</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}else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printf("</a:t>
            </a:r>
            <a:r>
              <a:rPr lang="zh-CN" altLang="en-US">
                <a:solidFill>
                  <a:schemeClr val="tx1"/>
                </a:solidFill>
                <a:uFillTx/>
                <a:latin typeface="Times New Roman" panose="02020603050405020304" pitchFamily="18" charset="0"/>
              </a:rPr>
              <a:t>此时递归层：</a:t>
            </a:r>
            <a:r>
              <a:rPr lang="en-US" altLang="zh-CN">
                <a:solidFill>
                  <a:schemeClr val="tx1"/>
                </a:solidFill>
                <a:uFillTx/>
                <a:latin typeface="Times New Roman" panose="02020603050405020304" pitchFamily="18" charset="0"/>
              </a:rPr>
              <a:t>%d\n",n);</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return recursion(n-1);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a:t>
            </a:r>
            <a:endParaRPr lang="en-US" altLang="zh-CN">
              <a:solidFill>
                <a:schemeClr val="tx1"/>
              </a:solidFill>
              <a:uFillTx/>
              <a:latin typeface="Times New Roman" panose="02020603050405020304" pitchFamily="18" charset="0"/>
            </a:endParaRPr>
          </a:p>
        </p:txBody>
      </p:sp>
      <p:sp>
        <p:nvSpPr>
          <p:cNvPr id="46" name="矩形 45"/>
          <p:cNvSpPr/>
          <p:nvPr/>
        </p:nvSpPr>
        <p:spPr>
          <a:xfrm>
            <a:off x="6218555" y="3787775"/>
            <a:ext cx="955040" cy="914400"/>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4" name="文本框 53"/>
          <p:cNvSpPr txBox="1"/>
          <p:nvPr/>
        </p:nvSpPr>
        <p:spPr>
          <a:xfrm>
            <a:off x="6263640" y="3081655"/>
            <a:ext cx="885190" cy="487680"/>
          </a:xfrm>
          <a:prstGeom prst="rect">
            <a:avLst/>
          </a:prstGeom>
          <a:noFill/>
        </p:spPr>
        <p:txBody>
          <a:bodyPr wrap="square" rtlCol="0">
            <a:noAutofit/>
          </a:bodyPr>
          <a:p>
            <a:pPr algn="ctr"/>
            <a:r>
              <a:rPr lang="en-US" altLang="zh-CN" sz="1400">
                <a:uFillTx/>
                <a:latin typeface="Times New Roman" panose="02020603050405020304" pitchFamily="18" charset="0"/>
                <a:sym typeface="+mn-ea"/>
              </a:rPr>
              <a:t>recursion</a:t>
            </a:r>
            <a:r>
              <a:rPr lang="zh-CN" altLang="en-US" sz="1400">
                <a:solidFill>
                  <a:schemeClr val="tx1"/>
                </a:solidFill>
                <a:uFillTx/>
                <a:latin typeface="Times New Roman" panose="02020603050405020304" pitchFamily="18" charset="0"/>
              </a:rPr>
              <a:t>函数</a:t>
            </a:r>
            <a:endParaRPr lang="zh-CN" altLang="en-US" sz="1400">
              <a:solidFill>
                <a:schemeClr val="tx1"/>
              </a:solidFill>
              <a:uFillTx/>
              <a:latin typeface="Times New Roman" panose="02020603050405020304" pitchFamily="18" charset="0"/>
            </a:endParaRPr>
          </a:p>
        </p:txBody>
      </p:sp>
      <p:sp>
        <p:nvSpPr>
          <p:cNvPr id="55" name="矩形 54"/>
          <p:cNvSpPr/>
          <p:nvPr/>
        </p:nvSpPr>
        <p:spPr>
          <a:xfrm>
            <a:off x="6229350" y="2802255"/>
            <a:ext cx="955040" cy="914400"/>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58" name="直接连接符 57"/>
          <p:cNvCxnSpPr/>
          <p:nvPr/>
        </p:nvCxnSpPr>
        <p:spPr>
          <a:xfrm flipH="1">
            <a:off x="5666740" y="5202555"/>
            <a:ext cx="530860" cy="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59" name="直接连接符 58"/>
          <p:cNvCxnSpPr/>
          <p:nvPr/>
        </p:nvCxnSpPr>
        <p:spPr>
          <a:xfrm flipH="1" flipV="1">
            <a:off x="5658485" y="4634230"/>
            <a:ext cx="0" cy="57240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60" name="直接箭头连接符 59"/>
          <p:cNvCxnSpPr/>
          <p:nvPr/>
        </p:nvCxnSpPr>
        <p:spPr>
          <a:xfrm>
            <a:off x="5654040" y="4638040"/>
            <a:ext cx="562610" cy="0"/>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cxnSp>
        <p:nvCxnSpPr>
          <p:cNvPr id="61" name="直接连接符 60"/>
          <p:cNvCxnSpPr/>
          <p:nvPr/>
        </p:nvCxnSpPr>
        <p:spPr>
          <a:xfrm flipH="1">
            <a:off x="5650230" y="4037965"/>
            <a:ext cx="530860" cy="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62" name="直接连接符 61"/>
          <p:cNvCxnSpPr/>
          <p:nvPr/>
        </p:nvCxnSpPr>
        <p:spPr>
          <a:xfrm flipV="1">
            <a:off x="5650865" y="3636275"/>
            <a:ext cx="0" cy="40320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63" name="直接箭头连接符 62"/>
          <p:cNvCxnSpPr/>
          <p:nvPr/>
        </p:nvCxnSpPr>
        <p:spPr>
          <a:xfrm>
            <a:off x="5652135" y="3644900"/>
            <a:ext cx="577215" cy="0"/>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sp>
        <p:nvSpPr>
          <p:cNvPr id="64" name="文本框 63"/>
          <p:cNvSpPr txBox="1"/>
          <p:nvPr/>
        </p:nvSpPr>
        <p:spPr>
          <a:xfrm>
            <a:off x="3995420" y="4628515"/>
            <a:ext cx="1514475" cy="574040"/>
          </a:xfrm>
          <a:prstGeom prst="rect">
            <a:avLst/>
          </a:prstGeom>
          <a:noFill/>
        </p:spPr>
        <p:txBody>
          <a:bodyPr wrap="square" rtlCol="0">
            <a:noAutofit/>
          </a:bodyPr>
          <a:p>
            <a:pPr algn="ctr"/>
            <a:r>
              <a:rPr lang="zh-CN" altLang="en-US" sz="1400"/>
              <a:t>此时记录递归函数的返回地址</a:t>
            </a:r>
            <a:endParaRPr lang="zh-CN" altLang="en-US" sz="1400"/>
          </a:p>
        </p:txBody>
      </p:sp>
      <p:sp>
        <p:nvSpPr>
          <p:cNvPr id="65" name="文本框 64"/>
          <p:cNvSpPr txBox="1"/>
          <p:nvPr/>
        </p:nvSpPr>
        <p:spPr>
          <a:xfrm>
            <a:off x="3978910" y="3607435"/>
            <a:ext cx="1514475" cy="574040"/>
          </a:xfrm>
          <a:prstGeom prst="rect">
            <a:avLst/>
          </a:prstGeom>
          <a:noFill/>
        </p:spPr>
        <p:txBody>
          <a:bodyPr wrap="square" rtlCol="0">
            <a:noAutofit/>
          </a:bodyPr>
          <a:p>
            <a:pPr algn="ctr"/>
            <a:r>
              <a:rPr lang="zh-CN" altLang="en-US" sz="1400"/>
              <a:t>此时记录递归函数的返回地址</a:t>
            </a:r>
            <a:endParaRPr lang="zh-CN" altLang="en-US" sz="1400"/>
          </a:p>
        </p:txBody>
      </p:sp>
      <p:cxnSp>
        <p:nvCxnSpPr>
          <p:cNvPr id="66" name="直接连接符 65"/>
          <p:cNvCxnSpPr/>
          <p:nvPr/>
        </p:nvCxnSpPr>
        <p:spPr>
          <a:xfrm flipH="1">
            <a:off x="7267575" y="2853055"/>
            <a:ext cx="530860" cy="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67" name="直接连接符 66"/>
          <p:cNvCxnSpPr/>
          <p:nvPr/>
        </p:nvCxnSpPr>
        <p:spPr>
          <a:xfrm flipH="1" flipV="1">
            <a:off x="7799705" y="2853295"/>
            <a:ext cx="0" cy="122428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68" name="直接箭头连接符 67"/>
          <p:cNvCxnSpPr/>
          <p:nvPr/>
        </p:nvCxnSpPr>
        <p:spPr>
          <a:xfrm flipH="1">
            <a:off x="7236460" y="4067175"/>
            <a:ext cx="555625" cy="0"/>
          </a:xfrm>
          <a:prstGeom prst="straightConnector1">
            <a:avLst/>
          </a:prstGeom>
          <a:solidFill>
            <a:schemeClr val="accent1"/>
          </a:solidFill>
          <a:ln w="19050" cap="flat" cmpd="sng" algn="ctr">
            <a:solidFill>
              <a:srgbClr val="FF0000"/>
            </a:solidFill>
            <a:prstDash val="solid"/>
            <a:round/>
            <a:headEnd type="none" w="med" len="med"/>
            <a:tailEnd type="arrow" w="med" len="med"/>
          </a:ln>
        </p:spPr>
      </p:cxnSp>
      <p:cxnSp>
        <p:nvCxnSpPr>
          <p:cNvPr id="69" name="直接连接符 68"/>
          <p:cNvCxnSpPr/>
          <p:nvPr/>
        </p:nvCxnSpPr>
        <p:spPr>
          <a:xfrm flipH="1">
            <a:off x="7216140" y="3787140"/>
            <a:ext cx="530860" cy="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70" name="直接连接符 69"/>
          <p:cNvCxnSpPr/>
          <p:nvPr/>
        </p:nvCxnSpPr>
        <p:spPr>
          <a:xfrm flipH="1" flipV="1">
            <a:off x="7748270" y="3787380"/>
            <a:ext cx="0" cy="122428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71" name="直接箭头连接符 70"/>
          <p:cNvCxnSpPr/>
          <p:nvPr/>
        </p:nvCxnSpPr>
        <p:spPr>
          <a:xfrm flipH="1">
            <a:off x="7185025" y="5001260"/>
            <a:ext cx="555625" cy="0"/>
          </a:xfrm>
          <a:prstGeom prst="straightConnector1">
            <a:avLst/>
          </a:prstGeom>
          <a:solidFill>
            <a:schemeClr val="accent1"/>
          </a:solidFill>
          <a:ln w="19050" cap="flat" cmpd="sng" algn="ctr">
            <a:solidFill>
              <a:srgbClr val="FF0000"/>
            </a:solidFill>
            <a:prstDash val="solid"/>
            <a:round/>
            <a:headEnd type="none" w="med" len="med"/>
            <a:tailEnd type="arrow" w="med" len="med"/>
          </a:ln>
        </p:spPr>
      </p:cxnSp>
      <p:sp>
        <p:nvSpPr>
          <p:cNvPr id="72" name="文本框 71"/>
          <p:cNvSpPr txBox="1"/>
          <p:nvPr/>
        </p:nvSpPr>
        <p:spPr>
          <a:xfrm>
            <a:off x="7707630" y="3217545"/>
            <a:ext cx="1537970" cy="292735"/>
          </a:xfrm>
          <a:prstGeom prst="rect">
            <a:avLst/>
          </a:prstGeom>
          <a:noFill/>
        </p:spPr>
        <p:txBody>
          <a:bodyPr wrap="square" rtlCol="0">
            <a:noAutofit/>
          </a:bodyPr>
          <a:p>
            <a:pPr algn="ctr"/>
            <a:r>
              <a:rPr lang="zh-CN" altLang="en-US" sz="1400"/>
              <a:t>返回运行</a:t>
            </a:r>
            <a:r>
              <a:rPr lang="zh-CN" altLang="en-US" sz="1400"/>
              <a:t>地址</a:t>
            </a:r>
            <a:endParaRPr lang="zh-CN" altLang="en-US" sz="1400"/>
          </a:p>
        </p:txBody>
      </p:sp>
      <p:sp>
        <p:nvSpPr>
          <p:cNvPr id="73" name="文本框 72"/>
          <p:cNvSpPr txBox="1"/>
          <p:nvPr/>
        </p:nvSpPr>
        <p:spPr>
          <a:xfrm>
            <a:off x="7700010" y="4409440"/>
            <a:ext cx="1537970" cy="292735"/>
          </a:xfrm>
          <a:prstGeom prst="rect">
            <a:avLst/>
          </a:prstGeom>
          <a:noFill/>
        </p:spPr>
        <p:txBody>
          <a:bodyPr wrap="square" rtlCol="0">
            <a:noAutofit/>
          </a:bodyPr>
          <a:p>
            <a:pPr algn="ctr"/>
            <a:r>
              <a:rPr lang="zh-CN" altLang="en-US" sz="1400"/>
              <a:t>返回运行</a:t>
            </a:r>
            <a:r>
              <a:rPr lang="zh-CN" altLang="en-US" sz="1400"/>
              <a:t>地址</a:t>
            </a:r>
            <a:endParaRPr lang="zh-CN" altLang="en-US" sz="14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1342" y="1136298"/>
            <a:ext cx="304863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思想</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51460" y="1657985"/>
            <a:ext cx="674624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1800" dirty="0">
                <a:solidFill>
                  <a:srgbClr val="080808"/>
                </a:solidFill>
                <a:uFillTx/>
                <a:latin typeface="Times New Roman" panose="02020603050405020304" pitchFamily="18" charset="0"/>
              </a:rPr>
              <a:t>递归思想是</a:t>
            </a:r>
            <a:r>
              <a:rPr lang="zh-CN" altLang="en-US" sz="1800" dirty="0">
                <a:solidFill>
                  <a:srgbClr val="080808"/>
                </a:solidFill>
                <a:uFillTx/>
                <a:latin typeface="Times New Roman" panose="02020603050405020304" pitchFamily="18" charset="0"/>
              </a:rPr>
              <a:t>什么？</a:t>
            </a:r>
            <a:endParaRPr lang="zh-CN" altLang="en-US" sz="1800" dirty="0">
              <a:solidFill>
                <a:srgbClr val="080808"/>
              </a:solidFill>
              <a:uFillTx/>
              <a:latin typeface="Times New Roman" panose="02020603050405020304" pitchFamily="18" charset="0"/>
            </a:endParaRPr>
          </a:p>
        </p:txBody>
      </p:sp>
      <p:pic>
        <p:nvPicPr>
          <p:cNvPr id="6" name="图片 5" descr="v2-a6ede5e7a82bd098cf3a88de2ae35088_720w"/>
          <p:cNvPicPr>
            <a:picLocks noChangeAspect="1"/>
          </p:cNvPicPr>
          <p:nvPr/>
        </p:nvPicPr>
        <p:blipFill>
          <a:blip r:embed="rId6"/>
          <a:stretch>
            <a:fillRect/>
          </a:stretch>
        </p:blipFill>
        <p:spPr>
          <a:xfrm>
            <a:off x="1259840" y="2708910"/>
            <a:ext cx="3074035" cy="2047240"/>
          </a:xfrm>
          <a:prstGeom prst="rect">
            <a:avLst/>
          </a:prstGeom>
        </p:spPr>
      </p:pic>
      <p:sp>
        <p:nvSpPr>
          <p:cNvPr id="7" name="文本框 6"/>
          <p:cNvSpPr txBox="1"/>
          <p:nvPr/>
        </p:nvSpPr>
        <p:spPr>
          <a:xfrm>
            <a:off x="683260" y="5157470"/>
            <a:ext cx="4035425" cy="727075"/>
          </a:xfrm>
          <a:prstGeom prst="rect">
            <a:avLst/>
          </a:prstGeom>
        </p:spPr>
        <p:txBody>
          <a:bodyPr>
            <a:noAutofit/>
          </a:bodyPr>
          <a:p>
            <a:pPr marL="0" indent="0" algn="ctr"/>
            <a:r>
              <a:rPr lang="zh-CN" altLang="en-US" sz="1600" b="0" i="0">
                <a:solidFill>
                  <a:srgbClr val="333333"/>
                </a:solidFill>
                <a:latin typeface="PingFang SC"/>
                <a:ea typeface="PingFang SC"/>
              </a:rPr>
              <a:t>从前有座山，山上有座庙，庙里有个老和尚，老和尚在给小和尚讲故事，故事讲的是从前有座山</a:t>
            </a:r>
            <a:r>
              <a:rPr lang="en-US" altLang="zh-CN" sz="1600" b="0" i="0">
                <a:solidFill>
                  <a:srgbClr val="333333"/>
                </a:solidFill>
                <a:latin typeface="PingFang SC"/>
                <a:ea typeface="PingFang SC"/>
              </a:rPr>
              <a:t>···</a:t>
            </a:r>
            <a:endParaRPr lang="en-US" altLang="zh-CN" sz="1600" b="0" i="0">
              <a:solidFill>
                <a:srgbClr val="333333"/>
              </a:solidFill>
              <a:latin typeface="PingFang SC"/>
              <a:ea typeface="PingFang SC"/>
            </a:endParaRPr>
          </a:p>
        </p:txBody>
      </p:sp>
      <p:pic>
        <p:nvPicPr>
          <p:cNvPr id="8" name="图片 7" descr="VCG211401672219"/>
          <p:cNvPicPr>
            <a:picLocks noChangeAspect="1"/>
          </p:cNvPicPr>
          <p:nvPr/>
        </p:nvPicPr>
        <p:blipFill>
          <a:blip r:embed="rId7"/>
          <a:srcRect l="466" r="31100"/>
          <a:stretch>
            <a:fillRect/>
          </a:stretch>
        </p:blipFill>
        <p:spPr>
          <a:xfrm>
            <a:off x="5435600" y="2707640"/>
            <a:ext cx="3006725" cy="2048510"/>
          </a:xfrm>
          <a:prstGeom prst="rect">
            <a:avLst/>
          </a:prstGeom>
          <a:ln>
            <a:solidFill>
              <a:schemeClr val="tx1"/>
            </a:solidFill>
          </a:ln>
        </p:spPr>
      </p:pic>
      <p:sp>
        <p:nvSpPr>
          <p:cNvPr id="9" name="文本框 8"/>
          <p:cNvSpPr txBox="1"/>
          <p:nvPr/>
        </p:nvSpPr>
        <p:spPr>
          <a:xfrm>
            <a:off x="5220335" y="5157470"/>
            <a:ext cx="3653790" cy="678815"/>
          </a:xfrm>
          <a:prstGeom prst="rect">
            <a:avLst/>
          </a:prstGeom>
        </p:spPr>
        <p:txBody>
          <a:bodyPr>
            <a:noAutofit/>
          </a:bodyPr>
          <a:p>
            <a:pPr marL="0" indent="0" algn="ctr"/>
            <a:r>
              <a:rPr lang="zh-CN" altLang="en-US" sz="1600" b="0" i="0">
                <a:solidFill>
                  <a:srgbClr val="333333"/>
                </a:solidFill>
                <a:latin typeface="PingFang SC"/>
                <a:ea typeface="PingFang SC"/>
              </a:rPr>
              <a:t>试想一下，一个排列的队伍，排队办理业务，你也在其中，你想知道你排列第几，队伍太长没有除了队首的人知道自己的位次，其余人不知道各自的位次。</a:t>
            </a:r>
            <a:r>
              <a:rPr lang="zh-CN" altLang="en-US" sz="1600" b="0" i="0">
                <a:solidFill>
                  <a:srgbClr val="333333"/>
                </a:solidFill>
                <a:latin typeface="PingFang SC"/>
                <a:ea typeface="PingFang SC"/>
              </a:rPr>
              <a:t>那该怎么办？</a:t>
            </a:r>
            <a:endParaRPr lang="zh-CN" altLang="en-US" sz="1600" b="0" i="0">
              <a:solidFill>
                <a:srgbClr val="333333"/>
              </a:solidFill>
              <a:latin typeface="PingFang SC"/>
              <a:ea typeface="PingFang SC"/>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1342" y="1136298"/>
            <a:ext cx="304863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6"/>
          <p:cNvSpPr txBox="1">
            <a:spLocks noChangeArrowheads="1"/>
          </p:cNvSpPr>
          <p:nvPr/>
        </p:nvSpPr>
        <p:spPr bwMode="auto">
          <a:xfrm>
            <a:off x="395605" y="2348548"/>
            <a:ext cx="8126413" cy="13836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latin typeface="宋体" panose="02010600030101010101" pitchFamily="2" charset="-122"/>
                <a:cs typeface="宋体" panose="02010600030101010101" pitchFamily="2" charset="-122"/>
              </a:rPr>
              <a:t>意大利著名数学家斐波那契在他的</a:t>
            </a:r>
            <a:r>
              <a:rPr lang="en-US" altLang="zh-CN" dirty="0">
                <a:solidFill>
                  <a:srgbClr val="080808"/>
                </a:solidFill>
                <a:latin typeface="宋体" panose="02010600030101010101" pitchFamily="2" charset="-122"/>
                <a:cs typeface="宋体" panose="02010600030101010101" pitchFamily="2" charset="-122"/>
              </a:rPr>
              <a:t>《</a:t>
            </a:r>
            <a:r>
              <a:rPr lang="zh-CN" altLang="en-US" dirty="0">
                <a:solidFill>
                  <a:srgbClr val="080808"/>
                </a:solidFill>
                <a:latin typeface="宋体" panose="02010600030101010101" pitchFamily="2" charset="-122"/>
                <a:cs typeface="宋体" panose="02010600030101010101" pitchFamily="2" charset="-122"/>
              </a:rPr>
              <a:t>算盘全集</a:t>
            </a:r>
            <a:r>
              <a:rPr lang="en-US" altLang="zh-CN" dirty="0">
                <a:solidFill>
                  <a:srgbClr val="080808"/>
                </a:solidFill>
                <a:latin typeface="宋体" panose="02010600030101010101" pitchFamily="2" charset="-122"/>
                <a:cs typeface="宋体" panose="02010600030101010101" pitchFamily="2" charset="-122"/>
              </a:rPr>
              <a:t>》</a:t>
            </a:r>
            <a:r>
              <a:rPr lang="zh-CN" altLang="en-US" dirty="0">
                <a:solidFill>
                  <a:srgbClr val="080808"/>
                </a:solidFill>
                <a:latin typeface="宋体" panose="02010600030101010101" pitchFamily="2" charset="-122"/>
                <a:cs typeface="宋体" panose="02010600030101010101" pitchFamily="2" charset="-122"/>
              </a:rPr>
              <a:t>一书中提出了这样一道有趣的兔子繁殖问题</a:t>
            </a:r>
            <a:r>
              <a:rPr lang="en-US" altLang="zh-CN" dirty="0">
                <a:solidFill>
                  <a:srgbClr val="080808"/>
                </a:solidFill>
                <a:latin typeface="宋体" panose="02010600030101010101" pitchFamily="2" charset="-122"/>
                <a:cs typeface="宋体" panose="02010600030101010101" pitchFamily="2" charset="-122"/>
              </a:rPr>
              <a:t>:</a:t>
            </a:r>
            <a:endParaRPr lang="zh-CN" altLang="en-US" dirty="0">
              <a:solidFill>
                <a:srgbClr val="080808"/>
              </a:solidFill>
              <a:latin typeface="宋体" panose="02010600030101010101" pitchFamily="2" charset="-122"/>
              <a:cs typeface="宋体" panose="02010600030101010101" pitchFamily="2" charset="-122"/>
            </a:endParaRPr>
          </a:p>
          <a:p>
            <a:pPr algn="just" eaLnBrk="1" hangingPunct="1">
              <a:spcBef>
                <a:spcPct val="50000"/>
              </a:spcBef>
            </a:pPr>
            <a:r>
              <a:rPr lang="zh-CN" altLang="en-US" dirty="0">
                <a:solidFill>
                  <a:srgbClr val="080808"/>
                </a:solidFill>
                <a:ea typeface="楷体_GB2312" panose="02010609030101010101" pitchFamily="49" charset="-122"/>
              </a:rPr>
              <a:t>        </a:t>
            </a:r>
            <a:endParaRPr lang="en-US" altLang="zh-CN" dirty="0">
              <a:ea typeface="楷体_GB2312" panose="02010609030101010101" pitchFamily="49" charset="-122"/>
            </a:endParaRPr>
          </a:p>
        </p:txBody>
      </p:sp>
      <p:pic>
        <p:nvPicPr>
          <p:cNvPr id="5" name="Picture 7" descr="http://p2.so.qhimg.com/bdr/_240_/t0101b123876f22ce1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650" y="3230563"/>
            <a:ext cx="2927350" cy="20224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1"/>
          <p:cNvSpPr>
            <a:spLocks noChangeArrowheads="1"/>
          </p:cNvSpPr>
          <p:nvPr/>
        </p:nvSpPr>
        <p:spPr bwMode="auto">
          <a:xfrm>
            <a:off x="4267200" y="3087688"/>
            <a:ext cx="4183063"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latin typeface="宋体" panose="02010600030101010101" pitchFamily="2" charset="-122"/>
                <a:cs typeface="宋体" panose="02010600030101010101" pitchFamily="2" charset="-122"/>
              </a:rPr>
              <a:t>假设一对初生兔子要一个月才到成熟期，而一对成熟期的兔子每个月会生一对小兔子，那么，从一对初生兔子开始，假设所有的兔子都不死，请计算出</a:t>
            </a:r>
            <a:r>
              <a:rPr lang="en-US" altLang="zh-CN" dirty="0">
                <a:solidFill>
                  <a:srgbClr val="080808"/>
                </a:solidFill>
                <a:latin typeface="宋体" panose="02010600030101010101" pitchFamily="2" charset="-122"/>
                <a:cs typeface="宋体" panose="02010600030101010101" pitchFamily="2" charset="-122"/>
              </a:rPr>
              <a:t>n</a:t>
            </a:r>
            <a:r>
              <a:rPr lang="zh-CN" altLang="en-US" dirty="0">
                <a:solidFill>
                  <a:srgbClr val="080808"/>
                </a:solidFill>
                <a:latin typeface="宋体" panose="02010600030101010101" pitchFamily="2" charset="-122"/>
                <a:cs typeface="宋体" panose="02010600030101010101" pitchFamily="2" charset="-122"/>
              </a:rPr>
              <a:t>个月后兔子的对数。</a:t>
            </a:r>
            <a:endParaRPr lang="en-US" altLang="zh-CN" dirty="0">
              <a:latin typeface="宋体" panose="02010600030101010101" pitchFamily="2" charset="-122"/>
              <a:cs typeface="宋体" panose="02010600030101010101" pitchFamily="2" charset="-122"/>
            </a:endParaRPr>
          </a:p>
        </p:txBody>
      </p:sp>
      <p:sp>
        <p:nvSpPr>
          <p:cNvPr id="11" name="文本框 10"/>
          <p:cNvSpPr txBox="1"/>
          <p:nvPr/>
        </p:nvSpPr>
        <p:spPr>
          <a:xfrm>
            <a:off x="419735" y="1756410"/>
            <a:ext cx="4572000" cy="460375"/>
          </a:xfrm>
          <a:prstGeom prst="rect">
            <a:avLst/>
          </a:prstGeom>
          <a:noFill/>
        </p:spPr>
        <p:txBody>
          <a:bodyPr wrap="square" rtlCol="0" anchor="t">
            <a:spAutoFit/>
          </a:bodyPr>
          <a:p>
            <a:r>
              <a:rPr lang="zh-CN" altLang="en-US" sz="2400" dirty="0">
                <a:solidFill>
                  <a:srgbClr val="080808"/>
                </a:solidFill>
                <a:latin typeface="宋体" panose="02010600030101010101" pitchFamily="2" charset="-122"/>
                <a:sym typeface="+mn-ea"/>
              </a:rPr>
              <a:t>斐波那契数列问题：</a:t>
            </a:r>
            <a:endParaRPr lang="zh-CN" altLang="en-US" sz="2400" dirty="0">
              <a:solidFill>
                <a:srgbClr val="080808"/>
              </a:solidFill>
              <a:latin typeface="宋体" panose="02010600030101010101" pitchFamily="2" charset="-122"/>
              <a:sym typeface="+mn-ea"/>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0.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1.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2.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3.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4.xml><?xml version="1.0" encoding="utf-8"?>
<p:tagLst xmlns:p="http://schemas.openxmlformats.org/presentationml/2006/main">
  <p:tag name="TABLE_ENDDRAG_ORIGIN_RECT" val="58*287"/>
  <p:tag name="TABLE_ENDDRAG_RECT" val="483*133*58*287"/>
</p:tagLst>
</file>

<file path=ppt/tags/tag15.xml><?xml version="1.0" encoding="utf-8"?>
<p:tagLst xmlns:p="http://schemas.openxmlformats.org/presentationml/2006/main">
  <p:tag name="TABLE_ENDDRAG_ORIGIN_RECT" val="537*118"/>
  <p:tag name="TABLE_ENDDRAG_RECT" val="93*150*537*118"/>
</p:tagLst>
</file>

<file path=ppt/tags/tag2.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3.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4.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5.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6.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7.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8.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9.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fontScheme name="演示设计">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9323</Words>
  <Application>WPS 演示</Application>
  <PresentationFormat>全屏显示(4:3)</PresentationFormat>
  <Paragraphs>714</Paragraphs>
  <Slides>54</Slides>
  <Notes>5</Notes>
  <HiddenSlides>0</HiddenSlides>
  <MMClips>0</MMClips>
  <ScaleCrop>false</ScaleCrop>
  <HeadingPairs>
    <vt:vector size="6" baseType="variant">
      <vt:variant>
        <vt:lpstr>已用的字体</vt:lpstr>
      </vt:variant>
      <vt:variant>
        <vt:i4>19</vt:i4>
      </vt:variant>
      <vt:variant>
        <vt:lpstr>主题</vt:lpstr>
      </vt:variant>
      <vt:variant>
        <vt:i4>2</vt:i4>
      </vt:variant>
      <vt:variant>
        <vt:lpstr>幻灯片标题</vt:lpstr>
      </vt:variant>
      <vt:variant>
        <vt:i4>54</vt:i4>
      </vt:variant>
    </vt:vector>
  </HeadingPairs>
  <TitlesOfParts>
    <vt:vector size="75" baseType="lpstr">
      <vt:lpstr>Arial</vt:lpstr>
      <vt:lpstr>宋体</vt:lpstr>
      <vt:lpstr>Wingdings</vt:lpstr>
      <vt:lpstr>Calibri</vt:lpstr>
      <vt:lpstr>华文细黑</vt:lpstr>
      <vt:lpstr>MS UI Gothic</vt:lpstr>
      <vt:lpstr>方正正大黑简体</vt:lpstr>
      <vt:lpstr>黑体</vt:lpstr>
      <vt:lpstr>Verdana</vt:lpstr>
      <vt:lpstr>微软雅黑</vt:lpstr>
      <vt:lpstr>隶书</vt:lpstr>
      <vt:lpstr>Tahoma</vt:lpstr>
      <vt:lpstr>Times New Roman</vt:lpstr>
      <vt:lpstr>楷体</vt:lpstr>
      <vt:lpstr>PingFang SC</vt:lpstr>
      <vt:lpstr>Segoe Print</vt:lpstr>
      <vt:lpstr>楷体_GB2312</vt:lpstr>
      <vt:lpstr>新宋体</vt:lpstr>
      <vt:lpstr>Arial Unicode MS</vt:lpstr>
      <vt:lpstr>第一PPT模板网：www.1ppt.com</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lastModifiedBy>时间矿泉水</cp:lastModifiedBy>
  <cp:revision>526</cp:revision>
  <dcterms:created xsi:type="dcterms:W3CDTF">2010-09-23T08:30:00Z</dcterms:created>
  <dcterms:modified xsi:type="dcterms:W3CDTF">2025-09-25T15:53:14Z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
    <vt:lpwstr>www.1ppt.com</vt:lpwstr>
  </property>
  <property fmtid="{D5CDD505-2E9C-101B-9397-08002B2CF9AE}" pid="3" name="ICV">
    <vt:lpwstr>9230DEA123E042C4A3B1F30922662B0D_12</vt:lpwstr>
  </property>
  <property fmtid="{D5CDD505-2E9C-101B-9397-08002B2CF9AE}" pid="4" name="KSOProductBuildVer">
    <vt:lpwstr>2052-12.1.0.22529</vt:lpwstr>
  </property>
</Properties>
</file>