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55"/>
  </p:handoutMasterIdLst>
  <p:sldIdLst>
    <p:sldId id="709" r:id="rId4"/>
    <p:sldId id="797" r:id="rId6"/>
    <p:sldId id="712" r:id="rId7"/>
    <p:sldId id="785" r:id="rId8"/>
    <p:sldId id="788" r:id="rId9"/>
    <p:sldId id="789" r:id="rId10"/>
    <p:sldId id="790" r:id="rId11"/>
    <p:sldId id="791" r:id="rId12"/>
    <p:sldId id="792" r:id="rId13"/>
    <p:sldId id="793" r:id="rId14"/>
    <p:sldId id="794" r:id="rId15"/>
    <p:sldId id="795" r:id="rId16"/>
    <p:sldId id="796" r:id="rId17"/>
    <p:sldId id="763" r:id="rId18"/>
    <p:sldId id="335" r:id="rId19"/>
    <p:sldId id="676" r:id="rId20"/>
    <p:sldId id="711" r:id="rId21"/>
    <p:sldId id="713" r:id="rId22"/>
    <p:sldId id="714" r:id="rId23"/>
    <p:sldId id="799" r:id="rId24"/>
    <p:sldId id="800" r:id="rId25"/>
    <p:sldId id="266" r:id="rId26"/>
    <p:sldId id="748" r:id="rId27"/>
    <p:sldId id="802" r:id="rId28"/>
    <p:sldId id="803" r:id="rId29"/>
    <p:sldId id="815" r:id="rId30"/>
    <p:sldId id="804" r:id="rId31"/>
    <p:sldId id="805" r:id="rId32"/>
    <p:sldId id="806" r:id="rId33"/>
    <p:sldId id="816" r:id="rId34"/>
    <p:sldId id="807" r:id="rId35"/>
    <p:sldId id="808" r:id="rId36"/>
    <p:sldId id="809" r:id="rId37"/>
    <p:sldId id="810" r:id="rId38"/>
    <p:sldId id="814" r:id="rId39"/>
    <p:sldId id="784" r:id="rId40"/>
    <p:sldId id="811" r:id="rId41"/>
    <p:sldId id="813" r:id="rId42"/>
    <p:sldId id="812" r:id="rId43"/>
    <p:sldId id="818" r:id="rId44"/>
    <p:sldId id="817" r:id="rId45"/>
    <p:sldId id="820" r:id="rId46"/>
    <p:sldId id="821" r:id="rId47"/>
    <p:sldId id="822" r:id="rId48"/>
    <p:sldId id="823" r:id="rId49"/>
    <p:sldId id="824" r:id="rId50"/>
    <p:sldId id="825" r:id="rId51"/>
    <p:sldId id="827" r:id="rId52"/>
    <p:sldId id="828" r:id="rId53"/>
    <p:sldId id="826" r:id="rId54"/>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10" userDrawn="1">
          <p15:clr>
            <a:srgbClr val="A4A3A4"/>
          </p15:clr>
        </p15:guide>
        <p15:guide id="2" pos="282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jg" initials="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EB3DE"/>
    <a:srgbClr val="FDFFFC"/>
    <a:srgbClr val="67AB9E"/>
    <a:srgbClr val="0000FF"/>
    <a:srgbClr val="FF33CC"/>
    <a:srgbClr val="FF3399"/>
    <a:srgbClr val="0066FF"/>
    <a:srgbClr val="FF6600"/>
    <a:srgbClr val="55B7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426" autoAdjust="0"/>
    <p:restoredTop sz="95126" autoAdjust="0"/>
  </p:normalViewPr>
  <p:slideViewPr>
    <p:cSldViewPr showGuides="1">
      <p:cViewPr varScale="1">
        <p:scale>
          <a:sx n="89" d="100"/>
          <a:sy n="89" d="100"/>
        </p:scale>
        <p:origin x="739" y="-10"/>
      </p:cViewPr>
      <p:guideLst>
        <p:guide orient="horz" pos="2110"/>
        <p:guide pos="282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9" Type="http://schemas.openxmlformats.org/officeDocument/2006/relationships/commentAuthors" Target="commentAuthors.xml"/><Relationship Id="rId58" Type="http://schemas.openxmlformats.org/officeDocument/2006/relationships/tableStyles" Target="tableStyles.xml"/><Relationship Id="rId57" Type="http://schemas.openxmlformats.org/officeDocument/2006/relationships/viewProps" Target="viewProps.xml"/><Relationship Id="rId56" Type="http://schemas.openxmlformats.org/officeDocument/2006/relationships/presProps" Target="presProps.xml"/><Relationship Id="rId55" Type="http://schemas.openxmlformats.org/officeDocument/2006/relationships/handoutMaster" Target="handoutMasters/handoutMaster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2B9A6F-649B-40E0-9235-15314CCF5F27}"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47AA538-38B4-4B93-A9C9-F579F75A06F5}"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defRPr sz="1200">
                <a:latin typeface="Calibri" panose="020F0502020204030204" pitchFamily="34" charset="0"/>
              </a:defRPr>
            </a:lvl1pPr>
          </a:lstStyle>
          <a:p>
            <a:pPr>
              <a:defRPr/>
            </a:pPr>
            <a:endParaRPr lang="zh-CN" altLang="en-US"/>
          </a:p>
        </p:txBody>
      </p:sp>
      <p:sp>
        <p:nvSpPr>
          <p:cNvPr id="52227"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sz="1200">
                <a:latin typeface="Calibri" panose="020F0502020204030204" pitchFamily="34" charset="0"/>
              </a:defRPr>
            </a:lvl1pPr>
          </a:lstStyle>
          <a:p>
            <a:pPr>
              <a:defRPr/>
            </a:pPr>
            <a:fld id="{1134E214-E3C0-4F75-A783-D0C3FCB417FE}" type="datetimeFigureOut">
              <a:rPr lang="zh-CN" altLang="en-US"/>
            </a:fld>
            <a:endParaRPr lang="en-US" altLang="zh-CN"/>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52229"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52230"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defRPr sz="1200">
                <a:latin typeface="Calibri" panose="020F0502020204030204" pitchFamily="34" charset="0"/>
              </a:defRPr>
            </a:lvl1pPr>
          </a:lstStyle>
          <a:p>
            <a:pPr>
              <a:defRPr/>
            </a:pPr>
            <a:endParaRPr lang="en-US" altLang="zh-CN"/>
          </a:p>
        </p:txBody>
      </p:sp>
      <p:sp>
        <p:nvSpPr>
          <p:cNvPr id="52231"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eaLnBrk="1" hangingPunct="1">
              <a:defRPr sz="1200">
                <a:latin typeface="Calibri" panose="020F0502020204030204" pitchFamily="34" charset="0"/>
              </a:defRPr>
            </a:lvl1pPr>
          </a:lstStyle>
          <a:p>
            <a:pPr>
              <a:defRPr/>
            </a:pPr>
            <a:fld id="{AB76F6FC-157B-4160-B88F-123B3C4C0F29}"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p:sp>
      <p:sp>
        <p:nvSpPr>
          <p:cNvPr id="61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这里补充一下逻辑函数，以及逻辑</a:t>
            </a:r>
            <a:r>
              <a:rPr lang="zh-CN" altLang="en-US"/>
              <a:t>电路图</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但是在绝对零度或高温导电条件太苛刻。所以什么搞这些电气的人就是人为的把一些元素掺杂到单晶硅里面。</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但是在绝对零度或高温导电条件太苛刻。所以什么搞这些电气的人就是人为的把一些元素掺杂到单晶硅里面。</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p:sp>
      <p:sp>
        <p:nvSpPr>
          <p:cNvPr id="61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补充：冯</a:t>
            </a:r>
            <a:r>
              <a:rPr lang="en-US" altLang="zh-CN"/>
              <a:t>.</a:t>
            </a:r>
            <a:r>
              <a:rPr lang="zh-CN" altLang="en-US"/>
              <a:t>诺依曼何须人也？输入设备和输出设备我们很好理解。就是需要让数据输入设备和将计算出的结果展示出来。例如我们现在的键盘和显示器以及打印机。那我们还需要理解我计算机专业的工具的核心设备。存储器、控制器、运算器。但是对这三个东西理解还不深刻吧。确实是我感觉如果不是从事一线工作的可能真的很难理解。但是我们还是从书本和资料上来多一些了解吧。同学们我们试想一下在计算机诞生的早期。如果你是一个工程师，你如何去实现这个理论上的</a:t>
            </a:r>
            <a:r>
              <a:rPr lang="zh-CN" altLang="en-US"/>
              <a:t>计算机。</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补充：冯</a:t>
            </a:r>
            <a:r>
              <a:rPr lang="en-US" altLang="zh-CN"/>
              <a:t>.</a:t>
            </a:r>
            <a:r>
              <a:rPr lang="zh-CN" altLang="en-US"/>
              <a:t>诺依曼何须人也？输入设备和输出设备我们很好理解。就是需要让数据输入设备和将计算出的结果展示出来。例如我们现在的键盘和显示器以及打印机。那我们还需要理解我计算机专业的工具的核心设备。存储器、控制器、运算器。但是对这三个东西理解还不深刻吧。确实是我感觉如果不是从事一线工作的可能真的很难理解。但是我们还是从书本和资料上来多一些了解吧。同学们我们试想一下在计算机诞生的早期。如果你是一个工程师，你如何去实现这个理论上的计算机。当然这个单质硅晶体在绝对零度或高温下能破坏这些电子对，也可以进行</a:t>
            </a:r>
            <a:r>
              <a:rPr lang="zh-CN" altLang="en-US"/>
              <a:t>导电。</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但是在绝对零度或高温导电条件太苛刻。所以什么搞这些电气的人就是人为的把一些元素掺杂到单晶硅里面。</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但是在绝对零度或高温导电条件太苛刻。所以什么搞这些电气的人就是人为的把一些元素掺杂到单晶硅里面。</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但是在绝对零度或高温导电条件太苛刻。所以什么搞这些电气的人就是人为的把一些元素掺杂到单晶硅里面。</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但是在绝对零度或高温导电条件太苛刻。所以什么搞这些电气的人就是人为的把一些元素掺杂到单晶硅里面。</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但是在绝对零度或高温导电条件太苛刻。所以什么搞这些电气的人就是人为的把一些元素掺杂到单晶硅里面。</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ED4C337C-56CD-4E78-A199-8ED66DBF5B5B}"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621EFB7-24A1-4297-A07F-399B1DFE6377}"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A041A82-1373-40DD-AF95-6D291423A5BB}"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4FF7C98-0C26-42AA-8C14-C0C3C1C768A2}"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5A2F362-28BD-4F85-AA63-899E512CA5DD}"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B852C04-6D91-45C9-80C4-65680D9B2F04}"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4" name="Picture 2" descr="b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63" y="-20638"/>
            <a:ext cx="9174163" cy="687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7"/>
          <p:cNvSpPr>
            <a:spLocks noGrp="1" noChangeArrowheads="1"/>
          </p:cNvSpPr>
          <p:nvPr>
            <p:ph type="ctrTitle"/>
          </p:nvPr>
        </p:nvSpPr>
        <p:spPr>
          <a:xfrm>
            <a:off x="468313" y="2470150"/>
            <a:ext cx="5399087" cy="1079500"/>
          </a:xfrm>
          <a:prstGeom prst="rect">
            <a:avLst/>
          </a:prstGeom>
        </p:spPr>
        <p:txBody>
          <a:bodyPr/>
          <a:lstStyle>
            <a:lvl1pPr>
              <a:defRPr sz="3200"/>
            </a:lvl1pPr>
          </a:lstStyle>
          <a:p>
            <a:r>
              <a:rPr lang="zh-CN"/>
              <a:t>单击此处编辑母版标题样式</a:t>
            </a:r>
            <a:endParaRPr lang="zh-CN"/>
          </a:p>
        </p:txBody>
      </p:sp>
      <p:sp>
        <p:nvSpPr>
          <p:cNvPr id="2052" name="Rectangle 31"/>
          <p:cNvSpPr>
            <a:spLocks noGrp="1" noChangeArrowheads="1"/>
          </p:cNvSpPr>
          <p:nvPr>
            <p:ph type="subTitle" idx="1" hasCustomPrompt="1"/>
          </p:nvPr>
        </p:nvSpPr>
        <p:spPr>
          <a:xfrm>
            <a:off x="468313" y="3549650"/>
            <a:ext cx="5400675" cy="600075"/>
          </a:xfrm>
          <a:prstGeom prst="rect">
            <a:avLst/>
          </a:prstGeom>
        </p:spPr>
        <p:txBody>
          <a:bodyPr/>
          <a:lstStyle>
            <a:lvl1pPr marL="0" indent="0">
              <a:buFont typeface="Wingdings" panose="05000000000000000000" pitchFamily="2" charset="2"/>
              <a:buNone/>
              <a:defRPr sz="1800">
                <a:solidFill>
                  <a:schemeClr val="bg1"/>
                </a:solidFill>
              </a:defRPr>
            </a:lvl1pPr>
          </a:lstStyle>
          <a:p>
            <a:r>
              <a:rPr lang="zh-CN"/>
              <a:t>单击添加署名或公司信息</a:t>
            </a:r>
            <a:endParaRPr 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a:xfrm>
            <a:off x="468313" y="1125538"/>
            <a:ext cx="8207375" cy="5162550"/>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AB2E83DC-661B-4DCC-B4A3-95AD0DF58E27}" type="slidenum">
              <a:rPr lang="zh-CN" altLang="en-US" smtClean="0"/>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AD5D6385-73FF-48F7-8DDA-F02439D7B60D}" type="slidenum">
              <a:rPr lang="zh-CN" altLang="en-US" smtClean="0"/>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68313" y="1125538"/>
            <a:ext cx="4027487" cy="51625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125538"/>
            <a:ext cx="4027488" cy="51625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145E1E5F-9D19-4FC7-A71A-24AB39712209}" type="slidenum">
              <a:rPr lang="zh-CN" altLang="en-US" smtClean="0"/>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01DEBBD1-2960-4502-95D3-F1444E13883A}" type="slidenum">
              <a:rPr lang="zh-CN" altLang="en-US" smtClean="0"/>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3FFE5EB4-F84A-4001-AC86-DD5EEB2060DD}" type="slidenum">
              <a:rPr lang="zh-CN" altLang="en-US" smtClean="0"/>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1FA65F22-8AC8-411F-B820-478F7DB776C2}" type="slidenum">
              <a:rPr lang="zh-CN" altLang="en-US" smtClean="0"/>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A7D3370-EE2E-49E3-B92B-CC864B084AD2}" type="slidenum">
              <a:rPr lang="zh-CN" altLang="en-US" smtClean="0"/>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76786A8-DA7B-4463-AC0E-627FA2928864}"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8F0AC98-C112-462F-A733-1142817643B5}" type="slidenum">
              <a:rPr lang="zh-CN" altLang="en-US"/>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FF81DA7-16D0-41E8-A52E-04703233FF3D}" type="slidenum">
              <a:rPr lang="zh-CN" altLang="en-US" smtClean="0"/>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1125538"/>
            <a:ext cx="8207375" cy="5162550"/>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5395485-1E7F-4AEF-8259-7171D9A6624F}" type="slidenum">
              <a:rPr lang="zh-CN" altLang="en-US" smtClean="0"/>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315913"/>
            <a:ext cx="2051050" cy="597217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315913"/>
            <a:ext cx="6003925" cy="597217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7EFF9BE1-89C5-461A-8080-0860368CA4E7}" type="slidenum">
              <a:rPr lang="zh-CN" altLang="en-US" smtClean="0"/>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468313" y="1125538"/>
            <a:ext cx="8207375" cy="5162550"/>
          </a:xfrm>
          <a:prstGeom prst="rect">
            <a:avLst/>
          </a:prstGeom>
        </p:spPr>
        <p:txBody>
          <a:bodyPr/>
          <a:lstStyle/>
          <a:p>
            <a:pPr lvl="0"/>
            <a:endParaRPr lang="zh-CN" altLang="en-US" noProof="0"/>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C8FEDC41-C8C7-4EFD-A6DE-BC4A4069D4EC}" type="slidenum">
              <a:rPr lang="zh-CN" altLang="en-US" smtClean="0"/>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图表占位符 2"/>
          <p:cNvSpPr>
            <a:spLocks noGrp="1"/>
          </p:cNvSpPr>
          <p:nvPr>
            <p:ph type="chart" idx="1"/>
          </p:nvPr>
        </p:nvSpPr>
        <p:spPr>
          <a:xfrm>
            <a:off x="468313" y="1125538"/>
            <a:ext cx="8207375" cy="5162550"/>
          </a:xfrm>
          <a:prstGeom prst="rect">
            <a:avLst/>
          </a:prstGeom>
        </p:spPr>
        <p:txBody>
          <a:bodyPr/>
          <a:lstStyle/>
          <a:p>
            <a:pPr lvl="0"/>
            <a:endParaRPr lang="zh-CN" altLang="en-US" noProof="0"/>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6FF87EDD-D88C-44D8-97FB-6009DD6ED594}" type="slidenum">
              <a:rPr lang="zh-CN" altLang="en-US" smtClean="0"/>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fld id="{492404DC-45E9-4B79-B710-EF7B8A82D156}"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30054E0-3ECF-4993-B704-01BF04B9C137}"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B41494BF-5B1D-4083-B2B1-F899FD3CD3A5}"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40C7736-4C23-4814-8178-1062D7CE527C}"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F6E47BC8-F845-43A1-BFB2-79B7CA2E9C08}"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5CD8B52F-138E-4474-B3E2-E382D2AC0E4C}"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AC6D38EF-6919-415F-8B66-396DB8B36CE2}"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814E45C3-B2E5-4741-AA4C-575377E6A51F}"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9313B4B4-E48B-452F-B373-B321188AE556}"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3028E7B-B7E0-41F8-BDFE-59048185547B}"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1C2B4C89-A87E-4B95-BFA0-7FA97462C649}"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7E0EA25-2385-4128-9C3D-A106F721463A}"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54C2CE68-96F6-421B-A84A-ADA3305998CA}"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F4EE7F1-3F8F-4896-A845-A94111029746}"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6" Type="http://schemas.openxmlformats.org/officeDocument/2006/relationships/theme" Target="../theme/theme2.xml"/><Relationship Id="rId15" Type="http://schemas.openxmlformats.org/officeDocument/2006/relationships/image" Target="../media/image3.png"/><Relationship Id="rId14" Type="http://schemas.openxmlformats.org/officeDocument/2006/relationships/image" Target="../media/image2.jpeg"/><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9B433B3C-293C-4A78-916C-E8BD3FD00FA6}" type="datetimeFigureOut">
              <a:rPr lang="zh-CN" altLang="en-US"/>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Calibri" panose="020F0502020204030204" pitchFamily="34" charset="0"/>
              </a:defRPr>
            </a:lvl1pPr>
          </a:lstStyle>
          <a:p>
            <a:pPr>
              <a:defRPr/>
            </a:pPr>
            <a:fld id="{A1596B22-6535-4D74-9806-9999F834F1F8}"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2050" name="Picture 2" descr="bg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80513" cy="501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4"/>
          <p:cNvSpPr>
            <a:spLocks noGrp="1" noChangeArrowheads="1"/>
          </p:cNvSpPr>
          <p:nvPr>
            <p:ph type="sldNum" sz="quarter" idx="4"/>
          </p:nvPr>
        </p:nvSpPr>
        <p:spPr bwMode="auto">
          <a:xfrm>
            <a:off x="7235825" y="6453188"/>
            <a:ext cx="1439863" cy="196850"/>
          </a:xfrm>
          <a:prstGeom prst="rect">
            <a:avLst/>
          </a:prstGeom>
          <a:noFill/>
          <a:ln w="9525">
            <a:noFill/>
            <a:miter lim="800000"/>
          </a:ln>
          <a:effectLst/>
        </p:spPr>
        <p:txBody>
          <a:bodyPr vert="horz" wrap="square" lIns="91440" tIns="45720" rIns="91440" bIns="45720" numCol="1" anchor="t" anchorCtr="0" compatLnSpc="1"/>
          <a:lstStyle>
            <a:lvl1pPr algn="r" eaLnBrk="0" hangingPunct="0">
              <a:defRPr sz="1000" b="1">
                <a:ea typeface="华文细黑" panose="02010600040101010101" pitchFamily="2" charset="-122"/>
              </a:defRPr>
            </a:lvl1pPr>
          </a:lstStyle>
          <a:p>
            <a:pPr>
              <a:defRPr/>
            </a:pPr>
            <a:r>
              <a:rPr lang="de-DE" altLang="en-US"/>
              <a:t>Page </a:t>
            </a:r>
            <a:r>
              <a:rPr lang="de-DE" altLang="en-US">
                <a:sym typeface="MS UI Gothic" panose="020B0600070205080204" pitchFamily="34" charset="-128"/>
              </a:rPr>
              <a:t></a:t>
            </a:r>
            <a:r>
              <a:rPr lang="de-DE" altLang="en-US"/>
              <a:t> </a:t>
            </a:r>
            <a:fld id="{B8F227BD-8E81-48D9-8EB2-264A8CA59D9A}" type="slidenum">
              <a:rPr lang="zh-CN" altLang="en-US" smtClean="0"/>
            </a:fld>
            <a:endParaRPr lang="en-US" altLang="zh-CN"/>
          </a:p>
        </p:txBody>
      </p:sp>
      <p:pic>
        <p:nvPicPr>
          <p:cNvPr id="2" name="图片 1"/>
          <p:cNvPicPr>
            <a:picLocks noChangeAspect="1"/>
          </p:cNvPicPr>
          <p:nvPr userDrawn="1"/>
        </p:nvPicPr>
        <p:blipFill>
          <a:blip r:embed="rId15"/>
          <a:stretch>
            <a:fillRect/>
          </a:stretch>
        </p:blipFill>
        <p:spPr>
          <a:xfrm>
            <a:off x="-1" y="6619981"/>
            <a:ext cx="9180513" cy="409419"/>
          </a:xfrm>
          <a:prstGeom prst="ellipse">
            <a:avLst/>
          </a:prstGeom>
          <a:ln>
            <a:noFill/>
          </a:ln>
          <a:effectLst>
            <a:softEdge rad="112500"/>
          </a:effec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2pPr>
      <a:lvl3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3pPr>
      <a:lvl4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4pPr>
      <a:lvl5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5pPr>
      <a:lvl6pPr marL="4572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6pPr>
      <a:lvl7pPr marL="9144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7pPr>
      <a:lvl8pPr marL="13716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8pPr>
      <a:lvl9pPr marL="18288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18.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jpeg"/></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slideLayout" Target="../slideLayouts/slideLayout18.xml"/><Relationship Id="rId6" Type="http://schemas.openxmlformats.org/officeDocument/2006/relationships/tags" Target="../tags/tag17.xml"/><Relationship Id="rId5" Type="http://schemas.openxmlformats.org/officeDocument/2006/relationships/image" Target="../media/image20.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9" Type="http://schemas.openxmlformats.org/officeDocument/2006/relationships/tags" Target="../tags/tag26.xml"/><Relationship Id="rId8" Type="http://schemas.openxmlformats.org/officeDocument/2006/relationships/tags" Target="../tags/tag25.xml"/><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6" Type="http://schemas.openxmlformats.org/officeDocument/2006/relationships/notesSlide" Target="../notesSlides/notesSlide11.xml"/><Relationship Id="rId35" Type="http://schemas.openxmlformats.org/officeDocument/2006/relationships/slideLayout" Target="../slideLayouts/slideLayout18.xml"/><Relationship Id="rId34" Type="http://schemas.openxmlformats.org/officeDocument/2006/relationships/tags" Target="../tags/tag51.xml"/><Relationship Id="rId33" Type="http://schemas.openxmlformats.org/officeDocument/2006/relationships/tags" Target="../tags/tag50.xml"/><Relationship Id="rId32" Type="http://schemas.openxmlformats.org/officeDocument/2006/relationships/tags" Target="../tags/tag49.xml"/><Relationship Id="rId31" Type="http://schemas.openxmlformats.org/officeDocument/2006/relationships/tags" Target="../tags/tag48.xml"/><Relationship Id="rId30" Type="http://schemas.openxmlformats.org/officeDocument/2006/relationships/tags" Target="../tags/tag47.xml"/><Relationship Id="rId3" Type="http://schemas.openxmlformats.org/officeDocument/2006/relationships/tags" Target="../tags/tag20.xml"/><Relationship Id="rId29" Type="http://schemas.openxmlformats.org/officeDocument/2006/relationships/tags" Target="../tags/tag46.xml"/><Relationship Id="rId28" Type="http://schemas.openxmlformats.org/officeDocument/2006/relationships/tags" Target="../tags/tag45.xml"/><Relationship Id="rId27" Type="http://schemas.openxmlformats.org/officeDocument/2006/relationships/tags" Target="../tags/tag44.xml"/><Relationship Id="rId26" Type="http://schemas.openxmlformats.org/officeDocument/2006/relationships/tags" Target="../tags/tag43.xml"/><Relationship Id="rId25" Type="http://schemas.openxmlformats.org/officeDocument/2006/relationships/tags" Target="../tags/tag42.xml"/><Relationship Id="rId24" Type="http://schemas.openxmlformats.org/officeDocument/2006/relationships/tags" Target="../tags/tag41.xml"/><Relationship Id="rId23" Type="http://schemas.openxmlformats.org/officeDocument/2006/relationships/tags" Target="../tags/tag40.xml"/><Relationship Id="rId22" Type="http://schemas.openxmlformats.org/officeDocument/2006/relationships/tags" Target="../tags/tag39.xml"/><Relationship Id="rId21" Type="http://schemas.openxmlformats.org/officeDocument/2006/relationships/tags" Target="../tags/tag38.xml"/><Relationship Id="rId20" Type="http://schemas.openxmlformats.org/officeDocument/2006/relationships/tags" Target="../tags/tag37.xml"/><Relationship Id="rId2" Type="http://schemas.openxmlformats.org/officeDocument/2006/relationships/tags" Target="../tags/tag19.xml"/><Relationship Id="rId19" Type="http://schemas.openxmlformats.org/officeDocument/2006/relationships/tags" Target="../tags/tag36.xml"/><Relationship Id="rId18" Type="http://schemas.openxmlformats.org/officeDocument/2006/relationships/tags" Target="../tags/tag35.xml"/><Relationship Id="rId17" Type="http://schemas.openxmlformats.org/officeDocument/2006/relationships/tags" Target="../tags/tag34.xml"/><Relationship Id="rId16" Type="http://schemas.openxmlformats.org/officeDocument/2006/relationships/tags" Target="../tags/tag33.xml"/><Relationship Id="rId15" Type="http://schemas.openxmlformats.org/officeDocument/2006/relationships/tags" Target="../tags/tag32.xml"/><Relationship Id="rId14" Type="http://schemas.openxmlformats.org/officeDocument/2006/relationships/tags" Target="../tags/tag31.xml"/><Relationship Id="rId13" Type="http://schemas.openxmlformats.org/officeDocument/2006/relationships/tags" Target="../tags/tag30.xml"/><Relationship Id="rId12" Type="http://schemas.openxmlformats.org/officeDocument/2006/relationships/tags" Target="../tags/tag29.xml"/><Relationship Id="rId11" Type="http://schemas.openxmlformats.org/officeDocument/2006/relationships/tags" Target="../tags/tag28.xml"/><Relationship Id="rId10" Type="http://schemas.openxmlformats.org/officeDocument/2006/relationships/tags" Target="../tags/tag27.xml"/><Relationship Id="rId1" Type="http://schemas.openxmlformats.org/officeDocument/2006/relationships/tags" Target="../tags/tag1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8.xml"/><Relationship Id="rId1" Type="http://schemas.openxmlformats.org/officeDocument/2006/relationships/image" Target="../media/image21.png"/></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jpeg"/></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5.xml.rels><?xml version="1.0" encoding="UTF-8" standalone="yes"?>
<Relationships xmlns="http://schemas.openxmlformats.org/package/2006/relationships"><Relationship Id="rId9" Type="http://schemas.openxmlformats.org/officeDocument/2006/relationships/tags" Target="../tags/tag55.xml"/><Relationship Id="rId8" Type="http://schemas.openxmlformats.org/officeDocument/2006/relationships/tags" Target="../tags/tag54.xml"/><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5" Type="http://schemas.openxmlformats.org/officeDocument/2006/relationships/slideLayout" Target="../slideLayouts/slideLayout18.xml"/><Relationship Id="rId14" Type="http://schemas.openxmlformats.org/officeDocument/2006/relationships/tags" Target="../tags/tag60.xml"/><Relationship Id="rId13" Type="http://schemas.openxmlformats.org/officeDocument/2006/relationships/tags" Target="../tags/tag59.xml"/><Relationship Id="rId12" Type="http://schemas.openxmlformats.org/officeDocument/2006/relationships/tags" Target="../tags/tag58.xml"/><Relationship Id="rId11" Type="http://schemas.openxmlformats.org/officeDocument/2006/relationships/tags" Target="../tags/tag57.xml"/><Relationship Id="rId10" Type="http://schemas.openxmlformats.org/officeDocument/2006/relationships/tags" Target="../tags/tag56.xml"/><Relationship Id="rId1" Type="http://schemas.openxmlformats.org/officeDocument/2006/relationships/image" Target="../media/image23.png"/></Relationships>
</file>

<file path=ppt/slides/_rels/slide26.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7.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8.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9.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3.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slide" Target="slide1.xml"/><Relationship Id="rId23" Type="http://schemas.openxmlformats.org/officeDocument/2006/relationships/slideLayout" Target="../slideLayouts/slideLayout18.xml"/><Relationship Id="rId22" Type="http://schemas.openxmlformats.org/officeDocument/2006/relationships/image" Target="../media/image10.png"/><Relationship Id="rId21" Type="http://schemas.openxmlformats.org/officeDocument/2006/relationships/tags" Target="../tags/tag16.xml"/><Relationship Id="rId20" Type="http://schemas.openxmlformats.org/officeDocument/2006/relationships/image" Target="../media/image9.png"/><Relationship Id="rId2" Type="http://schemas.openxmlformats.org/officeDocument/2006/relationships/tags" Target="../tags/tag2.xml"/><Relationship Id="rId19" Type="http://schemas.openxmlformats.org/officeDocument/2006/relationships/tags" Target="../tags/tag15.xml"/><Relationship Id="rId18" Type="http://schemas.openxmlformats.org/officeDocument/2006/relationships/image" Target="../media/image8.png"/><Relationship Id="rId17" Type="http://schemas.openxmlformats.org/officeDocument/2006/relationships/tags" Target="../tags/tag14.xml"/><Relationship Id="rId16" Type="http://schemas.openxmlformats.org/officeDocument/2006/relationships/image" Target="../media/image7.png"/><Relationship Id="rId15" Type="http://schemas.openxmlformats.org/officeDocument/2006/relationships/tags" Target="../tags/tag13.xml"/><Relationship Id="rId14" Type="http://schemas.openxmlformats.org/officeDocument/2006/relationships/tags" Target="../tags/tag12.xml"/><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image" Target="../media/image6.png"/><Relationship Id="rId10" Type="http://schemas.openxmlformats.org/officeDocument/2006/relationships/tags" Target="../tags/tag9.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29.png"/><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31.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32.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33.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3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35.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30.png"/><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36.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37.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66.xml"/><Relationship Id="rId5" Type="http://schemas.openxmlformats.org/officeDocument/2006/relationships/tags" Target="../tags/tag65.xml"/><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6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tags" Target="../tags/tag68.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2.png"/></Relationships>
</file>

<file path=ppt/slides/_rels/slide44.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tags" Target="../tags/tag74.xml"/></Relationships>
</file>

<file path=ppt/slides/_rels/slide45.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tags" Target="../tags/tag77.xml"/></Relationships>
</file>

<file path=ppt/slides/_rels/slide46.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tags" Target="../tags/tag81.xml"/></Relationships>
</file>

<file path=ppt/slides/_rels/slide47.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tags" Target="../tags/tag88.xml"/><Relationship Id="rId4" Type="http://schemas.openxmlformats.org/officeDocument/2006/relationships/tags" Target="../tags/tag87.xml"/><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tags" Target="../tags/tag84.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90.xml"/><Relationship Id="rId1" Type="http://schemas.openxmlformats.org/officeDocument/2006/relationships/tags" Target="../tags/tag89.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3.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8.xml"/><Relationship Id="rId2" Type="http://schemas.openxmlformats.org/officeDocument/2006/relationships/image" Target="../media/image12.png"/><Relationship Id="rId1" Type="http://schemas.openxmlformats.org/officeDocument/2006/relationships/image" Target="../media/image11.png"/></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92.xml"/><Relationship Id="rId1" Type="http://schemas.openxmlformats.org/officeDocument/2006/relationships/tags" Target="../tags/tag9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8.xml"/><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588"/>
            <a:ext cx="9142413"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Rectangle 7"/>
          <p:cNvSpPr>
            <a:spLocks noChangeArrowheads="1"/>
          </p:cNvSpPr>
          <p:nvPr/>
        </p:nvSpPr>
        <p:spPr bwMode="auto">
          <a:xfrm>
            <a:off x="900113" y="2349500"/>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cene3d>
              <a:camera prst="orthographicFront"/>
              <a:lightRig rig="glow" dir="tl">
                <a:rot lat="0" lon="0" rev="5400000"/>
              </a:lightRig>
            </a:scene3d>
            <a:sp3d contourW="12700">
              <a:bevelT w="25400" h="25400"/>
              <a:contourClr>
                <a:schemeClr val="accent6">
                  <a:shade val="73000"/>
                </a:schemeClr>
              </a:contourClr>
            </a:sp3d>
          </a:bodyPr>
          <a:lstStyle/>
          <a:p>
            <a:pPr algn="ctr" eaLnBrk="1" hangingPunct="1">
              <a:defRPr/>
            </a:pPr>
            <a:r>
              <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第</a:t>
            </a:r>
            <a:r>
              <a:rPr lang="en-US" altLang="zh-CN"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2</a:t>
            </a:r>
            <a:r>
              <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章 蛮力法</a:t>
            </a:r>
            <a:endPar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endParaRPr>
          </a:p>
        </p:txBody>
      </p:sp>
      <p:sp>
        <p:nvSpPr>
          <p:cNvPr id="5124" name="Text Box 8"/>
          <p:cNvSpPr txBox="1">
            <a:spLocks noChangeArrowheads="1"/>
          </p:cNvSpPr>
          <p:nvPr/>
        </p:nvSpPr>
        <p:spPr bwMode="auto">
          <a:xfrm>
            <a:off x="250825" y="62261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2400" b="1">
              <a:latin typeface="Verdana" panose="020B060403050404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2222" y="836288"/>
            <a:ext cx="5193665"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2.1.3 </a:t>
            </a:r>
            <a:r>
              <a:rPr lang="zh-CN" altLang="en-US" sz="2800" b="1" dirty="0">
                <a:solidFill>
                  <a:srgbClr val="0000FF"/>
                </a:solidFill>
                <a:latin typeface="楷体" panose="02010609060101010101" pitchFamily="49" charset="-122"/>
                <a:ea typeface="楷体" panose="02010609060101010101" pitchFamily="49" charset="-122"/>
              </a:rPr>
              <a:t>基本逻辑门</a:t>
            </a:r>
            <a:r>
              <a:rPr lang="zh-CN" altLang="en-US" sz="2800" b="1" dirty="0">
                <a:solidFill>
                  <a:srgbClr val="0000FF"/>
                </a:solidFill>
                <a:latin typeface="楷体" panose="02010609060101010101" pitchFamily="49" charset="-122"/>
                <a:ea typeface="楷体" panose="02010609060101010101" pitchFamily="49" charset="-122"/>
              </a:rPr>
              <a:t>电路组成</a:t>
            </a:r>
            <a:r>
              <a:rPr lang="zh-CN" altLang="en-US" sz="2800" b="1" dirty="0">
                <a:solidFill>
                  <a:srgbClr val="0000FF"/>
                </a:solidFill>
                <a:latin typeface="楷体" panose="02010609060101010101" pitchFamily="49" charset="-122"/>
                <a:ea typeface="楷体" panose="02010609060101010101" pitchFamily="49" charset="-122"/>
              </a:rPr>
              <a:t>芯片</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77" name="文本框 176"/>
          <p:cNvSpPr txBox="1"/>
          <p:nvPr/>
        </p:nvSpPr>
        <p:spPr>
          <a:xfrm>
            <a:off x="827405" y="6021070"/>
            <a:ext cx="7859395" cy="605790"/>
          </a:xfrm>
          <a:prstGeom prst="rect">
            <a:avLst/>
          </a:prstGeom>
          <a:noFill/>
        </p:spPr>
        <p:txBody>
          <a:bodyPr wrap="square" rtlCol="0">
            <a:noAutofit/>
          </a:bodyPr>
          <a:p>
            <a:pPr algn="ctr"/>
            <a:r>
              <a:rPr lang="zh-CN" altLang="en-US">
                <a:solidFill>
                  <a:schemeClr val="tx1"/>
                </a:solidFill>
                <a:uFillTx/>
                <a:latin typeface="Times New Roman" panose="02020603050405020304" charset="0"/>
              </a:rPr>
              <a:t>芯片就是从最初的</a:t>
            </a:r>
            <a:r>
              <a:rPr lang="en-US" altLang="zh-CN">
                <a:solidFill>
                  <a:schemeClr val="tx1"/>
                </a:solidFill>
                <a:uFillTx/>
                <a:latin typeface="Times New Roman" panose="02020603050405020304" charset="0"/>
              </a:rPr>
              <a:t>MOS</a:t>
            </a:r>
            <a:r>
              <a:rPr lang="zh-CN" altLang="en-US">
                <a:solidFill>
                  <a:schemeClr val="tx1"/>
                </a:solidFill>
                <a:uFillTx/>
                <a:latin typeface="Times New Roman" panose="02020603050405020304" charset="0"/>
              </a:rPr>
              <a:t>管，三极管，然后组成逻辑门电路再到基本的电路最后集成</a:t>
            </a:r>
            <a:r>
              <a:rPr lang="en-US" altLang="zh-CN">
                <a:solidFill>
                  <a:schemeClr val="tx1"/>
                </a:solidFill>
                <a:uFillTx/>
                <a:latin typeface="Times New Roman" panose="02020603050405020304" charset="0"/>
              </a:rPr>
              <a:t>CPU</a:t>
            </a:r>
            <a:r>
              <a:rPr lang="zh-CN" altLang="en-US">
                <a:solidFill>
                  <a:schemeClr val="tx1"/>
                </a:solidFill>
                <a:uFillTx/>
                <a:latin typeface="Times New Roman" panose="02020603050405020304" charset="0"/>
              </a:rPr>
              <a:t>。</a:t>
            </a:r>
            <a:endParaRPr lang="zh-CN" altLang="en-US">
              <a:solidFill>
                <a:schemeClr val="tx1"/>
              </a:solidFill>
              <a:uFillTx/>
              <a:latin typeface="Times New Roman" panose="02020603050405020304" charset="0"/>
            </a:endParaRPr>
          </a:p>
        </p:txBody>
      </p:sp>
      <p:pic>
        <p:nvPicPr>
          <p:cNvPr id="3" name="图片 2" descr="三极管"/>
          <p:cNvPicPr>
            <a:picLocks noChangeAspect="1"/>
          </p:cNvPicPr>
          <p:nvPr/>
        </p:nvPicPr>
        <p:blipFill>
          <a:blip r:embed="rId1"/>
          <a:srcRect r="59408" b="13301"/>
          <a:stretch>
            <a:fillRect/>
          </a:stretch>
        </p:blipFill>
        <p:spPr>
          <a:xfrm>
            <a:off x="323850" y="1484630"/>
            <a:ext cx="2169795" cy="2442210"/>
          </a:xfrm>
          <a:prstGeom prst="rect">
            <a:avLst/>
          </a:prstGeom>
        </p:spPr>
      </p:pic>
      <p:pic>
        <p:nvPicPr>
          <p:cNvPr id="5" name="图片 4" descr="三极管"/>
          <p:cNvPicPr>
            <a:picLocks noChangeAspect="1"/>
          </p:cNvPicPr>
          <p:nvPr/>
        </p:nvPicPr>
        <p:blipFill>
          <a:blip r:embed="rId1"/>
          <a:srcRect l="45997" b="13301"/>
          <a:stretch>
            <a:fillRect/>
          </a:stretch>
        </p:blipFill>
        <p:spPr>
          <a:xfrm>
            <a:off x="252095" y="3860800"/>
            <a:ext cx="2304415" cy="1948815"/>
          </a:xfrm>
          <a:prstGeom prst="rect">
            <a:avLst/>
          </a:prstGeom>
        </p:spPr>
      </p:pic>
      <p:sp>
        <p:nvSpPr>
          <p:cNvPr id="6" name="右大括号 5"/>
          <p:cNvSpPr/>
          <p:nvPr/>
        </p:nvSpPr>
        <p:spPr>
          <a:xfrm>
            <a:off x="2556510" y="2277110"/>
            <a:ext cx="504190" cy="3168650"/>
          </a:xfrm>
          <a:prstGeom prst="rightBrac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矩形 7"/>
          <p:cNvSpPr/>
          <p:nvPr/>
        </p:nvSpPr>
        <p:spPr>
          <a:xfrm>
            <a:off x="3564255" y="2132965"/>
            <a:ext cx="2016125" cy="3240405"/>
          </a:xfrm>
          <a:prstGeom prst="rect">
            <a:avLst/>
          </a:prstGeom>
          <a:noFill/>
          <a:ln w="19050"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pic>
        <p:nvPicPr>
          <p:cNvPr id="9" name="图片 8"/>
          <p:cNvPicPr>
            <a:picLocks noChangeAspect="1"/>
          </p:cNvPicPr>
          <p:nvPr/>
        </p:nvPicPr>
        <p:blipFill>
          <a:blip r:embed="rId2"/>
          <a:srcRect b="58349"/>
          <a:stretch>
            <a:fillRect/>
          </a:stretch>
        </p:blipFill>
        <p:spPr>
          <a:xfrm>
            <a:off x="4186555" y="2348865"/>
            <a:ext cx="952500" cy="432435"/>
          </a:xfrm>
          <a:prstGeom prst="rect">
            <a:avLst/>
          </a:prstGeom>
        </p:spPr>
      </p:pic>
      <p:pic>
        <p:nvPicPr>
          <p:cNvPr id="10" name="图片 9"/>
          <p:cNvPicPr>
            <a:picLocks noChangeAspect="1"/>
          </p:cNvPicPr>
          <p:nvPr/>
        </p:nvPicPr>
        <p:blipFill>
          <a:blip r:embed="rId3"/>
          <a:stretch>
            <a:fillRect/>
          </a:stretch>
        </p:blipFill>
        <p:spPr>
          <a:xfrm>
            <a:off x="3996055" y="2924810"/>
            <a:ext cx="1333500" cy="590550"/>
          </a:xfrm>
          <a:prstGeom prst="rect">
            <a:avLst/>
          </a:prstGeom>
        </p:spPr>
      </p:pic>
      <p:pic>
        <p:nvPicPr>
          <p:cNvPr id="15" name="图片 14"/>
          <p:cNvPicPr>
            <a:picLocks noChangeAspect="1"/>
          </p:cNvPicPr>
          <p:nvPr/>
        </p:nvPicPr>
        <p:blipFill>
          <a:blip r:embed="rId4"/>
          <a:stretch>
            <a:fillRect/>
          </a:stretch>
        </p:blipFill>
        <p:spPr>
          <a:xfrm>
            <a:off x="4068445" y="3717290"/>
            <a:ext cx="1209675" cy="561975"/>
          </a:xfrm>
          <a:prstGeom prst="rect">
            <a:avLst/>
          </a:prstGeom>
        </p:spPr>
      </p:pic>
      <p:pic>
        <p:nvPicPr>
          <p:cNvPr id="22" name="图片 21"/>
          <p:cNvPicPr>
            <a:picLocks noChangeAspect="1"/>
          </p:cNvPicPr>
          <p:nvPr/>
        </p:nvPicPr>
        <p:blipFill>
          <a:blip r:embed="rId5"/>
          <a:stretch>
            <a:fillRect/>
          </a:stretch>
        </p:blipFill>
        <p:spPr>
          <a:xfrm>
            <a:off x="4140200" y="4481195"/>
            <a:ext cx="1066800" cy="609600"/>
          </a:xfrm>
          <a:prstGeom prst="rect">
            <a:avLst/>
          </a:prstGeom>
        </p:spPr>
      </p:pic>
      <p:sp>
        <p:nvSpPr>
          <p:cNvPr id="23" name="右箭头 22"/>
          <p:cNvSpPr/>
          <p:nvPr/>
        </p:nvSpPr>
        <p:spPr>
          <a:xfrm>
            <a:off x="3123565" y="3782695"/>
            <a:ext cx="288290" cy="144145"/>
          </a:xfrm>
          <a:prstGeom prst="rightArrow">
            <a:avLst/>
          </a:prstGeom>
          <a:solidFill>
            <a:schemeClr val="tx1"/>
          </a:solidFill>
          <a:ln w="9525" cap="flat" cmpd="sng" algn="ctr">
            <a:solidFill>
              <a:schemeClr val="tx2"/>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 name="右箭头 23"/>
          <p:cNvSpPr/>
          <p:nvPr/>
        </p:nvSpPr>
        <p:spPr>
          <a:xfrm>
            <a:off x="5807710" y="3789045"/>
            <a:ext cx="288290" cy="144145"/>
          </a:xfrm>
          <a:prstGeom prst="rightArrow">
            <a:avLst/>
          </a:prstGeom>
          <a:solidFill>
            <a:schemeClr val="tx1"/>
          </a:solidFill>
          <a:ln w="9525" cap="flat" cmpd="sng" algn="ctr">
            <a:solidFill>
              <a:schemeClr val="tx2"/>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pic>
        <p:nvPicPr>
          <p:cNvPr id="26" name="图片 25"/>
          <p:cNvPicPr>
            <a:picLocks noChangeAspect="1"/>
          </p:cNvPicPr>
          <p:nvPr/>
        </p:nvPicPr>
        <p:blipFill>
          <a:blip r:embed="rId6"/>
          <a:stretch>
            <a:fillRect/>
          </a:stretch>
        </p:blipFill>
        <p:spPr>
          <a:xfrm>
            <a:off x="6228715" y="3284855"/>
            <a:ext cx="1457960" cy="1094105"/>
          </a:xfrm>
          <a:prstGeom prst="rect">
            <a:avLst/>
          </a:prstGeom>
        </p:spPr>
      </p:pic>
      <p:sp>
        <p:nvSpPr>
          <p:cNvPr id="27" name="右箭头 26"/>
          <p:cNvSpPr/>
          <p:nvPr/>
        </p:nvSpPr>
        <p:spPr>
          <a:xfrm>
            <a:off x="7741285" y="3789045"/>
            <a:ext cx="288290" cy="144145"/>
          </a:xfrm>
          <a:prstGeom prst="rightArrow">
            <a:avLst/>
          </a:prstGeom>
          <a:solidFill>
            <a:schemeClr val="tx1"/>
          </a:solidFill>
          <a:ln w="9525" cap="flat" cmpd="sng" algn="ctr">
            <a:solidFill>
              <a:schemeClr val="tx2"/>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文本框 27"/>
          <p:cNvSpPr txBox="1"/>
          <p:nvPr/>
        </p:nvSpPr>
        <p:spPr>
          <a:xfrm>
            <a:off x="8154035" y="3644900"/>
            <a:ext cx="690245" cy="330200"/>
          </a:xfrm>
          <a:prstGeom prst="rect">
            <a:avLst/>
          </a:prstGeom>
          <a:noFill/>
        </p:spPr>
        <p:txBody>
          <a:bodyPr wrap="square" rtlCol="0" anchor="t">
            <a:noAutofit/>
          </a:bodyPr>
          <a:p>
            <a:r>
              <a:rPr lang="en-US" altLang="zh-CN">
                <a:latin typeface="Times New Roman" panose="02020603050405020304" charset="0"/>
                <a:cs typeface="Times New Roman" panose="02020603050405020304" charset="0"/>
                <a:sym typeface="+mn-ea"/>
              </a:rPr>
              <a:t>CPU</a:t>
            </a:r>
            <a:endParaRPr lang="zh-CN" altLang="en-US">
              <a:latin typeface="Times New Roman" panose="02020603050405020304" charset="0"/>
              <a:cs typeface="Times New Roman" panose="02020603050405020304" charset="0"/>
              <a:sym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文本框 176"/>
          <p:cNvSpPr txBox="1"/>
          <p:nvPr/>
        </p:nvSpPr>
        <p:spPr>
          <a:xfrm>
            <a:off x="827405" y="6021070"/>
            <a:ext cx="7859395" cy="605790"/>
          </a:xfrm>
          <a:prstGeom prst="rect">
            <a:avLst/>
          </a:prstGeom>
          <a:noFill/>
        </p:spPr>
        <p:txBody>
          <a:bodyPr wrap="square" rtlCol="0">
            <a:noAutofit/>
          </a:bodyPr>
          <a:p>
            <a:pPr algn="ctr"/>
            <a:r>
              <a:rPr lang="zh-CN" altLang="en-US">
                <a:solidFill>
                  <a:schemeClr val="tx1"/>
                </a:solidFill>
                <a:uFillTx/>
                <a:latin typeface="Times New Roman" panose="02020603050405020304" charset="0"/>
              </a:rPr>
              <a:t>那么究竟是如何组成的呢？我们可以举一个具体的例子，一个是非门的组成，一个加法器的</a:t>
            </a:r>
            <a:r>
              <a:rPr lang="zh-CN" altLang="en-US">
                <a:solidFill>
                  <a:schemeClr val="tx1"/>
                </a:solidFill>
                <a:uFillTx/>
                <a:latin typeface="Times New Roman" panose="02020603050405020304" charset="0"/>
              </a:rPr>
              <a:t>组成。</a:t>
            </a:r>
            <a:endParaRPr lang="zh-CN" altLang="en-US">
              <a:solidFill>
                <a:schemeClr val="tx1"/>
              </a:solidFill>
              <a:uFillTx/>
              <a:latin typeface="Times New Roman" panose="02020603050405020304" charset="0"/>
            </a:endParaRPr>
          </a:p>
        </p:txBody>
      </p:sp>
      <p:grpSp>
        <p:nvGrpSpPr>
          <p:cNvPr id="6" name="组合 5"/>
          <p:cNvGrpSpPr/>
          <p:nvPr/>
        </p:nvGrpSpPr>
        <p:grpSpPr>
          <a:xfrm>
            <a:off x="251460" y="2190115"/>
            <a:ext cx="2015490" cy="3239770"/>
            <a:chOff x="1189" y="4379"/>
            <a:chExt cx="3174" cy="5102"/>
          </a:xfrm>
        </p:grpSpPr>
        <p:sp>
          <p:nvSpPr>
            <p:cNvPr id="8" name="矩形 7"/>
            <p:cNvSpPr/>
            <p:nvPr/>
          </p:nvSpPr>
          <p:spPr>
            <a:xfrm>
              <a:off x="1189" y="4379"/>
              <a:ext cx="3175" cy="5103"/>
            </a:xfrm>
            <a:prstGeom prst="rect">
              <a:avLst/>
            </a:prstGeom>
            <a:noFill/>
            <a:ln w="19050"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pic>
          <p:nvPicPr>
            <p:cNvPr id="9" name="图片 8"/>
            <p:cNvPicPr>
              <a:picLocks noChangeAspect="1"/>
            </p:cNvPicPr>
            <p:nvPr/>
          </p:nvPicPr>
          <p:blipFill>
            <a:blip r:embed="rId1"/>
            <a:srcRect b="58349"/>
            <a:stretch>
              <a:fillRect/>
            </a:stretch>
          </p:blipFill>
          <p:spPr>
            <a:xfrm>
              <a:off x="2169" y="4719"/>
              <a:ext cx="1500" cy="681"/>
            </a:xfrm>
            <a:prstGeom prst="rect">
              <a:avLst/>
            </a:prstGeom>
          </p:spPr>
        </p:pic>
        <p:pic>
          <p:nvPicPr>
            <p:cNvPr id="10" name="图片 9"/>
            <p:cNvPicPr>
              <a:picLocks noChangeAspect="1"/>
            </p:cNvPicPr>
            <p:nvPr/>
          </p:nvPicPr>
          <p:blipFill>
            <a:blip r:embed="rId2"/>
            <a:stretch>
              <a:fillRect/>
            </a:stretch>
          </p:blipFill>
          <p:spPr>
            <a:xfrm>
              <a:off x="1869" y="5626"/>
              <a:ext cx="2100" cy="930"/>
            </a:xfrm>
            <a:prstGeom prst="rect">
              <a:avLst/>
            </a:prstGeom>
          </p:spPr>
        </p:pic>
        <p:pic>
          <p:nvPicPr>
            <p:cNvPr id="15" name="图片 14"/>
            <p:cNvPicPr>
              <a:picLocks noChangeAspect="1"/>
            </p:cNvPicPr>
            <p:nvPr/>
          </p:nvPicPr>
          <p:blipFill>
            <a:blip r:embed="rId3"/>
            <a:stretch>
              <a:fillRect/>
            </a:stretch>
          </p:blipFill>
          <p:spPr>
            <a:xfrm>
              <a:off x="1983" y="6874"/>
              <a:ext cx="1905" cy="885"/>
            </a:xfrm>
            <a:prstGeom prst="rect">
              <a:avLst/>
            </a:prstGeom>
          </p:spPr>
        </p:pic>
        <p:pic>
          <p:nvPicPr>
            <p:cNvPr id="22" name="图片 21"/>
            <p:cNvPicPr>
              <a:picLocks noChangeAspect="1"/>
            </p:cNvPicPr>
            <p:nvPr/>
          </p:nvPicPr>
          <p:blipFill>
            <a:blip r:embed="rId4"/>
            <a:stretch>
              <a:fillRect/>
            </a:stretch>
          </p:blipFill>
          <p:spPr>
            <a:xfrm>
              <a:off x="2096" y="8077"/>
              <a:ext cx="1680" cy="960"/>
            </a:xfrm>
            <a:prstGeom prst="rect">
              <a:avLst/>
            </a:prstGeom>
          </p:spPr>
        </p:pic>
      </p:grpSp>
      <p:sp>
        <p:nvSpPr>
          <p:cNvPr id="23" name="右箭头 22"/>
          <p:cNvSpPr/>
          <p:nvPr/>
        </p:nvSpPr>
        <p:spPr>
          <a:xfrm>
            <a:off x="2339340" y="3500755"/>
            <a:ext cx="288290" cy="144145"/>
          </a:xfrm>
          <a:prstGeom prst="rightArrow">
            <a:avLst/>
          </a:prstGeom>
          <a:solidFill>
            <a:schemeClr val="tx1"/>
          </a:solidFill>
          <a:ln w="9525" cap="flat" cmpd="sng" algn="ctr">
            <a:solidFill>
              <a:schemeClr val="tx2"/>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pic>
        <p:nvPicPr>
          <p:cNvPr id="4" name="图片 3"/>
          <p:cNvPicPr>
            <a:picLocks noChangeAspect="1"/>
          </p:cNvPicPr>
          <p:nvPr/>
        </p:nvPicPr>
        <p:blipFill>
          <a:blip r:embed="rId5"/>
          <a:stretch>
            <a:fillRect/>
          </a:stretch>
        </p:blipFill>
        <p:spPr>
          <a:xfrm>
            <a:off x="2555240" y="1254125"/>
            <a:ext cx="1206500" cy="1181100"/>
          </a:xfrm>
          <a:prstGeom prst="rect">
            <a:avLst/>
          </a:prstGeom>
        </p:spPr>
      </p:pic>
      <p:sp>
        <p:nvSpPr>
          <p:cNvPr id="7" name="云形标注 6"/>
          <p:cNvSpPr/>
          <p:nvPr/>
        </p:nvSpPr>
        <p:spPr>
          <a:xfrm>
            <a:off x="1763395" y="1124585"/>
            <a:ext cx="2664460" cy="1440180"/>
          </a:xfrm>
          <a:prstGeom prst="cloudCallout">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 name="文本框 2"/>
          <p:cNvSpPr txBox="1"/>
          <p:nvPr/>
        </p:nvSpPr>
        <p:spPr>
          <a:xfrm>
            <a:off x="4356100" y="1628775"/>
            <a:ext cx="4128135" cy="427990"/>
          </a:xfrm>
          <a:prstGeom prst="rect">
            <a:avLst/>
          </a:prstGeom>
          <a:noFill/>
        </p:spPr>
        <p:txBody>
          <a:bodyPr wrap="square" rtlCol="0">
            <a:noAutofit/>
          </a:bodyPr>
          <a:p>
            <a:pPr algn="ctr"/>
            <a:r>
              <a:rPr lang="zh-CN" altLang="en-US">
                <a:solidFill>
                  <a:srgbClr val="FF0000"/>
                </a:solidFill>
                <a:uFillTx/>
                <a:latin typeface="Times New Roman" panose="02020603050405020304" charset="0"/>
              </a:rPr>
              <a:t>先了解一下什么是加法！！！</a:t>
            </a:r>
            <a:endParaRPr lang="zh-CN" altLang="en-US">
              <a:solidFill>
                <a:srgbClr val="FF0000"/>
              </a:solidFill>
              <a:uFillTx/>
              <a:latin typeface="Times New Roman" panose="02020603050405020304" charset="0"/>
            </a:endParaRPr>
          </a:p>
        </p:txBody>
      </p:sp>
      <p:graphicFrame>
        <p:nvGraphicFramePr>
          <p:cNvPr id="5" name="表格 4"/>
          <p:cNvGraphicFramePr/>
          <p:nvPr>
            <p:custDataLst>
              <p:tags r:id="rId6"/>
            </p:custDataLst>
          </p:nvPr>
        </p:nvGraphicFramePr>
        <p:xfrm>
          <a:off x="3275965" y="2581910"/>
          <a:ext cx="5332730" cy="3291840"/>
        </p:xfrm>
        <a:graphic>
          <a:graphicData uri="http://schemas.openxmlformats.org/drawingml/2006/table">
            <a:tbl>
              <a:tblPr firstRow="1" bandRow="1">
                <a:tableStyleId>{5C22544A-7EE6-4342-B048-85BDC9FD1C3A}</a:tableStyleId>
              </a:tblPr>
              <a:tblGrid>
                <a:gridCol w="859155"/>
                <a:gridCol w="1002030"/>
                <a:gridCol w="1157605"/>
                <a:gridCol w="1156970"/>
                <a:gridCol w="1156970"/>
              </a:tblGrid>
              <a:tr h="365760">
                <a:tc>
                  <a:txBody>
                    <a:bodyPr/>
                    <a:p>
                      <a:pPr algn="ctr">
                        <a:buNone/>
                      </a:pPr>
                      <a:r>
                        <a:rPr lang="en-US" altLang="zh-CN">
                          <a:solidFill>
                            <a:schemeClr val="tx1"/>
                          </a:solidFill>
                          <a:latin typeface="Times New Roman" panose="02020603050405020304" charset="0"/>
                          <a:cs typeface="Times New Roman" panose="02020603050405020304" charset="0"/>
                        </a:rPr>
                        <a:t>CI</a:t>
                      </a:r>
                      <a:endParaRPr lang="en-US" altLang="zh-CN">
                        <a:solidFill>
                          <a:schemeClr val="tx1"/>
                        </a:solidFill>
                        <a:latin typeface="Times New Roman" panose="02020603050405020304" charset="0"/>
                        <a:cs typeface="Times New Roman" panose="02020603050405020304" charset="0"/>
                      </a:endParaRPr>
                    </a:p>
                  </a:txBody>
                  <a:tcPr>
                    <a:lnL>
                      <a:noFill/>
                    </a:lnL>
                    <a:lnR>
                      <a:noFill/>
                    </a:lnR>
                    <a:lnT w="38100">
                      <a:solidFill>
                        <a:schemeClr val="tx1"/>
                      </a:solidFill>
                      <a:prstDash val="solid"/>
                    </a:lnT>
                    <a:lnB w="38100">
                      <a:solidFill>
                        <a:schemeClr val="tx1"/>
                      </a:solidFill>
                      <a:prstDash val="solid"/>
                    </a:lnB>
                    <a:lnTlToBr>
                      <a:noFill/>
                    </a:lnTlToBr>
                    <a:lnBlToTr>
                      <a:noFill/>
                    </a:lnBlToTr>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endParaRPr lang="en-US" altLang="zh-CN">
                        <a:solidFill>
                          <a:schemeClr val="tx1"/>
                        </a:solidFill>
                        <a:latin typeface="Times New Roman" panose="02020603050405020304" charset="0"/>
                        <a:cs typeface="Times New Roman" panose="02020603050405020304" charset="0"/>
                      </a:endParaRPr>
                    </a:p>
                  </a:txBody>
                  <a:tcPr>
                    <a:lnL>
                      <a:noFill/>
                    </a:lnL>
                    <a:lnR>
                      <a:noFill/>
                    </a:lnR>
                    <a:lnT w="38100">
                      <a:solidFill>
                        <a:schemeClr val="tx1"/>
                      </a:solidFill>
                      <a:prstDash val="solid"/>
                    </a:lnT>
                    <a:lnB w="38100">
                      <a:solidFill>
                        <a:schemeClr val="tx1"/>
                      </a:solidFill>
                      <a:prstDash val="solid"/>
                    </a:lnB>
                    <a:lnTlToBr>
                      <a:noFill/>
                    </a:lnTlToBr>
                    <a:lnBlToTr>
                      <a:noFill/>
                    </a:lnBlToTr>
                    <a:noFill/>
                  </a:tcPr>
                </a:tc>
                <a:tc>
                  <a:txBody>
                    <a:bodyPr/>
                    <a:p>
                      <a:pPr algn="ctr">
                        <a:buNone/>
                      </a:pPr>
                      <a:r>
                        <a:rPr lang="en-US" altLang="zh-CN">
                          <a:solidFill>
                            <a:schemeClr val="tx1"/>
                          </a:solidFill>
                          <a:latin typeface="Times New Roman" panose="02020603050405020304" charset="0"/>
                          <a:cs typeface="Times New Roman" panose="02020603050405020304" charset="0"/>
                        </a:rPr>
                        <a:t>B</a:t>
                      </a:r>
                      <a:endParaRPr lang="en-US" altLang="zh-CN">
                        <a:solidFill>
                          <a:schemeClr val="tx1"/>
                        </a:solidFill>
                        <a:latin typeface="Times New Roman" panose="02020603050405020304" charset="0"/>
                        <a:cs typeface="Times New Roman" panose="02020603050405020304" charset="0"/>
                      </a:endParaRPr>
                    </a:p>
                  </a:txBody>
                  <a:tcPr>
                    <a:lnL>
                      <a:noFill/>
                    </a:lnL>
                    <a:lnR w="38100">
                      <a:solidFill>
                        <a:schemeClr val="tx1"/>
                      </a:solidFill>
                      <a:prstDash val="solid"/>
                    </a:lnR>
                    <a:lnT w="38100">
                      <a:solidFill>
                        <a:schemeClr val="tx1"/>
                      </a:solidFill>
                      <a:prstDash val="solid"/>
                    </a:lnT>
                    <a:lnB w="38100">
                      <a:solidFill>
                        <a:schemeClr val="tx1"/>
                      </a:solidFill>
                      <a:prstDash val="solid"/>
                    </a:lnB>
                    <a:lnTlToBr>
                      <a:noFill/>
                    </a:lnTlToBr>
                    <a:lnBlToTr>
                      <a:noFill/>
                    </a:lnBlToTr>
                    <a:noFill/>
                  </a:tcPr>
                </a:tc>
                <a:tc>
                  <a:txBody>
                    <a:bodyPr/>
                    <a:p>
                      <a:pPr algn="ctr">
                        <a:buNone/>
                      </a:pPr>
                      <a:r>
                        <a:rPr lang="en-US" altLang="zh-CN">
                          <a:solidFill>
                            <a:schemeClr val="tx1"/>
                          </a:solidFill>
                          <a:latin typeface="Times New Roman" panose="02020603050405020304" charset="0"/>
                          <a:cs typeface="Times New Roman" panose="02020603050405020304" charset="0"/>
                        </a:rPr>
                        <a:t>S</a:t>
                      </a:r>
                      <a:endParaRPr lang="en-US" altLang="zh-CN">
                        <a:solidFill>
                          <a:schemeClr val="tx1"/>
                        </a:solidFill>
                        <a:latin typeface="Times New Roman" panose="02020603050405020304" charset="0"/>
                        <a:cs typeface="Times New Roman" panose="02020603050405020304" charset="0"/>
                      </a:endParaRPr>
                    </a:p>
                  </a:txBody>
                  <a:tcPr>
                    <a:lnL w="38100">
                      <a:solidFill>
                        <a:schemeClr val="tx1"/>
                      </a:solidFill>
                      <a:prstDash val="solid"/>
                    </a:lnL>
                    <a:lnR>
                      <a:noFill/>
                    </a:lnR>
                    <a:lnT w="38100">
                      <a:solidFill>
                        <a:schemeClr val="tx1"/>
                      </a:solidFill>
                      <a:prstDash val="solid"/>
                    </a:lnT>
                    <a:lnB w="38100">
                      <a:solidFill>
                        <a:schemeClr val="tx1"/>
                      </a:solidFill>
                      <a:prstDash val="solid"/>
                    </a:lnB>
                    <a:lnTlToBr>
                      <a:noFill/>
                    </a:lnTlToBr>
                    <a:lnBlToTr>
                      <a:noFill/>
                    </a:lnBlToTr>
                    <a:noFill/>
                  </a:tcPr>
                </a:tc>
                <a:tc>
                  <a:txBody>
                    <a:bodyPr/>
                    <a:p>
                      <a:pPr algn="ctr">
                        <a:buNone/>
                      </a:pPr>
                      <a:r>
                        <a:rPr lang="en-US" altLang="zh-CN">
                          <a:solidFill>
                            <a:schemeClr val="tx1"/>
                          </a:solidFill>
                          <a:latin typeface="Times New Roman" panose="02020603050405020304" charset="0"/>
                          <a:cs typeface="Times New Roman" panose="02020603050405020304" charset="0"/>
                        </a:rPr>
                        <a:t>CO</a:t>
                      </a:r>
                      <a:endParaRPr lang="en-US" altLang="zh-CN">
                        <a:solidFill>
                          <a:schemeClr val="tx1"/>
                        </a:solidFill>
                        <a:latin typeface="Times New Roman" panose="02020603050405020304" charset="0"/>
                        <a:cs typeface="Times New Roman" panose="02020603050405020304" charset="0"/>
                      </a:endParaRPr>
                    </a:p>
                  </a:txBody>
                  <a:tcPr>
                    <a:lnL>
                      <a:noFill/>
                    </a:lnL>
                    <a:lnR>
                      <a:noFill/>
                    </a:lnR>
                    <a:lnT w="38100">
                      <a:solidFill>
                        <a:schemeClr val="tx1"/>
                      </a:solidFill>
                      <a:prstDash val="solid"/>
                    </a:lnT>
                    <a:lnB w="38100">
                      <a:solidFill>
                        <a:schemeClr val="tx1"/>
                      </a:solidFill>
                      <a:prstDash val="solid"/>
                    </a:lnB>
                    <a:lnTlToBr>
                      <a:noFill/>
                    </a:lnTlToBr>
                    <a:lnBlToTr>
                      <a:noFill/>
                    </a:lnBlToTr>
                    <a:noFill/>
                  </a:tcPr>
                </a:tc>
              </a:tr>
              <a:tr h="365760">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T w="38100">
                      <a:solidFill>
                        <a:schemeClr val="tx1"/>
                      </a:solidFill>
                      <a:prstDash val="solid"/>
                    </a:lnT>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T w="38100">
                      <a:solidFill>
                        <a:schemeClr val="tx1"/>
                      </a:solidFill>
                      <a:prstDash val="solid"/>
                    </a:lnT>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R w="38100" cmpd="sng">
                      <a:solidFill>
                        <a:schemeClr val="tx1"/>
                      </a:solidFill>
                      <a:prstDash val="solid"/>
                    </a:lnR>
                    <a:lnT w="38100">
                      <a:solidFill>
                        <a:schemeClr val="tx1"/>
                      </a:solidFill>
                      <a:prstDash val="solid"/>
                    </a:lnT>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L w="38100" cmpd="sng">
                      <a:solidFill>
                        <a:schemeClr val="tx1"/>
                      </a:solidFill>
                      <a:prstDash val="solid"/>
                    </a:lnL>
                    <a:lnT w="38100">
                      <a:solidFill>
                        <a:schemeClr val="tx1"/>
                      </a:solidFill>
                      <a:prstDash val="solid"/>
                    </a:lnT>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T w="38100">
                      <a:solidFill>
                        <a:schemeClr val="tx1"/>
                      </a:solidFill>
                      <a:prstDash val="solid"/>
                    </a:lnT>
                    <a:noFill/>
                  </a:tcPr>
                </a:tc>
              </a:tr>
              <a:tr h="365760">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R w="38100" cmpd="sng">
                      <a:solidFill>
                        <a:schemeClr val="tx1"/>
                      </a:solidFill>
                      <a:prstDash val="solid"/>
                    </a:lnR>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L w="38100" cmpd="sng">
                      <a:solidFill>
                        <a:schemeClr val="tx1"/>
                      </a:solidFill>
                      <a:prstDash val="solid"/>
                    </a:lnL>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noFill/>
                  </a:tcPr>
                </a:tc>
              </a:tr>
              <a:tr h="365760">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R w="38100" cmpd="sng">
                      <a:solidFill>
                        <a:schemeClr val="tx1"/>
                      </a:solidFill>
                      <a:prstDash val="solid"/>
                    </a:lnR>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L w="38100" cmpd="sng">
                      <a:solidFill>
                        <a:schemeClr val="tx1"/>
                      </a:solidFill>
                      <a:prstDash val="solid"/>
                    </a:lnL>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noFill/>
                  </a:tcPr>
                </a:tc>
              </a:tr>
              <a:tr h="365760">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R w="38100" cmpd="sng">
                      <a:solidFill>
                        <a:schemeClr val="tx1"/>
                      </a:solidFill>
                      <a:prstDash val="solid"/>
                    </a:lnR>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L w="38100" cmpd="sng">
                      <a:solidFill>
                        <a:schemeClr val="tx1"/>
                      </a:solidFill>
                      <a:prstDash val="solid"/>
                    </a:lnL>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noFill/>
                  </a:tcPr>
                </a:tc>
              </a:tr>
              <a:tr h="365760">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R w="38100" cmpd="sng">
                      <a:solidFill>
                        <a:schemeClr val="tx1"/>
                      </a:solidFill>
                      <a:prstDash val="solid"/>
                    </a:lnR>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L w="38100" cmpd="sng">
                      <a:solidFill>
                        <a:schemeClr val="tx1"/>
                      </a:solidFill>
                      <a:prstDash val="solid"/>
                    </a:lnL>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noFill/>
                  </a:tcPr>
                </a:tc>
              </a:tr>
              <a:tr h="365760">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R w="38100" cmpd="sng">
                      <a:solidFill>
                        <a:schemeClr val="tx1"/>
                      </a:solidFill>
                      <a:prstDash val="solid"/>
                    </a:lnR>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L w="38100" cmpd="sng">
                      <a:solidFill>
                        <a:schemeClr val="tx1"/>
                      </a:solidFill>
                      <a:prstDash val="solid"/>
                    </a:lnL>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noFill/>
                  </a:tcPr>
                </a:tc>
              </a:tr>
              <a:tr h="365760">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R w="38100" cmpd="sng">
                      <a:solidFill>
                        <a:schemeClr val="tx1"/>
                      </a:solidFill>
                      <a:prstDash val="solid"/>
                    </a:lnR>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L w="38100" cmpd="sng">
                      <a:solidFill>
                        <a:schemeClr val="tx1"/>
                      </a:solidFill>
                      <a:prstDash val="solid"/>
                    </a:lnL>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noFill/>
                  </a:tcPr>
                </a:tc>
              </a:tr>
              <a:tr h="365760">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B w="38100" cmpd="sng">
                      <a:solidFill>
                        <a:schemeClr val="tx1"/>
                      </a:solidFill>
                      <a:prstDash val="solid"/>
                    </a:lnB>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B w="38100" cmpd="sng">
                      <a:solidFill>
                        <a:schemeClr val="tx1"/>
                      </a:solidFill>
                      <a:prstDash val="solid"/>
                    </a:lnB>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R w="38100" cmpd="sng">
                      <a:solidFill>
                        <a:schemeClr val="tx1"/>
                      </a:solidFill>
                      <a:prstDash val="solid"/>
                    </a:lnR>
                    <a:lnB w="38100" cmpd="sng">
                      <a:solidFill>
                        <a:schemeClr val="tx1"/>
                      </a:solidFill>
                      <a:prstDash val="solid"/>
                    </a:lnB>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L w="38100" cmpd="sng">
                      <a:solidFill>
                        <a:schemeClr val="tx1"/>
                      </a:solidFill>
                      <a:prstDash val="solid"/>
                    </a:lnL>
                    <a:lnB w="38100" cmpd="sng">
                      <a:solidFill>
                        <a:schemeClr val="tx1"/>
                      </a:solidFill>
                      <a:prstDash val="solid"/>
                    </a:lnB>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B w="38100" cmpd="sng">
                      <a:solidFill>
                        <a:schemeClr val="tx1"/>
                      </a:solidFill>
                      <a:prstDash val="solid"/>
                    </a:lnB>
                    <a:noFill/>
                  </a:tcPr>
                </a:tc>
              </a:tr>
            </a:tbl>
          </a:graphicData>
        </a:graphic>
      </p:graphicFrame>
      <p:sp>
        <p:nvSpPr>
          <p:cNvPr id="11" name="文本框 10"/>
          <p:cNvSpPr txBox="1"/>
          <p:nvPr/>
        </p:nvSpPr>
        <p:spPr>
          <a:xfrm>
            <a:off x="4067810" y="2153920"/>
            <a:ext cx="4128135" cy="427990"/>
          </a:xfrm>
          <a:prstGeom prst="rect">
            <a:avLst/>
          </a:prstGeom>
          <a:noFill/>
        </p:spPr>
        <p:txBody>
          <a:bodyPr wrap="square" rtlCol="0">
            <a:noAutofit/>
          </a:bodyPr>
          <a:p>
            <a:pPr algn="ctr"/>
            <a:r>
              <a:rPr lang="zh-CN" altLang="en-US">
                <a:solidFill>
                  <a:schemeClr val="tx1"/>
                </a:solidFill>
                <a:uFillTx/>
                <a:latin typeface="Times New Roman" panose="02020603050405020304" charset="0"/>
              </a:rPr>
              <a:t>加法真值表</a:t>
            </a:r>
            <a:endParaRPr lang="zh-CN" altLang="en-US">
              <a:solidFill>
                <a:schemeClr val="tx1"/>
              </a:solidFill>
              <a:uFillTx/>
              <a:latin typeface="Times New Roman" panose="02020603050405020304" charset="0"/>
            </a:endParaRPr>
          </a:p>
        </p:txBody>
      </p:sp>
      <p:sp>
        <p:nvSpPr>
          <p:cNvPr id="12" name="矩形 11"/>
          <p:cNvSpPr/>
          <p:nvPr/>
        </p:nvSpPr>
        <p:spPr>
          <a:xfrm>
            <a:off x="252222" y="836288"/>
            <a:ext cx="5193665"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2.1.3 </a:t>
            </a:r>
            <a:r>
              <a:rPr lang="zh-CN" altLang="en-US" sz="2800" b="1" dirty="0">
                <a:solidFill>
                  <a:srgbClr val="0000FF"/>
                </a:solidFill>
                <a:latin typeface="楷体" panose="02010609060101010101" pitchFamily="49" charset="-122"/>
                <a:ea typeface="楷体" panose="02010609060101010101" pitchFamily="49" charset="-122"/>
              </a:rPr>
              <a:t>基本逻辑门</a:t>
            </a:r>
            <a:r>
              <a:rPr lang="zh-CN" altLang="en-US" sz="2800" b="1" dirty="0">
                <a:solidFill>
                  <a:srgbClr val="0000FF"/>
                </a:solidFill>
                <a:latin typeface="楷体" panose="02010609060101010101" pitchFamily="49" charset="-122"/>
                <a:ea typeface="楷体" panose="02010609060101010101" pitchFamily="49" charset="-122"/>
              </a:rPr>
              <a:t>电路组成</a:t>
            </a:r>
            <a:r>
              <a:rPr lang="zh-CN" altLang="en-US" sz="2800" b="1" dirty="0">
                <a:solidFill>
                  <a:srgbClr val="0000FF"/>
                </a:solidFill>
                <a:latin typeface="楷体" panose="02010609060101010101" pitchFamily="49" charset="-122"/>
                <a:ea typeface="楷体" panose="02010609060101010101" pitchFamily="49" charset="-122"/>
              </a:rPr>
              <a:t>芯片</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文本框 176"/>
          <p:cNvSpPr txBox="1"/>
          <p:nvPr/>
        </p:nvSpPr>
        <p:spPr>
          <a:xfrm>
            <a:off x="683260" y="4940935"/>
            <a:ext cx="7859395" cy="605790"/>
          </a:xfrm>
          <a:prstGeom prst="rect">
            <a:avLst/>
          </a:prstGeom>
          <a:noFill/>
        </p:spPr>
        <p:txBody>
          <a:bodyPr wrap="square" rtlCol="0">
            <a:noAutofit/>
          </a:bodyPr>
          <a:p>
            <a:pPr algn="ctr"/>
            <a:r>
              <a:rPr lang="zh-CN" altLang="en-US">
                <a:solidFill>
                  <a:schemeClr val="tx1"/>
                </a:solidFill>
                <a:uFillTx/>
                <a:latin typeface="Times New Roman" panose="02020603050405020304" charset="0"/>
              </a:rPr>
              <a:t>此时，一目了然只需要把所有的位加法器串联起来就可以实现若干位的相加</a:t>
            </a:r>
            <a:r>
              <a:rPr lang="zh-CN" altLang="en-US">
                <a:solidFill>
                  <a:schemeClr val="tx1"/>
                </a:solidFill>
                <a:uFillTx/>
                <a:latin typeface="Times New Roman" panose="02020603050405020304" charset="0"/>
              </a:rPr>
              <a:t>计算！</a:t>
            </a:r>
            <a:endParaRPr lang="zh-CN" altLang="en-US">
              <a:solidFill>
                <a:schemeClr val="tx1"/>
              </a:solidFill>
              <a:uFillTx/>
              <a:latin typeface="Times New Roman" panose="02020603050405020304" charset="0"/>
            </a:endParaRPr>
          </a:p>
        </p:txBody>
      </p:sp>
      <p:grpSp>
        <p:nvGrpSpPr>
          <p:cNvPr id="24" name="组合 23"/>
          <p:cNvGrpSpPr/>
          <p:nvPr>
            <p:custDataLst>
              <p:tags r:id="rId1"/>
            </p:custDataLst>
          </p:nvPr>
        </p:nvGrpSpPr>
        <p:grpSpPr>
          <a:xfrm>
            <a:off x="2105660" y="2717165"/>
            <a:ext cx="1300480" cy="1454150"/>
            <a:chOff x="2056" y="2380"/>
            <a:chExt cx="2048" cy="2290"/>
          </a:xfrm>
        </p:grpSpPr>
        <p:grpSp>
          <p:nvGrpSpPr>
            <p:cNvPr id="17" name="组合 16"/>
            <p:cNvGrpSpPr/>
            <p:nvPr/>
          </p:nvGrpSpPr>
          <p:grpSpPr>
            <a:xfrm>
              <a:off x="2056" y="2905"/>
              <a:ext cx="2049" cy="1269"/>
              <a:chOff x="2056" y="2905"/>
              <a:chExt cx="2049" cy="1269"/>
            </a:xfrm>
          </p:grpSpPr>
          <p:sp>
            <p:nvSpPr>
              <p:cNvPr id="12" name="矩形 11"/>
              <p:cNvSpPr/>
              <p:nvPr>
                <p:custDataLst>
                  <p:tags r:id="rId2"/>
                </p:custDataLst>
              </p:nvPr>
            </p:nvSpPr>
            <p:spPr>
              <a:xfrm>
                <a:off x="2097" y="2947"/>
                <a:ext cx="1852" cy="1159"/>
              </a:xfrm>
              <a:prstGeom prst="rect">
                <a:avLst/>
              </a:prstGeom>
              <a:noFill/>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custDataLst>
                  <p:tags r:id="rId3"/>
                </p:custDataLst>
              </p:nvPr>
            </p:nvSpPr>
            <p:spPr>
              <a:xfrm>
                <a:off x="2056" y="2905"/>
                <a:ext cx="2009" cy="434"/>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CI        A          B</a:t>
                </a:r>
                <a:endParaRPr lang="en-US" altLang="zh-CN" sz="1200">
                  <a:latin typeface="Times New Roman" panose="02020603050405020304" charset="0"/>
                  <a:cs typeface="Times New Roman" panose="02020603050405020304" charset="0"/>
                </a:endParaRPr>
              </a:p>
            </p:txBody>
          </p:sp>
          <p:sp>
            <p:nvSpPr>
              <p:cNvPr id="14" name="文本框 13"/>
              <p:cNvSpPr txBox="1"/>
              <p:nvPr>
                <p:custDataLst>
                  <p:tags r:id="rId4"/>
                </p:custDataLst>
              </p:nvPr>
            </p:nvSpPr>
            <p:spPr>
              <a:xfrm>
                <a:off x="2751" y="3339"/>
                <a:ext cx="545" cy="580"/>
              </a:xfrm>
              <a:prstGeom prst="rect">
                <a:avLst/>
              </a:prstGeom>
              <a:noFill/>
            </p:spPr>
            <p:txBody>
              <a:bodyPr wrap="none" rtlCol="0" anchor="t">
                <a:spAutoFit/>
              </a:bodyPr>
              <a:p>
                <a:r>
                  <a:rPr lang="zh-CN" altLang="en-US">
                    <a:latin typeface="Times New Roman" panose="02020603050405020304" charset="0"/>
                    <a:ea typeface="微软雅黑" panose="020B0503020204020204" pitchFamily="34" charset="-122"/>
                    <a:cs typeface="Times New Roman" panose="02020603050405020304" charset="0"/>
                  </a:rPr>
                  <a:t>∑</a:t>
                </a:r>
                <a:endParaRPr lang="zh-CN" altLang="en-US">
                  <a:latin typeface="Times New Roman" panose="02020603050405020304" charset="0"/>
                  <a:ea typeface="微软雅黑" panose="020B0503020204020204" pitchFamily="34" charset="-122"/>
                  <a:cs typeface="Times New Roman" panose="02020603050405020304" charset="0"/>
                </a:endParaRPr>
              </a:p>
            </p:txBody>
          </p:sp>
          <p:sp>
            <p:nvSpPr>
              <p:cNvPr id="16" name="文本框 15"/>
              <p:cNvSpPr txBox="1"/>
              <p:nvPr>
                <p:custDataLst>
                  <p:tags r:id="rId5"/>
                </p:custDataLst>
              </p:nvPr>
            </p:nvSpPr>
            <p:spPr>
              <a:xfrm>
                <a:off x="2097" y="3740"/>
                <a:ext cx="2009" cy="434"/>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S                   CO</a:t>
                </a:r>
                <a:endParaRPr lang="en-US" altLang="zh-CN" sz="1200">
                  <a:latin typeface="Times New Roman" panose="02020603050405020304" charset="0"/>
                  <a:cs typeface="Times New Roman" panose="02020603050405020304" charset="0"/>
                </a:endParaRPr>
              </a:p>
            </p:txBody>
          </p:sp>
        </p:grpSp>
        <p:cxnSp>
          <p:nvCxnSpPr>
            <p:cNvPr id="19" name="直接连接符 18"/>
            <p:cNvCxnSpPr/>
            <p:nvPr>
              <p:custDataLst>
                <p:tags r:id="rId6"/>
              </p:custDataLst>
            </p:nvPr>
          </p:nvCxnSpPr>
          <p:spPr>
            <a:xfrm>
              <a:off x="3023" y="2380"/>
              <a:ext cx="0" cy="56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0" name="直接连接符 19"/>
            <p:cNvCxnSpPr/>
            <p:nvPr>
              <p:custDataLst>
                <p:tags r:id="rId7"/>
              </p:custDataLst>
            </p:nvPr>
          </p:nvCxnSpPr>
          <p:spPr>
            <a:xfrm>
              <a:off x="3685" y="2380"/>
              <a:ext cx="0" cy="56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1" name="直接连接符 20"/>
            <p:cNvCxnSpPr/>
            <p:nvPr>
              <p:custDataLst>
                <p:tags r:id="rId8"/>
              </p:custDataLst>
            </p:nvPr>
          </p:nvCxnSpPr>
          <p:spPr>
            <a:xfrm>
              <a:off x="2324" y="4104"/>
              <a:ext cx="0" cy="567"/>
            </a:xfrm>
            <a:prstGeom prst="line">
              <a:avLst/>
            </a:prstGeom>
            <a:solidFill>
              <a:schemeClr val="accent1"/>
            </a:solidFill>
            <a:ln w="9525" cap="flat" cmpd="sng" algn="ctr">
              <a:solidFill>
                <a:schemeClr val="tx1"/>
              </a:solidFill>
              <a:prstDash val="solid"/>
              <a:round/>
              <a:headEnd type="none" w="med" len="med"/>
              <a:tailEnd type="none" w="med" len="med"/>
            </a:ln>
          </p:spPr>
        </p:cxnSp>
      </p:grpSp>
      <p:grpSp>
        <p:nvGrpSpPr>
          <p:cNvPr id="25" name="组合 24"/>
          <p:cNvGrpSpPr/>
          <p:nvPr>
            <p:custDataLst>
              <p:tags r:id="rId9"/>
            </p:custDataLst>
          </p:nvPr>
        </p:nvGrpSpPr>
        <p:grpSpPr>
          <a:xfrm>
            <a:off x="3687445" y="2717800"/>
            <a:ext cx="1300480" cy="1454150"/>
            <a:chOff x="2056" y="2380"/>
            <a:chExt cx="2048" cy="2290"/>
          </a:xfrm>
        </p:grpSpPr>
        <p:grpSp>
          <p:nvGrpSpPr>
            <p:cNvPr id="26" name="组合 25"/>
            <p:cNvGrpSpPr/>
            <p:nvPr/>
          </p:nvGrpSpPr>
          <p:grpSpPr>
            <a:xfrm>
              <a:off x="2056" y="2905"/>
              <a:ext cx="2049" cy="1269"/>
              <a:chOff x="2056" y="2905"/>
              <a:chExt cx="2049" cy="1269"/>
            </a:xfrm>
          </p:grpSpPr>
          <p:sp>
            <p:nvSpPr>
              <p:cNvPr id="27" name="矩形 26"/>
              <p:cNvSpPr/>
              <p:nvPr>
                <p:custDataLst>
                  <p:tags r:id="rId10"/>
                </p:custDataLst>
              </p:nvPr>
            </p:nvSpPr>
            <p:spPr>
              <a:xfrm>
                <a:off x="2097" y="2947"/>
                <a:ext cx="1852" cy="1159"/>
              </a:xfrm>
              <a:prstGeom prst="rect">
                <a:avLst/>
              </a:prstGeom>
              <a:noFill/>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文本框 27"/>
              <p:cNvSpPr txBox="1"/>
              <p:nvPr>
                <p:custDataLst>
                  <p:tags r:id="rId11"/>
                </p:custDataLst>
              </p:nvPr>
            </p:nvSpPr>
            <p:spPr>
              <a:xfrm>
                <a:off x="2056" y="2905"/>
                <a:ext cx="2009" cy="434"/>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CI        A          B</a:t>
                </a:r>
                <a:endParaRPr lang="en-US" altLang="zh-CN" sz="1200">
                  <a:latin typeface="Times New Roman" panose="02020603050405020304" charset="0"/>
                  <a:cs typeface="Times New Roman" panose="02020603050405020304" charset="0"/>
                </a:endParaRPr>
              </a:p>
            </p:txBody>
          </p:sp>
          <p:sp>
            <p:nvSpPr>
              <p:cNvPr id="29" name="文本框 28"/>
              <p:cNvSpPr txBox="1"/>
              <p:nvPr>
                <p:custDataLst>
                  <p:tags r:id="rId12"/>
                </p:custDataLst>
              </p:nvPr>
            </p:nvSpPr>
            <p:spPr>
              <a:xfrm>
                <a:off x="2751" y="3339"/>
                <a:ext cx="545" cy="580"/>
              </a:xfrm>
              <a:prstGeom prst="rect">
                <a:avLst/>
              </a:prstGeom>
              <a:noFill/>
            </p:spPr>
            <p:txBody>
              <a:bodyPr wrap="none" rtlCol="0" anchor="t">
                <a:spAutoFit/>
              </a:bodyPr>
              <a:p>
                <a:r>
                  <a:rPr lang="zh-CN" altLang="en-US">
                    <a:latin typeface="Times New Roman" panose="02020603050405020304" charset="0"/>
                    <a:ea typeface="微软雅黑" panose="020B0503020204020204" pitchFamily="34" charset="-122"/>
                    <a:cs typeface="Times New Roman" panose="02020603050405020304" charset="0"/>
                  </a:rPr>
                  <a:t>∑</a:t>
                </a:r>
                <a:endParaRPr lang="zh-CN" altLang="en-US">
                  <a:latin typeface="Times New Roman" panose="02020603050405020304" charset="0"/>
                  <a:ea typeface="微软雅黑" panose="020B0503020204020204" pitchFamily="34" charset="-122"/>
                  <a:cs typeface="Times New Roman" panose="02020603050405020304" charset="0"/>
                </a:endParaRPr>
              </a:p>
            </p:txBody>
          </p:sp>
          <p:sp>
            <p:nvSpPr>
              <p:cNvPr id="30" name="文本框 29"/>
              <p:cNvSpPr txBox="1"/>
              <p:nvPr>
                <p:custDataLst>
                  <p:tags r:id="rId13"/>
                </p:custDataLst>
              </p:nvPr>
            </p:nvSpPr>
            <p:spPr>
              <a:xfrm>
                <a:off x="2097" y="3740"/>
                <a:ext cx="2009" cy="434"/>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S                   CO</a:t>
                </a:r>
                <a:endParaRPr lang="en-US" altLang="zh-CN" sz="1200">
                  <a:latin typeface="Times New Roman" panose="02020603050405020304" charset="0"/>
                  <a:cs typeface="Times New Roman" panose="02020603050405020304" charset="0"/>
                </a:endParaRPr>
              </a:p>
            </p:txBody>
          </p:sp>
        </p:grpSp>
        <p:cxnSp>
          <p:nvCxnSpPr>
            <p:cNvPr id="31" name="直接连接符 30"/>
            <p:cNvCxnSpPr/>
            <p:nvPr>
              <p:custDataLst>
                <p:tags r:id="rId14"/>
              </p:custDataLst>
            </p:nvPr>
          </p:nvCxnSpPr>
          <p:spPr>
            <a:xfrm>
              <a:off x="3023" y="2380"/>
              <a:ext cx="0" cy="56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2" name="直接连接符 31"/>
            <p:cNvCxnSpPr/>
            <p:nvPr>
              <p:custDataLst>
                <p:tags r:id="rId15"/>
              </p:custDataLst>
            </p:nvPr>
          </p:nvCxnSpPr>
          <p:spPr>
            <a:xfrm>
              <a:off x="3685" y="2380"/>
              <a:ext cx="0" cy="56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3" name="直接连接符 32"/>
            <p:cNvCxnSpPr/>
            <p:nvPr>
              <p:custDataLst>
                <p:tags r:id="rId16"/>
              </p:custDataLst>
            </p:nvPr>
          </p:nvCxnSpPr>
          <p:spPr>
            <a:xfrm>
              <a:off x="2324" y="4104"/>
              <a:ext cx="0" cy="567"/>
            </a:xfrm>
            <a:prstGeom prst="line">
              <a:avLst/>
            </a:prstGeom>
            <a:solidFill>
              <a:schemeClr val="accent1"/>
            </a:solidFill>
            <a:ln w="9525" cap="flat" cmpd="sng" algn="ctr">
              <a:solidFill>
                <a:schemeClr val="tx1"/>
              </a:solidFill>
              <a:prstDash val="solid"/>
              <a:round/>
              <a:headEnd type="none" w="med" len="med"/>
              <a:tailEnd type="none" w="med" len="med"/>
            </a:ln>
          </p:spPr>
        </p:cxnSp>
      </p:grpSp>
      <p:grpSp>
        <p:nvGrpSpPr>
          <p:cNvPr id="34" name="组合 33"/>
          <p:cNvGrpSpPr/>
          <p:nvPr>
            <p:custDataLst>
              <p:tags r:id="rId17"/>
            </p:custDataLst>
          </p:nvPr>
        </p:nvGrpSpPr>
        <p:grpSpPr>
          <a:xfrm>
            <a:off x="5227955" y="2690495"/>
            <a:ext cx="1300480" cy="1454150"/>
            <a:chOff x="2056" y="2380"/>
            <a:chExt cx="2048" cy="2290"/>
          </a:xfrm>
        </p:grpSpPr>
        <p:grpSp>
          <p:nvGrpSpPr>
            <p:cNvPr id="35" name="组合 34"/>
            <p:cNvGrpSpPr/>
            <p:nvPr/>
          </p:nvGrpSpPr>
          <p:grpSpPr>
            <a:xfrm>
              <a:off x="2056" y="2905"/>
              <a:ext cx="2049" cy="1269"/>
              <a:chOff x="2056" y="2905"/>
              <a:chExt cx="2049" cy="1269"/>
            </a:xfrm>
          </p:grpSpPr>
          <p:sp>
            <p:nvSpPr>
              <p:cNvPr id="36" name="矩形 35"/>
              <p:cNvSpPr/>
              <p:nvPr>
                <p:custDataLst>
                  <p:tags r:id="rId18"/>
                </p:custDataLst>
              </p:nvPr>
            </p:nvSpPr>
            <p:spPr>
              <a:xfrm>
                <a:off x="2097" y="2947"/>
                <a:ext cx="1852" cy="1159"/>
              </a:xfrm>
              <a:prstGeom prst="rect">
                <a:avLst/>
              </a:prstGeom>
              <a:noFill/>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7" name="文本框 36"/>
              <p:cNvSpPr txBox="1"/>
              <p:nvPr>
                <p:custDataLst>
                  <p:tags r:id="rId19"/>
                </p:custDataLst>
              </p:nvPr>
            </p:nvSpPr>
            <p:spPr>
              <a:xfrm>
                <a:off x="2056" y="2905"/>
                <a:ext cx="2009" cy="434"/>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CI        A          B</a:t>
                </a:r>
                <a:endParaRPr lang="en-US" altLang="zh-CN" sz="1200">
                  <a:latin typeface="Times New Roman" panose="02020603050405020304" charset="0"/>
                  <a:cs typeface="Times New Roman" panose="02020603050405020304" charset="0"/>
                </a:endParaRPr>
              </a:p>
            </p:txBody>
          </p:sp>
          <p:sp>
            <p:nvSpPr>
              <p:cNvPr id="38" name="文本框 37"/>
              <p:cNvSpPr txBox="1"/>
              <p:nvPr>
                <p:custDataLst>
                  <p:tags r:id="rId20"/>
                </p:custDataLst>
              </p:nvPr>
            </p:nvSpPr>
            <p:spPr>
              <a:xfrm>
                <a:off x="2751" y="3339"/>
                <a:ext cx="545" cy="580"/>
              </a:xfrm>
              <a:prstGeom prst="rect">
                <a:avLst/>
              </a:prstGeom>
              <a:noFill/>
            </p:spPr>
            <p:txBody>
              <a:bodyPr wrap="none" rtlCol="0" anchor="t">
                <a:spAutoFit/>
              </a:bodyPr>
              <a:p>
                <a:r>
                  <a:rPr lang="zh-CN" altLang="en-US">
                    <a:latin typeface="Times New Roman" panose="02020603050405020304" charset="0"/>
                    <a:ea typeface="微软雅黑" panose="020B0503020204020204" pitchFamily="34" charset="-122"/>
                    <a:cs typeface="Times New Roman" panose="02020603050405020304" charset="0"/>
                  </a:rPr>
                  <a:t>∑</a:t>
                </a:r>
                <a:endParaRPr lang="zh-CN" altLang="en-US">
                  <a:latin typeface="Times New Roman" panose="02020603050405020304" charset="0"/>
                  <a:ea typeface="微软雅黑" panose="020B0503020204020204" pitchFamily="34" charset="-122"/>
                  <a:cs typeface="Times New Roman" panose="02020603050405020304" charset="0"/>
                </a:endParaRPr>
              </a:p>
            </p:txBody>
          </p:sp>
          <p:sp>
            <p:nvSpPr>
              <p:cNvPr id="39" name="文本框 38"/>
              <p:cNvSpPr txBox="1"/>
              <p:nvPr>
                <p:custDataLst>
                  <p:tags r:id="rId21"/>
                </p:custDataLst>
              </p:nvPr>
            </p:nvSpPr>
            <p:spPr>
              <a:xfrm>
                <a:off x="2097" y="3740"/>
                <a:ext cx="2009" cy="434"/>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S                   CO</a:t>
                </a:r>
                <a:endParaRPr lang="en-US" altLang="zh-CN" sz="1200">
                  <a:latin typeface="Times New Roman" panose="02020603050405020304" charset="0"/>
                  <a:cs typeface="Times New Roman" panose="02020603050405020304" charset="0"/>
                </a:endParaRPr>
              </a:p>
            </p:txBody>
          </p:sp>
        </p:grpSp>
        <p:cxnSp>
          <p:nvCxnSpPr>
            <p:cNvPr id="40" name="直接连接符 39"/>
            <p:cNvCxnSpPr/>
            <p:nvPr>
              <p:custDataLst>
                <p:tags r:id="rId22"/>
              </p:custDataLst>
            </p:nvPr>
          </p:nvCxnSpPr>
          <p:spPr>
            <a:xfrm>
              <a:off x="3023" y="2380"/>
              <a:ext cx="0" cy="56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1" name="直接连接符 40"/>
            <p:cNvCxnSpPr/>
            <p:nvPr>
              <p:custDataLst>
                <p:tags r:id="rId23"/>
              </p:custDataLst>
            </p:nvPr>
          </p:nvCxnSpPr>
          <p:spPr>
            <a:xfrm>
              <a:off x="3685" y="2380"/>
              <a:ext cx="0" cy="56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2" name="直接连接符 41"/>
            <p:cNvCxnSpPr/>
            <p:nvPr>
              <p:custDataLst>
                <p:tags r:id="rId24"/>
              </p:custDataLst>
            </p:nvPr>
          </p:nvCxnSpPr>
          <p:spPr>
            <a:xfrm>
              <a:off x="2324" y="4104"/>
              <a:ext cx="0" cy="567"/>
            </a:xfrm>
            <a:prstGeom prst="line">
              <a:avLst/>
            </a:prstGeom>
            <a:solidFill>
              <a:schemeClr val="accent1"/>
            </a:solidFill>
            <a:ln w="9525" cap="flat" cmpd="sng" algn="ctr">
              <a:solidFill>
                <a:schemeClr val="tx1"/>
              </a:solidFill>
              <a:prstDash val="solid"/>
              <a:round/>
              <a:headEnd type="none" w="med" len="med"/>
              <a:tailEnd type="none" w="med" len="med"/>
            </a:ln>
          </p:spPr>
        </p:cxnSp>
      </p:grpSp>
      <p:cxnSp>
        <p:nvCxnSpPr>
          <p:cNvPr id="45" name="直接连接符 44"/>
          <p:cNvCxnSpPr/>
          <p:nvPr>
            <p:custDataLst>
              <p:tags r:id="rId25"/>
            </p:custDataLst>
          </p:nvPr>
        </p:nvCxnSpPr>
        <p:spPr>
          <a:xfrm>
            <a:off x="3140075" y="3811905"/>
            <a:ext cx="0" cy="3600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7" name="直接连接符 46"/>
          <p:cNvCxnSpPr/>
          <p:nvPr/>
        </p:nvCxnSpPr>
        <p:spPr>
          <a:xfrm flipV="1">
            <a:off x="3140075" y="4172585"/>
            <a:ext cx="360000"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8" name="直接连接符 47"/>
          <p:cNvCxnSpPr/>
          <p:nvPr>
            <p:custDataLst>
              <p:tags r:id="rId26"/>
            </p:custDataLst>
          </p:nvPr>
        </p:nvCxnSpPr>
        <p:spPr>
          <a:xfrm>
            <a:off x="3500120" y="2731770"/>
            <a:ext cx="0" cy="144000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9" name="直接连接符 48"/>
          <p:cNvCxnSpPr/>
          <p:nvPr>
            <p:custDataLst>
              <p:tags r:id="rId27"/>
            </p:custDataLst>
          </p:nvPr>
        </p:nvCxnSpPr>
        <p:spPr>
          <a:xfrm flipV="1">
            <a:off x="3500120" y="2731770"/>
            <a:ext cx="360000"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0" name="直接连接符 49"/>
          <p:cNvCxnSpPr/>
          <p:nvPr>
            <p:custDataLst>
              <p:tags r:id="rId28"/>
            </p:custDataLst>
          </p:nvPr>
        </p:nvCxnSpPr>
        <p:spPr>
          <a:xfrm>
            <a:off x="3853815" y="2725420"/>
            <a:ext cx="0" cy="3600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4" name="直接连接符 53"/>
          <p:cNvCxnSpPr/>
          <p:nvPr>
            <p:custDataLst>
              <p:tags r:id="rId29"/>
            </p:custDataLst>
          </p:nvPr>
        </p:nvCxnSpPr>
        <p:spPr>
          <a:xfrm>
            <a:off x="4702175" y="3799205"/>
            <a:ext cx="0" cy="3600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5" name="直接连接符 54"/>
          <p:cNvCxnSpPr/>
          <p:nvPr/>
        </p:nvCxnSpPr>
        <p:spPr>
          <a:xfrm flipV="1">
            <a:off x="4702175" y="4159885"/>
            <a:ext cx="360000"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6" name="直接连接符 55"/>
          <p:cNvCxnSpPr/>
          <p:nvPr>
            <p:custDataLst>
              <p:tags r:id="rId30"/>
            </p:custDataLst>
          </p:nvPr>
        </p:nvCxnSpPr>
        <p:spPr>
          <a:xfrm>
            <a:off x="5062220" y="2719070"/>
            <a:ext cx="0" cy="144000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7" name="直接连接符 56"/>
          <p:cNvCxnSpPr/>
          <p:nvPr>
            <p:custDataLst>
              <p:tags r:id="rId31"/>
            </p:custDataLst>
          </p:nvPr>
        </p:nvCxnSpPr>
        <p:spPr>
          <a:xfrm flipV="1">
            <a:off x="5062220" y="2719070"/>
            <a:ext cx="360000"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8" name="直接连接符 57"/>
          <p:cNvCxnSpPr/>
          <p:nvPr>
            <p:custDataLst>
              <p:tags r:id="rId32"/>
            </p:custDataLst>
          </p:nvPr>
        </p:nvCxnSpPr>
        <p:spPr>
          <a:xfrm>
            <a:off x="5415915" y="2712720"/>
            <a:ext cx="0" cy="36004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59" name="文本框 58"/>
          <p:cNvSpPr txBox="1"/>
          <p:nvPr/>
        </p:nvSpPr>
        <p:spPr>
          <a:xfrm>
            <a:off x="2146300" y="4159250"/>
            <a:ext cx="4677410"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S</a:t>
            </a:r>
            <a:r>
              <a:rPr lang="en-US" altLang="zh-CN" sz="1200" baseline="-25000">
                <a:latin typeface="Times New Roman" panose="02020603050405020304" charset="0"/>
                <a:cs typeface="Times New Roman" panose="02020603050405020304" charset="0"/>
              </a:rPr>
              <a:t>0</a:t>
            </a:r>
            <a:r>
              <a:rPr lang="en-US" altLang="zh-CN" sz="1200">
                <a:latin typeface="Times New Roman" panose="02020603050405020304" charset="0"/>
                <a:cs typeface="Times New Roman" panose="02020603050405020304" charset="0"/>
              </a:rPr>
              <a:t>                                      S</a:t>
            </a:r>
            <a:r>
              <a:rPr lang="en-US" altLang="zh-CN" sz="1200" baseline="-25000">
                <a:latin typeface="Times New Roman" panose="02020603050405020304" charset="0"/>
                <a:cs typeface="Times New Roman" panose="02020603050405020304" charset="0"/>
              </a:rPr>
              <a:t>1</a:t>
            </a:r>
            <a:r>
              <a:rPr lang="en-US" altLang="zh-CN" sz="1200">
                <a:latin typeface="Times New Roman" panose="02020603050405020304" charset="0"/>
                <a:cs typeface="Times New Roman" panose="02020603050405020304" charset="0"/>
              </a:rPr>
              <a:t>                                     S</a:t>
            </a:r>
            <a:r>
              <a:rPr lang="en-US" altLang="zh-CN" sz="1200" baseline="-25000">
                <a:latin typeface="Times New Roman" panose="02020603050405020304" charset="0"/>
                <a:cs typeface="Times New Roman" panose="02020603050405020304" charset="0"/>
              </a:rPr>
              <a:t>2</a:t>
            </a:r>
            <a:endParaRPr lang="en-US" altLang="zh-CN" sz="1200" baseline="-25000">
              <a:latin typeface="Times New Roman" panose="02020603050405020304" charset="0"/>
              <a:cs typeface="Times New Roman" panose="02020603050405020304" charset="0"/>
            </a:endParaRPr>
          </a:p>
        </p:txBody>
      </p:sp>
      <p:sp>
        <p:nvSpPr>
          <p:cNvPr id="60" name="文本框 59"/>
          <p:cNvSpPr txBox="1"/>
          <p:nvPr/>
        </p:nvSpPr>
        <p:spPr>
          <a:xfrm>
            <a:off x="1835785" y="2440305"/>
            <a:ext cx="538797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C</a:t>
            </a:r>
            <a:r>
              <a:rPr lang="en-US" altLang="zh-CN" sz="1200" baseline="-25000">
                <a:latin typeface="Times New Roman" panose="02020603050405020304" charset="0"/>
                <a:cs typeface="Times New Roman" panose="02020603050405020304" charset="0"/>
              </a:rPr>
              <a:t>0                         </a:t>
            </a:r>
            <a:r>
              <a:rPr lang="en-US" altLang="zh-CN" sz="1200">
                <a:latin typeface="Times New Roman" panose="02020603050405020304" charset="0"/>
                <a:cs typeface="Times New Roman" panose="02020603050405020304" charset="0"/>
              </a:rPr>
              <a:t>A</a:t>
            </a:r>
            <a:r>
              <a:rPr lang="en-US" altLang="zh-CN" sz="1200" baseline="-25000">
                <a:latin typeface="Times New Roman" panose="02020603050405020304" charset="0"/>
                <a:cs typeface="Times New Roman" panose="02020603050405020304" charset="0"/>
              </a:rPr>
              <a:t>0</a:t>
            </a:r>
            <a:r>
              <a:rPr lang="en-US" altLang="zh-CN" sz="1200">
                <a:latin typeface="Times New Roman" panose="02020603050405020304" charset="0"/>
                <a:cs typeface="Times New Roman" panose="02020603050405020304" charset="0"/>
              </a:rPr>
              <a:t>     B</a:t>
            </a:r>
            <a:r>
              <a:rPr lang="en-US" altLang="zh-CN" sz="1200" baseline="-25000">
                <a:latin typeface="Times New Roman" panose="02020603050405020304" charset="0"/>
                <a:cs typeface="Times New Roman" panose="02020603050405020304" charset="0"/>
              </a:rPr>
              <a:t>0</a:t>
            </a:r>
            <a:r>
              <a:rPr lang="en-US" altLang="zh-CN" sz="1200">
                <a:latin typeface="Times New Roman" panose="02020603050405020304" charset="0"/>
                <a:cs typeface="Times New Roman" panose="02020603050405020304" charset="0"/>
              </a:rPr>
              <a:t>            C</a:t>
            </a:r>
            <a:r>
              <a:rPr lang="en-US" altLang="zh-CN" sz="1200" baseline="-25000">
                <a:latin typeface="Times New Roman" panose="02020603050405020304" charset="0"/>
                <a:cs typeface="Times New Roman" panose="02020603050405020304" charset="0"/>
              </a:rPr>
              <a:t>1</a:t>
            </a:r>
            <a:r>
              <a:rPr lang="en-US" altLang="zh-CN" sz="1200">
                <a:latin typeface="Times New Roman" panose="02020603050405020304" charset="0"/>
                <a:cs typeface="Times New Roman" panose="02020603050405020304" charset="0"/>
              </a:rPr>
              <a:t>           A</a:t>
            </a:r>
            <a:r>
              <a:rPr lang="en-US" altLang="zh-CN" sz="1200" baseline="-25000">
                <a:latin typeface="Times New Roman" panose="02020603050405020304" charset="0"/>
                <a:cs typeface="Times New Roman" panose="02020603050405020304" charset="0"/>
              </a:rPr>
              <a:t>1</a:t>
            </a:r>
            <a:r>
              <a:rPr lang="en-US" altLang="zh-CN" sz="1200">
                <a:latin typeface="Times New Roman" panose="02020603050405020304" charset="0"/>
                <a:cs typeface="Times New Roman" panose="02020603050405020304" charset="0"/>
              </a:rPr>
              <a:t>      B</a:t>
            </a:r>
            <a:r>
              <a:rPr lang="en-US" altLang="zh-CN" sz="1200" baseline="-25000">
                <a:latin typeface="Times New Roman" panose="02020603050405020304" charset="0"/>
                <a:cs typeface="Times New Roman" panose="02020603050405020304" charset="0"/>
              </a:rPr>
              <a:t>1</a:t>
            </a:r>
            <a:r>
              <a:rPr lang="en-US" altLang="zh-CN" sz="1200">
                <a:latin typeface="Times New Roman" panose="02020603050405020304" charset="0"/>
                <a:cs typeface="Times New Roman" panose="02020603050405020304" charset="0"/>
              </a:rPr>
              <a:t>        C</a:t>
            </a:r>
            <a:r>
              <a:rPr lang="en-US" altLang="zh-CN" sz="1200" baseline="-25000">
                <a:latin typeface="Times New Roman" panose="02020603050405020304" charset="0"/>
                <a:cs typeface="Times New Roman" panose="02020603050405020304" charset="0"/>
              </a:rPr>
              <a:t>2</a:t>
            </a:r>
            <a:r>
              <a:rPr lang="en-US" altLang="zh-CN" sz="1200">
                <a:latin typeface="Times New Roman" panose="02020603050405020304" charset="0"/>
                <a:cs typeface="Times New Roman" panose="02020603050405020304" charset="0"/>
              </a:rPr>
              <a:t>                  A</a:t>
            </a:r>
            <a:r>
              <a:rPr lang="en-US" altLang="zh-CN" sz="1200" baseline="-25000">
                <a:latin typeface="Times New Roman" panose="02020603050405020304" charset="0"/>
                <a:cs typeface="Times New Roman" panose="02020603050405020304" charset="0"/>
              </a:rPr>
              <a:t>2</a:t>
            </a:r>
            <a:r>
              <a:rPr lang="en-US" altLang="zh-CN" sz="1200">
                <a:latin typeface="Times New Roman" panose="02020603050405020304" charset="0"/>
                <a:cs typeface="Times New Roman" panose="02020603050405020304" charset="0"/>
              </a:rPr>
              <a:t>       B</a:t>
            </a:r>
            <a:r>
              <a:rPr lang="en-US" altLang="zh-CN" sz="1200" baseline="-25000">
                <a:latin typeface="Times New Roman" panose="02020603050405020304" charset="0"/>
                <a:cs typeface="Times New Roman" panose="02020603050405020304" charset="0"/>
              </a:rPr>
              <a:t>2</a:t>
            </a:r>
            <a:endParaRPr lang="en-US" altLang="zh-CN" sz="1200" baseline="-25000">
              <a:latin typeface="Times New Roman" panose="02020603050405020304" charset="0"/>
              <a:cs typeface="Times New Roman" panose="02020603050405020304" charset="0"/>
            </a:endParaRPr>
          </a:p>
        </p:txBody>
      </p:sp>
      <p:cxnSp>
        <p:nvCxnSpPr>
          <p:cNvPr id="62" name="直接连接符 61"/>
          <p:cNvCxnSpPr/>
          <p:nvPr>
            <p:custDataLst>
              <p:tags r:id="rId33"/>
            </p:custDataLst>
          </p:nvPr>
        </p:nvCxnSpPr>
        <p:spPr>
          <a:xfrm flipV="1">
            <a:off x="1929130" y="2725420"/>
            <a:ext cx="360000"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63" name="直接连接符 62"/>
          <p:cNvCxnSpPr/>
          <p:nvPr>
            <p:custDataLst>
              <p:tags r:id="rId34"/>
            </p:custDataLst>
          </p:nvPr>
        </p:nvCxnSpPr>
        <p:spPr>
          <a:xfrm>
            <a:off x="2282825" y="2719070"/>
            <a:ext cx="0" cy="36004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65" name="矩形 64"/>
          <p:cNvSpPr/>
          <p:nvPr/>
        </p:nvSpPr>
        <p:spPr>
          <a:xfrm>
            <a:off x="252222" y="836288"/>
            <a:ext cx="5193665"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2.1.3 </a:t>
            </a:r>
            <a:r>
              <a:rPr lang="zh-CN" altLang="en-US" sz="2800" b="1" dirty="0">
                <a:solidFill>
                  <a:srgbClr val="0000FF"/>
                </a:solidFill>
                <a:latin typeface="楷体" panose="02010609060101010101" pitchFamily="49" charset="-122"/>
                <a:ea typeface="楷体" panose="02010609060101010101" pitchFamily="49" charset="-122"/>
              </a:rPr>
              <a:t>基本逻辑门</a:t>
            </a:r>
            <a:r>
              <a:rPr lang="zh-CN" altLang="en-US" sz="2800" b="1" dirty="0">
                <a:solidFill>
                  <a:srgbClr val="0000FF"/>
                </a:solidFill>
                <a:latin typeface="楷体" panose="02010609060101010101" pitchFamily="49" charset="-122"/>
                <a:ea typeface="楷体" panose="02010609060101010101" pitchFamily="49" charset="-122"/>
              </a:rPr>
              <a:t>电路组成</a:t>
            </a:r>
            <a:r>
              <a:rPr lang="zh-CN" altLang="en-US" sz="2800" b="1" dirty="0">
                <a:solidFill>
                  <a:srgbClr val="0000FF"/>
                </a:solidFill>
                <a:latin typeface="楷体" panose="02010609060101010101" pitchFamily="49" charset="-122"/>
                <a:ea typeface="楷体" panose="02010609060101010101" pitchFamily="49" charset="-122"/>
              </a:rPr>
              <a:t>芯片</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3509" y="836923"/>
            <a:ext cx="4836160"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2.1.4 </a:t>
            </a:r>
            <a:r>
              <a:rPr lang="zh-CN" altLang="en-US" sz="2800" b="1" dirty="0">
                <a:solidFill>
                  <a:srgbClr val="0000FF"/>
                </a:solidFill>
                <a:latin typeface="楷体" panose="02010609060101010101" pitchFamily="49" charset="-122"/>
                <a:ea typeface="楷体" panose="02010609060101010101" pitchFamily="49" charset="-122"/>
              </a:rPr>
              <a:t>基本逻辑门组成</a:t>
            </a:r>
            <a:r>
              <a:rPr lang="zh-CN" altLang="en-US" sz="2800" b="1" dirty="0">
                <a:solidFill>
                  <a:srgbClr val="0000FF"/>
                </a:solidFill>
                <a:latin typeface="楷体" panose="02010609060101010101" pitchFamily="49" charset="-122"/>
                <a:ea typeface="楷体" panose="02010609060101010101" pitchFamily="49" charset="-122"/>
              </a:rPr>
              <a:t>存储器</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61" name="文本框 60"/>
          <p:cNvSpPr txBox="1"/>
          <p:nvPr/>
        </p:nvSpPr>
        <p:spPr>
          <a:xfrm>
            <a:off x="611505" y="6021070"/>
            <a:ext cx="7859395" cy="605790"/>
          </a:xfrm>
          <a:prstGeom prst="rect">
            <a:avLst/>
          </a:prstGeom>
          <a:noFill/>
        </p:spPr>
        <p:txBody>
          <a:bodyPr wrap="square" rtlCol="0">
            <a:noAutofit/>
          </a:bodyPr>
          <a:p>
            <a:pPr algn="ctr"/>
            <a:r>
              <a:rPr lang="zh-CN" altLang="en-US">
                <a:solidFill>
                  <a:schemeClr val="tx1"/>
                </a:solidFill>
                <a:uFillTx/>
                <a:latin typeface="Times New Roman" panose="02020603050405020304" charset="0"/>
              </a:rPr>
              <a:t>对上述的了解，已经知道计算机组成的运算单元是如何构成的，但是还有存储器以及控制器还没</a:t>
            </a:r>
            <a:r>
              <a:rPr lang="zh-CN" altLang="en-US">
                <a:solidFill>
                  <a:schemeClr val="tx1"/>
                </a:solidFill>
                <a:uFillTx/>
                <a:latin typeface="Times New Roman" panose="02020603050405020304" charset="0"/>
              </a:rPr>
              <a:t>了解。</a:t>
            </a:r>
            <a:endParaRPr lang="zh-CN" altLang="en-US">
              <a:solidFill>
                <a:schemeClr val="tx1"/>
              </a:solidFill>
              <a:uFillTx/>
              <a:latin typeface="Times New Roman" panose="02020603050405020304" charset="0"/>
            </a:endParaRPr>
          </a:p>
        </p:txBody>
      </p:sp>
      <p:pic>
        <p:nvPicPr>
          <p:cNvPr id="64" name="图片 63"/>
          <p:cNvPicPr>
            <a:picLocks noChangeAspect="1"/>
          </p:cNvPicPr>
          <p:nvPr/>
        </p:nvPicPr>
        <p:blipFill>
          <a:blip r:embed="rId1"/>
          <a:stretch>
            <a:fillRect/>
          </a:stretch>
        </p:blipFill>
        <p:spPr>
          <a:xfrm>
            <a:off x="467360" y="1556385"/>
            <a:ext cx="4762500" cy="4034790"/>
          </a:xfrm>
          <a:prstGeom prst="rect">
            <a:avLst/>
          </a:prstGeom>
        </p:spPr>
      </p:pic>
      <p:sp>
        <p:nvSpPr>
          <p:cNvPr id="3" name="流程图: 联系 2"/>
          <p:cNvSpPr/>
          <p:nvPr/>
        </p:nvSpPr>
        <p:spPr>
          <a:xfrm>
            <a:off x="4356100" y="1772920"/>
            <a:ext cx="540000" cy="540000"/>
          </a:xfrm>
          <a:prstGeom prst="flowChartConnector">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4" name="直接箭头连接符 3"/>
          <p:cNvCxnSpPr>
            <a:stCxn id="3" idx="6"/>
          </p:cNvCxnSpPr>
          <p:nvPr/>
        </p:nvCxnSpPr>
        <p:spPr>
          <a:xfrm flipV="1">
            <a:off x="4895850" y="1844675"/>
            <a:ext cx="1332230" cy="198120"/>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5" name="矩形 4"/>
          <p:cNvSpPr/>
          <p:nvPr/>
        </p:nvSpPr>
        <p:spPr>
          <a:xfrm>
            <a:off x="6443980" y="1358900"/>
            <a:ext cx="1694815" cy="1694180"/>
          </a:xfrm>
          <a:prstGeom prst="rect">
            <a:avLst/>
          </a:prstGeom>
          <a:solidFill>
            <a:srgbClr val="000000">
              <a:alpha val="0"/>
            </a:srgbClr>
          </a:solidFill>
          <a:ln w="19050"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6" name="文本框 5"/>
          <p:cNvSpPr txBox="1"/>
          <p:nvPr/>
        </p:nvSpPr>
        <p:spPr>
          <a:xfrm>
            <a:off x="6516370" y="1468120"/>
            <a:ext cx="2219960" cy="1476375"/>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IN          OUT</a:t>
            </a:r>
            <a:endParaRPr lang="en-US" altLang="zh-CN">
              <a:latin typeface="Times New Roman" panose="02020603050405020304" charset="0"/>
              <a:cs typeface="Times New Roman" panose="02020603050405020304" charset="0"/>
            </a:endParaRPr>
          </a:p>
          <a:p>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SEL</a:t>
            </a:r>
            <a:endParaRPr lang="en-US" altLang="zh-CN">
              <a:latin typeface="Times New Roman" panose="02020603050405020304" charset="0"/>
              <a:cs typeface="Times New Roman" panose="02020603050405020304" charset="0"/>
            </a:endParaRPr>
          </a:p>
          <a:p>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WR</a:t>
            </a:r>
            <a:endParaRPr lang="en-US" altLang="zh-CN">
              <a:latin typeface="Times New Roman" panose="02020603050405020304" charset="0"/>
              <a:cs typeface="Times New Roman" panose="02020603050405020304" charset="0"/>
            </a:endParaRPr>
          </a:p>
        </p:txBody>
      </p:sp>
      <p:sp>
        <p:nvSpPr>
          <p:cNvPr id="7" name="文本框 6"/>
          <p:cNvSpPr txBox="1"/>
          <p:nvPr/>
        </p:nvSpPr>
        <p:spPr>
          <a:xfrm>
            <a:off x="6876415" y="3068955"/>
            <a:ext cx="941070" cy="357505"/>
          </a:xfrm>
          <a:prstGeom prst="rect">
            <a:avLst/>
          </a:prstGeom>
          <a:noFill/>
        </p:spPr>
        <p:txBody>
          <a:bodyPr wrap="square" rtlCol="0">
            <a:noAutofit/>
          </a:bodyPr>
          <a:p>
            <a:r>
              <a:rPr lang="zh-CN" altLang="en-US">
                <a:solidFill>
                  <a:srgbClr val="FF0000"/>
                </a:solidFill>
              </a:rPr>
              <a:t>锁存器</a:t>
            </a:r>
            <a:endParaRPr lang="zh-CN" altLang="en-US">
              <a:solidFill>
                <a:srgbClr val="FF0000"/>
              </a:solidFill>
            </a:endParaRPr>
          </a:p>
        </p:txBody>
      </p:sp>
      <p:sp>
        <p:nvSpPr>
          <p:cNvPr id="8" name="文本框 7"/>
          <p:cNvSpPr txBox="1"/>
          <p:nvPr/>
        </p:nvSpPr>
        <p:spPr>
          <a:xfrm>
            <a:off x="5548630" y="3493770"/>
            <a:ext cx="3357245" cy="1884045"/>
          </a:xfrm>
          <a:prstGeom prst="rect">
            <a:avLst/>
          </a:prstGeom>
          <a:noFill/>
        </p:spPr>
        <p:txBody>
          <a:bodyPr wrap="square" rtlCol="0">
            <a:noAutofit/>
          </a:bodyPr>
          <a:p>
            <a:r>
              <a:rPr lang="zh-CN" altLang="en-US">
                <a:solidFill>
                  <a:schemeClr val="tx1"/>
                </a:solidFill>
                <a:uFillTx/>
                <a:latin typeface="Times New Roman" panose="02020603050405020304" charset="0"/>
              </a:rPr>
              <a:t>其中内存地址是有</a:t>
            </a:r>
            <a:r>
              <a:rPr lang="en-US" altLang="zh-CN">
                <a:solidFill>
                  <a:schemeClr val="tx1"/>
                </a:solidFill>
                <a:uFillTx/>
                <a:latin typeface="Times New Roman" panose="02020603050405020304" charset="0"/>
              </a:rPr>
              <a:t>A</a:t>
            </a:r>
            <a:r>
              <a:rPr lang="en-US" altLang="zh-CN" baseline="-25000">
                <a:solidFill>
                  <a:schemeClr val="tx1"/>
                </a:solidFill>
                <a:uFillTx/>
                <a:latin typeface="Times New Roman" panose="02020603050405020304" charset="0"/>
              </a:rPr>
              <a:t>0</a:t>
            </a:r>
            <a:r>
              <a:rPr lang="en-US" altLang="zh-CN">
                <a:solidFill>
                  <a:schemeClr val="tx1"/>
                </a:solidFill>
                <a:uFillTx/>
                <a:latin typeface="Times New Roman" panose="02020603050405020304" charset="0"/>
              </a:rPr>
              <a:t>A</a:t>
            </a:r>
            <a:r>
              <a:rPr lang="en-US" altLang="zh-CN" baseline="-25000">
                <a:solidFill>
                  <a:schemeClr val="tx1"/>
                </a:solidFill>
                <a:uFillTx/>
                <a:latin typeface="Times New Roman" panose="02020603050405020304" charset="0"/>
              </a:rPr>
              <a:t>1</a:t>
            </a:r>
            <a:r>
              <a:rPr lang="en-US" altLang="zh-CN">
                <a:solidFill>
                  <a:schemeClr val="tx1"/>
                </a:solidFill>
                <a:uFillTx/>
                <a:latin typeface="Times New Roman" panose="02020603050405020304" charset="0"/>
              </a:rPr>
              <a:t>A</a:t>
            </a:r>
            <a:r>
              <a:rPr lang="en-US" altLang="zh-CN" baseline="-25000">
                <a:solidFill>
                  <a:schemeClr val="tx1"/>
                </a:solidFill>
                <a:uFillTx/>
                <a:latin typeface="Times New Roman" panose="02020603050405020304" charset="0"/>
              </a:rPr>
              <a:t>2</a:t>
            </a:r>
            <a:r>
              <a:rPr lang="zh-CN" altLang="en-US">
                <a:solidFill>
                  <a:schemeClr val="tx1"/>
                </a:solidFill>
                <a:uFillTx/>
                <a:latin typeface="Times New Roman" panose="02020603050405020304" charset="0"/>
              </a:rPr>
              <a:t>控制，当选定地址之后</a:t>
            </a:r>
            <a:r>
              <a:rPr lang="en-US" altLang="zh-CN">
                <a:solidFill>
                  <a:schemeClr val="tx1"/>
                </a:solidFill>
                <a:uFillTx/>
                <a:latin typeface="Times New Roman" panose="02020603050405020304" charset="0"/>
              </a:rPr>
              <a:t>SEL</a:t>
            </a:r>
            <a:r>
              <a:rPr lang="zh-CN" altLang="en-US">
                <a:solidFill>
                  <a:schemeClr val="tx1"/>
                </a:solidFill>
                <a:uFillTx/>
                <a:latin typeface="Times New Roman" panose="02020603050405020304" charset="0"/>
              </a:rPr>
              <a:t>位被置起</a:t>
            </a:r>
            <a:endParaRPr lang="zh-CN" altLang="en-US">
              <a:solidFill>
                <a:schemeClr val="tx1"/>
              </a:solidFill>
              <a:uFillTx/>
              <a:latin typeface="Times New Roman" panose="02020603050405020304" charset="0"/>
            </a:endParaRPr>
          </a:p>
          <a:p>
            <a:r>
              <a:rPr lang="en-US" altLang="zh-CN">
                <a:solidFill>
                  <a:schemeClr val="tx1"/>
                </a:solidFill>
                <a:uFillTx/>
                <a:latin typeface="Times New Roman" panose="02020603050405020304" charset="0"/>
              </a:rPr>
              <a:t>CS’</a:t>
            </a:r>
            <a:r>
              <a:rPr lang="zh-CN" altLang="en-US">
                <a:solidFill>
                  <a:schemeClr val="tx1"/>
                </a:solidFill>
                <a:uFillTx/>
                <a:latin typeface="Times New Roman" panose="02020603050405020304" charset="0"/>
              </a:rPr>
              <a:t>和</a:t>
            </a:r>
            <a:r>
              <a:rPr lang="en-US" altLang="zh-CN">
                <a:solidFill>
                  <a:schemeClr val="tx1"/>
                </a:solidFill>
                <a:uFillTx/>
                <a:latin typeface="Times New Roman" panose="02020603050405020304" charset="0"/>
              </a:rPr>
              <a:t>WE’</a:t>
            </a:r>
            <a:r>
              <a:rPr lang="zh-CN" altLang="en-US">
                <a:solidFill>
                  <a:schemeClr val="tx1"/>
                </a:solidFill>
                <a:uFillTx/>
                <a:latin typeface="Times New Roman" panose="02020603050405020304" charset="0"/>
              </a:rPr>
              <a:t>由控制器控制，两者均有效使得</a:t>
            </a:r>
            <a:r>
              <a:rPr lang="en-US" altLang="zh-CN">
                <a:solidFill>
                  <a:schemeClr val="tx1"/>
                </a:solidFill>
                <a:uFillTx/>
                <a:latin typeface="Times New Roman" panose="02020603050405020304" charset="0"/>
              </a:rPr>
              <a:t>WR</a:t>
            </a:r>
            <a:r>
              <a:rPr lang="zh-CN" altLang="en-US">
                <a:solidFill>
                  <a:schemeClr val="tx1"/>
                </a:solidFill>
                <a:uFillTx/>
                <a:latin typeface="Times New Roman" panose="02020603050405020304" charset="0"/>
              </a:rPr>
              <a:t>置起，</a:t>
            </a:r>
            <a:r>
              <a:rPr lang="en-US" altLang="zh-CN">
                <a:solidFill>
                  <a:schemeClr val="tx1"/>
                </a:solidFill>
                <a:uFillTx/>
                <a:latin typeface="Times New Roman" panose="02020603050405020304" charset="0"/>
              </a:rPr>
              <a:t>SEL</a:t>
            </a:r>
            <a:r>
              <a:rPr lang="zh-CN" altLang="en-US">
                <a:solidFill>
                  <a:schemeClr val="tx1"/>
                </a:solidFill>
                <a:uFillTx/>
                <a:latin typeface="Times New Roman" panose="02020603050405020304" charset="0"/>
              </a:rPr>
              <a:t>和</a:t>
            </a:r>
            <a:r>
              <a:rPr lang="en-US" altLang="zh-CN">
                <a:solidFill>
                  <a:schemeClr val="tx1"/>
                </a:solidFill>
                <a:uFillTx/>
                <a:latin typeface="Times New Roman" panose="02020603050405020304" charset="0"/>
              </a:rPr>
              <a:t>WR</a:t>
            </a:r>
            <a:r>
              <a:rPr lang="zh-CN" altLang="en-US">
                <a:solidFill>
                  <a:schemeClr val="tx1"/>
                </a:solidFill>
                <a:uFillTx/>
                <a:latin typeface="Times New Roman" panose="02020603050405020304" charset="0"/>
              </a:rPr>
              <a:t>同时有效</a:t>
            </a:r>
            <a:r>
              <a:rPr lang="en-US" altLang="zh-CN">
                <a:solidFill>
                  <a:schemeClr val="tx1"/>
                </a:solidFill>
                <a:uFillTx/>
                <a:latin typeface="Times New Roman" panose="02020603050405020304" charset="0"/>
              </a:rPr>
              <a:t>IN</a:t>
            </a:r>
            <a:r>
              <a:rPr lang="zh-CN" altLang="en-US">
                <a:solidFill>
                  <a:schemeClr val="tx1"/>
                </a:solidFill>
                <a:uFillTx/>
                <a:latin typeface="Times New Roman" panose="02020603050405020304" charset="0"/>
              </a:rPr>
              <a:t>可以写入锁存器。</a:t>
            </a:r>
            <a:r>
              <a:rPr lang="en-US" altLang="zh-CN">
                <a:solidFill>
                  <a:schemeClr val="tx1"/>
                </a:solidFill>
                <a:uFillTx/>
                <a:latin typeface="Times New Roman" panose="02020603050405020304" charset="0"/>
              </a:rPr>
              <a:t>CS’</a:t>
            </a:r>
            <a:r>
              <a:rPr lang="zh-CN" altLang="en-US">
                <a:solidFill>
                  <a:schemeClr val="tx1"/>
                </a:solidFill>
                <a:uFillTx/>
                <a:latin typeface="Times New Roman" panose="02020603050405020304" charset="0"/>
              </a:rPr>
              <a:t>和</a:t>
            </a:r>
            <a:r>
              <a:rPr lang="en-US" altLang="zh-CN">
                <a:solidFill>
                  <a:schemeClr val="tx1"/>
                </a:solidFill>
                <a:uFillTx/>
                <a:latin typeface="Times New Roman" panose="02020603050405020304" charset="0"/>
              </a:rPr>
              <a:t>OE’</a:t>
            </a:r>
            <a:r>
              <a:rPr lang="zh-CN" altLang="en-US">
                <a:solidFill>
                  <a:schemeClr val="tx1"/>
                </a:solidFill>
                <a:uFillTx/>
                <a:latin typeface="Times New Roman" panose="02020603050405020304" charset="0"/>
              </a:rPr>
              <a:t>同时有效，可以读出寄存器的</a:t>
            </a:r>
            <a:r>
              <a:rPr lang="zh-CN" altLang="en-US">
                <a:solidFill>
                  <a:schemeClr val="tx1"/>
                </a:solidFill>
                <a:uFillTx/>
                <a:latin typeface="Times New Roman" panose="02020603050405020304" charset="0"/>
              </a:rPr>
              <a:t>值。</a:t>
            </a:r>
            <a:endParaRPr lang="zh-CN" altLang="en-US">
              <a:solidFill>
                <a:schemeClr val="tx1"/>
              </a:solidFill>
              <a:uFillTx/>
              <a:latin typeface="Times New Roman" panose="0202060305040502030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83768" y="2924944"/>
            <a:ext cx="4422539" cy="2940192"/>
          </a:xfrm>
          <a:prstGeom prst="rect">
            <a:avLst/>
          </a:prstGeom>
          <a:ln>
            <a:noFill/>
          </a:ln>
          <a:effectLst>
            <a:softEdge rad="112500"/>
          </a:effectLst>
        </p:spPr>
      </p:pic>
      <p:sp>
        <p:nvSpPr>
          <p:cNvPr id="6" name="Text Box 4"/>
          <p:cNvSpPr txBox="1">
            <a:spLocks noChangeArrowheads="1"/>
          </p:cNvSpPr>
          <p:nvPr/>
        </p:nvSpPr>
        <p:spPr bwMode="auto">
          <a:xfrm>
            <a:off x="513187" y="1628800"/>
            <a:ext cx="836369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假设现在有一把锁和</a:t>
            </a:r>
            <a:r>
              <a:rPr lang="en-US" altLang="zh-CN" sz="2400" dirty="0">
                <a:solidFill>
                  <a:srgbClr val="080808"/>
                </a:solidFill>
                <a:latin typeface="楷体" panose="02010609060101010101" pitchFamily="49" charset="-122"/>
                <a:ea typeface="楷体" panose="02010609060101010101" pitchFamily="49" charset="-122"/>
              </a:rPr>
              <a:t>6</a:t>
            </a:r>
            <a:r>
              <a:rPr lang="zh-CN" altLang="en-US" sz="2400" dirty="0">
                <a:solidFill>
                  <a:srgbClr val="080808"/>
                </a:solidFill>
                <a:latin typeface="楷体" panose="02010609060101010101" pitchFamily="49" charset="-122"/>
                <a:ea typeface="楷体" panose="02010609060101010101" pitchFamily="49" charset="-122"/>
              </a:rPr>
              <a:t>把钥匙，怎样找出能打开这把锁的钥匙？</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2.2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蛮力法概述</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2.2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蛮力法概述</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13315" name="Text Box 4"/>
          <p:cNvSpPr txBox="1">
            <a:spLocks noChangeArrowheads="1"/>
          </p:cNvSpPr>
          <p:nvPr/>
        </p:nvSpPr>
        <p:spPr bwMode="auto">
          <a:xfrm>
            <a:off x="390150" y="2610666"/>
            <a:ext cx="8363699" cy="2122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uFillTx/>
                <a:latin typeface="Times New Roman" panose="02020603050405020304" charset="0"/>
              </a:rPr>
              <a:t>蛮力法也叫暴力法、穷举法，基本思想是直接基于问题的描述和定义，尝试该问题所有可能的解，逐一去测试，如果不可行就尝试下一种解，直到找到可行解为止。</a:t>
            </a:r>
            <a:endParaRPr lang="en-US" altLang="zh-CN" sz="2400" dirty="0">
              <a:solidFill>
                <a:srgbClr val="080808"/>
              </a:solidFill>
              <a:uFillTx/>
              <a:latin typeface="Times New Roman" panose="02020603050405020304" charset="0"/>
            </a:endParaRPr>
          </a:p>
          <a:p>
            <a:pPr indent="457200">
              <a:spcBef>
                <a:spcPct val="50000"/>
              </a:spcBef>
              <a:buSzTx/>
              <a:buFontTx/>
              <a:buNone/>
            </a:pPr>
            <a:r>
              <a:rPr lang="zh-CN" altLang="en-US" sz="2400" dirty="0">
                <a:solidFill>
                  <a:srgbClr val="080808"/>
                </a:solidFill>
                <a:uFillTx/>
                <a:latin typeface="Times New Roman" panose="02020603050405020304" charset="0"/>
              </a:rPr>
              <a:t>蛮力法的特点是简单而直接，其中的“力”指的是借助计算机的计算能力。</a:t>
            </a:r>
            <a:endParaRPr lang="zh-CN" altLang="en-US" sz="2400" dirty="0">
              <a:solidFill>
                <a:srgbClr val="080808"/>
              </a:solidFill>
              <a:uFillTx/>
              <a:latin typeface="Times New Roman" panose="02020603050405020304" charset="0"/>
            </a:endParaRPr>
          </a:p>
        </p:txBody>
      </p:sp>
      <p:sp>
        <p:nvSpPr>
          <p:cNvPr id="2" name="矩形 1"/>
          <p:cNvSpPr/>
          <p:nvPr/>
        </p:nvSpPr>
        <p:spPr>
          <a:xfrm>
            <a:off x="220691" y="1868798"/>
            <a:ext cx="4156907" cy="52322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2.1.1 </a:t>
            </a:r>
            <a:r>
              <a:rPr lang="zh-CN" altLang="en-US" sz="2800" b="1" dirty="0">
                <a:solidFill>
                  <a:srgbClr val="0000FF"/>
                </a:solidFill>
                <a:latin typeface="楷体" panose="02010609060101010101" pitchFamily="49" charset="-122"/>
                <a:ea typeface="楷体" panose="02010609060101010101" pitchFamily="49" charset="-122"/>
              </a:rPr>
              <a:t>蛮力法的基本思想</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69875" y="1268760"/>
            <a:ext cx="86042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uFillTx/>
                <a:latin typeface="Times New Roman" panose="02020603050405020304" charset="0"/>
              </a:rPr>
              <a:t>【</a:t>
            </a:r>
            <a:r>
              <a:rPr lang="zh-CN" altLang="en-US" sz="2400" dirty="0">
                <a:solidFill>
                  <a:srgbClr val="080808"/>
                </a:solidFill>
                <a:uFillTx/>
                <a:latin typeface="Times New Roman" panose="02020603050405020304" charset="0"/>
              </a:rPr>
              <a:t>例</a:t>
            </a:r>
            <a:r>
              <a:rPr lang="en-US" altLang="zh-CN" sz="2400" dirty="0">
                <a:solidFill>
                  <a:srgbClr val="080808"/>
                </a:solidFill>
                <a:uFillTx/>
                <a:latin typeface="Times New Roman" panose="02020603050405020304" charset="0"/>
              </a:rPr>
              <a:t>2.1】</a:t>
            </a:r>
            <a:r>
              <a:rPr lang="zh-CN" altLang="en-US" sz="2400" dirty="0">
                <a:solidFill>
                  <a:srgbClr val="080808"/>
                </a:solidFill>
                <a:uFillTx/>
                <a:latin typeface="Times New Roman" panose="02020603050405020304" charset="0"/>
              </a:rPr>
              <a:t>设计算法，从</a:t>
            </a:r>
            <a:r>
              <a:rPr lang="en-US" altLang="zh-CN" sz="2400" dirty="0">
                <a:solidFill>
                  <a:srgbClr val="080808"/>
                </a:solidFill>
                <a:uFillTx/>
                <a:latin typeface="Times New Roman" panose="02020603050405020304" charset="0"/>
              </a:rPr>
              <a:t>1~10</a:t>
            </a:r>
            <a:r>
              <a:rPr lang="zh-CN" altLang="en-US" sz="2400" dirty="0">
                <a:solidFill>
                  <a:srgbClr val="080808"/>
                </a:solidFill>
                <a:uFillTx/>
                <a:latin typeface="Times New Roman" panose="02020603050405020304" charset="0"/>
              </a:rPr>
              <a:t>中找到能被</a:t>
            </a:r>
            <a:r>
              <a:rPr lang="en-US" altLang="zh-CN" sz="2400" dirty="0">
                <a:solidFill>
                  <a:srgbClr val="080808"/>
                </a:solidFill>
                <a:uFillTx/>
                <a:latin typeface="Times New Roman" panose="02020603050405020304" charset="0"/>
              </a:rPr>
              <a:t>3</a:t>
            </a:r>
            <a:r>
              <a:rPr lang="zh-CN" altLang="en-US" sz="2400" dirty="0">
                <a:solidFill>
                  <a:srgbClr val="080808"/>
                </a:solidFill>
                <a:uFillTx/>
                <a:latin typeface="Times New Roman" panose="02020603050405020304" charset="0"/>
              </a:rPr>
              <a:t>整除的数。</a:t>
            </a:r>
            <a:endParaRPr lang="zh-CN" altLang="en-US" sz="2400" dirty="0">
              <a:solidFill>
                <a:srgbClr val="080808"/>
              </a:solidFill>
              <a:uFillTx/>
              <a:latin typeface="Times New Roman" panose="02020603050405020304" charset="0"/>
            </a:endParaRPr>
          </a:p>
        </p:txBody>
      </p:sp>
      <p:sp>
        <p:nvSpPr>
          <p:cNvPr id="3" name="Text Box 4"/>
          <p:cNvSpPr txBox="1">
            <a:spLocks noChangeArrowheads="1"/>
          </p:cNvSpPr>
          <p:nvPr/>
        </p:nvSpPr>
        <p:spPr bwMode="auto">
          <a:xfrm>
            <a:off x="703308" y="1823601"/>
            <a:ext cx="7737383"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nn-NO" altLang="zh-CN" sz="2400" dirty="0">
                <a:solidFill>
                  <a:srgbClr val="080808"/>
                </a:solidFill>
                <a:uFillTx/>
                <a:latin typeface="Times New Roman" panose="02020603050405020304" charset="0"/>
              </a:rPr>
              <a:t>void main ()</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int i;</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for (i=1; i&lt;=10; i++)</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if(i%3==0)</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printf(“%d\n”, i);</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a:t>
            </a:r>
            <a:endParaRPr lang="nn-NO" altLang="zh-CN" sz="2400" dirty="0">
              <a:solidFill>
                <a:srgbClr val="080808"/>
              </a:solidFill>
              <a:uFillTx/>
              <a:latin typeface="Times New Roman" panose="0202060305040502030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69875" y="1268760"/>
            <a:ext cx="86042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uFillTx/>
                <a:latin typeface="Times New Roman" panose="02020603050405020304" charset="0"/>
              </a:rPr>
              <a:t>【</a:t>
            </a:r>
            <a:r>
              <a:rPr lang="zh-CN" altLang="en-US" sz="2400" dirty="0">
                <a:solidFill>
                  <a:srgbClr val="080808"/>
                </a:solidFill>
                <a:uFillTx/>
                <a:latin typeface="Times New Roman" panose="02020603050405020304" charset="0"/>
              </a:rPr>
              <a:t>例</a:t>
            </a:r>
            <a:r>
              <a:rPr lang="en-US" altLang="zh-CN" sz="2400" dirty="0">
                <a:solidFill>
                  <a:srgbClr val="080808"/>
                </a:solidFill>
                <a:uFillTx/>
                <a:latin typeface="Times New Roman" panose="02020603050405020304" charset="0"/>
              </a:rPr>
              <a:t>2.2】</a:t>
            </a:r>
            <a:r>
              <a:rPr lang="zh-CN" altLang="en-US" sz="2400" dirty="0">
                <a:solidFill>
                  <a:srgbClr val="080808"/>
                </a:solidFill>
                <a:uFillTx/>
                <a:latin typeface="Times New Roman" panose="02020603050405020304" charset="0"/>
              </a:rPr>
              <a:t>设计算法，从</a:t>
            </a:r>
            <a:r>
              <a:rPr lang="en-US" altLang="zh-CN" sz="2400" dirty="0">
                <a:solidFill>
                  <a:srgbClr val="080808"/>
                </a:solidFill>
                <a:uFillTx/>
                <a:latin typeface="Times New Roman" panose="02020603050405020304" charset="0"/>
              </a:rPr>
              <a:t>1~100</a:t>
            </a:r>
            <a:r>
              <a:rPr lang="zh-CN" altLang="en-US" sz="2400" dirty="0">
                <a:solidFill>
                  <a:srgbClr val="080808"/>
                </a:solidFill>
                <a:uFillTx/>
                <a:latin typeface="Times New Roman" panose="02020603050405020304" charset="0"/>
              </a:rPr>
              <a:t>中找到能被</a:t>
            </a:r>
            <a:r>
              <a:rPr lang="en-US" altLang="zh-CN" sz="2400" dirty="0">
                <a:solidFill>
                  <a:srgbClr val="080808"/>
                </a:solidFill>
                <a:uFillTx/>
                <a:latin typeface="Times New Roman" panose="02020603050405020304" charset="0"/>
              </a:rPr>
              <a:t>2</a:t>
            </a:r>
            <a:r>
              <a:rPr lang="zh-CN" altLang="en-US" sz="2400" dirty="0">
                <a:solidFill>
                  <a:srgbClr val="080808"/>
                </a:solidFill>
                <a:uFillTx/>
                <a:latin typeface="Times New Roman" panose="02020603050405020304" charset="0"/>
              </a:rPr>
              <a:t>或</a:t>
            </a:r>
            <a:r>
              <a:rPr lang="en-US" altLang="zh-CN" sz="2400" dirty="0">
                <a:solidFill>
                  <a:srgbClr val="080808"/>
                </a:solidFill>
                <a:uFillTx/>
                <a:latin typeface="Times New Roman" panose="02020603050405020304" charset="0"/>
              </a:rPr>
              <a:t>5</a:t>
            </a:r>
            <a:r>
              <a:rPr lang="zh-CN" altLang="en-US" sz="2400" dirty="0">
                <a:solidFill>
                  <a:srgbClr val="080808"/>
                </a:solidFill>
                <a:uFillTx/>
                <a:latin typeface="Times New Roman" panose="02020603050405020304" charset="0"/>
              </a:rPr>
              <a:t>整除的数。</a:t>
            </a:r>
            <a:endParaRPr lang="zh-CN" altLang="en-US" sz="2400" dirty="0">
              <a:solidFill>
                <a:srgbClr val="080808"/>
              </a:solidFill>
              <a:uFillTx/>
              <a:latin typeface="Times New Roman" panose="02020603050405020304" charset="0"/>
            </a:endParaRPr>
          </a:p>
        </p:txBody>
      </p:sp>
      <p:sp>
        <p:nvSpPr>
          <p:cNvPr id="3" name="Text Box 4"/>
          <p:cNvSpPr txBox="1">
            <a:spLocks noChangeArrowheads="1"/>
          </p:cNvSpPr>
          <p:nvPr/>
        </p:nvSpPr>
        <p:spPr bwMode="auto">
          <a:xfrm>
            <a:off x="703308" y="1823601"/>
            <a:ext cx="7737383"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nn-NO" altLang="zh-CN" sz="2400" dirty="0">
                <a:solidFill>
                  <a:srgbClr val="080808"/>
                </a:solidFill>
                <a:uFillTx/>
                <a:latin typeface="Times New Roman" panose="02020603050405020304" charset="0"/>
              </a:rPr>
              <a:t>void main ()</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int i;</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for (i=1; i&lt;=100; i++)</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if(i%2==0|| i%5==0)</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printf(“%d\n”, i);</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a:t>
            </a:r>
            <a:endParaRPr lang="nn-NO" altLang="zh-CN" sz="2400" dirty="0">
              <a:solidFill>
                <a:srgbClr val="080808"/>
              </a:solidFill>
              <a:uFillTx/>
              <a:latin typeface="Times New Roman" panose="0202060305040502030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69875" y="1052736"/>
            <a:ext cx="860425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例</a:t>
            </a:r>
            <a:r>
              <a:rPr lang="en-US" altLang="zh-CN" sz="2400" dirty="0">
                <a:solidFill>
                  <a:srgbClr val="080808"/>
                </a:solidFill>
                <a:latin typeface="楷体" panose="02010609060101010101" pitchFamily="49" charset="-122"/>
                <a:ea typeface="楷体" panose="02010609060101010101" pitchFamily="49" charset="-122"/>
              </a:rPr>
              <a:t>2.3】</a:t>
            </a:r>
            <a:r>
              <a:rPr lang="zh-CN" altLang="en-US" sz="2400" dirty="0">
                <a:solidFill>
                  <a:srgbClr val="080808"/>
                </a:solidFill>
                <a:latin typeface="楷体" panose="02010609060101010101" pitchFamily="49" charset="-122"/>
                <a:ea typeface="楷体" panose="02010609060101010101" pitchFamily="49" charset="-122"/>
              </a:rPr>
              <a:t>设计算法，输出由</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3</a:t>
            </a: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5</a:t>
            </a: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7</a:t>
            </a: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9</a:t>
            </a:r>
            <a:r>
              <a:rPr lang="zh-CN" altLang="en-US" sz="2400" dirty="0">
                <a:solidFill>
                  <a:srgbClr val="080808"/>
                </a:solidFill>
                <a:latin typeface="楷体" panose="02010609060101010101" pitchFamily="49" charset="-122"/>
                <a:ea typeface="楷体" panose="02010609060101010101" pitchFamily="49" charset="-122"/>
              </a:rPr>
              <a:t>这五个数字组成的所有可能的两位数。</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827584" y="1883733"/>
            <a:ext cx="7737383" cy="489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nn-NO" altLang="zh-CN" sz="2400" dirty="0">
                <a:solidFill>
                  <a:srgbClr val="080808"/>
                </a:solidFill>
                <a:uFillTx/>
                <a:latin typeface="Times New Roman" panose="02020603050405020304" charset="0"/>
              </a:rPr>
              <a:t>void main ()</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int i, j, m;</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for (i=1; i&lt;=9; i=i+2)</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for (j=1; j&lt;=9; j=</a:t>
            </a:r>
            <a:r>
              <a:rPr lang="en-US" altLang="zh-CN" sz="2400" dirty="0">
                <a:solidFill>
                  <a:srgbClr val="080808"/>
                </a:solidFill>
                <a:uFillTx/>
                <a:latin typeface="Times New Roman" panose="02020603050405020304" charset="0"/>
              </a:rPr>
              <a:t>j</a:t>
            </a:r>
            <a:r>
              <a:rPr lang="nn-NO" altLang="zh-CN" sz="2400" dirty="0">
                <a:solidFill>
                  <a:srgbClr val="080808"/>
                </a:solidFill>
                <a:uFillTx/>
                <a:latin typeface="Times New Roman" panose="02020603050405020304" charset="0"/>
              </a:rPr>
              <a:t>+2)</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a:t>
            </a:r>
            <a:endParaRPr lang="nn-NO" altLang="zh-CN" sz="2400" dirty="0">
              <a:solidFill>
                <a:srgbClr val="080808"/>
              </a:solidFill>
              <a:uFillTx/>
              <a:latin typeface="Times New Roman" panose="02020603050405020304" charset="0"/>
            </a:endParaRPr>
          </a:p>
          <a:p>
            <a:pPr marL="914400" lvl="2" indent="457200">
              <a:spcBef>
                <a:spcPct val="50000"/>
              </a:spcBef>
              <a:buSzTx/>
              <a:buFontTx/>
              <a:buNone/>
            </a:pPr>
            <a:r>
              <a:rPr lang="nn-NO" altLang="zh-CN" sz="2400" dirty="0">
                <a:solidFill>
                  <a:srgbClr val="080808"/>
                </a:solidFill>
                <a:uFillTx/>
                <a:latin typeface="Times New Roman" panose="02020603050405020304" charset="0"/>
              </a:rPr>
              <a:t>m=10*i+j;</a:t>
            </a:r>
            <a:endParaRPr lang="nn-NO" altLang="zh-CN" sz="2400" dirty="0">
              <a:solidFill>
                <a:srgbClr val="080808"/>
              </a:solidFill>
              <a:uFillTx/>
              <a:latin typeface="Times New Roman" panose="02020603050405020304" charset="0"/>
            </a:endParaRPr>
          </a:p>
          <a:p>
            <a:pPr marL="914400" lvl="2" indent="457200">
              <a:spcBef>
                <a:spcPct val="50000"/>
              </a:spcBef>
              <a:buSzTx/>
              <a:buFontTx/>
              <a:buNone/>
            </a:pPr>
            <a:r>
              <a:rPr lang="nn-NO" altLang="zh-CN" sz="2400" dirty="0">
                <a:solidFill>
                  <a:srgbClr val="080808"/>
                </a:solidFill>
                <a:uFillTx/>
                <a:latin typeface="Times New Roman" panose="02020603050405020304" charset="0"/>
              </a:rPr>
              <a:t>printf (“%d\n”, m);</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a:t>
            </a:r>
            <a:endParaRPr lang="nn-NO" altLang="zh-CN" sz="2400" dirty="0">
              <a:solidFill>
                <a:srgbClr val="080808"/>
              </a:solidFill>
              <a:uFillTx/>
              <a:latin typeface="Times New Roman" panose="0202060305040502030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69875" y="1268760"/>
            <a:ext cx="860425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uFillTx/>
                <a:latin typeface="Times New Roman" panose="02020603050405020304" charset="0"/>
              </a:rPr>
              <a:t>【</a:t>
            </a:r>
            <a:r>
              <a:rPr lang="zh-CN" altLang="en-US" sz="2400" dirty="0">
                <a:solidFill>
                  <a:srgbClr val="080808"/>
                </a:solidFill>
                <a:uFillTx/>
                <a:latin typeface="Times New Roman" panose="02020603050405020304" charset="0"/>
              </a:rPr>
              <a:t>例</a:t>
            </a:r>
            <a:r>
              <a:rPr lang="en-US" altLang="zh-CN" sz="2400" dirty="0">
                <a:solidFill>
                  <a:srgbClr val="080808"/>
                </a:solidFill>
                <a:uFillTx/>
                <a:latin typeface="Times New Roman" panose="02020603050405020304" charset="0"/>
              </a:rPr>
              <a:t>2.4】</a:t>
            </a:r>
            <a:r>
              <a:rPr lang="zh-CN" altLang="en-US" sz="2400" dirty="0">
                <a:solidFill>
                  <a:srgbClr val="080808"/>
                </a:solidFill>
                <a:uFillTx/>
                <a:latin typeface="Times New Roman" panose="02020603050405020304" charset="0"/>
              </a:rPr>
              <a:t>谁做的好事？班里来了一封表扬信，已知是四名同学中的一名做了好事，不留名，老师问他们是谁做的好事：</a:t>
            </a:r>
            <a:endParaRPr lang="zh-CN" altLang="en-US" sz="2400" dirty="0">
              <a:solidFill>
                <a:srgbClr val="080808"/>
              </a:solidFill>
              <a:uFillTx/>
              <a:latin typeface="Times New Roman" panose="02020603050405020304" charset="0"/>
            </a:endParaRPr>
          </a:p>
        </p:txBody>
      </p:sp>
      <p:sp>
        <p:nvSpPr>
          <p:cNvPr id="3" name="Text Box 4"/>
          <p:cNvSpPr txBox="1">
            <a:spLocks noChangeArrowheads="1"/>
          </p:cNvSpPr>
          <p:nvPr/>
        </p:nvSpPr>
        <p:spPr bwMode="auto">
          <a:xfrm>
            <a:off x="703308" y="2070277"/>
            <a:ext cx="7737383" cy="3046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uFillTx/>
                <a:latin typeface="Times New Roman" panose="02020603050405020304" charset="0"/>
              </a:rPr>
              <a:t>A</a:t>
            </a:r>
            <a:r>
              <a:rPr lang="zh-CN" altLang="en-US" sz="2400" dirty="0">
                <a:solidFill>
                  <a:srgbClr val="080808"/>
                </a:solidFill>
                <a:uFillTx/>
                <a:latin typeface="Times New Roman" panose="02020603050405020304" charset="0"/>
              </a:rPr>
              <a:t>说：不是我。</a:t>
            </a:r>
            <a:endParaRPr lang="zh-CN" altLang="en-US" sz="2400" dirty="0">
              <a:solidFill>
                <a:srgbClr val="080808"/>
              </a:solidFill>
              <a:uFillTx/>
              <a:latin typeface="Times New Roman" panose="02020603050405020304" charset="0"/>
            </a:endParaRPr>
          </a:p>
          <a:p>
            <a:pPr>
              <a:spcBef>
                <a:spcPct val="50000"/>
              </a:spcBef>
              <a:buSzTx/>
              <a:buFontTx/>
              <a:buNone/>
            </a:pPr>
            <a:r>
              <a:rPr lang="en-US" altLang="zh-CN" sz="2400" dirty="0">
                <a:solidFill>
                  <a:srgbClr val="080808"/>
                </a:solidFill>
                <a:uFillTx/>
                <a:latin typeface="Times New Roman" panose="02020603050405020304" charset="0"/>
              </a:rPr>
              <a:t>B</a:t>
            </a:r>
            <a:r>
              <a:rPr lang="zh-CN" altLang="en-US" sz="2400" dirty="0">
                <a:solidFill>
                  <a:srgbClr val="080808"/>
                </a:solidFill>
                <a:uFillTx/>
                <a:latin typeface="Times New Roman" panose="02020603050405020304" charset="0"/>
              </a:rPr>
              <a:t>说：是</a:t>
            </a:r>
            <a:r>
              <a:rPr lang="en-US" altLang="zh-CN" sz="2400" dirty="0">
                <a:solidFill>
                  <a:srgbClr val="080808"/>
                </a:solidFill>
                <a:uFillTx/>
                <a:latin typeface="Times New Roman" panose="02020603050405020304" charset="0"/>
              </a:rPr>
              <a:t>C</a:t>
            </a:r>
            <a:r>
              <a:rPr lang="zh-CN" altLang="en-US" sz="2400" dirty="0">
                <a:solidFill>
                  <a:srgbClr val="080808"/>
                </a:solidFill>
                <a:uFillTx/>
                <a:latin typeface="Times New Roman" panose="02020603050405020304" charset="0"/>
              </a:rPr>
              <a:t>。</a:t>
            </a:r>
            <a:endParaRPr lang="zh-CN" altLang="en-US" sz="2400" dirty="0">
              <a:solidFill>
                <a:srgbClr val="080808"/>
              </a:solidFill>
              <a:uFillTx/>
              <a:latin typeface="Times New Roman" panose="02020603050405020304" charset="0"/>
            </a:endParaRPr>
          </a:p>
          <a:p>
            <a:pPr>
              <a:spcBef>
                <a:spcPct val="50000"/>
              </a:spcBef>
              <a:buSzTx/>
              <a:buFontTx/>
              <a:buNone/>
            </a:pPr>
            <a:r>
              <a:rPr lang="en-US" altLang="zh-CN" sz="2400" dirty="0">
                <a:solidFill>
                  <a:srgbClr val="080808"/>
                </a:solidFill>
                <a:uFillTx/>
                <a:latin typeface="Times New Roman" panose="02020603050405020304" charset="0"/>
              </a:rPr>
              <a:t>C</a:t>
            </a:r>
            <a:r>
              <a:rPr lang="zh-CN" altLang="en-US" sz="2400" dirty="0">
                <a:solidFill>
                  <a:srgbClr val="080808"/>
                </a:solidFill>
                <a:uFillTx/>
                <a:latin typeface="Times New Roman" panose="02020603050405020304" charset="0"/>
              </a:rPr>
              <a:t>说：是</a:t>
            </a:r>
            <a:r>
              <a:rPr lang="en-US" altLang="zh-CN" sz="2400" dirty="0">
                <a:solidFill>
                  <a:srgbClr val="080808"/>
                </a:solidFill>
                <a:uFillTx/>
                <a:latin typeface="Times New Roman" panose="02020603050405020304" charset="0"/>
              </a:rPr>
              <a:t>D</a:t>
            </a:r>
            <a:r>
              <a:rPr lang="zh-CN" altLang="en-US" sz="2400" dirty="0">
                <a:solidFill>
                  <a:srgbClr val="080808"/>
                </a:solidFill>
                <a:uFillTx/>
                <a:latin typeface="Times New Roman" panose="02020603050405020304" charset="0"/>
              </a:rPr>
              <a:t>。</a:t>
            </a:r>
            <a:endParaRPr lang="zh-CN" altLang="en-US" sz="2400" dirty="0">
              <a:solidFill>
                <a:srgbClr val="080808"/>
              </a:solidFill>
              <a:uFillTx/>
              <a:latin typeface="Times New Roman" panose="02020603050405020304" charset="0"/>
            </a:endParaRPr>
          </a:p>
          <a:p>
            <a:pPr>
              <a:spcBef>
                <a:spcPct val="50000"/>
              </a:spcBef>
              <a:buSzTx/>
              <a:buFontTx/>
              <a:buNone/>
            </a:pPr>
            <a:r>
              <a:rPr lang="en-US" altLang="zh-CN" sz="2400" dirty="0">
                <a:solidFill>
                  <a:srgbClr val="080808"/>
                </a:solidFill>
                <a:uFillTx/>
                <a:latin typeface="Times New Roman" panose="02020603050405020304" charset="0"/>
              </a:rPr>
              <a:t>D</a:t>
            </a:r>
            <a:r>
              <a:rPr lang="zh-CN" altLang="en-US" sz="2400" dirty="0">
                <a:solidFill>
                  <a:srgbClr val="080808"/>
                </a:solidFill>
                <a:uFillTx/>
                <a:latin typeface="Times New Roman" panose="02020603050405020304" charset="0"/>
              </a:rPr>
              <a:t>说：</a:t>
            </a:r>
            <a:r>
              <a:rPr lang="en-US" altLang="zh-CN" sz="2400" dirty="0">
                <a:solidFill>
                  <a:srgbClr val="080808"/>
                </a:solidFill>
                <a:uFillTx/>
                <a:latin typeface="Times New Roman" panose="02020603050405020304" charset="0"/>
              </a:rPr>
              <a:t>C</a:t>
            </a:r>
            <a:r>
              <a:rPr lang="zh-CN" altLang="en-US" sz="2400" dirty="0">
                <a:solidFill>
                  <a:srgbClr val="080808"/>
                </a:solidFill>
                <a:uFillTx/>
                <a:latin typeface="Times New Roman" panose="02020603050405020304" charset="0"/>
              </a:rPr>
              <a:t>说不对。</a:t>
            </a:r>
            <a:endParaRPr lang="zh-CN" altLang="en-US" sz="2400" dirty="0">
              <a:solidFill>
                <a:srgbClr val="080808"/>
              </a:solidFill>
              <a:uFillTx/>
              <a:latin typeface="Times New Roman" panose="02020603050405020304" charset="0"/>
            </a:endParaRPr>
          </a:p>
          <a:p>
            <a:pPr>
              <a:spcBef>
                <a:spcPct val="50000"/>
              </a:spcBef>
              <a:buSzTx/>
              <a:buFontTx/>
              <a:buNone/>
            </a:pPr>
            <a:r>
              <a:rPr lang="zh-CN" altLang="en-US" sz="2400" dirty="0">
                <a:solidFill>
                  <a:srgbClr val="080808"/>
                </a:solidFill>
                <a:uFillTx/>
                <a:latin typeface="Times New Roman" panose="02020603050405020304" charset="0"/>
              </a:rPr>
              <a:t>已知其中三个人说的是真话，有一个人说的是假话。请设计算法找出做了好事的人。</a:t>
            </a:r>
            <a:endParaRPr lang="zh-CN" altLang="en-US" sz="2400" dirty="0">
              <a:solidFill>
                <a:srgbClr val="080808"/>
              </a:solidFill>
              <a:uFillTx/>
              <a:latin typeface="Times New Roman" panose="02020603050405020304" charset="0"/>
            </a:endParaRPr>
          </a:p>
        </p:txBody>
      </p:sp>
      <p:sp>
        <p:nvSpPr>
          <p:cNvPr id="2" name="云形标注 1"/>
          <p:cNvSpPr/>
          <p:nvPr/>
        </p:nvSpPr>
        <p:spPr>
          <a:xfrm>
            <a:off x="3203575" y="2070100"/>
            <a:ext cx="1812290" cy="1376680"/>
          </a:xfrm>
          <a:prstGeom prst="cloudCallout">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 name="文本框 3"/>
          <p:cNvSpPr txBox="1"/>
          <p:nvPr/>
        </p:nvSpPr>
        <p:spPr>
          <a:xfrm>
            <a:off x="3260725" y="2420620"/>
            <a:ext cx="1755140" cy="845185"/>
          </a:xfrm>
          <a:prstGeom prst="rect">
            <a:avLst/>
          </a:prstGeom>
          <a:noFill/>
        </p:spPr>
        <p:txBody>
          <a:bodyPr wrap="square" rtlCol="0">
            <a:noAutofit/>
          </a:bodyPr>
          <a:p>
            <a:pPr algn="ctr"/>
            <a:r>
              <a:rPr lang="zh-CN" altLang="en-US">
                <a:solidFill>
                  <a:srgbClr val="FF0000"/>
                </a:solidFill>
              </a:rPr>
              <a:t>请同学们多思考一步。</a:t>
            </a:r>
            <a:endParaRPr lang="zh-CN" altLang="en-US">
              <a:solidFill>
                <a:srgbClr val="FF0000"/>
              </a:solidFill>
            </a:endParaRPr>
          </a:p>
        </p:txBody>
      </p:sp>
      <p:sp>
        <p:nvSpPr>
          <p:cNvPr id="5" name="文本框 4"/>
          <p:cNvSpPr txBox="1"/>
          <p:nvPr/>
        </p:nvSpPr>
        <p:spPr>
          <a:xfrm>
            <a:off x="755650" y="5300980"/>
            <a:ext cx="7995920" cy="1198880"/>
          </a:xfrm>
          <a:prstGeom prst="rect">
            <a:avLst/>
          </a:prstGeom>
          <a:noFill/>
        </p:spPr>
        <p:txBody>
          <a:bodyPr wrap="square" rtlCol="0">
            <a:spAutoFit/>
          </a:bodyPr>
          <a:p>
            <a:r>
              <a:rPr lang="zh-CN" altLang="en-US"/>
              <a:t>蛮力法求解：先假设</a:t>
            </a:r>
            <a:r>
              <a:rPr lang="en-US" altLang="zh-CN"/>
              <a:t>A</a:t>
            </a:r>
            <a:r>
              <a:rPr lang="zh-CN" altLang="en-US"/>
              <a:t>说的不正确，其他都正确，看是否</a:t>
            </a:r>
            <a:r>
              <a:rPr lang="zh-CN" altLang="en-US"/>
              <a:t>满足。</a:t>
            </a:r>
            <a:endParaRPr lang="zh-CN" altLang="en-US"/>
          </a:p>
          <a:p>
            <a:pPr marL="914400" lvl="2" indent="457200"/>
            <a:r>
              <a:rPr lang="zh-CN" altLang="en-US"/>
              <a:t>再假设</a:t>
            </a:r>
            <a:r>
              <a:rPr lang="en-US" altLang="zh-CN"/>
              <a:t>B</a:t>
            </a:r>
            <a:r>
              <a:rPr lang="zh-CN" altLang="en-US"/>
              <a:t>说的不正确，其他都正确，看能否</a:t>
            </a:r>
            <a:r>
              <a:rPr lang="zh-CN" altLang="en-US"/>
              <a:t>满足。</a:t>
            </a:r>
            <a:endParaRPr lang="zh-CN" altLang="en-US"/>
          </a:p>
          <a:p>
            <a:pPr marL="914400" lvl="2" indent="457200"/>
            <a:r>
              <a:rPr lang="zh-CN" altLang="en-US">
                <a:sym typeface="+mn-ea"/>
              </a:rPr>
              <a:t>再假设</a:t>
            </a:r>
            <a:r>
              <a:rPr lang="en-US" altLang="zh-CN">
                <a:sym typeface="+mn-ea"/>
              </a:rPr>
              <a:t>C</a:t>
            </a:r>
            <a:r>
              <a:rPr lang="zh-CN" altLang="en-US">
                <a:sym typeface="+mn-ea"/>
              </a:rPr>
              <a:t>说的不正确，其他都正确，看能否满足。</a:t>
            </a:r>
            <a:endParaRPr lang="zh-CN" altLang="en-US">
              <a:sym typeface="+mn-ea"/>
            </a:endParaRPr>
          </a:p>
          <a:p>
            <a:pPr marL="914400" lvl="2" indent="457200"/>
            <a:r>
              <a:rPr lang="zh-CN" altLang="en-US">
                <a:sym typeface="+mn-ea"/>
              </a:rPr>
              <a:t>再假设</a:t>
            </a:r>
            <a:r>
              <a:rPr lang="en-US" altLang="zh-CN">
                <a:sym typeface="+mn-ea"/>
              </a:rPr>
              <a:t>D</a:t>
            </a:r>
            <a:r>
              <a:rPr lang="zh-CN" altLang="en-US">
                <a:sym typeface="+mn-ea"/>
              </a:rPr>
              <a:t>说的不正确，其他都正确，看能否满足。</a:t>
            </a:r>
            <a:endParaRPr lang="en-US" altLang="zh-C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588"/>
            <a:ext cx="9142413"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 Box 8"/>
          <p:cNvSpPr txBox="1">
            <a:spLocks noChangeArrowheads="1"/>
          </p:cNvSpPr>
          <p:nvPr/>
        </p:nvSpPr>
        <p:spPr bwMode="auto">
          <a:xfrm>
            <a:off x="250825" y="62261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2400" b="1">
              <a:latin typeface="Verdana" panose="020B0604030504040204" pitchFamily="34" charset="0"/>
            </a:endParaRPr>
          </a:p>
        </p:txBody>
      </p:sp>
      <p:pic>
        <p:nvPicPr>
          <p:cNvPr id="2" name="图片 1"/>
          <p:cNvPicPr>
            <a:picLocks noChangeAspect="1"/>
          </p:cNvPicPr>
          <p:nvPr/>
        </p:nvPicPr>
        <p:blipFill>
          <a:blip r:embed="rId2"/>
          <a:stretch>
            <a:fillRect/>
          </a:stretch>
        </p:blipFill>
        <p:spPr>
          <a:xfrm>
            <a:off x="467360" y="2132965"/>
            <a:ext cx="8321040" cy="359029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95605" y="836325"/>
            <a:ext cx="8604250" cy="3553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1800" dirty="0">
                <a:solidFill>
                  <a:srgbClr val="080808"/>
                </a:solidFill>
                <a:uFillTx/>
                <a:latin typeface="Times New Roman" panose="02020603050405020304" charset="0"/>
                <a:cs typeface="宋体" panose="02010600030101010101" pitchFamily="2" charset="-122"/>
              </a:rPr>
              <a:t>【</a:t>
            </a:r>
            <a:r>
              <a:rPr lang="zh-CN" altLang="en-US" sz="1800" dirty="0">
                <a:solidFill>
                  <a:srgbClr val="080808"/>
                </a:solidFill>
                <a:uFillTx/>
                <a:latin typeface="Times New Roman" panose="02020603050405020304" charset="0"/>
                <a:cs typeface="宋体" panose="02010600030101010101" pitchFamily="2" charset="-122"/>
              </a:rPr>
              <a:t>例</a:t>
            </a:r>
            <a:r>
              <a:rPr lang="en-US" altLang="zh-CN" sz="1800" dirty="0">
                <a:solidFill>
                  <a:srgbClr val="080808"/>
                </a:solidFill>
                <a:uFillTx/>
                <a:latin typeface="Times New Roman" panose="02020603050405020304" charset="0"/>
                <a:cs typeface="宋体" panose="02010600030101010101" pitchFamily="2" charset="-122"/>
              </a:rPr>
              <a:t>2.5】</a:t>
            </a:r>
            <a:r>
              <a:rPr lang="zh-CN" altLang="en-US" sz="1800" dirty="0">
                <a:solidFill>
                  <a:srgbClr val="080808"/>
                </a:solidFill>
                <a:uFillTx/>
                <a:latin typeface="Times New Roman" panose="02020603050405020304" charset="0"/>
                <a:cs typeface="宋体" panose="02010600030101010101" pitchFamily="2" charset="-122"/>
              </a:rPr>
              <a:t>有一群海盗（不多于</a:t>
            </a:r>
            <a:r>
              <a:rPr lang="en-US" altLang="zh-CN" sz="1800" dirty="0">
                <a:solidFill>
                  <a:srgbClr val="080808"/>
                </a:solidFill>
                <a:uFillTx/>
                <a:latin typeface="Times New Roman" panose="02020603050405020304" charset="0"/>
                <a:cs typeface="宋体" panose="02010600030101010101" pitchFamily="2" charset="-122"/>
              </a:rPr>
              <a:t>20</a:t>
            </a:r>
            <a:r>
              <a:rPr lang="zh-CN" altLang="en-US" sz="1800" dirty="0">
                <a:solidFill>
                  <a:srgbClr val="080808"/>
                </a:solidFill>
                <a:uFillTx/>
                <a:latin typeface="Times New Roman" panose="02020603050405020304" charset="0"/>
                <a:cs typeface="宋体" panose="02010600030101010101" pitchFamily="2" charset="-122"/>
              </a:rPr>
              <a:t>人），在船上比拼酒量。过程如下：打开一瓶酒，所有在场的人平分喝下，有几个人倒下了。再打开一瓶酒平分，又有倒下的，再次重复</a:t>
            </a:r>
            <a:r>
              <a:rPr lang="en-US" altLang="zh-CN" sz="1800" dirty="0">
                <a:solidFill>
                  <a:srgbClr val="080808"/>
                </a:solidFill>
                <a:uFillTx/>
                <a:latin typeface="Times New Roman" panose="02020603050405020304" charset="0"/>
                <a:cs typeface="宋体" panose="02010600030101010101" pitchFamily="2" charset="-122"/>
              </a:rPr>
              <a:t>… </a:t>
            </a:r>
            <a:r>
              <a:rPr lang="zh-CN" altLang="en-US" sz="1800" dirty="0">
                <a:solidFill>
                  <a:srgbClr val="080808"/>
                </a:solidFill>
                <a:uFillTx/>
                <a:latin typeface="Times New Roman" panose="02020603050405020304" charset="0"/>
                <a:cs typeface="宋体" panose="02010600030101010101" pitchFamily="2" charset="-122"/>
              </a:rPr>
              <a:t>直到开了第</a:t>
            </a:r>
            <a:r>
              <a:rPr lang="en-US" altLang="zh-CN" sz="1800" dirty="0">
                <a:solidFill>
                  <a:srgbClr val="080808"/>
                </a:solidFill>
                <a:uFillTx/>
                <a:latin typeface="Times New Roman" panose="02020603050405020304" charset="0"/>
                <a:cs typeface="宋体" panose="02010600030101010101" pitchFamily="2" charset="-122"/>
              </a:rPr>
              <a:t>4</a:t>
            </a:r>
            <a:r>
              <a:rPr lang="zh-CN" altLang="en-US" sz="1800" dirty="0">
                <a:solidFill>
                  <a:srgbClr val="080808"/>
                </a:solidFill>
                <a:uFillTx/>
                <a:latin typeface="Times New Roman" panose="02020603050405020304" charset="0"/>
                <a:cs typeface="宋体" panose="02010600030101010101" pitchFamily="2" charset="-122"/>
              </a:rPr>
              <a:t>瓶酒，坐着的已经所剩无几，海盗船长也在其中。当第</a:t>
            </a:r>
            <a:r>
              <a:rPr lang="en-US" altLang="zh-CN" sz="1800" dirty="0">
                <a:solidFill>
                  <a:srgbClr val="080808"/>
                </a:solidFill>
                <a:uFillTx/>
                <a:latin typeface="Times New Roman" panose="02020603050405020304" charset="0"/>
                <a:cs typeface="宋体" panose="02010600030101010101" pitchFamily="2" charset="-122"/>
              </a:rPr>
              <a:t>4</a:t>
            </a:r>
            <a:r>
              <a:rPr lang="zh-CN" altLang="en-US" sz="1800" dirty="0">
                <a:solidFill>
                  <a:srgbClr val="080808"/>
                </a:solidFill>
                <a:uFillTx/>
                <a:latin typeface="Times New Roman" panose="02020603050405020304" charset="0"/>
                <a:cs typeface="宋体" panose="02010600030101010101" pitchFamily="2" charset="-122"/>
              </a:rPr>
              <a:t>瓶酒平分喝下后，大家都倒下了。</a:t>
            </a:r>
            <a:endParaRPr lang="zh-CN" altLang="en-US" sz="1800" dirty="0">
              <a:solidFill>
                <a:srgbClr val="080808"/>
              </a:solidFill>
              <a:uFillTx/>
              <a:latin typeface="Times New Roman" panose="02020603050405020304" charset="0"/>
              <a:cs typeface="宋体" panose="02010600030101010101" pitchFamily="2" charset="-122"/>
            </a:endParaRPr>
          </a:p>
          <a:p>
            <a:pPr>
              <a:spcBef>
                <a:spcPct val="50000"/>
              </a:spcBef>
              <a:buSzTx/>
              <a:buFontTx/>
              <a:buNone/>
            </a:pPr>
            <a:r>
              <a:rPr lang="zh-CN" altLang="en-US" sz="1800" dirty="0">
                <a:solidFill>
                  <a:srgbClr val="080808"/>
                </a:solidFill>
                <a:uFillTx/>
                <a:latin typeface="Times New Roman" panose="02020603050405020304" charset="0"/>
                <a:cs typeface="宋体" panose="02010600030101010101" pitchFamily="2" charset="-122"/>
              </a:rPr>
              <a:t>等船长醒来，发现海盗船搁浅了。他在航海日志中写到：</a:t>
            </a:r>
            <a:r>
              <a:rPr lang="en-US" altLang="zh-CN" sz="1800" dirty="0">
                <a:solidFill>
                  <a:srgbClr val="080808"/>
                </a:solidFill>
                <a:uFillTx/>
                <a:latin typeface="Times New Roman" panose="02020603050405020304" charset="0"/>
                <a:cs typeface="宋体" panose="02010600030101010101" pitchFamily="2" charset="-122"/>
              </a:rPr>
              <a:t>“…</a:t>
            </a:r>
            <a:r>
              <a:rPr lang="zh-CN" altLang="en-US" sz="1800" dirty="0">
                <a:solidFill>
                  <a:srgbClr val="080808"/>
                </a:solidFill>
                <a:uFillTx/>
                <a:latin typeface="Times New Roman" panose="02020603050405020304" charset="0"/>
                <a:cs typeface="宋体" panose="02010600030101010101" pitchFamily="2" charset="-122"/>
              </a:rPr>
              <a:t>昨天，我正好喝了一瓶</a:t>
            </a:r>
            <a:r>
              <a:rPr lang="en-US" altLang="zh-CN" sz="1800" dirty="0">
                <a:solidFill>
                  <a:srgbClr val="080808"/>
                </a:solidFill>
                <a:uFillTx/>
                <a:latin typeface="Times New Roman" panose="02020603050405020304" charset="0"/>
                <a:cs typeface="宋体" panose="02010600030101010101" pitchFamily="2" charset="-122"/>
              </a:rPr>
              <a:t>…</a:t>
            </a:r>
            <a:r>
              <a:rPr lang="zh-CN" altLang="en-US" sz="1800" dirty="0">
                <a:solidFill>
                  <a:srgbClr val="080808"/>
                </a:solidFill>
                <a:uFillTx/>
                <a:latin typeface="Times New Roman" panose="02020603050405020304" charset="0"/>
                <a:cs typeface="宋体" panose="02010600030101010101" pitchFamily="2" charset="-122"/>
              </a:rPr>
              <a:t>奉劝大家，开船不喝酒，喝酒别开船</a:t>
            </a:r>
            <a:r>
              <a:rPr lang="en-US" altLang="zh-CN" sz="1800" dirty="0">
                <a:solidFill>
                  <a:srgbClr val="080808"/>
                </a:solidFill>
                <a:uFillTx/>
                <a:latin typeface="Times New Roman" panose="02020603050405020304" charset="0"/>
                <a:cs typeface="宋体" panose="02010600030101010101" pitchFamily="2" charset="-122"/>
              </a:rPr>
              <a:t>…”</a:t>
            </a:r>
            <a:endParaRPr lang="en-US" altLang="zh-CN" sz="1800" dirty="0">
              <a:solidFill>
                <a:srgbClr val="080808"/>
              </a:solidFill>
              <a:uFillTx/>
              <a:latin typeface="Times New Roman" panose="02020603050405020304" charset="0"/>
              <a:cs typeface="宋体" panose="02010600030101010101" pitchFamily="2" charset="-122"/>
            </a:endParaRPr>
          </a:p>
          <a:p>
            <a:pPr>
              <a:spcBef>
                <a:spcPct val="50000"/>
              </a:spcBef>
              <a:buSzTx/>
              <a:buFontTx/>
              <a:buNone/>
            </a:pPr>
            <a:r>
              <a:rPr lang="zh-CN" altLang="en-US" sz="1800" dirty="0">
                <a:solidFill>
                  <a:srgbClr val="080808"/>
                </a:solidFill>
                <a:uFillTx/>
                <a:latin typeface="Times New Roman" panose="02020603050405020304" charset="0"/>
                <a:cs typeface="宋体" panose="02010600030101010101" pitchFamily="2" charset="-122"/>
              </a:rPr>
              <a:t>请你根据这些信息，推断开始有多少人，每一轮喝下来还剩多少人没倒下。</a:t>
            </a:r>
            <a:endParaRPr lang="zh-CN" altLang="en-US" sz="1800" dirty="0">
              <a:solidFill>
                <a:srgbClr val="080808"/>
              </a:solidFill>
              <a:uFillTx/>
              <a:latin typeface="Times New Roman" panose="02020603050405020304" charset="0"/>
              <a:cs typeface="宋体" panose="02010600030101010101" pitchFamily="2" charset="-122"/>
            </a:endParaRPr>
          </a:p>
          <a:p>
            <a:pPr>
              <a:spcBef>
                <a:spcPct val="50000"/>
              </a:spcBef>
              <a:buSzTx/>
              <a:buFontTx/>
              <a:buNone/>
            </a:pPr>
            <a:r>
              <a:rPr lang="zh-CN" altLang="en-US" sz="1800" dirty="0">
                <a:solidFill>
                  <a:srgbClr val="080808"/>
                </a:solidFill>
                <a:uFillTx/>
                <a:latin typeface="Times New Roman" panose="02020603050405020304" charset="0"/>
                <a:cs typeface="宋体" panose="02010600030101010101" pitchFamily="2" charset="-122"/>
              </a:rPr>
              <a:t>如果有多个可能的答案，请列出所有答案，每个答案占一行。</a:t>
            </a:r>
            <a:endParaRPr lang="zh-CN" altLang="en-US" sz="1800" dirty="0">
              <a:solidFill>
                <a:srgbClr val="080808"/>
              </a:solidFill>
              <a:uFillTx/>
              <a:latin typeface="Times New Roman" panose="02020603050405020304" charset="0"/>
              <a:cs typeface="宋体" panose="02010600030101010101" pitchFamily="2" charset="-122"/>
            </a:endParaRPr>
          </a:p>
          <a:p>
            <a:pPr>
              <a:spcBef>
                <a:spcPct val="50000"/>
              </a:spcBef>
              <a:buSzTx/>
              <a:buFontTx/>
              <a:buNone/>
            </a:pPr>
            <a:r>
              <a:rPr lang="zh-CN" altLang="en-US" sz="1800" dirty="0">
                <a:solidFill>
                  <a:srgbClr val="080808"/>
                </a:solidFill>
                <a:uFillTx/>
                <a:latin typeface="Times New Roman" panose="02020603050405020304" charset="0"/>
                <a:cs typeface="宋体" panose="02010600030101010101" pitchFamily="2" charset="-122"/>
              </a:rPr>
              <a:t>格式是：人数</a:t>
            </a:r>
            <a:r>
              <a:rPr lang="en-US" altLang="zh-CN" sz="1800" dirty="0">
                <a:solidFill>
                  <a:srgbClr val="080808"/>
                </a:solidFill>
                <a:uFillTx/>
                <a:latin typeface="Times New Roman" panose="02020603050405020304" charset="0"/>
                <a:cs typeface="宋体" panose="02010600030101010101" pitchFamily="2" charset="-122"/>
              </a:rPr>
              <a:t>,</a:t>
            </a:r>
            <a:r>
              <a:rPr lang="zh-CN" altLang="en-US" sz="1800" dirty="0">
                <a:solidFill>
                  <a:srgbClr val="080808"/>
                </a:solidFill>
                <a:uFillTx/>
                <a:latin typeface="Times New Roman" panose="02020603050405020304" charset="0"/>
                <a:cs typeface="宋体" panose="02010600030101010101" pitchFamily="2" charset="-122"/>
              </a:rPr>
              <a:t>人数</a:t>
            </a:r>
            <a:r>
              <a:rPr lang="en-US" altLang="zh-CN" sz="1800" dirty="0">
                <a:solidFill>
                  <a:srgbClr val="080808"/>
                </a:solidFill>
                <a:uFillTx/>
                <a:latin typeface="Times New Roman" panose="02020603050405020304" charset="0"/>
                <a:cs typeface="宋体" panose="02010600030101010101" pitchFamily="2" charset="-122"/>
              </a:rPr>
              <a:t>,…</a:t>
            </a:r>
            <a:endParaRPr lang="en-US" altLang="zh-CN" sz="1800" dirty="0">
              <a:solidFill>
                <a:srgbClr val="080808"/>
              </a:solidFill>
              <a:uFillTx/>
              <a:latin typeface="Times New Roman" panose="02020603050405020304" charset="0"/>
              <a:cs typeface="宋体" panose="02010600030101010101" pitchFamily="2" charset="-122"/>
            </a:endParaRPr>
          </a:p>
          <a:p>
            <a:pPr>
              <a:spcBef>
                <a:spcPct val="50000"/>
              </a:spcBef>
              <a:buSzTx/>
              <a:buFontTx/>
              <a:buNone/>
            </a:pPr>
            <a:r>
              <a:rPr lang="zh-CN" altLang="en-US" sz="1800" dirty="0">
                <a:solidFill>
                  <a:srgbClr val="080808"/>
                </a:solidFill>
                <a:uFillTx/>
                <a:latin typeface="Times New Roman" panose="02020603050405020304" charset="0"/>
                <a:cs typeface="宋体" panose="02010600030101010101" pitchFamily="2" charset="-122"/>
              </a:rPr>
              <a:t>例如</a:t>
            </a:r>
            <a:r>
              <a:rPr lang="en-US" altLang="zh-CN" sz="1800" dirty="0">
                <a:solidFill>
                  <a:srgbClr val="080808"/>
                </a:solidFill>
                <a:uFillTx/>
                <a:latin typeface="Times New Roman" panose="02020603050405020304" charset="0"/>
                <a:cs typeface="宋体" panose="02010600030101010101" pitchFamily="2" charset="-122"/>
              </a:rPr>
              <a:t>,</a:t>
            </a:r>
            <a:r>
              <a:rPr lang="zh-CN" altLang="en-US" sz="1800" dirty="0">
                <a:solidFill>
                  <a:srgbClr val="080808"/>
                </a:solidFill>
                <a:uFillTx/>
                <a:latin typeface="Times New Roman" panose="02020603050405020304" charset="0"/>
                <a:cs typeface="宋体" panose="02010600030101010101" pitchFamily="2" charset="-122"/>
              </a:rPr>
              <a:t>有一种可能是：</a:t>
            </a:r>
            <a:r>
              <a:rPr lang="en-US" altLang="zh-CN" sz="1800" dirty="0">
                <a:solidFill>
                  <a:srgbClr val="080808"/>
                </a:solidFill>
                <a:uFillTx/>
                <a:latin typeface="Times New Roman" panose="02020603050405020304" charset="0"/>
                <a:cs typeface="宋体" panose="02010600030101010101" pitchFamily="2" charset="-122"/>
              </a:rPr>
              <a:t>20,5,4,2,0</a:t>
            </a:r>
            <a:endParaRPr lang="en-US" altLang="zh-CN" sz="1800" dirty="0">
              <a:solidFill>
                <a:srgbClr val="080808"/>
              </a:solidFill>
              <a:uFillTx/>
              <a:latin typeface="Times New Roman" panose="02020603050405020304" charset="0"/>
              <a:cs typeface="宋体" panose="02010600030101010101"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0"/>
          </p:nvPr>
        </p:nvSpPr>
        <p:spPr/>
        <p:txBody>
          <a:bodyPr/>
          <a:p>
            <a:pPr>
              <a:defRPr/>
            </a:pPr>
            <a:r>
              <a:rPr lang="de-DE" altLang="en-US"/>
              <a:t>Page </a:t>
            </a:r>
            <a:r>
              <a:rPr lang="de-DE" altLang="en-US">
                <a:sym typeface="MS UI Gothic" panose="020B0600070205080204" pitchFamily="34" charset="-128"/>
              </a:rPr>
              <a:t></a:t>
            </a:r>
            <a:r>
              <a:rPr lang="de-DE" altLang="en-US"/>
              <a:t> </a:t>
            </a:r>
            <a:fld id="{1FA65F22-8AC8-411F-B820-478F7DB776C2}" type="slidenum">
              <a:rPr lang="zh-CN" altLang="en-US" smtClean="0"/>
            </a:fld>
            <a:endParaRPr lang="en-US" altLang="zh-CN"/>
          </a:p>
        </p:txBody>
      </p:sp>
      <p:sp>
        <p:nvSpPr>
          <p:cNvPr id="5" name="文本框 4"/>
          <p:cNvSpPr txBox="1"/>
          <p:nvPr/>
        </p:nvSpPr>
        <p:spPr>
          <a:xfrm>
            <a:off x="179705" y="908685"/>
            <a:ext cx="8416925" cy="1804670"/>
          </a:xfrm>
          <a:prstGeom prst="rect">
            <a:avLst/>
          </a:prstGeom>
          <a:noFill/>
        </p:spPr>
        <p:txBody>
          <a:bodyPr wrap="square" rtlCol="0" anchor="t">
            <a:noAutofit/>
          </a:bodyPr>
          <a:p>
            <a:pPr>
              <a:spcBef>
                <a:spcPct val="50000"/>
              </a:spcBef>
              <a:buSzTx/>
              <a:buFontTx/>
              <a:buNone/>
            </a:pPr>
            <a:r>
              <a:rPr lang="zh-CN" altLang="en-US" sz="2400" dirty="0">
                <a:solidFill>
                  <a:srgbClr val="080808"/>
                </a:solidFill>
                <a:uFillTx/>
                <a:latin typeface="Times New Roman" panose="02020603050405020304" charset="0"/>
                <a:cs typeface="宋体" panose="02010600030101010101" pitchFamily="2" charset="-122"/>
                <a:sym typeface="+mn-ea"/>
              </a:rPr>
              <a:t>假设每一轮假设是</a:t>
            </a:r>
            <a:r>
              <a:rPr lang="en-US" altLang="zh-CN" sz="2400" dirty="0">
                <a:solidFill>
                  <a:srgbClr val="080808"/>
                </a:solidFill>
                <a:uFillTx/>
                <a:latin typeface="Times New Roman" panose="02020603050405020304" charset="0"/>
                <a:cs typeface="宋体" panose="02010600030101010101" pitchFamily="2" charset="-122"/>
                <a:sym typeface="+mn-ea"/>
              </a:rPr>
              <a:t>a1</a:t>
            </a:r>
            <a:r>
              <a:rPr lang="zh-CN" altLang="en-US" sz="2400" dirty="0">
                <a:solidFill>
                  <a:srgbClr val="080808"/>
                </a:solidFill>
                <a:uFillTx/>
                <a:latin typeface="Times New Roman" panose="02020603050405020304" charset="0"/>
                <a:cs typeface="宋体" panose="02010600030101010101" pitchFamily="2" charset="-122"/>
                <a:sym typeface="+mn-ea"/>
              </a:rPr>
              <a:t>、</a:t>
            </a:r>
            <a:r>
              <a:rPr lang="en-US" altLang="zh-CN" sz="2400" dirty="0">
                <a:solidFill>
                  <a:srgbClr val="080808"/>
                </a:solidFill>
                <a:uFillTx/>
                <a:latin typeface="Times New Roman" panose="02020603050405020304" charset="0"/>
                <a:cs typeface="宋体" panose="02010600030101010101" pitchFamily="2" charset="-122"/>
                <a:sym typeface="+mn-ea"/>
              </a:rPr>
              <a:t>a2</a:t>
            </a:r>
            <a:r>
              <a:rPr lang="zh-CN" altLang="en-US" sz="2400" dirty="0">
                <a:solidFill>
                  <a:srgbClr val="080808"/>
                </a:solidFill>
                <a:uFillTx/>
                <a:latin typeface="Times New Roman" panose="02020603050405020304" charset="0"/>
                <a:cs typeface="宋体" panose="02010600030101010101" pitchFamily="2" charset="-122"/>
                <a:sym typeface="+mn-ea"/>
              </a:rPr>
              <a:t>、</a:t>
            </a:r>
            <a:r>
              <a:rPr lang="en-US" altLang="zh-CN" sz="2400" dirty="0">
                <a:solidFill>
                  <a:srgbClr val="080808"/>
                </a:solidFill>
                <a:uFillTx/>
                <a:latin typeface="Times New Roman" panose="02020603050405020304" charset="0"/>
                <a:cs typeface="宋体" panose="02010600030101010101" pitchFamily="2" charset="-122"/>
                <a:sym typeface="+mn-ea"/>
              </a:rPr>
              <a:t>a3</a:t>
            </a:r>
            <a:r>
              <a:rPr lang="zh-CN" altLang="en-US" sz="2400" dirty="0">
                <a:solidFill>
                  <a:srgbClr val="080808"/>
                </a:solidFill>
                <a:uFillTx/>
                <a:latin typeface="Times New Roman" panose="02020603050405020304" charset="0"/>
                <a:cs typeface="宋体" panose="02010600030101010101" pitchFamily="2" charset="-122"/>
                <a:sym typeface="+mn-ea"/>
              </a:rPr>
              <a:t>、</a:t>
            </a:r>
            <a:r>
              <a:rPr lang="en-US" altLang="zh-CN" sz="2400" dirty="0">
                <a:solidFill>
                  <a:srgbClr val="080808"/>
                </a:solidFill>
                <a:uFillTx/>
                <a:latin typeface="Times New Roman" panose="02020603050405020304" charset="0"/>
                <a:cs typeface="宋体" panose="02010600030101010101" pitchFamily="2" charset="-122"/>
                <a:sym typeface="+mn-ea"/>
              </a:rPr>
              <a:t>a4</a:t>
            </a:r>
            <a:r>
              <a:rPr lang="zh-CN" altLang="en-US" sz="2400" dirty="0">
                <a:solidFill>
                  <a:srgbClr val="080808"/>
                </a:solidFill>
                <a:uFillTx/>
                <a:latin typeface="Times New Roman" panose="02020603050405020304" charset="0"/>
                <a:cs typeface="宋体" panose="02010600030101010101" pitchFamily="2" charset="-122"/>
                <a:sym typeface="+mn-ea"/>
              </a:rPr>
              <a:t>个人那么只需要满足</a:t>
            </a:r>
            <a:r>
              <a:rPr lang="en-US" altLang="zh-CN" sz="2400" dirty="0">
                <a:solidFill>
                  <a:srgbClr val="080808"/>
                </a:solidFill>
                <a:uFillTx/>
                <a:latin typeface="Times New Roman" panose="02020603050405020304" charset="0"/>
                <a:cs typeface="宋体" panose="02010600030101010101" pitchFamily="2" charset="-122"/>
                <a:sym typeface="+mn-ea"/>
              </a:rPr>
              <a:t>1/a1+1/a2+1/a3+1/a4=1</a:t>
            </a:r>
            <a:r>
              <a:rPr lang="zh-CN" altLang="en-US" sz="2400" dirty="0">
                <a:solidFill>
                  <a:srgbClr val="080808"/>
                </a:solidFill>
                <a:uFillTx/>
                <a:latin typeface="Times New Roman" panose="02020603050405020304" charset="0"/>
                <a:cs typeface="宋体" panose="02010600030101010101" pitchFamily="2" charset="-122"/>
                <a:sym typeface="+mn-ea"/>
              </a:rPr>
              <a:t>就可以所以经过化简就可以计算</a:t>
            </a:r>
            <a:r>
              <a:rPr lang="en-US" altLang="zh-CN" sz="2400">
                <a:uFillTx/>
                <a:latin typeface="Times New Roman" panose="02020603050405020304" charset="0"/>
                <a:sym typeface="+mn-ea"/>
              </a:rPr>
              <a:t>a2*a3*a4+a1*a3*a4+a1*a2*a4+a1*a2*a3==a1*a2*a3*a4</a:t>
            </a:r>
            <a:r>
              <a:rPr lang="zh-CN" altLang="en-US" sz="2400">
                <a:uFillTx/>
                <a:latin typeface="Times New Roman" panose="02020603050405020304" charset="0"/>
                <a:sym typeface="+mn-ea"/>
              </a:rPr>
              <a:t>满足就可以。</a:t>
            </a:r>
            <a:endParaRPr lang="zh-CN" altLang="en-US" sz="2400">
              <a:uFillTx/>
              <a:latin typeface="Times New Roman" panose="02020603050405020304" charset="0"/>
              <a:sym typeface="+mn-ea"/>
            </a:endParaRPr>
          </a:p>
        </p:txBody>
      </p:sp>
      <p:sp>
        <p:nvSpPr>
          <p:cNvPr id="3" name="文本框 2"/>
          <p:cNvSpPr txBox="1"/>
          <p:nvPr/>
        </p:nvSpPr>
        <p:spPr>
          <a:xfrm>
            <a:off x="35560" y="2636520"/>
            <a:ext cx="9464040" cy="4556760"/>
          </a:xfrm>
          <a:prstGeom prst="rect">
            <a:avLst/>
          </a:prstGeom>
          <a:noFill/>
        </p:spPr>
        <p:txBody>
          <a:bodyPr wrap="square" rtlCol="0" anchor="t">
            <a:noAutofit/>
          </a:bodyPr>
          <a:p>
            <a:r>
              <a:rPr lang="en-US" altLang="zh-CN" sz="2000">
                <a:solidFill>
                  <a:schemeClr val="tx1"/>
                </a:solidFill>
                <a:uFillTx/>
                <a:latin typeface="Times New Roman" panose="02020603050405020304" charset="0"/>
              </a:rPr>
              <a:t>void RobberAndDrink(void)</a:t>
            </a:r>
            <a:endParaRPr lang="en-US" altLang="zh-CN" sz="2000">
              <a:solidFill>
                <a:schemeClr val="tx1"/>
              </a:solidFill>
              <a:uFillTx/>
              <a:latin typeface="Times New Roman" panose="02020603050405020304" charset="0"/>
            </a:endParaRPr>
          </a:p>
          <a:p>
            <a:r>
              <a:rPr lang="en-US" altLang="zh-CN" sz="2000">
                <a:solidFill>
                  <a:schemeClr val="tx1"/>
                </a:solidFill>
                <a:uFillTx/>
                <a:latin typeface="Times New Roman" panose="02020603050405020304" charset="0"/>
              </a:rPr>
              <a:t>{</a:t>
            </a:r>
            <a:endParaRPr lang="en-US" altLang="zh-CN" sz="2000">
              <a:solidFill>
                <a:schemeClr val="tx1"/>
              </a:solidFill>
              <a:uFillTx/>
              <a:latin typeface="Times New Roman" panose="02020603050405020304" charset="0"/>
            </a:endParaRPr>
          </a:p>
          <a:p>
            <a:endParaRPr lang="en-US" altLang="zh-CN" sz="2000">
              <a:solidFill>
                <a:schemeClr val="tx1"/>
              </a:solidFill>
              <a:uFillTx/>
              <a:latin typeface="Times New Roman" panose="02020603050405020304" charset="0"/>
            </a:endParaRPr>
          </a:p>
          <a:p>
            <a:r>
              <a:rPr lang="en-US" altLang="zh-CN" sz="2000">
                <a:solidFill>
                  <a:schemeClr val="tx1"/>
                </a:solidFill>
                <a:uFillTx/>
                <a:latin typeface="Times New Roman" panose="02020603050405020304" charset="0"/>
              </a:rPr>
              <a:t>    for (int a1 =4;a1&lt;=20;a1++)</a:t>
            </a:r>
            <a:endParaRPr lang="en-US" altLang="zh-CN" sz="2000">
              <a:solidFill>
                <a:schemeClr val="tx1"/>
              </a:solidFill>
              <a:uFillTx/>
              <a:latin typeface="Times New Roman" panose="02020603050405020304" charset="0"/>
            </a:endParaRPr>
          </a:p>
          <a:p>
            <a:r>
              <a:rPr lang="en-US" altLang="zh-CN" sz="2000">
                <a:solidFill>
                  <a:schemeClr val="tx1"/>
                </a:solidFill>
                <a:uFillTx/>
                <a:latin typeface="Times New Roman" panose="02020603050405020304" charset="0"/>
              </a:rPr>
              <a:t>        for (int a2=3 ; a2&lt;a1;a2++)</a:t>
            </a:r>
            <a:endParaRPr lang="en-US" altLang="zh-CN" sz="2000">
              <a:solidFill>
                <a:schemeClr val="tx1"/>
              </a:solidFill>
              <a:uFillTx/>
              <a:latin typeface="Times New Roman" panose="02020603050405020304" charset="0"/>
            </a:endParaRPr>
          </a:p>
          <a:p>
            <a:r>
              <a:rPr lang="en-US" altLang="zh-CN" sz="2000">
                <a:solidFill>
                  <a:schemeClr val="tx1"/>
                </a:solidFill>
                <a:uFillTx/>
                <a:latin typeface="Times New Roman" panose="02020603050405020304" charset="0"/>
              </a:rPr>
              <a:t>            for (int a3=2;a3&lt;a2;a3++)</a:t>
            </a:r>
            <a:endParaRPr lang="en-US" altLang="zh-CN" sz="2000">
              <a:solidFill>
                <a:schemeClr val="tx1"/>
              </a:solidFill>
              <a:uFillTx/>
              <a:latin typeface="Times New Roman" panose="02020603050405020304" charset="0"/>
            </a:endParaRPr>
          </a:p>
          <a:p>
            <a:r>
              <a:rPr lang="en-US" altLang="zh-CN" sz="2000">
                <a:solidFill>
                  <a:schemeClr val="tx1"/>
                </a:solidFill>
                <a:uFillTx/>
                <a:latin typeface="Times New Roman" panose="02020603050405020304" charset="0"/>
              </a:rPr>
              <a:t>                for (int a4=1;a4&lt;a3;a4++)</a:t>
            </a:r>
            <a:endParaRPr lang="en-US" altLang="zh-CN" sz="2000">
              <a:solidFill>
                <a:schemeClr val="tx1"/>
              </a:solidFill>
              <a:uFillTx/>
              <a:latin typeface="Times New Roman" panose="02020603050405020304" charset="0"/>
            </a:endParaRPr>
          </a:p>
          <a:p>
            <a:r>
              <a:rPr lang="en-US" altLang="zh-CN" sz="2000">
                <a:solidFill>
                  <a:schemeClr val="tx1"/>
                </a:solidFill>
                <a:uFillTx/>
                <a:latin typeface="Times New Roman" panose="02020603050405020304" charset="0"/>
              </a:rPr>
              <a:t>                    if (a2*a3*a4+a1*a3*a4+a1*a2*a4+a1*a2*a3==a1*a2*a3*a4)</a:t>
            </a:r>
            <a:endParaRPr lang="en-US" altLang="zh-CN" sz="2000">
              <a:solidFill>
                <a:schemeClr val="tx1"/>
              </a:solidFill>
              <a:uFillTx/>
              <a:latin typeface="Times New Roman" panose="02020603050405020304" charset="0"/>
            </a:endParaRPr>
          </a:p>
          <a:p>
            <a:r>
              <a:rPr lang="en-US" altLang="zh-CN" sz="2000">
                <a:solidFill>
                  <a:schemeClr val="tx1"/>
                </a:solidFill>
                <a:uFillTx/>
                <a:latin typeface="Times New Roman" panose="02020603050405020304" charset="0"/>
              </a:rPr>
              <a:t>                        printf("%d %d %d %d\n",a1,a2,a3,a4);</a:t>
            </a:r>
            <a:endParaRPr lang="en-US" altLang="zh-CN" sz="2000">
              <a:solidFill>
                <a:schemeClr val="tx1"/>
              </a:solidFill>
              <a:uFillTx/>
              <a:latin typeface="Times New Roman" panose="02020603050405020304" charset="0"/>
            </a:endParaRPr>
          </a:p>
          <a:p>
            <a:r>
              <a:rPr lang="en-US" altLang="zh-CN" sz="2000">
                <a:solidFill>
                  <a:schemeClr val="tx1"/>
                </a:solidFill>
                <a:uFillTx/>
                <a:latin typeface="Times New Roman" panose="02020603050405020304" charset="0"/>
              </a:rPr>
              <a:t>}</a:t>
            </a:r>
            <a:endParaRPr lang="en-US" altLang="zh-CN" sz="2000">
              <a:solidFill>
                <a:schemeClr val="tx1"/>
              </a:solidFill>
              <a:uFillTx/>
              <a:latin typeface="Times New Roman" panose="0202060305040502030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ext Box 4"/>
          <p:cNvSpPr txBox="1">
            <a:spLocks noChangeArrowheads="1"/>
          </p:cNvSpPr>
          <p:nvPr/>
        </p:nvSpPr>
        <p:spPr bwMode="auto">
          <a:xfrm>
            <a:off x="539750" y="2060575"/>
            <a:ext cx="8208963"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ClrTx/>
              <a:buFontTx/>
              <a:buNone/>
            </a:pPr>
            <a:r>
              <a:rPr lang="zh-CN" altLang="en-US" sz="1800">
                <a:latin typeface="宋体" panose="02010600030101010101" pitchFamily="2" charset="-122"/>
                <a:ea typeface="宋体" panose="02010600030101010101" pitchFamily="2" charset="-122"/>
              </a:rPr>
              <a:t>　</a:t>
            </a:r>
            <a:r>
              <a:rPr lang="zh-CN" altLang="en-US">
                <a:latin typeface="宋体" panose="02010600030101010101" pitchFamily="2" charset="-122"/>
                <a:ea typeface="宋体" panose="02010600030101010101" pitchFamily="2" charset="-122"/>
              </a:rPr>
              <a:t>　在直接采用蛮力法设计算法中，主要是使用循环语句和选择语句，循环语句用于穷举所有可能的情况，而选择语句判定当前的条件是否为所求的解。其基本格式如下：</a:t>
            </a:r>
            <a:endParaRPr lang="zh-CN" altLang="en-US">
              <a:latin typeface="宋体" panose="02010600030101010101" pitchFamily="2" charset="-122"/>
              <a:ea typeface="宋体" panose="02010600030101010101" pitchFamily="2" charset="-122"/>
            </a:endParaRPr>
          </a:p>
        </p:txBody>
      </p:sp>
      <p:sp>
        <p:nvSpPr>
          <p:cNvPr id="206853" name="Text Box 5"/>
          <p:cNvSpPr txBox="1">
            <a:spLocks noChangeArrowheads="1"/>
          </p:cNvSpPr>
          <p:nvPr/>
        </p:nvSpPr>
        <p:spPr bwMode="auto">
          <a:xfrm>
            <a:off x="1979613" y="3425825"/>
            <a:ext cx="4608512" cy="1920875"/>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eaLnBrk="1" hangingPunct="1">
              <a:defRPr/>
            </a:pPr>
            <a:r>
              <a:rPr lang="en-US" altLang="zh-CN" sz="2000" b="1" dirty="0">
                <a:solidFill>
                  <a:schemeClr val="tx1"/>
                </a:solidFill>
                <a:latin typeface="宋体" panose="02010600030101010101" pitchFamily="2" charset="-122"/>
              </a:rPr>
              <a:t>for (</a:t>
            </a:r>
            <a:r>
              <a:rPr lang="zh-CN" altLang="en-US" sz="2000" b="1" dirty="0">
                <a:solidFill>
                  <a:schemeClr val="tx1"/>
                </a:solidFill>
                <a:latin typeface="宋体" panose="02010600030101010101" pitchFamily="2" charset="-122"/>
              </a:rPr>
              <a:t>循环变量</a:t>
            </a:r>
            <a:r>
              <a:rPr lang="en-US" altLang="zh-CN" sz="2000" b="1" dirty="0">
                <a:solidFill>
                  <a:schemeClr val="tx1"/>
                </a:solidFill>
                <a:latin typeface="宋体" panose="02010600030101010101" pitchFamily="2" charset="-122"/>
              </a:rPr>
              <a:t>x</a:t>
            </a:r>
            <a:r>
              <a:rPr lang="zh-CN" altLang="en-US" sz="2000" b="1" dirty="0">
                <a:solidFill>
                  <a:schemeClr val="tx1"/>
                </a:solidFill>
                <a:latin typeface="宋体" panose="02010600030101010101" pitchFamily="2" charset="-122"/>
              </a:rPr>
              <a:t>取所有可能的值</a:t>
            </a:r>
            <a:r>
              <a:rPr lang="en-US" altLang="zh-CN" sz="2000" b="1" dirty="0">
                <a:solidFill>
                  <a:schemeClr val="tx1"/>
                </a:solidFill>
                <a:latin typeface="宋体" panose="02010600030101010101" pitchFamily="2" charset="-122"/>
              </a:rPr>
              <a:t>) </a:t>
            </a:r>
            <a:endParaRPr lang="en-US" altLang="zh-CN" sz="2000" b="1" dirty="0">
              <a:solidFill>
                <a:schemeClr val="tx1"/>
              </a:solidFill>
              <a:latin typeface="宋体" panose="02010600030101010101" pitchFamily="2" charset="-122"/>
            </a:endParaRPr>
          </a:p>
          <a:p>
            <a:pPr eaLnBrk="1" hangingPunct="1">
              <a:defRPr/>
            </a:pPr>
            <a:r>
              <a:rPr lang="en-US" altLang="zh-CN" sz="2000" b="1" dirty="0">
                <a:solidFill>
                  <a:schemeClr val="tx1"/>
                </a:solidFill>
                <a:latin typeface="宋体" panose="02010600030101010101" pitchFamily="2" charset="-122"/>
              </a:rPr>
              <a:t>{	┇</a:t>
            </a:r>
            <a:endParaRPr lang="en-US" altLang="zh-CN" sz="2000" b="1" dirty="0">
              <a:solidFill>
                <a:schemeClr val="tx1"/>
              </a:solidFill>
              <a:latin typeface="宋体" panose="02010600030101010101" pitchFamily="2" charset="-122"/>
            </a:endParaRPr>
          </a:p>
          <a:p>
            <a:pPr eaLnBrk="1" hangingPunct="1">
              <a:defRPr/>
            </a:pPr>
            <a:r>
              <a:rPr lang="en-US" altLang="zh-CN" sz="2000" b="1" dirty="0">
                <a:solidFill>
                  <a:schemeClr val="tx1"/>
                </a:solidFill>
                <a:latin typeface="宋体" panose="02010600030101010101" pitchFamily="2" charset="-122"/>
              </a:rPr>
              <a:t>	if (x</a:t>
            </a:r>
            <a:r>
              <a:rPr lang="zh-CN" altLang="en-US" sz="2000" b="1" dirty="0">
                <a:solidFill>
                  <a:schemeClr val="tx1"/>
                </a:solidFill>
                <a:latin typeface="宋体" panose="02010600030101010101" pitchFamily="2" charset="-122"/>
              </a:rPr>
              <a:t>满足指定的条件</a:t>
            </a:r>
            <a:r>
              <a:rPr lang="en-US" altLang="zh-CN" sz="2000" b="1" dirty="0">
                <a:solidFill>
                  <a:schemeClr val="tx1"/>
                </a:solidFill>
                <a:latin typeface="宋体" panose="02010600030101010101" pitchFamily="2" charset="-122"/>
              </a:rPr>
              <a:t>)</a:t>
            </a:r>
            <a:endParaRPr lang="en-US" altLang="zh-CN" sz="2000" b="1" dirty="0">
              <a:solidFill>
                <a:schemeClr val="tx1"/>
              </a:solidFill>
              <a:latin typeface="宋体" panose="02010600030101010101" pitchFamily="2" charset="-122"/>
            </a:endParaRPr>
          </a:p>
          <a:p>
            <a:pPr eaLnBrk="1" hangingPunct="1">
              <a:defRPr/>
            </a:pPr>
            <a:r>
              <a:rPr lang="en-US" altLang="zh-CN" sz="2000" b="1" dirty="0">
                <a:solidFill>
                  <a:schemeClr val="tx1"/>
                </a:solidFill>
                <a:latin typeface="宋体" panose="02010600030101010101" pitchFamily="2" charset="-122"/>
              </a:rPr>
              <a:t>		</a:t>
            </a:r>
            <a:r>
              <a:rPr lang="zh-CN" altLang="en-US" sz="2000" b="1" dirty="0">
                <a:solidFill>
                  <a:schemeClr val="tx1"/>
                </a:solidFill>
                <a:latin typeface="宋体" panose="02010600030101010101" pitchFamily="2" charset="-122"/>
              </a:rPr>
              <a:t>输出</a:t>
            </a:r>
            <a:r>
              <a:rPr lang="en-US" altLang="zh-CN" sz="2000" b="1" dirty="0">
                <a:solidFill>
                  <a:schemeClr val="tx1"/>
                </a:solidFill>
                <a:latin typeface="宋体" panose="02010600030101010101" pitchFamily="2" charset="-122"/>
              </a:rPr>
              <a:t>x;</a:t>
            </a:r>
            <a:endParaRPr lang="en-US" altLang="zh-CN" sz="2000" b="1" dirty="0">
              <a:solidFill>
                <a:schemeClr val="tx1"/>
              </a:solidFill>
              <a:latin typeface="宋体" panose="02010600030101010101" pitchFamily="2" charset="-122"/>
            </a:endParaRPr>
          </a:p>
          <a:p>
            <a:pPr eaLnBrk="1" hangingPunct="1">
              <a:defRPr/>
            </a:pPr>
            <a:r>
              <a:rPr lang="en-US" altLang="zh-CN" sz="2000" b="1" dirty="0">
                <a:solidFill>
                  <a:schemeClr val="tx1"/>
                </a:solidFill>
                <a:latin typeface="宋体" panose="02010600030101010101" pitchFamily="2" charset="-122"/>
              </a:rPr>
              <a:t>	┇</a:t>
            </a:r>
            <a:endParaRPr lang="en-US" altLang="zh-CN" sz="2000" b="1" dirty="0">
              <a:solidFill>
                <a:schemeClr val="tx1"/>
              </a:solidFill>
              <a:latin typeface="宋体" panose="02010600030101010101" pitchFamily="2" charset="-122"/>
            </a:endParaRPr>
          </a:p>
          <a:p>
            <a:pPr eaLnBrk="1" hangingPunct="1">
              <a:defRPr/>
            </a:pPr>
            <a:r>
              <a:rPr lang="en-US" altLang="zh-CN" sz="2000" b="1" dirty="0">
                <a:solidFill>
                  <a:schemeClr val="tx1"/>
                </a:solidFill>
                <a:latin typeface="宋体" panose="02010600030101010101" pitchFamily="2" charset="-122"/>
              </a:rPr>
              <a:t>}</a:t>
            </a:r>
            <a:endParaRPr lang="en-US" altLang="zh-CN" sz="2000" b="1" dirty="0">
              <a:solidFill>
                <a:schemeClr val="tx1"/>
              </a:solidFill>
              <a:latin typeface="宋体" panose="02010600030101010101" pitchFamily="2" charset="-122"/>
            </a:endParaRPr>
          </a:p>
        </p:txBody>
      </p:sp>
      <p:sp>
        <p:nvSpPr>
          <p:cNvPr id="5" name="矩形 4"/>
          <p:cNvSpPr/>
          <p:nvPr/>
        </p:nvSpPr>
        <p:spPr>
          <a:xfrm>
            <a:off x="395445" y="1188254"/>
            <a:ext cx="5193665" cy="52197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2.1.2 </a:t>
            </a:r>
            <a:r>
              <a:rPr lang="zh-CN" altLang="en-US" sz="2800" b="1" dirty="0">
                <a:solidFill>
                  <a:srgbClr val="0000FF"/>
                </a:solidFill>
                <a:latin typeface="楷体" panose="02010609060101010101" pitchFamily="49" charset="-122"/>
                <a:ea typeface="楷体" panose="02010609060101010101" pitchFamily="49" charset="-122"/>
              </a:rPr>
              <a:t>蛮力法解题格式以及</a:t>
            </a:r>
            <a:r>
              <a:rPr lang="zh-CN" altLang="en-US" sz="2800" b="1" dirty="0">
                <a:solidFill>
                  <a:srgbClr val="0000FF"/>
                </a:solidFill>
                <a:latin typeface="楷体" panose="02010609060101010101" pitchFamily="49" charset="-122"/>
                <a:ea typeface="楷体" panose="02010609060101010101" pitchFamily="49" charset="-122"/>
              </a:rPr>
              <a:t>特点</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 name="Text Box 4"/>
          <p:cNvSpPr txBox="1">
            <a:spLocks noChangeArrowheads="1"/>
          </p:cNvSpPr>
          <p:nvPr/>
        </p:nvSpPr>
        <p:spPr bwMode="auto">
          <a:xfrm>
            <a:off x="755650" y="5516880"/>
            <a:ext cx="8208963"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ClrTx/>
              <a:buFontTx/>
              <a:buNone/>
            </a:pPr>
            <a:r>
              <a:rPr lang="zh-CN" altLang="en-US" sz="1800">
                <a:solidFill>
                  <a:srgbClr val="FF0000"/>
                </a:solidFill>
                <a:latin typeface="宋体" panose="02010600030101010101" pitchFamily="2" charset="-122"/>
                <a:ea typeface="宋体" panose="02010600030101010101" pitchFamily="2" charset="-122"/>
              </a:rPr>
              <a:t>①简单易于实现。</a:t>
            </a:r>
            <a:endParaRPr lang="zh-CN" altLang="en-US" sz="1800">
              <a:solidFill>
                <a:srgbClr val="FF0000"/>
              </a:solidFill>
              <a:latin typeface="宋体" panose="02010600030101010101" pitchFamily="2" charset="-122"/>
              <a:ea typeface="宋体" panose="02010600030101010101" pitchFamily="2" charset="-122"/>
            </a:endParaRPr>
          </a:p>
          <a:p>
            <a:pPr eaLnBrk="1" hangingPunct="1">
              <a:spcBef>
                <a:spcPct val="50000"/>
              </a:spcBef>
              <a:buClrTx/>
              <a:buFontTx/>
              <a:buNone/>
            </a:pPr>
            <a:r>
              <a:rPr lang="zh-CN" altLang="en-US" sz="1800">
                <a:solidFill>
                  <a:srgbClr val="FF0000"/>
                </a:solidFill>
                <a:latin typeface="宋体" panose="02010600030101010101" pitchFamily="2" charset="-122"/>
                <a:ea typeface="宋体" panose="02010600030101010101" pitchFamily="2" charset="-122"/>
              </a:rPr>
              <a:t>②依赖计算机的能力。</a:t>
            </a:r>
            <a:endParaRPr lang="zh-CN" altLang="en-US" sz="1800">
              <a:solidFill>
                <a:srgbClr val="FF0000"/>
              </a:solidFill>
              <a:latin typeface="宋体" panose="02010600030101010101" pitchFamily="2" charset="-122"/>
              <a:ea typeface="宋体" panose="02010600030101010101" pitchFamily="2" charset="-122"/>
            </a:endParaRPr>
          </a:p>
          <a:p>
            <a:pPr eaLnBrk="1" hangingPunct="1">
              <a:spcBef>
                <a:spcPct val="50000"/>
              </a:spcBef>
              <a:buClrTx/>
              <a:buFontTx/>
              <a:buNone/>
            </a:pPr>
            <a:r>
              <a:rPr lang="zh-CN" altLang="en-US" sz="1800">
                <a:solidFill>
                  <a:srgbClr val="FF0000"/>
                </a:solidFill>
                <a:latin typeface="宋体" panose="02010600030101010101" pitchFamily="2" charset="-122"/>
                <a:ea typeface="宋体" panose="02010600030101010101" pitchFamily="2" charset="-122"/>
              </a:rPr>
              <a:t>③最重要的就是能帮你理解要解决的问题</a:t>
            </a:r>
            <a:endParaRPr lang="zh-CN" altLang="en-US" sz="1800">
              <a:solidFill>
                <a:srgbClr val="FF0000"/>
              </a:solidFill>
              <a:latin typeface="宋体" panose="02010600030101010101" pitchFamily="2" charset="-122"/>
              <a:ea typeface="宋体" panose="02010600030101010101" pitchFamily="2" charset="-122"/>
            </a:endParaRPr>
          </a:p>
        </p:txBody>
      </p:sp>
      <p:sp>
        <p:nvSpPr>
          <p:cNvPr id="3" name="云形标注 2"/>
          <p:cNvSpPr/>
          <p:nvPr/>
        </p:nvSpPr>
        <p:spPr>
          <a:xfrm>
            <a:off x="6732270" y="3068955"/>
            <a:ext cx="1800225" cy="1224280"/>
          </a:xfrm>
          <a:prstGeom prst="cloudCallout">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 name="文本框 3"/>
          <p:cNvSpPr txBox="1"/>
          <p:nvPr/>
        </p:nvSpPr>
        <p:spPr>
          <a:xfrm>
            <a:off x="6904355" y="3256280"/>
            <a:ext cx="1447165" cy="923290"/>
          </a:xfrm>
          <a:prstGeom prst="rect">
            <a:avLst/>
          </a:prstGeom>
          <a:noFill/>
        </p:spPr>
        <p:txBody>
          <a:bodyPr wrap="square" rtlCol="0">
            <a:noAutofit/>
          </a:bodyPr>
          <a:p>
            <a:pPr algn="ctr"/>
            <a:r>
              <a:rPr lang="zh-CN" altLang="en-US"/>
              <a:t>或是嵌套</a:t>
            </a:r>
            <a:endParaRPr lang="zh-CN" altLang="en-US"/>
          </a:p>
          <a:p>
            <a:pPr algn="ctr"/>
            <a:r>
              <a:rPr lang="zh-CN" altLang="en-US"/>
              <a:t>多个</a:t>
            </a:r>
            <a:r>
              <a:rPr lang="en-US" altLang="zh-CN">
                <a:latin typeface="Times New Roman" panose="02020603050405020304" charset="0"/>
                <a:cs typeface="Times New Roman" panose="02020603050405020304" charset="0"/>
              </a:rPr>
              <a:t>for</a:t>
            </a:r>
            <a:r>
              <a:rPr lang="zh-CN" altLang="en-US"/>
              <a:t>循环</a:t>
            </a:r>
            <a:endParaRPr lang="zh-CN" altLang="en-US"/>
          </a:p>
          <a:p>
            <a:pPr algn="ctr"/>
            <a:r>
              <a:rPr lang="zh-CN" altLang="en-US"/>
              <a:t>语句</a:t>
            </a:r>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13315" name="Text Box 4"/>
          <p:cNvSpPr txBox="1">
            <a:spLocks noChangeArrowheads="1"/>
          </p:cNvSpPr>
          <p:nvPr/>
        </p:nvSpPr>
        <p:spPr bwMode="auto">
          <a:xfrm>
            <a:off x="324110" y="2204614"/>
            <a:ext cx="8363699"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latin typeface="宋体" panose="02010600030101010101" pitchFamily="2" charset="-122"/>
              </a:rPr>
              <a:t>蛮力策略的典型应用有</a:t>
            </a:r>
            <a:r>
              <a:rPr lang="zh-CN" altLang="en-US" sz="2400" dirty="0">
                <a:solidFill>
                  <a:srgbClr val="FF0000"/>
                </a:solidFill>
                <a:latin typeface="宋体" panose="02010600030101010101" pitchFamily="2" charset="-122"/>
              </a:rPr>
              <a:t>顺序查找</a:t>
            </a:r>
            <a:r>
              <a:rPr lang="zh-CN" altLang="en-US" sz="2400" dirty="0">
                <a:solidFill>
                  <a:srgbClr val="080808"/>
                </a:solidFill>
                <a:latin typeface="宋体" panose="02010600030101010101" pitchFamily="2" charset="-122"/>
              </a:rPr>
              <a:t>、</a:t>
            </a:r>
            <a:r>
              <a:rPr lang="zh-CN" altLang="en-US" sz="2400" dirty="0">
                <a:solidFill>
                  <a:srgbClr val="FF0000"/>
                </a:solidFill>
                <a:latin typeface="宋体" panose="02010600030101010101" pitchFamily="2" charset="-122"/>
              </a:rPr>
              <a:t>选择排序</a:t>
            </a:r>
            <a:r>
              <a:rPr lang="zh-CN" altLang="en-US" sz="2400" dirty="0">
                <a:solidFill>
                  <a:srgbClr val="080808"/>
                </a:solidFill>
                <a:latin typeface="宋体" panose="02010600030101010101" pitchFamily="2" charset="-122"/>
              </a:rPr>
              <a:t>、</a:t>
            </a:r>
            <a:r>
              <a:rPr lang="zh-CN" altLang="en-US" sz="2400" dirty="0">
                <a:solidFill>
                  <a:srgbClr val="FF0000"/>
                </a:solidFill>
                <a:latin typeface="宋体" panose="02010600030101010101" pitchFamily="2" charset="-122"/>
              </a:rPr>
              <a:t>冒泡排序</a:t>
            </a:r>
            <a:r>
              <a:rPr lang="zh-CN" altLang="en-US" sz="2400" dirty="0">
                <a:solidFill>
                  <a:srgbClr val="080808"/>
                </a:solidFill>
                <a:latin typeface="宋体" panose="02010600030101010101" pitchFamily="2" charset="-122"/>
              </a:rPr>
              <a:t>和</a:t>
            </a:r>
            <a:r>
              <a:rPr lang="zh-CN" altLang="en-US" sz="2400" dirty="0">
                <a:solidFill>
                  <a:srgbClr val="FF0000"/>
                </a:solidFill>
                <a:latin typeface="宋体" panose="02010600030101010101" pitchFamily="2" charset="-122"/>
              </a:rPr>
              <a:t>插入排序</a:t>
            </a:r>
            <a:r>
              <a:rPr lang="zh-CN" altLang="en-US" sz="2400" dirty="0">
                <a:solidFill>
                  <a:srgbClr val="080808"/>
                </a:solidFill>
                <a:latin typeface="宋体" panose="02010600030101010101" pitchFamily="2" charset="-122"/>
              </a:rPr>
              <a:t>等。</a:t>
            </a:r>
            <a:endParaRPr lang="pl-PL" altLang="zh-CN" sz="2400" dirty="0">
              <a:solidFill>
                <a:srgbClr val="080808"/>
              </a:solidFill>
              <a:latin typeface="宋体" panose="02010600030101010101" pitchFamily="2" charset="-122"/>
            </a:endParaRPr>
          </a:p>
        </p:txBody>
      </p:sp>
      <p:sp>
        <p:nvSpPr>
          <p:cNvPr id="2" name="矩形 1"/>
          <p:cNvSpPr/>
          <p:nvPr/>
        </p:nvSpPr>
        <p:spPr>
          <a:xfrm>
            <a:off x="467652" y="1773079"/>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冒泡排序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179330" y="2996459"/>
            <a:ext cx="8363699" cy="132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冒泡排序算法思想：每次遍历会筛选出最大值或最小值，让后将该最大值或最小值放在要排序的位置。然后会继续进行遍历，然后筛选出剩下元素的最大值或最小值，继续把该最大值或最小值放在剩下元素要排序的</a:t>
            </a:r>
            <a:r>
              <a:rPr lang="zh-CN" altLang="en-US" sz="2000" dirty="0">
                <a:solidFill>
                  <a:srgbClr val="080808"/>
                </a:solidFill>
                <a:latin typeface="宋体" panose="02010600030101010101" pitchFamily="2" charset="-122"/>
              </a:rPr>
              <a:t>位置。</a:t>
            </a:r>
            <a:endParaRPr lang="zh-CN" altLang="en-US" sz="2000" dirty="0">
              <a:solidFill>
                <a:srgbClr val="080808"/>
              </a:solidFill>
              <a:latin typeface="宋体" panose="02010600030101010101" pitchFamily="2" charset="-122"/>
            </a:endParaRPr>
          </a:p>
        </p:txBody>
      </p:sp>
      <p:sp>
        <p:nvSpPr>
          <p:cNvPr id="4" name="Text Box 4"/>
          <p:cNvSpPr txBox="1">
            <a:spLocks noChangeArrowheads="1"/>
          </p:cNvSpPr>
          <p:nvPr/>
        </p:nvSpPr>
        <p:spPr bwMode="auto">
          <a:xfrm>
            <a:off x="324485" y="4293235"/>
            <a:ext cx="8363585" cy="1998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例如：</a:t>
            </a:r>
            <a:endParaRPr lang="zh-CN" altLang="en-US" sz="2000" dirty="0">
              <a:solidFill>
                <a:srgbClr val="080808"/>
              </a:solidFill>
              <a:latin typeface="宋体" panose="02010600030101010101" pitchFamily="2" charset="-122"/>
            </a:endParaRPr>
          </a:p>
          <a:p>
            <a:pPr indent="457200">
              <a:spcBef>
                <a:spcPts val="0"/>
              </a:spcBef>
              <a:buSzTx/>
              <a:buFontTx/>
              <a:buNone/>
            </a:pPr>
            <a:r>
              <a:rPr lang="zh-CN" altLang="en-US" sz="2000" dirty="0">
                <a:solidFill>
                  <a:srgbClr val="080808"/>
                </a:solidFill>
                <a:latin typeface="宋体" panose="02010600030101010101" pitchFamily="2" charset="-122"/>
              </a:rPr>
              <a:t>初始化数据为：</a:t>
            </a:r>
            <a:r>
              <a:rPr lang="en-US" altLang="zh-CN" sz="2000" dirty="0">
                <a:solidFill>
                  <a:srgbClr val="080808"/>
                </a:solidFill>
                <a:latin typeface="宋体" panose="02010600030101010101" pitchFamily="2" charset="-122"/>
              </a:rPr>
              <a:t>  </a:t>
            </a:r>
            <a:r>
              <a:rPr lang="en-US" altLang="zh-CN" sz="2000" dirty="0">
                <a:solidFill>
                  <a:srgbClr val="080808"/>
                </a:solidFill>
                <a:latin typeface="Times New Roman" panose="02020603050405020304" charset="0"/>
                <a:cs typeface="Times New Roman" panose="02020603050405020304" charset="0"/>
              </a:rPr>
              <a:t>[32, 15, 11, 26, 53, 87, 3, 61]</a:t>
            </a:r>
            <a:endParaRPr lang="en-US" altLang="zh-CN" sz="2000" dirty="0">
              <a:solidFill>
                <a:srgbClr val="080808"/>
              </a:solidFill>
              <a:latin typeface="Times New Roman" panose="02020603050405020304" charset="0"/>
              <a:cs typeface="Times New Roman" panose="02020603050405020304" charset="0"/>
            </a:endParaRPr>
          </a:p>
          <a:p>
            <a:pPr indent="457200">
              <a:spcBef>
                <a:spcPts val="0"/>
              </a:spcBef>
              <a:buSzTx/>
              <a:buFontTx/>
              <a:buNone/>
            </a:pPr>
            <a:r>
              <a:rPr lang="zh-CN" altLang="en-US" sz="2000" dirty="0">
                <a:solidFill>
                  <a:srgbClr val="080808"/>
                </a:solidFill>
                <a:latin typeface="Times New Roman" panose="02020603050405020304" charset="0"/>
                <a:cs typeface="Times New Roman" panose="02020603050405020304" charset="0"/>
              </a:rPr>
              <a:t>第一次排序结果：</a:t>
            </a:r>
            <a:r>
              <a:rPr lang="en-US" altLang="zh-CN" sz="2000" dirty="0">
                <a:solidFill>
                  <a:srgbClr val="080808"/>
                </a:solidFill>
                <a:latin typeface="Times New Roman" panose="02020603050405020304" charset="0"/>
                <a:cs typeface="Times New Roman" panose="02020603050405020304" charset="0"/>
                <a:sym typeface="+mn-ea"/>
              </a:rPr>
              <a:t>[15, 11, 26, 32, 53, 3, 61, </a:t>
            </a:r>
            <a:r>
              <a:rPr lang="en-US" altLang="zh-CN" sz="2000" dirty="0">
                <a:solidFill>
                  <a:srgbClr val="FF0000"/>
                </a:solidFill>
                <a:latin typeface="Times New Roman" panose="02020603050405020304" charset="0"/>
                <a:cs typeface="Times New Roman" panose="02020603050405020304" charset="0"/>
                <a:sym typeface="+mn-ea"/>
              </a:rPr>
              <a:t>87</a:t>
            </a:r>
            <a:r>
              <a:rPr lang="en-US" altLang="zh-CN" sz="2000" dirty="0">
                <a:solidFill>
                  <a:srgbClr val="080808"/>
                </a:solidFill>
                <a:latin typeface="Times New Roman" panose="02020603050405020304" charset="0"/>
                <a:cs typeface="Times New Roman" panose="02020603050405020304" charset="0"/>
                <a:sym typeface="+mn-ea"/>
              </a:rPr>
              <a:t>]</a:t>
            </a:r>
            <a:endParaRPr lang="en-US" altLang="zh-CN" sz="2000" dirty="0">
              <a:solidFill>
                <a:srgbClr val="080808"/>
              </a:solidFill>
              <a:latin typeface="Times New Roman" panose="02020603050405020304" charset="0"/>
              <a:cs typeface="Times New Roman" panose="02020603050405020304" charset="0"/>
              <a:sym typeface="+mn-ea"/>
            </a:endParaRPr>
          </a:p>
          <a:p>
            <a:pPr indent="457200">
              <a:spcBef>
                <a:spcPts val="0"/>
              </a:spcBef>
              <a:buSzTx/>
              <a:buFontTx/>
              <a:buNone/>
            </a:pPr>
            <a:r>
              <a:rPr lang="zh-CN" altLang="en-US" sz="2000" dirty="0">
                <a:solidFill>
                  <a:srgbClr val="080808"/>
                </a:solidFill>
                <a:latin typeface="Times New Roman" panose="02020603050405020304" charset="0"/>
                <a:cs typeface="Times New Roman" panose="02020603050405020304" charset="0"/>
                <a:sym typeface="+mn-ea"/>
              </a:rPr>
              <a:t>第</a:t>
            </a:r>
            <a:r>
              <a:rPr lang="zh-CN" altLang="en-US" sz="2000" dirty="0">
                <a:solidFill>
                  <a:srgbClr val="080808"/>
                </a:solidFill>
                <a:latin typeface="Times New Roman" panose="02020603050405020304" charset="0"/>
                <a:cs typeface="Times New Roman" panose="02020603050405020304" charset="0"/>
                <a:sym typeface="+mn-ea"/>
              </a:rPr>
              <a:t>二次排序结果：</a:t>
            </a:r>
            <a:r>
              <a:rPr lang="en-US" altLang="zh-CN" sz="2000" dirty="0">
                <a:solidFill>
                  <a:srgbClr val="080808"/>
                </a:solidFill>
                <a:latin typeface="Times New Roman" panose="02020603050405020304" charset="0"/>
                <a:cs typeface="Times New Roman" panose="02020603050405020304" charset="0"/>
                <a:sym typeface="+mn-ea"/>
              </a:rPr>
              <a:t>[11, 15, 26, 32, 3, 53, </a:t>
            </a:r>
            <a:r>
              <a:rPr lang="en-US" altLang="zh-CN" sz="2000" dirty="0">
                <a:solidFill>
                  <a:srgbClr val="FF0000"/>
                </a:solidFill>
                <a:latin typeface="Times New Roman" panose="02020603050405020304" charset="0"/>
                <a:cs typeface="Times New Roman" panose="02020603050405020304" charset="0"/>
                <a:sym typeface="+mn-ea"/>
              </a:rPr>
              <a:t>61,</a:t>
            </a:r>
            <a:r>
              <a:rPr lang="en-US" altLang="zh-CN" sz="2000" dirty="0">
                <a:solidFill>
                  <a:srgbClr val="080808"/>
                </a:solidFill>
                <a:latin typeface="Times New Roman" panose="02020603050405020304" charset="0"/>
                <a:cs typeface="Times New Roman" panose="02020603050405020304" charset="0"/>
                <a:sym typeface="+mn-ea"/>
              </a:rPr>
              <a:t> </a:t>
            </a:r>
            <a:r>
              <a:rPr lang="en-US" altLang="zh-CN" sz="2000" dirty="0">
                <a:solidFill>
                  <a:srgbClr val="FF0000"/>
                </a:solidFill>
                <a:latin typeface="Times New Roman" panose="02020603050405020304" charset="0"/>
                <a:cs typeface="Times New Roman" panose="02020603050405020304" charset="0"/>
                <a:sym typeface="+mn-ea"/>
              </a:rPr>
              <a:t>87</a:t>
            </a:r>
            <a:r>
              <a:rPr lang="en-US" altLang="zh-CN" sz="2000" dirty="0">
                <a:solidFill>
                  <a:srgbClr val="080808"/>
                </a:solidFill>
                <a:latin typeface="Times New Roman" panose="02020603050405020304" charset="0"/>
                <a:cs typeface="Times New Roman" panose="02020603050405020304" charset="0"/>
                <a:sym typeface="+mn-ea"/>
              </a:rPr>
              <a:t>]</a:t>
            </a:r>
            <a:endParaRPr lang="en-US" altLang="zh-CN" sz="2000" dirty="0">
              <a:solidFill>
                <a:srgbClr val="080808"/>
              </a:solidFill>
              <a:latin typeface="Times New Roman" panose="02020603050405020304" charset="0"/>
              <a:cs typeface="Times New Roman" panose="02020603050405020304" charset="0"/>
              <a:sym typeface="+mn-ea"/>
            </a:endParaRPr>
          </a:p>
          <a:p>
            <a:pPr marL="2743200" lvl="6" indent="457200">
              <a:spcBef>
                <a:spcPts val="0"/>
              </a:spcBef>
              <a:buSzTx/>
              <a:buFontTx/>
              <a:buNone/>
            </a:pPr>
            <a:r>
              <a:rPr lang="en-US" altLang="zh-CN" sz="2000" dirty="0">
                <a:solidFill>
                  <a:srgbClr val="080808"/>
                </a:solidFill>
                <a:latin typeface="Times New Roman" panose="02020603050405020304" charset="0"/>
                <a:cs typeface="Times New Roman" panose="02020603050405020304" charset="0"/>
              </a:rPr>
              <a:t>.</a:t>
            </a:r>
            <a:endParaRPr lang="en-US" altLang="zh-CN" sz="2000" dirty="0">
              <a:solidFill>
                <a:srgbClr val="080808"/>
              </a:solidFill>
              <a:latin typeface="Times New Roman" panose="02020603050405020304" charset="0"/>
              <a:cs typeface="Times New Roman" panose="02020603050405020304" charset="0"/>
            </a:endParaRPr>
          </a:p>
          <a:p>
            <a:pPr marL="2743200" lvl="6" indent="457200">
              <a:spcBef>
                <a:spcPts val="0"/>
              </a:spcBef>
              <a:buSzTx/>
              <a:buFontTx/>
              <a:buNone/>
            </a:pPr>
            <a:r>
              <a:rPr lang="en-US" altLang="zh-CN" sz="2000" dirty="0">
                <a:solidFill>
                  <a:srgbClr val="080808"/>
                </a:solidFill>
                <a:latin typeface="Times New Roman" panose="02020603050405020304" charset="0"/>
                <a:cs typeface="Times New Roman" panose="02020603050405020304" charset="0"/>
              </a:rPr>
              <a:t>.</a:t>
            </a:r>
            <a:endParaRPr lang="zh-CN" altLang="en-US" sz="2000" dirty="0">
              <a:solidFill>
                <a:srgbClr val="080808"/>
              </a:solidFill>
              <a:latin typeface="Times New Roman" panose="02020603050405020304" charset="0"/>
              <a:cs typeface="Times New Roman" panose="02020603050405020304" charset="0"/>
            </a:endParaRPr>
          </a:p>
          <a:p>
            <a:pPr indent="457200">
              <a:spcBef>
                <a:spcPts val="0"/>
              </a:spcBef>
              <a:buSzTx/>
              <a:buFontTx/>
              <a:buNone/>
            </a:pPr>
            <a:endParaRPr lang="zh-CN" altLang="en-US" sz="2000" dirty="0">
              <a:solidFill>
                <a:srgbClr val="080808"/>
              </a:solidFill>
              <a:latin typeface="Times New Roman" panose="02020603050405020304" charset="0"/>
              <a:cs typeface="Times New Roman" panose="02020603050405020304" charset="0"/>
            </a:endParaRPr>
          </a:p>
        </p:txBody>
      </p:sp>
      <p:sp>
        <p:nvSpPr>
          <p:cNvPr id="5" name="文本框 4"/>
          <p:cNvSpPr txBox="1"/>
          <p:nvPr/>
        </p:nvSpPr>
        <p:spPr>
          <a:xfrm>
            <a:off x="828040" y="6165215"/>
            <a:ext cx="5835650" cy="368300"/>
          </a:xfrm>
          <a:prstGeom prst="rect">
            <a:avLst/>
          </a:prstGeom>
          <a:noFill/>
        </p:spPr>
        <p:txBody>
          <a:bodyPr wrap="square" rtlCol="0" anchor="t">
            <a:spAutoFit/>
          </a:bodyPr>
          <a:p>
            <a:pPr marL="0" lvl="6" indent="0" algn="l" fontAlgn="auto">
              <a:spcBef>
                <a:spcPts val="0"/>
              </a:spcBef>
              <a:buSzTx/>
              <a:buFontTx/>
              <a:buNone/>
            </a:pPr>
            <a:r>
              <a:rPr lang="zh-CN" altLang="en-US" dirty="0">
                <a:solidFill>
                  <a:srgbClr val="080808"/>
                </a:solidFill>
                <a:latin typeface="Times New Roman" panose="02020603050405020304" charset="0"/>
                <a:cs typeface="Times New Roman" panose="02020603050405020304" charset="0"/>
                <a:sym typeface="+mn-ea"/>
              </a:rPr>
              <a:t>最后一次排序结果：</a:t>
            </a:r>
            <a:r>
              <a:rPr lang="en-US" altLang="zh-CN" dirty="0">
                <a:solidFill>
                  <a:srgbClr val="080808"/>
                </a:solidFill>
                <a:latin typeface="Times New Roman" panose="02020603050405020304" charset="0"/>
                <a:cs typeface="Times New Roman" panose="02020603050405020304" charset="0"/>
                <a:sym typeface="+mn-ea"/>
              </a:rPr>
              <a:t>[</a:t>
            </a:r>
            <a:r>
              <a:rPr lang="en-US" altLang="zh-CN" dirty="0">
                <a:solidFill>
                  <a:srgbClr val="FF0000"/>
                </a:solidFill>
                <a:latin typeface="Times New Roman" panose="02020603050405020304" charset="0"/>
                <a:cs typeface="Times New Roman" panose="02020603050405020304" charset="0"/>
                <a:sym typeface="+mn-ea"/>
              </a:rPr>
              <a:t>3, 11, 15,  26,  32,  53, 61,</a:t>
            </a:r>
            <a:r>
              <a:rPr lang="en-US" altLang="zh-CN" dirty="0">
                <a:solidFill>
                  <a:srgbClr val="FF0000"/>
                </a:solidFill>
                <a:latin typeface="Times New Roman" panose="02020603050405020304" charset="0"/>
                <a:cs typeface="Times New Roman" panose="02020603050405020304" charset="0"/>
                <a:sym typeface="+mn-ea"/>
              </a:rPr>
              <a:t>  87</a:t>
            </a:r>
            <a:r>
              <a:rPr lang="en-US" altLang="zh-CN" dirty="0">
                <a:solidFill>
                  <a:srgbClr val="080808"/>
                </a:solidFill>
                <a:latin typeface="Times New Roman" panose="02020603050405020304" charset="0"/>
                <a:cs typeface="Times New Roman" panose="02020603050405020304" charset="0"/>
                <a:sym typeface="+mn-ea"/>
              </a:rPr>
              <a:t>]</a:t>
            </a:r>
            <a:endParaRPr lang="en-US" altLang="zh-CN" dirty="0">
              <a:solidFill>
                <a:srgbClr val="080808"/>
              </a:solidFill>
              <a:latin typeface="Times New Roman" panose="02020603050405020304" charset="0"/>
              <a:cs typeface="Times New Roman" panose="02020603050405020304" charset="0"/>
              <a:sym typeface="+mn-ea"/>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467652" y="1773079"/>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冒泡排序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4" name="Text Box 4"/>
          <p:cNvSpPr txBox="1">
            <a:spLocks noChangeArrowheads="1"/>
          </p:cNvSpPr>
          <p:nvPr/>
        </p:nvSpPr>
        <p:spPr bwMode="auto">
          <a:xfrm>
            <a:off x="323850" y="2294890"/>
            <a:ext cx="8363585" cy="820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2000" dirty="0">
                <a:solidFill>
                  <a:srgbClr val="080808"/>
                </a:solidFill>
                <a:latin typeface="宋体" panose="02010600030101010101" pitchFamily="2" charset="-122"/>
              </a:rPr>
              <a:t>冒泡排序算法的具体</a:t>
            </a:r>
            <a:r>
              <a:rPr lang="zh-CN" altLang="en-US" sz="2000" dirty="0">
                <a:solidFill>
                  <a:srgbClr val="080808"/>
                </a:solidFill>
                <a:latin typeface="宋体" panose="02010600030101010101" pitchFamily="2" charset="-122"/>
              </a:rPr>
              <a:t>实现：</a:t>
            </a:r>
            <a:endParaRPr lang="zh-CN" altLang="en-US" sz="2000" dirty="0">
              <a:solidFill>
                <a:srgbClr val="080808"/>
              </a:solidFill>
              <a:latin typeface="Times New Roman" panose="02020603050405020304" charset="0"/>
              <a:cs typeface="Times New Roman" panose="02020603050405020304" charset="0"/>
            </a:endParaRPr>
          </a:p>
        </p:txBody>
      </p:sp>
      <p:sp>
        <p:nvSpPr>
          <p:cNvPr id="6" name="文本框 5"/>
          <p:cNvSpPr txBox="1"/>
          <p:nvPr/>
        </p:nvSpPr>
        <p:spPr>
          <a:xfrm>
            <a:off x="251460" y="2708910"/>
            <a:ext cx="7198360" cy="407670"/>
          </a:xfrm>
          <a:prstGeom prst="rect">
            <a:avLst/>
          </a:prstGeom>
          <a:noFill/>
        </p:spPr>
        <p:txBody>
          <a:bodyPr wrap="square" rtlCol="0" anchor="t">
            <a:noAutofit/>
          </a:bodyPr>
          <a:p>
            <a:pPr indent="457200">
              <a:spcBef>
                <a:spcPts val="0"/>
              </a:spcBef>
              <a:buSzTx/>
              <a:buFontTx/>
              <a:buNone/>
            </a:pPr>
            <a:r>
              <a:rPr lang="zh-CN" altLang="en-US" sz="2000" dirty="0">
                <a:solidFill>
                  <a:srgbClr val="080808"/>
                </a:solidFill>
                <a:latin typeface="宋体" panose="02010600030101010101" pitchFamily="2" charset="-122"/>
                <a:sym typeface="+mn-ea"/>
              </a:rPr>
              <a:t>初始化数据为：</a:t>
            </a:r>
            <a:r>
              <a:rPr lang="en-US" altLang="zh-CN" sz="2000" dirty="0">
                <a:solidFill>
                  <a:srgbClr val="080808"/>
                </a:solidFill>
                <a:latin typeface="宋体" panose="02010600030101010101" pitchFamily="2" charset="-122"/>
                <a:sym typeface="+mn-ea"/>
              </a:rPr>
              <a:t>  </a:t>
            </a:r>
            <a:r>
              <a:rPr lang="en-US" altLang="zh-CN" sz="2000" dirty="0">
                <a:solidFill>
                  <a:srgbClr val="080808"/>
                </a:solidFill>
                <a:latin typeface="Times New Roman" panose="02020603050405020304" charset="0"/>
                <a:cs typeface="Times New Roman" panose="02020603050405020304" charset="0"/>
                <a:sym typeface="+mn-ea"/>
              </a:rPr>
              <a:t>[32, 15, 11, 26, 53, 87, 3, 61]</a:t>
            </a:r>
            <a:endParaRPr lang="en-US" altLang="zh-CN" sz="2000" dirty="0">
              <a:solidFill>
                <a:srgbClr val="080808"/>
              </a:solidFill>
              <a:latin typeface="Times New Roman" panose="02020603050405020304" charset="0"/>
              <a:cs typeface="Times New Roman" panose="02020603050405020304" charset="0"/>
              <a:sym typeface="+mn-ea"/>
            </a:endParaRPr>
          </a:p>
        </p:txBody>
      </p:sp>
      <p:sp>
        <p:nvSpPr>
          <p:cNvPr id="7" name="文本框 6"/>
          <p:cNvSpPr txBox="1"/>
          <p:nvPr/>
        </p:nvSpPr>
        <p:spPr>
          <a:xfrm>
            <a:off x="899795" y="3140710"/>
            <a:ext cx="7960360" cy="699135"/>
          </a:xfrm>
          <a:prstGeom prst="rect">
            <a:avLst/>
          </a:prstGeom>
          <a:noFill/>
        </p:spPr>
        <p:txBody>
          <a:bodyPr wrap="square" rtlCol="0">
            <a:noAutofit/>
          </a:bodyPr>
          <a:p>
            <a:r>
              <a:rPr lang="zh-CN" altLang="en-US">
                <a:solidFill>
                  <a:srgbClr val="FF0000"/>
                </a:solidFill>
              </a:rPr>
              <a:t>冒泡排序算法最重要的操作是将相邻的元素进行比较，如果前者较大，则进行交换。因此需要定义两个变量指向相邻的</a:t>
            </a:r>
            <a:r>
              <a:rPr lang="zh-CN" altLang="en-US">
                <a:solidFill>
                  <a:srgbClr val="FF0000"/>
                </a:solidFill>
              </a:rPr>
              <a:t>元素。</a:t>
            </a:r>
            <a:endParaRPr lang="zh-CN" altLang="en-US">
              <a:solidFill>
                <a:srgbClr val="FF0000"/>
              </a:solidFill>
            </a:endParaRPr>
          </a:p>
        </p:txBody>
      </p:sp>
      <p:sp>
        <p:nvSpPr>
          <p:cNvPr id="8" name="文本框 7"/>
          <p:cNvSpPr txBox="1"/>
          <p:nvPr/>
        </p:nvSpPr>
        <p:spPr>
          <a:xfrm>
            <a:off x="179705" y="3768725"/>
            <a:ext cx="7198360" cy="407670"/>
          </a:xfrm>
          <a:prstGeom prst="rect">
            <a:avLst/>
          </a:prstGeom>
          <a:noFill/>
        </p:spPr>
        <p:txBody>
          <a:bodyPr wrap="square" rtlCol="0" anchor="t">
            <a:noAutofit/>
          </a:bodyPr>
          <a:p>
            <a:pPr indent="457200">
              <a:spcBef>
                <a:spcPts val="0"/>
              </a:spcBef>
              <a:buSzTx/>
              <a:buFontTx/>
              <a:buNone/>
            </a:pPr>
            <a:r>
              <a:rPr lang="zh-CN" altLang="en-US" sz="2000" dirty="0">
                <a:solidFill>
                  <a:srgbClr val="080808"/>
                </a:solidFill>
                <a:latin typeface="宋体" panose="02010600030101010101" pitchFamily="2" charset="-122"/>
                <a:sym typeface="+mn-ea"/>
              </a:rPr>
              <a:t>第一次遍历</a:t>
            </a:r>
            <a:r>
              <a:rPr lang="zh-CN" altLang="en-US" sz="2000" dirty="0">
                <a:solidFill>
                  <a:srgbClr val="080808"/>
                </a:solidFill>
                <a:latin typeface="宋体" panose="02010600030101010101" pitchFamily="2" charset="-122"/>
                <a:sym typeface="+mn-ea"/>
              </a:rPr>
              <a:t>第一次交换：</a:t>
            </a:r>
            <a:r>
              <a:rPr lang="en-US" altLang="zh-CN" sz="2000" dirty="0">
                <a:solidFill>
                  <a:srgbClr val="080808"/>
                </a:solidFill>
                <a:latin typeface="宋体" panose="02010600030101010101" pitchFamily="2" charset="-122"/>
                <a:sym typeface="+mn-ea"/>
              </a:rPr>
              <a:t>  </a:t>
            </a:r>
            <a:r>
              <a:rPr lang="en-US" altLang="zh-CN" sz="2000" dirty="0">
                <a:solidFill>
                  <a:srgbClr val="080808"/>
                </a:solidFill>
                <a:latin typeface="Times New Roman" panose="02020603050405020304" charset="0"/>
                <a:cs typeface="Times New Roman" panose="02020603050405020304" charset="0"/>
                <a:sym typeface="+mn-ea"/>
              </a:rPr>
              <a:t>[32, 15, 11, 26, 53, 87, 3, 61]</a:t>
            </a:r>
            <a:endParaRPr lang="en-US" altLang="zh-CN" sz="2000" dirty="0">
              <a:solidFill>
                <a:srgbClr val="080808"/>
              </a:solidFill>
              <a:latin typeface="Times New Roman" panose="02020603050405020304" charset="0"/>
              <a:cs typeface="Times New Roman" panose="02020603050405020304" charset="0"/>
              <a:sym typeface="+mn-ea"/>
            </a:endParaRPr>
          </a:p>
        </p:txBody>
      </p:sp>
      <p:cxnSp>
        <p:nvCxnSpPr>
          <p:cNvPr id="10" name="直接箭头连接符 9"/>
          <p:cNvCxnSpPr/>
          <p:nvPr/>
        </p:nvCxnSpPr>
        <p:spPr>
          <a:xfrm flipV="1">
            <a:off x="3983990" y="4076700"/>
            <a:ext cx="0" cy="3111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1" name="直接箭头连接符 10"/>
          <p:cNvCxnSpPr/>
          <p:nvPr/>
        </p:nvCxnSpPr>
        <p:spPr>
          <a:xfrm flipV="1">
            <a:off x="4416425" y="4076700"/>
            <a:ext cx="0" cy="3111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2" name="文本框 11"/>
          <p:cNvSpPr txBox="1"/>
          <p:nvPr/>
        </p:nvSpPr>
        <p:spPr>
          <a:xfrm>
            <a:off x="3840480" y="4364990"/>
            <a:ext cx="106172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j   j+1</a:t>
            </a:r>
            <a:endParaRPr lang="en-US" altLang="zh-CN">
              <a:latin typeface="Times New Roman" panose="02020603050405020304" charset="0"/>
              <a:cs typeface="Times New Roman" panose="02020603050405020304" charset="0"/>
            </a:endParaRPr>
          </a:p>
        </p:txBody>
      </p:sp>
      <p:sp>
        <p:nvSpPr>
          <p:cNvPr id="13" name="文本框 12"/>
          <p:cNvSpPr txBox="1"/>
          <p:nvPr/>
        </p:nvSpPr>
        <p:spPr>
          <a:xfrm>
            <a:off x="154305" y="4649470"/>
            <a:ext cx="7198360" cy="407670"/>
          </a:xfrm>
          <a:prstGeom prst="rect">
            <a:avLst/>
          </a:prstGeom>
          <a:noFill/>
        </p:spPr>
        <p:txBody>
          <a:bodyPr wrap="square" rtlCol="0" anchor="t">
            <a:noAutofit/>
          </a:bodyPr>
          <a:p>
            <a:pPr indent="457200">
              <a:spcBef>
                <a:spcPts val="0"/>
              </a:spcBef>
              <a:buSzTx/>
              <a:buFontTx/>
              <a:buNone/>
            </a:pPr>
            <a:r>
              <a:rPr lang="en-US" altLang="zh-CN" sz="2000" dirty="0">
                <a:solidFill>
                  <a:srgbClr val="080808"/>
                </a:solidFill>
                <a:latin typeface="宋体" panose="02010600030101010101" pitchFamily="2" charset="-122"/>
                <a:sym typeface="+mn-ea"/>
              </a:rPr>
              <a:t>            </a:t>
            </a:r>
            <a:r>
              <a:rPr lang="zh-CN" altLang="en-US" sz="2000" dirty="0">
                <a:solidFill>
                  <a:srgbClr val="080808"/>
                </a:solidFill>
                <a:latin typeface="宋体" panose="02010600030101010101" pitchFamily="2" charset="-122"/>
                <a:sym typeface="+mn-ea"/>
              </a:rPr>
              <a:t>交换完成：</a:t>
            </a:r>
            <a:r>
              <a:rPr lang="en-US" altLang="zh-CN" sz="2000" dirty="0">
                <a:solidFill>
                  <a:srgbClr val="080808"/>
                </a:solidFill>
                <a:latin typeface="宋体" panose="02010600030101010101" pitchFamily="2" charset="-122"/>
                <a:sym typeface="+mn-ea"/>
              </a:rPr>
              <a:t>  </a:t>
            </a:r>
            <a:r>
              <a:rPr lang="en-US" altLang="zh-CN" sz="2000" dirty="0">
                <a:solidFill>
                  <a:srgbClr val="080808"/>
                </a:solidFill>
                <a:latin typeface="Times New Roman" panose="02020603050405020304" charset="0"/>
                <a:cs typeface="Times New Roman" panose="02020603050405020304" charset="0"/>
                <a:sym typeface="+mn-ea"/>
              </a:rPr>
              <a:t>[</a:t>
            </a:r>
            <a:r>
              <a:rPr lang="en-US" altLang="zh-CN" sz="2000" dirty="0">
                <a:solidFill>
                  <a:srgbClr val="FF0000"/>
                </a:solidFill>
                <a:latin typeface="Times New Roman" panose="02020603050405020304" charset="0"/>
                <a:cs typeface="Times New Roman" panose="02020603050405020304" charset="0"/>
                <a:sym typeface="+mn-ea"/>
              </a:rPr>
              <a:t>15, 32</a:t>
            </a:r>
            <a:r>
              <a:rPr lang="en-US" altLang="zh-CN" sz="2000" dirty="0">
                <a:solidFill>
                  <a:srgbClr val="080808"/>
                </a:solidFill>
                <a:latin typeface="Times New Roman" panose="02020603050405020304" charset="0"/>
                <a:cs typeface="Times New Roman" panose="02020603050405020304" charset="0"/>
                <a:sym typeface="+mn-ea"/>
              </a:rPr>
              <a:t>, 11, 26, 53, 87, 3, 61]</a:t>
            </a:r>
            <a:endParaRPr lang="en-US" altLang="zh-CN" sz="2000" dirty="0">
              <a:solidFill>
                <a:srgbClr val="080808"/>
              </a:solidFill>
              <a:latin typeface="Times New Roman" panose="02020603050405020304" charset="0"/>
              <a:cs typeface="Times New Roman" panose="02020603050405020304" charset="0"/>
              <a:sym typeface="+mn-ea"/>
            </a:endParaRPr>
          </a:p>
        </p:txBody>
      </p:sp>
      <p:cxnSp>
        <p:nvCxnSpPr>
          <p:cNvPr id="14" name="直接箭头连接符 13"/>
          <p:cNvCxnSpPr/>
          <p:nvPr/>
        </p:nvCxnSpPr>
        <p:spPr>
          <a:xfrm flipV="1">
            <a:off x="3958590" y="4957445"/>
            <a:ext cx="0" cy="3111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5" name="直接箭头连接符 14"/>
          <p:cNvCxnSpPr/>
          <p:nvPr/>
        </p:nvCxnSpPr>
        <p:spPr>
          <a:xfrm flipV="1">
            <a:off x="4391025" y="4957445"/>
            <a:ext cx="0" cy="3111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6" name="文本框 15"/>
          <p:cNvSpPr txBox="1"/>
          <p:nvPr/>
        </p:nvSpPr>
        <p:spPr>
          <a:xfrm>
            <a:off x="3815080" y="5245735"/>
            <a:ext cx="106172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j   j+1</a:t>
            </a:r>
            <a:endParaRPr lang="en-US" altLang="zh-CN">
              <a:latin typeface="Times New Roman" panose="02020603050405020304" charset="0"/>
              <a:cs typeface="Times New Roman" panose="02020603050405020304" charset="0"/>
            </a:endParaRPr>
          </a:p>
        </p:txBody>
      </p:sp>
      <p:sp>
        <p:nvSpPr>
          <p:cNvPr id="17" name="文本框 16"/>
          <p:cNvSpPr txBox="1"/>
          <p:nvPr/>
        </p:nvSpPr>
        <p:spPr>
          <a:xfrm>
            <a:off x="154305" y="5675630"/>
            <a:ext cx="7198360" cy="407670"/>
          </a:xfrm>
          <a:prstGeom prst="rect">
            <a:avLst/>
          </a:prstGeom>
          <a:noFill/>
        </p:spPr>
        <p:txBody>
          <a:bodyPr wrap="square" rtlCol="0" anchor="t">
            <a:noAutofit/>
          </a:bodyPr>
          <a:p>
            <a:pPr marL="0" indent="0" latinLnBrk="0">
              <a:spcBef>
                <a:spcPts val="0"/>
              </a:spcBef>
              <a:buSzTx/>
              <a:buFontTx/>
              <a:buNone/>
            </a:pPr>
            <a:r>
              <a:rPr lang="en-US" altLang="zh-CN" sz="2000" dirty="0">
                <a:solidFill>
                  <a:srgbClr val="080808"/>
                </a:solidFill>
                <a:latin typeface="宋体" panose="02010600030101010101" pitchFamily="2" charset="-122"/>
                <a:sym typeface="+mn-ea"/>
              </a:rPr>
              <a:t> </a:t>
            </a:r>
            <a:r>
              <a:rPr lang="zh-CN" altLang="en-US" sz="2000" dirty="0">
                <a:solidFill>
                  <a:srgbClr val="080808"/>
                </a:solidFill>
                <a:latin typeface="宋体" panose="02010600030101010101" pitchFamily="2" charset="-122"/>
                <a:sym typeface="+mn-ea"/>
              </a:rPr>
              <a:t>变量指向下一个交换</a:t>
            </a:r>
            <a:r>
              <a:rPr lang="zh-CN" altLang="en-US" sz="2000" dirty="0">
                <a:solidFill>
                  <a:srgbClr val="080808"/>
                </a:solidFill>
                <a:latin typeface="宋体" panose="02010600030101010101" pitchFamily="2" charset="-122"/>
                <a:sym typeface="+mn-ea"/>
              </a:rPr>
              <a:t>元素：</a:t>
            </a:r>
            <a:r>
              <a:rPr lang="en-US" altLang="zh-CN" sz="2000" dirty="0">
                <a:solidFill>
                  <a:srgbClr val="080808"/>
                </a:solidFill>
                <a:latin typeface="宋体" panose="02010600030101010101" pitchFamily="2" charset="-122"/>
                <a:sym typeface="+mn-ea"/>
              </a:rPr>
              <a:t>  </a:t>
            </a:r>
            <a:r>
              <a:rPr lang="en-US" altLang="zh-CN" sz="2000" dirty="0">
                <a:solidFill>
                  <a:srgbClr val="080808"/>
                </a:solidFill>
                <a:latin typeface="Times New Roman" panose="02020603050405020304" charset="0"/>
                <a:cs typeface="Times New Roman" panose="02020603050405020304" charset="0"/>
                <a:sym typeface="+mn-ea"/>
              </a:rPr>
              <a:t>[</a:t>
            </a:r>
            <a:r>
              <a:rPr lang="en-US" altLang="zh-CN" sz="2000" dirty="0">
                <a:solidFill>
                  <a:srgbClr val="FF0000"/>
                </a:solidFill>
                <a:latin typeface="Times New Roman" panose="02020603050405020304" charset="0"/>
                <a:cs typeface="Times New Roman" panose="02020603050405020304" charset="0"/>
                <a:sym typeface="+mn-ea"/>
              </a:rPr>
              <a:t>15, 32</a:t>
            </a:r>
            <a:r>
              <a:rPr lang="en-US" altLang="zh-CN" sz="2000" dirty="0">
                <a:solidFill>
                  <a:srgbClr val="080808"/>
                </a:solidFill>
                <a:latin typeface="Times New Roman" panose="02020603050405020304" charset="0"/>
                <a:cs typeface="Times New Roman" panose="02020603050405020304" charset="0"/>
                <a:sym typeface="+mn-ea"/>
              </a:rPr>
              <a:t>, 11, 26, 53, 87, 3, 61]</a:t>
            </a:r>
            <a:endParaRPr lang="en-US" altLang="zh-CN" sz="2000" dirty="0">
              <a:solidFill>
                <a:srgbClr val="080808"/>
              </a:solidFill>
              <a:latin typeface="Times New Roman" panose="02020603050405020304" charset="0"/>
              <a:cs typeface="Times New Roman" panose="02020603050405020304" charset="0"/>
              <a:sym typeface="+mn-ea"/>
            </a:endParaRPr>
          </a:p>
        </p:txBody>
      </p:sp>
      <p:cxnSp>
        <p:nvCxnSpPr>
          <p:cNvPr id="18" name="直接箭头连接符 17"/>
          <p:cNvCxnSpPr/>
          <p:nvPr/>
        </p:nvCxnSpPr>
        <p:spPr>
          <a:xfrm flipV="1">
            <a:off x="4260850" y="6015990"/>
            <a:ext cx="0" cy="3111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9" name="直接箭头连接符 18"/>
          <p:cNvCxnSpPr/>
          <p:nvPr/>
        </p:nvCxnSpPr>
        <p:spPr>
          <a:xfrm flipV="1">
            <a:off x="4693285" y="6015990"/>
            <a:ext cx="0" cy="3111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0" name="文本框 19"/>
          <p:cNvSpPr txBox="1"/>
          <p:nvPr/>
        </p:nvSpPr>
        <p:spPr>
          <a:xfrm>
            <a:off x="4117340" y="6304280"/>
            <a:ext cx="106172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j   j+1</a:t>
            </a:r>
            <a:endParaRPr lang="en-US" altLang="zh-CN">
              <a:latin typeface="Times New Roman" panose="02020603050405020304" charset="0"/>
              <a:cs typeface="Times New Roman" panose="02020603050405020304" charset="0"/>
            </a:endParaRPr>
          </a:p>
        </p:txBody>
      </p:sp>
      <p:sp>
        <p:nvSpPr>
          <p:cNvPr id="21" name="文本框 20"/>
          <p:cNvSpPr txBox="1"/>
          <p:nvPr/>
        </p:nvSpPr>
        <p:spPr>
          <a:xfrm>
            <a:off x="7055485" y="5236845"/>
            <a:ext cx="1804670" cy="922020"/>
          </a:xfrm>
          <a:prstGeom prst="rect">
            <a:avLst/>
          </a:prstGeom>
          <a:noFill/>
        </p:spPr>
        <p:txBody>
          <a:bodyPr wrap="square" rtlCol="0">
            <a:spAutoFit/>
          </a:bodyPr>
          <a:p>
            <a:r>
              <a:rPr lang="zh-CN" altLang="en-US">
                <a:solidFill>
                  <a:srgbClr val="FF0000"/>
                </a:solidFill>
                <a:uFillTx/>
                <a:latin typeface="Times New Roman" panose="02020603050405020304" charset="0"/>
              </a:rPr>
              <a:t>因此指向下一个元素需要一个</a:t>
            </a:r>
            <a:r>
              <a:rPr lang="en-US" altLang="zh-CN">
                <a:solidFill>
                  <a:srgbClr val="FF0000"/>
                </a:solidFill>
                <a:uFillTx/>
                <a:latin typeface="Times New Roman" panose="02020603050405020304" charset="0"/>
              </a:rPr>
              <a:t>for</a:t>
            </a:r>
            <a:r>
              <a:rPr lang="zh-CN" altLang="en-US">
                <a:solidFill>
                  <a:srgbClr val="FF0000"/>
                </a:solidFill>
                <a:uFillTx/>
                <a:latin typeface="Times New Roman" panose="02020603050405020304" charset="0"/>
              </a:rPr>
              <a:t>循环完成</a:t>
            </a:r>
            <a:endParaRPr lang="zh-CN" altLang="en-US">
              <a:solidFill>
                <a:srgbClr val="FF0000"/>
              </a:solidFill>
              <a:uFillTx/>
              <a:latin typeface="Times New Roman" panose="02020603050405020304" charset="0"/>
            </a:endParaRPr>
          </a:p>
        </p:txBody>
      </p:sp>
      <p:cxnSp>
        <p:nvCxnSpPr>
          <p:cNvPr id="22" name="直接箭头连接符 21"/>
          <p:cNvCxnSpPr/>
          <p:nvPr/>
        </p:nvCxnSpPr>
        <p:spPr>
          <a:xfrm flipH="1">
            <a:off x="6588125" y="5478780"/>
            <a:ext cx="504190" cy="19812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467652" y="1773079"/>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冒泡排序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4" name="Text Box 4"/>
          <p:cNvSpPr txBox="1">
            <a:spLocks noChangeArrowheads="1"/>
          </p:cNvSpPr>
          <p:nvPr/>
        </p:nvSpPr>
        <p:spPr bwMode="auto">
          <a:xfrm>
            <a:off x="323850" y="2294890"/>
            <a:ext cx="8363585" cy="820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2000" dirty="0">
                <a:solidFill>
                  <a:srgbClr val="080808"/>
                </a:solidFill>
                <a:latin typeface="宋体" panose="02010600030101010101" pitchFamily="2" charset="-122"/>
              </a:rPr>
              <a:t>冒泡排序算法的具体</a:t>
            </a:r>
            <a:r>
              <a:rPr lang="zh-CN" altLang="en-US" sz="2000" dirty="0">
                <a:solidFill>
                  <a:srgbClr val="080808"/>
                </a:solidFill>
                <a:latin typeface="宋体" panose="02010600030101010101" pitchFamily="2" charset="-122"/>
              </a:rPr>
              <a:t>实现：</a:t>
            </a:r>
            <a:endParaRPr lang="zh-CN" altLang="en-US" sz="2000" dirty="0">
              <a:solidFill>
                <a:srgbClr val="080808"/>
              </a:solidFill>
              <a:latin typeface="Times New Roman" panose="02020603050405020304" charset="0"/>
              <a:cs typeface="Times New Roman" panose="02020603050405020304" charset="0"/>
            </a:endParaRPr>
          </a:p>
        </p:txBody>
      </p:sp>
      <p:sp>
        <p:nvSpPr>
          <p:cNvPr id="8" name="文本框 7"/>
          <p:cNvSpPr txBox="1"/>
          <p:nvPr>
            <p:custDataLst>
              <p:tags r:id="rId6"/>
            </p:custDataLst>
          </p:nvPr>
        </p:nvSpPr>
        <p:spPr>
          <a:xfrm>
            <a:off x="368935" y="2877820"/>
            <a:ext cx="7198360" cy="407670"/>
          </a:xfrm>
          <a:prstGeom prst="rect">
            <a:avLst/>
          </a:prstGeom>
          <a:noFill/>
        </p:spPr>
        <p:txBody>
          <a:bodyPr wrap="square" rtlCol="0" anchor="t">
            <a:noAutofit/>
          </a:bodyPr>
          <a:p>
            <a:pPr indent="457200">
              <a:spcBef>
                <a:spcPts val="0"/>
              </a:spcBef>
              <a:buSzTx/>
              <a:buFontTx/>
              <a:buNone/>
            </a:pPr>
            <a:r>
              <a:rPr lang="zh-CN" altLang="en-US" sz="2000" dirty="0">
                <a:solidFill>
                  <a:srgbClr val="080808"/>
                </a:solidFill>
                <a:latin typeface="宋体" panose="02010600030101010101" pitchFamily="2" charset="-122"/>
                <a:sym typeface="+mn-ea"/>
              </a:rPr>
              <a:t>第一次遍历完成：</a:t>
            </a:r>
            <a:r>
              <a:rPr lang="en-US" altLang="zh-CN" sz="2000" dirty="0">
                <a:solidFill>
                  <a:srgbClr val="080808"/>
                </a:solidFill>
                <a:latin typeface="宋体" panose="02010600030101010101" pitchFamily="2" charset="-122"/>
                <a:sym typeface="+mn-ea"/>
              </a:rPr>
              <a:t>  </a:t>
            </a:r>
            <a:r>
              <a:rPr lang="en-US" altLang="zh-CN" sz="2000" dirty="0">
                <a:solidFill>
                  <a:srgbClr val="080808"/>
                </a:solidFill>
                <a:latin typeface="Times New Roman" panose="02020603050405020304" charset="0"/>
                <a:cs typeface="Times New Roman" panose="02020603050405020304" charset="0"/>
                <a:sym typeface="+mn-ea"/>
              </a:rPr>
              <a:t>[</a:t>
            </a:r>
            <a:r>
              <a:rPr lang="en-US" altLang="zh-CN" sz="2000" dirty="0">
                <a:solidFill>
                  <a:srgbClr val="080808"/>
                </a:solidFill>
                <a:latin typeface="Times New Roman" panose="02020603050405020304" charset="0"/>
                <a:cs typeface="Times New Roman" panose="02020603050405020304" charset="0"/>
                <a:sym typeface="+mn-ea"/>
              </a:rPr>
              <a:t>15, 11, 26, 32, 53, 3, 61, </a:t>
            </a:r>
            <a:r>
              <a:rPr lang="en-US" altLang="zh-CN" sz="2000" dirty="0">
                <a:solidFill>
                  <a:srgbClr val="FF0000"/>
                </a:solidFill>
                <a:latin typeface="Times New Roman" panose="02020603050405020304" charset="0"/>
                <a:cs typeface="Times New Roman" panose="02020603050405020304" charset="0"/>
                <a:sym typeface="+mn-ea"/>
              </a:rPr>
              <a:t>87</a:t>
            </a:r>
            <a:r>
              <a:rPr lang="en-US" altLang="zh-CN" sz="2000" dirty="0">
                <a:solidFill>
                  <a:srgbClr val="080808"/>
                </a:solidFill>
                <a:latin typeface="Times New Roman" panose="02020603050405020304" charset="0"/>
                <a:cs typeface="Times New Roman" panose="02020603050405020304" charset="0"/>
                <a:sym typeface="+mn-ea"/>
              </a:rPr>
              <a:t>]</a:t>
            </a:r>
            <a:endParaRPr lang="en-US" altLang="zh-CN" sz="2000" dirty="0">
              <a:solidFill>
                <a:srgbClr val="080808"/>
              </a:solidFill>
              <a:latin typeface="Times New Roman" panose="02020603050405020304" charset="0"/>
              <a:cs typeface="Times New Roman" panose="02020603050405020304" charset="0"/>
              <a:sym typeface="+mn-ea"/>
            </a:endParaRPr>
          </a:p>
        </p:txBody>
      </p:sp>
      <p:cxnSp>
        <p:nvCxnSpPr>
          <p:cNvPr id="10" name="直接箭头连接符 9"/>
          <p:cNvCxnSpPr/>
          <p:nvPr>
            <p:custDataLst>
              <p:tags r:id="rId7"/>
            </p:custDataLst>
          </p:nvPr>
        </p:nvCxnSpPr>
        <p:spPr>
          <a:xfrm flipV="1">
            <a:off x="3342005" y="4135755"/>
            <a:ext cx="0" cy="3111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1" name="直接箭头连接符 10"/>
          <p:cNvCxnSpPr/>
          <p:nvPr>
            <p:custDataLst>
              <p:tags r:id="rId8"/>
            </p:custDataLst>
          </p:nvPr>
        </p:nvCxnSpPr>
        <p:spPr>
          <a:xfrm flipV="1">
            <a:off x="3774440" y="4135755"/>
            <a:ext cx="0" cy="3111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2" name="文本框 11"/>
          <p:cNvSpPr txBox="1"/>
          <p:nvPr>
            <p:custDataLst>
              <p:tags r:id="rId9"/>
            </p:custDataLst>
          </p:nvPr>
        </p:nvSpPr>
        <p:spPr>
          <a:xfrm>
            <a:off x="3246755" y="4378960"/>
            <a:ext cx="106172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j   j+1</a:t>
            </a:r>
            <a:endParaRPr lang="en-US" altLang="zh-CN">
              <a:latin typeface="Times New Roman" panose="02020603050405020304" charset="0"/>
              <a:cs typeface="Times New Roman" panose="02020603050405020304" charset="0"/>
            </a:endParaRPr>
          </a:p>
        </p:txBody>
      </p:sp>
      <p:sp>
        <p:nvSpPr>
          <p:cNvPr id="13" name="文本框 12"/>
          <p:cNvSpPr txBox="1"/>
          <p:nvPr>
            <p:custDataLst>
              <p:tags r:id="rId10"/>
            </p:custDataLst>
          </p:nvPr>
        </p:nvSpPr>
        <p:spPr>
          <a:xfrm>
            <a:off x="56515" y="3758565"/>
            <a:ext cx="7198360" cy="407670"/>
          </a:xfrm>
          <a:prstGeom prst="rect">
            <a:avLst/>
          </a:prstGeom>
          <a:noFill/>
        </p:spPr>
        <p:txBody>
          <a:bodyPr wrap="square" rtlCol="0" anchor="t">
            <a:noAutofit/>
          </a:bodyPr>
          <a:p>
            <a:pPr indent="457200">
              <a:spcBef>
                <a:spcPts val="0"/>
              </a:spcBef>
              <a:buSzTx/>
              <a:buFontTx/>
              <a:buNone/>
            </a:pPr>
            <a:r>
              <a:rPr lang="zh-CN" altLang="en-US" sz="2000" dirty="0">
                <a:solidFill>
                  <a:srgbClr val="080808"/>
                </a:solidFill>
                <a:latin typeface="宋体" panose="02010600030101010101" pitchFamily="2" charset="-122"/>
                <a:sym typeface="+mn-ea"/>
              </a:rPr>
              <a:t>第二次遍历从头开始：</a:t>
            </a:r>
            <a:r>
              <a:rPr lang="en-US" altLang="zh-CN" sz="2000" dirty="0">
                <a:solidFill>
                  <a:srgbClr val="080808"/>
                </a:solidFill>
                <a:latin typeface="Times New Roman" panose="02020603050405020304" charset="0"/>
                <a:cs typeface="Times New Roman" panose="02020603050405020304" charset="0"/>
                <a:sym typeface="+mn-ea"/>
              </a:rPr>
              <a:t>[15, 11, 26, 32, 53, 3, 61, </a:t>
            </a:r>
            <a:r>
              <a:rPr lang="en-US" altLang="zh-CN" sz="2000" dirty="0">
                <a:solidFill>
                  <a:srgbClr val="FF0000"/>
                </a:solidFill>
                <a:latin typeface="Times New Roman" panose="02020603050405020304" charset="0"/>
                <a:cs typeface="Times New Roman" panose="02020603050405020304" charset="0"/>
                <a:sym typeface="+mn-ea"/>
              </a:rPr>
              <a:t>87</a:t>
            </a:r>
            <a:r>
              <a:rPr lang="en-US" altLang="zh-CN" sz="2000" dirty="0">
                <a:solidFill>
                  <a:srgbClr val="080808"/>
                </a:solidFill>
                <a:latin typeface="Times New Roman" panose="02020603050405020304" charset="0"/>
                <a:cs typeface="Times New Roman" panose="02020603050405020304" charset="0"/>
                <a:sym typeface="+mn-ea"/>
              </a:rPr>
              <a:t>]</a:t>
            </a:r>
            <a:endParaRPr lang="en-US" altLang="zh-CN" sz="2000" dirty="0">
              <a:solidFill>
                <a:srgbClr val="080808"/>
              </a:solidFill>
              <a:latin typeface="Times New Roman" panose="02020603050405020304" charset="0"/>
              <a:cs typeface="Times New Roman" panose="02020603050405020304" charset="0"/>
              <a:sym typeface="+mn-ea"/>
            </a:endParaRPr>
          </a:p>
          <a:p>
            <a:pPr indent="457200">
              <a:spcBef>
                <a:spcPts val="0"/>
              </a:spcBef>
              <a:buSzTx/>
              <a:buFontTx/>
              <a:buNone/>
            </a:pPr>
            <a:endParaRPr lang="zh-CN" altLang="en-US" sz="2000" dirty="0">
              <a:solidFill>
                <a:srgbClr val="080808"/>
              </a:solidFill>
              <a:latin typeface="宋体" panose="02010600030101010101" pitchFamily="2" charset="-122"/>
              <a:sym typeface="+mn-ea"/>
            </a:endParaRPr>
          </a:p>
        </p:txBody>
      </p:sp>
      <p:sp>
        <p:nvSpPr>
          <p:cNvPr id="21" name="文本框 20"/>
          <p:cNvSpPr txBox="1"/>
          <p:nvPr/>
        </p:nvSpPr>
        <p:spPr>
          <a:xfrm>
            <a:off x="6882765" y="2574925"/>
            <a:ext cx="1804670" cy="922020"/>
          </a:xfrm>
          <a:prstGeom prst="rect">
            <a:avLst/>
          </a:prstGeom>
          <a:noFill/>
        </p:spPr>
        <p:txBody>
          <a:bodyPr wrap="square" rtlCol="0">
            <a:spAutoFit/>
          </a:bodyPr>
          <a:p>
            <a:r>
              <a:rPr lang="zh-CN" altLang="en-US">
                <a:solidFill>
                  <a:srgbClr val="FF0000"/>
                </a:solidFill>
                <a:uFillTx/>
                <a:latin typeface="Times New Roman" panose="02020603050405020304" charset="0"/>
              </a:rPr>
              <a:t>需要多次遍历，因此需要有</a:t>
            </a:r>
            <a:r>
              <a:rPr lang="en-US" altLang="zh-CN">
                <a:solidFill>
                  <a:srgbClr val="FF0000"/>
                </a:solidFill>
                <a:uFillTx/>
                <a:latin typeface="Times New Roman" panose="02020603050405020304" charset="0"/>
              </a:rPr>
              <a:t>for</a:t>
            </a:r>
            <a:r>
              <a:rPr lang="zh-CN" altLang="en-US">
                <a:solidFill>
                  <a:srgbClr val="FF0000"/>
                </a:solidFill>
                <a:uFillTx/>
                <a:latin typeface="Times New Roman" panose="02020603050405020304" charset="0"/>
              </a:rPr>
              <a:t>循环</a:t>
            </a:r>
            <a:r>
              <a:rPr lang="zh-CN" altLang="en-US">
                <a:solidFill>
                  <a:srgbClr val="FF0000"/>
                </a:solidFill>
                <a:uFillTx/>
                <a:latin typeface="Times New Roman" panose="02020603050405020304" charset="0"/>
              </a:rPr>
              <a:t>嵌套</a:t>
            </a:r>
            <a:endParaRPr lang="zh-CN" altLang="en-US">
              <a:solidFill>
                <a:srgbClr val="FF0000"/>
              </a:solidFill>
              <a:uFillTx/>
              <a:latin typeface="Times New Roman" panose="02020603050405020304" charset="0"/>
            </a:endParaRPr>
          </a:p>
        </p:txBody>
      </p:sp>
      <p:cxnSp>
        <p:nvCxnSpPr>
          <p:cNvPr id="22" name="直接箭头连接符 21"/>
          <p:cNvCxnSpPr/>
          <p:nvPr/>
        </p:nvCxnSpPr>
        <p:spPr>
          <a:xfrm flipH="1">
            <a:off x="6415405" y="2816860"/>
            <a:ext cx="504190" cy="19812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3" name="文本框 2"/>
          <p:cNvSpPr txBox="1"/>
          <p:nvPr/>
        </p:nvSpPr>
        <p:spPr>
          <a:xfrm>
            <a:off x="683260" y="5481320"/>
            <a:ext cx="6983095" cy="1257300"/>
          </a:xfrm>
          <a:prstGeom prst="rect">
            <a:avLst/>
          </a:prstGeom>
          <a:noFill/>
        </p:spPr>
        <p:txBody>
          <a:bodyPr wrap="square" rtlCol="0">
            <a:noAutofit/>
          </a:bodyPr>
          <a:p>
            <a:r>
              <a:rPr lang="zh-CN" altLang="en-US">
                <a:solidFill>
                  <a:srgbClr val="FF0000"/>
                </a:solidFill>
                <a:uFillTx/>
                <a:latin typeface="Times New Roman" panose="02020603050405020304" charset="0"/>
              </a:rPr>
              <a:t>此时，需要注意第一次遍历已经把最大值筛选出来，因此下次一次遍历就会少一次对比交换。每多遍历一次，下次遍历就会少一次</a:t>
            </a:r>
            <a:r>
              <a:rPr lang="zh-CN" altLang="en-US">
                <a:solidFill>
                  <a:srgbClr val="FF0000"/>
                </a:solidFill>
                <a:uFillTx/>
                <a:latin typeface="Times New Roman" panose="02020603050405020304" charset="0"/>
              </a:rPr>
              <a:t>循环。</a:t>
            </a:r>
            <a:endParaRPr lang="zh-CN" altLang="en-US">
              <a:solidFill>
                <a:srgbClr val="FF0000"/>
              </a:solidFill>
              <a:uFillTx/>
              <a:latin typeface="Times New Roman" panose="02020603050405020304" charset="0"/>
            </a:endParaRPr>
          </a:p>
        </p:txBody>
      </p:sp>
      <p:sp>
        <p:nvSpPr>
          <p:cNvPr id="5" name="文本框 4"/>
          <p:cNvSpPr txBox="1"/>
          <p:nvPr>
            <p:custDataLst>
              <p:tags r:id="rId11"/>
            </p:custDataLst>
          </p:nvPr>
        </p:nvSpPr>
        <p:spPr>
          <a:xfrm>
            <a:off x="28575" y="4620260"/>
            <a:ext cx="7198360" cy="407670"/>
          </a:xfrm>
          <a:prstGeom prst="rect">
            <a:avLst/>
          </a:prstGeom>
          <a:noFill/>
        </p:spPr>
        <p:txBody>
          <a:bodyPr wrap="square" rtlCol="0" anchor="t">
            <a:noAutofit/>
          </a:bodyPr>
          <a:p>
            <a:pPr indent="457200">
              <a:spcBef>
                <a:spcPts val="0"/>
              </a:spcBef>
              <a:buSzTx/>
              <a:buFontTx/>
              <a:buNone/>
            </a:pPr>
            <a:r>
              <a:rPr lang="zh-CN" altLang="en-US" sz="2000" dirty="0">
                <a:solidFill>
                  <a:srgbClr val="080808"/>
                </a:solidFill>
                <a:latin typeface="宋体" panose="02010600030101010101" pitchFamily="2" charset="-122"/>
                <a:sym typeface="+mn-ea"/>
              </a:rPr>
              <a:t>第二次遍历最后一次</a:t>
            </a:r>
            <a:r>
              <a:rPr lang="zh-CN" altLang="en-US" sz="2000" dirty="0">
                <a:solidFill>
                  <a:srgbClr val="080808"/>
                </a:solidFill>
                <a:latin typeface="宋体" panose="02010600030101010101" pitchFamily="2" charset="-122"/>
                <a:sym typeface="+mn-ea"/>
              </a:rPr>
              <a:t>交换：</a:t>
            </a:r>
            <a:r>
              <a:rPr lang="en-US" altLang="zh-CN" sz="2000" dirty="0">
                <a:solidFill>
                  <a:srgbClr val="080808"/>
                </a:solidFill>
                <a:latin typeface="Times New Roman" panose="02020603050405020304" charset="0"/>
                <a:cs typeface="Times New Roman" panose="02020603050405020304" charset="0"/>
                <a:sym typeface="+mn-ea"/>
              </a:rPr>
              <a:t>[15, 11, 26, 32, 53, 3, 61, </a:t>
            </a:r>
            <a:r>
              <a:rPr lang="en-US" altLang="zh-CN" sz="2000" dirty="0">
                <a:solidFill>
                  <a:srgbClr val="FF0000"/>
                </a:solidFill>
                <a:latin typeface="Times New Roman" panose="02020603050405020304" charset="0"/>
                <a:cs typeface="Times New Roman" panose="02020603050405020304" charset="0"/>
                <a:sym typeface="+mn-ea"/>
              </a:rPr>
              <a:t>87</a:t>
            </a:r>
            <a:r>
              <a:rPr lang="en-US" altLang="zh-CN" sz="2000" dirty="0">
                <a:solidFill>
                  <a:srgbClr val="080808"/>
                </a:solidFill>
                <a:latin typeface="Times New Roman" panose="02020603050405020304" charset="0"/>
                <a:cs typeface="Times New Roman" panose="02020603050405020304" charset="0"/>
                <a:sym typeface="+mn-ea"/>
              </a:rPr>
              <a:t>]</a:t>
            </a:r>
            <a:endParaRPr lang="en-US" altLang="zh-CN" sz="2000" dirty="0">
              <a:solidFill>
                <a:srgbClr val="080808"/>
              </a:solidFill>
              <a:latin typeface="Times New Roman" panose="02020603050405020304" charset="0"/>
              <a:cs typeface="Times New Roman" panose="02020603050405020304" charset="0"/>
              <a:sym typeface="+mn-ea"/>
            </a:endParaRPr>
          </a:p>
          <a:p>
            <a:pPr indent="457200">
              <a:spcBef>
                <a:spcPts val="0"/>
              </a:spcBef>
              <a:buSzTx/>
              <a:buFontTx/>
              <a:buNone/>
            </a:pPr>
            <a:endParaRPr lang="zh-CN" altLang="en-US" sz="2000" dirty="0">
              <a:solidFill>
                <a:srgbClr val="080808"/>
              </a:solidFill>
              <a:latin typeface="宋体" panose="02010600030101010101" pitchFamily="2" charset="-122"/>
              <a:sym typeface="+mn-ea"/>
            </a:endParaRPr>
          </a:p>
        </p:txBody>
      </p:sp>
      <p:sp>
        <p:nvSpPr>
          <p:cNvPr id="9" name="文本框 8"/>
          <p:cNvSpPr txBox="1"/>
          <p:nvPr>
            <p:custDataLst>
              <p:tags r:id="rId12"/>
            </p:custDataLst>
          </p:nvPr>
        </p:nvSpPr>
        <p:spPr>
          <a:xfrm>
            <a:off x="5554345" y="5153660"/>
            <a:ext cx="106172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j   j+1</a:t>
            </a:r>
            <a:endParaRPr lang="en-US" altLang="zh-CN">
              <a:latin typeface="Times New Roman" panose="02020603050405020304" charset="0"/>
              <a:cs typeface="Times New Roman" panose="02020603050405020304" charset="0"/>
            </a:endParaRPr>
          </a:p>
        </p:txBody>
      </p:sp>
      <p:cxnSp>
        <p:nvCxnSpPr>
          <p:cNvPr id="23" name="直接箭头连接符 22"/>
          <p:cNvCxnSpPr/>
          <p:nvPr>
            <p:custDataLst>
              <p:tags r:id="rId13"/>
            </p:custDataLst>
          </p:nvPr>
        </p:nvCxnSpPr>
        <p:spPr>
          <a:xfrm flipV="1">
            <a:off x="5640705" y="4929505"/>
            <a:ext cx="0" cy="3111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4" name="直接箭头连接符 23"/>
          <p:cNvCxnSpPr/>
          <p:nvPr>
            <p:custDataLst>
              <p:tags r:id="rId14"/>
            </p:custDataLst>
          </p:nvPr>
        </p:nvCxnSpPr>
        <p:spPr>
          <a:xfrm flipV="1">
            <a:off x="6073140" y="4929505"/>
            <a:ext cx="0" cy="3111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467652" y="1773079"/>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冒泡排序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8" name="Text Box 4"/>
          <p:cNvSpPr txBox="1">
            <a:spLocks noChangeArrowheads="1"/>
          </p:cNvSpPr>
          <p:nvPr/>
        </p:nvSpPr>
        <p:spPr bwMode="auto">
          <a:xfrm>
            <a:off x="35560" y="6008370"/>
            <a:ext cx="876871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思考代码交换的细节设计，为什么要</a:t>
            </a:r>
            <a:r>
              <a:rPr lang="en-US" altLang="zh-CN" sz="2000" dirty="0">
                <a:solidFill>
                  <a:srgbClr val="080808"/>
                </a:solidFill>
                <a:latin typeface="宋体" panose="02010600030101010101" pitchFamily="2" charset="-122"/>
              </a:rPr>
              <a:t>j&lt;n-i-1</a:t>
            </a:r>
            <a:r>
              <a:rPr lang="zh-CN" altLang="en-US" sz="2000" dirty="0">
                <a:solidFill>
                  <a:srgbClr val="080808"/>
                </a:solidFill>
                <a:latin typeface="宋体" panose="02010600030101010101" pitchFamily="2" charset="-122"/>
              </a:rPr>
              <a:t>。</a:t>
            </a:r>
            <a:endParaRPr lang="zh-CN" altLang="en-US" sz="2000" dirty="0">
              <a:solidFill>
                <a:srgbClr val="080808"/>
              </a:solidFill>
              <a:latin typeface="宋体" panose="02010600030101010101" pitchFamily="2" charset="-122"/>
            </a:endParaRPr>
          </a:p>
        </p:txBody>
      </p:sp>
      <p:sp>
        <p:nvSpPr>
          <p:cNvPr id="7" name="Text Box 4"/>
          <p:cNvSpPr txBox="1">
            <a:spLocks noChangeArrowheads="1"/>
          </p:cNvSpPr>
          <p:nvPr/>
        </p:nvSpPr>
        <p:spPr bwMode="auto">
          <a:xfrm>
            <a:off x="0" y="2360295"/>
            <a:ext cx="876871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选择排序</a:t>
            </a:r>
            <a:r>
              <a:rPr lang="zh-CN" altLang="en-US" sz="2000" dirty="0">
                <a:solidFill>
                  <a:srgbClr val="080808"/>
                </a:solidFill>
                <a:latin typeface="宋体" panose="02010600030101010101" pitchFamily="2" charset="-122"/>
              </a:rPr>
              <a:t>源码：</a:t>
            </a:r>
            <a:endParaRPr lang="zh-CN" altLang="en-US" sz="2000" dirty="0">
              <a:solidFill>
                <a:srgbClr val="080808"/>
              </a:solidFill>
              <a:latin typeface="宋体" panose="02010600030101010101" pitchFamily="2" charset="-122"/>
            </a:endParaRPr>
          </a:p>
        </p:txBody>
      </p:sp>
      <p:pic>
        <p:nvPicPr>
          <p:cNvPr id="6" name="图片 5"/>
          <p:cNvPicPr>
            <a:picLocks noChangeAspect="1"/>
          </p:cNvPicPr>
          <p:nvPr/>
        </p:nvPicPr>
        <p:blipFill>
          <a:blip r:embed="rId6"/>
          <a:stretch>
            <a:fillRect/>
          </a:stretch>
        </p:blipFill>
        <p:spPr>
          <a:xfrm>
            <a:off x="1979930" y="3141345"/>
            <a:ext cx="5457825" cy="2352675"/>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110147" y="1773079"/>
            <a:ext cx="340614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直接</a:t>
            </a:r>
            <a:r>
              <a:rPr lang="zh-CN" altLang="en-US" sz="2800" b="1" dirty="0">
                <a:solidFill>
                  <a:srgbClr val="0000FF"/>
                </a:solidFill>
                <a:latin typeface="楷体" panose="02010609060101010101" pitchFamily="49" charset="-122"/>
                <a:ea typeface="楷体" panose="02010609060101010101" pitchFamily="49" charset="-122"/>
              </a:rPr>
              <a:t>选择排序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179330" y="2553864"/>
            <a:ext cx="8363699" cy="132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直接选择排序算法思想：直接选择排序会固定住最小值应在的位置，然后每次遍历，从为排序的元素中筛选出最小值，然后与最小值应在的位置上的元素交换。在循环遍历的过程中会将数组分成有序和无序两部分，然后依次筛选最小值，直至完成</a:t>
            </a:r>
            <a:r>
              <a:rPr lang="zh-CN" altLang="en-US" sz="2000" dirty="0">
                <a:solidFill>
                  <a:srgbClr val="080808"/>
                </a:solidFill>
                <a:latin typeface="宋体" panose="02010600030101010101" pitchFamily="2" charset="-122"/>
              </a:rPr>
              <a:t>排序。</a:t>
            </a:r>
            <a:endParaRPr lang="zh-CN" altLang="en-US" sz="2000" dirty="0">
              <a:solidFill>
                <a:srgbClr val="080808"/>
              </a:solidFill>
              <a:latin typeface="宋体" panose="02010600030101010101" pitchFamily="2" charset="-122"/>
            </a:endParaRPr>
          </a:p>
        </p:txBody>
      </p:sp>
      <p:sp>
        <p:nvSpPr>
          <p:cNvPr id="4" name="Text Box 4"/>
          <p:cNvSpPr txBox="1">
            <a:spLocks noChangeArrowheads="1"/>
          </p:cNvSpPr>
          <p:nvPr/>
        </p:nvSpPr>
        <p:spPr bwMode="auto">
          <a:xfrm>
            <a:off x="324485" y="4293235"/>
            <a:ext cx="8363585" cy="1998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例如：</a:t>
            </a:r>
            <a:endParaRPr lang="zh-CN" altLang="en-US" sz="2000" dirty="0">
              <a:solidFill>
                <a:srgbClr val="080808"/>
              </a:solidFill>
              <a:latin typeface="宋体" panose="02010600030101010101" pitchFamily="2" charset="-122"/>
            </a:endParaRPr>
          </a:p>
          <a:p>
            <a:pPr indent="457200">
              <a:spcBef>
                <a:spcPts val="0"/>
              </a:spcBef>
              <a:buSzTx/>
              <a:buFontTx/>
              <a:buNone/>
            </a:pPr>
            <a:r>
              <a:rPr lang="zh-CN" altLang="en-US" sz="2000" dirty="0">
                <a:solidFill>
                  <a:srgbClr val="080808"/>
                </a:solidFill>
                <a:latin typeface="宋体" panose="02010600030101010101" pitchFamily="2" charset="-122"/>
              </a:rPr>
              <a:t>初始化数据为：</a:t>
            </a:r>
            <a:r>
              <a:rPr lang="en-US" altLang="zh-CN" sz="2000" dirty="0">
                <a:solidFill>
                  <a:srgbClr val="080808"/>
                </a:solidFill>
                <a:latin typeface="宋体" panose="02010600030101010101" pitchFamily="2" charset="-122"/>
              </a:rPr>
              <a:t>  </a:t>
            </a:r>
            <a:r>
              <a:rPr lang="en-US" altLang="zh-CN" sz="2000" dirty="0">
                <a:solidFill>
                  <a:srgbClr val="080808"/>
                </a:solidFill>
                <a:latin typeface="Times New Roman" panose="02020603050405020304" charset="0"/>
                <a:cs typeface="Times New Roman" panose="02020603050405020304" charset="0"/>
              </a:rPr>
              <a:t>[32, 15, 11, 26, 53, 87, 3, 61]</a:t>
            </a:r>
            <a:endParaRPr lang="en-US" altLang="zh-CN" sz="2000" dirty="0">
              <a:solidFill>
                <a:srgbClr val="080808"/>
              </a:solidFill>
              <a:latin typeface="Times New Roman" panose="02020603050405020304" charset="0"/>
              <a:cs typeface="Times New Roman" panose="02020603050405020304" charset="0"/>
            </a:endParaRPr>
          </a:p>
          <a:p>
            <a:pPr indent="457200">
              <a:spcBef>
                <a:spcPts val="0"/>
              </a:spcBef>
              <a:buSzTx/>
              <a:buFontTx/>
              <a:buNone/>
            </a:pPr>
            <a:r>
              <a:rPr lang="zh-CN" altLang="en-US" sz="2000" dirty="0">
                <a:solidFill>
                  <a:srgbClr val="080808"/>
                </a:solidFill>
                <a:latin typeface="Times New Roman" panose="02020603050405020304" charset="0"/>
                <a:cs typeface="Times New Roman" panose="02020603050405020304" charset="0"/>
              </a:rPr>
              <a:t>第一次排序结果：</a:t>
            </a:r>
            <a:r>
              <a:rPr lang="en-US" altLang="zh-CN" sz="2000" dirty="0">
                <a:solidFill>
                  <a:srgbClr val="080808"/>
                </a:solidFill>
                <a:latin typeface="Times New Roman" panose="02020603050405020304" charset="0"/>
                <a:cs typeface="Times New Roman" panose="02020603050405020304" charset="0"/>
                <a:sym typeface="+mn-ea"/>
              </a:rPr>
              <a:t>[</a:t>
            </a:r>
            <a:r>
              <a:rPr lang="en-US" altLang="zh-CN" sz="2000" dirty="0">
                <a:solidFill>
                  <a:srgbClr val="FF0000"/>
                </a:solidFill>
                <a:latin typeface="Times New Roman" panose="02020603050405020304" charset="0"/>
                <a:cs typeface="Times New Roman" panose="02020603050405020304" charset="0"/>
                <a:sym typeface="+mn-ea"/>
              </a:rPr>
              <a:t>3, </a:t>
            </a:r>
            <a:r>
              <a:rPr lang="en-US" altLang="zh-CN" sz="2000" dirty="0">
                <a:solidFill>
                  <a:srgbClr val="080808"/>
                </a:solidFill>
                <a:latin typeface="Times New Roman" panose="02020603050405020304" charset="0"/>
                <a:cs typeface="Times New Roman" panose="02020603050405020304" charset="0"/>
                <a:sym typeface="+mn-ea"/>
              </a:rPr>
              <a:t>15, 11, 26, 53, 87, 32, </a:t>
            </a:r>
            <a:r>
              <a:rPr lang="en-US" altLang="zh-CN" sz="2000" dirty="0">
                <a:solidFill>
                  <a:schemeClr val="tx1"/>
                </a:solidFill>
                <a:latin typeface="Times New Roman" panose="02020603050405020304" charset="0"/>
                <a:cs typeface="Times New Roman" panose="02020603050405020304" charset="0"/>
                <a:sym typeface="+mn-ea"/>
              </a:rPr>
              <a:t>61</a:t>
            </a:r>
            <a:r>
              <a:rPr lang="en-US" altLang="zh-CN" sz="2000" dirty="0">
                <a:solidFill>
                  <a:srgbClr val="080808"/>
                </a:solidFill>
                <a:latin typeface="Times New Roman" panose="02020603050405020304" charset="0"/>
                <a:cs typeface="Times New Roman" panose="02020603050405020304" charset="0"/>
                <a:sym typeface="+mn-ea"/>
              </a:rPr>
              <a:t>]</a:t>
            </a:r>
            <a:endParaRPr lang="en-US" altLang="zh-CN" sz="2000" dirty="0">
              <a:solidFill>
                <a:srgbClr val="080808"/>
              </a:solidFill>
              <a:latin typeface="Times New Roman" panose="02020603050405020304" charset="0"/>
              <a:cs typeface="Times New Roman" panose="02020603050405020304" charset="0"/>
              <a:sym typeface="+mn-ea"/>
            </a:endParaRPr>
          </a:p>
          <a:p>
            <a:pPr indent="457200">
              <a:spcBef>
                <a:spcPts val="0"/>
              </a:spcBef>
              <a:buSzTx/>
              <a:buFontTx/>
              <a:buNone/>
            </a:pPr>
            <a:r>
              <a:rPr lang="zh-CN" altLang="en-US" sz="2000" dirty="0">
                <a:solidFill>
                  <a:srgbClr val="080808"/>
                </a:solidFill>
                <a:latin typeface="Times New Roman" panose="02020603050405020304" charset="0"/>
                <a:cs typeface="Times New Roman" panose="02020603050405020304" charset="0"/>
                <a:sym typeface="+mn-ea"/>
              </a:rPr>
              <a:t>第二次排序结果：</a:t>
            </a:r>
            <a:r>
              <a:rPr lang="en-US" altLang="zh-CN" sz="2000" dirty="0">
                <a:solidFill>
                  <a:srgbClr val="FF0000"/>
                </a:solidFill>
                <a:latin typeface="Times New Roman" panose="02020603050405020304" charset="0"/>
                <a:cs typeface="Times New Roman" panose="02020603050405020304" charset="0"/>
                <a:sym typeface="+mn-ea"/>
              </a:rPr>
              <a:t>[3, </a:t>
            </a:r>
            <a:r>
              <a:rPr lang="en-US" altLang="zh-CN" sz="2000" dirty="0">
                <a:solidFill>
                  <a:srgbClr val="FF0000"/>
                </a:solidFill>
                <a:latin typeface="Times New Roman" panose="02020603050405020304" charset="0"/>
                <a:cs typeface="Times New Roman" panose="02020603050405020304" charset="0"/>
                <a:sym typeface="+mn-ea"/>
              </a:rPr>
              <a:t>11</a:t>
            </a:r>
            <a:r>
              <a:rPr lang="en-US" altLang="zh-CN" sz="2000" dirty="0">
                <a:solidFill>
                  <a:srgbClr val="080808"/>
                </a:solidFill>
                <a:latin typeface="Times New Roman" panose="02020603050405020304" charset="0"/>
                <a:cs typeface="Times New Roman" panose="02020603050405020304" charset="0"/>
                <a:sym typeface="+mn-ea"/>
              </a:rPr>
              <a:t>, 15, 26, 53, 87, 32, </a:t>
            </a:r>
            <a:r>
              <a:rPr lang="en-US" altLang="zh-CN" sz="2000" dirty="0">
                <a:latin typeface="Times New Roman" panose="02020603050405020304" charset="0"/>
                <a:cs typeface="Times New Roman" panose="02020603050405020304" charset="0"/>
                <a:sym typeface="+mn-ea"/>
              </a:rPr>
              <a:t>61</a:t>
            </a:r>
            <a:r>
              <a:rPr lang="en-US" altLang="zh-CN" sz="2000" dirty="0">
                <a:solidFill>
                  <a:srgbClr val="080808"/>
                </a:solidFill>
                <a:latin typeface="Times New Roman" panose="02020603050405020304" charset="0"/>
                <a:cs typeface="Times New Roman" panose="02020603050405020304" charset="0"/>
                <a:sym typeface="+mn-ea"/>
              </a:rPr>
              <a:t>]</a:t>
            </a:r>
            <a:endParaRPr lang="en-US" altLang="zh-CN" sz="2000" dirty="0">
              <a:solidFill>
                <a:srgbClr val="080808"/>
              </a:solidFill>
              <a:latin typeface="Times New Roman" panose="02020603050405020304" charset="0"/>
              <a:cs typeface="Times New Roman" panose="02020603050405020304" charset="0"/>
              <a:sym typeface="+mn-ea"/>
            </a:endParaRPr>
          </a:p>
          <a:p>
            <a:pPr marL="2743200" lvl="6" indent="457200">
              <a:spcBef>
                <a:spcPts val="0"/>
              </a:spcBef>
              <a:buSzTx/>
              <a:buFontTx/>
              <a:buNone/>
            </a:pPr>
            <a:r>
              <a:rPr lang="en-US" altLang="zh-CN" sz="2000" dirty="0">
                <a:solidFill>
                  <a:srgbClr val="080808"/>
                </a:solidFill>
                <a:latin typeface="Times New Roman" panose="02020603050405020304" charset="0"/>
                <a:cs typeface="Times New Roman" panose="02020603050405020304" charset="0"/>
              </a:rPr>
              <a:t>.</a:t>
            </a:r>
            <a:endParaRPr lang="en-US" altLang="zh-CN" sz="2000" dirty="0">
              <a:solidFill>
                <a:srgbClr val="080808"/>
              </a:solidFill>
              <a:latin typeface="Times New Roman" panose="02020603050405020304" charset="0"/>
              <a:cs typeface="Times New Roman" panose="02020603050405020304" charset="0"/>
            </a:endParaRPr>
          </a:p>
          <a:p>
            <a:pPr marL="2743200" lvl="6" indent="457200">
              <a:spcBef>
                <a:spcPts val="0"/>
              </a:spcBef>
              <a:buSzTx/>
              <a:buFontTx/>
              <a:buNone/>
            </a:pPr>
            <a:r>
              <a:rPr lang="en-US" altLang="zh-CN" sz="2000" dirty="0">
                <a:solidFill>
                  <a:srgbClr val="080808"/>
                </a:solidFill>
                <a:latin typeface="Times New Roman" panose="02020603050405020304" charset="0"/>
                <a:cs typeface="Times New Roman" panose="02020603050405020304" charset="0"/>
              </a:rPr>
              <a:t>.</a:t>
            </a:r>
            <a:endParaRPr lang="zh-CN" altLang="en-US" sz="2000" dirty="0">
              <a:solidFill>
                <a:srgbClr val="080808"/>
              </a:solidFill>
              <a:latin typeface="Times New Roman" panose="02020603050405020304" charset="0"/>
              <a:cs typeface="Times New Roman" panose="02020603050405020304" charset="0"/>
            </a:endParaRPr>
          </a:p>
          <a:p>
            <a:pPr indent="457200">
              <a:spcBef>
                <a:spcPts val="0"/>
              </a:spcBef>
              <a:buSzTx/>
              <a:buFontTx/>
              <a:buNone/>
            </a:pPr>
            <a:endParaRPr lang="zh-CN" altLang="en-US" sz="2000" dirty="0">
              <a:solidFill>
                <a:srgbClr val="080808"/>
              </a:solidFill>
              <a:latin typeface="Times New Roman" panose="02020603050405020304" charset="0"/>
              <a:cs typeface="Times New Roman" panose="02020603050405020304" charset="0"/>
            </a:endParaRPr>
          </a:p>
        </p:txBody>
      </p:sp>
      <p:sp>
        <p:nvSpPr>
          <p:cNvPr id="5" name="文本框 4"/>
          <p:cNvSpPr txBox="1"/>
          <p:nvPr/>
        </p:nvSpPr>
        <p:spPr>
          <a:xfrm>
            <a:off x="828040" y="6165215"/>
            <a:ext cx="5835650" cy="368300"/>
          </a:xfrm>
          <a:prstGeom prst="rect">
            <a:avLst/>
          </a:prstGeom>
          <a:noFill/>
        </p:spPr>
        <p:txBody>
          <a:bodyPr wrap="square" rtlCol="0" anchor="t">
            <a:spAutoFit/>
          </a:bodyPr>
          <a:p>
            <a:pPr marL="0" lvl="6" indent="0" algn="l" fontAlgn="auto">
              <a:spcBef>
                <a:spcPts val="0"/>
              </a:spcBef>
              <a:buSzTx/>
              <a:buFontTx/>
              <a:buNone/>
            </a:pPr>
            <a:r>
              <a:rPr lang="zh-CN" altLang="en-US" dirty="0">
                <a:solidFill>
                  <a:srgbClr val="080808"/>
                </a:solidFill>
                <a:latin typeface="Times New Roman" panose="02020603050405020304" charset="0"/>
                <a:cs typeface="Times New Roman" panose="02020603050405020304" charset="0"/>
                <a:sym typeface="+mn-ea"/>
              </a:rPr>
              <a:t>最后一次排序结果：</a:t>
            </a:r>
            <a:r>
              <a:rPr lang="en-US" altLang="zh-CN" dirty="0">
                <a:solidFill>
                  <a:srgbClr val="080808"/>
                </a:solidFill>
                <a:latin typeface="Times New Roman" panose="02020603050405020304" charset="0"/>
                <a:cs typeface="Times New Roman" panose="02020603050405020304" charset="0"/>
                <a:sym typeface="+mn-ea"/>
              </a:rPr>
              <a:t>[</a:t>
            </a:r>
            <a:r>
              <a:rPr lang="en-US" altLang="zh-CN" dirty="0">
                <a:solidFill>
                  <a:srgbClr val="FF0000"/>
                </a:solidFill>
                <a:latin typeface="Times New Roman" panose="02020603050405020304" charset="0"/>
                <a:cs typeface="Times New Roman" panose="02020603050405020304" charset="0"/>
                <a:sym typeface="+mn-ea"/>
              </a:rPr>
              <a:t>3, 11, 15,  26,  32,  53, 61,</a:t>
            </a:r>
            <a:r>
              <a:rPr lang="en-US" altLang="zh-CN" dirty="0">
                <a:solidFill>
                  <a:srgbClr val="FF0000"/>
                </a:solidFill>
                <a:latin typeface="Times New Roman" panose="02020603050405020304" charset="0"/>
                <a:cs typeface="Times New Roman" panose="02020603050405020304" charset="0"/>
                <a:sym typeface="+mn-ea"/>
              </a:rPr>
              <a:t>  87</a:t>
            </a:r>
            <a:r>
              <a:rPr lang="en-US" altLang="zh-CN" dirty="0">
                <a:solidFill>
                  <a:srgbClr val="080808"/>
                </a:solidFill>
                <a:latin typeface="Times New Roman" panose="02020603050405020304" charset="0"/>
                <a:cs typeface="Times New Roman" panose="02020603050405020304" charset="0"/>
                <a:sym typeface="+mn-ea"/>
              </a:rPr>
              <a:t>]</a:t>
            </a:r>
            <a:endParaRPr lang="en-US" altLang="zh-CN" dirty="0">
              <a:solidFill>
                <a:srgbClr val="080808"/>
              </a:solidFill>
              <a:latin typeface="Times New Roman" panose="02020603050405020304" charset="0"/>
              <a:cs typeface="Times New Roman" panose="02020603050405020304" charset="0"/>
              <a:sym typeface="+mn-ea"/>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110147" y="1773079"/>
            <a:ext cx="340614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直接</a:t>
            </a:r>
            <a:r>
              <a:rPr lang="zh-CN" altLang="en-US" sz="2800" b="1" dirty="0">
                <a:solidFill>
                  <a:srgbClr val="0000FF"/>
                </a:solidFill>
                <a:latin typeface="楷体" panose="02010609060101010101" pitchFamily="49" charset="-122"/>
                <a:ea typeface="楷体" panose="02010609060101010101" pitchFamily="49" charset="-122"/>
              </a:rPr>
              <a:t>选择排序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4" name="Text Box 4"/>
          <p:cNvSpPr txBox="1">
            <a:spLocks noChangeArrowheads="1"/>
          </p:cNvSpPr>
          <p:nvPr/>
        </p:nvSpPr>
        <p:spPr bwMode="auto">
          <a:xfrm>
            <a:off x="390525" y="4148455"/>
            <a:ext cx="8363585" cy="1998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en-US" altLang="zh-CN" sz="2000" dirty="0">
                <a:solidFill>
                  <a:srgbClr val="080808"/>
                </a:solidFill>
                <a:latin typeface="Times New Roman" panose="02020603050405020304" charset="0"/>
                <a:cs typeface="Times New Roman" panose="02020603050405020304" charset="0"/>
              </a:rPr>
              <a:t>i</a:t>
            </a:r>
            <a:r>
              <a:rPr lang="zh-CN" altLang="en-US" sz="2000" dirty="0">
                <a:solidFill>
                  <a:srgbClr val="080808"/>
                </a:solidFill>
                <a:latin typeface="宋体" panose="02010600030101010101" pitchFamily="2" charset="-122"/>
              </a:rPr>
              <a:t>表示最小值应交换的位置</a:t>
            </a:r>
            <a:r>
              <a:rPr lang="en-US" altLang="zh-CN" sz="2000" dirty="0">
                <a:solidFill>
                  <a:srgbClr val="080808"/>
                </a:solidFill>
                <a:latin typeface="宋体" panose="02010600030101010101" pitchFamily="2" charset="-122"/>
              </a:rPr>
              <a:t>,j</a:t>
            </a:r>
            <a:r>
              <a:rPr lang="zh-CN" altLang="en-US" sz="2000" dirty="0">
                <a:solidFill>
                  <a:srgbClr val="080808"/>
                </a:solidFill>
                <a:latin typeface="宋体" panose="02010600030101010101" pitchFamily="2" charset="-122"/>
              </a:rPr>
              <a:t>作用是搜寻最小值，当找到最小值需要保留最小值的值和</a:t>
            </a:r>
            <a:r>
              <a:rPr lang="zh-CN" altLang="en-US" sz="2000" dirty="0">
                <a:solidFill>
                  <a:srgbClr val="080808"/>
                </a:solidFill>
                <a:latin typeface="宋体" panose="02010600030101010101" pitchFamily="2" charset="-122"/>
              </a:rPr>
              <a:t>索引。</a:t>
            </a:r>
            <a:endParaRPr lang="zh-CN" altLang="en-US" sz="2000" dirty="0">
              <a:solidFill>
                <a:srgbClr val="080808"/>
              </a:solidFill>
              <a:latin typeface="宋体" panose="02010600030101010101" pitchFamily="2" charset="-122"/>
            </a:endParaRPr>
          </a:p>
          <a:p>
            <a:pPr indent="457200">
              <a:spcBef>
                <a:spcPts val="0"/>
              </a:spcBef>
              <a:buSzTx/>
              <a:buFontTx/>
              <a:buNone/>
            </a:pPr>
            <a:r>
              <a:rPr lang="zh-CN" altLang="en-US" sz="2000" dirty="0">
                <a:solidFill>
                  <a:srgbClr val="080808"/>
                </a:solidFill>
                <a:latin typeface="宋体" panose="02010600030101010101" pitchFamily="2" charset="-122"/>
              </a:rPr>
              <a:t>然后进行进行位置</a:t>
            </a:r>
            <a:r>
              <a:rPr lang="zh-CN" altLang="en-US" sz="2000" dirty="0">
                <a:solidFill>
                  <a:srgbClr val="080808"/>
                </a:solidFill>
                <a:latin typeface="宋体" panose="02010600030101010101" pitchFamily="2" charset="-122"/>
              </a:rPr>
              <a:t>交换：</a:t>
            </a:r>
            <a:endParaRPr lang="en-US" altLang="zh-CN" sz="2000" dirty="0">
              <a:solidFill>
                <a:srgbClr val="080808"/>
              </a:solidFill>
              <a:latin typeface="Times New Roman" panose="02020603050405020304" charset="0"/>
              <a:cs typeface="Times New Roman" panose="02020603050405020304" charset="0"/>
            </a:endParaRPr>
          </a:p>
          <a:p>
            <a:pPr indent="457200">
              <a:spcBef>
                <a:spcPts val="0"/>
              </a:spcBef>
              <a:buSzTx/>
              <a:buFontTx/>
              <a:buNone/>
            </a:pPr>
            <a:r>
              <a:rPr lang="zh-CN" altLang="en-US" sz="2000" dirty="0">
                <a:solidFill>
                  <a:srgbClr val="080808"/>
                </a:solidFill>
                <a:latin typeface="Times New Roman" panose="02020603050405020304" charset="0"/>
                <a:cs typeface="Times New Roman" panose="02020603050405020304" charset="0"/>
              </a:rPr>
              <a:t>第一次遍历交换结果：</a:t>
            </a:r>
            <a:r>
              <a:rPr lang="en-US" altLang="zh-CN" sz="2000" dirty="0">
                <a:solidFill>
                  <a:srgbClr val="080808"/>
                </a:solidFill>
                <a:latin typeface="Times New Roman" panose="02020603050405020304" charset="0"/>
                <a:cs typeface="Times New Roman" panose="02020603050405020304" charset="0"/>
                <a:sym typeface="+mn-ea"/>
              </a:rPr>
              <a:t>[</a:t>
            </a:r>
            <a:r>
              <a:rPr lang="en-US" altLang="zh-CN" sz="2000" dirty="0">
                <a:solidFill>
                  <a:srgbClr val="FF0000"/>
                </a:solidFill>
                <a:latin typeface="Times New Roman" panose="02020603050405020304" charset="0"/>
                <a:cs typeface="Times New Roman" panose="02020603050405020304" charset="0"/>
                <a:sym typeface="+mn-ea"/>
              </a:rPr>
              <a:t>3, </a:t>
            </a:r>
            <a:r>
              <a:rPr lang="en-US" altLang="zh-CN" sz="2000" dirty="0">
                <a:solidFill>
                  <a:srgbClr val="080808"/>
                </a:solidFill>
                <a:latin typeface="Times New Roman" panose="02020603050405020304" charset="0"/>
                <a:cs typeface="Times New Roman" panose="02020603050405020304" charset="0"/>
                <a:sym typeface="+mn-ea"/>
              </a:rPr>
              <a:t>15, 11, 26, 53, 87, </a:t>
            </a:r>
            <a:r>
              <a:rPr lang="en-US" altLang="zh-CN" sz="2000" dirty="0">
                <a:solidFill>
                  <a:srgbClr val="FF0000"/>
                </a:solidFill>
                <a:latin typeface="Times New Roman" panose="02020603050405020304" charset="0"/>
                <a:cs typeface="Times New Roman" panose="02020603050405020304" charset="0"/>
                <a:sym typeface="+mn-ea"/>
              </a:rPr>
              <a:t>32</a:t>
            </a:r>
            <a:r>
              <a:rPr lang="en-US" altLang="zh-CN" sz="2000" dirty="0">
                <a:solidFill>
                  <a:srgbClr val="080808"/>
                </a:solidFill>
                <a:latin typeface="Times New Roman" panose="02020603050405020304" charset="0"/>
                <a:cs typeface="Times New Roman" panose="02020603050405020304" charset="0"/>
                <a:sym typeface="+mn-ea"/>
              </a:rPr>
              <a:t>, </a:t>
            </a:r>
            <a:r>
              <a:rPr lang="en-US" altLang="zh-CN" sz="2000" dirty="0">
                <a:solidFill>
                  <a:schemeClr val="tx1"/>
                </a:solidFill>
                <a:latin typeface="Times New Roman" panose="02020603050405020304" charset="0"/>
                <a:cs typeface="Times New Roman" panose="02020603050405020304" charset="0"/>
                <a:sym typeface="+mn-ea"/>
              </a:rPr>
              <a:t>61</a:t>
            </a:r>
            <a:r>
              <a:rPr lang="en-US" altLang="zh-CN" sz="2000" dirty="0">
                <a:solidFill>
                  <a:srgbClr val="080808"/>
                </a:solidFill>
                <a:latin typeface="Times New Roman" panose="02020603050405020304" charset="0"/>
                <a:cs typeface="Times New Roman" panose="02020603050405020304" charset="0"/>
                <a:sym typeface="+mn-ea"/>
              </a:rPr>
              <a:t>]</a:t>
            </a:r>
            <a:endParaRPr lang="zh-CN" altLang="en-US" sz="2000" dirty="0">
              <a:solidFill>
                <a:srgbClr val="080808"/>
              </a:solidFill>
              <a:latin typeface="Times New Roman" panose="02020603050405020304" charset="0"/>
              <a:cs typeface="Times New Roman" panose="02020603050405020304" charset="0"/>
            </a:endParaRPr>
          </a:p>
          <a:p>
            <a:pPr indent="457200">
              <a:spcBef>
                <a:spcPts val="0"/>
              </a:spcBef>
              <a:buSzTx/>
              <a:buFontTx/>
              <a:buNone/>
            </a:pPr>
            <a:endParaRPr lang="zh-CN" altLang="en-US" sz="2000" dirty="0">
              <a:solidFill>
                <a:srgbClr val="080808"/>
              </a:solidFill>
              <a:latin typeface="Times New Roman" panose="02020603050405020304" charset="0"/>
              <a:cs typeface="Times New Roman" panose="02020603050405020304" charset="0"/>
            </a:endParaRPr>
          </a:p>
        </p:txBody>
      </p:sp>
      <p:graphicFrame>
        <p:nvGraphicFramePr>
          <p:cNvPr id="6" name="表格 5"/>
          <p:cNvGraphicFramePr/>
          <p:nvPr/>
        </p:nvGraphicFramePr>
        <p:xfrm>
          <a:off x="1403985" y="2493010"/>
          <a:ext cx="6395720" cy="762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None/>
                      </a:pPr>
                      <a:r>
                        <a:rPr lang="en-US" altLang="zh-CN">
                          <a:solidFill>
                            <a:schemeClr val="tx1"/>
                          </a:solidFill>
                          <a:latin typeface="Times New Roman" panose="02020603050405020304" charset="0"/>
                          <a:cs typeface="Times New Roman" panose="02020603050405020304" charset="0"/>
                        </a:rPr>
                        <a:t>a[0]</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sz="1800">
                          <a:solidFill>
                            <a:schemeClr val="tx1"/>
                          </a:solidFill>
                          <a:latin typeface="Times New Roman" panose="02020603050405020304" charset="0"/>
                          <a:cs typeface="Times New Roman" panose="02020603050405020304" charset="0"/>
                          <a:sym typeface="+mn-ea"/>
                        </a:rPr>
                        <a:t>a[1]</a:t>
                      </a:r>
                      <a:endParaRPr lang="en-US" altLang="zh-CN" sz="1800">
                        <a:solidFill>
                          <a:schemeClr val="tx1"/>
                        </a:solidFill>
                        <a:latin typeface="Times New Roman" panose="02020603050405020304" charset="0"/>
                        <a:cs typeface="Times New Roman" panose="02020603050405020304" charset="0"/>
                        <a:sym typeface="+mn-ea"/>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[2]</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[4]</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[5]</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[6]</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[7]</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r>
              <a:tr h="381000">
                <a:tc>
                  <a:txBody>
                    <a:bodyPr/>
                    <a:p>
                      <a:pPr algn="ctr">
                        <a:buNone/>
                      </a:pPr>
                      <a:r>
                        <a:rPr lang="en-US" altLang="zh-CN">
                          <a:solidFill>
                            <a:schemeClr val="tx1"/>
                          </a:solidFill>
                          <a:latin typeface="Times New Roman" panose="02020603050405020304" charset="0"/>
                          <a:cs typeface="Times New Roman" panose="02020603050405020304" charset="0"/>
                        </a:rPr>
                        <a:t>32</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15</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11</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26</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53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87</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61</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r>
            </a:tbl>
          </a:graphicData>
        </a:graphic>
      </p:graphicFrame>
      <p:cxnSp>
        <p:nvCxnSpPr>
          <p:cNvPr id="7" name="直接箭头连接符 6"/>
          <p:cNvCxnSpPr/>
          <p:nvPr/>
        </p:nvCxnSpPr>
        <p:spPr>
          <a:xfrm flipV="1">
            <a:off x="1832610" y="3284855"/>
            <a:ext cx="0" cy="383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8" name="文本框 7"/>
          <p:cNvSpPr txBox="1"/>
          <p:nvPr/>
        </p:nvSpPr>
        <p:spPr>
          <a:xfrm>
            <a:off x="1709420" y="3719195"/>
            <a:ext cx="598233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i                                                                                   j</a:t>
            </a:r>
            <a:endParaRPr lang="en-US" altLang="zh-CN">
              <a:latin typeface="Times New Roman" panose="02020603050405020304" charset="0"/>
              <a:cs typeface="Times New Roman" panose="02020603050405020304" charset="0"/>
            </a:endParaRPr>
          </a:p>
        </p:txBody>
      </p:sp>
      <p:cxnSp>
        <p:nvCxnSpPr>
          <p:cNvPr id="9" name="直接箭头连接符 8"/>
          <p:cNvCxnSpPr/>
          <p:nvPr/>
        </p:nvCxnSpPr>
        <p:spPr>
          <a:xfrm flipV="1">
            <a:off x="6642100" y="3293110"/>
            <a:ext cx="0" cy="383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2" name="直接连接符 11"/>
          <p:cNvCxnSpPr/>
          <p:nvPr/>
        </p:nvCxnSpPr>
        <p:spPr>
          <a:xfrm flipV="1">
            <a:off x="3623945" y="5733415"/>
            <a:ext cx="2244090"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3" name="直接箭头连接符 12"/>
          <p:cNvCxnSpPr/>
          <p:nvPr/>
        </p:nvCxnSpPr>
        <p:spPr>
          <a:xfrm flipV="1">
            <a:off x="3632835" y="5354955"/>
            <a:ext cx="0" cy="383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4" name="直接箭头连接符 13"/>
          <p:cNvCxnSpPr/>
          <p:nvPr/>
        </p:nvCxnSpPr>
        <p:spPr>
          <a:xfrm flipV="1">
            <a:off x="5851525" y="5330825"/>
            <a:ext cx="0" cy="383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110147" y="1773079"/>
            <a:ext cx="340614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直接</a:t>
            </a:r>
            <a:r>
              <a:rPr lang="zh-CN" altLang="en-US" sz="2800" b="1" dirty="0">
                <a:solidFill>
                  <a:srgbClr val="0000FF"/>
                </a:solidFill>
                <a:latin typeface="楷体" panose="02010609060101010101" pitchFamily="49" charset="-122"/>
                <a:ea typeface="楷体" panose="02010609060101010101" pitchFamily="49" charset="-122"/>
              </a:rPr>
              <a:t>选择排序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4" name="Text Box 4"/>
          <p:cNvSpPr txBox="1">
            <a:spLocks noChangeArrowheads="1"/>
          </p:cNvSpPr>
          <p:nvPr/>
        </p:nvSpPr>
        <p:spPr bwMode="auto">
          <a:xfrm>
            <a:off x="467995" y="2420620"/>
            <a:ext cx="8399780" cy="636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Times New Roman" panose="02020603050405020304" charset="0"/>
                <a:cs typeface="Times New Roman" panose="02020603050405020304" charset="0"/>
              </a:rPr>
              <a:t>第一次遍历交换结果：</a:t>
            </a:r>
            <a:r>
              <a:rPr lang="en-US" altLang="zh-CN" sz="2000" dirty="0">
                <a:solidFill>
                  <a:srgbClr val="080808"/>
                </a:solidFill>
                <a:latin typeface="Times New Roman" panose="02020603050405020304" charset="0"/>
                <a:cs typeface="Times New Roman" panose="02020603050405020304" charset="0"/>
                <a:sym typeface="+mn-ea"/>
              </a:rPr>
              <a:t>[</a:t>
            </a:r>
            <a:r>
              <a:rPr lang="en-US" altLang="zh-CN" sz="2000" dirty="0">
                <a:solidFill>
                  <a:srgbClr val="FF0000"/>
                </a:solidFill>
                <a:latin typeface="Times New Roman" panose="02020603050405020304" charset="0"/>
                <a:cs typeface="Times New Roman" panose="02020603050405020304" charset="0"/>
                <a:sym typeface="+mn-ea"/>
              </a:rPr>
              <a:t>3, </a:t>
            </a:r>
            <a:r>
              <a:rPr lang="en-US" altLang="zh-CN" sz="2000" dirty="0">
                <a:solidFill>
                  <a:srgbClr val="080808"/>
                </a:solidFill>
                <a:latin typeface="Times New Roman" panose="02020603050405020304" charset="0"/>
                <a:cs typeface="Times New Roman" panose="02020603050405020304" charset="0"/>
                <a:sym typeface="+mn-ea"/>
              </a:rPr>
              <a:t>15, 11, 26, 53, 87, </a:t>
            </a:r>
            <a:r>
              <a:rPr lang="en-US" altLang="zh-CN" sz="2000" dirty="0">
                <a:solidFill>
                  <a:srgbClr val="FF0000"/>
                </a:solidFill>
                <a:latin typeface="Times New Roman" panose="02020603050405020304" charset="0"/>
                <a:cs typeface="Times New Roman" panose="02020603050405020304" charset="0"/>
                <a:sym typeface="+mn-ea"/>
              </a:rPr>
              <a:t>32</a:t>
            </a:r>
            <a:r>
              <a:rPr lang="en-US" altLang="zh-CN" sz="2000" dirty="0">
                <a:solidFill>
                  <a:srgbClr val="080808"/>
                </a:solidFill>
                <a:latin typeface="Times New Roman" panose="02020603050405020304" charset="0"/>
                <a:cs typeface="Times New Roman" panose="02020603050405020304" charset="0"/>
                <a:sym typeface="+mn-ea"/>
              </a:rPr>
              <a:t>, </a:t>
            </a:r>
            <a:r>
              <a:rPr lang="en-US" altLang="zh-CN" sz="2000" dirty="0">
                <a:solidFill>
                  <a:schemeClr val="tx1"/>
                </a:solidFill>
                <a:latin typeface="Times New Roman" panose="02020603050405020304" charset="0"/>
                <a:cs typeface="Times New Roman" panose="02020603050405020304" charset="0"/>
                <a:sym typeface="+mn-ea"/>
              </a:rPr>
              <a:t>61</a:t>
            </a:r>
            <a:r>
              <a:rPr lang="en-US" altLang="zh-CN" sz="2000" dirty="0">
                <a:solidFill>
                  <a:srgbClr val="080808"/>
                </a:solidFill>
                <a:latin typeface="Times New Roman" panose="02020603050405020304" charset="0"/>
                <a:cs typeface="Times New Roman" panose="02020603050405020304" charset="0"/>
                <a:sym typeface="+mn-ea"/>
              </a:rPr>
              <a:t>]</a:t>
            </a:r>
            <a:endParaRPr lang="zh-CN" altLang="en-US" sz="2000" dirty="0">
              <a:solidFill>
                <a:srgbClr val="080808"/>
              </a:solidFill>
              <a:latin typeface="Times New Roman" panose="02020603050405020304" charset="0"/>
              <a:cs typeface="Times New Roman" panose="02020603050405020304" charset="0"/>
            </a:endParaRPr>
          </a:p>
          <a:p>
            <a:pPr indent="457200">
              <a:spcBef>
                <a:spcPts val="0"/>
              </a:spcBef>
              <a:buSzTx/>
              <a:buFontTx/>
              <a:buNone/>
            </a:pPr>
            <a:endParaRPr lang="zh-CN" altLang="en-US" sz="2000" dirty="0">
              <a:solidFill>
                <a:srgbClr val="080808"/>
              </a:solidFill>
              <a:latin typeface="Times New Roman" panose="02020603050405020304" charset="0"/>
              <a:cs typeface="Times New Roman" panose="02020603050405020304" charset="0"/>
            </a:endParaRPr>
          </a:p>
        </p:txBody>
      </p:sp>
      <p:cxnSp>
        <p:nvCxnSpPr>
          <p:cNvPr id="12" name="直接连接符 11"/>
          <p:cNvCxnSpPr/>
          <p:nvPr/>
        </p:nvCxnSpPr>
        <p:spPr>
          <a:xfrm flipV="1">
            <a:off x="3710305" y="3182620"/>
            <a:ext cx="2244090"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3" name="直接箭头连接符 12"/>
          <p:cNvCxnSpPr/>
          <p:nvPr/>
        </p:nvCxnSpPr>
        <p:spPr>
          <a:xfrm flipV="1">
            <a:off x="3719195" y="2804160"/>
            <a:ext cx="0" cy="383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4" name="直接箭头连接符 13"/>
          <p:cNvCxnSpPr/>
          <p:nvPr/>
        </p:nvCxnSpPr>
        <p:spPr>
          <a:xfrm flipV="1">
            <a:off x="5937885" y="2780030"/>
            <a:ext cx="0" cy="383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3" name="文本框 2"/>
          <p:cNvSpPr txBox="1"/>
          <p:nvPr/>
        </p:nvSpPr>
        <p:spPr>
          <a:xfrm>
            <a:off x="850900" y="3183890"/>
            <a:ext cx="7959725" cy="865505"/>
          </a:xfrm>
          <a:prstGeom prst="rect">
            <a:avLst/>
          </a:prstGeom>
          <a:noFill/>
        </p:spPr>
        <p:txBody>
          <a:bodyPr wrap="square" rtlCol="0">
            <a:noAutofit/>
          </a:bodyPr>
          <a:p>
            <a:r>
              <a:rPr lang="zh-CN" altLang="en-US">
                <a:solidFill>
                  <a:schemeClr val="tx1"/>
                </a:solidFill>
                <a:uFillTx/>
                <a:latin typeface="Times New Roman" panose="02020603050405020304" charset="0"/>
              </a:rPr>
              <a:t>每一次遍历都会把最小值放在首位，因此需要一个</a:t>
            </a:r>
            <a:r>
              <a:rPr lang="en-US" altLang="zh-CN">
                <a:solidFill>
                  <a:schemeClr val="tx1"/>
                </a:solidFill>
                <a:uFillTx/>
                <a:latin typeface="Times New Roman" panose="02020603050405020304" charset="0"/>
              </a:rPr>
              <a:t>for</a:t>
            </a:r>
            <a:r>
              <a:rPr lang="zh-CN" altLang="en-US">
                <a:solidFill>
                  <a:schemeClr val="tx1"/>
                </a:solidFill>
                <a:uFillTx/>
                <a:latin typeface="Times New Roman" panose="02020603050405020304" charset="0"/>
              </a:rPr>
              <a:t>循环，有需要</a:t>
            </a:r>
            <a:r>
              <a:rPr lang="zh-CN" altLang="en-US">
                <a:solidFill>
                  <a:schemeClr val="tx1"/>
                </a:solidFill>
                <a:uFillTx/>
                <a:latin typeface="Times New Roman" panose="02020603050405020304" charset="0"/>
              </a:rPr>
              <a:t>嵌套另外一个</a:t>
            </a:r>
            <a:r>
              <a:rPr lang="en-US" altLang="zh-CN">
                <a:solidFill>
                  <a:schemeClr val="tx1"/>
                </a:solidFill>
                <a:uFillTx/>
                <a:latin typeface="Times New Roman" panose="02020603050405020304" charset="0"/>
              </a:rPr>
              <a:t>for</a:t>
            </a:r>
            <a:r>
              <a:rPr lang="zh-CN" altLang="en-US">
                <a:solidFill>
                  <a:schemeClr val="tx1"/>
                </a:solidFill>
                <a:uFillTx/>
                <a:latin typeface="Times New Roman" panose="02020603050405020304" charset="0"/>
              </a:rPr>
              <a:t>循环寻找</a:t>
            </a:r>
            <a:r>
              <a:rPr lang="zh-CN" altLang="en-US">
                <a:solidFill>
                  <a:schemeClr val="tx1"/>
                </a:solidFill>
                <a:uFillTx/>
                <a:latin typeface="Times New Roman" panose="02020603050405020304" charset="0"/>
              </a:rPr>
              <a:t>最小值，同时需要记录最小值的位置，便于后续的交换。</a:t>
            </a:r>
            <a:endParaRPr lang="zh-CN" altLang="en-US">
              <a:solidFill>
                <a:schemeClr val="tx1"/>
              </a:solidFill>
              <a:uFillTx/>
              <a:latin typeface="Times New Roman" panose="0202060305040502030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1" y="1051168"/>
            <a:ext cx="521290" cy="62483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None/>
            </a:pPr>
            <a:endParaRPr lang="zh-CN" altLang="en-US"/>
          </a:p>
        </p:txBody>
      </p:sp>
      <p:sp>
        <p:nvSpPr>
          <p:cNvPr id="7" name="Freeform 6"/>
          <p:cNvSpPr/>
          <p:nvPr/>
        </p:nvSpPr>
        <p:spPr bwMode="auto">
          <a:xfrm>
            <a:off x="105925" y="1140429"/>
            <a:ext cx="397513" cy="501058"/>
          </a:xfrm>
          <a:custGeom>
            <a:avLst/>
            <a:gdLst>
              <a:gd name="T0" fmla="*/ 510720 w 1173"/>
              <a:gd name="T1" fmla="*/ 242556 h 1472"/>
              <a:gd name="T2" fmla="*/ 494464 w 1173"/>
              <a:gd name="T3" fmla="*/ 21309 h 1472"/>
              <a:gd name="T4" fmla="*/ 481820 w 1173"/>
              <a:gd name="T5" fmla="*/ 24482 h 1472"/>
              <a:gd name="T6" fmla="*/ 452920 w 1173"/>
              <a:gd name="T7" fmla="*/ 30830 h 1472"/>
              <a:gd name="T8" fmla="*/ 414988 w 1173"/>
              <a:gd name="T9" fmla="*/ 24482 h 1472"/>
              <a:gd name="T10" fmla="*/ 284035 w 1173"/>
              <a:gd name="T11" fmla="*/ 2267 h 1472"/>
              <a:gd name="T12" fmla="*/ 0 w 1173"/>
              <a:gd name="T13" fmla="*/ 348193 h 1472"/>
              <a:gd name="T14" fmla="*/ 290356 w 1173"/>
              <a:gd name="T15" fmla="*/ 665102 h 1472"/>
              <a:gd name="T16" fmla="*/ 529686 w 1173"/>
              <a:gd name="T17" fmla="*/ 492366 h 1472"/>
              <a:gd name="T18" fmla="*/ 491303 w 1173"/>
              <a:gd name="T19" fmla="*/ 469697 h 1472"/>
              <a:gd name="T20" fmla="*/ 312483 w 1173"/>
              <a:gd name="T21" fmla="*/ 620671 h 1472"/>
              <a:gd name="T22" fmla="*/ 130954 w 1173"/>
              <a:gd name="T23" fmla="*/ 328697 h 1472"/>
              <a:gd name="T24" fmla="*/ 290356 w 1173"/>
              <a:gd name="T25" fmla="*/ 47151 h 1472"/>
              <a:gd name="T26" fmla="*/ 472337 w 1173"/>
              <a:gd name="T27" fmla="*/ 258424 h 1472"/>
              <a:gd name="T28" fmla="*/ 510720 w 1173"/>
              <a:gd name="T29" fmla="*/ 242556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 name="Freeform 7"/>
          <p:cNvSpPr>
            <a:spLocks noEditPoints="1"/>
          </p:cNvSpPr>
          <p:nvPr/>
        </p:nvSpPr>
        <p:spPr bwMode="auto">
          <a:xfrm>
            <a:off x="566516" y="1497477"/>
            <a:ext cx="742660" cy="151151"/>
          </a:xfrm>
          <a:custGeom>
            <a:avLst/>
            <a:gdLst>
              <a:gd name="T0" fmla="*/ 22141 w 2195"/>
              <a:gd name="T1" fmla="*/ 126007 h 445"/>
              <a:gd name="T2" fmla="*/ 113870 w 2195"/>
              <a:gd name="T3" fmla="*/ 125101 h 445"/>
              <a:gd name="T4" fmla="*/ 68684 w 2195"/>
              <a:gd name="T5" fmla="*/ 200795 h 445"/>
              <a:gd name="T6" fmla="*/ 70491 w 2195"/>
              <a:gd name="T7" fmla="*/ 47593 h 445"/>
              <a:gd name="T8" fmla="*/ 68684 w 2195"/>
              <a:gd name="T9" fmla="*/ 200795 h 445"/>
              <a:gd name="T10" fmla="*/ 300490 w 2195"/>
              <a:gd name="T11" fmla="*/ 196716 h 445"/>
              <a:gd name="T12" fmla="*/ 279253 w 2195"/>
              <a:gd name="T13" fmla="*/ 106064 h 445"/>
              <a:gd name="T14" fmla="*/ 201532 w 2195"/>
              <a:gd name="T15" fmla="*/ 106970 h 445"/>
              <a:gd name="T16" fmla="*/ 180746 w 2195"/>
              <a:gd name="T17" fmla="*/ 197623 h 445"/>
              <a:gd name="T18" fmla="*/ 201532 w 2195"/>
              <a:gd name="T19" fmla="*/ 50312 h 445"/>
              <a:gd name="T20" fmla="*/ 249881 w 2195"/>
              <a:gd name="T21" fmla="*/ 46233 h 445"/>
              <a:gd name="T22" fmla="*/ 405323 w 2195"/>
              <a:gd name="T23" fmla="*/ 184478 h 445"/>
              <a:gd name="T24" fmla="*/ 387248 w 2195"/>
              <a:gd name="T25" fmla="*/ 199889 h 445"/>
              <a:gd name="T26" fmla="*/ 356973 w 2195"/>
              <a:gd name="T27" fmla="*/ 68443 h 445"/>
              <a:gd name="T28" fmla="*/ 336640 w 2195"/>
              <a:gd name="T29" fmla="*/ 50312 h 445"/>
              <a:gd name="T30" fmla="*/ 356973 w 2195"/>
              <a:gd name="T31" fmla="*/ 10878 h 445"/>
              <a:gd name="T32" fmla="*/ 378211 w 2195"/>
              <a:gd name="T33" fmla="*/ 50312 h 445"/>
              <a:gd name="T34" fmla="*/ 405323 w 2195"/>
              <a:gd name="T35" fmla="*/ 68443 h 445"/>
              <a:gd name="T36" fmla="*/ 378211 w 2195"/>
              <a:gd name="T37" fmla="*/ 167707 h 445"/>
              <a:gd name="T38" fmla="*/ 405323 w 2195"/>
              <a:gd name="T39" fmla="*/ 184478 h 445"/>
              <a:gd name="T40" fmla="*/ 548564 w 2195"/>
              <a:gd name="T41" fmla="*/ 112862 h 445"/>
              <a:gd name="T42" fmla="*/ 460902 w 2195"/>
              <a:gd name="T43" fmla="*/ 112862 h 445"/>
              <a:gd name="T44" fmla="*/ 570706 w 2195"/>
              <a:gd name="T45" fmla="*/ 157282 h 445"/>
              <a:gd name="T46" fmla="*/ 436502 w 2195"/>
              <a:gd name="T47" fmla="*/ 126007 h 445"/>
              <a:gd name="T48" fmla="*/ 571609 w 2195"/>
              <a:gd name="T49" fmla="*/ 126007 h 445"/>
              <a:gd name="T50" fmla="*/ 459999 w 2195"/>
              <a:gd name="T51" fmla="*/ 130993 h 445"/>
              <a:gd name="T52" fmla="*/ 548564 w 2195"/>
              <a:gd name="T53" fmla="*/ 151390 h 445"/>
              <a:gd name="T54" fmla="*/ 734733 w 2195"/>
              <a:gd name="T55" fmla="*/ 196716 h 445"/>
              <a:gd name="T56" fmla="*/ 713947 w 2195"/>
              <a:gd name="T57" fmla="*/ 106064 h 445"/>
              <a:gd name="T58" fmla="*/ 636226 w 2195"/>
              <a:gd name="T59" fmla="*/ 106970 h 445"/>
              <a:gd name="T60" fmla="*/ 614988 w 2195"/>
              <a:gd name="T61" fmla="*/ 197623 h 445"/>
              <a:gd name="T62" fmla="*/ 636226 w 2195"/>
              <a:gd name="T63" fmla="*/ 50312 h 445"/>
              <a:gd name="T64" fmla="*/ 684576 w 2195"/>
              <a:gd name="T65" fmla="*/ 46233 h 445"/>
              <a:gd name="T66" fmla="*/ 840017 w 2195"/>
              <a:gd name="T67" fmla="*/ 184478 h 445"/>
              <a:gd name="T68" fmla="*/ 821491 w 2195"/>
              <a:gd name="T69" fmla="*/ 199889 h 445"/>
              <a:gd name="T70" fmla="*/ 791668 w 2195"/>
              <a:gd name="T71" fmla="*/ 68443 h 445"/>
              <a:gd name="T72" fmla="*/ 771334 w 2195"/>
              <a:gd name="T73" fmla="*/ 50312 h 445"/>
              <a:gd name="T74" fmla="*/ 791668 w 2195"/>
              <a:gd name="T75" fmla="*/ 10878 h 445"/>
              <a:gd name="T76" fmla="*/ 812454 w 2195"/>
              <a:gd name="T77" fmla="*/ 50312 h 445"/>
              <a:gd name="T78" fmla="*/ 840017 w 2195"/>
              <a:gd name="T79" fmla="*/ 68443 h 445"/>
              <a:gd name="T80" fmla="*/ 812454 w 2195"/>
              <a:gd name="T81" fmla="*/ 167707 h 445"/>
              <a:gd name="T82" fmla="*/ 840017 w 2195"/>
              <a:gd name="T83" fmla="*/ 184478 h 445"/>
              <a:gd name="T84" fmla="*/ 985066 w 2195"/>
              <a:gd name="T85" fmla="*/ 85667 h 445"/>
              <a:gd name="T86" fmla="*/ 875263 w 2195"/>
              <a:gd name="T87" fmla="*/ 87933 h 445"/>
              <a:gd name="T88" fmla="*/ 968799 w 2195"/>
              <a:gd name="T89" fmla="*/ 159549 h 445"/>
              <a:gd name="T90" fmla="*/ 890174 w 2195"/>
              <a:gd name="T91" fmla="*/ 151390 h 445"/>
              <a:gd name="T92" fmla="*/ 931746 w 2195"/>
              <a:gd name="T93" fmla="*/ 200795 h 445"/>
              <a:gd name="T94" fmla="*/ 937620 w 2195"/>
              <a:gd name="T95" fmla="*/ 114222 h 445"/>
              <a:gd name="T96" fmla="*/ 929487 w 2195"/>
              <a:gd name="T97" fmla="*/ 65723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 name="Freeform 8"/>
          <p:cNvSpPr>
            <a:spLocks noEditPoints="1"/>
          </p:cNvSpPr>
          <p:nvPr/>
        </p:nvSpPr>
        <p:spPr bwMode="auto">
          <a:xfrm>
            <a:off x="595080" y="1061879"/>
            <a:ext cx="714096" cy="335625"/>
          </a:xfrm>
          <a:custGeom>
            <a:avLst/>
            <a:gdLst>
              <a:gd name="T0" fmla="*/ 345008 w 2109"/>
              <a:gd name="T1" fmla="*/ 0 h 986"/>
              <a:gd name="T2" fmla="*/ 305269 w 2109"/>
              <a:gd name="T3" fmla="*/ 447253 h 986"/>
              <a:gd name="T4" fmla="*/ 37933 w 2109"/>
              <a:gd name="T5" fmla="*/ 409150 h 986"/>
              <a:gd name="T6" fmla="*/ 0 w 2109"/>
              <a:gd name="T7" fmla="*/ 447253 h 986"/>
              <a:gd name="T8" fmla="*/ 37933 w 2109"/>
              <a:gd name="T9" fmla="*/ 36288 h 986"/>
              <a:gd name="T10" fmla="*/ 305269 w 2109"/>
              <a:gd name="T11" fmla="*/ 126555 h 986"/>
              <a:gd name="T12" fmla="*/ 37933 w 2109"/>
              <a:gd name="T13" fmla="*/ 36288 h 986"/>
              <a:gd name="T14" fmla="*/ 37933 w 2109"/>
              <a:gd name="T15" fmla="*/ 376944 h 986"/>
              <a:gd name="T16" fmla="*/ 305269 w 2109"/>
              <a:gd name="T17" fmla="*/ 284863 h 986"/>
              <a:gd name="T18" fmla="*/ 37933 w 2109"/>
              <a:gd name="T19" fmla="*/ 160576 h 986"/>
              <a:gd name="T20" fmla="*/ 305269 w 2109"/>
              <a:gd name="T21" fmla="*/ 252657 h 986"/>
              <a:gd name="T22" fmla="*/ 37933 w 2109"/>
              <a:gd name="T23" fmla="*/ 160576 h 986"/>
              <a:gd name="T24" fmla="*/ 912645 w 2109"/>
              <a:gd name="T25" fmla="*/ 250843 h 986"/>
              <a:gd name="T26" fmla="*/ 808781 w 2109"/>
              <a:gd name="T27" fmla="*/ 314801 h 986"/>
              <a:gd name="T28" fmla="*/ 926644 w 2109"/>
              <a:gd name="T29" fmla="*/ 415047 h 986"/>
              <a:gd name="T30" fmla="*/ 731109 w 2109"/>
              <a:gd name="T31" fmla="*/ 371048 h 986"/>
              <a:gd name="T32" fmla="*/ 605118 w 2109"/>
              <a:gd name="T33" fmla="*/ 441356 h 986"/>
              <a:gd name="T34" fmla="*/ 658856 w 2109"/>
              <a:gd name="T35" fmla="*/ 403253 h 986"/>
              <a:gd name="T36" fmla="*/ 694983 w 2109"/>
              <a:gd name="T37" fmla="*/ 202761 h 986"/>
              <a:gd name="T38" fmla="*/ 477321 w 2109"/>
              <a:gd name="T39" fmla="*/ 170555 h 986"/>
              <a:gd name="T40" fmla="*/ 834973 w 2109"/>
              <a:gd name="T41" fmla="*/ 118391 h 986"/>
              <a:gd name="T42" fmla="*/ 537381 w 2109"/>
              <a:gd name="T43" fmla="*/ 86185 h 986"/>
              <a:gd name="T44" fmla="*/ 834973 w 2109"/>
              <a:gd name="T45" fmla="*/ 34020 h 986"/>
              <a:gd name="T46" fmla="*/ 529253 w 2109"/>
              <a:gd name="T47" fmla="*/ 2268 h 986"/>
              <a:gd name="T48" fmla="*/ 872454 w 2109"/>
              <a:gd name="T49" fmla="*/ 170555 h 986"/>
              <a:gd name="T50" fmla="*/ 948771 w 2109"/>
              <a:gd name="T51" fmla="*/ 202761 h 986"/>
              <a:gd name="T52" fmla="*/ 731109 w 2109"/>
              <a:gd name="T53" fmla="*/ 218637 h 986"/>
              <a:gd name="T54" fmla="*/ 886453 w 2109"/>
              <a:gd name="T55" fmla="*/ 218637 h 986"/>
              <a:gd name="T56" fmla="*/ 675113 w 2109"/>
              <a:gd name="T57" fmla="*/ 293028 h 986"/>
              <a:gd name="T58" fmla="*/ 485449 w 2109"/>
              <a:gd name="T59" fmla="*/ 403253 h 986"/>
              <a:gd name="T60" fmla="*/ 537381 w 2109"/>
              <a:gd name="T61" fmla="*/ 214554 h 986"/>
              <a:gd name="T62" fmla="*/ 631310 w 2109"/>
              <a:gd name="T63" fmla="*/ 276698 h 986"/>
              <a:gd name="T64" fmla="*/ 549122 w 2109"/>
              <a:gd name="T65" fmla="*/ 266719 h 986"/>
              <a:gd name="T66" fmla="*/ 537381 w 2109"/>
              <a:gd name="T67" fmla="*/ 214554 h 98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09" h="986">
                <a:moveTo>
                  <a:pt x="0" y="0"/>
                </a:moveTo>
                <a:lnTo>
                  <a:pt x="764" y="0"/>
                </a:lnTo>
                <a:lnTo>
                  <a:pt x="764" y="986"/>
                </a:lnTo>
                <a:lnTo>
                  <a:pt x="676" y="986"/>
                </a:lnTo>
                <a:lnTo>
                  <a:pt x="676" y="902"/>
                </a:lnTo>
                <a:lnTo>
                  <a:pt x="84" y="902"/>
                </a:lnTo>
                <a:lnTo>
                  <a:pt x="84" y="986"/>
                </a:lnTo>
                <a:lnTo>
                  <a:pt x="0" y="986"/>
                </a:lnTo>
                <a:lnTo>
                  <a:pt x="0" y="0"/>
                </a:lnTo>
                <a:close/>
                <a:moveTo>
                  <a:pt x="84" y="80"/>
                </a:moveTo>
                <a:lnTo>
                  <a:pt x="84" y="279"/>
                </a:lnTo>
                <a:lnTo>
                  <a:pt x="676" y="279"/>
                </a:lnTo>
                <a:lnTo>
                  <a:pt x="676" y="80"/>
                </a:lnTo>
                <a:lnTo>
                  <a:pt x="84" y="80"/>
                </a:lnTo>
                <a:close/>
                <a:moveTo>
                  <a:pt x="84" y="628"/>
                </a:moveTo>
                <a:lnTo>
                  <a:pt x="84" y="831"/>
                </a:lnTo>
                <a:lnTo>
                  <a:pt x="676" y="831"/>
                </a:lnTo>
                <a:lnTo>
                  <a:pt x="676" y="628"/>
                </a:lnTo>
                <a:lnTo>
                  <a:pt x="84" y="628"/>
                </a:lnTo>
                <a:close/>
                <a:moveTo>
                  <a:pt x="84" y="354"/>
                </a:moveTo>
                <a:lnTo>
                  <a:pt x="84" y="557"/>
                </a:lnTo>
                <a:lnTo>
                  <a:pt x="676" y="557"/>
                </a:lnTo>
                <a:lnTo>
                  <a:pt x="676" y="354"/>
                </a:lnTo>
                <a:lnTo>
                  <a:pt x="84" y="354"/>
                </a:lnTo>
                <a:close/>
                <a:moveTo>
                  <a:pt x="1963" y="482"/>
                </a:moveTo>
                <a:lnTo>
                  <a:pt x="2021" y="553"/>
                </a:lnTo>
                <a:cubicBezTo>
                  <a:pt x="2000" y="568"/>
                  <a:pt x="1958" y="594"/>
                  <a:pt x="1893" y="632"/>
                </a:cubicBezTo>
                <a:cubicBezTo>
                  <a:pt x="1849" y="659"/>
                  <a:pt x="1815" y="679"/>
                  <a:pt x="1791" y="694"/>
                </a:cubicBezTo>
                <a:cubicBezTo>
                  <a:pt x="1859" y="753"/>
                  <a:pt x="1965" y="800"/>
                  <a:pt x="2109" y="836"/>
                </a:cubicBezTo>
                <a:cubicBezTo>
                  <a:pt x="2089" y="856"/>
                  <a:pt x="2070" y="883"/>
                  <a:pt x="2052" y="915"/>
                </a:cubicBezTo>
                <a:cubicBezTo>
                  <a:pt x="1849" y="856"/>
                  <a:pt x="1704" y="756"/>
                  <a:pt x="1619" y="615"/>
                </a:cubicBezTo>
                <a:lnTo>
                  <a:pt x="1619" y="818"/>
                </a:lnTo>
                <a:cubicBezTo>
                  <a:pt x="1624" y="924"/>
                  <a:pt x="1573" y="976"/>
                  <a:pt x="1464" y="973"/>
                </a:cubicBezTo>
                <a:cubicBezTo>
                  <a:pt x="1423" y="973"/>
                  <a:pt x="1381" y="973"/>
                  <a:pt x="1340" y="973"/>
                </a:cubicBezTo>
                <a:cubicBezTo>
                  <a:pt x="1337" y="937"/>
                  <a:pt x="1331" y="908"/>
                  <a:pt x="1322" y="884"/>
                </a:cubicBezTo>
                <a:cubicBezTo>
                  <a:pt x="1358" y="887"/>
                  <a:pt x="1403" y="889"/>
                  <a:pt x="1459" y="889"/>
                </a:cubicBezTo>
                <a:cubicBezTo>
                  <a:pt x="1515" y="892"/>
                  <a:pt x="1542" y="867"/>
                  <a:pt x="1539" y="814"/>
                </a:cubicBezTo>
                <a:lnTo>
                  <a:pt x="1539" y="447"/>
                </a:lnTo>
                <a:lnTo>
                  <a:pt x="1057" y="447"/>
                </a:lnTo>
                <a:lnTo>
                  <a:pt x="1057" y="376"/>
                </a:lnTo>
                <a:lnTo>
                  <a:pt x="1849" y="376"/>
                </a:lnTo>
                <a:lnTo>
                  <a:pt x="1849" y="261"/>
                </a:lnTo>
                <a:lnTo>
                  <a:pt x="1190" y="261"/>
                </a:lnTo>
                <a:lnTo>
                  <a:pt x="1190" y="190"/>
                </a:lnTo>
                <a:lnTo>
                  <a:pt x="1849" y="190"/>
                </a:lnTo>
                <a:lnTo>
                  <a:pt x="1849" y="75"/>
                </a:lnTo>
                <a:lnTo>
                  <a:pt x="1172" y="75"/>
                </a:lnTo>
                <a:lnTo>
                  <a:pt x="1172" y="5"/>
                </a:lnTo>
                <a:lnTo>
                  <a:pt x="1932" y="5"/>
                </a:lnTo>
                <a:lnTo>
                  <a:pt x="1932" y="376"/>
                </a:lnTo>
                <a:lnTo>
                  <a:pt x="2101" y="376"/>
                </a:lnTo>
                <a:lnTo>
                  <a:pt x="2101" y="447"/>
                </a:lnTo>
                <a:lnTo>
                  <a:pt x="1619" y="447"/>
                </a:lnTo>
                <a:lnTo>
                  <a:pt x="1619" y="482"/>
                </a:lnTo>
                <a:cubicBezTo>
                  <a:pt x="1654" y="544"/>
                  <a:pt x="1692" y="597"/>
                  <a:pt x="1733" y="641"/>
                </a:cubicBezTo>
                <a:cubicBezTo>
                  <a:pt x="1822" y="582"/>
                  <a:pt x="1899" y="529"/>
                  <a:pt x="1963" y="482"/>
                </a:cubicBezTo>
                <a:close/>
                <a:moveTo>
                  <a:pt x="1044" y="814"/>
                </a:moveTo>
                <a:cubicBezTo>
                  <a:pt x="1168" y="772"/>
                  <a:pt x="1318" y="716"/>
                  <a:pt x="1495" y="646"/>
                </a:cubicBezTo>
                <a:cubicBezTo>
                  <a:pt x="1501" y="672"/>
                  <a:pt x="1507" y="699"/>
                  <a:pt x="1513" y="725"/>
                </a:cubicBezTo>
                <a:cubicBezTo>
                  <a:pt x="1351" y="784"/>
                  <a:pt x="1205" y="839"/>
                  <a:pt x="1075" y="889"/>
                </a:cubicBezTo>
                <a:lnTo>
                  <a:pt x="1044" y="814"/>
                </a:lnTo>
                <a:close/>
                <a:moveTo>
                  <a:pt x="1190" y="473"/>
                </a:moveTo>
                <a:cubicBezTo>
                  <a:pt x="1202" y="482"/>
                  <a:pt x="1218" y="492"/>
                  <a:pt x="1238" y="504"/>
                </a:cubicBezTo>
                <a:cubicBezTo>
                  <a:pt x="1303" y="545"/>
                  <a:pt x="1356" y="581"/>
                  <a:pt x="1398" y="610"/>
                </a:cubicBezTo>
                <a:lnTo>
                  <a:pt x="1349" y="681"/>
                </a:lnTo>
                <a:cubicBezTo>
                  <a:pt x="1317" y="658"/>
                  <a:pt x="1272" y="627"/>
                  <a:pt x="1216" y="588"/>
                </a:cubicBezTo>
                <a:cubicBezTo>
                  <a:pt x="1184" y="565"/>
                  <a:pt x="1159" y="547"/>
                  <a:pt x="1141" y="535"/>
                </a:cubicBezTo>
                <a:lnTo>
                  <a:pt x="1190" y="473"/>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 name="Freeform 24"/>
          <p:cNvSpPr/>
          <p:nvPr>
            <p:custDataLst>
              <p:tags r:id="rId1"/>
            </p:custDataLst>
          </p:nvPr>
        </p:nvSpPr>
        <p:spPr bwMode="auto">
          <a:xfrm>
            <a:off x="4660082" y="2372308"/>
            <a:ext cx="3361660" cy="535572"/>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1" name="Freeform 26"/>
          <p:cNvSpPr/>
          <p:nvPr>
            <p:custDataLst>
              <p:tags r:id="rId2"/>
            </p:custDataLst>
          </p:nvPr>
        </p:nvSpPr>
        <p:spPr bwMode="auto">
          <a:xfrm>
            <a:off x="4660082" y="3193202"/>
            <a:ext cx="3361660" cy="535572"/>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2" name="Freeform 27">
            <a:hlinkClick r:id="rId3" action="ppaction://hlinksldjump"/>
          </p:cNvPr>
          <p:cNvSpPr/>
          <p:nvPr>
            <p:custDataLst>
              <p:tags r:id="rId4"/>
            </p:custDataLst>
          </p:nvPr>
        </p:nvSpPr>
        <p:spPr bwMode="auto">
          <a:xfrm>
            <a:off x="4075714" y="4028359"/>
            <a:ext cx="532002" cy="535572"/>
          </a:xfrm>
          <a:custGeom>
            <a:avLst/>
            <a:gdLst>
              <a:gd name="T0" fmla="*/ 91 w 865"/>
              <a:gd name="T1" fmla="*/ 0 h 866"/>
              <a:gd name="T2" fmla="*/ 774 w 865"/>
              <a:gd name="T3" fmla="*/ 0 h 866"/>
              <a:gd name="T4" fmla="*/ 865 w 865"/>
              <a:gd name="T5" fmla="*/ 91 h 866"/>
              <a:gd name="T6" fmla="*/ 865 w 865"/>
              <a:gd name="T7" fmla="*/ 775 h 866"/>
              <a:gd name="T8" fmla="*/ 774 w 865"/>
              <a:gd name="T9" fmla="*/ 866 h 866"/>
              <a:gd name="T10" fmla="*/ 91 w 865"/>
              <a:gd name="T11" fmla="*/ 866 h 866"/>
              <a:gd name="T12" fmla="*/ 0 w 865"/>
              <a:gd name="T13" fmla="*/ 775 h 866"/>
              <a:gd name="T14" fmla="*/ 0 w 865"/>
              <a:gd name="T15" fmla="*/ 91 h 866"/>
              <a:gd name="T16" fmla="*/ 91 w 865"/>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5" h="866">
                <a:moveTo>
                  <a:pt x="91" y="0"/>
                </a:moveTo>
                <a:lnTo>
                  <a:pt x="774" y="0"/>
                </a:lnTo>
                <a:cubicBezTo>
                  <a:pt x="824" y="0"/>
                  <a:pt x="865" y="41"/>
                  <a:pt x="865" y="91"/>
                </a:cubicBezTo>
                <a:lnTo>
                  <a:pt x="865" y="775"/>
                </a:lnTo>
                <a:cubicBezTo>
                  <a:pt x="865" y="825"/>
                  <a:pt x="824" y="866"/>
                  <a:pt x="774" y="866"/>
                </a:cubicBezTo>
                <a:lnTo>
                  <a:pt x="91" y="866"/>
                </a:lnTo>
                <a:cubicBezTo>
                  <a:pt x="41" y="866"/>
                  <a:pt x="0" y="825"/>
                  <a:pt x="0" y="775"/>
                </a:cubicBezTo>
                <a:lnTo>
                  <a:pt x="0" y="91"/>
                </a:lnTo>
                <a:cubicBezTo>
                  <a:pt x="0" y="41"/>
                  <a:pt x="41" y="0"/>
                  <a:pt x="91" y="0"/>
                </a:cubicBezTo>
                <a:close/>
              </a:path>
            </a:pathLst>
          </a:custGeom>
          <a:solidFill>
            <a:schemeClr val="bg1"/>
          </a:solidFill>
          <a:ln>
            <a:noFill/>
          </a:ln>
        </p:spPr>
        <p:txBody>
          <a:bodyPr vert="horz" wrap="square" lIns="68553" tIns="34277" rIns="68553" bIns="34277" numCol="1" anchor="t" anchorCtr="0" compatLnSpc="1"/>
          <a:lstStyle/>
          <a:p>
            <a:endParaRPr lang="zh-CN" altLang="en-US"/>
          </a:p>
        </p:txBody>
      </p:sp>
      <p:sp>
        <p:nvSpPr>
          <p:cNvPr id="13" name="Freeform 28"/>
          <p:cNvSpPr/>
          <p:nvPr>
            <p:custDataLst>
              <p:tags r:id="rId5"/>
            </p:custDataLst>
          </p:nvPr>
        </p:nvSpPr>
        <p:spPr bwMode="auto">
          <a:xfrm>
            <a:off x="4660082" y="4028359"/>
            <a:ext cx="3361660" cy="535572"/>
          </a:xfrm>
          <a:custGeom>
            <a:avLst/>
            <a:gdLst>
              <a:gd name="T0" fmla="*/ 91 w 8683"/>
              <a:gd name="T1" fmla="*/ 0 h 866"/>
              <a:gd name="T2" fmla="*/ 8591 w 8683"/>
              <a:gd name="T3" fmla="*/ 0 h 866"/>
              <a:gd name="T4" fmla="*/ 8683 w 8683"/>
              <a:gd name="T5" fmla="*/ 91 h 866"/>
              <a:gd name="T6" fmla="*/ 8683 w 8683"/>
              <a:gd name="T7" fmla="*/ 775 h 866"/>
              <a:gd name="T8" fmla="*/ 8591 w 8683"/>
              <a:gd name="T9" fmla="*/ 866 h 866"/>
              <a:gd name="T10" fmla="*/ 91 w 8683"/>
              <a:gd name="T11" fmla="*/ 866 h 866"/>
              <a:gd name="T12" fmla="*/ 0 w 8683"/>
              <a:gd name="T13" fmla="*/ 775 h 866"/>
              <a:gd name="T14" fmla="*/ 0 w 8683"/>
              <a:gd name="T15" fmla="*/ 91 h 866"/>
              <a:gd name="T16" fmla="*/ 91 w 8683"/>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6">
                <a:moveTo>
                  <a:pt x="91" y="0"/>
                </a:moveTo>
                <a:lnTo>
                  <a:pt x="8591" y="0"/>
                </a:lnTo>
                <a:cubicBezTo>
                  <a:pt x="8642" y="0"/>
                  <a:pt x="8683" y="41"/>
                  <a:pt x="8683" y="91"/>
                </a:cubicBezTo>
                <a:lnTo>
                  <a:pt x="8683" y="775"/>
                </a:lnTo>
                <a:cubicBezTo>
                  <a:pt x="8683" y="825"/>
                  <a:pt x="8642" y="866"/>
                  <a:pt x="8591" y="866"/>
                </a:cubicBezTo>
                <a:lnTo>
                  <a:pt x="91" y="866"/>
                </a:lnTo>
                <a:cubicBezTo>
                  <a:pt x="41" y="866"/>
                  <a:pt x="0" y="825"/>
                  <a:pt x="0" y="775"/>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4" name="Freeform 30"/>
          <p:cNvSpPr/>
          <p:nvPr>
            <p:custDataLst>
              <p:tags r:id="rId6"/>
            </p:custDataLst>
          </p:nvPr>
        </p:nvSpPr>
        <p:spPr bwMode="auto">
          <a:xfrm>
            <a:off x="4660082" y="4875418"/>
            <a:ext cx="3361660" cy="536762"/>
          </a:xfrm>
          <a:custGeom>
            <a:avLst/>
            <a:gdLst>
              <a:gd name="T0" fmla="*/ 91 w 8683"/>
              <a:gd name="T1" fmla="*/ 0 h 866"/>
              <a:gd name="T2" fmla="*/ 8591 w 8683"/>
              <a:gd name="T3" fmla="*/ 0 h 866"/>
              <a:gd name="T4" fmla="*/ 8683 w 8683"/>
              <a:gd name="T5" fmla="*/ 91 h 866"/>
              <a:gd name="T6" fmla="*/ 8683 w 8683"/>
              <a:gd name="T7" fmla="*/ 775 h 866"/>
              <a:gd name="T8" fmla="*/ 8591 w 8683"/>
              <a:gd name="T9" fmla="*/ 866 h 866"/>
              <a:gd name="T10" fmla="*/ 91 w 8683"/>
              <a:gd name="T11" fmla="*/ 866 h 866"/>
              <a:gd name="T12" fmla="*/ 0 w 8683"/>
              <a:gd name="T13" fmla="*/ 775 h 866"/>
              <a:gd name="T14" fmla="*/ 0 w 8683"/>
              <a:gd name="T15" fmla="*/ 91 h 866"/>
              <a:gd name="T16" fmla="*/ 91 w 8683"/>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6">
                <a:moveTo>
                  <a:pt x="91" y="0"/>
                </a:moveTo>
                <a:lnTo>
                  <a:pt x="8591" y="0"/>
                </a:lnTo>
                <a:cubicBezTo>
                  <a:pt x="8642" y="0"/>
                  <a:pt x="8683" y="41"/>
                  <a:pt x="8683" y="91"/>
                </a:cubicBezTo>
                <a:lnTo>
                  <a:pt x="8683" y="775"/>
                </a:lnTo>
                <a:cubicBezTo>
                  <a:pt x="8683" y="825"/>
                  <a:pt x="8642" y="866"/>
                  <a:pt x="8591" y="866"/>
                </a:cubicBezTo>
                <a:lnTo>
                  <a:pt x="91" y="866"/>
                </a:lnTo>
                <a:cubicBezTo>
                  <a:pt x="41" y="866"/>
                  <a:pt x="0" y="825"/>
                  <a:pt x="0" y="775"/>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5" name="TextBox 47"/>
          <p:cNvSpPr txBox="1"/>
          <p:nvPr>
            <p:custDataLst>
              <p:tags r:id="rId7"/>
            </p:custDataLst>
          </p:nvPr>
        </p:nvSpPr>
        <p:spPr>
          <a:xfrm>
            <a:off x="4784389" y="2420888"/>
            <a:ext cx="2955963" cy="429895"/>
          </a:xfrm>
          <a:prstGeom prst="rect">
            <a:avLst/>
          </a:prstGeom>
          <a:noFill/>
        </p:spPr>
        <p:txBody>
          <a:bodyPr wrap="square" rtlCol="0">
            <a:spAutoFit/>
          </a:bodyPr>
          <a:lstStyle/>
          <a:p>
            <a:r>
              <a:rPr lang="en-US" altLang="zh-CN" sz="2200" b="1" dirty="0">
                <a:solidFill>
                  <a:schemeClr val="tx2">
                    <a:lumMod val="75000"/>
                    <a:lumOff val="25000"/>
                  </a:schemeClr>
                </a:solidFill>
                <a:latin typeface="微软雅黑" panose="020B0503020204020204" pitchFamily="34" charset="-122"/>
                <a:ea typeface="微软雅黑" panose="020B0503020204020204" pitchFamily="34" charset="-122"/>
              </a:rPr>
              <a:t>2.1 </a:t>
            </a:r>
            <a:r>
              <a:rPr lang="zh-CN" altLang="en-US" sz="2200" b="1" dirty="0">
                <a:solidFill>
                  <a:schemeClr val="tx2">
                    <a:lumMod val="75000"/>
                    <a:lumOff val="25000"/>
                  </a:schemeClr>
                </a:solidFill>
                <a:latin typeface="微软雅黑" panose="020B0503020204020204" pitchFamily="34" charset="-122"/>
                <a:ea typeface="微软雅黑" panose="020B0503020204020204" pitchFamily="34" charset="-122"/>
                <a:sym typeface="+mn-ea"/>
              </a:rPr>
              <a:t>“力”从何而来</a:t>
            </a:r>
            <a:endParaRPr lang="zh-CN" altLang="en-US" sz="2200" b="1" dirty="0">
              <a:solidFill>
                <a:schemeClr val="tx2">
                  <a:lumMod val="75000"/>
                  <a:lumOff val="25000"/>
                </a:schemeClr>
              </a:solidFill>
              <a:latin typeface="微软雅黑" panose="020B0503020204020204" pitchFamily="34" charset="-122"/>
              <a:ea typeface="微软雅黑" panose="020B0503020204020204" pitchFamily="34" charset="-122"/>
            </a:endParaRPr>
          </a:p>
        </p:txBody>
      </p:sp>
      <p:sp>
        <p:nvSpPr>
          <p:cNvPr id="16" name="TextBox 48"/>
          <p:cNvSpPr txBox="1"/>
          <p:nvPr>
            <p:custDataLst>
              <p:tags r:id="rId8"/>
            </p:custDataLst>
          </p:nvPr>
        </p:nvSpPr>
        <p:spPr>
          <a:xfrm>
            <a:off x="4784389" y="3286425"/>
            <a:ext cx="2955963" cy="429895"/>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rPr>
              <a:t>2.2 </a:t>
            </a:r>
            <a:r>
              <a:rPr lang="zh-CN" altLang="en-US" sz="2200" dirty="0">
                <a:solidFill>
                  <a:schemeClr val="tx2">
                    <a:lumMod val="75000"/>
                    <a:lumOff val="25000"/>
                  </a:schemeClr>
                </a:solidFill>
              </a:rPr>
              <a:t>蛮力法的</a:t>
            </a:r>
            <a:r>
              <a:rPr lang="zh-CN" altLang="en-US" sz="2200" dirty="0">
                <a:solidFill>
                  <a:schemeClr val="tx2">
                    <a:lumMod val="75000"/>
                    <a:lumOff val="25000"/>
                  </a:schemeClr>
                </a:solidFill>
              </a:rPr>
              <a:t>概念</a:t>
            </a:r>
            <a:endParaRPr lang="zh-CN" altLang="en-US" sz="2200" dirty="0">
              <a:solidFill>
                <a:schemeClr val="tx2">
                  <a:lumMod val="75000"/>
                  <a:lumOff val="25000"/>
                </a:schemeClr>
              </a:solidFill>
            </a:endParaRPr>
          </a:p>
        </p:txBody>
      </p:sp>
      <p:sp>
        <p:nvSpPr>
          <p:cNvPr id="17" name="TextBox 49"/>
          <p:cNvSpPr txBox="1"/>
          <p:nvPr>
            <p:custDataLst>
              <p:tags r:id="rId9"/>
            </p:custDataLst>
          </p:nvPr>
        </p:nvSpPr>
        <p:spPr>
          <a:xfrm>
            <a:off x="4784389" y="4089859"/>
            <a:ext cx="3289719" cy="429895"/>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rPr>
              <a:t>2.3 </a:t>
            </a:r>
            <a:r>
              <a:rPr lang="zh-CN" altLang="en-US" sz="2200" dirty="0">
                <a:solidFill>
                  <a:schemeClr val="tx2">
                    <a:lumMod val="75000"/>
                    <a:lumOff val="25000"/>
                  </a:schemeClr>
                </a:solidFill>
              </a:rPr>
              <a:t>蛮力法的</a:t>
            </a:r>
            <a:r>
              <a:rPr lang="zh-CN" altLang="en-US" sz="2200" dirty="0">
                <a:solidFill>
                  <a:schemeClr val="tx2">
                    <a:lumMod val="75000"/>
                    <a:lumOff val="25000"/>
                  </a:schemeClr>
                </a:solidFill>
              </a:rPr>
              <a:t>应用</a:t>
            </a:r>
            <a:endParaRPr lang="zh-CN" altLang="en-US" sz="2200" dirty="0">
              <a:solidFill>
                <a:schemeClr val="tx2">
                  <a:lumMod val="75000"/>
                  <a:lumOff val="25000"/>
                </a:schemeClr>
              </a:solidFill>
            </a:endParaRPr>
          </a:p>
        </p:txBody>
      </p:sp>
      <p:sp>
        <p:nvSpPr>
          <p:cNvPr id="18" name="TextBox 50"/>
          <p:cNvSpPr txBox="1"/>
          <p:nvPr>
            <p:custDataLst>
              <p:tags r:id="rId10"/>
            </p:custDataLst>
          </p:nvPr>
        </p:nvSpPr>
        <p:spPr>
          <a:xfrm>
            <a:off x="4784389" y="4927516"/>
            <a:ext cx="2955963" cy="430887"/>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rPr>
              <a:t>2.4 </a:t>
            </a:r>
            <a:r>
              <a:rPr lang="zh-CN" altLang="en-US" sz="2200" dirty="0">
                <a:solidFill>
                  <a:schemeClr val="tx2">
                    <a:lumMod val="75000"/>
                    <a:lumOff val="25000"/>
                  </a:schemeClr>
                </a:solidFill>
              </a:rPr>
              <a:t>蛮力法设计实例</a:t>
            </a:r>
            <a:endParaRPr lang="zh-CN" altLang="en-US" sz="2200" dirty="0">
              <a:solidFill>
                <a:schemeClr val="tx2">
                  <a:lumMod val="75000"/>
                  <a:lumOff val="25000"/>
                </a:schemeClr>
              </a:solidFill>
            </a:endParaRPr>
          </a:p>
        </p:txBody>
      </p:sp>
      <p:pic>
        <p:nvPicPr>
          <p:cNvPr id="19" name="Picture 2" descr="E:\我的文档\Nipic_6852949_20110401101000478152.png"/>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a:stretch>
            <a:fillRect/>
          </a:stretch>
        </p:blipFill>
        <p:spPr bwMode="auto">
          <a:xfrm>
            <a:off x="582590" y="2420888"/>
            <a:ext cx="2680498" cy="294737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0" name="Freeform 41"/>
          <p:cNvSpPr>
            <a:spLocks noEditPoints="1"/>
          </p:cNvSpPr>
          <p:nvPr>
            <p:custDataLst>
              <p:tags r:id="rId12"/>
            </p:custDataLst>
          </p:nvPr>
        </p:nvSpPr>
        <p:spPr bwMode="auto">
          <a:xfrm>
            <a:off x="4161357" y="2477381"/>
            <a:ext cx="360714" cy="356368"/>
          </a:xfrm>
          <a:custGeom>
            <a:avLst/>
            <a:gdLst>
              <a:gd name="T0" fmla="*/ 471 w 549"/>
              <a:gd name="T1" fmla="*/ 540 h 540"/>
              <a:gd name="T2" fmla="*/ 335 w 549"/>
              <a:gd name="T3" fmla="*/ 436 h 540"/>
              <a:gd name="T4" fmla="*/ 0 w 549"/>
              <a:gd name="T5" fmla="*/ 231 h 540"/>
              <a:gd name="T6" fmla="*/ 461 w 549"/>
              <a:gd name="T7" fmla="*/ 231 h 540"/>
              <a:gd name="T8" fmla="*/ 521 w 549"/>
              <a:gd name="T9" fmla="*/ 419 h 540"/>
              <a:gd name="T10" fmla="*/ 297 w 549"/>
              <a:gd name="T11" fmla="*/ 262 h 540"/>
              <a:gd name="T12" fmla="*/ 284 w 549"/>
              <a:gd name="T13" fmla="*/ 259 h 540"/>
              <a:gd name="T14" fmla="*/ 273 w 549"/>
              <a:gd name="T15" fmla="*/ 311 h 540"/>
              <a:gd name="T16" fmla="*/ 297 w 549"/>
              <a:gd name="T17" fmla="*/ 318 h 540"/>
              <a:gd name="T18" fmla="*/ 291 w 549"/>
              <a:gd name="T19" fmla="*/ 336 h 540"/>
              <a:gd name="T20" fmla="*/ 234 w 549"/>
              <a:gd name="T21" fmla="*/ 351 h 540"/>
              <a:gd name="T22" fmla="*/ 230 w 549"/>
              <a:gd name="T23" fmla="*/ 350 h 540"/>
              <a:gd name="T24" fmla="*/ 168 w 549"/>
              <a:gd name="T25" fmla="*/ 327 h 540"/>
              <a:gd name="T26" fmla="*/ 191 w 549"/>
              <a:gd name="T27" fmla="*/ 312 h 540"/>
              <a:gd name="T28" fmla="*/ 208 w 549"/>
              <a:gd name="T29" fmla="*/ 281 h 540"/>
              <a:gd name="T30" fmla="*/ 180 w 549"/>
              <a:gd name="T31" fmla="*/ 260 h 540"/>
              <a:gd name="T32" fmla="*/ 168 w 549"/>
              <a:gd name="T33" fmla="*/ 236 h 540"/>
              <a:gd name="T34" fmla="*/ 178 w 549"/>
              <a:gd name="T35" fmla="*/ 228 h 540"/>
              <a:gd name="T36" fmla="*/ 288 w 549"/>
              <a:gd name="T37" fmla="*/ 229 h 540"/>
              <a:gd name="T38" fmla="*/ 297 w 549"/>
              <a:gd name="T39" fmla="*/ 237 h 540"/>
              <a:gd name="T40" fmla="*/ 386 w 549"/>
              <a:gd name="T41" fmla="*/ 289 h 540"/>
              <a:gd name="T42" fmla="*/ 317 w 549"/>
              <a:gd name="T43" fmla="*/ 215 h 540"/>
              <a:gd name="T44" fmla="*/ 306 w 549"/>
              <a:gd name="T45" fmla="*/ 209 h 540"/>
              <a:gd name="T46" fmla="*/ 164 w 549"/>
              <a:gd name="T47" fmla="*/ 208 h 540"/>
              <a:gd name="T48" fmla="*/ 150 w 549"/>
              <a:gd name="T49" fmla="*/ 214 h 540"/>
              <a:gd name="T50" fmla="*/ 81 w 549"/>
              <a:gd name="T51" fmla="*/ 288 h 540"/>
              <a:gd name="T52" fmla="*/ 78 w 549"/>
              <a:gd name="T53" fmla="*/ 318 h 540"/>
              <a:gd name="T54" fmla="*/ 102 w 549"/>
              <a:gd name="T55" fmla="*/ 333 h 540"/>
              <a:gd name="T56" fmla="*/ 156 w 549"/>
              <a:gd name="T57" fmla="*/ 320 h 540"/>
              <a:gd name="T58" fmla="*/ 164 w 549"/>
              <a:gd name="T59" fmla="*/ 369 h 540"/>
              <a:gd name="T60" fmla="*/ 310 w 549"/>
              <a:gd name="T61" fmla="*/ 361 h 540"/>
              <a:gd name="T62" fmla="*/ 362 w 549"/>
              <a:gd name="T63" fmla="*/ 333 h 540"/>
              <a:gd name="T64" fmla="*/ 366 w 549"/>
              <a:gd name="T65" fmla="*/ 334 h 540"/>
              <a:gd name="T66" fmla="*/ 386 w 549"/>
              <a:gd name="T67" fmla="*/ 289 h 540"/>
              <a:gd name="T68" fmla="*/ 295 w 549"/>
              <a:gd name="T69" fmla="*/ 138 h 540"/>
              <a:gd name="T70" fmla="*/ 171 w 549"/>
              <a:gd name="T71" fmla="*/ 138 h 540"/>
              <a:gd name="T72" fmla="*/ 231 w 549"/>
              <a:gd name="T73" fmla="*/ 432 h 540"/>
              <a:gd name="T74" fmla="*/ 432 w 549"/>
              <a:gd name="T75" fmla="*/ 231 h 540"/>
              <a:gd name="T76" fmla="*/ 29 w 549"/>
              <a:gd name="T77" fmla="*/ 231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9" h="540">
                <a:moveTo>
                  <a:pt x="521" y="520"/>
                </a:moveTo>
                <a:cubicBezTo>
                  <a:pt x="507" y="534"/>
                  <a:pt x="489" y="540"/>
                  <a:pt x="471" y="540"/>
                </a:cubicBezTo>
                <a:cubicBezTo>
                  <a:pt x="452" y="540"/>
                  <a:pt x="434" y="534"/>
                  <a:pt x="420" y="520"/>
                </a:cubicBezTo>
                <a:lnTo>
                  <a:pt x="335" y="436"/>
                </a:lnTo>
                <a:cubicBezTo>
                  <a:pt x="304" y="452"/>
                  <a:pt x="268" y="462"/>
                  <a:pt x="231" y="462"/>
                </a:cubicBezTo>
                <a:cubicBezTo>
                  <a:pt x="103" y="462"/>
                  <a:pt x="0" y="358"/>
                  <a:pt x="0" y="231"/>
                </a:cubicBezTo>
                <a:cubicBezTo>
                  <a:pt x="0" y="103"/>
                  <a:pt x="103" y="0"/>
                  <a:pt x="231" y="0"/>
                </a:cubicBezTo>
                <a:cubicBezTo>
                  <a:pt x="358" y="0"/>
                  <a:pt x="461" y="103"/>
                  <a:pt x="461" y="231"/>
                </a:cubicBezTo>
                <a:cubicBezTo>
                  <a:pt x="461" y="269"/>
                  <a:pt x="452" y="304"/>
                  <a:pt x="436" y="336"/>
                </a:cubicBezTo>
                <a:lnTo>
                  <a:pt x="521" y="419"/>
                </a:lnTo>
                <a:cubicBezTo>
                  <a:pt x="549" y="447"/>
                  <a:pt x="549" y="492"/>
                  <a:pt x="521" y="520"/>
                </a:cubicBezTo>
                <a:close/>
                <a:moveTo>
                  <a:pt x="297" y="262"/>
                </a:moveTo>
                <a:lnTo>
                  <a:pt x="286" y="260"/>
                </a:lnTo>
                <a:cubicBezTo>
                  <a:pt x="285" y="259"/>
                  <a:pt x="285" y="259"/>
                  <a:pt x="284" y="259"/>
                </a:cubicBezTo>
                <a:cubicBezTo>
                  <a:pt x="272" y="258"/>
                  <a:pt x="260" y="267"/>
                  <a:pt x="257" y="281"/>
                </a:cubicBezTo>
                <a:cubicBezTo>
                  <a:pt x="255" y="294"/>
                  <a:pt x="261" y="307"/>
                  <a:pt x="273" y="311"/>
                </a:cubicBezTo>
                <a:cubicBezTo>
                  <a:pt x="273" y="312"/>
                  <a:pt x="274" y="312"/>
                  <a:pt x="274" y="312"/>
                </a:cubicBezTo>
                <a:lnTo>
                  <a:pt x="297" y="318"/>
                </a:lnTo>
                <a:lnTo>
                  <a:pt x="297" y="328"/>
                </a:lnTo>
                <a:cubicBezTo>
                  <a:pt x="297" y="331"/>
                  <a:pt x="295" y="335"/>
                  <a:pt x="291" y="336"/>
                </a:cubicBezTo>
                <a:lnTo>
                  <a:pt x="236" y="351"/>
                </a:lnTo>
                <a:cubicBezTo>
                  <a:pt x="235" y="351"/>
                  <a:pt x="234" y="351"/>
                  <a:pt x="234" y="351"/>
                </a:cubicBezTo>
                <a:cubicBezTo>
                  <a:pt x="233" y="351"/>
                  <a:pt x="232" y="351"/>
                  <a:pt x="231" y="351"/>
                </a:cubicBezTo>
                <a:cubicBezTo>
                  <a:pt x="231" y="351"/>
                  <a:pt x="230" y="351"/>
                  <a:pt x="230" y="350"/>
                </a:cubicBezTo>
                <a:lnTo>
                  <a:pt x="174" y="335"/>
                </a:lnTo>
                <a:cubicBezTo>
                  <a:pt x="171" y="334"/>
                  <a:pt x="168" y="331"/>
                  <a:pt x="168" y="327"/>
                </a:cubicBezTo>
                <a:lnTo>
                  <a:pt x="168" y="318"/>
                </a:lnTo>
                <a:lnTo>
                  <a:pt x="191" y="312"/>
                </a:lnTo>
                <a:cubicBezTo>
                  <a:pt x="192" y="312"/>
                  <a:pt x="192" y="312"/>
                  <a:pt x="193" y="311"/>
                </a:cubicBezTo>
                <a:cubicBezTo>
                  <a:pt x="204" y="307"/>
                  <a:pt x="211" y="294"/>
                  <a:pt x="208" y="281"/>
                </a:cubicBezTo>
                <a:cubicBezTo>
                  <a:pt x="205" y="267"/>
                  <a:pt x="193" y="258"/>
                  <a:pt x="181" y="259"/>
                </a:cubicBezTo>
                <a:cubicBezTo>
                  <a:pt x="181" y="259"/>
                  <a:pt x="180" y="259"/>
                  <a:pt x="180" y="260"/>
                </a:cubicBezTo>
                <a:lnTo>
                  <a:pt x="168" y="262"/>
                </a:lnTo>
                <a:lnTo>
                  <a:pt x="168" y="236"/>
                </a:lnTo>
                <a:cubicBezTo>
                  <a:pt x="168" y="233"/>
                  <a:pt x="169" y="231"/>
                  <a:pt x="171" y="229"/>
                </a:cubicBezTo>
                <a:cubicBezTo>
                  <a:pt x="173" y="228"/>
                  <a:pt x="176" y="227"/>
                  <a:pt x="178" y="228"/>
                </a:cubicBezTo>
                <a:lnTo>
                  <a:pt x="234" y="243"/>
                </a:lnTo>
                <a:lnTo>
                  <a:pt x="288" y="229"/>
                </a:lnTo>
                <a:cubicBezTo>
                  <a:pt x="290" y="228"/>
                  <a:pt x="292" y="228"/>
                  <a:pt x="294" y="230"/>
                </a:cubicBezTo>
                <a:cubicBezTo>
                  <a:pt x="296" y="232"/>
                  <a:pt x="297" y="234"/>
                  <a:pt x="297" y="237"/>
                </a:cubicBezTo>
                <a:lnTo>
                  <a:pt x="297" y="262"/>
                </a:lnTo>
                <a:close/>
                <a:moveTo>
                  <a:pt x="386" y="289"/>
                </a:moveTo>
                <a:cubicBezTo>
                  <a:pt x="385" y="289"/>
                  <a:pt x="385" y="288"/>
                  <a:pt x="385" y="288"/>
                </a:cubicBezTo>
                <a:lnTo>
                  <a:pt x="317" y="215"/>
                </a:lnTo>
                <a:cubicBezTo>
                  <a:pt x="316" y="215"/>
                  <a:pt x="316" y="214"/>
                  <a:pt x="316" y="214"/>
                </a:cubicBezTo>
                <a:cubicBezTo>
                  <a:pt x="313" y="211"/>
                  <a:pt x="309" y="210"/>
                  <a:pt x="306" y="209"/>
                </a:cubicBezTo>
                <a:cubicBezTo>
                  <a:pt x="305" y="208"/>
                  <a:pt x="304" y="208"/>
                  <a:pt x="302" y="208"/>
                </a:cubicBezTo>
                <a:lnTo>
                  <a:pt x="164" y="208"/>
                </a:lnTo>
                <a:cubicBezTo>
                  <a:pt x="163" y="208"/>
                  <a:pt x="163" y="208"/>
                  <a:pt x="163" y="208"/>
                </a:cubicBezTo>
                <a:cubicBezTo>
                  <a:pt x="158" y="209"/>
                  <a:pt x="153" y="211"/>
                  <a:pt x="150" y="214"/>
                </a:cubicBezTo>
                <a:cubicBezTo>
                  <a:pt x="149" y="214"/>
                  <a:pt x="149" y="215"/>
                  <a:pt x="149" y="215"/>
                </a:cubicBezTo>
                <a:lnTo>
                  <a:pt x="81" y="288"/>
                </a:lnTo>
                <a:cubicBezTo>
                  <a:pt x="81" y="288"/>
                  <a:pt x="80" y="289"/>
                  <a:pt x="80" y="289"/>
                </a:cubicBezTo>
                <a:cubicBezTo>
                  <a:pt x="74" y="297"/>
                  <a:pt x="73" y="309"/>
                  <a:pt x="78" y="318"/>
                </a:cubicBezTo>
                <a:cubicBezTo>
                  <a:pt x="82" y="327"/>
                  <a:pt x="90" y="334"/>
                  <a:pt x="99" y="334"/>
                </a:cubicBezTo>
                <a:cubicBezTo>
                  <a:pt x="100" y="334"/>
                  <a:pt x="101" y="334"/>
                  <a:pt x="102" y="333"/>
                </a:cubicBezTo>
                <a:cubicBezTo>
                  <a:pt x="103" y="333"/>
                  <a:pt x="103" y="333"/>
                  <a:pt x="104" y="333"/>
                </a:cubicBezTo>
                <a:lnTo>
                  <a:pt x="156" y="320"/>
                </a:lnTo>
                <a:lnTo>
                  <a:pt x="156" y="361"/>
                </a:lnTo>
                <a:cubicBezTo>
                  <a:pt x="156" y="365"/>
                  <a:pt x="160" y="369"/>
                  <a:pt x="164" y="369"/>
                </a:cubicBezTo>
                <a:lnTo>
                  <a:pt x="302" y="369"/>
                </a:lnTo>
                <a:cubicBezTo>
                  <a:pt x="307" y="369"/>
                  <a:pt x="310" y="365"/>
                  <a:pt x="310" y="361"/>
                </a:cubicBezTo>
                <a:lnTo>
                  <a:pt x="310" y="321"/>
                </a:lnTo>
                <a:lnTo>
                  <a:pt x="362" y="333"/>
                </a:lnTo>
                <a:cubicBezTo>
                  <a:pt x="362" y="333"/>
                  <a:pt x="363" y="333"/>
                  <a:pt x="363" y="333"/>
                </a:cubicBezTo>
                <a:cubicBezTo>
                  <a:pt x="364" y="334"/>
                  <a:pt x="365" y="334"/>
                  <a:pt x="366" y="334"/>
                </a:cubicBezTo>
                <a:cubicBezTo>
                  <a:pt x="374" y="334"/>
                  <a:pt x="381" y="329"/>
                  <a:pt x="386" y="322"/>
                </a:cubicBezTo>
                <a:cubicBezTo>
                  <a:pt x="393" y="312"/>
                  <a:pt x="393" y="299"/>
                  <a:pt x="386" y="289"/>
                </a:cubicBezTo>
                <a:close/>
                <a:moveTo>
                  <a:pt x="233" y="204"/>
                </a:moveTo>
                <a:cubicBezTo>
                  <a:pt x="267" y="204"/>
                  <a:pt x="295" y="174"/>
                  <a:pt x="295" y="138"/>
                </a:cubicBezTo>
                <a:cubicBezTo>
                  <a:pt x="295" y="101"/>
                  <a:pt x="267" y="71"/>
                  <a:pt x="233" y="71"/>
                </a:cubicBezTo>
                <a:cubicBezTo>
                  <a:pt x="198" y="71"/>
                  <a:pt x="171" y="101"/>
                  <a:pt x="171" y="138"/>
                </a:cubicBezTo>
                <a:cubicBezTo>
                  <a:pt x="171" y="174"/>
                  <a:pt x="198" y="204"/>
                  <a:pt x="233" y="204"/>
                </a:cubicBezTo>
                <a:close/>
                <a:moveTo>
                  <a:pt x="231" y="432"/>
                </a:moveTo>
                <a:lnTo>
                  <a:pt x="231" y="432"/>
                </a:lnTo>
                <a:cubicBezTo>
                  <a:pt x="342" y="432"/>
                  <a:pt x="432" y="342"/>
                  <a:pt x="432" y="231"/>
                </a:cubicBezTo>
                <a:cubicBezTo>
                  <a:pt x="432" y="120"/>
                  <a:pt x="342" y="30"/>
                  <a:pt x="231" y="30"/>
                </a:cubicBezTo>
                <a:cubicBezTo>
                  <a:pt x="119" y="30"/>
                  <a:pt x="29" y="120"/>
                  <a:pt x="29" y="231"/>
                </a:cubicBezTo>
                <a:cubicBezTo>
                  <a:pt x="29" y="342"/>
                  <a:pt x="119" y="432"/>
                  <a:pt x="231" y="4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sp>
        <p:nvSpPr>
          <p:cNvPr id="21" name="Freeform 47"/>
          <p:cNvSpPr>
            <a:spLocks noEditPoints="1"/>
          </p:cNvSpPr>
          <p:nvPr>
            <p:custDataLst>
              <p:tags r:id="rId13"/>
            </p:custDataLst>
          </p:nvPr>
        </p:nvSpPr>
        <p:spPr bwMode="auto">
          <a:xfrm>
            <a:off x="4213509" y="3286424"/>
            <a:ext cx="308562" cy="349125"/>
          </a:xfrm>
          <a:custGeom>
            <a:avLst/>
            <a:gdLst>
              <a:gd name="T0" fmla="*/ 298 w 467"/>
              <a:gd name="T1" fmla="*/ 66 h 528"/>
              <a:gd name="T2" fmla="*/ 232 w 467"/>
              <a:gd name="T3" fmla="*/ 132 h 528"/>
              <a:gd name="T4" fmla="*/ 166 w 467"/>
              <a:gd name="T5" fmla="*/ 132 h 528"/>
              <a:gd name="T6" fmla="*/ 100 w 467"/>
              <a:gd name="T7" fmla="*/ 66 h 528"/>
              <a:gd name="T8" fmla="*/ 166 w 467"/>
              <a:gd name="T9" fmla="*/ 0 h 528"/>
              <a:gd name="T10" fmla="*/ 232 w 467"/>
              <a:gd name="T11" fmla="*/ 0 h 528"/>
              <a:gd name="T12" fmla="*/ 298 w 467"/>
              <a:gd name="T13" fmla="*/ 66 h 528"/>
              <a:gd name="T14" fmla="*/ 330 w 467"/>
              <a:gd name="T15" fmla="*/ 66 h 528"/>
              <a:gd name="T16" fmla="*/ 331 w 467"/>
              <a:gd name="T17" fmla="*/ 81 h 528"/>
              <a:gd name="T18" fmla="*/ 248 w 467"/>
              <a:gd name="T19" fmla="*/ 164 h 528"/>
              <a:gd name="T20" fmla="*/ 149 w 467"/>
              <a:gd name="T21" fmla="*/ 164 h 528"/>
              <a:gd name="T22" fmla="*/ 66 w 467"/>
              <a:gd name="T23" fmla="*/ 81 h 528"/>
              <a:gd name="T24" fmla="*/ 68 w 467"/>
              <a:gd name="T25" fmla="*/ 66 h 528"/>
              <a:gd name="T26" fmla="*/ 0 w 467"/>
              <a:gd name="T27" fmla="*/ 147 h 528"/>
              <a:gd name="T28" fmla="*/ 0 w 467"/>
              <a:gd name="T29" fmla="*/ 445 h 528"/>
              <a:gd name="T30" fmla="*/ 83 w 467"/>
              <a:gd name="T31" fmla="*/ 528 h 528"/>
              <a:gd name="T32" fmla="*/ 303 w 467"/>
              <a:gd name="T33" fmla="*/ 528 h 528"/>
              <a:gd name="T34" fmla="*/ 213 w 467"/>
              <a:gd name="T35" fmla="*/ 392 h 528"/>
              <a:gd name="T36" fmla="*/ 361 w 467"/>
              <a:gd name="T37" fmla="*/ 244 h 528"/>
              <a:gd name="T38" fmla="*/ 397 w 467"/>
              <a:gd name="T39" fmla="*/ 248 h 528"/>
              <a:gd name="T40" fmla="*/ 397 w 467"/>
              <a:gd name="T41" fmla="*/ 147 h 528"/>
              <a:gd name="T42" fmla="*/ 330 w 467"/>
              <a:gd name="T43" fmla="*/ 66 h 528"/>
              <a:gd name="T44" fmla="*/ 186 w 467"/>
              <a:gd name="T45" fmla="*/ 331 h 528"/>
              <a:gd name="T46" fmla="*/ 186 w 467"/>
              <a:gd name="T47" fmla="*/ 331 h 528"/>
              <a:gd name="T48" fmla="*/ 83 w 467"/>
              <a:gd name="T49" fmla="*/ 331 h 528"/>
              <a:gd name="T50" fmla="*/ 66 w 467"/>
              <a:gd name="T51" fmla="*/ 314 h 528"/>
              <a:gd name="T52" fmla="*/ 83 w 467"/>
              <a:gd name="T53" fmla="*/ 298 h 528"/>
              <a:gd name="T54" fmla="*/ 186 w 467"/>
              <a:gd name="T55" fmla="*/ 298 h 528"/>
              <a:gd name="T56" fmla="*/ 203 w 467"/>
              <a:gd name="T57" fmla="*/ 314 h 528"/>
              <a:gd name="T58" fmla="*/ 186 w 467"/>
              <a:gd name="T59" fmla="*/ 331 h 528"/>
              <a:gd name="T60" fmla="*/ 219 w 467"/>
              <a:gd name="T61" fmla="*/ 264 h 528"/>
              <a:gd name="T62" fmla="*/ 219 w 467"/>
              <a:gd name="T63" fmla="*/ 264 h 528"/>
              <a:gd name="T64" fmla="*/ 83 w 467"/>
              <a:gd name="T65" fmla="*/ 264 h 528"/>
              <a:gd name="T66" fmla="*/ 66 w 467"/>
              <a:gd name="T67" fmla="*/ 248 h 528"/>
              <a:gd name="T68" fmla="*/ 83 w 467"/>
              <a:gd name="T69" fmla="*/ 231 h 528"/>
              <a:gd name="T70" fmla="*/ 219 w 467"/>
              <a:gd name="T71" fmla="*/ 231 h 528"/>
              <a:gd name="T72" fmla="*/ 236 w 467"/>
              <a:gd name="T73" fmla="*/ 248 h 528"/>
              <a:gd name="T74" fmla="*/ 219 w 467"/>
              <a:gd name="T75" fmla="*/ 264 h 528"/>
              <a:gd name="T76" fmla="*/ 388 w 467"/>
              <a:gd name="T77" fmla="*/ 289 h 528"/>
              <a:gd name="T78" fmla="*/ 362 w 467"/>
              <a:gd name="T79" fmla="*/ 286 h 528"/>
              <a:gd name="T80" fmla="*/ 257 w 467"/>
              <a:gd name="T81" fmla="*/ 391 h 528"/>
              <a:gd name="T82" fmla="*/ 340 w 467"/>
              <a:gd name="T83" fmla="*/ 494 h 528"/>
              <a:gd name="T84" fmla="*/ 362 w 467"/>
              <a:gd name="T85" fmla="*/ 497 h 528"/>
              <a:gd name="T86" fmla="*/ 467 w 467"/>
              <a:gd name="T87" fmla="*/ 391 h 528"/>
              <a:gd name="T88" fmla="*/ 388 w 467"/>
              <a:gd name="T89" fmla="*/ 289 h 528"/>
              <a:gd name="T90" fmla="*/ 422 w 467"/>
              <a:gd name="T91" fmla="*/ 376 h 528"/>
              <a:gd name="T92" fmla="*/ 422 w 467"/>
              <a:gd name="T93" fmla="*/ 376 h 528"/>
              <a:gd name="T94" fmla="*/ 388 w 467"/>
              <a:gd name="T95" fmla="*/ 410 h 528"/>
              <a:gd name="T96" fmla="*/ 362 w 467"/>
              <a:gd name="T97" fmla="*/ 436 h 528"/>
              <a:gd name="T98" fmla="*/ 332 w 467"/>
              <a:gd name="T99" fmla="*/ 436 h 528"/>
              <a:gd name="T100" fmla="*/ 302 w 467"/>
              <a:gd name="T101" fmla="*/ 406 h 528"/>
              <a:gd name="T102" fmla="*/ 302 w 467"/>
              <a:gd name="T103" fmla="*/ 376 h 528"/>
              <a:gd name="T104" fmla="*/ 332 w 467"/>
              <a:gd name="T105" fmla="*/ 376 h 528"/>
              <a:gd name="T106" fmla="*/ 347 w 467"/>
              <a:gd name="T107" fmla="*/ 391 h 528"/>
              <a:gd name="T108" fmla="*/ 388 w 467"/>
              <a:gd name="T109" fmla="*/ 350 h 528"/>
              <a:gd name="T110" fmla="*/ 392 w 467"/>
              <a:gd name="T111" fmla="*/ 346 h 528"/>
              <a:gd name="T112" fmla="*/ 422 w 467"/>
              <a:gd name="T113" fmla="*/ 346 h 528"/>
              <a:gd name="T114" fmla="*/ 422 w 467"/>
              <a:gd name="T115" fmla="*/ 376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7" h="528">
                <a:moveTo>
                  <a:pt x="298" y="66"/>
                </a:moveTo>
                <a:cubicBezTo>
                  <a:pt x="298" y="103"/>
                  <a:pt x="268" y="132"/>
                  <a:pt x="232" y="132"/>
                </a:cubicBezTo>
                <a:lnTo>
                  <a:pt x="166" y="132"/>
                </a:lnTo>
                <a:cubicBezTo>
                  <a:pt x="129" y="132"/>
                  <a:pt x="100" y="103"/>
                  <a:pt x="100" y="66"/>
                </a:cubicBezTo>
                <a:cubicBezTo>
                  <a:pt x="100" y="29"/>
                  <a:pt x="129" y="0"/>
                  <a:pt x="166" y="0"/>
                </a:cubicBezTo>
                <a:lnTo>
                  <a:pt x="232" y="0"/>
                </a:lnTo>
                <a:cubicBezTo>
                  <a:pt x="268" y="0"/>
                  <a:pt x="298" y="29"/>
                  <a:pt x="298" y="66"/>
                </a:cubicBezTo>
                <a:close/>
                <a:moveTo>
                  <a:pt x="330" y="66"/>
                </a:moveTo>
                <a:cubicBezTo>
                  <a:pt x="331" y="71"/>
                  <a:pt x="331" y="76"/>
                  <a:pt x="331" y="81"/>
                </a:cubicBezTo>
                <a:cubicBezTo>
                  <a:pt x="331" y="127"/>
                  <a:pt x="294" y="164"/>
                  <a:pt x="248" y="164"/>
                </a:cubicBezTo>
                <a:lnTo>
                  <a:pt x="149" y="164"/>
                </a:lnTo>
                <a:cubicBezTo>
                  <a:pt x="103" y="164"/>
                  <a:pt x="66" y="127"/>
                  <a:pt x="66" y="81"/>
                </a:cubicBezTo>
                <a:cubicBezTo>
                  <a:pt x="66" y="76"/>
                  <a:pt x="67" y="71"/>
                  <a:pt x="68" y="66"/>
                </a:cubicBezTo>
                <a:cubicBezTo>
                  <a:pt x="29" y="73"/>
                  <a:pt x="0" y="107"/>
                  <a:pt x="0" y="147"/>
                </a:cubicBezTo>
                <a:lnTo>
                  <a:pt x="0" y="445"/>
                </a:lnTo>
                <a:cubicBezTo>
                  <a:pt x="0" y="491"/>
                  <a:pt x="37" y="528"/>
                  <a:pt x="83" y="528"/>
                </a:cubicBezTo>
                <a:lnTo>
                  <a:pt x="303" y="528"/>
                </a:lnTo>
                <a:cubicBezTo>
                  <a:pt x="250" y="505"/>
                  <a:pt x="213" y="453"/>
                  <a:pt x="213" y="392"/>
                </a:cubicBezTo>
                <a:cubicBezTo>
                  <a:pt x="213" y="310"/>
                  <a:pt x="279" y="244"/>
                  <a:pt x="361" y="244"/>
                </a:cubicBezTo>
                <a:cubicBezTo>
                  <a:pt x="374" y="244"/>
                  <a:pt x="386" y="245"/>
                  <a:pt x="397" y="248"/>
                </a:cubicBezTo>
                <a:lnTo>
                  <a:pt x="397" y="147"/>
                </a:lnTo>
                <a:cubicBezTo>
                  <a:pt x="397" y="107"/>
                  <a:pt x="368" y="73"/>
                  <a:pt x="330" y="66"/>
                </a:cubicBezTo>
                <a:close/>
                <a:moveTo>
                  <a:pt x="186" y="331"/>
                </a:moveTo>
                <a:lnTo>
                  <a:pt x="186" y="331"/>
                </a:lnTo>
                <a:lnTo>
                  <a:pt x="83" y="331"/>
                </a:lnTo>
                <a:cubicBezTo>
                  <a:pt x="74" y="331"/>
                  <a:pt x="66" y="323"/>
                  <a:pt x="66" y="314"/>
                </a:cubicBezTo>
                <a:cubicBezTo>
                  <a:pt x="66" y="305"/>
                  <a:pt x="74" y="298"/>
                  <a:pt x="83" y="298"/>
                </a:cubicBezTo>
                <a:lnTo>
                  <a:pt x="186" y="298"/>
                </a:lnTo>
                <a:cubicBezTo>
                  <a:pt x="195" y="298"/>
                  <a:pt x="203" y="305"/>
                  <a:pt x="203" y="314"/>
                </a:cubicBezTo>
                <a:cubicBezTo>
                  <a:pt x="203" y="323"/>
                  <a:pt x="195" y="331"/>
                  <a:pt x="186" y="331"/>
                </a:cubicBezTo>
                <a:close/>
                <a:moveTo>
                  <a:pt x="219" y="264"/>
                </a:moveTo>
                <a:lnTo>
                  <a:pt x="219" y="264"/>
                </a:lnTo>
                <a:lnTo>
                  <a:pt x="83" y="264"/>
                </a:lnTo>
                <a:cubicBezTo>
                  <a:pt x="74" y="264"/>
                  <a:pt x="66" y="257"/>
                  <a:pt x="66" y="248"/>
                </a:cubicBezTo>
                <a:cubicBezTo>
                  <a:pt x="66" y="239"/>
                  <a:pt x="74" y="231"/>
                  <a:pt x="83" y="231"/>
                </a:cubicBezTo>
                <a:lnTo>
                  <a:pt x="219" y="231"/>
                </a:lnTo>
                <a:cubicBezTo>
                  <a:pt x="229" y="231"/>
                  <a:pt x="236" y="239"/>
                  <a:pt x="236" y="248"/>
                </a:cubicBezTo>
                <a:cubicBezTo>
                  <a:pt x="236" y="257"/>
                  <a:pt x="229" y="264"/>
                  <a:pt x="219" y="264"/>
                </a:cubicBezTo>
                <a:close/>
                <a:moveTo>
                  <a:pt x="388" y="289"/>
                </a:moveTo>
                <a:cubicBezTo>
                  <a:pt x="380" y="287"/>
                  <a:pt x="371" y="286"/>
                  <a:pt x="362" y="286"/>
                </a:cubicBezTo>
                <a:cubicBezTo>
                  <a:pt x="304" y="286"/>
                  <a:pt x="257" y="333"/>
                  <a:pt x="257" y="391"/>
                </a:cubicBezTo>
                <a:cubicBezTo>
                  <a:pt x="257" y="442"/>
                  <a:pt x="292" y="484"/>
                  <a:pt x="340" y="494"/>
                </a:cubicBezTo>
                <a:cubicBezTo>
                  <a:pt x="347" y="496"/>
                  <a:pt x="354" y="497"/>
                  <a:pt x="362" y="497"/>
                </a:cubicBezTo>
                <a:cubicBezTo>
                  <a:pt x="420" y="497"/>
                  <a:pt x="467" y="449"/>
                  <a:pt x="467" y="391"/>
                </a:cubicBezTo>
                <a:cubicBezTo>
                  <a:pt x="467" y="342"/>
                  <a:pt x="434" y="301"/>
                  <a:pt x="388" y="289"/>
                </a:cubicBezTo>
                <a:close/>
                <a:moveTo>
                  <a:pt x="422" y="376"/>
                </a:moveTo>
                <a:lnTo>
                  <a:pt x="422" y="376"/>
                </a:lnTo>
                <a:lnTo>
                  <a:pt x="388" y="410"/>
                </a:lnTo>
                <a:lnTo>
                  <a:pt x="362" y="436"/>
                </a:lnTo>
                <a:cubicBezTo>
                  <a:pt x="354" y="444"/>
                  <a:pt x="340" y="444"/>
                  <a:pt x="332" y="436"/>
                </a:cubicBezTo>
                <a:lnTo>
                  <a:pt x="302" y="406"/>
                </a:lnTo>
                <a:cubicBezTo>
                  <a:pt x="294" y="398"/>
                  <a:pt x="294" y="384"/>
                  <a:pt x="302" y="376"/>
                </a:cubicBezTo>
                <a:cubicBezTo>
                  <a:pt x="311" y="368"/>
                  <a:pt x="324" y="368"/>
                  <a:pt x="332" y="376"/>
                </a:cubicBezTo>
                <a:lnTo>
                  <a:pt x="347" y="391"/>
                </a:lnTo>
                <a:lnTo>
                  <a:pt x="388" y="350"/>
                </a:lnTo>
                <a:lnTo>
                  <a:pt x="392" y="346"/>
                </a:lnTo>
                <a:cubicBezTo>
                  <a:pt x="400" y="338"/>
                  <a:pt x="413" y="338"/>
                  <a:pt x="422" y="346"/>
                </a:cubicBezTo>
                <a:cubicBezTo>
                  <a:pt x="430" y="355"/>
                  <a:pt x="430" y="368"/>
                  <a:pt x="422" y="37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sp>
        <p:nvSpPr>
          <p:cNvPr id="22" name="Freeform 49"/>
          <p:cNvSpPr>
            <a:spLocks noEditPoints="1"/>
          </p:cNvSpPr>
          <p:nvPr>
            <p:custDataLst>
              <p:tags r:id="rId14"/>
            </p:custDataLst>
          </p:nvPr>
        </p:nvSpPr>
        <p:spPr bwMode="auto">
          <a:xfrm>
            <a:off x="4177292" y="4123956"/>
            <a:ext cx="328843" cy="352023"/>
          </a:xfrm>
          <a:custGeom>
            <a:avLst/>
            <a:gdLst>
              <a:gd name="T0" fmla="*/ 150 w 500"/>
              <a:gd name="T1" fmla="*/ 82 h 533"/>
              <a:gd name="T2" fmla="*/ 327 w 500"/>
              <a:gd name="T3" fmla="*/ 59 h 533"/>
              <a:gd name="T4" fmla="*/ 264 w 500"/>
              <a:gd name="T5" fmla="*/ 37 h 533"/>
              <a:gd name="T6" fmla="*/ 191 w 500"/>
              <a:gd name="T7" fmla="*/ 37 h 533"/>
              <a:gd name="T8" fmla="*/ 128 w 500"/>
              <a:gd name="T9" fmla="*/ 59 h 533"/>
              <a:gd name="T10" fmla="*/ 411 w 500"/>
              <a:gd name="T11" fmla="*/ 462 h 533"/>
              <a:gd name="T12" fmla="*/ 418 w 500"/>
              <a:gd name="T13" fmla="*/ 446 h 533"/>
              <a:gd name="T14" fmla="*/ 389 w 500"/>
              <a:gd name="T15" fmla="*/ 346 h 533"/>
              <a:gd name="T16" fmla="*/ 371 w 500"/>
              <a:gd name="T17" fmla="*/ 346 h 533"/>
              <a:gd name="T18" fmla="*/ 371 w 500"/>
              <a:gd name="T19" fmla="*/ 423 h 533"/>
              <a:gd name="T20" fmla="*/ 371 w 500"/>
              <a:gd name="T21" fmla="*/ 425 h 533"/>
              <a:gd name="T22" fmla="*/ 372 w 500"/>
              <a:gd name="T23" fmla="*/ 426 h 533"/>
              <a:gd name="T24" fmla="*/ 373 w 500"/>
              <a:gd name="T25" fmla="*/ 428 h 533"/>
              <a:gd name="T26" fmla="*/ 476 w 500"/>
              <a:gd name="T27" fmla="*/ 352 h 533"/>
              <a:gd name="T28" fmla="*/ 380 w 500"/>
              <a:gd name="T29" fmla="*/ 301 h 533"/>
              <a:gd name="T30" fmla="*/ 358 w 500"/>
              <a:gd name="T31" fmla="*/ 531 h 533"/>
              <a:gd name="T32" fmla="*/ 494 w 500"/>
              <a:gd name="T33" fmla="*/ 439 h 533"/>
              <a:gd name="T34" fmla="*/ 476 w 500"/>
              <a:gd name="T35" fmla="*/ 436 h 533"/>
              <a:gd name="T36" fmla="*/ 380 w 500"/>
              <a:gd name="T37" fmla="*/ 515 h 533"/>
              <a:gd name="T38" fmla="*/ 284 w 500"/>
              <a:gd name="T39" fmla="*/ 399 h 533"/>
              <a:gd name="T40" fmla="*/ 398 w 500"/>
              <a:gd name="T41" fmla="*/ 321 h 533"/>
              <a:gd name="T42" fmla="*/ 476 w 500"/>
              <a:gd name="T43" fmla="*/ 436 h 533"/>
              <a:gd name="T44" fmla="*/ 167 w 500"/>
              <a:gd name="T45" fmla="*/ 435 h 533"/>
              <a:gd name="T46" fmla="*/ 286 w 500"/>
              <a:gd name="T47" fmla="*/ 317 h 533"/>
              <a:gd name="T48" fmla="*/ 310 w 500"/>
              <a:gd name="T49" fmla="*/ 298 h 533"/>
              <a:gd name="T50" fmla="*/ 431 w 500"/>
              <a:gd name="T51" fmla="*/ 181 h 533"/>
              <a:gd name="T52" fmla="*/ 436 w 500"/>
              <a:gd name="T53" fmla="*/ 292 h 533"/>
              <a:gd name="T54" fmla="*/ 455 w 500"/>
              <a:gd name="T55" fmla="*/ 298 h 533"/>
              <a:gd name="T56" fmla="*/ 455 w 500"/>
              <a:gd name="T57" fmla="*/ 123 h 533"/>
              <a:gd name="T58" fmla="*/ 23 w 500"/>
              <a:gd name="T59" fmla="*/ 99 h 533"/>
              <a:gd name="T60" fmla="*/ 0 w 500"/>
              <a:gd name="T61" fmla="*/ 186 h 533"/>
              <a:gd name="T62" fmla="*/ 0 w 500"/>
              <a:gd name="T63" fmla="*/ 317 h 533"/>
              <a:gd name="T64" fmla="*/ 0 w 500"/>
              <a:gd name="T65" fmla="*/ 444 h 533"/>
              <a:gd name="T66" fmla="*/ 252 w 500"/>
              <a:gd name="T67" fmla="*/ 467 h 533"/>
              <a:gd name="T68" fmla="*/ 18 w 500"/>
              <a:gd name="T69" fmla="*/ 186 h 533"/>
              <a:gd name="T70" fmla="*/ 23 w 500"/>
              <a:gd name="T71" fmla="*/ 181 h 533"/>
              <a:gd name="T72" fmla="*/ 149 w 500"/>
              <a:gd name="T73" fmla="*/ 298 h 533"/>
              <a:gd name="T74" fmla="*/ 18 w 500"/>
              <a:gd name="T75" fmla="*/ 186 h 533"/>
              <a:gd name="T76" fmla="*/ 149 w 500"/>
              <a:gd name="T77" fmla="*/ 317 h 533"/>
              <a:gd name="T78" fmla="*/ 23 w 500"/>
              <a:gd name="T79" fmla="*/ 435 h 533"/>
              <a:gd name="T80" fmla="*/ 18 w 500"/>
              <a:gd name="T81" fmla="*/ 317 h 533"/>
              <a:gd name="T82" fmla="*/ 167 w 500"/>
              <a:gd name="T83" fmla="*/ 298 h 533"/>
              <a:gd name="T84" fmla="*/ 167 w 500"/>
              <a:gd name="T85" fmla="*/ 181 h 533"/>
              <a:gd name="T86" fmla="*/ 292 w 500"/>
              <a:gd name="T87" fmla="*/ 298 h 533"/>
              <a:gd name="T88" fmla="*/ 301 w 500"/>
              <a:gd name="T89" fmla="*/ 123 h 533"/>
              <a:gd name="T90" fmla="*/ 317 w 500"/>
              <a:gd name="T91" fmla="*/ 139 h 533"/>
              <a:gd name="T92" fmla="*/ 285 w 500"/>
              <a:gd name="T93" fmla="*/ 139 h 533"/>
              <a:gd name="T94" fmla="*/ 158 w 500"/>
              <a:gd name="T95" fmla="*/ 123 h 533"/>
              <a:gd name="T96" fmla="*/ 174 w 500"/>
              <a:gd name="T97" fmla="*/ 139 h 533"/>
              <a:gd name="T98" fmla="*/ 142 w 500"/>
              <a:gd name="T99" fmla="*/ 139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00" h="533">
                <a:moveTo>
                  <a:pt x="128" y="59"/>
                </a:moveTo>
                <a:cubicBezTo>
                  <a:pt x="128" y="72"/>
                  <a:pt x="138" y="82"/>
                  <a:pt x="150" y="82"/>
                </a:cubicBezTo>
                <a:lnTo>
                  <a:pt x="305" y="82"/>
                </a:lnTo>
                <a:cubicBezTo>
                  <a:pt x="317" y="82"/>
                  <a:pt x="327" y="72"/>
                  <a:pt x="327" y="59"/>
                </a:cubicBezTo>
                <a:cubicBezTo>
                  <a:pt x="327" y="47"/>
                  <a:pt x="317" y="37"/>
                  <a:pt x="305" y="37"/>
                </a:cubicBezTo>
                <a:lnTo>
                  <a:pt x="264" y="37"/>
                </a:lnTo>
                <a:cubicBezTo>
                  <a:pt x="264" y="17"/>
                  <a:pt x="247" y="0"/>
                  <a:pt x="227" y="0"/>
                </a:cubicBezTo>
                <a:cubicBezTo>
                  <a:pt x="207" y="0"/>
                  <a:pt x="191" y="17"/>
                  <a:pt x="191" y="37"/>
                </a:cubicBezTo>
                <a:lnTo>
                  <a:pt x="150" y="37"/>
                </a:lnTo>
                <a:cubicBezTo>
                  <a:pt x="138" y="37"/>
                  <a:pt x="128" y="47"/>
                  <a:pt x="128" y="59"/>
                </a:cubicBezTo>
                <a:close/>
                <a:moveTo>
                  <a:pt x="405" y="459"/>
                </a:moveTo>
                <a:cubicBezTo>
                  <a:pt x="406" y="461"/>
                  <a:pt x="409" y="462"/>
                  <a:pt x="411" y="462"/>
                </a:cubicBezTo>
                <a:cubicBezTo>
                  <a:pt x="414" y="462"/>
                  <a:pt x="416" y="461"/>
                  <a:pt x="418" y="459"/>
                </a:cubicBezTo>
                <a:cubicBezTo>
                  <a:pt x="421" y="456"/>
                  <a:pt x="421" y="450"/>
                  <a:pt x="418" y="446"/>
                </a:cubicBezTo>
                <a:lnTo>
                  <a:pt x="389" y="417"/>
                </a:lnTo>
                <a:lnTo>
                  <a:pt x="389" y="346"/>
                </a:lnTo>
                <a:cubicBezTo>
                  <a:pt x="389" y="341"/>
                  <a:pt x="385" y="337"/>
                  <a:pt x="380" y="337"/>
                </a:cubicBezTo>
                <a:cubicBezTo>
                  <a:pt x="375" y="337"/>
                  <a:pt x="371" y="341"/>
                  <a:pt x="371" y="346"/>
                </a:cubicBezTo>
                <a:lnTo>
                  <a:pt x="371" y="421"/>
                </a:lnTo>
                <a:cubicBezTo>
                  <a:pt x="371" y="422"/>
                  <a:pt x="371" y="423"/>
                  <a:pt x="371" y="423"/>
                </a:cubicBezTo>
                <a:cubicBezTo>
                  <a:pt x="371" y="423"/>
                  <a:pt x="371" y="424"/>
                  <a:pt x="371" y="424"/>
                </a:cubicBezTo>
                <a:cubicBezTo>
                  <a:pt x="371" y="424"/>
                  <a:pt x="371" y="425"/>
                  <a:pt x="371" y="425"/>
                </a:cubicBezTo>
                <a:cubicBezTo>
                  <a:pt x="371" y="425"/>
                  <a:pt x="372" y="425"/>
                  <a:pt x="372" y="426"/>
                </a:cubicBezTo>
                <a:cubicBezTo>
                  <a:pt x="372" y="426"/>
                  <a:pt x="372" y="426"/>
                  <a:pt x="372" y="426"/>
                </a:cubicBezTo>
                <a:cubicBezTo>
                  <a:pt x="372" y="427"/>
                  <a:pt x="373" y="427"/>
                  <a:pt x="373" y="428"/>
                </a:cubicBezTo>
                <a:cubicBezTo>
                  <a:pt x="373" y="428"/>
                  <a:pt x="373" y="428"/>
                  <a:pt x="373" y="428"/>
                </a:cubicBezTo>
                <a:lnTo>
                  <a:pt x="405" y="459"/>
                </a:lnTo>
                <a:close/>
                <a:moveTo>
                  <a:pt x="476" y="352"/>
                </a:moveTo>
                <a:cubicBezTo>
                  <a:pt x="458" y="327"/>
                  <a:pt x="432" y="309"/>
                  <a:pt x="402" y="303"/>
                </a:cubicBezTo>
                <a:cubicBezTo>
                  <a:pt x="394" y="302"/>
                  <a:pt x="387" y="301"/>
                  <a:pt x="380" y="301"/>
                </a:cubicBezTo>
                <a:cubicBezTo>
                  <a:pt x="324" y="301"/>
                  <a:pt x="276" y="341"/>
                  <a:pt x="266" y="396"/>
                </a:cubicBezTo>
                <a:cubicBezTo>
                  <a:pt x="254" y="458"/>
                  <a:pt x="295" y="519"/>
                  <a:pt x="358" y="531"/>
                </a:cubicBezTo>
                <a:cubicBezTo>
                  <a:pt x="365" y="533"/>
                  <a:pt x="373" y="533"/>
                  <a:pt x="380" y="533"/>
                </a:cubicBezTo>
                <a:cubicBezTo>
                  <a:pt x="435" y="533"/>
                  <a:pt x="483" y="494"/>
                  <a:pt x="494" y="439"/>
                </a:cubicBezTo>
                <a:cubicBezTo>
                  <a:pt x="500" y="409"/>
                  <a:pt x="493" y="378"/>
                  <a:pt x="476" y="352"/>
                </a:cubicBezTo>
                <a:close/>
                <a:moveTo>
                  <a:pt x="476" y="436"/>
                </a:moveTo>
                <a:lnTo>
                  <a:pt x="476" y="436"/>
                </a:lnTo>
                <a:cubicBezTo>
                  <a:pt x="467" y="482"/>
                  <a:pt x="427" y="515"/>
                  <a:pt x="380" y="515"/>
                </a:cubicBezTo>
                <a:cubicBezTo>
                  <a:pt x="374" y="515"/>
                  <a:pt x="368" y="515"/>
                  <a:pt x="361" y="514"/>
                </a:cubicBezTo>
                <a:cubicBezTo>
                  <a:pt x="308" y="503"/>
                  <a:pt x="273" y="452"/>
                  <a:pt x="284" y="399"/>
                </a:cubicBezTo>
                <a:cubicBezTo>
                  <a:pt x="292" y="353"/>
                  <a:pt x="333" y="319"/>
                  <a:pt x="380" y="319"/>
                </a:cubicBezTo>
                <a:cubicBezTo>
                  <a:pt x="386" y="319"/>
                  <a:pt x="392" y="320"/>
                  <a:pt x="398" y="321"/>
                </a:cubicBezTo>
                <a:cubicBezTo>
                  <a:pt x="424" y="326"/>
                  <a:pt x="446" y="341"/>
                  <a:pt x="461" y="362"/>
                </a:cubicBezTo>
                <a:cubicBezTo>
                  <a:pt x="476" y="384"/>
                  <a:pt x="481" y="410"/>
                  <a:pt x="476" y="436"/>
                </a:cubicBezTo>
                <a:close/>
                <a:moveTo>
                  <a:pt x="243" y="435"/>
                </a:moveTo>
                <a:lnTo>
                  <a:pt x="167" y="435"/>
                </a:lnTo>
                <a:lnTo>
                  <a:pt x="167" y="317"/>
                </a:lnTo>
                <a:lnTo>
                  <a:pt x="286" y="317"/>
                </a:lnTo>
                <a:cubicBezTo>
                  <a:pt x="293" y="310"/>
                  <a:pt x="302" y="304"/>
                  <a:pt x="311" y="298"/>
                </a:cubicBezTo>
                <a:lnTo>
                  <a:pt x="310" y="298"/>
                </a:lnTo>
                <a:lnTo>
                  <a:pt x="310" y="181"/>
                </a:lnTo>
                <a:lnTo>
                  <a:pt x="431" y="181"/>
                </a:lnTo>
                <a:cubicBezTo>
                  <a:pt x="434" y="181"/>
                  <a:pt x="436" y="183"/>
                  <a:pt x="436" y="186"/>
                </a:cubicBezTo>
                <a:lnTo>
                  <a:pt x="436" y="292"/>
                </a:lnTo>
                <a:cubicBezTo>
                  <a:pt x="443" y="295"/>
                  <a:pt x="449" y="298"/>
                  <a:pt x="455" y="302"/>
                </a:cubicBezTo>
                <a:lnTo>
                  <a:pt x="455" y="298"/>
                </a:lnTo>
                <a:lnTo>
                  <a:pt x="455" y="186"/>
                </a:lnTo>
                <a:lnTo>
                  <a:pt x="455" y="123"/>
                </a:lnTo>
                <a:cubicBezTo>
                  <a:pt x="455" y="110"/>
                  <a:pt x="444" y="99"/>
                  <a:pt x="431" y="99"/>
                </a:cubicBezTo>
                <a:lnTo>
                  <a:pt x="23" y="99"/>
                </a:lnTo>
                <a:cubicBezTo>
                  <a:pt x="10" y="99"/>
                  <a:pt x="0" y="110"/>
                  <a:pt x="0" y="123"/>
                </a:cubicBezTo>
                <a:lnTo>
                  <a:pt x="0" y="186"/>
                </a:lnTo>
                <a:lnTo>
                  <a:pt x="0" y="298"/>
                </a:lnTo>
                <a:lnTo>
                  <a:pt x="0" y="317"/>
                </a:lnTo>
                <a:lnTo>
                  <a:pt x="0" y="430"/>
                </a:lnTo>
                <a:lnTo>
                  <a:pt x="0" y="444"/>
                </a:lnTo>
                <a:cubicBezTo>
                  <a:pt x="0" y="457"/>
                  <a:pt x="10" y="467"/>
                  <a:pt x="23" y="467"/>
                </a:cubicBezTo>
                <a:lnTo>
                  <a:pt x="252" y="467"/>
                </a:lnTo>
                <a:cubicBezTo>
                  <a:pt x="247" y="457"/>
                  <a:pt x="245" y="446"/>
                  <a:pt x="243" y="435"/>
                </a:cubicBezTo>
                <a:close/>
                <a:moveTo>
                  <a:pt x="18" y="186"/>
                </a:moveTo>
                <a:lnTo>
                  <a:pt x="18" y="186"/>
                </a:lnTo>
                <a:cubicBezTo>
                  <a:pt x="18" y="183"/>
                  <a:pt x="21" y="181"/>
                  <a:pt x="23" y="181"/>
                </a:cubicBezTo>
                <a:lnTo>
                  <a:pt x="149" y="181"/>
                </a:lnTo>
                <a:lnTo>
                  <a:pt x="149" y="298"/>
                </a:lnTo>
                <a:lnTo>
                  <a:pt x="18" y="298"/>
                </a:lnTo>
                <a:lnTo>
                  <a:pt x="18" y="186"/>
                </a:lnTo>
                <a:close/>
                <a:moveTo>
                  <a:pt x="149" y="317"/>
                </a:moveTo>
                <a:lnTo>
                  <a:pt x="149" y="317"/>
                </a:lnTo>
                <a:lnTo>
                  <a:pt x="149" y="435"/>
                </a:lnTo>
                <a:lnTo>
                  <a:pt x="23" y="435"/>
                </a:lnTo>
                <a:cubicBezTo>
                  <a:pt x="21" y="435"/>
                  <a:pt x="18" y="432"/>
                  <a:pt x="18" y="430"/>
                </a:cubicBezTo>
                <a:lnTo>
                  <a:pt x="18" y="317"/>
                </a:lnTo>
                <a:lnTo>
                  <a:pt x="149" y="317"/>
                </a:lnTo>
                <a:close/>
                <a:moveTo>
                  <a:pt x="167" y="298"/>
                </a:moveTo>
                <a:lnTo>
                  <a:pt x="167" y="298"/>
                </a:lnTo>
                <a:lnTo>
                  <a:pt x="167" y="181"/>
                </a:lnTo>
                <a:lnTo>
                  <a:pt x="292" y="181"/>
                </a:lnTo>
                <a:lnTo>
                  <a:pt x="292" y="298"/>
                </a:lnTo>
                <a:lnTo>
                  <a:pt x="167" y="298"/>
                </a:lnTo>
                <a:close/>
                <a:moveTo>
                  <a:pt x="301" y="123"/>
                </a:moveTo>
                <a:lnTo>
                  <a:pt x="301" y="123"/>
                </a:lnTo>
                <a:cubicBezTo>
                  <a:pt x="310" y="123"/>
                  <a:pt x="317" y="130"/>
                  <a:pt x="317" y="139"/>
                </a:cubicBezTo>
                <a:cubicBezTo>
                  <a:pt x="317" y="148"/>
                  <a:pt x="310" y="155"/>
                  <a:pt x="301" y="155"/>
                </a:cubicBezTo>
                <a:cubicBezTo>
                  <a:pt x="292" y="155"/>
                  <a:pt x="285" y="148"/>
                  <a:pt x="285" y="139"/>
                </a:cubicBezTo>
                <a:cubicBezTo>
                  <a:pt x="285" y="130"/>
                  <a:pt x="292" y="123"/>
                  <a:pt x="301" y="123"/>
                </a:cubicBezTo>
                <a:close/>
                <a:moveTo>
                  <a:pt x="158" y="123"/>
                </a:moveTo>
                <a:lnTo>
                  <a:pt x="158" y="123"/>
                </a:lnTo>
                <a:cubicBezTo>
                  <a:pt x="167" y="123"/>
                  <a:pt x="174" y="130"/>
                  <a:pt x="174" y="139"/>
                </a:cubicBezTo>
                <a:cubicBezTo>
                  <a:pt x="174" y="148"/>
                  <a:pt x="167" y="155"/>
                  <a:pt x="158" y="155"/>
                </a:cubicBezTo>
                <a:cubicBezTo>
                  <a:pt x="149" y="155"/>
                  <a:pt x="142" y="148"/>
                  <a:pt x="142" y="139"/>
                </a:cubicBezTo>
                <a:cubicBezTo>
                  <a:pt x="142" y="130"/>
                  <a:pt x="149" y="123"/>
                  <a:pt x="158" y="1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pic>
        <p:nvPicPr>
          <p:cNvPr id="23" name="图片 22"/>
          <p:cNvPicPr>
            <a:picLocks noChangeAspect="1"/>
          </p:cNvPicPr>
          <p:nvPr>
            <p:custDataLst>
              <p:tags r:id="rId15"/>
            </p:custDataLst>
          </p:nvPr>
        </p:nvPicPr>
        <p:blipFill>
          <a:blip r:embed="rId16"/>
          <a:stretch>
            <a:fillRect/>
          </a:stretch>
        </p:blipFill>
        <p:spPr>
          <a:xfrm>
            <a:off x="3896499" y="4013942"/>
            <a:ext cx="558000" cy="562768"/>
          </a:xfrm>
          <a:prstGeom prst="rect">
            <a:avLst/>
          </a:prstGeom>
        </p:spPr>
      </p:pic>
      <p:pic>
        <p:nvPicPr>
          <p:cNvPr id="24" name="图片 23"/>
          <p:cNvPicPr>
            <a:picLocks noChangeAspect="1"/>
          </p:cNvPicPr>
          <p:nvPr>
            <p:custDataLst>
              <p:tags r:id="rId17"/>
            </p:custDataLst>
          </p:nvPr>
        </p:nvPicPr>
        <p:blipFill>
          <a:blip r:embed="rId18"/>
          <a:stretch>
            <a:fillRect/>
          </a:stretch>
        </p:blipFill>
        <p:spPr>
          <a:xfrm>
            <a:off x="3872356" y="3181986"/>
            <a:ext cx="558000" cy="558000"/>
          </a:xfrm>
          <a:prstGeom prst="rect">
            <a:avLst/>
          </a:prstGeom>
        </p:spPr>
      </p:pic>
      <p:pic>
        <p:nvPicPr>
          <p:cNvPr id="25" name="图片 24"/>
          <p:cNvPicPr>
            <a:picLocks noChangeAspect="1"/>
          </p:cNvPicPr>
          <p:nvPr>
            <p:custDataLst>
              <p:tags r:id="rId19"/>
            </p:custDataLst>
          </p:nvPr>
        </p:nvPicPr>
        <p:blipFill>
          <a:blip r:embed="rId20"/>
          <a:stretch>
            <a:fillRect/>
          </a:stretch>
        </p:blipFill>
        <p:spPr>
          <a:xfrm>
            <a:off x="3885236" y="2372308"/>
            <a:ext cx="558000" cy="558000"/>
          </a:xfrm>
          <a:prstGeom prst="rect">
            <a:avLst/>
          </a:prstGeom>
        </p:spPr>
      </p:pic>
      <p:pic>
        <p:nvPicPr>
          <p:cNvPr id="26" name="图片 25"/>
          <p:cNvPicPr>
            <a:picLocks noChangeAspect="1"/>
          </p:cNvPicPr>
          <p:nvPr>
            <p:custDataLst>
              <p:tags r:id="rId21"/>
            </p:custDataLst>
          </p:nvPr>
        </p:nvPicPr>
        <p:blipFill>
          <a:blip r:embed="rId22"/>
          <a:stretch>
            <a:fillRect/>
          </a:stretch>
        </p:blipFill>
        <p:spPr>
          <a:xfrm>
            <a:off x="3905528" y="4849665"/>
            <a:ext cx="558000" cy="558000"/>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110147" y="1773079"/>
            <a:ext cx="340614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直接</a:t>
            </a:r>
            <a:r>
              <a:rPr lang="zh-CN" altLang="en-US" sz="2800" b="1" dirty="0">
                <a:solidFill>
                  <a:srgbClr val="0000FF"/>
                </a:solidFill>
                <a:latin typeface="楷体" panose="02010609060101010101" pitchFamily="49" charset="-122"/>
                <a:ea typeface="楷体" panose="02010609060101010101" pitchFamily="49" charset="-122"/>
              </a:rPr>
              <a:t>选择排序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8" name="Text Box 4"/>
          <p:cNvSpPr txBox="1">
            <a:spLocks noChangeArrowheads="1"/>
          </p:cNvSpPr>
          <p:nvPr/>
        </p:nvSpPr>
        <p:spPr bwMode="auto">
          <a:xfrm>
            <a:off x="35560" y="6008370"/>
            <a:ext cx="876871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思考代码的细节位置，如何实现的</a:t>
            </a:r>
            <a:r>
              <a:rPr lang="zh-CN" altLang="en-US" sz="2000" dirty="0">
                <a:solidFill>
                  <a:srgbClr val="080808"/>
                </a:solidFill>
                <a:latin typeface="宋体" panose="02010600030101010101" pitchFamily="2" charset="-122"/>
              </a:rPr>
              <a:t>插入？</a:t>
            </a:r>
            <a:endParaRPr lang="zh-CN" altLang="en-US" sz="2000" dirty="0">
              <a:solidFill>
                <a:srgbClr val="080808"/>
              </a:solidFill>
              <a:latin typeface="宋体" panose="02010600030101010101" pitchFamily="2" charset="-122"/>
            </a:endParaRPr>
          </a:p>
        </p:txBody>
      </p:sp>
      <p:sp>
        <p:nvSpPr>
          <p:cNvPr id="7" name="Text Box 4"/>
          <p:cNvSpPr txBox="1">
            <a:spLocks noChangeArrowheads="1"/>
          </p:cNvSpPr>
          <p:nvPr/>
        </p:nvSpPr>
        <p:spPr bwMode="auto">
          <a:xfrm>
            <a:off x="0" y="2360295"/>
            <a:ext cx="876871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选择排序</a:t>
            </a:r>
            <a:r>
              <a:rPr lang="zh-CN" altLang="en-US" sz="2000" dirty="0">
                <a:solidFill>
                  <a:srgbClr val="080808"/>
                </a:solidFill>
                <a:latin typeface="宋体" panose="02010600030101010101" pitchFamily="2" charset="-122"/>
              </a:rPr>
              <a:t>源码：</a:t>
            </a:r>
            <a:endParaRPr lang="zh-CN" altLang="en-US" sz="2000" dirty="0">
              <a:solidFill>
                <a:srgbClr val="080808"/>
              </a:solidFill>
              <a:latin typeface="宋体" panose="02010600030101010101" pitchFamily="2" charset="-122"/>
            </a:endParaRPr>
          </a:p>
        </p:txBody>
      </p:sp>
      <p:pic>
        <p:nvPicPr>
          <p:cNvPr id="5" name="图片 4"/>
          <p:cNvPicPr>
            <a:picLocks noChangeAspect="1"/>
          </p:cNvPicPr>
          <p:nvPr/>
        </p:nvPicPr>
        <p:blipFill>
          <a:blip r:embed="rId6"/>
          <a:stretch>
            <a:fillRect/>
          </a:stretch>
        </p:blipFill>
        <p:spPr>
          <a:xfrm>
            <a:off x="2843530" y="2637155"/>
            <a:ext cx="3362325" cy="3457575"/>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110147" y="1773079"/>
            <a:ext cx="340614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直接</a:t>
            </a:r>
            <a:r>
              <a:rPr lang="zh-CN" altLang="en-US" sz="2800" b="1" dirty="0">
                <a:solidFill>
                  <a:srgbClr val="0000FF"/>
                </a:solidFill>
                <a:latin typeface="楷体" panose="02010609060101010101" pitchFamily="49" charset="-122"/>
                <a:ea typeface="楷体" panose="02010609060101010101" pitchFamily="49" charset="-122"/>
              </a:rPr>
              <a:t>插入排序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179330" y="2553864"/>
            <a:ext cx="8363699"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直接插入排序算法思想：直接插入排序是将数组分成有序和无序的两个部分，逐次将无序的元素添加到有序部分中。不需要管无序的部分，只需逐个将无序的元素插入到有序的部分的位置</a:t>
            </a:r>
            <a:r>
              <a:rPr lang="zh-CN" altLang="en-US" sz="2000" dirty="0">
                <a:solidFill>
                  <a:srgbClr val="080808"/>
                </a:solidFill>
                <a:latin typeface="宋体" panose="02010600030101010101" pitchFamily="2" charset="-122"/>
              </a:rPr>
              <a:t>即可。</a:t>
            </a:r>
            <a:endParaRPr lang="zh-CN" altLang="en-US" sz="2000" dirty="0">
              <a:solidFill>
                <a:srgbClr val="080808"/>
              </a:solidFill>
              <a:latin typeface="宋体" panose="02010600030101010101" pitchFamily="2" charset="-122"/>
            </a:endParaRPr>
          </a:p>
        </p:txBody>
      </p:sp>
      <p:sp>
        <p:nvSpPr>
          <p:cNvPr id="4" name="Text Box 4"/>
          <p:cNvSpPr txBox="1">
            <a:spLocks noChangeArrowheads="1"/>
          </p:cNvSpPr>
          <p:nvPr/>
        </p:nvSpPr>
        <p:spPr bwMode="auto">
          <a:xfrm>
            <a:off x="324485" y="3867785"/>
            <a:ext cx="8363585" cy="1998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例如：</a:t>
            </a:r>
            <a:endParaRPr lang="zh-CN" altLang="en-US" sz="2000" dirty="0">
              <a:solidFill>
                <a:srgbClr val="080808"/>
              </a:solidFill>
              <a:latin typeface="宋体" panose="02010600030101010101" pitchFamily="2" charset="-122"/>
            </a:endParaRPr>
          </a:p>
          <a:p>
            <a:pPr indent="457200">
              <a:spcBef>
                <a:spcPts val="0"/>
              </a:spcBef>
              <a:buSzTx/>
              <a:buFontTx/>
              <a:buNone/>
            </a:pPr>
            <a:r>
              <a:rPr lang="zh-CN" altLang="en-US" sz="2000" dirty="0">
                <a:solidFill>
                  <a:srgbClr val="080808"/>
                </a:solidFill>
                <a:latin typeface="宋体" panose="02010600030101010101" pitchFamily="2" charset="-122"/>
              </a:rPr>
              <a:t>初始化数据为：</a:t>
            </a:r>
            <a:r>
              <a:rPr lang="en-US" altLang="zh-CN" sz="2000" dirty="0">
                <a:solidFill>
                  <a:srgbClr val="080808"/>
                </a:solidFill>
                <a:latin typeface="宋体" panose="02010600030101010101" pitchFamily="2" charset="-122"/>
              </a:rPr>
              <a:t>  </a:t>
            </a:r>
            <a:r>
              <a:rPr lang="en-US" altLang="zh-CN" sz="2000" dirty="0">
                <a:solidFill>
                  <a:srgbClr val="080808"/>
                </a:solidFill>
                <a:latin typeface="Times New Roman" panose="02020603050405020304" charset="0"/>
                <a:cs typeface="Times New Roman" panose="02020603050405020304" charset="0"/>
              </a:rPr>
              <a:t>[32, 15, 11, 26, 53, 87, 3, 61]</a:t>
            </a:r>
            <a:endParaRPr lang="en-US" altLang="zh-CN" sz="2000" dirty="0">
              <a:solidFill>
                <a:srgbClr val="080808"/>
              </a:solidFill>
              <a:latin typeface="Times New Roman" panose="02020603050405020304" charset="0"/>
              <a:cs typeface="Times New Roman" panose="02020603050405020304" charset="0"/>
            </a:endParaRPr>
          </a:p>
          <a:p>
            <a:pPr indent="457200">
              <a:spcBef>
                <a:spcPts val="0"/>
              </a:spcBef>
              <a:buSzTx/>
              <a:buFontTx/>
              <a:buNone/>
            </a:pPr>
            <a:r>
              <a:rPr lang="zh-CN" altLang="en-US" sz="2000" dirty="0">
                <a:solidFill>
                  <a:srgbClr val="080808"/>
                </a:solidFill>
                <a:latin typeface="Times New Roman" panose="02020603050405020304" charset="0"/>
                <a:cs typeface="Times New Roman" panose="02020603050405020304" charset="0"/>
              </a:rPr>
              <a:t>第一次排序结果：</a:t>
            </a:r>
            <a:r>
              <a:rPr lang="en-US" altLang="zh-CN" sz="2000" dirty="0">
                <a:solidFill>
                  <a:srgbClr val="080808"/>
                </a:solidFill>
                <a:latin typeface="Times New Roman" panose="02020603050405020304" charset="0"/>
                <a:cs typeface="Times New Roman" panose="02020603050405020304" charset="0"/>
                <a:sym typeface="+mn-ea"/>
              </a:rPr>
              <a:t>[</a:t>
            </a:r>
            <a:r>
              <a:rPr lang="en-US" altLang="zh-CN" sz="2000" dirty="0">
                <a:solidFill>
                  <a:srgbClr val="FF0000"/>
                </a:solidFill>
                <a:latin typeface="Times New Roman" panose="02020603050405020304" charset="0"/>
                <a:cs typeface="Times New Roman" panose="02020603050405020304" charset="0"/>
                <a:sym typeface="+mn-ea"/>
              </a:rPr>
              <a:t>32, </a:t>
            </a:r>
            <a:r>
              <a:rPr lang="en-US" altLang="zh-CN" sz="2000" dirty="0">
                <a:solidFill>
                  <a:srgbClr val="080808"/>
                </a:solidFill>
                <a:latin typeface="Times New Roman" panose="02020603050405020304" charset="0"/>
                <a:cs typeface="Times New Roman" panose="02020603050405020304" charset="0"/>
                <a:sym typeface="+mn-ea"/>
              </a:rPr>
              <a:t>15, 11, 26, 53, 87, 32, </a:t>
            </a:r>
            <a:r>
              <a:rPr lang="en-US" altLang="zh-CN" sz="2000" dirty="0">
                <a:solidFill>
                  <a:schemeClr val="tx1"/>
                </a:solidFill>
                <a:latin typeface="Times New Roman" panose="02020603050405020304" charset="0"/>
                <a:cs typeface="Times New Roman" panose="02020603050405020304" charset="0"/>
                <a:sym typeface="+mn-ea"/>
              </a:rPr>
              <a:t>61</a:t>
            </a:r>
            <a:r>
              <a:rPr lang="en-US" altLang="zh-CN" sz="2000" dirty="0">
                <a:solidFill>
                  <a:srgbClr val="080808"/>
                </a:solidFill>
                <a:latin typeface="Times New Roman" panose="02020603050405020304" charset="0"/>
                <a:cs typeface="Times New Roman" panose="02020603050405020304" charset="0"/>
                <a:sym typeface="+mn-ea"/>
              </a:rPr>
              <a:t>]</a:t>
            </a:r>
            <a:endParaRPr lang="en-US" altLang="zh-CN" sz="2000" dirty="0">
              <a:solidFill>
                <a:srgbClr val="080808"/>
              </a:solidFill>
              <a:latin typeface="Times New Roman" panose="02020603050405020304" charset="0"/>
              <a:cs typeface="Times New Roman" panose="02020603050405020304" charset="0"/>
              <a:sym typeface="+mn-ea"/>
            </a:endParaRPr>
          </a:p>
          <a:p>
            <a:pPr indent="457200">
              <a:spcBef>
                <a:spcPts val="0"/>
              </a:spcBef>
              <a:buSzTx/>
              <a:buFontTx/>
              <a:buNone/>
            </a:pPr>
            <a:r>
              <a:rPr lang="zh-CN" altLang="en-US" sz="2000" dirty="0">
                <a:solidFill>
                  <a:srgbClr val="080808"/>
                </a:solidFill>
                <a:latin typeface="Times New Roman" panose="02020603050405020304" charset="0"/>
                <a:cs typeface="Times New Roman" panose="02020603050405020304" charset="0"/>
                <a:sym typeface="+mn-ea"/>
              </a:rPr>
              <a:t>第二次排序结果：</a:t>
            </a:r>
            <a:r>
              <a:rPr lang="en-US" altLang="zh-CN" sz="2000" dirty="0">
                <a:solidFill>
                  <a:srgbClr val="FF0000"/>
                </a:solidFill>
                <a:latin typeface="Times New Roman" panose="02020603050405020304" charset="0"/>
                <a:cs typeface="Times New Roman" panose="02020603050405020304" charset="0"/>
                <a:sym typeface="+mn-ea"/>
              </a:rPr>
              <a:t>[15, 32</a:t>
            </a:r>
            <a:r>
              <a:rPr lang="en-US" altLang="zh-CN" sz="2000" dirty="0">
                <a:solidFill>
                  <a:srgbClr val="080808"/>
                </a:solidFill>
                <a:latin typeface="Times New Roman" panose="02020603050405020304" charset="0"/>
                <a:cs typeface="Times New Roman" panose="02020603050405020304" charset="0"/>
                <a:sym typeface="+mn-ea"/>
              </a:rPr>
              <a:t>, </a:t>
            </a:r>
            <a:r>
              <a:rPr lang="en-US" altLang="zh-CN" sz="2000" dirty="0">
                <a:solidFill>
                  <a:srgbClr val="080808"/>
                </a:solidFill>
                <a:latin typeface="Times New Roman" panose="02020603050405020304" charset="0"/>
                <a:cs typeface="Times New Roman" panose="02020603050405020304" charset="0"/>
                <a:sym typeface="+mn-ea"/>
              </a:rPr>
              <a:t>11, 26, 53, 87, 3, 61</a:t>
            </a:r>
            <a:r>
              <a:rPr lang="en-US" altLang="zh-CN" sz="2000" dirty="0">
                <a:solidFill>
                  <a:srgbClr val="080808"/>
                </a:solidFill>
                <a:latin typeface="Times New Roman" panose="02020603050405020304" charset="0"/>
                <a:cs typeface="Times New Roman" panose="02020603050405020304" charset="0"/>
                <a:sym typeface="+mn-ea"/>
              </a:rPr>
              <a:t>]</a:t>
            </a:r>
            <a:endParaRPr lang="en-US" altLang="zh-CN" sz="2000" dirty="0">
              <a:solidFill>
                <a:srgbClr val="080808"/>
              </a:solidFill>
              <a:latin typeface="Times New Roman" panose="02020603050405020304" charset="0"/>
              <a:cs typeface="Times New Roman" panose="02020603050405020304" charset="0"/>
              <a:sym typeface="+mn-ea"/>
            </a:endParaRPr>
          </a:p>
          <a:p>
            <a:pPr marL="2743200" lvl="6" indent="457200">
              <a:spcBef>
                <a:spcPts val="0"/>
              </a:spcBef>
              <a:buSzTx/>
              <a:buFontTx/>
              <a:buNone/>
            </a:pPr>
            <a:r>
              <a:rPr lang="en-US" altLang="zh-CN" sz="2000" dirty="0">
                <a:solidFill>
                  <a:srgbClr val="080808"/>
                </a:solidFill>
                <a:latin typeface="Times New Roman" panose="02020603050405020304" charset="0"/>
                <a:cs typeface="Times New Roman" panose="02020603050405020304" charset="0"/>
              </a:rPr>
              <a:t>.</a:t>
            </a:r>
            <a:endParaRPr lang="en-US" altLang="zh-CN" sz="2000" dirty="0">
              <a:solidFill>
                <a:srgbClr val="080808"/>
              </a:solidFill>
              <a:latin typeface="Times New Roman" panose="02020603050405020304" charset="0"/>
              <a:cs typeface="Times New Roman" panose="02020603050405020304" charset="0"/>
            </a:endParaRPr>
          </a:p>
          <a:p>
            <a:pPr marL="2743200" lvl="6" indent="457200">
              <a:spcBef>
                <a:spcPts val="0"/>
              </a:spcBef>
              <a:buSzTx/>
              <a:buFontTx/>
              <a:buNone/>
            </a:pPr>
            <a:r>
              <a:rPr lang="en-US" altLang="zh-CN" sz="2000" dirty="0">
                <a:solidFill>
                  <a:srgbClr val="080808"/>
                </a:solidFill>
                <a:latin typeface="Times New Roman" panose="02020603050405020304" charset="0"/>
                <a:cs typeface="Times New Roman" panose="02020603050405020304" charset="0"/>
              </a:rPr>
              <a:t>.</a:t>
            </a:r>
            <a:endParaRPr lang="zh-CN" altLang="en-US" sz="2000" dirty="0">
              <a:solidFill>
                <a:srgbClr val="080808"/>
              </a:solidFill>
              <a:latin typeface="Times New Roman" panose="02020603050405020304" charset="0"/>
              <a:cs typeface="Times New Roman" panose="02020603050405020304" charset="0"/>
            </a:endParaRPr>
          </a:p>
          <a:p>
            <a:pPr indent="457200">
              <a:spcBef>
                <a:spcPts val="0"/>
              </a:spcBef>
              <a:buSzTx/>
              <a:buFontTx/>
              <a:buNone/>
            </a:pPr>
            <a:endParaRPr lang="zh-CN" altLang="en-US" sz="2000" dirty="0">
              <a:solidFill>
                <a:srgbClr val="080808"/>
              </a:solidFill>
              <a:latin typeface="Times New Roman" panose="02020603050405020304" charset="0"/>
              <a:cs typeface="Times New Roman" panose="02020603050405020304" charset="0"/>
            </a:endParaRPr>
          </a:p>
        </p:txBody>
      </p:sp>
      <p:sp>
        <p:nvSpPr>
          <p:cNvPr id="5" name="文本框 4"/>
          <p:cNvSpPr txBox="1"/>
          <p:nvPr/>
        </p:nvSpPr>
        <p:spPr>
          <a:xfrm>
            <a:off x="828040" y="5733415"/>
            <a:ext cx="5835650" cy="368300"/>
          </a:xfrm>
          <a:prstGeom prst="rect">
            <a:avLst/>
          </a:prstGeom>
          <a:noFill/>
        </p:spPr>
        <p:txBody>
          <a:bodyPr wrap="square" rtlCol="0" anchor="t">
            <a:spAutoFit/>
          </a:bodyPr>
          <a:p>
            <a:pPr marL="0" lvl="6" indent="0" algn="l" fontAlgn="auto">
              <a:spcBef>
                <a:spcPts val="0"/>
              </a:spcBef>
              <a:buSzTx/>
              <a:buFontTx/>
              <a:buNone/>
            </a:pPr>
            <a:r>
              <a:rPr lang="zh-CN" altLang="en-US" dirty="0">
                <a:solidFill>
                  <a:srgbClr val="080808"/>
                </a:solidFill>
                <a:latin typeface="Times New Roman" panose="02020603050405020304" charset="0"/>
                <a:cs typeface="Times New Roman" panose="02020603050405020304" charset="0"/>
                <a:sym typeface="+mn-ea"/>
              </a:rPr>
              <a:t>最后一次排序结果：</a:t>
            </a:r>
            <a:r>
              <a:rPr lang="en-US" altLang="zh-CN" dirty="0">
                <a:solidFill>
                  <a:srgbClr val="080808"/>
                </a:solidFill>
                <a:latin typeface="Times New Roman" panose="02020603050405020304" charset="0"/>
                <a:cs typeface="Times New Roman" panose="02020603050405020304" charset="0"/>
                <a:sym typeface="+mn-ea"/>
              </a:rPr>
              <a:t>[</a:t>
            </a:r>
            <a:r>
              <a:rPr lang="en-US" altLang="zh-CN" dirty="0">
                <a:solidFill>
                  <a:srgbClr val="FF0000"/>
                </a:solidFill>
                <a:latin typeface="Times New Roman" panose="02020603050405020304" charset="0"/>
                <a:cs typeface="Times New Roman" panose="02020603050405020304" charset="0"/>
                <a:sym typeface="+mn-ea"/>
              </a:rPr>
              <a:t>3, 11, 15,  26,  32,  53, 61,</a:t>
            </a:r>
            <a:r>
              <a:rPr lang="en-US" altLang="zh-CN" dirty="0">
                <a:solidFill>
                  <a:srgbClr val="FF0000"/>
                </a:solidFill>
                <a:latin typeface="Times New Roman" panose="02020603050405020304" charset="0"/>
                <a:cs typeface="Times New Roman" panose="02020603050405020304" charset="0"/>
                <a:sym typeface="+mn-ea"/>
              </a:rPr>
              <a:t>  87</a:t>
            </a:r>
            <a:r>
              <a:rPr lang="en-US" altLang="zh-CN" dirty="0">
                <a:solidFill>
                  <a:srgbClr val="080808"/>
                </a:solidFill>
                <a:latin typeface="Times New Roman" panose="02020603050405020304" charset="0"/>
                <a:cs typeface="Times New Roman" panose="02020603050405020304" charset="0"/>
                <a:sym typeface="+mn-ea"/>
              </a:rPr>
              <a:t>]</a:t>
            </a:r>
            <a:endParaRPr lang="en-US" altLang="zh-CN" dirty="0">
              <a:solidFill>
                <a:srgbClr val="080808"/>
              </a:solidFill>
              <a:latin typeface="Times New Roman" panose="02020603050405020304" charset="0"/>
              <a:cs typeface="Times New Roman" panose="02020603050405020304" charset="0"/>
              <a:sym typeface="+mn-ea"/>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110147" y="1773079"/>
            <a:ext cx="340614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直接</a:t>
            </a:r>
            <a:r>
              <a:rPr lang="zh-CN" altLang="en-US" sz="2800" b="1" dirty="0">
                <a:solidFill>
                  <a:srgbClr val="0000FF"/>
                </a:solidFill>
                <a:latin typeface="楷体" panose="02010609060101010101" pitchFamily="49" charset="-122"/>
                <a:ea typeface="楷体" panose="02010609060101010101" pitchFamily="49" charset="-122"/>
              </a:rPr>
              <a:t>插入排序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4" name="Text Box 4"/>
          <p:cNvSpPr txBox="1">
            <a:spLocks noChangeArrowheads="1"/>
          </p:cNvSpPr>
          <p:nvPr/>
        </p:nvSpPr>
        <p:spPr bwMode="auto">
          <a:xfrm>
            <a:off x="683895" y="2294890"/>
            <a:ext cx="836358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插入排序算法</a:t>
            </a:r>
            <a:r>
              <a:rPr lang="zh-CN" altLang="en-US" sz="2000" dirty="0">
                <a:solidFill>
                  <a:srgbClr val="080808"/>
                </a:solidFill>
                <a:latin typeface="宋体" panose="02010600030101010101" pitchFamily="2" charset="-122"/>
              </a:rPr>
              <a:t>流程：</a:t>
            </a:r>
            <a:endParaRPr lang="zh-CN" altLang="en-US" sz="2000" dirty="0">
              <a:solidFill>
                <a:srgbClr val="080808"/>
              </a:solidFill>
              <a:latin typeface="宋体" panose="02010600030101010101" pitchFamily="2" charset="-122"/>
            </a:endParaRPr>
          </a:p>
          <a:p>
            <a:pPr indent="457200">
              <a:spcBef>
                <a:spcPts val="0"/>
              </a:spcBef>
              <a:buSzTx/>
              <a:buFontTx/>
              <a:buNone/>
            </a:pPr>
            <a:r>
              <a:rPr lang="zh-CN" altLang="en-US" sz="2000" dirty="0">
                <a:solidFill>
                  <a:srgbClr val="080808"/>
                </a:solidFill>
                <a:latin typeface="宋体" panose="02010600030101010101" pitchFamily="2" charset="-122"/>
              </a:rPr>
              <a:t>排序最初认为第一个元素为有序，然后从无序部分找到第一个元素，将其插入到有序部分</a:t>
            </a:r>
            <a:r>
              <a:rPr lang="zh-CN" altLang="en-US" sz="2000" dirty="0">
                <a:solidFill>
                  <a:srgbClr val="080808"/>
                </a:solidFill>
                <a:latin typeface="宋体" panose="02010600030101010101" pitchFamily="2" charset="-122"/>
              </a:rPr>
              <a:t>中。</a:t>
            </a:r>
            <a:endParaRPr lang="zh-CN" altLang="en-US" sz="2000" dirty="0">
              <a:solidFill>
                <a:srgbClr val="080808"/>
              </a:solidFill>
              <a:latin typeface="宋体" panose="02010600030101010101" pitchFamily="2" charset="-122"/>
            </a:endParaRPr>
          </a:p>
        </p:txBody>
      </p:sp>
      <p:sp>
        <p:nvSpPr>
          <p:cNvPr id="5" name="文本框 4"/>
          <p:cNvSpPr txBox="1"/>
          <p:nvPr/>
        </p:nvSpPr>
        <p:spPr>
          <a:xfrm>
            <a:off x="1475740" y="4436745"/>
            <a:ext cx="5835650" cy="1198880"/>
          </a:xfrm>
          <a:prstGeom prst="rect">
            <a:avLst/>
          </a:prstGeom>
          <a:noFill/>
        </p:spPr>
        <p:txBody>
          <a:bodyPr wrap="square" rtlCol="0" anchor="t">
            <a:spAutoFit/>
          </a:bodyPr>
          <a:p>
            <a:pPr marL="0" lvl="6" indent="0" algn="l" fontAlgn="auto">
              <a:spcBef>
                <a:spcPts val="0"/>
              </a:spcBef>
              <a:buSzTx/>
              <a:buFontTx/>
              <a:buNone/>
            </a:pPr>
            <a:r>
              <a:rPr lang="zh-CN" altLang="en-US" dirty="0">
                <a:solidFill>
                  <a:srgbClr val="080808"/>
                </a:solidFill>
                <a:latin typeface="Times New Roman" panose="02020603050405020304" charset="0"/>
                <a:cs typeface="Times New Roman" panose="02020603050405020304" charset="0"/>
                <a:sym typeface="+mn-ea"/>
              </a:rPr>
              <a:t>找到第一个无序部分元素</a:t>
            </a:r>
            <a:r>
              <a:rPr lang="en-US" altLang="zh-CN" dirty="0">
                <a:solidFill>
                  <a:srgbClr val="080808"/>
                </a:solidFill>
                <a:latin typeface="Times New Roman" panose="02020603050405020304" charset="0"/>
                <a:cs typeface="Times New Roman" panose="02020603050405020304" charset="0"/>
                <a:sym typeface="+mn-ea"/>
              </a:rPr>
              <a:t>15</a:t>
            </a:r>
            <a:r>
              <a:rPr lang="zh-CN" altLang="en-US" dirty="0">
                <a:solidFill>
                  <a:srgbClr val="080808"/>
                </a:solidFill>
                <a:latin typeface="Times New Roman" panose="02020603050405020304" charset="0"/>
                <a:cs typeface="Times New Roman" panose="02020603050405020304" charset="0"/>
                <a:sym typeface="+mn-ea"/>
              </a:rPr>
              <a:t>，依次在有序部分中从后往前比较，如果待排序的元素比有序部分的元素小，则将有序的元素往后移动。如果待排序的元素</a:t>
            </a:r>
            <a:r>
              <a:rPr lang="zh-CN" altLang="en-US" dirty="0">
                <a:solidFill>
                  <a:srgbClr val="080808"/>
                </a:solidFill>
                <a:latin typeface="Times New Roman" panose="02020603050405020304" charset="0"/>
                <a:cs typeface="Times New Roman" panose="02020603050405020304" charset="0"/>
                <a:sym typeface="+mn-ea"/>
              </a:rPr>
              <a:t>比有序排</a:t>
            </a:r>
            <a:r>
              <a:rPr lang="zh-CN" altLang="en-US" dirty="0">
                <a:solidFill>
                  <a:srgbClr val="080808"/>
                </a:solidFill>
                <a:latin typeface="Times New Roman" panose="02020603050405020304" charset="0"/>
                <a:cs typeface="Times New Roman" panose="02020603050405020304" charset="0"/>
                <a:sym typeface="+mn-ea"/>
              </a:rPr>
              <a:t>序的元素大，则插入当前</a:t>
            </a:r>
            <a:r>
              <a:rPr lang="zh-CN" altLang="en-US" dirty="0">
                <a:solidFill>
                  <a:srgbClr val="080808"/>
                </a:solidFill>
                <a:latin typeface="Times New Roman" panose="02020603050405020304" charset="0"/>
                <a:cs typeface="Times New Roman" panose="02020603050405020304" charset="0"/>
                <a:sym typeface="+mn-ea"/>
              </a:rPr>
              <a:t>位置。</a:t>
            </a:r>
            <a:endParaRPr lang="zh-CN" altLang="en-US" dirty="0">
              <a:solidFill>
                <a:srgbClr val="080808"/>
              </a:solidFill>
              <a:latin typeface="Times New Roman" panose="02020603050405020304" charset="0"/>
              <a:cs typeface="Times New Roman" panose="02020603050405020304" charset="0"/>
              <a:sym typeface="+mn-ea"/>
            </a:endParaRPr>
          </a:p>
        </p:txBody>
      </p:sp>
      <p:graphicFrame>
        <p:nvGraphicFramePr>
          <p:cNvPr id="6" name="表格 5"/>
          <p:cNvGraphicFramePr/>
          <p:nvPr/>
        </p:nvGraphicFramePr>
        <p:xfrm>
          <a:off x="1374140" y="3371215"/>
          <a:ext cx="6395720" cy="762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None/>
                      </a:pPr>
                      <a:r>
                        <a:rPr lang="en-US" altLang="zh-CN">
                          <a:solidFill>
                            <a:schemeClr val="tx1"/>
                          </a:solidFill>
                          <a:latin typeface="Times New Roman" panose="02020603050405020304" charset="0"/>
                          <a:cs typeface="Times New Roman" panose="02020603050405020304" charset="0"/>
                        </a:rPr>
                        <a:t>a[0]</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sz="1800">
                          <a:solidFill>
                            <a:schemeClr val="tx1"/>
                          </a:solidFill>
                          <a:latin typeface="Times New Roman" panose="02020603050405020304" charset="0"/>
                          <a:cs typeface="Times New Roman" panose="02020603050405020304" charset="0"/>
                          <a:sym typeface="+mn-ea"/>
                        </a:rPr>
                        <a:t>a[1]</a:t>
                      </a:r>
                      <a:endParaRPr lang="en-US" altLang="zh-CN" sz="1800">
                        <a:solidFill>
                          <a:schemeClr val="tx1"/>
                        </a:solidFill>
                        <a:latin typeface="Times New Roman" panose="02020603050405020304" charset="0"/>
                        <a:cs typeface="Times New Roman" panose="02020603050405020304" charset="0"/>
                        <a:sym typeface="+mn-ea"/>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[2]</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[4]</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[5]</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[6]</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[7]</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r>
              <a:tr h="381000">
                <a:tc>
                  <a:txBody>
                    <a:bodyPr/>
                    <a:p>
                      <a:pPr algn="ctr">
                        <a:buNone/>
                      </a:pPr>
                      <a:r>
                        <a:rPr lang="en-US" altLang="zh-CN">
                          <a:solidFill>
                            <a:srgbClr val="FF0000"/>
                          </a:solidFill>
                          <a:latin typeface="Times New Roman" panose="02020603050405020304" charset="0"/>
                          <a:cs typeface="Times New Roman" panose="02020603050405020304" charset="0"/>
                        </a:rPr>
                        <a:t>32</a:t>
                      </a:r>
                      <a:endParaRPr lang="en-US" altLang="zh-CN">
                        <a:solidFill>
                          <a:srgbClr val="FF0000"/>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15</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11</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26</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53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87</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61</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r>
            </a:tbl>
          </a:graphicData>
        </a:graphic>
      </p:graphicFrame>
      <p:sp>
        <p:nvSpPr>
          <p:cNvPr id="7" name="椭圆 6"/>
          <p:cNvSpPr/>
          <p:nvPr/>
        </p:nvSpPr>
        <p:spPr>
          <a:xfrm>
            <a:off x="1259840" y="3241675"/>
            <a:ext cx="1008000" cy="1008380"/>
          </a:xfrm>
          <a:prstGeom prst="ellips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8" name="直接箭头连接符 7"/>
          <p:cNvCxnSpPr>
            <a:endCxn id="7" idx="2"/>
          </p:cNvCxnSpPr>
          <p:nvPr/>
        </p:nvCxnSpPr>
        <p:spPr>
          <a:xfrm flipV="1">
            <a:off x="821055" y="3745865"/>
            <a:ext cx="438785" cy="4216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9" name="文本框 8"/>
          <p:cNvSpPr txBox="1"/>
          <p:nvPr/>
        </p:nvSpPr>
        <p:spPr>
          <a:xfrm>
            <a:off x="395605" y="4220845"/>
            <a:ext cx="694690" cy="645160"/>
          </a:xfrm>
          <a:prstGeom prst="rect">
            <a:avLst/>
          </a:prstGeom>
          <a:noFill/>
        </p:spPr>
        <p:txBody>
          <a:bodyPr wrap="square" rtlCol="0">
            <a:spAutoFit/>
          </a:bodyPr>
          <a:p>
            <a:r>
              <a:rPr lang="zh-CN" altLang="en-US"/>
              <a:t>有序</a:t>
            </a:r>
            <a:r>
              <a:rPr lang="zh-CN" altLang="en-US"/>
              <a:t>部分</a:t>
            </a:r>
            <a:endParaRPr lang="zh-CN"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110147" y="1773079"/>
            <a:ext cx="340614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直接</a:t>
            </a:r>
            <a:r>
              <a:rPr lang="zh-CN" altLang="en-US" sz="2800" b="1" dirty="0">
                <a:solidFill>
                  <a:srgbClr val="0000FF"/>
                </a:solidFill>
                <a:latin typeface="楷体" panose="02010609060101010101" pitchFamily="49" charset="-122"/>
                <a:ea typeface="楷体" panose="02010609060101010101" pitchFamily="49" charset="-122"/>
              </a:rPr>
              <a:t>插入排序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4" name="Text Box 4"/>
          <p:cNvSpPr txBox="1">
            <a:spLocks noChangeArrowheads="1"/>
          </p:cNvSpPr>
          <p:nvPr/>
        </p:nvSpPr>
        <p:spPr bwMode="auto">
          <a:xfrm>
            <a:off x="278765" y="2251710"/>
            <a:ext cx="876871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第一趟排序，需要把无序部分的</a:t>
            </a:r>
            <a:r>
              <a:rPr lang="en-US" altLang="zh-CN" sz="2000" dirty="0">
                <a:solidFill>
                  <a:srgbClr val="080808"/>
                </a:solidFill>
                <a:latin typeface="Times New Roman" panose="02020603050405020304" charset="0"/>
                <a:cs typeface="Times New Roman" panose="02020603050405020304" charset="0"/>
              </a:rPr>
              <a:t>15</a:t>
            </a:r>
            <a:r>
              <a:rPr lang="zh-CN" altLang="en-US" sz="2000" dirty="0">
                <a:solidFill>
                  <a:srgbClr val="080808"/>
                </a:solidFill>
                <a:latin typeface="宋体" panose="02010600030101010101" pitchFamily="2" charset="-122"/>
              </a:rPr>
              <a:t>，并把</a:t>
            </a:r>
            <a:r>
              <a:rPr lang="en-US" altLang="zh-CN" sz="2000" dirty="0">
                <a:solidFill>
                  <a:srgbClr val="080808"/>
                </a:solidFill>
                <a:latin typeface="宋体" panose="02010600030101010101" pitchFamily="2" charset="-122"/>
              </a:rPr>
              <a:t>15</a:t>
            </a:r>
            <a:r>
              <a:rPr lang="zh-CN" altLang="en-US" sz="2000" dirty="0">
                <a:solidFill>
                  <a:srgbClr val="080808"/>
                </a:solidFill>
                <a:latin typeface="宋体" panose="02010600030101010101" pitchFamily="2" charset="-122"/>
              </a:rPr>
              <a:t>保存到变量</a:t>
            </a:r>
            <a:r>
              <a:rPr lang="zh-CN" altLang="en-US" sz="2000" dirty="0">
                <a:solidFill>
                  <a:srgbClr val="080808"/>
                </a:solidFill>
                <a:latin typeface="宋体" panose="02010600030101010101" pitchFamily="2" charset="-122"/>
              </a:rPr>
              <a:t>中插入到有序</a:t>
            </a:r>
            <a:r>
              <a:rPr lang="zh-CN" altLang="en-US" sz="2000" dirty="0">
                <a:solidFill>
                  <a:srgbClr val="080808"/>
                </a:solidFill>
                <a:latin typeface="宋体" panose="02010600030101010101" pitchFamily="2" charset="-122"/>
              </a:rPr>
              <a:t>部分</a:t>
            </a:r>
            <a:endParaRPr lang="zh-CN" altLang="en-US" sz="2000" dirty="0">
              <a:solidFill>
                <a:srgbClr val="080808"/>
              </a:solidFill>
              <a:latin typeface="宋体" panose="02010600030101010101" pitchFamily="2" charset="-122"/>
            </a:endParaRPr>
          </a:p>
        </p:txBody>
      </p:sp>
      <p:graphicFrame>
        <p:nvGraphicFramePr>
          <p:cNvPr id="6" name="表格 5"/>
          <p:cNvGraphicFramePr/>
          <p:nvPr/>
        </p:nvGraphicFramePr>
        <p:xfrm>
          <a:off x="1331595" y="2924810"/>
          <a:ext cx="6395720" cy="762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None/>
                      </a:pPr>
                      <a:r>
                        <a:rPr lang="en-US" altLang="zh-CN">
                          <a:solidFill>
                            <a:schemeClr val="tx1"/>
                          </a:solidFill>
                          <a:latin typeface="Times New Roman" panose="02020603050405020304" charset="0"/>
                          <a:cs typeface="Times New Roman" panose="02020603050405020304" charset="0"/>
                        </a:rPr>
                        <a:t>a[0]</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sz="1800">
                          <a:solidFill>
                            <a:schemeClr val="tx1"/>
                          </a:solidFill>
                          <a:latin typeface="Times New Roman" panose="02020603050405020304" charset="0"/>
                          <a:cs typeface="Times New Roman" panose="02020603050405020304" charset="0"/>
                          <a:sym typeface="+mn-ea"/>
                        </a:rPr>
                        <a:t>a[1]</a:t>
                      </a:r>
                      <a:endParaRPr lang="en-US" altLang="zh-CN" sz="1800">
                        <a:solidFill>
                          <a:schemeClr val="tx1"/>
                        </a:solidFill>
                        <a:latin typeface="Times New Roman" panose="02020603050405020304" charset="0"/>
                        <a:cs typeface="Times New Roman" panose="02020603050405020304" charset="0"/>
                        <a:sym typeface="+mn-ea"/>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[2]</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[4]</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[5]</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[6]</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[7]</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r>
              <a:tr h="381000">
                <a:tc>
                  <a:txBody>
                    <a:bodyPr/>
                    <a:p>
                      <a:pPr algn="ctr">
                        <a:buNone/>
                      </a:pPr>
                      <a:r>
                        <a:rPr lang="en-US" altLang="zh-CN">
                          <a:solidFill>
                            <a:srgbClr val="FF0000"/>
                          </a:solidFill>
                          <a:latin typeface="Times New Roman" panose="02020603050405020304" charset="0"/>
                          <a:cs typeface="Times New Roman" panose="02020603050405020304" charset="0"/>
                        </a:rPr>
                        <a:t>32</a:t>
                      </a:r>
                      <a:endParaRPr lang="en-US" altLang="zh-CN">
                        <a:solidFill>
                          <a:srgbClr val="FF0000"/>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endParaRPr lang="en-US" altLang="zh-CN">
                        <a:solidFill>
                          <a:schemeClr val="accent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11</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26</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53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87</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61</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r>
            </a:tbl>
          </a:graphicData>
        </a:graphic>
      </p:graphicFrame>
      <p:sp>
        <p:nvSpPr>
          <p:cNvPr id="7" name="椭圆 6"/>
          <p:cNvSpPr/>
          <p:nvPr/>
        </p:nvSpPr>
        <p:spPr>
          <a:xfrm>
            <a:off x="1217295" y="2795270"/>
            <a:ext cx="1008000" cy="1008380"/>
          </a:xfrm>
          <a:prstGeom prst="ellips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8" name="直接箭头连接符 7"/>
          <p:cNvCxnSpPr>
            <a:endCxn id="7" idx="2"/>
          </p:cNvCxnSpPr>
          <p:nvPr/>
        </p:nvCxnSpPr>
        <p:spPr>
          <a:xfrm flipV="1">
            <a:off x="778510" y="3299460"/>
            <a:ext cx="438785" cy="4216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9" name="文本框 8"/>
          <p:cNvSpPr txBox="1"/>
          <p:nvPr/>
        </p:nvSpPr>
        <p:spPr>
          <a:xfrm>
            <a:off x="353060" y="3774440"/>
            <a:ext cx="694690" cy="645160"/>
          </a:xfrm>
          <a:prstGeom prst="rect">
            <a:avLst/>
          </a:prstGeom>
          <a:noFill/>
        </p:spPr>
        <p:txBody>
          <a:bodyPr wrap="square" rtlCol="0">
            <a:spAutoFit/>
          </a:bodyPr>
          <a:p>
            <a:r>
              <a:rPr lang="zh-CN" altLang="en-US"/>
              <a:t>有序</a:t>
            </a:r>
            <a:r>
              <a:rPr lang="zh-CN" altLang="en-US"/>
              <a:t>部分</a:t>
            </a:r>
            <a:endParaRPr lang="zh-CN" altLang="en-US"/>
          </a:p>
        </p:txBody>
      </p:sp>
      <p:graphicFrame>
        <p:nvGraphicFramePr>
          <p:cNvPr id="3" name="表格 2"/>
          <p:cNvGraphicFramePr/>
          <p:nvPr/>
        </p:nvGraphicFramePr>
        <p:xfrm>
          <a:off x="1331595" y="4580890"/>
          <a:ext cx="6395720" cy="762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None/>
                      </a:pPr>
                      <a:r>
                        <a:rPr lang="en-US" altLang="zh-CN">
                          <a:solidFill>
                            <a:schemeClr val="tx1"/>
                          </a:solidFill>
                          <a:latin typeface="Times New Roman" panose="02020603050405020304" charset="0"/>
                          <a:cs typeface="Times New Roman" panose="02020603050405020304" charset="0"/>
                        </a:rPr>
                        <a:t>a[0]</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sz="1800">
                          <a:solidFill>
                            <a:schemeClr val="tx1"/>
                          </a:solidFill>
                          <a:latin typeface="Times New Roman" panose="02020603050405020304" charset="0"/>
                          <a:cs typeface="Times New Roman" panose="02020603050405020304" charset="0"/>
                          <a:sym typeface="+mn-ea"/>
                        </a:rPr>
                        <a:t>a[1]</a:t>
                      </a:r>
                      <a:endParaRPr lang="en-US" altLang="zh-CN" sz="1800">
                        <a:solidFill>
                          <a:schemeClr val="tx1"/>
                        </a:solidFill>
                        <a:latin typeface="Times New Roman" panose="02020603050405020304" charset="0"/>
                        <a:cs typeface="Times New Roman" panose="02020603050405020304" charset="0"/>
                        <a:sym typeface="+mn-ea"/>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[2]</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[4]</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[5]</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[6]</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[7]</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r>
              <a:tr h="381000">
                <a:tc>
                  <a:txBody>
                    <a:bodyPr/>
                    <a:p>
                      <a:pPr algn="ctr">
                        <a:buNone/>
                      </a:pPr>
                      <a:endParaRPr lang="en-US" altLang="zh-CN">
                        <a:solidFill>
                          <a:srgbClr val="FF0000"/>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sz="1800">
                          <a:solidFill>
                            <a:srgbClr val="FF0000"/>
                          </a:solidFill>
                          <a:latin typeface="Times New Roman" panose="02020603050405020304" charset="0"/>
                          <a:cs typeface="Times New Roman" panose="02020603050405020304" charset="0"/>
                          <a:sym typeface="+mn-ea"/>
                        </a:rPr>
                        <a:t>32</a:t>
                      </a:r>
                      <a:endParaRPr lang="en-US" altLang="zh-CN">
                        <a:solidFill>
                          <a:schemeClr val="accent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11</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26</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53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87</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61</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r>
            </a:tbl>
          </a:graphicData>
        </a:graphic>
      </p:graphicFrame>
      <p:sp>
        <p:nvSpPr>
          <p:cNvPr id="10" name="Text Box 4"/>
          <p:cNvSpPr txBox="1">
            <a:spLocks noChangeArrowheads="1"/>
          </p:cNvSpPr>
          <p:nvPr/>
        </p:nvSpPr>
        <p:spPr bwMode="auto">
          <a:xfrm>
            <a:off x="756285" y="4062730"/>
            <a:ext cx="836358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执行发现，</a:t>
            </a:r>
            <a:r>
              <a:rPr lang="en-US" altLang="zh-CN" sz="2000" dirty="0">
                <a:solidFill>
                  <a:srgbClr val="080808"/>
                </a:solidFill>
                <a:latin typeface="宋体" panose="02010600030101010101" pitchFamily="2" charset="-122"/>
              </a:rPr>
              <a:t>15&lt;32,</a:t>
            </a:r>
            <a:r>
              <a:rPr lang="zh-CN" altLang="en-US" sz="2000" dirty="0">
                <a:solidFill>
                  <a:srgbClr val="080808"/>
                </a:solidFill>
                <a:latin typeface="宋体" panose="02010600030101010101" pitchFamily="2" charset="-122"/>
              </a:rPr>
              <a:t>则需要将</a:t>
            </a:r>
            <a:r>
              <a:rPr lang="en-US" altLang="zh-CN" sz="2000" dirty="0">
                <a:solidFill>
                  <a:srgbClr val="080808"/>
                </a:solidFill>
                <a:latin typeface="宋体" panose="02010600030101010101" pitchFamily="2" charset="-122"/>
              </a:rPr>
              <a:t>32</a:t>
            </a:r>
            <a:r>
              <a:rPr lang="zh-CN" altLang="en-US" sz="2000" dirty="0">
                <a:solidFill>
                  <a:srgbClr val="080808"/>
                </a:solidFill>
                <a:latin typeface="宋体" panose="02010600030101010101" pitchFamily="2" charset="-122"/>
              </a:rPr>
              <a:t>往后移动。此时数组变为</a:t>
            </a:r>
            <a:r>
              <a:rPr lang="zh-CN" altLang="en-US" sz="2000" dirty="0">
                <a:solidFill>
                  <a:srgbClr val="080808"/>
                </a:solidFill>
                <a:latin typeface="宋体" panose="02010600030101010101" pitchFamily="2" charset="-122"/>
              </a:rPr>
              <a:t>如下：</a:t>
            </a:r>
            <a:endParaRPr lang="zh-CN" altLang="en-US" sz="2000" dirty="0">
              <a:solidFill>
                <a:srgbClr val="080808"/>
              </a:solidFill>
              <a:latin typeface="宋体" panose="02010600030101010101" pitchFamily="2" charset="-122"/>
            </a:endParaRPr>
          </a:p>
        </p:txBody>
      </p:sp>
      <p:sp>
        <p:nvSpPr>
          <p:cNvPr id="11" name="文本框 10"/>
          <p:cNvSpPr txBox="1"/>
          <p:nvPr/>
        </p:nvSpPr>
        <p:spPr>
          <a:xfrm>
            <a:off x="3491865" y="2560955"/>
            <a:ext cx="2173605" cy="260350"/>
          </a:xfrm>
          <a:prstGeom prst="rect">
            <a:avLst/>
          </a:prstGeom>
          <a:noFill/>
        </p:spPr>
        <p:txBody>
          <a:bodyPr wrap="square" rtlCol="0" anchor="t">
            <a:noAutofit/>
          </a:bodyPr>
          <a:p>
            <a:pPr algn="ctr">
              <a:buNone/>
            </a:pPr>
            <a:r>
              <a:rPr lang="en-US" altLang="zh-CN">
                <a:solidFill>
                  <a:schemeClr val="accent1"/>
                </a:solidFill>
                <a:latin typeface="Times New Roman" panose="02020603050405020304" charset="0"/>
                <a:cs typeface="Times New Roman" panose="02020603050405020304" charset="0"/>
                <a:sym typeface="+mn-ea"/>
              </a:rPr>
              <a:t>int temp = 15;</a:t>
            </a:r>
            <a:endParaRPr lang="en-US" altLang="zh-CN">
              <a:solidFill>
                <a:schemeClr val="accent1"/>
              </a:solidFill>
              <a:latin typeface="Times New Roman" panose="02020603050405020304" charset="0"/>
              <a:cs typeface="Times New Roman" panose="02020603050405020304" charset="0"/>
              <a:sym typeface="+mn-ea"/>
            </a:endParaRPr>
          </a:p>
        </p:txBody>
      </p:sp>
      <p:sp>
        <p:nvSpPr>
          <p:cNvPr id="12" name="Text Box 4"/>
          <p:cNvSpPr txBox="1">
            <a:spLocks noChangeArrowheads="1"/>
          </p:cNvSpPr>
          <p:nvPr/>
        </p:nvSpPr>
        <p:spPr bwMode="auto">
          <a:xfrm>
            <a:off x="539750" y="5516880"/>
            <a:ext cx="836358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知道发现比待排序元素小的有序元素或没有有序元素比较，才把待排序元素插入到相应</a:t>
            </a:r>
            <a:r>
              <a:rPr lang="zh-CN" altLang="en-US" sz="2000" dirty="0">
                <a:solidFill>
                  <a:srgbClr val="080808"/>
                </a:solidFill>
                <a:latin typeface="宋体" panose="02010600030101010101" pitchFamily="2" charset="-122"/>
              </a:rPr>
              <a:t>位置。</a:t>
            </a:r>
            <a:endParaRPr lang="zh-CN" altLang="en-US" sz="2000" dirty="0">
              <a:solidFill>
                <a:srgbClr val="080808"/>
              </a:solidFill>
              <a:latin typeface="宋体" panose="02010600030101010101" pitchFamily="2"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110147" y="1773079"/>
            <a:ext cx="340614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直接</a:t>
            </a:r>
            <a:r>
              <a:rPr lang="zh-CN" altLang="en-US" sz="2800" b="1" dirty="0">
                <a:solidFill>
                  <a:srgbClr val="0000FF"/>
                </a:solidFill>
                <a:latin typeface="楷体" panose="02010609060101010101" pitchFamily="49" charset="-122"/>
                <a:ea typeface="楷体" panose="02010609060101010101" pitchFamily="49" charset="-122"/>
              </a:rPr>
              <a:t>插入排序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4" name="Text Box 4"/>
          <p:cNvSpPr txBox="1">
            <a:spLocks noChangeArrowheads="1"/>
          </p:cNvSpPr>
          <p:nvPr/>
        </p:nvSpPr>
        <p:spPr bwMode="auto">
          <a:xfrm>
            <a:off x="278765" y="2251710"/>
            <a:ext cx="876871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上述的流程中，我分析程序的实现有两部分，第一部分需要控制无序的元素遍历，第二部分是对插入移动元素的</a:t>
            </a:r>
            <a:r>
              <a:rPr lang="zh-CN" altLang="en-US" sz="2000" dirty="0">
                <a:solidFill>
                  <a:srgbClr val="080808"/>
                </a:solidFill>
                <a:latin typeface="宋体" panose="02010600030101010101" pitchFamily="2" charset="-122"/>
              </a:rPr>
              <a:t>操作。</a:t>
            </a:r>
            <a:endParaRPr lang="zh-CN" altLang="en-US" sz="2000" dirty="0">
              <a:solidFill>
                <a:srgbClr val="080808"/>
              </a:solidFill>
              <a:latin typeface="宋体" panose="02010600030101010101" pitchFamily="2" charset="-122"/>
            </a:endParaRPr>
          </a:p>
        </p:txBody>
      </p:sp>
      <p:graphicFrame>
        <p:nvGraphicFramePr>
          <p:cNvPr id="6" name="表格 5"/>
          <p:cNvGraphicFramePr/>
          <p:nvPr/>
        </p:nvGraphicFramePr>
        <p:xfrm>
          <a:off x="1331595" y="2924810"/>
          <a:ext cx="6395720" cy="762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None/>
                      </a:pPr>
                      <a:r>
                        <a:rPr lang="en-US" altLang="zh-CN">
                          <a:solidFill>
                            <a:schemeClr val="tx1"/>
                          </a:solidFill>
                          <a:latin typeface="Times New Roman" panose="02020603050405020304" charset="0"/>
                          <a:cs typeface="Times New Roman" panose="02020603050405020304" charset="0"/>
                        </a:rPr>
                        <a:t>a[0]</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sz="1800">
                          <a:solidFill>
                            <a:schemeClr val="tx1"/>
                          </a:solidFill>
                          <a:latin typeface="Times New Roman" panose="02020603050405020304" charset="0"/>
                          <a:cs typeface="Times New Roman" panose="02020603050405020304" charset="0"/>
                          <a:sym typeface="+mn-ea"/>
                        </a:rPr>
                        <a:t>a[1]</a:t>
                      </a:r>
                      <a:endParaRPr lang="en-US" altLang="zh-CN" sz="1800">
                        <a:solidFill>
                          <a:schemeClr val="tx1"/>
                        </a:solidFill>
                        <a:latin typeface="Times New Roman" panose="02020603050405020304" charset="0"/>
                        <a:cs typeface="Times New Roman" panose="02020603050405020304" charset="0"/>
                        <a:sym typeface="+mn-ea"/>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[2]</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[4]</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[5]</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[6]</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[7]</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r>
              <a:tr h="381000">
                <a:tc>
                  <a:txBody>
                    <a:bodyPr/>
                    <a:p>
                      <a:pPr algn="ctr">
                        <a:buNone/>
                      </a:pPr>
                      <a:r>
                        <a:rPr lang="en-US" altLang="zh-CN">
                          <a:solidFill>
                            <a:srgbClr val="FF0000"/>
                          </a:solidFill>
                          <a:latin typeface="Times New Roman" panose="02020603050405020304" charset="0"/>
                          <a:cs typeface="Times New Roman" panose="02020603050405020304" charset="0"/>
                        </a:rPr>
                        <a:t>32</a:t>
                      </a:r>
                      <a:endParaRPr lang="en-US" altLang="zh-CN">
                        <a:solidFill>
                          <a:srgbClr val="FF0000"/>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endParaRPr lang="en-US" altLang="zh-CN">
                        <a:solidFill>
                          <a:schemeClr val="accent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11</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26</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53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87</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61</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r>
            </a:tbl>
          </a:graphicData>
        </a:graphic>
      </p:graphicFrame>
      <p:cxnSp>
        <p:nvCxnSpPr>
          <p:cNvPr id="8" name="直接箭头连接符 7"/>
          <p:cNvCxnSpPr>
            <a:endCxn id="7" idx="2"/>
          </p:cNvCxnSpPr>
          <p:nvPr/>
        </p:nvCxnSpPr>
        <p:spPr>
          <a:xfrm flipV="1">
            <a:off x="778510" y="3299460"/>
            <a:ext cx="438785" cy="4216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9" name="文本框 8"/>
          <p:cNvSpPr txBox="1"/>
          <p:nvPr/>
        </p:nvSpPr>
        <p:spPr>
          <a:xfrm>
            <a:off x="353060" y="3774440"/>
            <a:ext cx="694690" cy="645160"/>
          </a:xfrm>
          <a:prstGeom prst="rect">
            <a:avLst/>
          </a:prstGeom>
          <a:noFill/>
        </p:spPr>
        <p:txBody>
          <a:bodyPr wrap="square" rtlCol="0">
            <a:spAutoFit/>
          </a:bodyPr>
          <a:p>
            <a:r>
              <a:rPr lang="zh-CN" altLang="en-US"/>
              <a:t>有序</a:t>
            </a:r>
            <a:r>
              <a:rPr lang="zh-CN" altLang="en-US"/>
              <a:t>部分</a:t>
            </a:r>
            <a:endParaRPr lang="zh-CN" altLang="en-US"/>
          </a:p>
        </p:txBody>
      </p:sp>
      <p:cxnSp>
        <p:nvCxnSpPr>
          <p:cNvPr id="5" name="直接箭头连接符 4"/>
          <p:cNvCxnSpPr/>
          <p:nvPr/>
        </p:nvCxnSpPr>
        <p:spPr>
          <a:xfrm flipV="1">
            <a:off x="4211955" y="3860800"/>
            <a:ext cx="438785"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3" name="文本框 12"/>
          <p:cNvSpPr txBox="1"/>
          <p:nvPr/>
        </p:nvSpPr>
        <p:spPr>
          <a:xfrm>
            <a:off x="4788535" y="3721100"/>
            <a:ext cx="2639060" cy="337185"/>
          </a:xfrm>
          <a:prstGeom prst="rect">
            <a:avLst/>
          </a:prstGeom>
          <a:noFill/>
        </p:spPr>
        <p:txBody>
          <a:bodyPr wrap="square" rtlCol="0">
            <a:noAutofit/>
          </a:bodyPr>
          <a:p>
            <a:r>
              <a:rPr lang="zh-CN" altLang="en-US"/>
              <a:t>①无序部分的</a:t>
            </a:r>
            <a:r>
              <a:rPr lang="zh-CN" altLang="en-US"/>
              <a:t>遍历</a:t>
            </a:r>
            <a:endParaRPr lang="zh-CN" altLang="en-US"/>
          </a:p>
        </p:txBody>
      </p:sp>
      <p:cxnSp>
        <p:nvCxnSpPr>
          <p:cNvPr id="14" name="直接连接符 13"/>
          <p:cNvCxnSpPr/>
          <p:nvPr/>
        </p:nvCxnSpPr>
        <p:spPr>
          <a:xfrm>
            <a:off x="1548130" y="4149090"/>
            <a:ext cx="935990"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5" name="直接箭头连接符 14"/>
          <p:cNvCxnSpPr/>
          <p:nvPr/>
        </p:nvCxnSpPr>
        <p:spPr>
          <a:xfrm flipV="1">
            <a:off x="1557020" y="3770630"/>
            <a:ext cx="0" cy="383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6" name="直接箭头连接符 15"/>
          <p:cNvCxnSpPr/>
          <p:nvPr/>
        </p:nvCxnSpPr>
        <p:spPr>
          <a:xfrm flipV="1">
            <a:off x="2484120" y="3757295"/>
            <a:ext cx="0" cy="383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7" name="文本框 16"/>
          <p:cNvSpPr txBox="1"/>
          <p:nvPr/>
        </p:nvSpPr>
        <p:spPr>
          <a:xfrm>
            <a:off x="1188085" y="4250690"/>
            <a:ext cx="2639060" cy="337185"/>
          </a:xfrm>
          <a:prstGeom prst="rect">
            <a:avLst/>
          </a:prstGeom>
          <a:noFill/>
        </p:spPr>
        <p:txBody>
          <a:bodyPr wrap="square" rtlCol="0">
            <a:noAutofit/>
          </a:bodyPr>
          <a:p>
            <a:r>
              <a:rPr lang="zh-CN" altLang="en-US"/>
              <a:t>②有序</a:t>
            </a:r>
            <a:r>
              <a:rPr lang="zh-CN" altLang="en-US"/>
              <a:t>部分的</a:t>
            </a:r>
            <a:r>
              <a:rPr lang="zh-CN" altLang="en-US"/>
              <a:t>移动</a:t>
            </a:r>
            <a:endParaRPr lang="zh-CN" altLang="en-US"/>
          </a:p>
        </p:txBody>
      </p:sp>
      <p:sp>
        <p:nvSpPr>
          <p:cNvPr id="18" name="Text Box 4"/>
          <p:cNvSpPr txBox="1">
            <a:spLocks noChangeArrowheads="1"/>
          </p:cNvSpPr>
          <p:nvPr/>
        </p:nvSpPr>
        <p:spPr bwMode="auto">
          <a:xfrm>
            <a:off x="35560" y="4977130"/>
            <a:ext cx="876871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因此需要一个</a:t>
            </a:r>
            <a:r>
              <a:rPr lang="en-US" altLang="zh-CN" sz="2000" dirty="0">
                <a:solidFill>
                  <a:srgbClr val="080808"/>
                </a:solidFill>
                <a:latin typeface="宋体" panose="02010600030101010101" pitchFamily="2" charset="-122"/>
              </a:rPr>
              <a:t>for</a:t>
            </a:r>
            <a:r>
              <a:rPr lang="zh-CN" altLang="en-US" sz="2000" dirty="0">
                <a:solidFill>
                  <a:srgbClr val="080808"/>
                </a:solidFill>
                <a:latin typeface="宋体" panose="02010600030101010101" pitchFamily="2" charset="-122"/>
              </a:rPr>
              <a:t>循环嵌套一个</a:t>
            </a:r>
            <a:r>
              <a:rPr lang="en-US" altLang="zh-CN" sz="2000" dirty="0">
                <a:solidFill>
                  <a:srgbClr val="080808"/>
                </a:solidFill>
                <a:latin typeface="宋体" panose="02010600030101010101" pitchFamily="2" charset="-122"/>
              </a:rPr>
              <a:t>while</a:t>
            </a:r>
            <a:r>
              <a:rPr lang="zh-CN" altLang="en-US" sz="2000" dirty="0">
                <a:solidFill>
                  <a:srgbClr val="080808"/>
                </a:solidFill>
                <a:latin typeface="宋体" panose="02010600030101010101" pitchFamily="2" charset="-122"/>
              </a:rPr>
              <a:t>循环。</a:t>
            </a:r>
            <a:endParaRPr lang="zh-CN" altLang="en-US" sz="2000" dirty="0">
              <a:solidFill>
                <a:srgbClr val="080808"/>
              </a:solidFill>
              <a:latin typeface="宋体" panose="02010600030101010101" pitchFamily="2"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110147" y="1773079"/>
            <a:ext cx="340614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直接</a:t>
            </a:r>
            <a:r>
              <a:rPr lang="zh-CN" altLang="en-US" sz="2800" b="1" dirty="0">
                <a:solidFill>
                  <a:srgbClr val="0000FF"/>
                </a:solidFill>
                <a:latin typeface="楷体" panose="02010609060101010101" pitchFamily="49" charset="-122"/>
                <a:ea typeface="楷体" panose="02010609060101010101" pitchFamily="49" charset="-122"/>
              </a:rPr>
              <a:t>插入排序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8" name="Text Box 4"/>
          <p:cNvSpPr txBox="1">
            <a:spLocks noChangeArrowheads="1"/>
          </p:cNvSpPr>
          <p:nvPr/>
        </p:nvSpPr>
        <p:spPr bwMode="auto">
          <a:xfrm>
            <a:off x="35560" y="5510530"/>
            <a:ext cx="876871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思考代码的细节位置，如何实现的</a:t>
            </a:r>
            <a:r>
              <a:rPr lang="zh-CN" altLang="en-US" sz="2000" dirty="0">
                <a:solidFill>
                  <a:srgbClr val="080808"/>
                </a:solidFill>
                <a:latin typeface="宋体" panose="02010600030101010101" pitchFamily="2" charset="-122"/>
              </a:rPr>
              <a:t>插入？</a:t>
            </a:r>
            <a:endParaRPr lang="zh-CN" altLang="en-US" sz="2000" dirty="0">
              <a:solidFill>
                <a:srgbClr val="080808"/>
              </a:solidFill>
              <a:latin typeface="宋体" panose="02010600030101010101" pitchFamily="2" charset="-122"/>
            </a:endParaRPr>
          </a:p>
        </p:txBody>
      </p:sp>
      <p:pic>
        <p:nvPicPr>
          <p:cNvPr id="3" name="图片 2"/>
          <p:cNvPicPr>
            <a:picLocks noChangeAspect="1"/>
          </p:cNvPicPr>
          <p:nvPr/>
        </p:nvPicPr>
        <p:blipFill>
          <a:blip r:embed="rId6"/>
          <a:stretch>
            <a:fillRect/>
          </a:stretch>
        </p:blipFill>
        <p:spPr>
          <a:xfrm>
            <a:off x="2483485" y="2943860"/>
            <a:ext cx="4371975" cy="2324100"/>
          </a:xfrm>
          <a:prstGeom prst="rect">
            <a:avLst/>
          </a:prstGeom>
        </p:spPr>
      </p:pic>
      <p:sp>
        <p:nvSpPr>
          <p:cNvPr id="7" name="Text Box 4"/>
          <p:cNvSpPr txBox="1">
            <a:spLocks noChangeArrowheads="1"/>
          </p:cNvSpPr>
          <p:nvPr/>
        </p:nvSpPr>
        <p:spPr bwMode="auto">
          <a:xfrm>
            <a:off x="0" y="2360295"/>
            <a:ext cx="876871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插入排序</a:t>
            </a:r>
            <a:r>
              <a:rPr lang="zh-CN" altLang="en-US" sz="2000" dirty="0">
                <a:solidFill>
                  <a:srgbClr val="080808"/>
                </a:solidFill>
                <a:latin typeface="宋体" panose="02010600030101010101" pitchFamily="2" charset="-122"/>
              </a:rPr>
              <a:t>源码：</a:t>
            </a:r>
            <a:endParaRPr lang="zh-CN" altLang="en-US" sz="2000" dirty="0">
              <a:solidFill>
                <a:srgbClr val="080808"/>
              </a:solidFill>
              <a:latin typeface="宋体" panose="02010600030101010101" pitchFamily="2"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477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13315" name="Text Box 4"/>
          <p:cNvSpPr txBox="1">
            <a:spLocks noChangeArrowheads="1"/>
          </p:cNvSpPr>
          <p:nvPr/>
        </p:nvSpPr>
        <p:spPr bwMode="auto">
          <a:xfrm>
            <a:off x="323528" y="1916832"/>
            <a:ext cx="8363699" cy="286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uFillTx/>
                <a:latin typeface="Times New Roman" panose="02020603050405020304" charset="0"/>
              </a:rPr>
              <a:t>【</a:t>
            </a:r>
            <a:r>
              <a:rPr lang="zh-CN" altLang="en-US" sz="2400" dirty="0">
                <a:solidFill>
                  <a:srgbClr val="080808"/>
                </a:solidFill>
                <a:uFillTx/>
                <a:latin typeface="Times New Roman" panose="02020603050405020304" charset="0"/>
              </a:rPr>
              <a:t>例</a:t>
            </a:r>
            <a:r>
              <a:rPr lang="en-US" altLang="zh-CN" sz="2400" dirty="0">
                <a:solidFill>
                  <a:srgbClr val="080808"/>
                </a:solidFill>
                <a:uFillTx/>
                <a:latin typeface="Times New Roman" panose="02020603050405020304" charset="0"/>
              </a:rPr>
              <a:t>2.11】</a:t>
            </a:r>
            <a:r>
              <a:rPr lang="zh-CN" altLang="en-US" sz="2400" dirty="0">
                <a:solidFill>
                  <a:srgbClr val="080808"/>
                </a:solidFill>
                <a:uFillTx/>
                <a:latin typeface="Times New Roman" panose="02020603050405020304" charset="0"/>
              </a:rPr>
              <a:t>设有两个字符串</a:t>
            </a:r>
            <a:r>
              <a:rPr lang="en-US" altLang="zh-CN" sz="2400" dirty="0">
                <a:solidFill>
                  <a:srgbClr val="080808"/>
                </a:solidFill>
                <a:uFillTx/>
                <a:latin typeface="Times New Roman" panose="02020603050405020304" charset="0"/>
              </a:rPr>
              <a:t>S</a:t>
            </a:r>
            <a:r>
              <a:rPr lang="zh-CN" altLang="en-US" sz="2400" dirty="0">
                <a:solidFill>
                  <a:srgbClr val="080808"/>
                </a:solidFill>
                <a:uFillTx/>
                <a:latin typeface="Times New Roman" panose="02020603050405020304" charset="0"/>
              </a:rPr>
              <a:t>和</a:t>
            </a:r>
            <a:r>
              <a:rPr lang="en-US" altLang="zh-CN" sz="2400" dirty="0">
                <a:solidFill>
                  <a:srgbClr val="080808"/>
                </a:solidFill>
                <a:uFillTx/>
                <a:latin typeface="Times New Roman" panose="02020603050405020304" charset="0"/>
              </a:rPr>
              <a:t>T</a:t>
            </a:r>
            <a:r>
              <a:rPr lang="zh-CN" altLang="en-US" sz="2400" dirty="0">
                <a:solidFill>
                  <a:srgbClr val="080808"/>
                </a:solidFill>
                <a:uFillTx/>
                <a:latin typeface="Times New Roman" panose="02020603050405020304" charset="0"/>
              </a:rPr>
              <a:t>，请设计算法求</a:t>
            </a:r>
            <a:r>
              <a:rPr lang="en-US" altLang="zh-CN" sz="2400" dirty="0">
                <a:solidFill>
                  <a:srgbClr val="080808"/>
                </a:solidFill>
                <a:uFillTx/>
                <a:latin typeface="Times New Roman" panose="02020603050405020304" charset="0"/>
              </a:rPr>
              <a:t>T</a:t>
            </a:r>
            <a:r>
              <a:rPr lang="zh-CN" altLang="en-US" sz="2400" dirty="0">
                <a:solidFill>
                  <a:srgbClr val="080808"/>
                </a:solidFill>
                <a:uFillTx/>
                <a:latin typeface="Times New Roman" panose="02020603050405020304" charset="0"/>
              </a:rPr>
              <a:t>在</a:t>
            </a:r>
            <a:r>
              <a:rPr lang="en-US" altLang="zh-CN" sz="2400" dirty="0">
                <a:solidFill>
                  <a:srgbClr val="080808"/>
                </a:solidFill>
                <a:uFillTx/>
                <a:latin typeface="Times New Roman" panose="02020603050405020304" charset="0"/>
              </a:rPr>
              <a:t>S</a:t>
            </a:r>
            <a:r>
              <a:rPr lang="zh-CN" altLang="en-US" sz="2400" dirty="0">
                <a:solidFill>
                  <a:srgbClr val="080808"/>
                </a:solidFill>
                <a:uFillTx/>
                <a:latin typeface="Times New Roman" panose="02020603050405020304" charset="0"/>
              </a:rPr>
              <a:t>中出现的次数。例如</a:t>
            </a:r>
            <a:r>
              <a:rPr lang="en-US" altLang="zh-CN" sz="2400" dirty="0">
                <a:solidFill>
                  <a:srgbClr val="080808"/>
                </a:solidFill>
                <a:uFillTx/>
                <a:latin typeface="Times New Roman" panose="02020603050405020304" charset="0"/>
              </a:rPr>
              <a:t>S=“</a:t>
            </a:r>
            <a:r>
              <a:rPr lang="en-US" altLang="zh-CN" sz="2400" dirty="0" err="1">
                <a:solidFill>
                  <a:srgbClr val="080808"/>
                </a:solidFill>
                <a:uFillTx/>
                <a:latin typeface="Times New Roman" panose="02020603050405020304" charset="0"/>
              </a:rPr>
              <a:t>adefghadehuade</a:t>
            </a:r>
            <a:r>
              <a:rPr lang="en-US" altLang="zh-CN" sz="2400" dirty="0">
                <a:solidFill>
                  <a:srgbClr val="080808"/>
                </a:solidFill>
                <a:uFillTx/>
                <a:latin typeface="Times New Roman" panose="02020603050405020304" charset="0"/>
              </a:rPr>
              <a:t>”</a:t>
            </a:r>
            <a:r>
              <a:rPr lang="zh-CN" altLang="en-US" sz="2400" dirty="0">
                <a:solidFill>
                  <a:srgbClr val="080808"/>
                </a:solidFill>
                <a:uFillTx/>
                <a:latin typeface="Times New Roman" panose="02020603050405020304" charset="0"/>
              </a:rPr>
              <a:t>，</a:t>
            </a:r>
            <a:r>
              <a:rPr lang="en-US" altLang="zh-CN" sz="2400" dirty="0">
                <a:solidFill>
                  <a:srgbClr val="080808"/>
                </a:solidFill>
                <a:uFillTx/>
                <a:latin typeface="Times New Roman" panose="02020603050405020304" charset="0"/>
              </a:rPr>
              <a:t>T=“</a:t>
            </a:r>
            <a:r>
              <a:rPr lang="en-US" altLang="zh-CN" sz="2400" dirty="0" err="1">
                <a:solidFill>
                  <a:srgbClr val="080808"/>
                </a:solidFill>
                <a:uFillTx/>
                <a:latin typeface="Times New Roman" panose="02020603050405020304" charset="0"/>
              </a:rPr>
              <a:t>ade</a:t>
            </a:r>
            <a:r>
              <a:rPr lang="en-US" altLang="zh-CN" sz="2400" dirty="0">
                <a:solidFill>
                  <a:srgbClr val="080808"/>
                </a:solidFill>
                <a:uFillTx/>
                <a:latin typeface="Times New Roman" panose="02020603050405020304" charset="0"/>
              </a:rPr>
              <a:t>”</a:t>
            </a:r>
            <a:r>
              <a:rPr lang="zh-CN" altLang="en-US" sz="2400" dirty="0">
                <a:solidFill>
                  <a:srgbClr val="080808"/>
                </a:solidFill>
                <a:uFillTx/>
                <a:latin typeface="Times New Roman" panose="02020603050405020304" charset="0"/>
              </a:rPr>
              <a:t>，则</a:t>
            </a:r>
            <a:r>
              <a:rPr lang="en-US" altLang="zh-CN" sz="2400" dirty="0">
                <a:solidFill>
                  <a:srgbClr val="080808"/>
                </a:solidFill>
                <a:uFillTx/>
                <a:latin typeface="Times New Roman" panose="02020603050405020304" charset="0"/>
              </a:rPr>
              <a:t>T</a:t>
            </a:r>
            <a:r>
              <a:rPr lang="zh-CN" altLang="en-US" sz="2400" dirty="0">
                <a:solidFill>
                  <a:srgbClr val="080808"/>
                </a:solidFill>
                <a:uFillTx/>
                <a:latin typeface="Times New Roman" panose="02020603050405020304" charset="0"/>
              </a:rPr>
              <a:t>在</a:t>
            </a:r>
            <a:r>
              <a:rPr lang="en-US" altLang="zh-CN" sz="2400" dirty="0">
                <a:solidFill>
                  <a:srgbClr val="080808"/>
                </a:solidFill>
                <a:uFillTx/>
                <a:latin typeface="Times New Roman" panose="02020603050405020304" charset="0"/>
              </a:rPr>
              <a:t>S</a:t>
            </a:r>
            <a:r>
              <a:rPr lang="zh-CN" altLang="en-US" sz="2400" dirty="0">
                <a:solidFill>
                  <a:srgbClr val="080808"/>
                </a:solidFill>
                <a:uFillTx/>
                <a:latin typeface="Times New Roman" panose="02020603050405020304" charset="0"/>
              </a:rPr>
              <a:t>中出现了</a:t>
            </a:r>
            <a:r>
              <a:rPr lang="en-US" altLang="zh-CN" sz="2400" dirty="0">
                <a:solidFill>
                  <a:srgbClr val="080808"/>
                </a:solidFill>
                <a:uFillTx/>
                <a:latin typeface="Times New Roman" panose="02020603050405020304" charset="0"/>
              </a:rPr>
              <a:t>3</a:t>
            </a:r>
            <a:r>
              <a:rPr lang="zh-CN" altLang="en-US" sz="2400" dirty="0">
                <a:solidFill>
                  <a:srgbClr val="080808"/>
                </a:solidFill>
                <a:uFillTx/>
                <a:latin typeface="Times New Roman" panose="02020603050405020304" charset="0"/>
              </a:rPr>
              <a:t>次。</a:t>
            </a:r>
            <a:endParaRPr lang="zh-CN" altLang="en-US" sz="2400" dirty="0">
              <a:solidFill>
                <a:srgbClr val="080808"/>
              </a:solidFill>
              <a:uFillTx/>
              <a:latin typeface="Times New Roman" panose="02020603050405020304" charset="0"/>
            </a:endParaRPr>
          </a:p>
          <a:p>
            <a:pPr>
              <a:spcBef>
                <a:spcPct val="50000"/>
              </a:spcBef>
              <a:buSzTx/>
              <a:buFontTx/>
              <a:buNone/>
            </a:pPr>
            <a:r>
              <a:rPr lang="zh-CN" altLang="en-US" sz="2400" dirty="0" smtClean="0">
                <a:solidFill>
                  <a:srgbClr val="080808"/>
                </a:solidFill>
                <a:uFillTx/>
                <a:latin typeface="Times New Roman" panose="02020603050405020304" charset="0"/>
              </a:rPr>
              <a:t>解题</a:t>
            </a:r>
            <a:r>
              <a:rPr lang="zh-CN" altLang="en-US" sz="2400" dirty="0">
                <a:solidFill>
                  <a:srgbClr val="080808"/>
                </a:solidFill>
                <a:uFillTx/>
                <a:latin typeface="Times New Roman" panose="02020603050405020304" charset="0"/>
              </a:rPr>
              <a:t>思路：若是要求</a:t>
            </a:r>
            <a:r>
              <a:rPr lang="en-US" altLang="zh-CN" sz="2400" dirty="0">
                <a:solidFill>
                  <a:srgbClr val="080808"/>
                </a:solidFill>
                <a:uFillTx/>
                <a:latin typeface="Times New Roman" panose="02020603050405020304" charset="0"/>
              </a:rPr>
              <a:t>T</a:t>
            </a:r>
            <a:r>
              <a:rPr lang="zh-CN" altLang="en-US" sz="2400" dirty="0">
                <a:solidFill>
                  <a:srgbClr val="080808"/>
                </a:solidFill>
                <a:uFillTx/>
                <a:latin typeface="Times New Roman" panose="02020603050405020304" charset="0"/>
              </a:rPr>
              <a:t>在</a:t>
            </a:r>
            <a:r>
              <a:rPr lang="en-US" altLang="zh-CN" sz="2400" dirty="0">
                <a:solidFill>
                  <a:srgbClr val="080808"/>
                </a:solidFill>
                <a:uFillTx/>
                <a:latin typeface="Times New Roman" panose="02020603050405020304" charset="0"/>
              </a:rPr>
              <a:t>S</a:t>
            </a:r>
            <a:r>
              <a:rPr lang="zh-CN" altLang="en-US" sz="2400" dirty="0">
                <a:solidFill>
                  <a:srgbClr val="080808"/>
                </a:solidFill>
                <a:uFillTx/>
                <a:latin typeface="Times New Roman" panose="02020603050405020304" charset="0"/>
              </a:rPr>
              <a:t>中出现的次数，首先要先判断</a:t>
            </a:r>
            <a:r>
              <a:rPr lang="en-US" altLang="zh-CN" sz="2400" dirty="0">
                <a:solidFill>
                  <a:srgbClr val="080808"/>
                </a:solidFill>
                <a:uFillTx/>
                <a:latin typeface="Times New Roman" panose="02020603050405020304" charset="0"/>
              </a:rPr>
              <a:t>T</a:t>
            </a:r>
            <a:r>
              <a:rPr lang="zh-CN" altLang="en-US" sz="2400" dirty="0">
                <a:solidFill>
                  <a:srgbClr val="080808"/>
                </a:solidFill>
                <a:uFillTx/>
                <a:latin typeface="Times New Roman" panose="02020603050405020304" charset="0"/>
              </a:rPr>
              <a:t>是否在</a:t>
            </a:r>
            <a:r>
              <a:rPr lang="en-US" altLang="zh-CN" sz="2400" dirty="0">
                <a:solidFill>
                  <a:srgbClr val="080808"/>
                </a:solidFill>
                <a:uFillTx/>
                <a:latin typeface="Times New Roman" panose="02020603050405020304" charset="0"/>
              </a:rPr>
              <a:t>S</a:t>
            </a:r>
            <a:r>
              <a:rPr lang="zh-CN" altLang="en-US" sz="2400" dirty="0">
                <a:solidFill>
                  <a:srgbClr val="080808"/>
                </a:solidFill>
                <a:uFillTx/>
                <a:latin typeface="Times New Roman" panose="02020603050405020304" charset="0"/>
              </a:rPr>
              <a:t>中出现，因此可以运用</a:t>
            </a:r>
            <a:r>
              <a:rPr lang="en-US" altLang="zh-CN" sz="2400" dirty="0">
                <a:solidFill>
                  <a:srgbClr val="080808"/>
                </a:solidFill>
                <a:uFillTx/>
                <a:latin typeface="Times New Roman" panose="02020603050405020304" charset="0"/>
              </a:rPr>
              <a:t>Brute-Force</a:t>
            </a:r>
            <a:r>
              <a:rPr lang="zh-CN" altLang="en-US" sz="2400" dirty="0">
                <a:solidFill>
                  <a:srgbClr val="080808"/>
                </a:solidFill>
                <a:uFillTx/>
                <a:latin typeface="Times New Roman" panose="02020603050405020304" charset="0"/>
              </a:rPr>
              <a:t>算法的思路，运用蛮力策略，定义一个计数器</a:t>
            </a:r>
            <a:r>
              <a:rPr lang="en-US" altLang="zh-CN" sz="2400" dirty="0">
                <a:solidFill>
                  <a:srgbClr val="080808"/>
                </a:solidFill>
                <a:uFillTx/>
                <a:latin typeface="Times New Roman" panose="02020603050405020304" charset="0"/>
              </a:rPr>
              <a:t>count</a:t>
            </a:r>
            <a:r>
              <a:rPr lang="zh-CN" altLang="en-US" sz="2400" dirty="0">
                <a:solidFill>
                  <a:srgbClr val="080808"/>
                </a:solidFill>
                <a:uFillTx/>
                <a:latin typeface="Times New Roman" panose="02020603050405020304" charset="0"/>
              </a:rPr>
              <a:t>，</a:t>
            </a:r>
            <a:r>
              <a:rPr lang="en-US" altLang="zh-CN" sz="2400" dirty="0">
                <a:solidFill>
                  <a:srgbClr val="080808"/>
                </a:solidFill>
                <a:uFillTx/>
                <a:latin typeface="Times New Roman" panose="02020603050405020304" charset="0"/>
              </a:rPr>
              <a:t>T</a:t>
            </a:r>
            <a:r>
              <a:rPr lang="zh-CN" altLang="en-US" sz="2400" dirty="0">
                <a:solidFill>
                  <a:srgbClr val="080808"/>
                </a:solidFill>
                <a:uFillTx/>
                <a:latin typeface="Times New Roman" panose="02020603050405020304" charset="0"/>
              </a:rPr>
              <a:t>每在</a:t>
            </a:r>
            <a:r>
              <a:rPr lang="en-US" altLang="zh-CN" sz="2400" dirty="0">
                <a:solidFill>
                  <a:srgbClr val="080808"/>
                </a:solidFill>
                <a:uFillTx/>
                <a:latin typeface="Times New Roman" panose="02020603050405020304" charset="0"/>
              </a:rPr>
              <a:t>S</a:t>
            </a:r>
            <a:r>
              <a:rPr lang="zh-CN" altLang="en-US" sz="2400" dirty="0">
                <a:solidFill>
                  <a:srgbClr val="080808"/>
                </a:solidFill>
                <a:uFillTx/>
                <a:latin typeface="Times New Roman" panose="02020603050405020304" charset="0"/>
              </a:rPr>
              <a:t>中出现一次，就让</a:t>
            </a:r>
            <a:r>
              <a:rPr lang="en-US" altLang="zh-CN" sz="2400" dirty="0">
                <a:solidFill>
                  <a:srgbClr val="080808"/>
                </a:solidFill>
                <a:uFillTx/>
                <a:latin typeface="Times New Roman" panose="02020603050405020304" charset="0"/>
              </a:rPr>
              <a:t>count</a:t>
            </a:r>
            <a:r>
              <a:rPr lang="zh-CN" altLang="en-US" sz="2400" dirty="0">
                <a:solidFill>
                  <a:srgbClr val="080808"/>
                </a:solidFill>
                <a:uFillTx/>
                <a:latin typeface="Times New Roman" panose="02020603050405020304" charset="0"/>
              </a:rPr>
              <a:t>加</a:t>
            </a:r>
            <a:r>
              <a:rPr lang="en-US" altLang="zh-CN" sz="2400" dirty="0">
                <a:solidFill>
                  <a:srgbClr val="080808"/>
                </a:solidFill>
                <a:uFillTx/>
                <a:latin typeface="Times New Roman" panose="02020603050405020304" charset="0"/>
              </a:rPr>
              <a:t>1</a:t>
            </a:r>
            <a:r>
              <a:rPr lang="zh-CN" altLang="en-US" sz="2400" dirty="0">
                <a:solidFill>
                  <a:srgbClr val="080808"/>
                </a:solidFill>
                <a:uFillTx/>
                <a:latin typeface="Times New Roman" panose="02020603050405020304" charset="0"/>
              </a:rPr>
              <a:t>，此时</a:t>
            </a:r>
            <a:r>
              <a:rPr lang="en-US" altLang="zh-CN" sz="2400" dirty="0">
                <a:solidFill>
                  <a:srgbClr val="080808"/>
                </a:solidFill>
                <a:uFillTx/>
                <a:latin typeface="Times New Roman" panose="02020603050405020304" charset="0"/>
              </a:rPr>
              <a:t>j</a:t>
            </a:r>
            <a:r>
              <a:rPr lang="zh-CN" altLang="en-US" sz="2400" dirty="0">
                <a:solidFill>
                  <a:srgbClr val="080808"/>
                </a:solidFill>
                <a:uFillTx/>
                <a:latin typeface="Times New Roman" panose="02020603050405020304" charset="0"/>
              </a:rPr>
              <a:t>的值是</a:t>
            </a:r>
            <a:r>
              <a:rPr lang="en-US" altLang="zh-CN" sz="2400" dirty="0">
                <a:solidFill>
                  <a:srgbClr val="080808"/>
                </a:solidFill>
                <a:uFillTx/>
                <a:latin typeface="Times New Roman" panose="02020603050405020304" charset="0"/>
              </a:rPr>
              <a:t>T</a:t>
            </a:r>
            <a:r>
              <a:rPr lang="zh-CN" altLang="en-US" sz="2400" dirty="0">
                <a:solidFill>
                  <a:srgbClr val="080808"/>
                </a:solidFill>
                <a:uFillTx/>
                <a:latin typeface="Times New Roman" panose="02020603050405020304" charset="0"/>
              </a:rPr>
              <a:t>的长度，在下一次查找前需要置</a:t>
            </a:r>
            <a:r>
              <a:rPr lang="en-US" altLang="zh-CN" sz="2400" dirty="0" smtClean="0">
                <a:solidFill>
                  <a:srgbClr val="080808"/>
                </a:solidFill>
                <a:uFillTx/>
                <a:latin typeface="Times New Roman" panose="02020603050405020304" charset="0"/>
              </a:rPr>
              <a:t>0</a:t>
            </a:r>
            <a:r>
              <a:rPr lang="zh-CN" altLang="en-US" sz="2400" dirty="0" smtClean="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477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graphicFrame>
        <p:nvGraphicFramePr>
          <p:cNvPr id="2" name="表格 1"/>
          <p:cNvGraphicFramePr/>
          <p:nvPr/>
        </p:nvGraphicFramePr>
        <p:xfrm>
          <a:off x="1371600" y="2132965"/>
          <a:ext cx="6397625" cy="762000"/>
        </p:xfrm>
        <a:graphic>
          <a:graphicData uri="http://schemas.openxmlformats.org/drawingml/2006/table">
            <a:tbl>
              <a:tblPr firstRow="1" bandRow="1">
                <a:tableStyleId>{5C22544A-7EE6-4342-B048-85BDC9FD1C3A}</a:tableStyleId>
              </a:tblPr>
              <a:tblGrid>
                <a:gridCol w="492125"/>
                <a:gridCol w="492125"/>
                <a:gridCol w="492125"/>
                <a:gridCol w="492125"/>
                <a:gridCol w="492125"/>
                <a:gridCol w="492125"/>
                <a:gridCol w="492125"/>
                <a:gridCol w="492125"/>
                <a:gridCol w="492125"/>
                <a:gridCol w="492125"/>
                <a:gridCol w="492125"/>
                <a:gridCol w="492125"/>
                <a:gridCol w="492125"/>
              </a:tblGrid>
              <a:tr h="381000">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6</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7</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8</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9</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10</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11</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12</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381000">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e</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e</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e</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e</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3" name="文本框 2"/>
          <p:cNvSpPr txBox="1"/>
          <p:nvPr/>
        </p:nvSpPr>
        <p:spPr>
          <a:xfrm>
            <a:off x="683260" y="1672590"/>
            <a:ext cx="7169785" cy="459740"/>
          </a:xfrm>
          <a:prstGeom prst="rect">
            <a:avLst/>
          </a:prstGeom>
          <a:noFill/>
        </p:spPr>
        <p:txBody>
          <a:bodyPr wrap="square" rtlCol="0" anchor="t">
            <a:noAutofit/>
          </a:bodyPr>
          <a:p>
            <a:pPr>
              <a:spcBef>
                <a:spcPct val="50000"/>
              </a:spcBef>
              <a:buSzTx/>
              <a:buFontTx/>
              <a:buNone/>
            </a:pPr>
            <a:r>
              <a:rPr lang="zh-CN" altLang="en-US" sz="2400" dirty="0" smtClean="0">
                <a:solidFill>
                  <a:srgbClr val="080808"/>
                </a:solidFill>
                <a:uFillTx/>
                <a:latin typeface="Times New Roman" panose="02020603050405020304" charset="0"/>
                <a:sym typeface="+mn-ea"/>
              </a:rPr>
              <a:t>例如：主串</a:t>
            </a:r>
            <a:r>
              <a:rPr lang="en-US" altLang="zh-CN" sz="2400" dirty="0" smtClean="0">
                <a:solidFill>
                  <a:srgbClr val="080808"/>
                </a:solidFill>
                <a:uFillTx/>
                <a:latin typeface="Times New Roman" panose="02020603050405020304" charset="0"/>
                <a:sym typeface="+mn-ea"/>
              </a:rPr>
              <a:t>S=“ebebcebcdacde”</a:t>
            </a:r>
            <a:r>
              <a:rPr lang="zh-CN" altLang="en-US" sz="2400" dirty="0" smtClean="0">
                <a:solidFill>
                  <a:srgbClr val="080808"/>
                </a:solidFill>
                <a:uFillTx/>
                <a:latin typeface="Times New Roman" panose="02020603050405020304" charset="0"/>
                <a:sym typeface="+mn-ea"/>
              </a:rPr>
              <a:t>，</a:t>
            </a:r>
            <a:r>
              <a:rPr lang="en-US" altLang="zh-CN" sz="2400" dirty="0" smtClean="0">
                <a:solidFill>
                  <a:srgbClr val="080808"/>
                </a:solidFill>
                <a:uFillTx/>
                <a:latin typeface="Times New Roman" panose="02020603050405020304" charset="0"/>
                <a:sym typeface="+mn-ea"/>
              </a:rPr>
              <a:t>T=“ebcd”</a:t>
            </a:r>
            <a:r>
              <a:rPr lang="zh-CN" altLang="en-US" sz="2400" dirty="0" smtClean="0">
                <a:solidFill>
                  <a:srgbClr val="080808"/>
                </a:solidFill>
                <a:uFillTx/>
                <a:latin typeface="Times New Roman" panose="02020603050405020304" charset="0"/>
                <a:sym typeface="+mn-ea"/>
              </a:rPr>
              <a:t>。</a:t>
            </a:r>
            <a:endParaRPr lang="zh-CN" altLang="en-US" sz="2400" dirty="0" smtClean="0">
              <a:solidFill>
                <a:srgbClr val="080808"/>
              </a:solidFill>
              <a:uFillTx/>
              <a:latin typeface="Times New Roman" panose="02020603050405020304" charset="0"/>
              <a:sym typeface="+mn-ea"/>
            </a:endParaRPr>
          </a:p>
        </p:txBody>
      </p:sp>
      <p:graphicFrame>
        <p:nvGraphicFramePr>
          <p:cNvPr id="4" name="表格 3"/>
          <p:cNvGraphicFramePr/>
          <p:nvPr>
            <p:custDataLst>
              <p:tags r:id="rId1"/>
            </p:custDataLst>
          </p:nvPr>
        </p:nvGraphicFramePr>
        <p:xfrm>
          <a:off x="1450340" y="3213100"/>
          <a:ext cx="1911985" cy="381000"/>
        </p:xfrm>
        <a:graphic>
          <a:graphicData uri="http://schemas.openxmlformats.org/drawingml/2006/table">
            <a:tbl>
              <a:tblPr firstRow="1" bandRow="1">
                <a:tableStyleId>{5C22544A-7EE6-4342-B048-85BDC9FD1C3A}</a:tableStyleId>
              </a:tblPr>
              <a:tblGrid>
                <a:gridCol w="492125"/>
                <a:gridCol w="473710"/>
                <a:gridCol w="486410"/>
                <a:gridCol w="459740"/>
              </a:tblGrid>
              <a:tr h="381000">
                <a:tc>
                  <a:txBody>
                    <a:bodyPr/>
                    <a:p>
                      <a:pPr algn="ctr">
                        <a:buNone/>
                      </a:pPr>
                      <a:r>
                        <a:rPr lang="en-US" altLang="zh-CN">
                          <a:solidFill>
                            <a:schemeClr val="tx1"/>
                          </a:solidFill>
                          <a:latin typeface="Times New Roman" panose="02020603050405020304" charset="0"/>
                          <a:cs typeface="Times New Roman" panose="02020603050405020304" charset="0"/>
                        </a:rPr>
                        <a:t>e</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b</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c</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graphicFrame>
        <p:nvGraphicFramePr>
          <p:cNvPr id="5" name="表格 4"/>
          <p:cNvGraphicFramePr/>
          <p:nvPr>
            <p:custDataLst>
              <p:tags r:id="rId2"/>
            </p:custDataLst>
          </p:nvPr>
        </p:nvGraphicFramePr>
        <p:xfrm>
          <a:off x="1954530" y="3644900"/>
          <a:ext cx="1911985" cy="381000"/>
        </p:xfrm>
        <a:graphic>
          <a:graphicData uri="http://schemas.openxmlformats.org/drawingml/2006/table">
            <a:tbl>
              <a:tblPr firstRow="1" bandRow="1">
                <a:tableStyleId>{5C22544A-7EE6-4342-B048-85BDC9FD1C3A}</a:tableStyleId>
              </a:tblPr>
              <a:tblGrid>
                <a:gridCol w="492125"/>
                <a:gridCol w="473710"/>
                <a:gridCol w="486410"/>
                <a:gridCol w="459740"/>
              </a:tblGrid>
              <a:tr h="381000">
                <a:tc>
                  <a:txBody>
                    <a:bodyPr/>
                    <a:p>
                      <a:pPr algn="ctr">
                        <a:buNone/>
                      </a:pPr>
                      <a:r>
                        <a:rPr lang="en-US" altLang="zh-CN">
                          <a:solidFill>
                            <a:schemeClr val="tx1"/>
                          </a:solidFill>
                          <a:latin typeface="Times New Roman" panose="02020603050405020304" charset="0"/>
                          <a:cs typeface="Times New Roman" panose="02020603050405020304" charset="0"/>
                        </a:rPr>
                        <a:t>e</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graphicFrame>
        <p:nvGraphicFramePr>
          <p:cNvPr id="6" name="表格 5"/>
          <p:cNvGraphicFramePr/>
          <p:nvPr>
            <p:custDataLst>
              <p:tags r:id="rId3"/>
            </p:custDataLst>
          </p:nvPr>
        </p:nvGraphicFramePr>
        <p:xfrm>
          <a:off x="2458720" y="4076700"/>
          <a:ext cx="1911985" cy="381000"/>
        </p:xfrm>
        <a:graphic>
          <a:graphicData uri="http://schemas.openxmlformats.org/drawingml/2006/table">
            <a:tbl>
              <a:tblPr firstRow="1" bandRow="1">
                <a:tableStyleId>{5C22544A-7EE6-4342-B048-85BDC9FD1C3A}</a:tableStyleId>
              </a:tblPr>
              <a:tblGrid>
                <a:gridCol w="492125"/>
                <a:gridCol w="473710"/>
                <a:gridCol w="486410"/>
                <a:gridCol w="459740"/>
              </a:tblGrid>
              <a:tr h="381000">
                <a:tc>
                  <a:txBody>
                    <a:bodyPr/>
                    <a:p>
                      <a:pPr algn="ctr">
                        <a:buNone/>
                      </a:pPr>
                      <a:r>
                        <a:rPr lang="en-US" altLang="zh-CN">
                          <a:solidFill>
                            <a:schemeClr val="tx1"/>
                          </a:solidFill>
                          <a:latin typeface="Times New Roman" panose="02020603050405020304" charset="0"/>
                          <a:cs typeface="Times New Roman" panose="02020603050405020304" charset="0"/>
                        </a:rPr>
                        <a:t>e</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b</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c</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d</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graphicFrame>
        <p:nvGraphicFramePr>
          <p:cNvPr id="7" name="表格 6"/>
          <p:cNvGraphicFramePr/>
          <p:nvPr>
            <p:custDataLst>
              <p:tags r:id="rId4"/>
            </p:custDataLst>
          </p:nvPr>
        </p:nvGraphicFramePr>
        <p:xfrm>
          <a:off x="2962275" y="4509135"/>
          <a:ext cx="1911985" cy="381000"/>
        </p:xfrm>
        <a:graphic>
          <a:graphicData uri="http://schemas.openxmlformats.org/drawingml/2006/table">
            <a:tbl>
              <a:tblPr firstRow="1" bandRow="1">
                <a:tableStyleId>{5C22544A-7EE6-4342-B048-85BDC9FD1C3A}</a:tableStyleId>
              </a:tblPr>
              <a:tblGrid>
                <a:gridCol w="492125"/>
                <a:gridCol w="473710"/>
                <a:gridCol w="486410"/>
                <a:gridCol w="459740"/>
              </a:tblGrid>
              <a:tr h="381000">
                <a:tc>
                  <a:txBody>
                    <a:bodyPr/>
                    <a:p>
                      <a:pPr algn="ctr">
                        <a:buNone/>
                      </a:pPr>
                      <a:r>
                        <a:rPr lang="en-US" altLang="zh-CN">
                          <a:solidFill>
                            <a:schemeClr val="tx1"/>
                          </a:solidFill>
                          <a:latin typeface="Times New Roman" panose="02020603050405020304" charset="0"/>
                          <a:cs typeface="Times New Roman" panose="02020603050405020304" charset="0"/>
                        </a:rPr>
                        <a:t>e</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8" name="文本框 7"/>
          <p:cNvSpPr txBox="1"/>
          <p:nvPr/>
        </p:nvSpPr>
        <p:spPr>
          <a:xfrm>
            <a:off x="4763" y="3213100"/>
            <a:ext cx="1624330" cy="368300"/>
          </a:xfrm>
          <a:prstGeom prst="rect">
            <a:avLst/>
          </a:prstGeom>
          <a:noFill/>
        </p:spPr>
        <p:txBody>
          <a:bodyPr wrap="square" rtlCol="0">
            <a:spAutoFit/>
          </a:bodyPr>
          <a:p>
            <a:r>
              <a:rPr lang="zh-CN" altLang="en-US"/>
              <a:t>第一趟</a:t>
            </a:r>
            <a:r>
              <a:rPr lang="zh-CN" altLang="en-US"/>
              <a:t>匹配：</a:t>
            </a:r>
            <a:endParaRPr lang="zh-CN" altLang="en-US"/>
          </a:p>
        </p:txBody>
      </p:sp>
      <p:sp>
        <p:nvSpPr>
          <p:cNvPr id="9" name="文本框 8"/>
          <p:cNvSpPr txBox="1"/>
          <p:nvPr/>
        </p:nvSpPr>
        <p:spPr>
          <a:xfrm>
            <a:off x="4763" y="3708400"/>
            <a:ext cx="1624330" cy="368300"/>
          </a:xfrm>
          <a:prstGeom prst="rect">
            <a:avLst/>
          </a:prstGeom>
          <a:noFill/>
        </p:spPr>
        <p:txBody>
          <a:bodyPr wrap="square" rtlCol="0">
            <a:spAutoFit/>
          </a:bodyPr>
          <a:p>
            <a:r>
              <a:rPr lang="zh-CN" altLang="en-US"/>
              <a:t>第</a:t>
            </a:r>
            <a:r>
              <a:rPr lang="zh-CN" altLang="en-US"/>
              <a:t>二趟</a:t>
            </a:r>
            <a:r>
              <a:rPr lang="zh-CN" altLang="en-US"/>
              <a:t>匹配：</a:t>
            </a:r>
            <a:endParaRPr lang="zh-CN" altLang="en-US"/>
          </a:p>
        </p:txBody>
      </p:sp>
      <p:sp>
        <p:nvSpPr>
          <p:cNvPr id="10" name="文本框 9"/>
          <p:cNvSpPr txBox="1"/>
          <p:nvPr/>
        </p:nvSpPr>
        <p:spPr>
          <a:xfrm>
            <a:off x="4763" y="4141470"/>
            <a:ext cx="1624330" cy="368300"/>
          </a:xfrm>
          <a:prstGeom prst="rect">
            <a:avLst/>
          </a:prstGeom>
          <a:noFill/>
        </p:spPr>
        <p:txBody>
          <a:bodyPr wrap="square" rtlCol="0">
            <a:spAutoFit/>
          </a:bodyPr>
          <a:p>
            <a:r>
              <a:rPr lang="zh-CN" altLang="en-US"/>
              <a:t>第</a:t>
            </a:r>
            <a:r>
              <a:rPr lang="zh-CN" altLang="en-US"/>
              <a:t>三趟</a:t>
            </a:r>
            <a:r>
              <a:rPr lang="zh-CN" altLang="en-US"/>
              <a:t>匹配：</a:t>
            </a:r>
            <a:endParaRPr lang="zh-CN" altLang="en-US"/>
          </a:p>
        </p:txBody>
      </p:sp>
      <p:sp>
        <p:nvSpPr>
          <p:cNvPr id="11" name="文本框 10"/>
          <p:cNvSpPr txBox="1"/>
          <p:nvPr/>
        </p:nvSpPr>
        <p:spPr>
          <a:xfrm>
            <a:off x="4763" y="4574540"/>
            <a:ext cx="1624330" cy="368300"/>
          </a:xfrm>
          <a:prstGeom prst="rect">
            <a:avLst/>
          </a:prstGeom>
          <a:noFill/>
        </p:spPr>
        <p:txBody>
          <a:bodyPr wrap="square" rtlCol="0">
            <a:spAutoFit/>
          </a:bodyPr>
          <a:p>
            <a:r>
              <a:rPr lang="zh-CN" altLang="en-US"/>
              <a:t>第</a:t>
            </a:r>
            <a:r>
              <a:rPr lang="zh-CN" altLang="en-US"/>
              <a:t>四趟</a:t>
            </a:r>
            <a:r>
              <a:rPr lang="zh-CN" altLang="en-US"/>
              <a:t>匹配：</a:t>
            </a:r>
            <a:endParaRPr lang="zh-CN" altLang="en-US"/>
          </a:p>
        </p:txBody>
      </p:sp>
      <p:graphicFrame>
        <p:nvGraphicFramePr>
          <p:cNvPr id="12" name="表格 11"/>
          <p:cNvGraphicFramePr/>
          <p:nvPr>
            <p:custDataLst>
              <p:tags r:id="rId5"/>
            </p:custDataLst>
          </p:nvPr>
        </p:nvGraphicFramePr>
        <p:xfrm>
          <a:off x="3563620" y="4941570"/>
          <a:ext cx="1911985" cy="381000"/>
        </p:xfrm>
        <a:graphic>
          <a:graphicData uri="http://schemas.openxmlformats.org/drawingml/2006/table">
            <a:tbl>
              <a:tblPr firstRow="1" bandRow="1">
                <a:tableStyleId>{5C22544A-7EE6-4342-B048-85BDC9FD1C3A}</a:tableStyleId>
              </a:tblPr>
              <a:tblGrid>
                <a:gridCol w="492125"/>
                <a:gridCol w="473710"/>
                <a:gridCol w="486410"/>
                <a:gridCol w="459740"/>
              </a:tblGrid>
              <a:tr h="381000">
                <a:tc>
                  <a:txBody>
                    <a:bodyPr/>
                    <a:p>
                      <a:pPr algn="ctr">
                        <a:buNone/>
                      </a:pPr>
                      <a:r>
                        <a:rPr lang="en-US" altLang="zh-CN">
                          <a:solidFill>
                            <a:schemeClr val="tx1"/>
                          </a:solidFill>
                          <a:latin typeface="Times New Roman" panose="02020603050405020304" charset="0"/>
                          <a:cs typeface="Times New Roman" panose="02020603050405020304" charset="0"/>
                        </a:rPr>
                        <a:t>e</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graphicFrame>
        <p:nvGraphicFramePr>
          <p:cNvPr id="13" name="表格 12"/>
          <p:cNvGraphicFramePr/>
          <p:nvPr>
            <p:custDataLst>
              <p:tags r:id="rId6"/>
            </p:custDataLst>
          </p:nvPr>
        </p:nvGraphicFramePr>
        <p:xfrm>
          <a:off x="4067810" y="5374005"/>
          <a:ext cx="1911985" cy="381000"/>
        </p:xfrm>
        <a:graphic>
          <a:graphicData uri="http://schemas.openxmlformats.org/drawingml/2006/table">
            <a:tbl>
              <a:tblPr firstRow="1" bandRow="1">
                <a:tableStyleId>{5C22544A-7EE6-4342-B048-85BDC9FD1C3A}</a:tableStyleId>
              </a:tblPr>
              <a:tblGrid>
                <a:gridCol w="492125"/>
                <a:gridCol w="473710"/>
                <a:gridCol w="486410"/>
                <a:gridCol w="459740"/>
              </a:tblGrid>
              <a:tr h="381000">
                <a:tc>
                  <a:txBody>
                    <a:bodyPr/>
                    <a:p>
                      <a:pPr algn="ctr">
                        <a:buNone/>
                      </a:pPr>
                      <a:r>
                        <a:rPr lang="en-US" altLang="zh-CN">
                          <a:solidFill>
                            <a:schemeClr val="tx1"/>
                          </a:solidFill>
                          <a:latin typeface="Times New Roman" panose="02020603050405020304" charset="0"/>
                          <a:cs typeface="Times New Roman" panose="02020603050405020304" charset="0"/>
                        </a:rPr>
                        <a:t>e</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b</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c</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d</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14" name="文本框 13"/>
          <p:cNvSpPr txBox="1"/>
          <p:nvPr/>
        </p:nvSpPr>
        <p:spPr>
          <a:xfrm>
            <a:off x="4763" y="4960620"/>
            <a:ext cx="1624330" cy="368300"/>
          </a:xfrm>
          <a:prstGeom prst="rect">
            <a:avLst/>
          </a:prstGeom>
          <a:noFill/>
        </p:spPr>
        <p:txBody>
          <a:bodyPr wrap="square" rtlCol="0">
            <a:spAutoFit/>
          </a:bodyPr>
          <a:p>
            <a:r>
              <a:rPr lang="zh-CN" altLang="en-US"/>
              <a:t>第</a:t>
            </a:r>
            <a:r>
              <a:rPr lang="zh-CN" altLang="en-US"/>
              <a:t>五趟</a:t>
            </a:r>
            <a:r>
              <a:rPr lang="zh-CN" altLang="en-US"/>
              <a:t>匹配：</a:t>
            </a:r>
            <a:endParaRPr lang="zh-CN" altLang="en-US"/>
          </a:p>
        </p:txBody>
      </p:sp>
      <p:sp>
        <p:nvSpPr>
          <p:cNvPr id="15" name="文本框 14"/>
          <p:cNvSpPr txBox="1"/>
          <p:nvPr/>
        </p:nvSpPr>
        <p:spPr>
          <a:xfrm>
            <a:off x="4763" y="5389880"/>
            <a:ext cx="1624330" cy="368300"/>
          </a:xfrm>
          <a:prstGeom prst="rect">
            <a:avLst/>
          </a:prstGeom>
          <a:noFill/>
        </p:spPr>
        <p:txBody>
          <a:bodyPr wrap="square" rtlCol="0">
            <a:spAutoFit/>
          </a:bodyPr>
          <a:p>
            <a:r>
              <a:rPr lang="zh-CN" altLang="en-US"/>
              <a:t>第</a:t>
            </a:r>
            <a:r>
              <a:rPr lang="zh-CN" altLang="en-US"/>
              <a:t>六趟</a:t>
            </a:r>
            <a:r>
              <a:rPr lang="zh-CN" altLang="en-US"/>
              <a:t>匹配：</a:t>
            </a:r>
            <a:endParaRPr lang="zh-CN" altLang="en-US"/>
          </a:p>
        </p:txBody>
      </p:sp>
      <p:sp>
        <p:nvSpPr>
          <p:cNvPr id="16" name="文本框 15"/>
          <p:cNvSpPr txBox="1"/>
          <p:nvPr/>
        </p:nvSpPr>
        <p:spPr>
          <a:xfrm>
            <a:off x="7275830" y="3573145"/>
            <a:ext cx="1793875" cy="1575435"/>
          </a:xfrm>
          <a:prstGeom prst="rect">
            <a:avLst/>
          </a:prstGeom>
          <a:noFill/>
        </p:spPr>
        <p:txBody>
          <a:bodyPr wrap="square" rtlCol="0">
            <a:noAutofit/>
          </a:bodyPr>
          <a:p>
            <a:pPr algn="ctr"/>
            <a:r>
              <a:rPr lang="zh-CN" altLang="en-US"/>
              <a:t>每一趟匹配，发现匹配失败则进行下一趟的</a:t>
            </a:r>
            <a:r>
              <a:rPr lang="zh-CN" altLang="en-US"/>
              <a:t>匹配！！！</a:t>
            </a:r>
            <a:endParaRPr lang="zh-CN" altLang="en-US"/>
          </a:p>
        </p:txBody>
      </p:sp>
      <p:sp>
        <p:nvSpPr>
          <p:cNvPr id="17" name="文本框 16"/>
          <p:cNvSpPr txBox="1"/>
          <p:nvPr/>
        </p:nvSpPr>
        <p:spPr>
          <a:xfrm>
            <a:off x="3295650" y="3213100"/>
            <a:ext cx="3248660" cy="370205"/>
          </a:xfrm>
          <a:prstGeom prst="rect">
            <a:avLst/>
          </a:prstGeom>
          <a:noFill/>
        </p:spPr>
        <p:txBody>
          <a:bodyPr wrap="square" rtlCol="0">
            <a:noAutofit/>
          </a:bodyPr>
          <a:p>
            <a:pPr algn="ctr"/>
            <a:r>
              <a:rPr lang="zh-CN" altLang="en-US"/>
              <a:t>发现</a:t>
            </a:r>
            <a:r>
              <a:rPr lang="en-US" altLang="zh-CN">
                <a:latin typeface="Times New Roman" panose="02020603050405020304" charset="0"/>
                <a:cs typeface="Times New Roman" panose="02020603050405020304" charset="0"/>
              </a:rPr>
              <a:t>c!=e</a:t>
            </a:r>
            <a:r>
              <a:rPr lang="zh-CN" altLang="en-US"/>
              <a:t>结束本次循环</a:t>
            </a:r>
            <a:r>
              <a:rPr lang="zh-CN" altLang="en-US"/>
              <a:t>匹配</a:t>
            </a:r>
            <a:endParaRPr lang="zh-CN" altLang="en-US"/>
          </a:p>
        </p:txBody>
      </p:sp>
      <p:sp>
        <p:nvSpPr>
          <p:cNvPr id="18" name="文本框 17"/>
          <p:cNvSpPr txBox="1"/>
          <p:nvPr/>
        </p:nvSpPr>
        <p:spPr>
          <a:xfrm>
            <a:off x="3716020" y="3633470"/>
            <a:ext cx="3248660" cy="370205"/>
          </a:xfrm>
          <a:prstGeom prst="rect">
            <a:avLst/>
          </a:prstGeom>
          <a:noFill/>
        </p:spPr>
        <p:txBody>
          <a:bodyPr wrap="square" rtlCol="0">
            <a:noAutofit/>
          </a:bodyPr>
          <a:p>
            <a:pPr algn="ctr"/>
            <a:r>
              <a:rPr lang="zh-CN" altLang="en-US"/>
              <a:t>发现</a:t>
            </a:r>
            <a:r>
              <a:rPr lang="en-US" altLang="zh-CN">
                <a:latin typeface="Times New Roman" panose="02020603050405020304" charset="0"/>
                <a:cs typeface="Times New Roman" panose="02020603050405020304" charset="0"/>
              </a:rPr>
              <a:t>e!=b</a:t>
            </a:r>
            <a:r>
              <a:rPr lang="zh-CN" altLang="en-US"/>
              <a:t>结束本次循环</a:t>
            </a:r>
            <a:r>
              <a:rPr lang="zh-CN" altLang="en-US"/>
              <a:t>匹配</a:t>
            </a:r>
            <a:endParaRPr lang="zh-CN"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477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3" name="文本框 2"/>
          <p:cNvSpPr txBox="1"/>
          <p:nvPr/>
        </p:nvSpPr>
        <p:spPr>
          <a:xfrm>
            <a:off x="683260" y="1672590"/>
            <a:ext cx="7169785" cy="459740"/>
          </a:xfrm>
          <a:prstGeom prst="rect">
            <a:avLst/>
          </a:prstGeom>
          <a:noFill/>
        </p:spPr>
        <p:txBody>
          <a:bodyPr wrap="square" rtlCol="0" anchor="t">
            <a:noAutofit/>
          </a:bodyPr>
          <a:p>
            <a:pPr>
              <a:spcBef>
                <a:spcPct val="50000"/>
              </a:spcBef>
              <a:buSzTx/>
              <a:buFontTx/>
              <a:buNone/>
            </a:pPr>
            <a:r>
              <a:rPr lang="zh-CN" altLang="en-US" sz="2400" dirty="0" smtClean="0">
                <a:solidFill>
                  <a:srgbClr val="080808"/>
                </a:solidFill>
                <a:uFillTx/>
                <a:latin typeface="Times New Roman" panose="02020603050405020304" charset="0"/>
                <a:sym typeface="+mn-ea"/>
              </a:rPr>
              <a:t>例如：主串</a:t>
            </a:r>
            <a:r>
              <a:rPr lang="en-US" altLang="zh-CN" sz="2400" dirty="0" smtClean="0">
                <a:solidFill>
                  <a:srgbClr val="080808"/>
                </a:solidFill>
                <a:uFillTx/>
                <a:latin typeface="Times New Roman" panose="02020603050405020304" charset="0"/>
                <a:sym typeface="+mn-ea"/>
              </a:rPr>
              <a:t>S=“ebebcebcdacde”</a:t>
            </a:r>
            <a:r>
              <a:rPr lang="zh-CN" altLang="en-US" sz="2400" dirty="0" smtClean="0">
                <a:solidFill>
                  <a:srgbClr val="080808"/>
                </a:solidFill>
                <a:uFillTx/>
                <a:latin typeface="Times New Roman" panose="02020603050405020304" charset="0"/>
                <a:sym typeface="+mn-ea"/>
              </a:rPr>
              <a:t>，</a:t>
            </a:r>
            <a:r>
              <a:rPr lang="en-US" altLang="zh-CN" sz="2400" dirty="0" smtClean="0">
                <a:solidFill>
                  <a:srgbClr val="080808"/>
                </a:solidFill>
                <a:uFillTx/>
                <a:latin typeface="Times New Roman" panose="02020603050405020304" charset="0"/>
                <a:sym typeface="+mn-ea"/>
              </a:rPr>
              <a:t>T=“ebcd”</a:t>
            </a:r>
            <a:r>
              <a:rPr lang="zh-CN" altLang="en-US" sz="2400" dirty="0" smtClean="0">
                <a:solidFill>
                  <a:srgbClr val="080808"/>
                </a:solidFill>
                <a:uFillTx/>
                <a:latin typeface="Times New Roman" panose="02020603050405020304" charset="0"/>
                <a:sym typeface="+mn-ea"/>
              </a:rPr>
              <a:t>。</a:t>
            </a:r>
            <a:endParaRPr lang="zh-CN" altLang="en-US" sz="2400" dirty="0" smtClean="0">
              <a:solidFill>
                <a:srgbClr val="080808"/>
              </a:solidFill>
              <a:uFillTx/>
              <a:latin typeface="Times New Roman" panose="02020603050405020304" charset="0"/>
              <a:sym typeface="+mn-ea"/>
            </a:endParaRPr>
          </a:p>
        </p:txBody>
      </p:sp>
      <p:pic>
        <p:nvPicPr>
          <p:cNvPr id="16" name="图片 15"/>
          <p:cNvPicPr>
            <a:picLocks noChangeAspect="1"/>
          </p:cNvPicPr>
          <p:nvPr/>
        </p:nvPicPr>
        <p:blipFill>
          <a:blip r:embed="rId1"/>
          <a:stretch>
            <a:fillRect/>
          </a:stretch>
        </p:blipFill>
        <p:spPr>
          <a:xfrm>
            <a:off x="2915920" y="2162810"/>
            <a:ext cx="3007995" cy="4486275"/>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477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graphicFrame>
        <p:nvGraphicFramePr>
          <p:cNvPr id="2" name="表格 1"/>
          <p:cNvGraphicFramePr/>
          <p:nvPr/>
        </p:nvGraphicFramePr>
        <p:xfrm>
          <a:off x="1548130" y="2924810"/>
          <a:ext cx="6397625" cy="762000"/>
        </p:xfrm>
        <a:graphic>
          <a:graphicData uri="http://schemas.openxmlformats.org/drawingml/2006/table">
            <a:tbl>
              <a:tblPr firstRow="1" bandRow="1">
                <a:tableStyleId>{5C22544A-7EE6-4342-B048-85BDC9FD1C3A}</a:tableStyleId>
              </a:tblPr>
              <a:tblGrid>
                <a:gridCol w="492125"/>
                <a:gridCol w="492125"/>
                <a:gridCol w="492125"/>
                <a:gridCol w="492125"/>
                <a:gridCol w="492125"/>
                <a:gridCol w="492125"/>
                <a:gridCol w="492125"/>
                <a:gridCol w="492125"/>
                <a:gridCol w="492125"/>
              </a:tblGrid>
              <a:tr h="381000">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6</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7</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8</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381000">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3" name="文本框 2"/>
          <p:cNvSpPr txBox="1"/>
          <p:nvPr/>
        </p:nvSpPr>
        <p:spPr>
          <a:xfrm>
            <a:off x="683260" y="1931670"/>
            <a:ext cx="7920355" cy="533400"/>
          </a:xfrm>
          <a:prstGeom prst="rect">
            <a:avLst/>
          </a:prstGeom>
          <a:noFill/>
        </p:spPr>
        <p:txBody>
          <a:bodyPr wrap="square" rtlCol="0" anchor="t">
            <a:noAutofit/>
          </a:bodyPr>
          <a:p>
            <a:pPr>
              <a:spcBef>
                <a:spcPct val="50000"/>
              </a:spcBef>
              <a:buSzTx/>
              <a:buFontTx/>
              <a:buNone/>
            </a:pPr>
            <a:r>
              <a:rPr lang="zh-CN" altLang="en-US" sz="2400" dirty="0" smtClean="0">
                <a:solidFill>
                  <a:srgbClr val="080808"/>
                </a:solidFill>
                <a:uFillTx/>
                <a:latin typeface="Times New Roman" panose="02020603050405020304" charset="0"/>
                <a:sym typeface="+mn-ea"/>
              </a:rPr>
              <a:t>例如：主串</a:t>
            </a:r>
            <a:r>
              <a:rPr lang="en-US" altLang="zh-CN" sz="2400" dirty="0" smtClean="0">
                <a:solidFill>
                  <a:srgbClr val="080808"/>
                </a:solidFill>
                <a:uFillTx/>
                <a:latin typeface="Times New Roman" panose="02020603050405020304" charset="0"/>
                <a:sym typeface="+mn-ea"/>
              </a:rPr>
              <a:t>S=“ABCABCABD”</a:t>
            </a:r>
            <a:r>
              <a:rPr lang="zh-CN" altLang="en-US" sz="2400" dirty="0" smtClean="0">
                <a:solidFill>
                  <a:srgbClr val="080808"/>
                </a:solidFill>
                <a:uFillTx/>
                <a:latin typeface="Times New Roman" panose="02020603050405020304" charset="0"/>
                <a:sym typeface="+mn-ea"/>
              </a:rPr>
              <a:t>，模式串</a:t>
            </a:r>
            <a:r>
              <a:rPr lang="en-US" altLang="zh-CN" sz="2400" dirty="0" smtClean="0">
                <a:solidFill>
                  <a:srgbClr val="080808"/>
                </a:solidFill>
                <a:uFillTx/>
                <a:latin typeface="Times New Roman" panose="02020603050405020304" charset="0"/>
                <a:sym typeface="+mn-ea"/>
              </a:rPr>
              <a:t>T=“ABCABD”</a:t>
            </a:r>
            <a:r>
              <a:rPr lang="zh-CN" altLang="en-US" sz="2400" dirty="0" smtClean="0">
                <a:solidFill>
                  <a:srgbClr val="080808"/>
                </a:solidFill>
                <a:uFillTx/>
                <a:latin typeface="Times New Roman" panose="02020603050405020304" charset="0"/>
                <a:sym typeface="+mn-ea"/>
              </a:rPr>
              <a:t>。</a:t>
            </a:r>
            <a:endParaRPr lang="zh-CN" altLang="en-US" sz="2400" dirty="0" smtClean="0">
              <a:solidFill>
                <a:srgbClr val="080808"/>
              </a:solidFill>
              <a:uFillTx/>
              <a:latin typeface="Times New Roman" panose="02020603050405020304" charset="0"/>
              <a:sym typeface="+mn-ea"/>
            </a:endParaRPr>
          </a:p>
        </p:txBody>
      </p:sp>
      <p:sp>
        <p:nvSpPr>
          <p:cNvPr id="16" name="文本框 15"/>
          <p:cNvSpPr txBox="1"/>
          <p:nvPr/>
        </p:nvSpPr>
        <p:spPr>
          <a:xfrm>
            <a:off x="683260" y="1556385"/>
            <a:ext cx="7169785" cy="459740"/>
          </a:xfrm>
          <a:prstGeom prst="rect">
            <a:avLst/>
          </a:prstGeom>
          <a:noFill/>
        </p:spPr>
        <p:txBody>
          <a:bodyPr wrap="square" rtlCol="0" anchor="t">
            <a:noAutofit/>
          </a:bodyPr>
          <a:p>
            <a:pPr>
              <a:spcBef>
                <a:spcPct val="50000"/>
              </a:spcBef>
              <a:buSzTx/>
              <a:buFontTx/>
              <a:buNone/>
            </a:pPr>
            <a:r>
              <a:rPr lang="zh-CN" altLang="en-US" sz="2400" dirty="0" smtClean="0">
                <a:solidFill>
                  <a:srgbClr val="080808"/>
                </a:solidFill>
                <a:uFillTx/>
                <a:latin typeface="Times New Roman" panose="02020603050405020304" charset="0"/>
                <a:sym typeface="+mn-ea"/>
              </a:rPr>
              <a:t>更聪明的模式匹配算法：</a:t>
            </a:r>
            <a:r>
              <a:rPr lang="en-US" altLang="zh-CN" sz="2400" dirty="0" smtClean="0">
                <a:solidFill>
                  <a:srgbClr val="080808"/>
                </a:solidFill>
                <a:uFillTx/>
                <a:latin typeface="Times New Roman" panose="02020603050405020304" charset="0"/>
                <a:sym typeface="+mn-ea"/>
              </a:rPr>
              <a:t>KMP</a:t>
            </a:r>
            <a:r>
              <a:rPr lang="zh-CN" altLang="en-US" sz="2400" dirty="0" smtClean="0">
                <a:solidFill>
                  <a:srgbClr val="080808"/>
                </a:solidFill>
                <a:uFillTx/>
                <a:latin typeface="Times New Roman" panose="02020603050405020304" charset="0"/>
                <a:sym typeface="+mn-ea"/>
              </a:rPr>
              <a:t>算法</a:t>
            </a:r>
            <a:endParaRPr lang="zh-CN" altLang="en-US" sz="2400" dirty="0" smtClean="0">
              <a:solidFill>
                <a:srgbClr val="080808"/>
              </a:solidFill>
              <a:uFillTx/>
              <a:latin typeface="Times New Roman" panose="02020603050405020304" charset="0"/>
              <a:sym typeface="+mn-ea"/>
            </a:endParaRPr>
          </a:p>
        </p:txBody>
      </p:sp>
      <p:sp>
        <p:nvSpPr>
          <p:cNvPr id="4" name="文本框 3"/>
          <p:cNvSpPr txBox="1"/>
          <p:nvPr/>
        </p:nvSpPr>
        <p:spPr>
          <a:xfrm>
            <a:off x="1548130" y="2464435"/>
            <a:ext cx="4572000" cy="460375"/>
          </a:xfrm>
          <a:prstGeom prst="rect">
            <a:avLst/>
          </a:prstGeom>
          <a:noFill/>
        </p:spPr>
        <p:txBody>
          <a:bodyPr wrap="square" rtlCol="0" anchor="t">
            <a:spAutoFit/>
          </a:bodyPr>
          <a:p>
            <a:r>
              <a:rPr lang="zh-CN" altLang="en-US" sz="2400" dirty="0" smtClean="0">
                <a:solidFill>
                  <a:srgbClr val="080808"/>
                </a:solidFill>
                <a:uFillTx/>
                <a:latin typeface="Times New Roman" panose="02020603050405020304" charset="0"/>
                <a:sym typeface="+mn-ea"/>
              </a:rPr>
              <a:t>主串</a:t>
            </a:r>
            <a:r>
              <a:rPr lang="en-US" altLang="zh-CN" sz="2400" dirty="0" smtClean="0">
                <a:solidFill>
                  <a:srgbClr val="080808"/>
                </a:solidFill>
                <a:uFillTx/>
                <a:latin typeface="Times New Roman" panose="02020603050405020304" charset="0"/>
                <a:sym typeface="+mn-ea"/>
              </a:rPr>
              <a:t>S</a:t>
            </a:r>
            <a:endParaRPr lang="en-US" altLang="zh-CN" sz="2400" dirty="0" smtClean="0">
              <a:solidFill>
                <a:srgbClr val="080808"/>
              </a:solidFill>
              <a:uFillTx/>
              <a:latin typeface="Times New Roman" panose="02020603050405020304" charset="0"/>
              <a:sym typeface="+mn-ea"/>
            </a:endParaRPr>
          </a:p>
        </p:txBody>
      </p:sp>
      <p:graphicFrame>
        <p:nvGraphicFramePr>
          <p:cNvPr id="5" name="表格 4"/>
          <p:cNvGraphicFramePr/>
          <p:nvPr/>
        </p:nvGraphicFramePr>
        <p:xfrm>
          <a:off x="1548130" y="4221480"/>
          <a:ext cx="6397625" cy="762000"/>
        </p:xfrm>
        <a:graphic>
          <a:graphicData uri="http://schemas.openxmlformats.org/drawingml/2006/table">
            <a:tbl>
              <a:tblPr firstRow="1" bandRow="1">
                <a:tableStyleId>{5C22544A-7EE6-4342-B048-85BDC9FD1C3A}</a:tableStyleId>
              </a:tblPr>
              <a:tblGrid>
                <a:gridCol w="492125"/>
                <a:gridCol w="492125"/>
                <a:gridCol w="492125"/>
                <a:gridCol w="492125"/>
                <a:gridCol w="492125"/>
                <a:gridCol w="492125"/>
              </a:tblGrid>
              <a:tr h="381000">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381000">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6" name="文本框 5"/>
          <p:cNvSpPr txBox="1"/>
          <p:nvPr/>
        </p:nvSpPr>
        <p:spPr>
          <a:xfrm>
            <a:off x="1548130" y="3775075"/>
            <a:ext cx="4572000" cy="460375"/>
          </a:xfrm>
          <a:prstGeom prst="rect">
            <a:avLst/>
          </a:prstGeom>
          <a:noFill/>
        </p:spPr>
        <p:txBody>
          <a:bodyPr wrap="square" rtlCol="0" anchor="t">
            <a:spAutoFit/>
          </a:bodyPr>
          <a:p>
            <a:r>
              <a:rPr lang="zh-CN" altLang="en-US" sz="2400" dirty="0" smtClean="0">
                <a:solidFill>
                  <a:srgbClr val="080808"/>
                </a:solidFill>
                <a:uFillTx/>
                <a:latin typeface="Times New Roman" panose="02020603050405020304" charset="0"/>
                <a:sym typeface="+mn-ea"/>
              </a:rPr>
              <a:t>模式串</a:t>
            </a:r>
            <a:r>
              <a:rPr lang="en-US" altLang="zh-CN" sz="2400" dirty="0" smtClean="0">
                <a:solidFill>
                  <a:srgbClr val="080808"/>
                </a:solidFill>
                <a:uFillTx/>
                <a:latin typeface="Times New Roman" panose="02020603050405020304" charset="0"/>
                <a:sym typeface="+mn-ea"/>
              </a:rPr>
              <a:t>T</a:t>
            </a:r>
            <a:endParaRPr lang="en-US" altLang="zh-CN" sz="2400" dirty="0" smtClean="0">
              <a:solidFill>
                <a:srgbClr val="080808"/>
              </a:solidFill>
              <a:uFillTx/>
              <a:latin typeface="Times New Roman" panose="02020603050405020304" charset="0"/>
              <a:sym typeface="+mn-ea"/>
            </a:endParaRPr>
          </a:p>
        </p:txBody>
      </p:sp>
      <p:sp>
        <p:nvSpPr>
          <p:cNvPr id="7" name="文本框 6"/>
          <p:cNvSpPr txBox="1"/>
          <p:nvPr/>
        </p:nvSpPr>
        <p:spPr>
          <a:xfrm>
            <a:off x="828040" y="5373370"/>
            <a:ext cx="7509510" cy="458470"/>
          </a:xfrm>
          <a:prstGeom prst="rect">
            <a:avLst/>
          </a:prstGeom>
          <a:noFill/>
        </p:spPr>
        <p:txBody>
          <a:bodyPr wrap="square" rtlCol="0" anchor="t">
            <a:noAutofit/>
          </a:bodyPr>
          <a:p>
            <a:pPr>
              <a:spcBef>
                <a:spcPct val="50000"/>
              </a:spcBef>
              <a:buSzTx/>
              <a:buFontTx/>
              <a:buNone/>
            </a:pPr>
            <a:r>
              <a:rPr lang="en-US" sz="2400" dirty="0" smtClean="0">
                <a:solidFill>
                  <a:srgbClr val="080808"/>
                </a:solidFill>
                <a:uFillTx/>
                <a:latin typeface="Times New Roman" panose="02020603050405020304" charset="0"/>
                <a:sym typeface="+mn-ea"/>
              </a:rPr>
              <a:t>KMP</a:t>
            </a:r>
            <a:r>
              <a:rPr lang="zh-CN" altLang="en-US" sz="2400" dirty="0" smtClean="0">
                <a:solidFill>
                  <a:srgbClr val="080808"/>
                </a:solidFill>
                <a:uFillTx/>
                <a:latin typeface="Times New Roman" panose="02020603050405020304" charset="0"/>
                <a:sym typeface="+mn-ea"/>
              </a:rPr>
              <a:t>算法聪明在哪呢？可以说聪明</a:t>
            </a:r>
            <a:r>
              <a:rPr lang="zh-CN" altLang="en-US" sz="2400" dirty="0" smtClean="0">
                <a:solidFill>
                  <a:srgbClr val="080808"/>
                </a:solidFill>
                <a:uFillTx/>
                <a:latin typeface="Times New Roman" panose="02020603050405020304" charset="0"/>
                <a:sym typeface="+mn-ea"/>
              </a:rPr>
              <a:t>就是在</a:t>
            </a:r>
            <a:r>
              <a:rPr lang="en-US" altLang="zh-CN" sz="2400" dirty="0" smtClean="0">
                <a:solidFill>
                  <a:srgbClr val="080808"/>
                </a:solidFill>
                <a:uFillTx/>
                <a:latin typeface="Times New Roman" panose="02020603050405020304" charset="0"/>
                <a:sym typeface="+mn-ea"/>
              </a:rPr>
              <a:t>next</a:t>
            </a:r>
            <a:r>
              <a:rPr lang="zh-CN" altLang="en-US" sz="2400" dirty="0" smtClean="0">
                <a:solidFill>
                  <a:srgbClr val="080808"/>
                </a:solidFill>
                <a:uFillTx/>
                <a:latin typeface="Times New Roman" panose="02020603050405020304" charset="0"/>
                <a:sym typeface="+mn-ea"/>
              </a:rPr>
              <a:t>数组上</a:t>
            </a:r>
            <a:r>
              <a:rPr lang="en-US" altLang="zh-CN" sz="2400" dirty="0" smtClean="0">
                <a:solidFill>
                  <a:srgbClr val="080808"/>
                </a:solidFill>
                <a:uFillTx/>
                <a:latin typeface="Times New Roman" panose="02020603050405020304" charset="0"/>
                <a:sym typeface="+mn-ea"/>
              </a:rPr>
              <a:t>!</a:t>
            </a:r>
            <a:endParaRPr lang="en-US" altLang="zh-CN" sz="2400" dirty="0" smtClean="0">
              <a:solidFill>
                <a:srgbClr val="080808"/>
              </a:solidFill>
              <a:uFillTx/>
              <a:latin typeface="Times New Roman" panose="02020603050405020304" charset="0"/>
              <a:sym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61162" y="908678"/>
            <a:ext cx="3048635"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2.1.1 </a:t>
            </a:r>
            <a:r>
              <a:rPr lang="zh-CN" altLang="en-US" sz="2800" b="1" dirty="0">
                <a:solidFill>
                  <a:srgbClr val="0000FF"/>
                </a:solidFill>
                <a:latin typeface="楷体" panose="02010609060101010101" pitchFamily="49" charset="-122"/>
                <a:ea typeface="楷体" panose="02010609060101010101" pitchFamily="49" charset="-122"/>
              </a:rPr>
              <a:t>计算机</a:t>
            </a:r>
            <a:r>
              <a:rPr lang="zh-CN" altLang="en-US" sz="2800" b="1" dirty="0">
                <a:solidFill>
                  <a:srgbClr val="0000FF"/>
                </a:solidFill>
                <a:latin typeface="楷体" panose="02010609060101010101" pitchFamily="49" charset="-122"/>
                <a:ea typeface="楷体" panose="02010609060101010101" pitchFamily="49" charset="-122"/>
              </a:rPr>
              <a:t>体系</a:t>
            </a:r>
            <a:endParaRPr lang="zh-CN" altLang="en-US" sz="2800" b="1" dirty="0">
              <a:solidFill>
                <a:srgbClr val="0000FF"/>
              </a:solidFill>
              <a:latin typeface="楷体" panose="02010609060101010101" pitchFamily="49" charset="-122"/>
              <a:ea typeface="楷体" panose="02010609060101010101" pitchFamily="49" charset="-122"/>
            </a:endParaRPr>
          </a:p>
        </p:txBody>
      </p:sp>
      <p:grpSp>
        <p:nvGrpSpPr>
          <p:cNvPr id="25" name="组合 24"/>
          <p:cNvGrpSpPr/>
          <p:nvPr/>
        </p:nvGrpSpPr>
        <p:grpSpPr>
          <a:xfrm>
            <a:off x="1547495" y="1556385"/>
            <a:ext cx="6713855" cy="3001010"/>
            <a:chOff x="1955" y="2338"/>
            <a:chExt cx="10573" cy="4726"/>
          </a:xfrm>
        </p:grpSpPr>
        <p:sp>
          <p:nvSpPr>
            <p:cNvPr id="4" name="圆角矩形 3"/>
            <p:cNvSpPr/>
            <p:nvPr/>
          </p:nvSpPr>
          <p:spPr>
            <a:xfrm>
              <a:off x="10548" y="4012"/>
              <a:ext cx="1752" cy="1256"/>
            </a:xfrm>
            <a:prstGeom prst="roundRect">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10548" y="4152"/>
              <a:ext cx="1981" cy="725"/>
            </a:xfrm>
            <a:prstGeom prst="rect">
              <a:avLst/>
            </a:prstGeom>
            <a:noFill/>
          </p:spPr>
          <p:txBody>
            <a:bodyPr wrap="square" rtlCol="0">
              <a:spAutoFit/>
            </a:bodyPr>
            <a:p>
              <a:pPr algn="ctr"/>
              <a:r>
                <a:rPr lang="zh-CN" altLang="en-US" sz="1200"/>
                <a:t>输</a:t>
              </a:r>
              <a:r>
                <a:rPr lang="zh-CN" altLang="en-US" sz="1200"/>
                <a:t>出设备</a:t>
              </a:r>
              <a:endParaRPr lang="zh-CN" altLang="en-US" sz="1200"/>
            </a:p>
            <a:p>
              <a:pPr algn="ctr"/>
              <a:r>
                <a:rPr lang="en-US" altLang="zh-CN" sz="1200">
                  <a:latin typeface="Times New Roman" panose="02020603050405020304" charset="0"/>
                  <a:cs typeface="Times New Roman" panose="02020603050405020304" charset="0"/>
                </a:rPr>
                <a:t>Output Decice</a:t>
              </a:r>
              <a:endParaRPr lang="en-US" altLang="zh-CN" sz="1200">
                <a:latin typeface="Times New Roman" panose="02020603050405020304" charset="0"/>
                <a:cs typeface="Times New Roman" panose="02020603050405020304" charset="0"/>
              </a:endParaRPr>
            </a:p>
          </p:txBody>
        </p:sp>
        <p:sp>
          <p:nvSpPr>
            <p:cNvPr id="9" name="圆角矩形 8"/>
            <p:cNvSpPr/>
            <p:nvPr/>
          </p:nvSpPr>
          <p:spPr>
            <a:xfrm>
              <a:off x="5117" y="2338"/>
              <a:ext cx="4165" cy="4727"/>
            </a:xfrm>
            <a:prstGeom prst="roundRect">
              <a:avLst/>
            </a:prstGeom>
            <a:solidFill>
              <a:srgbClr val="67AB9E"/>
            </a:solid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0" name="矩形 9"/>
            <p:cNvSpPr/>
            <p:nvPr/>
          </p:nvSpPr>
          <p:spPr>
            <a:xfrm>
              <a:off x="5590" y="2678"/>
              <a:ext cx="3304" cy="2302"/>
            </a:xfrm>
            <a:prstGeom prst="rect">
              <a:avLst/>
            </a:prstGeom>
            <a:solidFill>
              <a:srgbClr val="FDFFFC"/>
            </a:solidFill>
            <a:ln w="19050"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1" name="文本框 10"/>
            <p:cNvSpPr txBox="1"/>
            <p:nvPr/>
          </p:nvSpPr>
          <p:spPr>
            <a:xfrm>
              <a:off x="5612" y="2792"/>
              <a:ext cx="3121" cy="725"/>
            </a:xfrm>
            <a:prstGeom prst="rect">
              <a:avLst/>
            </a:prstGeom>
            <a:noFill/>
          </p:spPr>
          <p:txBody>
            <a:bodyPr wrap="square" rtlCol="0">
              <a:spAutoFit/>
            </a:bodyPr>
            <a:p>
              <a:pPr algn="ctr"/>
              <a:r>
                <a:rPr lang="zh-CN" altLang="en-US" sz="1200"/>
                <a:t>中央处理器</a:t>
              </a:r>
              <a:endParaRPr lang="zh-CN" altLang="en-US" sz="1200"/>
            </a:p>
            <a:p>
              <a:pPr algn="ctr"/>
              <a:r>
                <a:rPr lang="en-US" altLang="zh-CN" sz="1200">
                  <a:latin typeface="Times New Roman" panose="02020603050405020304" charset="0"/>
                  <a:cs typeface="Times New Roman" panose="02020603050405020304" charset="0"/>
                </a:rPr>
                <a:t>Central Processing Unit</a:t>
              </a:r>
              <a:endParaRPr lang="en-US" altLang="zh-CN" sz="1200">
                <a:latin typeface="Times New Roman" panose="02020603050405020304" charset="0"/>
                <a:cs typeface="Times New Roman" panose="02020603050405020304" charset="0"/>
              </a:endParaRPr>
            </a:p>
          </p:txBody>
        </p:sp>
        <p:sp>
          <p:nvSpPr>
            <p:cNvPr id="12" name="矩形 11"/>
            <p:cNvSpPr/>
            <p:nvPr/>
          </p:nvSpPr>
          <p:spPr>
            <a:xfrm>
              <a:off x="6082" y="3407"/>
              <a:ext cx="2235" cy="671"/>
            </a:xfrm>
            <a:prstGeom prst="rect">
              <a:avLst/>
            </a:prstGeom>
            <a:solidFill>
              <a:srgbClr val="FEB3DE"/>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6264" y="3407"/>
              <a:ext cx="1956" cy="735"/>
            </a:xfrm>
            <a:prstGeom prst="rect">
              <a:avLst/>
            </a:prstGeom>
            <a:noFill/>
          </p:spPr>
          <p:txBody>
            <a:bodyPr wrap="square" rtlCol="0">
              <a:noAutofit/>
            </a:bodyPr>
            <a:p>
              <a:pPr algn="ctr"/>
              <a:r>
                <a:rPr lang="zh-CN" altLang="en-US" sz="1200"/>
                <a:t>控制器</a:t>
              </a:r>
              <a:endParaRPr lang="zh-CN" altLang="en-US" sz="1200"/>
            </a:p>
            <a:p>
              <a:pPr algn="ctr"/>
              <a:r>
                <a:rPr lang="en-US" altLang="zh-CN" sz="1200">
                  <a:latin typeface="Times New Roman" panose="02020603050405020304" charset="0"/>
                  <a:cs typeface="Times New Roman" panose="02020603050405020304" charset="0"/>
                </a:rPr>
                <a:t>C</a:t>
              </a:r>
              <a:r>
                <a:rPr lang="en-US" altLang="zh-CN" sz="1200">
                  <a:latin typeface="Times New Roman" panose="02020603050405020304" charset="0"/>
                  <a:cs typeface="Times New Roman" panose="02020603050405020304" charset="0"/>
                </a:rPr>
                <a:t>ontrol Unit</a:t>
              </a:r>
              <a:endParaRPr lang="en-US" altLang="zh-CN" sz="1200">
                <a:latin typeface="Times New Roman" panose="02020603050405020304" charset="0"/>
                <a:cs typeface="Times New Roman" panose="02020603050405020304" charset="0"/>
              </a:endParaRPr>
            </a:p>
          </p:txBody>
        </p:sp>
        <p:sp>
          <p:nvSpPr>
            <p:cNvPr id="15" name="矩形 14"/>
            <p:cNvSpPr/>
            <p:nvPr/>
          </p:nvSpPr>
          <p:spPr>
            <a:xfrm>
              <a:off x="6082" y="4266"/>
              <a:ext cx="2235" cy="671"/>
            </a:xfrm>
            <a:prstGeom prst="rect">
              <a:avLst/>
            </a:prstGeom>
            <a:solidFill>
              <a:srgbClr val="FEB3DE"/>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4" name="文本框 13"/>
            <p:cNvSpPr txBox="1"/>
            <p:nvPr/>
          </p:nvSpPr>
          <p:spPr>
            <a:xfrm>
              <a:off x="5590" y="4255"/>
              <a:ext cx="3121" cy="725"/>
            </a:xfrm>
            <a:prstGeom prst="rect">
              <a:avLst/>
            </a:prstGeom>
            <a:noFill/>
          </p:spPr>
          <p:txBody>
            <a:bodyPr wrap="square" rtlCol="0">
              <a:spAutoFit/>
            </a:bodyPr>
            <a:p>
              <a:pPr algn="ctr"/>
              <a:r>
                <a:rPr lang="zh-CN" altLang="en-US" sz="1200"/>
                <a:t>运算器</a:t>
              </a:r>
              <a:endParaRPr lang="zh-CN" altLang="en-US" sz="1200"/>
            </a:p>
            <a:p>
              <a:pPr algn="ctr"/>
              <a:r>
                <a:rPr lang="en-US" altLang="zh-CN" sz="1200">
                  <a:latin typeface="Times New Roman" panose="02020603050405020304" charset="0"/>
                  <a:cs typeface="Times New Roman" panose="02020603050405020304" charset="0"/>
                </a:rPr>
                <a:t>Arithmetic/logic Unit</a:t>
              </a:r>
              <a:endParaRPr lang="en-US" altLang="zh-CN" sz="1200">
                <a:latin typeface="Times New Roman" panose="02020603050405020304" charset="0"/>
                <a:cs typeface="Times New Roman" panose="02020603050405020304" charset="0"/>
              </a:endParaRPr>
            </a:p>
          </p:txBody>
        </p:sp>
        <p:sp>
          <p:nvSpPr>
            <p:cNvPr id="16" name="矩形 15"/>
            <p:cNvSpPr/>
            <p:nvPr/>
          </p:nvSpPr>
          <p:spPr>
            <a:xfrm>
              <a:off x="5963" y="5626"/>
              <a:ext cx="2420" cy="1385"/>
            </a:xfrm>
            <a:prstGeom prst="rect">
              <a:avLst/>
            </a:prstGeom>
            <a:solidFill>
              <a:srgbClr val="FDFFFC"/>
            </a:solidFill>
            <a:ln w="19050"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7" name="文本框 16"/>
            <p:cNvSpPr txBox="1"/>
            <p:nvPr/>
          </p:nvSpPr>
          <p:spPr>
            <a:xfrm>
              <a:off x="5623" y="5780"/>
              <a:ext cx="3121" cy="725"/>
            </a:xfrm>
            <a:prstGeom prst="rect">
              <a:avLst/>
            </a:prstGeom>
            <a:noFill/>
          </p:spPr>
          <p:txBody>
            <a:bodyPr wrap="square" rtlCol="0">
              <a:spAutoFit/>
            </a:bodyPr>
            <a:p>
              <a:pPr algn="ctr"/>
              <a:r>
                <a:rPr lang="zh-CN" altLang="en-US" sz="1200"/>
                <a:t>存储器</a:t>
              </a:r>
              <a:endParaRPr lang="zh-CN" altLang="en-US" sz="1200"/>
            </a:p>
            <a:p>
              <a:pPr algn="ctr"/>
              <a:r>
                <a:rPr lang="en-US" altLang="zh-CN" sz="1200">
                  <a:latin typeface="Times New Roman" panose="02020603050405020304" charset="0"/>
                  <a:cs typeface="Times New Roman" panose="02020603050405020304" charset="0"/>
                </a:rPr>
                <a:t>Memory Unit</a:t>
              </a:r>
              <a:endParaRPr lang="en-US" altLang="zh-CN" sz="1200">
                <a:latin typeface="Times New Roman" panose="02020603050405020304" charset="0"/>
                <a:cs typeface="Times New Roman" panose="02020603050405020304" charset="0"/>
              </a:endParaRPr>
            </a:p>
          </p:txBody>
        </p:sp>
        <p:sp>
          <p:nvSpPr>
            <p:cNvPr id="18" name="圆角矩形 17"/>
            <p:cNvSpPr/>
            <p:nvPr/>
          </p:nvSpPr>
          <p:spPr>
            <a:xfrm>
              <a:off x="2070" y="4012"/>
              <a:ext cx="1752" cy="1256"/>
            </a:xfrm>
            <a:prstGeom prst="roundRect">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9" name="文本框 18"/>
            <p:cNvSpPr txBox="1"/>
            <p:nvPr/>
          </p:nvSpPr>
          <p:spPr>
            <a:xfrm>
              <a:off x="1955" y="4278"/>
              <a:ext cx="1981" cy="725"/>
            </a:xfrm>
            <a:prstGeom prst="rect">
              <a:avLst/>
            </a:prstGeom>
            <a:noFill/>
          </p:spPr>
          <p:txBody>
            <a:bodyPr wrap="square" rtlCol="0">
              <a:spAutoFit/>
            </a:bodyPr>
            <a:p>
              <a:pPr algn="ctr"/>
              <a:r>
                <a:rPr lang="zh-CN" altLang="en-US" sz="1200"/>
                <a:t>输入设备</a:t>
              </a:r>
              <a:endParaRPr lang="zh-CN" altLang="en-US" sz="1200"/>
            </a:p>
            <a:p>
              <a:pPr algn="ctr"/>
              <a:r>
                <a:rPr lang="en-US" altLang="zh-CN" sz="1200">
                  <a:latin typeface="Times New Roman" panose="02020603050405020304" charset="0"/>
                  <a:cs typeface="Times New Roman" panose="02020603050405020304" charset="0"/>
                </a:rPr>
                <a:t>Input Decice</a:t>
              </a:r>
              <a:endParaRPr lang="en-US" altLang="zh-CN" sz="1200">
                <a:latin typeface="Times New Roman" panose="02020603050405020304" charset="0"/>
                <a:cs typeface="Times New Roman" panose="02020603050405020304" charset="0"/>
              </a:endParaRPr>
            </a:p>
          </p:txBody>
        </p:sp>
        <p:sp>
          <p:nvSpPr>
            <p:cNvPr id="20" name="右箭头 19"/>
            <p:cNvSpPr/>
            <p:nvPr/>
          </p:nvSpPr>
          <p:spPr>
            <a:xfrm>
              <a:off x="3840" y="4493"/>
              <a:ext cx="1205" cy="183"/>
            </a:xfrm>
            <a:prstGeom prst="rightArrow">
              <a:avLst/>
            </a:prstGeom>
            <a:solidFill>
              <a:schemeClr val="tx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1" name="右箭头 20"/>
            <p:cNvSpPr/>
            <p:nvPr/>
          </p:nvSpPr>
          <p:spPr>
            <a:xfrm>
              <a:off x="9276" y="4510"/>
              <a:ext cx="1205" cy="183"/>
            </a:xfrm>
            <a:prstGeom prst="rightArrow">
              <a:avLst/>
            </a:prstGeom>
            <a:solidFill>
              <a:schemeClr val="tx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右箭头 21"/>
            <p:cNvSpPr/>
            <p:nvPr/>
          </p:nvSpPr>
          <p:spPr>
            <a:xfrm rot="5400000">
              <a:off x="6398" y="5191"/>
              <a:ext cx="569" cy="237"/>
            </a:xfrm>
            <a:prstGeom prst="rightArrow">
              <a:avLst/>
            </a:prstGeom>
            <a:solidFill>
              <a:schemeClr val="tx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 name="右箭头 23"/>
            <p:cNvSpPr/>
            <p:nvPr/>
          </p:nvSpPr>
          <p:spPr>
            <a:xfrm rot="16200000">
              <a:off x="7487" y="5184"/>
              <a:ext cx="569" cy="237"/>
            </a:xfrm>
            <a:prstGeom prst="rightArrow">
              <a:avLst/>
            </a:prstGeom>
            <a:solidFill>
              <a:schemeClr val="tx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pSp>
      <p:sp>
        <p:nvSpPr>
          <p:cNvPr id="26" name="文本框 25"/>
          <p:cNvSpPr txBox="1"/>
          <p:nvPr/>
        </p:nvSpPr>
        <p:spPr>
          <a:xfrm>
            <a:off x="611505" y="4933950"/>
            <a:ext cx="8294370" cy="1271270"/>
          </a:xfrm>
          <a:prstGeom prst="rect">
            <a:avLst/>
          </a:prstGeom>
          <a:noFill/>
        </p:spPr>
        <p:txBody>
          <a:bodyPr wrap="square" rtlCol="0">
            <a:noAutofit/>
          </a:bodyPr>
          <a:p>
            <a:pPr algn="ctr"/>
            <a:r>
              <a:rPr lang="zh-CN" altLang="en-US"/>
              <a:t>当前的计算机的体系结构：</a:t>
            </a:r>
            <a:r>
              <a:rPr lang="zh-CN" altLang="en-US">
                <a:solidFill>
                  <a:srgbClr val="FF0000"/>
                </a:solidFill>
              </a:rPr>
              <a:t>冯</a:t>
            </a:r>
            <a:r>
              <a:rPr lang="en-US" altLang="zh-CN">
                <a:solidFill>
                  <a:srgbClr val="FF0000"/>
                </a:solidFill>
              </a:rPr>
              <a:t>·</a:t>
            </a:r>
            <a:r>
              <a:rPr lang="zh-CN" altLang="en-US">
                <a:solidFill>
                  <a:srgbClr val="FF0000"/>
                </a:solidFill>
              </a:rPr>
              <a:t>诺依曼</a:t>
            </a:r>
            <a:r>
              <a:rPr lang="zh-CN" altLang="en-US"/>
              <a:t>体系，计算机的五大组成：</a:t>
            </a:r>
            <a:r>
              <a:rPr lang="zh-CN" altLang="en-US">
                <a:solidFill>
                  <a:srgbClr val="FF0000"/>
                </a:solidFill>
              </a:rPr>
              <a:t>输入设备、输出设备、控制器、运算器、存储器</a:t>
            </a:r>
            <a:r>
              <a:rPr lang="zh-CN" altLang="en-US"/>
              <a:t>。五大部件通过总线连接，可以将输入的数据通过核心的运算器进行运算。计算机发展先是电子管作为主要元器件，再是晶体管，然后是集成</a:t>
            </a:r>
            <a:r>
              <a:rPr lang="zh-CN" altLang="en-US"/>
              <a:t>电路。</a:t>
            </a:r>
            <a:endParaRPr lang="zh-CN" altLang="en-US"/>
          </a:p>
        </p:txBody>
      </p:sp>
      <p:sp>
        <p:nvSpPr>
          <p:cNvPr id="3075" name="Text Box 3"/>
          <p:cNvSpPr txBox="1">
            <a:spLocks noChangeArrowheads="1"/>
          </p:cNvSpPr>
          <p:nvPr/>
        </p:nvSpPr>
        <p:spPr bwMode="auto">
          <a:xfrm>
            <a:off x="2195640" y="115894"/>
            <a:ext cx="4976520" cy="583565"/>
          </a:xfrm>
          <a:prstGeom prst="rect">
            <a:avLst/>
          </a:prstGeom>
          <a:noFill/>
          <a:ln w="9525">
            <a:noFill/>
            <a:miter lim="800000"/>
          </a:ln>
          <a:effectLst/>
        </p:spPr>
        <p:txBody>
          <a:bodyPr wrap="square">
            <a:spAutoFit/>
          </a:bodyPr>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2.1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sym typeface="+mn-ea"/>
              </a:rPr>
              <a:t>“力”从何而来</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477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graphicFrame>
        <p:nvGraphicFramePr>
          <p:cNvPr id="5" name="表格 4"/>
          <p:cNvGraphicFramePr/>
          <p:nvPr/>
        </p:nvGraphicFramePr>
        <p:xfrm>
          <a:off x="755650" y="2061210"/>
          <a:ext cx="6397625" cy="762000"/>
        </p:xfrm>
        <a:graphic>
          <a:graphicData uri="http://schemas.openxmlformats.org/drawingml/2006/table">
            <a:tbl>
              <a:tblPr firstRow="1" bandRow="1">
                <a:tableStyleId>{5C22544A-7EE6-4342-B048-85BDC9FD1C3A}</a:tableStyleId>
              </a:tblPr>
              <a:tblGrid>
                <a:gridCol w="492125"/>
                <a:gridCol w="492125"/>
                <a:gridCol w="492125"/>
                <a:gridCol w="492125"/>
                <a:gridCol w="492125"/>
                <a:gridCol w="492125"/>
              </a:tblGrid>
              <a:tr h="381000">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381000">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6" name="文本框 5"/>
          <p:cNvSpPr txBox="1"/>
          <p:nvPr/>
        </p:nvSpPr>
        <p:spPr>
          <a:xfrm>
            <a:off x="755650" y="1499235"/>
            <a:ext cx="4572000" cy="460375"/>
          </a:xfrm>
          <a:prstGeom prst="rect">
            <a:avLst/>
          </a:prstGeom>
          <a:noFill/>
        </p:spPr>
        <p:txBody>
          <a:bodyPr wrap="square" rtlCol="0" anchor="t">
            <a:spAutoFit/>
          </a:bodyPr>
          <a:p>
            <a:r>
              <a:rPr lang="zh-CN" altLang="en-US" sz="2400" dirty="0" smtClean="0">
                <a:solidFill>
                  <a:srgbClr val="080808"/>
                </a:solidFill>
                <a:uFillTx/>
                <a:latin typeface="Times New Roman" panose="02020603050405020304" charset="0"/>
                <a:sym typeface="+mn-ea"/>
              </a:rPr>
              <a:t>模式串</a:t>
            </a:r>
            <a:r>
              <a:rPr lang="en-US" altLang="zh-CN" sz="2400" dirty="0" smtClean="0">
                <a:solidFill>
                  <a:srgbClr val="080808"/>
                </a:solidFill>
                <a:uFillTx/>
                <a:latin typeface="Times New Roman" panose="02020603050405020304" charset="0"/>
                <a:sym typeface="+mn-ea"/>
              </a:rPr>
              <a:t>T</a:t>
            </a:r>
            <a:endParaRPr lang="en-US" altLang="zh-CN" sz="2400" dirty="0" smtClean="0">
              <a:solidFill>
                <a:srgbClr val="080808"/>
              </a:solidFill>
              <a:uFillTx/>
              <a:latin typeface="Times New Roman" panose="02020603050405020304" charset="0"/>
              <a:sym typeface="+mn-ea"/>
            </a:endParaRPr>
          </a:p>
        </p:txBody>
      </p:sp>
      <p:sp>
        <p:nvSpPr>
          <p:cNvPr id="7" name="文本框 6"/>
          <p:cNvSpPr txBox="1"/>
          <p:nvPr/>
        </p:nvSpPr>
        <p:spPr>
          <a:xfrm>
            <a:off x="683895" y="2924810"/>
            <a:ext cx="7792720" cy="528320"/>
          </a:xfrm>
          <a:prstGeom prst="rect">
            <a:avLst/>
          </a:prstGeom>
          <a:noFill/>
        </p:spPr>
        <p:txBody>
          <a:bodyPr wrap="square" rtlCol="0" anchor="t">
            <a:noAutofit/>
          </a:bodyPr>
          <a:p>
            <a:pPr>
              <a:spcBef>
                <a:spcPct val="50000"/>
              </a:spcBef>
              <a:buSzTx/>
              <a:buFontTx/>
              <a:buNone/>
            </a:pPr>
            <a:r>
              <a:rPr lang="zh-CN" altLang="en-US" sz="1800" dirty="0" smtClean="0">
                <a:solidFill>
                  <a:srgbClr val="080808"/>
                </a:solidFill>
                <a:uFillTx/>
                <a:latin typeface="Times New Roman" panose="02020603050405020304" charset="0"/>
                <a:sym typeface="+mn-ea"/>
              </a:rPr>
              <a:t>那么什么是</a:t>
            </a:r>
            <a:r>
              <a:rPr lang="en-US" altLang="zh-CN" sz="1800" dirty="0" smtClean="0">
                <a:solidFill>
                  <a:srgbClr val="080808"/>
                </a:solidFill>
                <a:uFillTx/>
                <a:latin typeface="Times New Roman" panose="02020603050405020304" charset="0"/>
                <a:sym typeface="+mn-ea"/>
              </a:rPr>
              <a:t>next</a:t>
            </a:r>
            <a:r>
              <a:rPr lang="zh-CN" altLang="en-US" sz="1800" dirty="0" smtClean="0">
                <a:solidFill>
                  <a:srgbClr val="080808"/>
                </a:solidFill>
                <a:uFillTx/>
                <a:latin typeface="Times New Roman" panose="02020603050405020304" charset="0"/>
                <a:sym typeface="+mn-ea"/>
              </a:rPr>
              <a:t>数组呢？</a:t>
            </a:r>
            <a:r>
              <a:rPr lang="en-US" altLang="zh-CN" sz="1800" dirty="0" smtClean="0">
                <a:solidFill>
                  <a:srgbClr val="080808"/>
                </a:solidFill>
                <a:uFillTx/>
                <a:latin typeface="Times New Roman" panose="02020603050405020304" charset="0"/>
                <a:sym typeface="+mn-ea"/>
              </a:rPr>
              <a:t>next</a:t>
            </a:r>
            <a:r>
              <a:rPr lang="zh-CN" altLang="en-US" sz="1800" dirty="0" smtClean="0">
                <a:solidFill>
                  <a:srgbClr val="080808"/>
                </a:solidFill>
                <a:uFillTx/>
                <a:latin typeface="Times New Roman" panose="02020603050405020304" charset="0"/>
                <a:sym typeface="+mn-ea"/>
              </a:rPr>
              <a:t>数组就是记录模式串</a:t>
            </a:r>
            <a:r>
              <a:rPr lang="zh-CN" altLang="en-US" sz="1800" dirty="0" smtClean="0">
                <a:solidFill>
                  <a:srgbClr val="080808"/>
                </a:solidFill>
                <a:uFillTx/>
                <a:latin typeface="Times New Roman" panose="02020603050405020304" charset="0"/>
                <a:sym typeface="+mn-ea"/>
              </a:rPr>
              <a:t>子串最长相同前后缀。</a:t>
            </a:r>
            <a:endParaRPr lang="en-US" altLang="zh-CN" sz="1800" dirty="0" smtClean="0">
              <a:solidFill>
                <a:srgbClr val="080808"/>
              </a:solidFill>
              <a:uFillTx/>
              <a:latin typeface="Times New Roman" panose="02020603050405020304" charset="0"/>
              <a:sym typeface="+mn-ea"/>
            </a:endParaRPr>
          </a:p>
        </p:txBody>
      </p:sp>
      <p:graphicFrame>
        <p:nvGraphicFramePr>
          <p:cNvPr id="3" name="表格 2"/>
          <p:cNvGraphicFramePr/>
          <p:nvPr>
            <p:custDataLst>
              <p:tags r:id="rId1"/>
            </p:custDataLst>
          </p:nvPr>
        </p:nvGraphicFramePr>
        <p:xfrm>
          <a:off x="755650" y="3429000"/>
          <a:ext cx="7505065" cy="2915285"/>
        </p:xfrm>
        <a:graphic>
          <a:graphicData uri="http://schemas.openxmlformats.org/drawingml/2006/table">
            <a:tbl>
              <a:tblPr firstRow="1" bandRow="1">
                <a:tableStyleId>{5C22544A-7EE6-4342-B048-85BDC9FD1C3A}</a:tableStyleId>
              </a:tblPr>
              <a:tblGrid>
                <a:gridCol w="1341120"/>
                <a:gridCol w="2306955"/>
                <a:gridCol w="2415540"/>
                <a:gridCol w="1441450"/>
              </a:tblGrid>
              <a:tr h="375920">
                <a:tc>
                  <a:txBody>
                    <a:bodyPr/>
                    <a:p>
                      <a:pPr>
                        <a:buNone/>
                      </a:pPr>
                      <a:r>
                        <a:rPr lang="zh-CN" altLang="en-US">
                          <a:solidFill>
                            <a:schemeClr val="accent3"/>
                          </a:solidFill>
                          <a:uFillTx/>
                          <a:ea typeface="宋体" panose="02010600030101010101" pitchFamily="2" charset="-122"/>
                        </a:rPr>
                        <a:t>字串</a:t>
                      </a:r>
                      <a:endParaRPr lang="zh-CN" altLang="en-US">
                        <a:solidFill>
                          <a:schemeClr val="accent3"/>
                        </a:solidFill>
                        <a:uFillTx/>
                        <a:ea typeface="宋体" panose="02010600030101010101" pitchFamily="2" charset="-122"/>
                      </a:endParaRPr>
                    </a:p>
                  </a:txBody>
                  <a:tcPr/>
                </a:tc>
                <a:tc>
                  <a:txBody>
                    <a:bodyPr/>
                    <a:p>
                      <a:pPr>
                        <a:buNone/>
                      </a:pPr>
                      <a:r>
                        <a:rPr lang="zh-CN" altLang="en-US">
                          <a:solidFill>
                            <a:schemeClr val="accent3"/>
                          </a:solidFill>
                          <a:uFillTx/>
                          <a:ea typeface="宋体" panose="02010600030101010101" pitchFamily="2" charset="-122"/>
                        </a:rPr>
                        <a:t>前缀</a:t>
                      </a:r>
                      <a:endParaRPr lang="zh-CN" altLang="en-US">
                        <a:solidFill>
                          <a:schemeClr val="accent3"/>
                        </a:solidFill>
                        <a:uFillTx/>
                        <a:ea typeface="宋体" panose="02010600030101010101" pitchFamily="2" charset="-122"/>
                      </a:endParaRPr>
                    </a:p>
                  </a:txBody>
                  <a:tcPr/>
                </a:tc>
                <a:tc>
                  <a:txBody>
                    <a:bodyPr/>
                    <a:p>
                      <a:pPr>
                        <a:buNone/>
                      </a:pPr>
                      <a:r>
                        <a:rPr lang="zh-CN" altLang="en-US">
                          <a:solidFill>
                            <a:schemeClr val="accent3"/>
                          </a:solidFill>
                          <a:uFillTx/>
                          <a:ea typeface="宋体" panose="02010600030101010101" pitchFamily="2" charset="-122"/>
                        </a:rPr>
                        <a:t>后缀</a:t>
                      </a:r>
                      <a:endParaRPr lang="zh-CN" altLang="en-US">
                        <a:solidFill>
                          <a:schemeClr val="accent3"/>
                        </a:solidFill>
                        <a:uFillTx/>
                        <a:ea typeface="宋体" panose="02010600030101010101" pitchFamily="2" charset="-122"/>
                      </a:endParaRPr>
                    </a:p>
                  </a:txBody>
                  <a:tcPr/>
                </a:tc>
                <a:tc>
                  <a:txBody>
                    <a:bodyPr/>
                    <a:p>
                      <a:pPr>
                        <a:buNone/>
                      </a:pPr>
                      <a:r>
                        <a:rPr lang="zh-CN" altLang="en-US">
                          <a:solidFill>
                            <a:schemeClr val="accent3"/>
                          </a:solidFill>
                          <a:uFillTx/>
                          <a:ea typeface="宋体" panose="02010600030101010101" pitchFamily="2" charset="-122"/>
                        </a:rPr>
                        <a:t>最长公共长度</a:t>
                      </a:r>
                      <a:endParaRPr lang="zh-CN" altLang="en-US">
                        <a:solidFill>
                          <a:schemeClr val="accent3"/>
                        </a:solidFill>
                        <a:uFillTx/>
                        <a:ea typeface="宋体" panose="02010600030101010101" pitchFamily="2" charset="-122"/>
                      </a:endParaRPr>
                    </a:p>
                  </a:txBody>
                  <a:tcPr/>
                </a:tc>
              </a:tr>
              <a:tr h="376555">
                <a:tc>
                  <a:txBody>
                    <a:bodyPr/>
                    <a:p>
                      <a:pPr>
                        <a:buNone/>
                      </a:pPr>
                      <a:r>
                        <a:rPr lang="en-US" altLang="zh-CN">
                          <a:solidFill>
                            <a:schemeClr val="accent4"/>
                          </a:solidFill>
                          <a:uFillTx/>
                          <a:latin typeface="Times New Roman" panose="02020603050405020304" charset="0"/>
                          <a:ea typeface="宋体" panose="02010600030101010101" pitchFamily="2" charset="-122"/>
                        </a:rPr>
                        <a:t>A</a:t>
                      </a:r>
                      <a:endParaRPr lang="en-US" altLang="zh-CN">
                        <a:solidFill>
                          <a:schemeClr val="accent4"/>
                        </a:solidFill>
                        <a:uFillTx/>
                        <a:latin typeface="Times New Roman" panose="02020603050405020304" charset="0"/>
                        <a:ea typeface="宋体" panose="02010600030101010101" pitchFamily="2" charset="-122"/>
                      </a:endParaRPr>
                    </a:p>
                  </a:txBody>
                  <a:tcPr/>
                </a:tc>
                <a:tc>
                  <a:txBody>
                    <a:bodyPr/>
                    <a:p>
                      <a:pPr>
                        <a:buNone/>
                      </a:pPr>
                      <a:r>
                        <a:rPr lang="zh-CN" altLang="en-US">
                          <a:latin typeface="Times New Roman" panose="02020603050405020304" charset="0"/>
                          <a:ea typeface="宋体" panose="02010600030101010101" pitchFamily="2" charset="-122"/>
                        </a:rPr>
                        <a:t>空</a:t>
                      </a:r>
                      <a:endParaRPr lang="zh-CN" altLang="en-US">
                        <a:latin typeface="Times New Roman" panose="02020603050405020304" charset="0"/>
                        <a:ea typeface="宋体" panose="02010600030101010101" pitchFamily="2" charset="-122"/>
                      </a:endParaRPr>
                    </a:p>
                  </a:txBody>
                  <a:tcPr/>
                </a:tc>
                <a:tc>
                  <a:txBody>
                    <a:bodyPr/>
                    <a:p>
                      <a:pPr>
                        <a:buNone/>
                      </a:pPr>
                      <a:r>
                        <a:rPr lang="zh-CN" altLang="en-US">
                          <a:latin typeface="Times New Roman" panose="02020603050405020304" charset="0"/>
                          <a:ea typeface="宋体" panose="02010600030101010101" pitchFamily="2" charset="-122"/>
                        </a:rPr>
                        <a:t>空</a:t>
                      </a:r>
                      <a:endParaRPr lang="zh-CN" altLang="en-US">
                        <a:latin typeface="Times New Roman" panose="02020603050405020304" charset="0"/>
                        <a:ea typeface="宋体" panose="02010600030101010101" pitchFamily="2" charset="-122"/>
                      </a:endParaRPr>
                    </a:p>
                  </a:txBody>
                  <a:tcPr/>
                </a:tc>
                <a:tc>
                  <a:txBody>
                    <a:bodyPr/>
                    <a:p>
                      <a:pPr>
                        <a:buNone/>
                      </a:pPr>
                      <a:r>
                        <a:rPr lang="en-US" altLang="zh-CN">
                          <a:latin typeface="Times New Roman" panose="02020603050405020304" charset="0"/>
                          <a:ea typeface="宋体" panose="02010600030101010101" pitchFamily="2" charset="-122"/>
                        </a:rPr>
                        <a:t>0</a:t>
                      </a:r>
                      <a:endParaRPr lang="en-US" altLang="zh-CN">
                        <a:latin typeface="Times New Roman" panose="02020603050405020304" charset="0"/>
                        <a:ea typeface="宋体" panose="02010600030101010101" pitchFamily="2" charset="-122"/>
                      </a:endParaRPr>
                    </a:p>
                  </a:txBody>
                  <a:tcPr/>
                </a:tc>
              </a:tr>
              <a:tr h="375920">
                <a:tc>
                  <a:txBody>
                    <a:bodyPr/>
                    <a:p>
                      <a:pPr>
                        <a:buNone/>
                      </a:pPr>
                      <a:r>
                        <a:rPr lang="en-US" altLang="zh-CN">
                          <a:solidFill>
                            <a:schemeClr val="accent4"/>
                          </a:solidFill>
                          <a:uFillTx/>
                          <a:latin typeface="Times New Roman" panose="02020603050405020304" charset="0"/>
                          <a:ea typeface="宋体" panose="02010600030101010101" pitchFamily="2" charset="-122"/>
                        </a:rPr>
                        <a:t>AB</a:t>
                      </a:r>
                      <a:endParaRPr lang="en-US" altLang="zh-CN">
                        <a:solidFill>
                          <a:schemeClr val="accent4"/>
                        </a:solidFill>
                        <a:uFillTx/>
                        <a:latin typeface="Times New Roman" panose="02020603050405020304" charset="0"/>
                        <a:ea typeface="宋体" panose="02010600030101010101" pitchFamily="2" charset="-122"/>
                      </a:endParaRPr>
                    </a:p>
                  </a:txBody>
                  <a:tcPr/>
                </a:tc>
                <a:tc>
                  <a:txBody>
                    <a:bodyPr/>
                    <a:p>
                      <a:pPr>
                        <a:buNone/>
                      </a:pPr>
                      <a:r>
                        <a:rPr lang="en-US" altLang="zh-CN">
                          <a:latin typeface="Times New Roman" panose="02020603050405020304" charset="0"/>
                          <a:ea typeface="宋体" panose="02010600030101010101" pitchFamily="2" charset="-122"/>
                        </a:rPr>
                        <a:t>A</a:t>
                      </a:r>
                      <a:endParaRPr lang="en-US" altLang="zh-CN">
                        <a:latin typeface="Times New Roman" panose="02020603050405020304" charset="0"/>
                        <a:ea typeface="宋体" panose="02010600030101010101" pitchFamily="2" charset="-122"/>
                      </a:endParaRPr>
                    </a:p>
                  </a:txBody>
                  <a:tcPr/>
                </a:tc>
                <a:tc>
                  <a:txBody>
                    <a:bodyPr/>
                    <a:p>
                      <a:pPr>
                        <a:buNone/>
                      </a:pPr>
                      <a:r>
                        <a:rPr lang="en-US" altLang="zh-CN">
                          <a:latin typeface="Times New Roman" panose="02020603050405020304" charset="0"/>
                          <a:ea typeface="宋体" panose="02010600030101010101" pitchFamily="2" charset="-122"/>
                        </a:rPr>
                        <a:t>B</a:t>
                      </a:r>
                      <a:endParaRPr lang="en-US" altLang="zh-CN">
                        <a:latin typeface="Times New Roman" panose="02020603050405020304" charset="0"/>
                        <a:ea typeface="宋体" panose="02010600030101010101" pitchFamily="2" charset="-122"/>
                      </a:endParaRPr>
                    </a:p>
                  </a:txBody>
                  <a:tcPr/>
                </a:tc>
                <a:tc>
                  <a:txBody>
                    <a:bodyPr/>
                    <a:p>
                      <a:pPr>
                        <a:buNone/>
                      </a:pPr>
                      <a:r>
                        <a:rPr lang="en-US" altLang="zh-CN">
                          <a:latin typeface="Times New Roman" panose="02020603050405020304" charset="0"/>
                          <a:ea typeface="宋体" panose="02010600030101010101" pitchFamily="2" charset="-122"/>
                        </a:rPr>
                        <a:t>0</a:t>
                      </a:r>
                      <a:endParaRPr lang="en-US" altLang="zh-CN">
                        <a:latin typeface="Times New Roman" panose="02020603050405020304" charset="0"/>
                        <a:ea typeface="宋体" panose="02010600030101010101" pitchFamily="2" charset="-122"/>
                      </a:endParaRPr>
                    </a:p>
                  </a:txBody>
                  <a:tcPr/>
                </a:tc>
              </a:tr>
              <a:tr h="375920">
                <a:tc>
                  <a:txBody>
                    <a:bodyPr/>
                    <a:p>
                      <a:pPr>
                        <a:buNone/>
                      </a:pPr>
                      <a:r>
                        <a:rPr lang="en-US" altLang="zh-CN">
                          <a:solidFill>
                            <a:schemeClr val="accent4"/>
                          </a:solidFill>
                          <a:uFillTx/>
                          <a:latin typeface="Times New Roman" panose="02020603050405020304" charset="0"/>
                          <a:ea typeface="宋体" panose="02010600030101010101" pitchFamily="2" charset="-122"/>
                        </a:rPr>
                        <a:t>ABC</a:t>
                      </a:r>
                      <a:endParaRPr lang="en-US" altLang="zh-CN">
                        <a:solidFill>
                          <a:schemeClr val="accent4"/>
                        </a:solidFill>
                        <a:uFillTx/>
                        <a:latin typeface="Times New Roman" panose="02020603050405020304" charset="0"/>
                        <a:ea typeface="宋体" panose="02010600030101010101" pitchFamily="2" charset="-122"/>
                      </a:endParaRPr>
                    </a:p>
                  </a:txBody>
                  <a:tcPr/>
                </a:tc>
                <a:tc>
                  <a:txBody>
                    <a:bodyPr/>
                    <a:p>
                      <a:pPr>
                        <a:buNone/>
                      </a:pPr>
                      <a:r>
                        <a:rPr lang="en-US" altLang="zh-CN">
                          <a:latin typeface="Times New Roman" panose="02020603050405020304" charset="0"/>
                          <a:ea typeface="宋体" panose="02010600030101010101" pitchFamily="2" charset="-122"/>
                        </a:rPr>
                        <a:t>A,AB</a:t>
                      </a:r>
                      <a:endParaRPr lang="en-US" altLang="zh-CN">
                        <a:latin typeface="Times New Roman" panose="02020603050405020304" charset="0"/>
                        <a:ea typeface="宋体" panose="02010600030101010101" pitchFamily="2" charset="-122"/>
                      </a:endParaRPr>
                    </a:p>
                  </a:txBody>
                  <a:tcPr/>
                </a:tc>
                <a:tc>
                  <a:txBody>
                    <a:bodyPr/>
                    <a:p>
                      <a:pPr>
                        <a:buNone/>
                      </a:pPr>
                      <a:r>
                        <a:rPr lang="en-US" altLang="zh-CN">
                          <a:latin typeface="Times New Roman" panose="02020603050405020304" charset="0"/>
                          <a:ea typeface="宋体" panose="02010600030101010101" pitchFamily="2" charset="-122"/>
                        </a:rPr>
                        <a:t>C,BC</a:t>
                      </a:r>
                      <a:endParaRPr lang="en-US" altLang="zh-CN">
                        <a:latin typeface="Times New Roman" panose="02020603050405020304" charset="0"/>
                        <a:ea typeface="宋体" panose="02010600030101010101" pitchFamily="2" charset="-122"/>
                      </a:endParaRPr>
                    </a:p>
                  </a:txBody>
                  <a:tcPr/>
                </a:tc>
                <a:tc>
                  <a:txBody>
                    <a:bodyPr/>
                    <a:p>
                      <a:pPr>
                        <a:buNone/>
                      </a:pPr>
                      <a:r>
                        <a:rPr lang="en-US" altLang="zh-CN">
                          <a:latin typeface="Times New Roman" panose="02020603050405020304" charset="0"/>
                          <a:ea typeface="宋体" panose="02010600030101010101" pitchFamily="2" charset="-122"/>
                        </a:rPr>
                        <a:t>0</a:t>
                      </a:r>
                      <a:endParaRPr lang="en-US" altLang="zh-CN">
                        <a:latin typeface="Times New Roman" panose="02020603050405020304" charset="0"/>
                        <a:ea typeface="宋体" panose="02010600030101010101" pitchFamily="2" charset="-122"/>
                      </a:endParaRPr>
                    </a:p>
                  </a:txBody>
                  <a:tcPr/>
                </a:tc>
              </a:tr>
              <a:tr h="376555">
                <a:tc>
                  <a:txBody>
                    <a:bodyPr/>
                    <a:p>
                      <a:pPr>
                        <a:buNone/>
                      </a:pPr>
                      <a:r>
                        <a:rPr lang="en-US" altLang="zh-CN">
                          <a:solidFill>
                            <a:schemeClr val="accent4"/>
                          </a:solidFill>
                          <a:uFillTx/>
                          <a:latin typeface="Times New Roman" panose="02020603050405020304" charset="0"/>
                          <a:ea typeface="宋体" panose="02010600030101010101" pitchFamily="2" charset="-122"/>
                        </a:rPr>
                        <a:t>ABCA</a:t>
                      </a:r>
                      <a:endParaRPr lang="en-US" altLang="zh-CN">
                        <a:solidFill>
                          <a:schemeClr val="accent4"/>
                        </a:solidFill>
                        <a:uFillTx/>
                        <a:latin typeface="Times New Roman" panose="02020603050405020304" charset="0"/>
                        <a:ea typeface="宋体" panose="02010600030101010101" pitchFamily="2" charset="-122"/>
                      </a:endParaRPr>
                    </a:p>
                  </a:txBody>
                  <a:tcPr/>
                </a:tc>
                <a:tc>
                  <a:txBody>
                    <a:bodyPr/>
                    <a:p>
                      <a:pPr>
                        <a:buNone/>
                      </a:pPr>
                      <a:r>
                        <a:rPr lang="en-US" altLang="zh-CN">
                          <a:solidFill>
                            <a:srgbClr val="FF0000"/>
                          </a:solidFill>
                          <a:latin typeface="Times New Roman" panose="02020603050405020304" charset="0"/>
                          <a:ea typeface="宋体" panose="02010600030101010101" pitchFamily="2" charset="-122"/>
                        </a:rPr>
                        <a:t>A</a:t>
                      </a:r>
                      <a:r>
                        <a:rPr lang="en-US" altLang="zh-CN">
                          <a:latin typeface="Times New Roman" panose="02020603050405020304" charset="0"/>
                          <a:ea typeface="宋体" panose="02010600030101010101" pitchFamily="2" charset="-122"/>
                        </a:rPr>
                        <a:t>,AB,ABC</a:t>
                      </a:r>
                      <a:endParaRPr lang="en-US" altLang="zh-CN">
                        <a:latin typeface="Times New Roman" panose="02020603050405020304" charset="0"/>
                        <a:ea typeface="宋体" panose="02010600030101010101" pitchFamily="2" charset="-122"/>
                      </a:endParaRPr>
                    </a:p>
                  </a:txBody>
                  <a:tcPr/>
                </a:tc>
                <a:tc>
                  <a:txBody>
                    <a:bodyPr/>
                    <a:p>
                      <a:pPr>
                        <a:buNone/>
                      </a:pPr>
                      <a:r>
                        <a:rPr lang="en-US" altLang="zh-CN">
                          <a:solidFill>
                            <a:srgbClr val="FF0000"/>
                          </a:solidFill>
                          <a:latin typeface="Times New Roman" panose="02020603050405020304" charset="0"/>
                          <a:ea typeface="宋体" panose="02010600030101010101" pitchFamily="2" charset="-122"/>
                        </a:rPr>
                        <a:t>A</a:t>
                      </a:r>
                      <a:r>
                        <a:rPr lang="en-US" altLang="zh-CN">
                          <a:latin typeface="Times New Roman" panose="02020603050405020304" charset="0"/>
                          <a:ea typeface="宋体" panose="02010600030101010101" pitchFamily="2" charset="-122"/>
                        </a:rPr>
                        <a:t>,CA,BCA</a:t>
                      </a:r>
                      <a:endParaRPr lang="en-US" altLang="zh-CN">
                        <a:latin typeface="Times New Roman" panose="02020603050405020304" charset="0"/>
                        <a:ea typeface="宋体" panose="02010600030101010101" pitchFamily="2" charset="-122"/>
                      </a:endParaRPr>
                    </a:p>
                  </a:txBody>
                  <a:tcPr/>
                </a:tc>
                <a:tc>
                  <a:txBody>
                    <a:bodyPr/>
                    <a:p>
                      <a:pPr>
                        <a:buNone/>
                      </a:pPr>
                      <a:r>
                        <a:rPr lang="en-US" altLang="zh-CN">
                          <a:latin typeface="Times New Roman" panose="02020603050405020304" charset="0"/>
                          <a:ea typeface="宋体" panose="02010600030101010101" pitchFamily="2" charset="-122"/>
                        </a:rPr>
                        <a:t>1</a:t>
                      </a:r>
                      <a:endParaRPr lang="en-US" altLang="zh-CN">
                        <a:latin typeface="Times New Roman" panose="02020603050405020304" charset="0"/>
                        <a:ea typeface="宋体" panose="02010600030101010101" pitchFamily="2" charset="-122"/>
                      </a:endParaRPr>
                    </a:p>
                  </a:txBody>
                  <a:tcPr/>
                </a:tc>
              </a:tr>
              <a:tr h="394335">
                <a:tc>
                  <a:txBody>
                    <a:bodyPr/>
                    <a:p>
                      <a:pPr>
                        <a:buNone/>
                      </a:pPr>
                      <a:r>
                        <a:rPr lang="en-US" altLang="zh-CN">
                          <a:solidFill>
                            <a:schemeClr val="accent4"/>
                          </a:solidFill>
                          <a:uFillTx/>
                          <a:latin typeface="Times New Roman" panose="02020603050405020304" charset="0"/>
                          <a:ea typeface="宋体" panose="02010600030101010101" pitchFamily="2" charset="-122"/>
                        </a:rPr>
                        <a:t>ABCAB</a:t>
                      </a:r>
                      <a:endParaRPr lang="en-US" altLang="zh-CN">
                        <a:solidFill>
                          <a:schemeClr val="accent4"/>
                        </a:solidFill>
                        <a:uFillTx/>
                        <a:latin typeface="Times New Roman" panose="02020603050405020304" charset="0"/>
                        <a:ea typeface="宋体" panose="02010600030101010101" pitchFamily="2" charset="-122"/>
                      </a:endParaRPr>
                    </a:p>
                  </a:txBody>
                  <a:tcPr/>
                </a:tc>
                <a:tc>
                  <a:txBody>
                    <a:bodyPr/>
                    <a:p>
                      <a:pPr>
                        <a:buNone/>
                      </a:pPr>
                      <a:r>
                        <a:rPr lang="en-US" altLang="zh-CN">
                          <a:latin typeface="Times New Roman" panose="02020603050405020304" charset="0"/>
                          <a:ea typeface="宋体" panose="02010600030101010101" pitchFamily="2" charset="-122"/>
                        </a:rPr>
                        <a:t>A,</a:t>
                      </a:r>
                      <a:r>
                        <a:rPr lang="en-US" altLang="zh-CN">
                          <a:solidFill>
                            <a:srgbClr val="FF0000"/>
                          </a:solidFill>
                          <a:latin typeface="Times New Roman" panose="02020603050405020304" charset="0"/>
                          <a:ea typeface="宋体" panose="02010600030101010101" pitchFamily="2" charset="-122"/>
                        </a:rPr>
                        <a:t>AB</a:t>
                      </a:r>
                      <a:r>
                        <a:rPr lang="en-US" altLang="zh-CN">
                          <a:latin typeface="Times New Roman" panose="02020603050405020304" charset="0"/>
                          <a:ea typeface="宋体" panose="02010600030101010101" pitchFamily="2" charset="-122"/>
                        </a:rPr>
                        <a:t>,ABC,ABCA</a:t>
                      </a:r>
                      <a:endParaRPr lang="en-US" altLang="zh-CN">
                        <a:latin typeface="Times New Roman" panose="02020603050405020304" charset="0"/>
                        <a:ea typeface="宋体" panose="02010600030101010101" pitchFamily="2" charset="-122"/>
                      </a:endParaRPr>
                    </a:p>
                  </a:txBody>
                  <a:tcPr/>
                </a:tc>
                <a:tc>
                  <a:txBody>
                    <a:bodyPr/>
                    <a:p>
                      <a:pPr>
                        <a:buNone/>
                      </a:pPr>
                      <a:r>
                        <a:rPr lang="en-US" altLang="zh-CN">
                          <a:latin typeface="Times New Roman" panose="02020603050405020304" charset="0"/>
                          <a:ea typeface="宋体" panose="02010600030101010101" pitchFamily="2" charset="-122"/>
                        </a:rPr>
                        <a:t>B,</a:t>
                      </a:r>
                      <a:r>
                        <a:rPr lang="en-US" altLang="zh-CN">
                          <a:solidFill>
                            <a:srgbClr val="FF0000"/>
                          </a:solidFill>
                          <a:latin typeface="Times New Roman" panose="02020603050405020304" charset="0"/>
                          <a:ea typeface="宋体" panose="02010600030101010101" pitchFamily="2" charset="-122"/>
                        </a:rPr>
                        <a:t>AB</a:t>
                      </a:r>
                      <a:r>
                        <a:rPr lang="en-US" altLang="zh-CN">
                          <a:latin typeface="Times New Roman" panose="02020603050405020304" charset="0"/>
                          <a:ea typeface="宋体" panose="02010600030101010101" pitchFamily="2" charset="-122"/>
                        </a:rPr>
                        <a:t>,CAB,BCAB</a:t>
                      </a:r>
                      <a:endParaRPr lang="en-US" altLang="zh-CN">
                        <a:latin typeface="Times New Roman" panose="02020603050405020304" charset="0"/>
                        <a:ea typeface="宋体" panose="02010600030101010101" pitchFamily="2" charset="-122"/>
                      </a:endParaRPr>
                    </a:p>
                  </a:txBody>
                  <a:tcPr/>
                </a:tc>
                <a:tc>
                  <a:txBody>
                    <a:bodyPr/>
                    <a:p>
                      <a:pPr>
                        <a:buNone/>
                      </a:pPr>
                      <a:r>
                        <a:rPr lang="en-US" altLang="zh-CN">
                          <a:latin typeface="Times New Roman" panose="02020603050405020304" charset="0"/>
                          <a:ea typeface="宋体" panose="02010600030101010101" pitchFamily="2" charset="-122"/>
                        </a:rPr>
                        <a:t>2</a:t>
                      </a:r>
                      <a:endParaRPr lang="en-US" altLang="zh-CN">
                        <a:latin typeface="Times New Roman" panose="02020603050405020304" charset="0"/>
                        <a:ea typeface="宋体" panose="02010600030101010101" pitchFamily="2" charset="-122"/>
                      </a:endParaRPr>
                    </a:p>
                  </a:txBody>
                  <a:tcPr/>
                </a:tc>
              </a:tr>
              <a:tr h="375920">
                <a:tc>
                  <a:txBody>
                    <a:bodyPr/>
                    <a:p>
                      <a:pPr>
                        <a:buNone/>
                      </a:pPr>
                      <a:r>
                        <a:rPr lang="en-US" altLang="zh-CN">
                          <a:solidFill>
                            <a:schemeClr val="accent4"/>
                          </a:solidFill>
                          <a:uFillTx/>
                          <a:latin typeface="Times New Roman" panose="02020603050405020304" charset="0"/>
                          <a:ea typeface="宋体" panose="02010600030101010101" pitchFamily="2" charset="-122"/>
                        </a:rPr>
                        <a:t>ABCABD</a:t>
                      </a:r>
                      <a:endParaRPr lang="en-US" altLang="zh-CN">
                        <a:solidFill>
                          <a:schemeClr val="accent4"/>
                        </a:solidFill>
                        <a:uFillTx/>
                        <a:latin typeface="Times New Roman" panose="02020603050405020304" charset="0"/>
                        <a:ea typeface="宋体" panose="02010600030101010101" pitchFamily="2" charset="-122"/>
                      </a:endParaRPr>
                    </a:p>
                  </a:txBody>
                  <a:tcPr/>
                </a:tc>
                <a:tc>
                  <a:txBody>
                    <a:bodyPr/>
                    <a:p>
                      <a:pPr>
                        <a:buNone/>
                      </a:pPr>
                      <a:r>
                        <a:rPr lang="en-US" altLang="zh-CN" sz="1400">
                          <a:latin typeface="Times New Roman" panose="02020603050405020304" charset="0"/>
                          <a:ea typeface="宋体" panose="02010600030101010101" pitchFamily="2" charset="-122"/>
                        </a:rPr>
                        <a:t>A,AB,ABC,ABCA,ABCAB</a:t>
                      </a:r>
                      <a:endParaRPr lang="en-US" altLang="zh-CN" sz="1400">
                        <a:latin typeface="Times New Roman" panose="02020603050405020304" charset="0"/>
                        <a:ea typeface="宋体" panose="02010600030101010101" pitchFamily="2" charset="-122"/>
                      </a:endParaRPr>
                    </a:p>
                  </a:txBody>
                  <a:tcPr/>
                </a:tc>
                <a:tc>
                  <a:txBody>
                    <a:bodyPr/>
                    <a:p>
                      <a:pPr>
                        <a:buNone/>
                      </a:pPr>
                      <a:r>
                        <a:rPr lang="en-US" altLang="zh-CN" sz="1400">
                          <a:latin typeface="Times New Roman" panose="02020603050405020304" charset="0"/>
                          <a:ea typeface="宋体" panose="02010600030101010101" pitchFamily="2" charset="-122"/>
                          <a:sym typeface="+mn-ea"/>
                        </a:rPr>
                        <a:t>D,BD,ABD,CABD,BCABD</a:t>
                      </a:r>
                      <a:endParaRPr lang="en-US" altLang="zh-CN" sz="1400">
                        <a:latin typeface="Times New Roman" panose="02020603050405020304" charset="0"/>
                        <a:ea typeface="宋体" panose="02010600030101010101" pitchFamily="2" charset="-122"/>
                        <a:sym typeface="+mn-ea"/>
                      </a:endParaRPr>
                    </a:p>
                  </a:txBody>
                  <a:tcPr/>
                </a:tc>
                <a:tc>
                  <a:txBody>
                    <a:bodyPr/>
                    <a:p>
                      <a:pPr>
                        <a:buNone/>
                      </a:pPr>
                      <a:r>
                        <a:rPr lang="en-US" altLang="zh-CN">
                          <a:latin typeface="Times New Roman" panose="02020603050405020304" charset="0"/>
                          <a:ea typeface="宋体" panose="02010600030101010101" pitchFamily="2" charset="-122"/>
                        </a:rPr>
                        <a:t>0</a:t>
                      </a:r>
                      <a:endParaRPr lang="en-US" altLang="zh-CN">
                        <a:latin typeface="Times New Roman" panose="02020603050405020304" charset="0"/>
                        <a:ea typeface="宋体" panose="02010600030101010101" pitchFamily="2" charset="-122"/>
                      </a:endParaRPr>
                    </a:p>
                  </a:txBody>
                  <a:tcPr/>
                </a:tc>
              </a:tr>
            </a:tbl>
          </a:graphicData>
        </a:graphic>
      </p:graphicFrame>
      <p:sp>
        <p:nvSpPr>
          <p:cNvPr id="2" name="云形标注 1"/>
          <p:cNvSpPr/>
          <p:nvPr/>
        </p:nvSpPr>
        <p:spPr>
          <a:xfrm>
            <a:off x="6012180" y="1412875"/>
            <a:ext cx="2087880" cy="1368425"/>
          </a:xfrm>
          <a:prstGeom prst="cloudCallout">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 name="文本框 3"/>
          <p:cNvSpPr txBox="1"/>
          <p:nvPr/>
        </p:nvSpPr>
        <p:spPr>
          <a:xfrm>
            <a:off x="6308725" y="1642110"/>
            <a:ext cx="1495425" cy="734060"/>
          </a:xfrm>
          <a:prstGeom prst="rect">
            <a:avLst/>
          </a:prstGeom>
          <a:noFill/>
        </p:spPr>
        <p:txBody>
          <a:bodyPr wrap="square" rtlCol="0">
            <a:noAutofit/>
          </a:bodyPr>
          <a:p>
            <a:pPr algn="ctr"/>
            <a:r>
              <a:rPr lang="zh-CN" altLang="en-US">
                <a:solidFill>
                  <a:srgbClr val="FF0000"/>
                </a:solidFill>
              </a:rPr>
              <a:t>前缀就是从首字符开始的子串！</a:t>
            </a:r>
            <a:endParaRPr lang="zh-CN" altLang="en-US">
              <a:solidFill>
                <a:srgbClr val="FF0000"/>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477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graphicFrame>
        <p:nvGraphicFramePr>
          <p:cNvPr id="5" name="表格 4"/>
          <p:cNvGraphicFramePr/>
          <p:nvPr/>
        </p:nvGraphicFramePr>
        <p:xfrm>
          <a:off x="1217930" y="4181475"/>
          <a:ext cx="2918460" cy="752475"/>
        </p:xfrm>
        <a:graphic>
          <a:graphicData uri="http://schemas.openxmlformats.org/drawingml/2006/table">
            <a:tbl>
              <a:tblPr firstRow="1" bandRow="1">
                <a:tableStyleId>{5C22544A-7EE6-4342-B048-85BDC9FD1C3A}</a:tableStyleId>
              </a:tblPr>
              <a:tblGrid>
                <a:gridCol w="486410"/>
                <a:gridCol w="486410"/>
                <a:gridCol w="486410"/>
                <a:gridCol w="486410"/>
                <a:gridCol w="486410"/>
                <a:gridCol w="486410"/>
              </a:tblGrid>
              <a:tr h="371475">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381000">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6" name="文本框 5"/>
          <p:cNvSpPr txBox="1"/>
          <p:nvPr/>
        </p:nvSpPr>
        <p:spPr>
          <a:xfrm>
            <a:off x="650875" y="1557020"/>
            <a:ext cx="7609840" cy="401955"/>
          </a:xfrm>
          <a:prstGeom prst="rect">
            <a:avLst/>
          </a:prstGeom>
          <a:noFill/>
        </p:spPr>
        <p:txBody>
          <a:bodyPr wrap="square" rtlCol="0" anchor="t">
            <a:noAutofit/>
          </a:bodyPr>
          <a:p>
            <a:r>
              <a:rPr lang="zh-CN" altLang="en-US" sz="1800" dirty="0" smtClean="0">
                <a:solidFill>
                  <a:srgbClr val="080808"/>
                </a:solidFill>
                <a:uFillTx/>
                <a:latin typeface="Times New Roman" panose="02020603050405020304" charset="0"/>
                <a:sym typeface="+mn-ea"/>
              </a:rPr>
              <a:t>那么KMP算法如何利用next数组实现模式串匹配？</a:t>
            </a:r>
            <a:endParaRPr lang="zh-CN" altLang="en-US" sz="1800" dirty="0" smtClean="0">
              <a:solidFill>
                <a:srgbClr val="080808"/>
              </a:solidFill>
              <a:uFillTx/>
              <a:latin typeface="Times New Roman" panose="02020603050405020304" charset="0"/>
              <a:sym typeface="+mn-ea"/>
            </a:endParaRPr>
          </a:p>
        </p:txBody>
      </p:sp>
      <p:graphicFrame>
        <p:nvGraphicFramePr>
          <p:cNvPr id="8" name="表格 7"/>
          <p:cNvGraphicFramePr/>
          <p:nvPr/>
        </p:nvGraphicFramePr>
        <p:xfrm>
          <a:off x="1208405" y="2881630"/>
          <a:ext cx="4377690" cy="762000"/>
        </p:xfrm>
        <a:graphic>
          <a:graphicData uri="http://schemas.openxmlformats.org/drawingml/2006/table">
            <a:tbl>
              <a:tblPr firstRow="1" bandRow="1">
                <a:tableStyleId>{5C22544A-7EE6-4342-B048-85BDC9FD1C3A}</a:tableStyleId>
              </a:tblPr>
              <a:tblGrid>
                <a:gridCol w="486410"/>
                <a:gridCol w="486410"/>
                <a:gridCol w="486410"/>
                <a:gridCol w="486410"/>
                <a:gridCol w="486410"/>
                <a:gridCol w="486410"/>
                <a:gridCol w="486410"/>
                <a:gridCol w="486410"/>
                <a:gridCol w="486410"/>
              </a:tblGrid>
              <a:tr h="381000">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6</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7</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8</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381000">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9" name="文本框 8"/>
          <p:cNvSpPr txBox="1"/>
          <p:nvPr/>
        </p:nvSpPr>
        <p:spPr>
          <a:xfrm>
            <a:off x="37465" y="2881630"/>
            <a:ext cx="802640" cy="368300"/>
          </a:xfrm>
          <a:prstGeom prst="rect">
            <a:avLst/>
          </a:prstGeom>
          <a:noFill/>
        </p:spPr>
        <p:txBody>
          <a:bodyPr wrap="square" rtlCol="0" anchor="t">
            <a:spAutoFit/>
          </a:bodyPr>
          <a:p>
            <a:r>
              <a:rPr lang="zh-CN" altLang="en-US" sz="1800" dirty="0" smtClean="0">
                <a:solidFill>
                  <a:srgbClr val="080808"/>
                </a:solidFill>
                <a:uFillTx/>
                <a:latin typeface="Times New Roman" panose="02020603050405020304" charset="0"/>
                <a:sym typeface="+mn-ea"/>
              </a:rPr>
              <a:t>主串</a:t>
            </a:r>
            <a:r>
              <a:rPr lang="en-US" altLang="zh-CN" sz="1800" dirty="0" smtClean="0">
                <a:solidFill>
                  <a:srgbClr val="080808"/>
                </a:solidFill>
                <a:uFillTx/>
                <a:latin typeface="Times New Roman" panose="02020603050405020304" charset="0"/>
                <a:sym typeface="+mn-ea"/>
              </a:rPr>
              <a:t>S</a:t>
            </a:r>
            <a:endParaRPr lang="en-US" altLang="zh-CN" sz="1800" dirty="0" smtClean="0">
              <a:solidFill>
                <a:srgbClr val="080808"/>
              </a:solidFill>
              <a:uFillTx/>
              <a:latin typeface="Times New Roman" panose="02020603050405020304" charset="0"/>
              <a:sym typeface="+mn-ea"/>
            </a:endParaRPr>
          </a:p>
        </p:txBody>
      </p:sp>
      <p:graphicFrame>
        <p:nvGraphicFramePr>
          <p:cNvPr id="11" name="表格 10"/>
          <p:cNvGraphicFramePr/>
          <p:nvPr/>
        </p:nvGraphicFramePr>
        <p:xfrm>
          <a:off x="1217930" y="5060950"/>
          <a:ext cx="2918460" cy="371475"/>
        </p:xfrm>
        <a:graphic>
          <a:graphicData uri="http://schemas.openxmlformats.org/drawingml/2006/table">
            <a:tbl>
              <a:tblPr firstRow="1" bandRow="1">
                <a:tableStyleId>{5C22544A-7EE6-4342-B048-85BDC9FD1C3A}</a:tableStyleId>
              </a:tblPr>
              <a:tblGrid>
                <a:gridCol w="486410"/>
                <a:gridCol w="486410"/>
                <a:gridCol w="486410"/>
                <a:gridCol w="486410"/>
                <a:gridCol w="486410"/>
                <a:gridCol w="486410"/>
              </a:tblGrid>
              <a:tr h="371475">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12" name="文本框 11"/>
          <p:cNvSpPr txBox="1"/>
          <p:nvPr/>
        </p:nvSpPr>
        <p:spPr>
          <a:xfrm>
            <a:off x="35560" y="5085080"/>
            <a:ext cx="1177290" cy="368300"/>
          </a:xfrm>
          <a:prstGeom prst="rect">
            <a:avLst/>
          </a:prstGeom>
          <a:noFill/>
        </p:spPr>
        <p:txBody>
          <a:bodyPr wrap="square" rtlCol="0">
            <a:spAutoFit/>
          </a:bodyPr>
          <a:p>
            <a:r>
              <a:rPr lang="en-US" altLang="zh-CN">
                <a:solidFill>
                  <a:schemeClr val="tx1"/>
                </a:solidFill>
                <a:uFillTx/>
                <a:latin typeface="Times New Roman" panose="02020603050405020304" charset="0"/>
              </a:rPr>
              <a:t>next</a:t>
            </a:r>
            <a:r>
              <a:rPr lang="zh-CN" altLang="en-US">
                <a:solidFill>
                  <a:schemeClr val="tx1"/>
                </a:solidFill>
                <a:uFillTx/>
                <a:latin typeface="Times New Roman" panose="02020603050405020304" charset="0"/>
              </a:rPr>
              <a:t>数组</a:t>
            </a:r>
            <a:endParaRPr lang="zh-CN" altLang="en-US">
              <a:solidFill>
                <a:schemeClr val="tx1"/>
              </a:solidFill>
              <a:uFillTx/>
              <a:latin typeface="Times New Roman" panose="02020603050405020304" charset="0"/>
            </a:endParaRPr>
          </a:p>
        </p:txBody>
      </p:sp>
      <p:sp>
        <p:nvSpPr>
          <p:cNvPr id="13" name="文本框 12"/>
          <p:cNvSpPr txBox="1"/>
          <p:nvPr/>
        </p:nvSpPr>
        <p:spPr>
          <a:xfrm>
            <a:off x="3810" y="4172585"/>
            <a:ext cx="1072515" cy="368300"/>
          </a:xfrm>
          <a:prstGeom prst="rect">
            <a:avLst/>
          </a:prstGeom>
          <a:noFill/>
        </p:spPr>
        <p:txBody>
          <a:bodyPr wrap="square" rtlCol="0" anchor="t">
            <a:spAutoFit/>
          </a:bodyPr>
          <a:p>
            <a:r>
              <a:rPr lang="zh-CN" altLang="en-US" sz="1800" dirty="0" smtClean="0">
                <a:solidFill>
                  <a:srgbClr val="080808"/>
                </a:solidFill>
                <a:uFillTx/>
                <a:latin typeface="Times New Roman" panose="02020603050405020304" charset="0"/>
                <a:sym typeface="+mn-ea"/>
              </a:rPr>
              <a:t>模式串</a:t>
            </a:r>
            <a:r>
              <a:rPr lang="en-US" altLang="zh-CN" sz="1800" dirty="0" smtClean="0">
                <a:solidFill>
                  <a:srgbClr val="080808"/>
                </a:solidFill>
                <a:uFillTx/>
                <a:latin typeface="Times New Roman" panose="02020603050405020304" charset="0"/>
                <a:sym typeface="+mn-ea"/>
              </a:rPr>
              <a:t>T</a:t>
            </a:r>
            <a:endParaRPr lang="en-US" altLang="zh-CN" sz="1800" dirty="0" smtClean="0">
              <a:solidFill>
                <a:srgbClr val="080808"/>
              </a:solidFill>
              <a:uFillTx/>
              <a:latin typeface="Times New Roman" panose="02020603050405020304" charset="0"/>
              <a:sym typeface="+mn-ea"/>
            </a:endParaRPr>
          </a:p>
        </p:txBody>
      </p:sp>
      <p:sp>
        <p:nvSpPr>
          <p:cNvPr id="14" name="文本框 13"/>
          <p:cNvSpPr txBox="1"/>
          <p:nvPr/>
        </p:nvSpPr>
        <p:spPr>
          <a:xfrm>
            <a:off x="755650" y="1975485"/>
            <a:ext cx="8268970" cy="906145"/>
          </a:xfrm>
          <a:prstGeom prst="rect">
            <a:avLst/>
          </a:prstGeom>
          <a:noFill/>
        </p:spPr>
        <p:txBody>
          <a:bodyPr wrap="square" rtlCol="0">
            <a:noAutofit/>
          </a:bodyPr>
          <a:p>
            <a:r>
              <a:rPr lang="zh-CN" altLang="en-US">
                <a:solidFill>
                  <a:schemeClr val="tx1"/>
                </a:solidFill>
                <a:uFillTx/>
                <a:latin typeface="Times New Roman" panose="02020603050405020304" charset="0"/>
              </a:rPr>
              <a:t>算法思想：定义两个指针</a:t>
            </a:r>
            <a:r>
              <a:rPr lang="en-US" altLang="zh-CN">
                <a:solidFill>
                  <a:schemeClr val="tx1"/>
                </a:solidFill>
                <a:uFillTx/>
                <a:latin typeface="Times New Roman" panose="02020603050405020304" charset="0"/>
                <a:cs typeface="Times New Roman" panose="02020603050405020304" charset="0"/>
              </a:rPr>
              <a:t>i</a:t>
            </a:r>
            <a:r>
              <a:rPr lang="zh-CN" altLang="en-US">
                <a:solidFill>
                  <a:schemeClr val="tx1"/>
                </a:solidFill>
                <a:uFillTx/>
                <a:latin typeface="Times New Roman" panose="02020603050405020304" charset="0"/>
                <a:cs typeface="Times New Roman" panose="02020603050405020304" charset="0"/>
              </a:rPr>
              <a:t>，</a:t>
            </a:r>
            <a:r>
              <a:rPr lang="en-US" altLang="zh-CN">
                <a:solidFill>
                  <a:schemeClr val="tx1"/>
                </a:solidFill>
                <a:uFillTx/>
                <a:latin typeface="Times New Roman" panose="02020603050405020304" charset="0"/>
                <a:cs typeface="Times New Roman" panose="02020603050405020304" charset="0"/>
              </a:rPr>
              <a:t>j</a:t>
            </a:r>
            <a:r>
              <a:rPr lang="zh-CN" altLang="en-US">
                <a:solidFill>
                  <a:schemeClr val="tx1"/>
                </a:solidFill>
                <a:uFillTx/>
                <a:latin typeface="Times New Roman" panose="02020603050405020304" charset="0"/>
              </a:rPr>
              <a:t>分别指向主串和模式串，依次匹配</a:t>
            </a:r>
            <a:r>
              <a:rPr lang="en-US" altLang="zh-CN">
                <a:solidFill>
                  <a:schemeClr val="tx1"/>
                </a:solidFill>
                <a:uFillTx/>
                <a:latin typeface="Times New Roman" panose="02020603050405020304" charset="0"/>
              </a:rPr>
              <a:t>i</a:t>
            </a:r>
            <a:r>
              <a:rPr lang="zh-CN" altLang="en-US">
                <a:solidFill>
                  <a:schemeClr val="tx1"/>
                </a:solidFill>
                <a:uFillTx/>
                <a:latin typeface="Times New Roman" panose="02020603050405020304" charset="0"/>
              </a:rPr>
              <a:t>和</a:t>
            </a:r>
            <a:r>
              <a:rPr lang="en-US" altLang="zh-CN">
                <a:solidFill>
                  <a:schemeClr val="tx1"/>
                </a:solidFill>
                <a:uFillTx/>
                <a:latin typeface="Times New Roman" panose="02020603050405020304" charset="0"/>
              </a:rPr>
              <a:t>j</a:t>
            </a:r>
            <a:r>
              <a:rPr lang="zh-CN" altLang="en-US">
                <a:solidFill>
                  <a:schemeClr val="tx1"/>
                </a:solidFill>
                <a:uFillTx/>
                <a:latin typeface="Times New Roman" panose="02020603050405020304" charset="0"/>
              </a:rPr>
              <a:t>指向的字符，如果</a:t>
            </a:r>
            <a:r>
              <a:rPr lang="en-US" altLang="zh-CN">
                <a:solidFill>
                  <a:schemeClr val="tx1"/>
                </a:solidFill>
                <a:uFillTx/>
                <a:latin typeface="Times New Roman" panose="02020603050405020304" charset="0"/>
              </a:rPr>
              <a:t>S[i]!=T[j],i</a:t>
            </a:r>
            <a:r>
              <a:rPr lang="zh-CN" altLang="en-US">
                <a:solidFill>
                  <a:schemeClr val="tx1"/>
                </a:solidFill>
                <a:uFillTx/>
                <a:latin typeface="Times New Roman" panose="02020603050405020304" charset="0"/>
              </a:rPr>
              <a:t>指针指向位置不变，</a:t>
            </a:r>
            <a:r>
              <a:rPr lang="en-US" altLang="zh-CN">
                <a:solidFill>
                  <a:schemeClr val="tx1"/>
                </a:solidFill>
                <a:uFillTx/>
                <a:latin typeface="Times New Roman" panose="02020603050405020304" charset="0"/>
              </a:rPr>
              <a:t>j</a:t>
            </a:r>
            <a:r>
              <a:rPr lang="zh-CN" altLang="en-US">
                <a:solidFill>
                  <a:schemeClr val="tx1"/>
                </a:solidFill>
                <a:uFillTx/>
                <a:latin typeface="Times New Roman" panose="02020603050405020304" charset="0"/>
              </a:rPr>
              <a:t>指针返回到当前字符之前子串的</a:t>
            </a:r>
            <a:r>
              <a:rPr lang="en-US" altLang="zh-CN">
                <a:solidFill>
                  <a:schemeClr val="tx1"/>
                </a:solidFill>
                <a:uFillTx/>
                <a:latin typeface="Times New Roman" panose="02020603050405020304" charset="0"/>
              </a:rPr>
              <a:t>next</a:t>
            </a:r>
            <a:r>
              <a:rPr lang="zh-CN" altLang="en-US">
                <a:solidFill>
                  <a:schemeClr val="tx1"/>
                </a:solidFill>
                <a:uFillTx/>
                <a:latin typeface="Times New Roman" panose="02020603050405020304" charset="0"/>
              </a:rPr>
              <a:t>数组位置。若循环结束</a:t>
            </a:r>
            <a:r>
              <a:rPr lang="en-US" altLang="zh-CN">
                <a:solidFill>
                  <a:schemeClr val="tx1"/>
                </a:solidFill>
                <a:uFillTx/>
                <a:latin typeface="Times New Roman" panose="02020603050405020304" charset="0"/>
              </a:rPr>
              <a:t>j==len(T)</a:t>
            </a:r>
            <a:r>
              <a:rPr lang="zh-CN" altLang="en-US">
                <a:solidFill>
                  <a:schemeClr val="tx1"/>
                </a:solidFill>
                <a:uFillTx/>
                <a:latin typeface="Times New Roman" panose="02020603050405020304" charset="0"/>
              </a:rPr>
              <a:t>则说明匹配成功，若</a:t>
            </a:r>
            <a:r>
              <a:rPr lang="en-US" altLang="zh-CN">
                <a:solidFill>
                  <a:schemeClr val="tx1"/>
                </a:solidFill>
                <a:uFillTx/>
                <a:latin typeface="Times New Roman" panose="02020603050405020304" charset="0"/>
              </a:rPr>
              <a:t>j&lt;len(T)</a:t>
            </a:r>
            <a:r>
              <a:rPr lang="zh-CN" altLang="en-US">
                <a:solidFill>
                  <a:schemeClr val="tx1"/>
                </a:solidFill>
                <a:uFillTx/>
                <a:latin typeface="Times New Roman" panose="02020603050405020304" charset="0"/>
              </a:rPr>
              <a:t>则匹配失败。</a:t>
            </a:r>
            <a:endParaRPr lang="zh-CN" altLang="en-US">
              <a:solidFill>
                <a:schemeClr val="tx1"/>
              </a:solidFill>
              <a:uFillTx/>
              <a:latin typeface="Times New Roman" panose="02020603050405020304" charset="0"/>
            </a:endParaRPr>
          </a:p>
        </p:txBody>
      </p:sp>
      <p:sp>
        <p:nvSpPr>
          <p:cNvPr id="15" name="文本框 14"/>
          <p:cNvSpPr txBox="1"/>
          <p:nvPr/>
        </p:nvSpPr>
        <p:spPr>
          <a:xfrm>
            <a:off x="1332230" y="3849370"/>
            <a:ext cx="78295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i</a:t>
            </a:r>
            <a:endParaRPr lang="en-US" altLang="zh-CN">
              <a:latin typeface="Times New Roman" panose="02020603050405020304" charset="0"/>
              <a:cs typeface="Times New Roman" panose="02020603050405020304" charset="0"/>
            </a:endParaRPr>
          </a:p>
        </p:txBody>
      </p:sp>
      <p:cxnSp>
        <p:nvCxnSpPr>
          <p:cNvPr id="16" name="直接箭头连接符 15"/>
          <p:cNvCxnSpPr/>
          <p:nvPr/>
        </p:nvCxnSpPr>
        <p:spPr>
          <a:xfrm flipV="1">
            <a:off x="1463040" y="3644900"/>
            <a:ext cx="0" cy="243205"/>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17" name="文本框 16"/>
          <p:cNvSpPr txBox="1"/>
          <p:nvPr/>
        </p:nvSpPr>
        <p:spPr>
          <a:xfrm>
            <a:off x="1332230" y="5733415"/>
            <a:ext cx="78295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j</a:t>
            </a:r>
            <a:endParaRPr lang="en-US" altLang="zh-CN">
              <a:latin typeface="Times New Roman" panose="02020603050405020304" charset="0"/>
              <a:cs typeface="Times New Roman" panose="02020603050405020304" charset="0"/>
            </a:endParaRPr>
          </a:p>
        </p:txBody>
      </p:sp>
      <p:cxnSp>
        <p:nvCxnSpPr>
          <p:cNvPr id="18" name="直接箭头连接符 17"/>
          <p:cNvCxnSpPr/>
          <p:nvPr/>
        </p:nvCxnSpPr>
        <p:spPr>
          <a:xfrm flipV="1">
            <a:off x="1463040" y="5528945"/>
            <a:ext cx="0" cy="243205"/>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53029"/>
            <a:ext cx="4976520" cy="58477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graphicFrame>
        <p:nvGraphicFramePr>
          <p:cNvPr id="5" name="表格 4"/>
          <p:cNvGraphicFramePr/>
          <p:nvPr>
            <p:custDataLst>
              <p:tags r:id="rId1"/>
            </p:custDataLst>
          </p:nvPr>
        </p:nvGraphicFramePr>
        <p:xfrm>
          <a:off x="1200150" y="2110740"/>
          <a:ext cx="2274570" cy="548640"/>
        </p:xfrm>
        <a:graphic>
          <a:graphicData uri="http://schemas.openxmlformats.org/drawingml/2006/table">
            <a:tbl>
              <a:tblPr firstRow="1" bandRow="1">
                <a:tableStyleId>{5C22544A-7EE6-4342-B048-85BDC9FD1C3A}</a:tableStyleId>
              </a:tblPr>
              <a:tblGrid>
                <a:gridCol w="379095"/>
                <a:gridCol w="379095"/>
                <a:gridCol w="379095"/>
                <a:gridCol w="379095"/>
                <a:gridCol w="379095"/>
                <a:gridCol w="379095"/>
              </a:tblGrid>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graphicFrame>
        <p:nvGraphicFramePr>
          <p:cNvPr id="8" name="表格 7"/>
          <p:cNvGraphicFramePr/>
          <p:nvPr>
            <p:custDataLst>
              <p:tags r:id="rId2"/>
            </p:custDataLst>
          </p:nvPr>
        </p:nvGraphicFramePr>
        <p:xfrm>
          <a:off x="1210945" y="943610"/>
          <a:ext cx="3469005" cy="548640"/>
        </p:xfrm>
        <a:graphic>
          <a:graphicData uri="http://schemas.openxmlformats.org/drawingml/2006/table">
            <a:tbl>
              <a:tblPr firstRow="1" bandRow="1">
                <a:tableStyleId>{5C22544A-7EE6-4342-B048-85BDC9FD1C3A}</a:tableStyleId>
              </a:tblPr>
              <a:tblGrid>
                <a:gridCol w="385445"/>
                <a:gridCol w="385445"/>
                <a:gridCol w="385445"/>
                <a:gridCol w="385445"/>
                <a:gridCol w="385445"/>
                <a:gridCol w="385445"/>
                <a:gridCol w="385445"/>
                <a:gridCol w="385445"/>
                <a:gridCol w="385445"/>
              </a:tblGrid>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6</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7</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8</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9" name="文本框 8"/>
          <p:cNvSpPr txBox="1"/>
          <p:nvPr/>
        </p:nvSpPr>
        <p:spPr>
          <a:xfrm>
            <a:off x="161290" y="840105"/>
            <a:ext cx="802640" cy="368300"/>
          </a:xfrm>
          <a:prstGeom prst="rect">
            <a:avLst/>
          </a:prstGeom>
          <a:noFill/>
        </p:spPr>
        <p:txBody>
          <a:bodyPr wrap="square" rtlCol="0" anchor="t">
            <a:spAutoFit/>
          </a:bodyPr>
          <a:p>
            <a:r>
              <a:rPr lang="zh-CN" altLang="en-US" sz="1800" dirty="0" smtClean="0">
                <a:solidFill>
                  <a:srgbClr val="080808"/>
                </a:solidFill>
                <a:uFillTx/>
                <a:latin typeface="Times New Roman" panose="02020603050405020304" charset="0"/>
                <a:sym typeface="+mn-ea"/>
              </a:rPr>
              <a:t>主串</a:t>
            </a:r>
            <a:r>
              <a:rPr lang="en-US" altLang="zh-CN" sz="1800" dirty="0" smtClean="0">
                <a:solidFill>
                  <a:srgbClr val="080808"/>
                </a:solidFill>
                <a:uFillTx/>
                <a:latin typeface="Times New Roman" panose="02020603050405020304" charset="0"/>
                <a:sym typeface="+mn-ea"/>
              </a:rPr>
              <a:t>S</a:t>
            </a:r>
            <a:endParaRPr lang="en-US" altLang="zh-CN" sz="1800" dirty="0" smtClean="0">
              <a:solidFill>
                <a:srgbClr val="080808"/>
              </a:solidFill>
              <a:uFillTx/>
              <a:latin typeface="Times New Roman" panose="02020603050405020304" charset="0"/>
              <a:sym typeface="+mn-ea"/>
            </a:endParaRPr>
          </a:p>
        </p:txBody>
      </p:sp>
      <p:graphicFrame>
        <p:nvGraphicFramePr>
          <p:cNvPr id="11" name="表格 10"/>
          <p:cNvGraphicFramePr/>
          <p:nvPr>
            <p:custDataLst>
              <p:tags r:id="rId3"/>
            </p:custDataLst>
          </p:nvPr>
        </p:nvGraphicFramePr>
        <p:xfrm>
          <a:off x="1215390" y="3044825"/>
          <a:ext cx="2259330" cy="274320"/>
        </p:xfrm>
        <a:graphic>
          <a:graphicData uri="http://schemas.openxmlformats.org/drawingml/2006/table">
            <a:tbl>
              <a:tblPr firstRow="1" bandRow="1">
                <a:tableStyleId>{5C22544A-7EE6-4342-B048-85BDC9FD1C3A}</a:tableStyleId>
              </a:tblPr>
              <a:tblGrid>
                <a:gridCol w="376555"/>
                <a:gridCol w="376555"/>
                <a:gridCol w="376555"/>
                <a:gridCol w="376555"/>
                <a:gridCol w="376555"/>
                <a:gridCol w="376555"/>
              </a:tblGrid>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12" name="文本框 11"/>
          <p:cNvSpPr txBox="1"/>
          <p:nvPr/>
        </p:nvSpPr>
        <p:spPr>
          <a:xfrm>
            <a:off x="159385" y="3043555"/>
            <a:ext cx="1177290" cy="368300"/>
          </a:xfrm>
          <a:prstGeom prst="rect">
            <a:avLst/>
          </a:prstGeom>
          <a:noFill/>
        </p:spPr>
        <p:txBody>
          <a:bodyPr wrap="square" rtlCol="0">
            <a:spAutoFit/>
          </a:bodyPr>
          <a:p>
            <a:r>
              <a:rPr lang="en-US" altLang="zh-CN">
                <a:solidFill>
                  <a:schemeClr val="tx1"/>
                </a:solidFill>
                <a:uFillTx/>
                <a:latin typeface="Times New Roman" panose="02020603050405020304" charset="0"/>
              </a:rPr>
              <a:t>next</a:t>
            </a:r>
            <a:r>
              <a:rPr lang="zh-CN" altLang="en-US">
                <a:solidFill>
                  <a:schemeClr val="tx1"/>
                </a:solidFill>
                <a:uFillTx/>
                <a:latin typeface="Times New Roman" panose="02020603050405020304" charset="0"/>
              </a:rPr>
              <a:t>数组</a:t>
            </a:r>
            <a:endParaRPr lang="zh-CN" altLang="en-US">
              <a:solidFill>
                <a:schemeClr val="tx1"/>
              </a:solidFill>
              <a:uFillTx/>
              <a:latin typeface="Times New Roman" panose="02020603050405020304" charset="0"/>
            </a:endParaRPr>
          </a:p>
        </p:txBody>
      </p:sp>
      <p:sp>
        <p:nvSpPr>
          <p:cNvPr id="13" name="文本框 12"/>
          <p:cNvSpPr txBox="1"/>
          <p:nvPr/>
        </p:nvSpPr>
        <p:spPr>
          <a:xfrm>
            <a:off x="127635" y="2131060"/>
            <a:ext cx="1072515" cy="368300"/>
          </a:xfrm>
          <a:prstGeom prst="rect">
            <a:avLst/>
          </a:prstGeom>
          <a:noFill/>
        </p:spPr>
        <p:txBody>
          <a:bodyPr wrap="square" rtlCol="0" anchor="t">
            <a:spAutoFit/>
          </a:bodyPr>
          <a:p>
            <a:r>
              <a:rPr lang="zh-CN" altLang="en-US" sz="1800" dirty="0" smtClean="0">
                <a:solidFill>
                  <a:srgbClr val="080808"/>
                </a:solidFill>
                <a:uFillTx/>
                <a:latin typeface="Times New Roman" panose="02020603050405020304" charset="0"/>
                <a:sym typeface="+mn-ea"/>
              </a:rPr>
              <a:t>模式串</a:t>
            </a:r>
            <a:r>
              <a:rPr lang="en-US" altLang="zh-CN" sz="1800" dirty="0" smtClean="0">
                <a:solidFill>
                  <a:srgbClr val="080808"/>
                </a:solidFill>
                <a:uFillTx/>
                <a:latin typeface="Times New Roman" panose="02020603050405020304" charset="0"/>
                <a:sym typeface="+mn-ea"/>
              </a:rPr>
              <a:t>T</a:t>
            </a:r>
            <a:endParaRPr lang="en-US" altLang="zh-CN" sz="1800" dirty="0" smtClean="0">
              <a:solidFill>
                <a:srgbClr val="080808"/>
              </a:solidFill>
              <a:uFillTx/>
              <a:latin typeface="Times New Roman" panose="02020603050405020304" charset="0"/>
              <a:sym typeface="+mn-ea"/>
            </a:endParaRPr>
          </a:p>
        </p:txBody>
      </p:sp>
      <p:sp>
        <p:nvSpPr>
          <p:cNvPr id="15" name="文本框 14"/>
          <p:cNvSpPr txBox="1"/>
          <p:nvPr/>
        </p:nvSpPr>
        <p:spPr>
          <a:xfrm>
            <a:off x="3222625" y="1750695"/>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i</a:t>
            </a:r>
            <a:endParaRPr lang="en-US" altLang="zh-CN" sz="1200">
              <a:latin typeface="Times New Roman" panose="02020603050405020304" charset="0"/>
              <a:cs typeface="Times New Roman" panose="02020603050405020304" charset="0"/>
            </a:endParaRPr>
          </a:p>
        </p:txBody>
      </p:sp>
      <p:cxnSp>
        <p:nvCxnSpPr>
          <p:cNvPr id="16" name="直接箭头连接符 15"/>
          <p:cNvCxnSpPr/>
          <p:nvPr/>
        </p:nvCxnSpPr>
        <p:spPr>
          <a:xfrm flipV="1">
            <a:off x="3334385" y="1546225"/>
            <a:ext cx="0" cy="243205"/>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17" name="文本框 16"/>
          <p:cNvSpPr txBox="1"/>
          <p:nvPr/>
        </p:nvSpPr>
        <p:spPr>
          <a:xfrm>
            <a:off x="3150870" y="3549015"/>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j</a:t>
            </a:r>
            <a:endParaRPr lang="en-US" altLang="zh-CN" sz="1200">
              <a:latin typeface="Times New Roman" panose="02020603050405020304" charset="0"/>
              <a:cs typeface="Times New Roman" panose="02020603050405020304" charset="0"/>
            </a:endParaRPr>
          </a:p>
        </p:txBody>
      </p:sp>
      <p:cxnSp>
        <p:nvCxnSpPr>
          <p:cNvPr id="18" name="直接箭头连接符 17"/>
          <p:cNvCxnSpPr/>
          <p:nvPr/>
        </p:nvCxnSpPr>
        <p:spPr>
          <a:xfrm flipV="1">
            <a:off x="3262630" y="3344545"/>
            <a:ext cx="0" cy="243205"/>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2" name="文本框 1"/>
          <p:cNvSpPr txBox="1"/>
          <p:nvPr/>
        </p:nvSpPr>
        <p:spPr>
          <a:xfrm>
            <a:off x="5076190" y="1776730"/>
            <a:ext cx="3721735" cy="923290"/>
          </a:xfrm>
          <a:prstGeom prst="rect">
            <a:avLst/>
          </a:prstGeom>
          <a:noFill/>
        </p:spPr>
        <p:txBody>
          <a:bodyPr wrap="square" rtlCol="0">
            <a:noAutofit/>
          </a:bodyPr>
          <a:p>
            <a:r>
              <a:rPr lang="zh-CN" altLang="en-US">
                <a:solidFill>
                  <a:schemeClr val="tx1"/>
                </a:solidFill>
                <a:uFillTx/>
                <a:latin typeface="Times New Roman" panose="02020603050405020304" charset="0"/>
              </a:rPr>
              <a:t>此时发现</a:t>
            </a:r>
            <a:r>
              <a:rPr lang="en-US" altLang="zh-CN">
                <a:solidFill>
                  <a:schemeClr val="tx1"/>
                </a:solidFill>
                <a:uFillTx/>
                <a:latin typeface="Times New Roman" panose="02020603050405020304" charset="0"/>
              </a:rPr>
              <a:t>S[i]!=T[j]</a:t>
            </a:r>
            <a:r>
              <a:rPr lang="zh-CN" altLang="en-US">
                <a:solidFill>
                  <a:schemeClr val="tx1"/>
                </a:solidFill>
                <a:uFillTx/>
                <a:latin typeface="Times New Roman" panose="02020603050405020304" charset="0"/>
              </a:rPr>
              <a:t>不匹配，</a:t>
            </a:r>
            <a:r>
              <a:rPr lang="en-US" altLang="zh-CN">
                <a:solidFill>
                  <a:schemeClr val="tx1"/>
                </a:solidFill>
                <a:uFillTx/>
                <a:latin typeface="Times New Roman" panose="02020603050405020304" charset="0"/>
              </a:rPr>
              <a:t>i</a:t>
            </a:r>
            <a:r>
              <a:rPr lang="zh-CN" altLang="en-US">
                <a:solidFill>
                  <a:schemeClr val="tx1"/>
                </a:solidFill>
                <a:uFillTx/>
                <a:latin typeface="Times New Roman" panose="02020603050405020304" charset="0"/>
              </a:rPr>
              <a:t>值不变，让</a:t>
            </a:r>
            <a:r>
              <a:rPr lang="en-US" altLang="zh-CN">
                <a:solidFill>
                  <a:schemeClr val="tx1"/>
                </a:solidFill>
                <a:uFillTx/>
                <a:latin typeface="Times New Roman" panose="02020603050405020304" charset="0"/>
              </a:rPr>
              <a:t>j</a:t>
            </a:r>
            <a:r>
              <a:rPr lang="zh-CN" altLang="en-US">
                <a:solidFill>
                  <a:schemeClr val="tx1"/>
                </a:solidFill>
                <a:uFillTx/>
                <a:latin typeface="Times New Roman" panose="02020603050405020304" charset="0"/>
              </a:rPr>
              <a:t>值赋值</a:t>
            </a:r>
            <a:r>
              <a:rPr lang="en-US" altLang="zh-CN">
                <a:solidFill>
                  <a:schemeClr val="tx1"/>
                </a:solidFill>
                <a:uFillTx/>
                <a:latin typeface="Times New Roman" panose="02020603050405020304" charset="0"/>
              </a:rPr>
              <a:t>next[j-1]</a:t>
            </a:r>
            <a:endParaRPr lang="en-US" altLang="zh-CN">
              <a:solidFill>
                <a:schemeClr val="tx1"/>
              </a:solidFill>
              <a:uFillTx/>
              <a:latin typeface="Times New Roman" panose="02020603050405020304" charset="0"/>
            </a:endParaRPr>
          </a:p>
        </p:txBody>
      </p:sp>
      <p:sp>
        <p:nvSpPr>
          <p:cNvPr id="3" name="下箭头 2"/>
          <p:cNvSpPr/>
          <p:nvPr/>
        </p:nvSpPr>
        <p:spPr>
          <a:xfrm>
            <a:off x="5219700" y="3213100"/>
            <a:ext cx="360045" cy="431800"/>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aphicFrame>
        <p:nvGraphicFramePr>
          <p:cNvPr id="26" name="表格 25"/>
          <p:cNvGraphicFramePr/>
          <p:nvPr>
            <p:custDataLst>
              <p:tags r:id="rId4"/>
            </p:custDataLst>
          </p:nvPr>
        </p:nvGraphicFramePr>
        <p:xfrm>
          <a:off x="5850255" y="5099685"/>
          <a:ext cx="2274570" cy="548640"/>
        </p:xfrm>
        <a:graphic>
          <a:graphicData uri="http://schemas.openxmlformats.org/drawingml/2006/table">
            <a:tbl>
              <a:tblPr firstRow="1" bandRow="1">
                <a:tableStyleId>{5C22544A-7EE6-4342-B048-85BDC9FD1C3A}</a:tableStyleId>
              </a:tblPr>
              <a:tblGrid>
                <a:gridCol w="379095"/>
                <a:gridCol w="379095"/>
                <a:gridCol w="379095"/>
                <a:gridCol w="379095"/>
                <a:gridCol w="379095"/>
                <a:gridCol w="379095"/>
              </a:tblGrid>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graphicFrame>
        <p:nvGraphicFramePr>
          <p:cNvPr id="27" name="表格 26"/>
          <p:cNvGraphicFramePr/>
          <p:nvPr>
            <p:custDataLst>
              <p:tags r:id="rId5"/>
            </p:custDataLst>
          </p:nvPr>
        </p:nvGraphicFramePr>
        <p:xfrm>
          <a:off x="4679950" y="3932555"/>
          <a:ext cx="3469005" cy="548640"/>
        </p:xfrm>
        <a:graphic>
          <a:graphicData uri="http://schemas.openxmlformats.org/drawingml/2006/table">
            <a:tbl>
              <a:tblPr firstRow="1" bandRow="1">
                <a:tableStyleId>{5C22544A-7EE6-4342-B048-85BDC9FD1C3A}</a:tableStyleId>
              </a:tblPr>
              <a:tblGrid>
                <a:gridCol w="385445"/>
                <a:gridCol w="385445"/>
                <a:gridCol w="385445"/>
                <a:gridCol w="385445"/>
                <a:gridCol w="385445"/>
                <a:gridCol w="385445"/>
                <a:gridCol w="385445"/>
                <a:gridCol w="385445"/>
                <a:gridCol w="385445"/>
              </a:tblGrid>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6</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7</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8</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28" name="文本框 27"/>
          <p:cNvSpPr txBox="1"/>
          <p:nvPr/>
        </p:nvSpPr>
        <p:spPr>
          <a:xfrm>
            <a:off x="3630295" y="3829050"/>
            <a:ext cx="802640" cy="368300"/>
          </a:xfrm>
          <a:prstGeom prst="rect">
            <a:avLst/>
          </a:prstGeom>
          <a:noFill/>
        </p:spPr>
        <p:txBody>
          <a:bodyPr wrap="square" rtlCol="0" anchor="t">
            <a:spAutoFit/>
          </a:bodyPr>
          <a:p>
            <a:r>
              <a:rPr lang="zh-CN" altLang="en-US" sz="1800" dirty="0" smtClean="0">
                <a:solidFill>
                  <a:srgbClr val="080808"/>
                </a:solidFill>
                <a:uFillTx/>
                <a:latin typeface="Times New Roman" panose="02020603050405020304" charset="0"/>
                <a:sym typeface="+mn-ea"/>
              </a:rPr>
              <a:t>主串</a:t>
            </a:r>
            <a:r>
              <a:rPr lang="en-US" altLang="zh-CN" sz="1800" dirty="0" smtClean="0">
                <a:solidFill>
                  <a:srgbClr val="080808"/>
                </a:solidFill>
                <a:uFillTx/>
                <a:latin typeface="Times New Roman" panose="02020603050405020304" charset="0"/>
                <a:sym typeface="+mn-ea"/>
              </a:rPr>
              <a:t>S</a:t>
            </a:r>
            <a:endParaRPr lang="en-US" altLang="zh-CN" sz="1800" dirty="0" smtClean="0">
              <a:solidFill>
                <a:srgbClr val="080808"/>
              </a:solidFill>
              <a:uFillTx/>
              <a:latin typeface="Times New Roman" panose="02020603050405020304" charset="0"/>
              <a:sym typeface="+mn-ea"/>
            </a:endParaRPr>
          </a:p>
        </p:txBody>
      </p:sp>
      <p:graphicFrame>
        <p:nvGraphicFramePr>
          <p:cNvPr id="29" name="表格 28"/>
          <p:cNvGraphicFramePr/>
          <p:nvPr>
            <p:custDataLst>
              <p:tags r:id="rId6"/>
            </p:custDataLst>
          </p:nvPr>
        </p:nvGraphicFramePr>
        <p:xfrm>
          <a:off x="5836920" y="6033770"/>
          <a:ext cx="2259330" cy="274320"/>
        </p:xfrm>
        <a:graphic>
          <a:graphicData uri="http://schemas.openxmlformats.org/drawingml/2006/table">
            <a:tbl>
              <a:tblPr firstRow="1" bandRow="1">
                <a:tableStyleId>{5C22544A-7EE6-4342-B048-85BDC9FD1C3A}</a:tableStyleId>
              </a:tblPr>
              <a:tblGrid>
                <a:gridCol w="376555"/>
                <a:gridCol w="376555"/>
                <a:gridCol w="376555"/>
                <a:gridCol w="376555"/>
                <a:gridCol w="376555"/>
                <a:gridCol w="376555"/>
              </a:tblGrid>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30" name="文本框 29"/>
          <p:cNvSpPr txBox="1"/>
          <p:nvPr/>
        </p:nvSpPr>
        <p:spPr>
          <a:xfrm>
            <a:off x="4476115" y="5984875"/>
            <a:ext cx="1177290" cy="368300"/>
          </a:xfrm>
          <a:prstGeom prst="rect">
            <a:avLst/>
          </a:prstGeom>
          <a:noFill/>
        </p:spPr>
        <p:txBody>
          <a:bodyPr wrap="square" rtlCol="0">
            <a:spAutoFit/>
          </a:bodyPr>
          <a:p>
            <a:r>
              <a:rPr lang="en-US" altLang="zh-CN">
                <a:solidFill>
                  <a:schemeClr val="tx1"/>
                </a:solidFill>
                <a:uFillTx/>
                <a:latin typeface="Times New Roman" panose="02020603050405020304" charset="0"/>
              </a:rPr>
              <a:t>next</a:t>
            </a:r>
            <a:r>
              <a:rPr lang="zh-CN" altLang="en-US">
                <a:solidFill>
                  <a:schemeClr val="tx1"/>
                </a:solidFill>
                <a:uFillTx/>
                <a:latin typeface="Times New Roman" panose="02020603050405020304" charset="0"/>
              </a:rPr>
              <a:t>数组</a:t>
            </a:r>
            <a:endParaRPr lang="zh-CN" altLang="en-US">
              <a:solidFill>
                <a:schemeClr val="tx1"/>
              </a:solidFill>
              <a:uFillTx/>
              <a:latin typeface="Times New Roman" panose="02020603050405020304" charset="0"/>
            </a:endParaRPr>
          </a:p>
        </p:txBody>
      </p:sp>
      <p:sp>
        <p:nvSpPr>
          <p:cNvPr id="31" name="文本框 30"/>
          <p:cNvSpPr txBox="1"/>
          <p:nvPr/>
        </p:nvSpPr>
        <p:spPr>
          <a:xfrm>
            <a:off x="4444365" y="5120005"/>
            <a:ext cx="1072515" cy="368300"/>
          </a:xfrm>
          <a:prstGeom prst="rect">
            <a:avLst/>
          </a:prstGeom>
          <a:noFill/>
        </p:spPr>
        <p:txBody>
          <a:bodyPr wrap="square" rtlCol="0" anchor="t">
            <a:spAutoFit/>
          </a:bodyPr>
          <a:p>
            <a:r>
              <a:rPr lang="zh-CN" altLang="en-US" sz="1800" dirty="0" smtClean="0">
                <a:solidFill>
                  <a:srgbClr val="080808"/>
                </a:solidFill>
                <a:uFillTx/>
                <a:latin typeface="Times New Roman" panose="02020603050405020304" charset="0"/>
                <a:sym typeface="+mn-ea"/>
              </a:rPr>
              <a:t>模式串</a:t>
            </a:r>
            <a:r>
              <a:rPr lang="en-US" altLang="zh-CN" sz="1800" dirty="0" smtClean="0">
                <a:solidFill>
                  <a:srgbClr val="080808"/>
                </a:solidFill>
                <a:uFillTx/>
                <a:latin typeface="Times New Roman" panose="02020603050405020304" charset="0"/>
                <a:sym typeface="+mn-ea"/>
              </a:rPr>
              <a:t>T</a:t>
            </a:r>
            <a:endParaRPr lang="en-US" altLang="zh-CN" sz="1800" dirty="0" smtClean="0">
              <a:solidFill>
                <a:srgbClr val="080808"/>
              </a:solidFill>
              <a:uFillTx/>
              <a:latin typeface="Times New Roman" panose="02020603050405020304" charset="0"/>
              <a:sym typeface="+mn-ea"/>
            </a:endParaRPr>
          </a:p>
        </p:txBody>
      </p:sp>
      <p:sp>
        <p:nvSpPr>
          <p:cNvPr id="32" name="文本框 31"/>
          <p:cNvSpPr txBox="1"/>
          <p:nvPr/>
        </p:nvSpPr>
        <p:spPr>
          <a:xfrm>
            <a:off x="6691630" y="4739640"/>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i</a:t>
            </a:r>
            <a:endParaRPr lang="en-US" altLang="zh-CN" sz="1200">
              <a:latin typeface="Times New Roman" panose="02020603050405020304" charset="0"/>
              <a:cs typeface="Times New Roman" panose="02020603050405020304" charset="0"/>
            </a:endParaRPr>
          </a:p>
        </p:txBody>
      </p:sp>
      <p:cxnSp>
        <p:nvCxnSpPr>
          <p:cNvPr id="33" name="直接箭头连接符 32"/>
          <p:cNvCxnSpPr/>
          <p:nvPr/>
        </p:nvCxnSpPr>
        <p:spPr>
          <a:xfrm flipV="1">
            <a:off x="6803390" y="4535170"/>
            <a:ext cx="0" cy="243205"/>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34" name="文本框 33"/>
          <p:cNvSpPr txBox="1"/>
          <p:nvPr/>
        </p:nvSpPr>
        <p:spPr>
          <a:xfrm>
            <a:off x="6619875" y="6537960"/>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j</a:t>
            </a:r>
            <a:endParaRPr lang="en-US" altLang="zh-CN" sz="1200">
              <a:latin typeface="Times New Roman" panose="02020603050405020304" charset="0"/>
              <a:cs typeface="Times New Roman" panose="02020603050405020304" charset="0"/>
            </a:endParaRPr>
          </a:p>
        </p:txBody>
      </p:sp>
      <p:cxnSp>
        <p:nvCxnSpPr>
          <p:cNvPr id="35" name="直接箭头连接符 34"/>
          <p:cNvCxnSpPr/>
          <p:nvPr/>
        </p:nvCxnSpPr>
        <p:spPr>
          <a:xfrm flipV="1">
            <a:off x="6731635" y="6333490"/>
            <a:ext cx="0" cy="243205"/>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36" name="文本框 35"/>
          <p:cNvSpPr txBox="1"/>
          <p:nvPr/>
        </p:nvSpPr>
        <p:spPr>
          <a:xfrm>
            <a:off x="107315" y="4714240"/>
            <a:ext cx="3825875" cy="561340"/>
          </a:xfrm>
          <a:prstGeom prst="rect">
            <a:avLst/>
          </a:prstGeom>
          <a:noFill/>
        </p:spPr>
        <p:txBody>
          <a:bodyPr wrap="square" rtlCol="0">
            <a:noAutofit/>
          </a:bodyPr>
          <a:p>
            <a:r>
              <a:rPr lang="zh-CN" altLang="en-US">
                <a:solidFill>
                  <a:schemeClr val="tx1"/>
                </a:solidFill>
                <a:uFillTx/>
                <a:latin typeface="Times New Roman" panose="02020603050405020304" charset="0"/>
              </a:rPr>
              <a:t>更换</a:t>
            </a:r>
            <a:r>
              <a:rPr lang="en-US" altLang="zh-CN">
                <a:solidFill>
                  <a:schemeClr val="tx1"/>
                </a:solidFill>
                <a:uFillTx/>
                <a:latin typeface="Times New Roman" panose="02020603050405020304" charset="0"/>
              </a:rPr>
              <a:t>j</a:t>
            </a:r>
            <a:r>
              <a:rPr lang="zh-CN" altLang="en-US">
                <a:solidFill>
                  <a:schemeClr val="tx1"/>
                </a:solidFill>
                <a:uFillTx/>
                <a:latin typeface="Times New Roman" panose="02020603050405020304" charset="0"/>
              </a:rPr>
              <a:t>值之后继续匹配。直至匹配</a:t>
            </a:r>
            <a:r>
              <a:rPr lang="zh-CN" altLang="en-US">
                <a:solidFill>
                  <a:schemeClr val="tx1"/>
                </a:solidFill>
                <a:uFillTx/>
                <a:latin typeface="Times New Roman" panose="02020603050405020304" charset="0"/>
              </a:rPr>
              <a:t>结束。</a:t>
            </a:r>
            <a:endParaRPr lang="zh-CN" altLang="en-US">
              <a:solidFill>
                <a:schemeClr val="tx1"/>
              </a:solidFill>
              <a:uFillTx/>
              <a:latin typeface="Times New Roman" panose="02020603050405020304"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53029"/>
            <a:ext cx="4976520" cy="58477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pic>
        <p:nvPicPr>
          <p:cNvPr id="4" name="图片 3" descr="图片1"/>
          <p:cNvPicPr>
            <a:picLocks noChangeAspect="1"/>
          </p:cNvPicPr>
          <p:nvPr/>
        </p:nvPicPr>
        <p:blipFill>
          <a:blip r:embed="rId1"/>
          <a:stretch>
            <a:fillRect/>
          </a:stretch>
        </p:blipFill>
        <p:spPr>
          <a:xfrm>
            <a:off x="107315" y="1412875"/>
            <a:ext cx="4529455" cy="2987040"/>
          </a:xfrm>
          <a:prstGeom prst="rect">
            <a:avLst/>
          </a:prstGeom>
        </p:spPr>
      </p:pic>
      <p:sp>
        <p:nvSpPr>
          <p:cNvPr id="6" name="文本框 5"/>
          <p:cNvSpPr txBox="1"/>
          <p:nvPr/>
        </p:nvSpPr>
        <p:spPr>
          <a:xfrm>
            <a:off x="179705" y="836930"/>
            <a:ext cx="3825875" cy="561340"/>
          </a:xfrm>
          <a:prstGeom prst="rect">
            <a:avLst/>
          </a:prstGeom>
          <a:noFill/>
        </p:spPr>
        <p:txBody>
          <a:bodyPr wrap="square" rtlCol="0">
            <a:noAutofit/>
          </a:bodyPr>
          <a:p>
            <a:r>
              <a:rPr lang="zh-CN" altLang="en-US">
                <a:solidFill>
                  <a:schemeClr val="tx1"/>
                </a:solidFill>
                <a:uFillTx/>
                <a:latin typeface="Times New Roman" panose="02020603050405020304" charset="0"/>
              </a:rPr>
              <a:t>那么如何实现这个算法</a:t>
            </a:r>
            <a:r>
              <a:rPr lang="zh-CN" altLang="en-US">
                <a:solidFill>
                  <a:schemeClr val="tx1"/>
                </a:solidFill>
                <a:uFillTx/>
                <a:latin typeface="Times New Roman" panose="02020603050405020304" charset="0"/>
              </a:rPr>
              <a:t>呢？</a:t>
            </a:r>
            <a:endParaRPr lang="zh-CN" altLang="en-US">
              <a:solidFill>
                <a:schemeClr val="tx1"/>
              </a:solidFill>
              <a:uFillTx/>
              <a:latin typeface="Times New Roman" panose="02020603050405020304" charset="0"/>
            </a:endParaRPr>
          </a:p>
        </p:txBody>
      </p:sp>
      <p:sp>
        <p:nvSpPr>
          <p:cNvPr id="7" name="文本框 6"/>
          <p:cNvSpPr txBox="1"/>
          <p:nvPr/>
        </p:nvSpPr>
        <p:spPr>
          <a:xfrm>
            <a:off x="1331595" y="1679575"/>
            <a:ext cx="7409180" cy="119888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def kmp(text,pattern):</a:t>
            </a:r>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   nextArr = next_self(pattern) </a:t>
            </a:r>
            <a:r>
              <a:rPr lang="en-US" altLang="zh-CN" sz="1400">
                <a:latin typeface="Times New Roman" panose="02020603050405020304" charset="0"/>
                <a:cs typeface="Times New Roman" panose="02020603050405020304" charset="0"/>
              </a:rPr>
              <a:t> </a:t>
            </a:r>
            <a:r>
              <a:rPr lang="en-US" altLang="zh-CN" sz="1400">
                <a:solidFill>
                  <a:srgbClr val="FF0000"/>
                </a:solidFill>
                <a:latin typeface="Times New Roman" panose="02020603050405020304" charset="0"/>
                <a:cs typeface="Times New Roman" panose="02020603050405020304" charset="0"/>
              </a:rPr>
              <a:t>#</a:t>
            </a:r>
            <a:r>
              <a:rPr lang="zh-CN" altLang="en-US" sz="1400">
                <a:solidFill>
                  <a:srgbClr val="FF0000"/>
                </a:solidFill>
                <a:latin typeface="Times New Roman" panose="02020603050405020304" charset="0"/>
                <a:cs typeface="Times New Roman" panose="02020603050405020304" charset="0"/>
              </a:rPr>
              <a:t>假如实现了</a:t>
            </a:r>
            <a:r>
              <a:rPr lang="en-US" altLang="zh-CN" sz="1400">
                <a:solidFill>
                  <a:srgbClr val="FF0000"/>
                </a:solidFill>
                <a:latin typeface="Times New Roman" panose="02020603050405020304" charset="0"/>
                <a:cs typeface="Times New Roman" panose="02020603050405020304" charset="0"/>
              </a:rPr>
              <a:t>next</a:t>
            </a:r>
            <a:r>
              <a:rPr lang="zh-CN" altLang="en-US" sz="1400">
                <a:solidFill>
                  <a:srgbClr val="FF0000"/>
                </a:solidFill>
                <a:latin typeface="Times New Roman" panose="02020603050405020304" charset="0"/>
                <a:cs typeface="Times New Roman" panose="02020603050405020304" charset="0"/>
              </a:rPr>
              <a:t>数组的函数，后续再讨论如何实现</a:t>
            </a:r>
            <a:endParaRPr lang="en-US" altLang="zh-CN" sz="1400">
              <a:solidFill>
                <a:srgbClr val="FF0000"/>
              </a:solidFill>
              <a:latin typeface="Times New Roman" panose="02020603050405020304" charset="0"/>
              <a:cs typeface="Times New Roman" panose="02020603050405020304" charset="0"/>
            </a:endParaRPr>
          </a:p>
          <a:p>
            <a:r>
              <a:rPr lang="en-US" altLang="zh-CN" sz="1400">
                <a:latin typeface="Times New Roman" panose="02020603050405020304" charset="0"/>
                <a:cs typeface="Times New Roman" panose="02020603050405020304" charset="0"/>
              </a:rPr>
              <a:t>    </a:t>
            </a:r>
            <a:r>
              <a:rPr lang="en-US" altLang="zh-CN" sz="1800">
                <a:latin typeface="Times New Roman" panose="02020603050405020304" charset="0"/>
                <a:cs typeface="Times New Roman" panose="02020603050405020304" charset="0"/>
              </a:rPr>
              <a:t>i = 0</a:t>
            </a:r>
            <a:endParaRPr lang="en-US" altLang="zh-CN" sz="1800">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   j = 0</a:t>
            </a:r>
            <a:endParaRPr lang="en-US" altLang="zh-CN">
              <a:latin typeface="Times New Roman" panose="02020603050405020304" charset="0"/>
              <a:cs typeface="Times New Roman" panose="02020603050405020304" charset="0"/>
            </a:endParaRPr>
          </a:p>
        </p:txBody>
      </p:sp>
      <p:sp>
        <p:nvSpPr>
          <p:cNvPr id="10" name="文本框 9"/>
          <p:cNvSpPr txBox="1"/>
          <p:nvPr/>
        </p:nvSpPr>
        <p:spPr>
          <a:xfrm>
            <a:off x="1243330" y="2748915"/>
            <a:ext cx="7409180" cy="258445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    while i &lt; len(text) and j &lt; len(pattern):</a:t>
            </a:r>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        if text[i] != pattern[j]:</a:t>
            </a:r>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            if j==0: </a:t>
            </a:r>
            <a:r>
              <a:rPr lang="en-US" altLang="zh-CN" sz="1400">
                <a:solidFill>
                  <a:srgbClr val="FF0000"/>
                </a:solidFill>
                <a:latin typeface="Times New Roman" panose="02020603050405020304" charset="0"/>
                <a:cs typeface="Times New Roman" panose="02020603050405020304" charset="0"/>
              </a:rPr>
              <a:t># 细节：就是如果S和T的第一个字符不匹配，需要让S的指针自增1</a:t>
            </a:r>
            <a:endParaRPr lang="en-US" altLang="zh-CN" sz="1400">
              <a:solidFill>
                <a:srgbClr val="FF0000"/>
              </a:solidFill>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                i += 1</a:t>
            </a:r>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            else:</a:t>
            </a:r>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                j = nextArr[j - 1]</a:t>
            </a:r>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        elif text[i] == pattern[j]:</a:t>
            </a:r>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            i += 1</a:t>
            </a:r>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            j += 1 </a:t>
            </a:r>
            <a:endParaRPr lang="en-US" altLang="zh-CN">
              <a:latin typeface="Times New Roman" panose="02020603050405020304" charset="0"/>
              <a:cs typeface="Times New Roman" panose="02020603050405020304" charset="0"/>
            </a:endParaRPr>
          </a:p>
        </p:txBody>
      </p:sp>
      <p:sp>
        <p:nvSpPr>
          <p:cNvPr id="14" name="文本框 13"/>
          <p:cNvSpPr txBox="1"/>
          <p:nvPr/>
        </p:nvSpPr>
        <p:spPr>
          <a:xfrm>
            <a:off x="1547495" y="5303838"/>
            <a:ext cx="5080000" cy="368300"/>
          </a:xfrm>
          <a:prstGeom prst="rect">
            <a:avLst/>
          </a:prstGeom>
        </p:spPr>
        <p:txBody>
          <a:bodyPr>
            <a:spAutoFit/>
          </a:bodyPr>
          <a:p>
            <a:r>
              <a:rPr lang="en-US" altLang="zh-CN" sz="1800">
                <a:solidFill>
                  <a:schemeClr val="tx1"/>
                </a:solidFill>
                <a:latin typeface="Times New Roman" panose="02020603050405020304" charset="0"/>
                <a:ea typeface="JetBrains Mono"/>
                <a:cs typeface="Times New Roman" panose="02020603050405020304" charset="0"/>
              </a:rPr>
              <a:t>return True if j == len(pattern) else False</a:t>
            </a:r>
            <a:endParaRPr lang="en-US" altLang="zh-CN" sz="1800">
              <a:solidFill>
                <a:schemeClr val="tx1"/>
              </a:solidFill>
              <a:latin typeface="Times New Roman" panose="02020603050405020304" charset="0"/>
              <a:ea typeface="JetBrains Mono"/>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10" grpId="0"/>
      <p:bldP spid="10" grpId="1"/>
      <p:bldP spid="1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0"/>
          </p:nvPr>
        </p:nvSpPr>
        <p:spPr/>
        <p:txBody>
          <a:bodyPr/>
          <a:p>
            <a:pPr>
              <a:defRPr/>
            </a:pPr>
            <a:r>
              <a:rPr lang="de-DE" altLang="en-US"/>
              <a:t>Page </a:t>
            </a:r>
            <a:r>
              <a:rPr lang="de-DE" altLang="en-US">
                <a:sym typeface="MS UI Gothic" panose="020B0600070205080204" pitchFamily="34" charset="-128"/>
              </a:rPr>
              <a:t></a:t>
            </a:r>
            <a:r>
              <a:rPr lang="de-DE" altLang="en-US"/>
              <a:t> </a:t>
            </a:r>
            <a:fld id="{1FA65F22-8AC8-411F-B820-478F7DB776C2}" type="slidenum">
              <a:rPr lang="zh-CN" altLang="en-US" smtClean="0"/>
            </a:fld>
            <a:endParaRPr lang="en-US" altLang="zh-CN"/>
          </a:p>
        </p:txBody>
      </p:sp>
      <p:sp>
        <p:nvSpPr>
          <p:cNvPr id="6" name="文本框 5"/>
          <p:cNvSpPr txBox="1"/>
          <p:nvPr/>
        </p:nvSpPr>
        <p:spPr>
          <a:xfrm>
            <a:off x="179705" y="836930"/>
            <a:ext cx="7172325" cy="572770"/>
          </a:xfrm>
          <a:prstGeom prst="rect">
            <a:avLst/>
          </a:prstGeom>
          <a:noFill/>
        </p:spPr>
        <p:txBody>
          <a:bodyPr wrap="square" rtlCol="0">
            <a:noAutofit/>
          </a:bodyPr>
          <a:p>
            <a:r>
              <a:rPr lang="zh-CN" altLang="en-US">
                <a:solidFill>
                  <a:schemeClr val="tx1"/>
                </a:solidFill>
                <a:uFillTx/>
                <a:latin typeface="Times New Roman" panose="02020603050405020304" charset="0"/>
              </a:rPr>
              <a:t>那么如何实现</a:t>
            </a:r>
            <a:r>
              <a:rPr lang="en-US" altLang="zh-CN">
                <a:solidFill>
                  <a:schemeClr val="tx1"/>
                </a:solidFill>
                <a:uFillTx/>
                <a:latin typeface="Times New Roman" panose="02020603050405020304" charset="0"/>
              </a:rPr>
              <a:t>next</a:t>
            </a:r>
            <a:r>
              <a:rPr lang="zh-CN" altLang="en-US">
                <a:solidFill>
                  <a:schemeClr val="tx1"/>
                </a:solidFill>
                <a:uFillTx/>
                <a:latin typeface="Times New Roman" panose="02020603050405020304" charset="0"/>
              </a:rPr>
              <a:t>数组的构造？假如模式串是</a:t>
            </a:r>
            <a:r>
              <a:rPr lang="en-US" altLang="zh-CN">
                <a:solidFill>
                  <a:schemeClr val="tx1"/>
                </a:solidFill>
                <a:uFillTx/>
                <a:latin typeface="Times New Roman" panose="02020603050405020304" charset="0"/>
              </a:rPr>
              <a:t>T=“</a:t>
            </a:r>
            <a:r>
              <a:rPr lang="en-US" altLang="zh-CN">
                <a:solidFill>
                  <a:schemeClr val="tx1"/>
                </a:solidFill>
                <a:uFillTx/>
                <a:latin typeface="Times New Roman" panose="02020603050405020304" charset="0"/>
              </a:rPr>
              <a:t>ABACABAD”</a:t>
            </a:r>
            <a:endParaRPr lang="en-US" altLang="zh-CN">
              <a:solidFill>
                <a:schemeClr val="tx1"/>
              </a:solidFill>
              <a:uFillTx/>
              <a:latin typeface="Times New Roman" panose="02020603050405020304" charset="0"/>
            </a:endParaRPr>
          </a:p>
        </p:txBody>
      </p:sp>
      <p:sp>
        <p:nvSpPr>
          <p:cNvPr id="3075" name="Text Box 3"/>
          <p:cNvSpPr txBox="1">
            <a:spLocks noChangeArrowheads="1"/>
          </p:cNvSpPr>
          <p:nvPr/>
        </p:nvSpPr>
        <p:spPr bwMode="auto">
          <a:xfrm>
            <a:off x="2299145" y="53029"/>
            <a:ext cx="4976520" cy="584775"/>
          </a:xfrm>
          <a:prstGeom prst="rect">
            <a:avLst/>
          </a:prstGeom>
          <a:noFill/>
          <a:ln w="9525">
            <a:noFill/>
            <a:miter lim="800000"/>
          </a:ln>
          <a:effectLst/>
        </p:spPr>
        <p:txBody>
          <a:bodyPr wrap="square">
            <a:spAutoFit/>
          </a:bodyPr>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graphicFrame>
        <p:nvGraphicFramePr>
          <p:cNvPr id="5" name="表格 4"/>
          <p:cNvGraphicFramePr/>
          <p:nvPr>
            <p:custDataLst>
              <p:tags r:id="rId1"/>
            </p:custDataLst>
          </p:nvPr>
        </p:nvGraphicFramePr>
        <p:xfrm>
          <a:off x="1403350" y="1480185"/>
          <a:ext cx="2274570" cy="548640"/>
        </p:xfrm>
        <a:graphic>
          <a:graphicData uri="http://schemas.openxmlformats.org/drawingml/2006/table">
            <a:tbl>
              <a:tblPr firstRow="1" bandRow="1">
                <a:tableStyleId>{5C22544A-7EE6-4342-B048-85BDC9FD1C3A}</a:tableStyleId>
              </a:tblPr>
              <a:tblGrid>
                <a:gridCol w="284321"/>
                <a:gridCol w="284322"/>
                <a:gridCol w="284321"/>
                <a:gridCol w="284321"/>
                <a:gridCol w="284321"/>
                <a:gridCol w="284322"/>
                <a:gridCol w="284321"/>
                <a:gridCol w="284321"/>
              </a:tblGrid>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6</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7</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12" name="文本框 11"/>
          <p:cNvSpPr txBox="1"/>
          <p:nvPr/>
        </p:nvSpPr>
        <p:spPr>
          <a:xfrm>
            <a:off x="362585" y="2277110"/>
            <a:ext cx="1177290" cy="368300"/>
          </a:xfrm>
          <a:prstGeom prst="rect">
            <a:avLst/>
          </a:prstGeom>
          <a:noFill/>
        </p:spPr>
        <p:txBody>
          <a:bodyPr wrap="square" rtlCol="0">
            <a:spAutoFit/>
          </a:bodyPr>
          <a:p>
            <a:r>
              <a:rPr lang="en-US" altLang="zh-CN">
                <a:solidFill>
                  <a:schemeClr val="tx1"/>
                </a:solidFill>
                <a:uFillTx/>
                <a:latin typeface="Times New Roman" panose="02020603050405020304" charset="0"/>
              </a:rPr>
              <a:t>next</a:t>
            </a:r>
            <a:r>
              <a:rPr lang="zh-CN" altLang="en-US">
                <a:solidFill>
                  <a:schemeClr val="tx1"/>
                </a:solidFill>
                <a:uFillTx/>
                <a:latin typeface="Times New Roman" panose="02020603050405020304" charset="0"/>
              </a:rPr>
              <a:t>数组</a:t>
            </a:r>
            <a:endParaRPr lang="zh-CN" altLang="en-US">
              <a:solidFill>
                <a:schemeClr val="tx1"/>
              </a:solidFill>
              <a:uFillTx/>
              <a:latin typeface="Times New Roman" panose="02020603050405020304" charset="0"/>
            </a:endParaRPr>
          </a:p>
        </p:txBody>
      </p:sp>
      <p:sp>
        <p:nvSpPr>
          <p:cNvPr id="13" name="文本框 12"/>
          <p:cNvSpPr txBox="1"/>
          <p:nvPr/>
        </p:nvSpPr>
        <p:spPr>
          <a:xfrm>
            <a:off x="330835" y="1500505"/>
            <a:ext cx="1072515" cy="368300"/>
          </a:xfrm>
          <a:prstGeom prst="rect">
            <a:avLst/>
          </a:prstGeom>
          <a:noFill/>
        </p:spPr>
        <p:txBody>
          <a:bodyPr wrap="square" rtlCol="0" anchor="t">
            <a:spAutoFit/>
          </a:bodyPr>
          <a:p>
            <a:r>
              <a:rPr lang="zh-CN" altLang="en-US" sz="1800" dirty="0" smtClean="0">
                <a:solidFill>
                  <a:srgbClr val="080808"/>
                </a:solidFill>
                <a:uFillTx/>
                <a:latin typeface="Times New Roman" panose="02020603050405020304" charset="0"/>
                <a:sym typeface="+mn-ea"/>
              </a:rPr>
              <a:t>模式串</a:t>
            </a:r>
            <a:r>
              <a:rPr lang="en-US" altLang="zh-CN" sz="1800" dirty="0" smtClean="0">
                <a:solidFill>
                  <a:srgbClr val="080808"/>
                </a:solidFill>
                <a:uFillTx/>
                <a:latin typeface="Times New Roman" panose="02020603050405020304" charset="0"/>
                <a:sym typeface="+mn-ea"/>
              </a:rPr>
              <a:t>T</a:t>
            </a:r>
            <a:endParaRPr lang="en-US" altLang="zh-CN" sz="1800" dirty="0" smtClean="0">
              <a:solidFill>
                <a:srgbClr val="080808"/>
              </a:solidFill>
              <a:uFillTx/>
              <a:latin typeface="Times New Roman" panose="02020603050405020304" charset="0"/>
              <a:sym typeface="+mn-ea"/>
            </a:endParaRPr>
          </a:p>
        </p:txBody>
      </p:sp>
      <p:graphicFrame>
        <p:nvGraphicFramePr>
          <p:cNvPr id="3" name="表格 2"/>
          <p:cNvGraphicFramePr/>
          <p:nvPr>
            <p:custDataLst>
              <p:tags r:id="rId2"/>
            </p:custDataLst>
          </p:nvPr>
        </p:nvGraphicFramePr>
        <p:xfrm>
          <a:off x="1403350" y="2353310"/>
          <a:ext cx="2274570" cy="548640"/>
        </p:xfrm>
        <a:graphic>
          <a:graphicData uri="http://schemas.openxmlformats.org/drawingml/2006/table">
            <a:tbl>
              <a:tblPr firstRow="1" bandRow="1">
                <a:tableStyleId>{5C22544A-7EE6-4342-B048-85BDC9FD1C3A}</a:tableStyleId>
              </a:tblPr>
              <a:tblGrid>
                <a:gridCol w="284321"/>
                <a:gridCol w="284322"/>
                <a:gridCol w="284321"/>
                <a:gridCol w="284321"/>
                <a:gridCol w="284321"/>
                <a:gridCol w="284322"/>
                <a:gridCol w="284321"/>
                <a:gridCol w="284321"/>
              </a:tblGrid>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graphicFrame>
        <p:nvGraphicFramePr>
          <p:cNvPr id="7" name="表格 6"/>
          <p:cNvGraphicFramePr/>
          <p:nvPr>
            <p:custDataLst>
              <p:tags r:id="rId3"/>
            </p:custDataLst>
          </p:nvPr>
        </p:nvGraphicFramePr>
        <p:xfrm>
          <a:off x="796925" y="3071495"/>
          <a:ext cx="7389495" cy="2209165"/>
        </p:xfrm>
        <a:graphic>
          <a:graphicData uri="http://schemas.openxmlformats.org/drawingml/2006/table">
            <a:tbl>
              <a:tblPr firstRow="1" bandRow="1">
                <a:tableStyleId>{5C22544A-7EE6-4342-B048-85BDC9FD1C3A}</a:tableStyleId>
              </a:tblPr>
              <a:tblGrid>
                <a:gridCol w="334645"/>
                <a:gridCol w="856615"/>
                <a:gridCol w="2607945"/>
                <a:gridCol w="2818765"/>
                <a:gridCol w="771525"/>
              </a:tblGrid>
              <a:tr h="365760">
                <a:tc>
                  <a:txBody>
                    <a:bodyPr/>
                    <a:p>
                      <a:pPr>
                        <a:buNone/>
                      </a:pPr>
                      <a:r>
                        <a:rPr lang="en-US" altLang="zh-CN" sz="1200">
                          <a:solidFill>
                            <a:schemeClr val="accent3"/>
                          </a:solidFill>
                          <a:uFillTx/>
                          <a:latin typeface="Times New Roman" panose="02020603050405020304" charset="0"/>
                          <a:ea typeface="宋体" panose="02010600030101010101" pitchFamily="2" charset="-122"/>
                          <a:sym typeface="+mn-ea"/>
                        </a:rPr>
                        <a:t>i</a:t>
                      </a:r>
                      <a:endParaRPr lang="en-US" altLang="zh-CN" sz="1200">
                        <a:solidFill>
                          <a:schemeClr val="accent3"/>
                        </a:solidFill>
                        <a:uFillTx/>
                        <a:latin typeface="Times New Roman" panose="02020603050405020304" charset="0"/>
                        <a:ea typeface="宋体" panose="02010600030101010101" pitchFamily="2" charset="-122"/>
                        <a:sym typeface="+mn-ea"/>
                      </a:endParaRPr>
                    </a:p>
                  </a:txBody>
                  <a:tcPr/>
                </a:tc>
                <a:tc>
                  <a:txBody>
                    <a:bodyPr/>
                    <a:p>
                      <a:pPr>
                        <a:buNone/>
                      </a:pPr>
                      <a:r>
                        <a:rPr lang="zh-CN" altLang="en-US" sz="1200">
                          <a:solidFill>
                            <a:schemeClr val="accent3"/>
                          </a:solidFill>
                          <a:uFillTx/>
                          <a:latin typeface="Times New Roman" panose="02020603050405020304" charset="0"/>
                          <a:ea typeface="宋体" panose="02010600030101010101" pitchFamily="2" charset="-122"/>
                        </a:rPr>
                        <a:t>字串</a:t>
                      </a:r>
                      <a:endParaRPr lang="zh-CN" altLang="en-US" sz="1200">
                        <a:solidFill>
                          <a:schemeClr val="accent3"/>
                        </a:solidFill>
                        <a:uFillTx/>
                        <a:latin typeface="Times New Roman" panose="02020603050405020304" charset="0"/>
                        <a:ea typeface="宋体" panose="02010600030101010101" pitchFamily="2" charset="-122"/>
                      </a:endParaRPr>
                    </a:p>
                  </a:txBody>
                  <a:tcPr/>
                </a:tc>
                <a:tc>
                  <a:txBody>
                    <a:bodyPr/>
                    <a:p>
                      <a:pPr>
                        <a:buNone/>
                      </a:pPr>
                      <a:r>
                        <a:rPr lang="zh-CN" altLang="en-US" sz="1200">
                          <a:solidFill>
                            <a:schemeClr val="accent3"/>
                          </a:solidFill>
                          <a:uFillTx/>
                          <a:latin typeface="Times New Roman" panose="02020603050405020304" charset="0"/>
                          <a:ea typeface="宋体" panose="02010600030101010101" pitchFamily="2" charset="-122"/>
                        </a:rPr>
                        <a:t>前缀</a:t>
                      </a:r>
                      <a:endParaRPr lang="zh-CN" altLang="en-US" sz="1200">
                        <a:solidFill>
                          <a:schemeClr val="accent3"/>
                        </a:solidFill>
                        <a:uFillTx/>
                        <a:latin typeface="Times New Roman" panose="02020603050405020304" charset="0"/>
                        <a:ea typeface="宋体" panose="02010600030101010101" pitchFamily="2" charset="-122"/>
                      </a:endParaRPr>
                    </a:p>
                  </a:txBody>
                  <a:tcPr/>
                </a:tc>
                <a:tc>
                  <a:txBody>
                    <a:bodyPr/>
                    <a:p>
                      <a:pPr>
                        <a:buNone/>
                      </a:pPr>
                      <a:r>
                        <a:rPr lang="zh-CN" altLang="en-US" sz="1200">
                          <a:solidFill>
                            <a:schemeClr val="accent3"/>
                          </a:solidFill>
                          <a:uFillTx/>
                          <a:latin typeface="Times New Roman" panose="02020603050405020304" charset="0"/>
                          <a:ea typeface="宋体" panose="02010600030101010101" pitchFamily="2" charset="-122"/>
                        </a:rPr>
                        <a:t>后缀</a:t>
                      </a:r>
                      <a:endParaRPr lang="zh-CN" altLang="en-US" sz="1200">
                        <a:solidFill>
                          <a:schemeClr val="accent3"/>
                        </a:solidFill>
                        <a:uFillTx/>
                        <a:latin typeface="Times New Roman" panose="02020603050405020304" charset="0"/>
                        <a:ea typeface="宋体" panose="02010600030101010101" pitchFamily="2" charset="-122"/>
                      </a:endParaRPr>
                    </a:p>
                  </a:txBody>
                  <a:tcPr/>
                </a:tc>
                <a:tc>
                  <a:txBody>
                    <a:bodyPr/>
                    <a:p>
                      <a:pPr>
                        <a:buNone/>
                      </a:pPr>
                      <a:r>
                        <a:rPr lang="en-US" altLang="zh-CN" sz="1200">
                          <a:solidFill>
                            <a:schemeClr val="accent3"/>
                          </a:solidFill>
                          <a:uFillTx/>
                          <a:latin typeface="Times New Roman" panose="02020603050405020304" charset="0"/>
                          <a:ea typeface="宋体" panose="02010600030101010101" pitchFamily="2" charset="-122"/>
                        </a:rPr>
                        <a:t>next[i]</a:t>
                      </a:r>
                      <a:endParaRPr lang="en-US" altLang="zh-CN" sz="1200">
                        <a:solidFill>
                          <a:schemeClr val="accent3"/>
                        </a:solidFill>
                        <a:uFillTx/>
                        <a:latin typeface="Times New Roman" panose="02020603050405020304" charset="0"/>
                        <a:ea typeface="宋体" panose="02010600030101010101" pitchFamily="2" charset="-122"/>
                      </a:endParaRPr>
                    </a:p>
                  </a:txBody>
                  <a:tcPr/>
                </a:tc>
              </a:tr>
              <a:tr h="230400">
                <a:tc>
                  <a:txBody>
                    <a:bodyPr/>
                    <a:p>
                      <a:pPr>
                        <a:buNone/>
                      </a:pPr>
                      <a:r>
                        <a:rPr lang="en-US" altLang="zh-CN" sz="900">
                          <a:latin typeface="Times New Roman" panose="02020603050405020304" charset="0"/>
                          <a:ea typeface="宋体" panose="02010600030101010101" pitchFamily="2" charset="-122"/>
                          <a:cs typeface="Times New Roman" panose="02020603050405020304" charset="0"/>
                        </a:rPr>
                        <a:t>0</a:t>
                      </a:r>
                      <a:endParaRPr lang="en-US" altLang="zh-CN" sz="900">
                        <a:latin typeface="Times New Roman" panose="02020603050405020304" charset="0"/>
                        <a:ea typeface="宋体" panose="02010600030101010101" pitchFamily="2" charset="-122"/>
                        <a:cs typeface="Times New Roman" panose="02020603050405020304" charset="0"/>
                      </a:endParaRPr>
                    </a:p>
                  </a:txBody>
                  <a:tcPr/>
                </a:tc>
                <a:tc>
                  <a:txBody>
                    <a:bodyPr/>
                    <a:p>
                      <a:pPr>
                        <a:buNone/>
                      </a:pPr>
                      <a:r>
                        <a:rPr lang="en-US" altLang="zh-CN" sz="900">
                          <a:latin typeface="Times New Roman" panose="02020603050405020304" charset="0"/>
                          <a:ea typeface="宋体" panose="02010600030101010101" pitchFamily="2" charset="-122"/>
                          <a:cs typeface="Times New Roman" panose="02020603050405020304" charset="0"/>
                        </a:rPr>
                        <a:t>A</a:t>
                      </a:r>
                      <a:endParaRPr lang="en-US" altLang="zh-CN" sz="900">
                        <a:latin typeface="Times New Roman" panose="02020603050405020304" charset="0"/>
                        <a:ea typeface="宋体" panose="02010600030101010101" pitchFamily="2" charset="-122"/>
                        <a:cs typeface="Times New Roman" panose="02020603050405020304" charset="0"/>
                      </a:endParaRPr>
                    </a:p>
                  </a:txBody>
                  <a:tcPr/>
                </a:tc>
                <a:tc>
                  <a:txBody>
                    <a:bodyPr/>
                    <a:p>
                      <a:pPr>
                        <a:buNone/>
                      </a:pPr>
                      <a:r>
                        <a:rPr lang="zh-CN" altLang="en-US" sz="900">
                          <a:latin typeface="Times New Roman" panose="02020603050405020304" charset="0"/>
                          <a:ea typeface="宋体" panose="02010600030101010101" pitchFamily="2" charset="-122"/>
                        </a:rPr>
                        <a:t>空</a:t>
                      </a:r>
                      <a:endParaRPr lang="zh-CN" altLang="en-US" sz="900">
                        <a:latin typeface="Times New Roman" panose="02020603050405020304" charset="0"/>
                        <a:ea typeface="宋体" panose="02010600030101010101" pitchFamily="2" charset="-122"/>
                      </a:endParaRPr>
                    </a:p>
                  </a:txBody>
                  <a:tcPr/>
                </a:tc>
                <a:tc>
                  <a:txBody>
                    <a:bodyPr/>
                    <a:p>
                      <a:pPr>
                        <a:buNone/>
                      </a:pPr>
                      <a:r>
                        <a:rPr lang="zh-CN" altLang="en-US" sz="900">
                          <a:latin typeface="Times New Roman" panose="02020603050405020304" charset="0"/>
                          <a:ea typeface="宋体" panose="02010600030101010101" pitchFamily="2" charset="-122"/>
                        </a:rPr>
                        <a:t>空</a:t>
                      </a:r>
                      <a:endParaRPr lang="zh-CN" altLang="en-US" sz="900">
                        <a:latin typeface="Times New Roman" panose="02020603050405020304" charset="0"/>
                        <a:ea typeface="宋体" panose="02010600030101010101" pitchFamily="2" charset="-122"/>
                      </a:endParaRPr>
                    </a:p>
                  </a:txBody>
                  <a:tcPr/>
                </a:tc>
                <a:tc>
                  <a:txBody>
                    <a:bodyPr/>
                    <a:p>
                      <a:pPr>
                        <a:buNone/>
                      </a:pPr>
                      <a:r>
                        <a:rPr lang="en-US" altLang="zh-CN" sz="900">
                          <a:latin typeface="Times New Roman" panose="02020603050405020304" charset="0"/>
                          <a:ea typeface="宋体" panose="02010600030101010101" pitchFamily="2" charset="-122"/>
                        </a:rPr>
                        <a:t>0</a:t>
                      </a:r>
                      <a:endParaRPr lang="en-US" altLang="zh-CN" sz="900">
                        <a:latin typeface="Times New Roman" panose="02020603050405020304" charset="0"/>
                        <a:ea typeface="宋体" panose="02010600030101010101" pitchFamily="2" charset="-122"/>
                      </a:endParaRPr>
                    </a:p>
                  </a:txBody>
                  <a:tcPr/>
                </a:tc>
              </a:tr>
              <a:tr h="230400">
                <a:tc>
                  <a:txBody>
                    <a:bodyPr/>
                    <a:p>
                      <a:pPr>
                        <a:buNone/>
                      </a:pPr>
                      <a:r>
                        <a:rPr lang="en-US" altLang="zh-CN" sz="900">
                          <a:latin typeface="Times New Roman" panose="02020603050405020304" charset="0"/>
                          <a:ea typeface="宋体" panose="02010600030101010101" pitchFamily="2" charset="-122"/>
                          <a:cs typeface="Times New Roman" panose="02020603050405020304" charset="0"/>
                        </a:rPr>
                        <a:t>1</a:t>
                      </a:r>
                      <a:endParaRPr lang="en-US" altLang="zh-CN" sz="900">
                        <a:latin typeface="Times New Roman" panose="02020603050405020304" charset="0"/>
                        <a:ea typeface="宋体" panose="02010600030101010101" pitchFamily="2" charset="-122"/>
                        <a:cs typeface="Times New Roman" panose="02020603050405020304" charset="0"/>
                      </a:endParaRPr>
                    </a:p>
                  </a:txBody>
                  <a:tcPr/>
                </a:tc>
                <a:tc>
                  <a:txBody>
                    <a:bodyPr/>
                    <a:p>
                      <a:pPr>
                        <a:buNone/>
                      </a:pPr>
                      <a:r>
                        <a:rPr lang="en-US" altLang="zh-CN" sz="900">
                          <a:latin typeface="Times New Roman" panose="02020603050405020304" charset="0"/>
                          <a:ea typeface="宋体" panose="02010600030101010101" pitchFamily="2" charset="-122"/>
                          <a:cs typeface="Times New Roman" panose="02020603050405020304" charset="0"/>
                        </a:rPr>
                        <a:t>AB</a:t>
                      </a:r>
                      <a:endParaRPr lang="en-US" altLang="zh-CN" sz="900">
                        <a:latin typeface="Times New Roman" panose="02020603050405020304" charset="0"/>
                        <a:ea typeface="宋体" panose="02010600030101010101" pitchFamily="2" charset="-122"/>
                        <a:cs typeface="Times New Roman" panose="02020603050405020304" charset="0"/>
                      </a:endParaRPr>
                    </a:p>
                  </a:txBody>
                  <a:tcPr/>
                </a:tc>
                <a:tc>
                  <a:txBody>
                    <a:bodyPr/>
                    <a:p>
                      <a:pPr>
                        <a:buNone/>
                      </a:pPr>
                      <a:r>
                        <a:rPr lang="en-US" altLang="zh-CN" sz="900">
                          <a:latin typeface="Times New Roman" panose="02020603050405020304" charset="0"/>
                          <a:ea typeface="宋体" panose="02010600030101010101" pitchFamily="2" charset="-122"/>
                        </a:rPr>
                        <a:t>A</a:t>
                      </a:r>
                      <a:endParaRPr lang="en-US" altLang="zh-CN" sz="900">
                        <a:latin typeface="Times New Roman" panose="02020603050405020304" charset="0"/>
                        <a:ea typeface="宋体" panose="02010600030101010101" pitchFamily="2" charset="-122"/>
                      </a:endParaRPr>
                    </a:p>
                  </a:txBody>
                  <a:tcPr/>
                </a:tc>
                <a:tc>
                  <a:txBody>
                    <a:bodyPr/>
                    <a:p>
                      <a:pPr>
                        <a:buNone/>
                      </a:pPr>
                      <a:r>
                        <a:rPr lang="en-US" altLang="zh-CN" sz="900">
                          <a:latin typeface="Times New Roman" panose="02020603050405020304" charset="0"/>
                          <a:ea typeface="宋体" panose="02010600030101010101" pitchFamily="2" charset="-122"/>
                        </a:rPr>
                        <a:t>B</a:t>
                      </a:r>
                      <a:endParaRPr lang="en-US" altLang="zh-CN" sz="900">
                        <a:latin typeface="Times New Roman" panose="02020603050405020304" charset="0"/>
                        <a:ea typeface="宋体" panose="02010600030101010101" pitchFamily="2" charset="-122"/>
                      </a:endParaRPr>
                    </a:p>
                  </a:txBody>
                  <a:tcPr/>
                </a:tc>
                <a:tc>
                  <a:txBody>
                    <a:bodyPr/>
                    <a:p>
                      <a:pPr>
                        <a:buNone/>
                      </a:pPr>
                      <a:r>
                        <a:rPr lang="en-US" altLang="zh-CN" sz="900">
                          <a:latin typeface="Times New Roman" panose="02020603050405020304" charset="0"/>
                          <a:ea typeface="宋体" panose="02010600030101010101" pitchFamily="2" charset="-122"/>
                        </a:rPr>
                        <a:t>0</a:t>
                      </a:r>
                      <a:endParaRPr lang="en-US" altLang="zh-CN" sz="900">
                        <a:latin typeface="Times New Roman" panose="02020603050405020304" charset="0"/>
                        <a:ea typeface="宋体" panose="02010600030101010101" pitchFamily="2" charset="-122"/>
                      </a:endParaRPr>
                    </a:p>
                  </a:txBody>
                  <a:tcPr/>
                </a:tc>
              </a:tr>
              <a:tr h="230400">
                <a:tc>
                  <a:txBody>
                    <a:bodyPr/>
                    <a:p>
                      <a:pPr>
                        <a:buNone/>
                      </a:pPr>
                      <a:r>
                        <a:rPr lang="en-US" altLang="zh-CN" sz="900">
                          <a:latin typeface="Times New Roman" panose="02020603050405020304" charset="0"/>
                          <a:ea typeface="宋体" panose="02010600030101010101" pitchFamily="2" charset="-122"/>
                          <a:cs typeface="Times New Roman" panose="02020603050405020304" charset="0"/>
                        </a:rPr>
                        <a:t>3</a:t>
                      </a:r>
                      <a:endParaRPr lang="en-US" altLang="zh-CN" sz="900">
                        <a:latin typeface="Times New Roman" panose="02020603050405020304" charset="0"/>
                        <a:ea typeface="宋体" panose="02010600030101010101" pitchFamily="2" charset="-122"/>
                        <a:cs typeface="Times New Roman" panose="02020603050405020304" charset="0"/>
                      </a:endParaRPr>
                    </a:p>
                  </a:txBody>
                  <a:tcPr/>
                </a:tc>
                <a:tc>
                  <a:txBody>
                    <a:bodyPr/>
                    <a:p>
                      <a:pPr>
                        <a:buNone/>
                      </a:pPr>
                      <a:r>
                        <a:rPr lang="en-US" altLang="zh-CN" sz="900">
                          <a:latin typeface="Times New Roman" panose="02020603050405020304" charset="0"/>
                          <a:ea typeface="宋体" panose="02010600030101010101" pitchFamily="2" charset="-122"/>
                          <a:cs typeface="Times New Roman" panose="02020603050405020304" charset="0"/>
                        </a:rPr>
                        <a:t>ABA</a:t>
                      </a:r>
                      <a:endParaRPr lang="en-US" altLang="zh-CN" sz="900">
                        <a:latin typeface="Times New Roman" panose="02020603050405020304" charset="0"/>
                        <a:ea typeface="宋体" panose="02010600030101010101" pitchFamily="2" charset="-122"/>
                        <a:cs typeface="Times New Roman" panose="02020603050405020304" charset="0"/>
                      </a:endParaRPr>
                    </a:p>
                  </a:txBody>
                  <a:tcPr/>
                </a:tc>
                <a:tc>
                  <a:txBody>
                    <a:bodyPr/>
                    <a:p>
                      <a:pPr>
                        <a:buNone/>
                      </a:pPr>
                      <a:r>
                        <a:rPr lang="en-US" altLang="zh-CN" sz="900">
                          <a:solidFill>
                            <a:srgbClr val="FF0000"/>
                          </a:solidFill>
                          <a:latin typeface="Times New Roman" panose="02020603050405020304" charset="0"/>
                          <a:ea typeface="宋体" panose="02010600030101010101" pitchFamily="2" charset="-122"/>
                        </a:rPr>
                        <a:t>A</a:t>
                      </a:r>
                      <a:r>
                        <a:rPr lang="en-US" altLang="zh-CN" sz="900">
                          <a:latin typeface="Times New Roman" panose="02020603050405020304" charset="0"/>
                          <a:ea typeface="宋体" panose="02010600030101010101" pitchFamily="2" charset="-122"/>
                        </a:rPr>
                        <a:t>,AB</a:t>
                      </a:r>
                      <a:endParaRPr lang="en-US" altLang="zh-CN" sz="900">
                        <a:latin typeface="Times New Roman" panose="02020603050405020304" charset="0"/>
                        <a:ea typeface="宋体" panose="02010600030101010101" pitchFamily="2" charset="-122"/>
                      </a:endParaRPr>
                    </a:p>
                  </a:txBody>
                  <a:tcPr/>
                </a:tc>
                <a:tc>
                  <a:txBody>
                    <a:bodyPr/>
                    <a:p>
                      <a:pPr>
                        <a:buNone/>
                      </a:pPr>
                      <a:r>
                        <a:rPr lang="en-US" altLang="zh-CN" sz="900">
                          <a:solidFill>
                            <a:srgbClr val="FF0000"/>
                          </a:solidFill>
                          <a:latin typeface="Times New Roman" panose="02020603050405020304" charset="0"/>
                          <a:ea typeface="宋体" panose="02010600030101010101" pitchFamily="2" charset="-122"/>
                        </a:rPr>
                        <a:t>A</a:t>
                      </a:r>
                      <a:r>
                        <a:rPr lang="en-US" altLang="zh-CN" sz="900">
                          <a:latin typeface="Times New Roman" panose="02020603050405020304" charset="0"/>
                          <a:ea typeface="宋体" panose="02010600030101010101" pitchFamily="2" charset="-122"/>
                        </a:rPr>
                        <a:t>,BA</a:t>
                      </a:r>
                      <a:endParaRPr lang="en-US" altLang="zh-CN" sz="900">
                        <a:latin typeface="Times New Roman" panose="02020603050405020304" charset="0"/>
                        <a:ea typeface="宋体" panose="02010600030101010101" pitchFamily="2" charset="-122"/>
                      </a:endParaRPr>
                    </a:p>
                  </a:txBody>
                  <a:tcPr/>
                </a:tc>
                <a:tc>
                  <a:txBody>
                    <a:bodyPr/>
                    <a:p>
                      <a:pPr>
                        <a:buNone/>
                      </a:pPr>
                      <a:r>
                        <a:rPr lang="en-US" altLang="zh-CN" sz="900">
                          <a:latin typeface="Times New Roman" panose="02020603050405020304" charset="0"/>
                          <a:ea typeface="宋体" panose="02010600030101010101" pitchFamily="2" charset="-122"/>
                        </a:rPr>
                        <a:t>1</a:t>
                      </a:r>
                      <a:endParaRPr lang="en-US" altLang="zh-CN" sz="900">
                        <a:latin typeface="Times New Roman" panose="02020603050405020304" charset="0"/>
                        <a:ea typeface="宋体" panose="02010600030101010101" pitchFamily="2" charset="-122"/>
                      </a:endParaRPr>
                    </a:p>
                  </a:txBody>
                  <a:tcPr/>
                </a:tc>
              </a:tr>
              <a:tr h="230400">
                <a:tc>
                  <a:txBody>
                    <a:bodyPr/>
                    <a:p>
                      <a:pPr>
                        <a:buNone/>
                      </a:pPr>
                      <a:r>
                        <a:rPr lang="en-US" altLang="zh-CN" sz="900">
                          <a:latin typeface="Times New Roman" panose="02020603050405020304" charset="0"/>
                          <a:ea typeface="宋体" panose="02010600030101010101" pitchFamily="2" charset="-122"/>
                          <a:cs typeface="Times New Roman" panose="02020603050405020304" charset="0"/>
                        </a:rPr>
                        <a:t>4</a:t>
                      </a:r>
                      <a:endParaRPr lang="en-US" altLang="zh-CN" sz="900">
                        <a:latin typeface="Times New Roman" panose="02020603050405020304" charset="0"/>
                        <a:ea typeface="宋体" panose="02010600030101010101" pitchFamily="2" charset="-122"/>
                        <a:cs typeface="Times New Roman" panose="02020603050405020304" charset="0"/>
                      </a:endParaRPr>
                    </a:p>
                  </a:txBody>
                  <a:tcPr/>
                </a:tc>
                <a:tc>
                  <a:txBody>
                    <a:bodyPr/>
                    <a:p>
                      <a:pPr>
                        <a:buNone/>
                      </a:pPr>
                      <a:r>
                        <a:rPr lang="en-US" altLang="zh-CN" sz="900">
                          <a:latin typeface="Times New Roman" panose="02020603050405020304" charset="0"/>
                          <a:ea typeface="宋体" panose="02010600030101010101" pitchFamily="2" charset="-122"/>
                          <a:cs typeface="Times New Roman" panose="02020603050405020304" charset="0"/>
                        </a:rPr>
                        <a:t>ABAC</a:t>
                      </a:r>
                      <a:endParaRPr lang="en-US" altLang="zh-CN" sz="900">
                        <a:latin typeface="Times New Roman" panose="02020603050405020304" charset="0"/>
                        <a:ea typeface="宋体" panose="02010600030101010101" pitchFamily="2" charset="-122"/>
                        <a:cs typeface="Times New Roman" panose="02020603050405020304" charset="0"/>
                      </a:endParaRPr>
                    </a:p>
                  </a:txBody>
                  <a:tcPr/>
                </a:tc>
                <a:tc>
                  <a:txBody>
                    <a:bodyPr/>
                    <a:p>
                      <a:pPr>
                        <a:buNone/>
                      </a:pPr>
                      <a:r>
                        <a:rPr lang="en-US" altLang="zh-CN" sz="900">
                          <a:latin typeface="Times New Roman" panose="02020603050405020304" charset="0"/>
                          <a:ea typeface="宋体" panose="02010600030101010101" pitchFamily="2" charset="-122"/>
                          <a:sym typeface="+mn-ea"/>
                        </a:rPr>
                        <a:t>A,AB,ABA</a:t>
                      </a:r>
                      <a:endParaRPr lang="en-US" altLang="zh-CN" sz="900">
                        <a:latin typeface="Times New Roman" panose="02020603050405020304" charset="0"/>
                        <a:ea typeface="宋体" panose="02010600030101010101" pitchFamily="2" charset="-122"/>
                        <a:sym typeface="+mn-ea"/>
                      </a:endParaRPr>
                    </a:p>
                  </a:txBody>
                  <a:tcPr/>
                </a:tc>
                <a:tc>
                  <a:txBody>
                    <a:bodyPr/>
                    <a:p>
                      <a:pPr>
                        <a:buNone/>
                      </a:pPr>
                      <a:r>
                        <a:rPr lang="en-US" altLang="zh-CN" sz="900">
                          <a:latin typeface="Times New Roman" panose="02020603050405020304" charset="0"/>
                          <a:ea typeface="宋体" panose="02010600030101010101" pitchFamily="2" charset="-122"/>
                        </a:rPr>
                        <a:t>C,AC,BAC</a:t>
                      </a:r>
                      <a:endParaRPr lang="en-US" altLang="zh-CN" sz="900">
                        <a:latin typeface="Times New Roman" panose="02020603050405020304" charset="0"/>
                        <a:ea typeface="宋体" panose="02010600030101010101" pitchFamily="2" charset="-122"/>
                      </a:endParaRPr>
                    </a:p>
                  </a:txBody>
                  <a:tcPr/>
                </a:tc>
                <a:tc>
                  <a:txBody>
                    <a:bodyPr/>
                    <a:p>
                      <a:pPr>
                        <a:buNone/>
                      </a:pPr>
                      <a:r>
                        <a:rPr lang="en-US" altLang="zh-CN" sz="900">
                          <a:latin typeface="Times New Roman" panose="02020603050405020304" charset="0"/>
                          <a:ea typeface="宋体" panose="02010600030101010101" pitchFamily="2" charset="-122"/>
                        </a:rPr>
                        <a:t>0</a:t>
                      </a:r>
                      <a:endParaRPr lang="en-US" altLang="zh-CN" sz="900">
                        <a:latin typeface="Times New Roman" panose="02020603050405020304" charset="0"/>
                        <a:ea typeface="宋体" panose="02010600030101010101" pitchFamily="2" charset="-122"/>
                      </a:endParaRPr>
                    </a:p>
                  </a:txBody>
                  <a:tcPr/>
                </a:tc>
              </a:tr>
              <a:tr h="230400">
                <a:tc>
                  <a:txBody>
                    <a:bodyPr/>
                    <a:p>
                      <a:pPr>
                        <a:buNone/>
                      </a:pPr>
                      <a:r>
                        <a:rPr lang="en-US" altLang="zh-CN" sz="900">
                          <a:latin typeface="Times New Roman" panose="02020603050405020304" charset="0"/>
                          <a:ea typeface="宋体" panose="02010600030101010101" pitchFamily="2" charset="-122"/>
                          <a:cs typeface="Times New Roman" panose="02020603050405020304" charset="0"/>
                        </a:rPr>
                        <a:t>5</a:t>
                      </a:r>
                      <a:endParaRPr lang="en-US" altLang="zh-CN" sz="900">
                        <a:latin typeface="Times New Roman" panose="02020603050405020304" charset="0"/>
                        <a:ea typeface="宋体" panose="02010600030101010101" pitchFamily="2" charset="-122"/>
                        <a:cs typeface="Times New Roman" panose="02020603050405020304" charset="0"/>
                      </a:endParaRPr>
                    </a:p>
                  </a:txBody>
                  <a:tcPr/>
                </a:tc>
                <a:tc>
                  <a:txBody>
                    <a:bodyPr/>
                    <a:p>
                      <a:pPr>
                        <a:buNone/>
                      </a:pPr>
                      <a:r>
                        <a:rPr lang="en-US" altLang="zh-CN" sz="900">
                          <a:latin typeface="Times New Roman" panose="02020603050405020304" charset="0"/>
                          <a:ea typeface="宋体" panose="02010600030101010101" pitchFamily="2" charset="-122"/>
                          <a:cs typeface="Times New Roman" panose="02020603050405020304" charset="0"/>
                          <a:sym typeface="+mn-ea"/>
                        </a:rPr>
                        <a:t>ABACA</a:t>
                      </a:r>
                      <a:endParaRPr lang="en-US" altLang="zh-CN" sz="900">
                        <a:latin typeface="Times New Roman" panose="02020603050405020304" charset="0"/>
                        <a:ea typeface="宋体" panose="02010600030101010101" pitchFamily="2" charset="-122"/>
                        <a:cs typeface="Times New Roman" panose="02020603050405020304" charset="0"/>
                        <a:sym typeface="+mn-ea"/>
                      </a:endParaRPr>
                    </a:p>
                  </a:txBody>
                  <a:tcPr/>
                </a:tc>
                <a:tc>
                  <a:txBody>
                    <a:bodyPr/>
                    <a:p>
                      <a:pPr>
                        <a:buNone/>
                      </a:pPr>
                      <a:r>
                        <a:rPr lang="en-US" altLang="zh-CN" sz="900">
                          <a:solidFill>
                            <a:srgbClr val="FF0000"/>
                          </a:solidFill>
                          <a:latin typeface="Times New Roman" panose="02020603050405020304" charset="0"/>
                          <a:ea typeface="宋体" panose="02010600030101010101" pitchFamily="2" charset="-122"/>
                          <a:sym typeface="+mn-ea"/>
                        </a:rPr>
                        <a:t>A</a:t>
                      </a:r>
                      <a:r>
                        <a:rPr lang="en-US" altLang="zh-CN" sz="900">
                          <a:latin typeface="Times New Roman" panose="02020603050405020304" charset="0"/>
                          <a:ea typeface="宋体" panose="02010600030101010101" pitchFamily="2" charset="-122"/>
                          <a:sym typeface="+mn-ea"/>
                        </a:rPr>
                        <a:t>,AB,ABA,ABAC</a:t>
                      </a:r>
                      <a:endParaRPr lang="zh-CN" altLang="en-US" sz="900">
                        <a:latin typeface="Times New Roman" panose="02020603050405020304" charset="0"/>
                        <a:ea typeface="宋体" panose="02010600030101010101" pitchFamily="2" charset="-122"/>
                      </a:endParaRPr>
                    </a:p>
                  </a:txBody>
                  <a:tcPr/>
                </a:tc>
                <a:tc>
                  <a:txBody>
                    <a:bodyPr/>
                    <a:p>
                      <a:pPr>
                        <a:buNone/>
                      </a:pPr>
                      <a:r>
                        <a:rPr lang="en-US" altLang="zh-CN" sz="900">
                          <a:solidFill>
                            <a:srgbClr val="FF0000"/>
                          </a:solidFill>
                          <a:latin typeface="Times New Roman" panose="02020603050405020304" charset="0"/>
                          <a:ea typeface="宋体" panose="02010600030101010101" pitchFamily="2" charset="-122"/>
                        </a:rPr>
                        <a:t>A</a:t>
                      </a:r>
                      <a:r>
                        <a:rPr lang="en-US" altLang="zh-CN" sz="900">
                          <a:latin typeface="Times New Roman" panose="02020603050405020304" charset="0"/>
                          <a:ea typeface="宋体" panose="02010600030101010101" pitchFamily="2" charset="-122"/>
                        </a:rPr>
                        <a:t>,CA,ACA,BACA</a:t>
                      </a:r>
                      <a:endParaRPr lang="en-US" altLang="zh-CN" sz="900">
                        <a:latin typeface="Times New Roman" panose="02020603050405020304" charset="0"/>
                        <a:ea typeface="宋体" panose="02010600030101010101" pitchFamily="2" charset="-122"/>
                      </a:endParaRPr>
                    </a:p>
                  </a:txBody>
                  <a:tcPr/>
                </a:tc>
                <a:tc>
                  <a:txBody>
                    <a:bodyPr/>
                    <a:p>
                      <a:pPr>
                        <a:buNone/>
                      </a:pPr>
                      <a:r>
                        <a:rPr lang="en-US" altLang="zh-CN" sz="900">
                          <a:latin typeface="Times New Roman" panose="02020603050405020304" charset="0"/>
                          <a:ea typeface="宋体" panose="02010600030101010101" pitchFamily="2" charset="-122"/>
                        </a:rPr>
                        <a:t>1</a:t>
                      </a:r>
                      <a:endParaRPr lang="en-US" altLang="zh-CN" sz="900">
                        <a:latin typeface="Times New Roman" panose="02020603050405020304" charset="0"/>
                        <a:ea typeface="宋体" panose="02010600030101010101" pitchFamily="2" charset="-122"/>
                      </a:endParaRPr>
                    </a:p>
                  </a:txBody>
                  <a:tcPr/>
                </a:tc>
              </a:tr>
              <a:tr h="230400">
                <a:tc>
                  <a:txBody>
                    <a:bodyPr/>
                    <a:p>
                      <a:pPr>
                        <a:buNone/>
                      </a:pPr>
                      <a:r>
                        <a:rPr lang="en-US" altLang="zh-CN" sz="900">
                          <a:latin typeface="Times New Roman" panose="02020603050405020304" charset="0"/>
                          <a:ea typeface="宋体" panose="02010600030101010101" pitchFamily="2" charset="-122"/>
                          <a:cs typeface="Times New Roman" panose="02020603050405020304" charset="0"/>
                        </a:rPr>
                        <a:t>6</a:t>
                      </a:r>
                      <a:endParaRPr lang="en-US" altLang="zh-CN" sz="900">
                        <a:latin typeface="Times New Roman" panose="02020603050405020304" charset="0"/>
                        <a:ea typeface="宋体" panose="02010600030101010101" pitchFamily="2" charset="-122"/>
                        <a:cs typeface="Times New Roman" panose="02020603050405020304" charset="0"/>
                      </a:endParaRPr>
                    </a:p>
                  </a:txBody>
                  <a:tcPr/>
                </a:tc>
                <a:tc>
                  <a:txBody>
                    <a:bodyPr/>
                    <a:p>
                      <a:pPr>
                        <a:buNone/>
                      </a:pPr>
                      <a:r>
                        <a:rPr lang="en-US" altLang="zh-CN" sz="900">
                          <a:latin typeface="Times New Roman" panose="02020603050405020304" charset="0"/>
                          <a:ea typeface="宋体" panose="02010600030101010101" pitchFamily="2" charset="-122"/>
                          <a:cs typeface="Times New Roman" panose="02020603050405020304" charset="0"/>
                          <a:sym typeface="+mn-ea"/>
                        </a:rPr>
                        <a:t>ABACAB</a:t>
                      </a:r>
                      <a:endParaRPr lang="en-US" altLang="zh-CN" sz="900">
                        <a:latin typeface="Times New Roman" panose="02020603050405020304" charset="0"/>
                        <a:ea typeface="宋体" panose="02010600030101010101" pitchFamily="2" charset="-122"/>
                        <a:cs typeface="Times New Roman" panose="02020603050405020304" charset="0"/>
                        <a:sym typeface="+mn-ea"/>
                      </a:endParaRPr>
                    </a:p>
                  </a:txBody>
                  <a:tcPr/>
                </a:tc>
                <a:tc>
                  <a:txBody>
                    <a:bodyPr/>
                    <a:p>
                      <a:pPr>
                        <a:buNone/>
                      </a:pPr>
                      <a:r>
                        <a:rPr lang="en-US" altLang="zh-CN" sz="900">
                          <a:latin typeface="Times New Roman" panose="02020603050405020304" charset="0"/>
                          <a:ea typeface="宋体" panose="02010600030101010101" pitchFamily="2" charset="-122"/>
                          <a:sym typeface="+mn-ea"/>
                        </a:rPr>
                        <a:t>A,</a:t>
                      </a:r>
                      <a:r>
                        <a:rPr lang="en-US" altLang="zh-CN" sz="900">
                          <a:solidFill>
                            <a:srgbClr val="FF0000"/>
                          </a:solidFill>
                          <a:latin typeface="Times New Roman" panose="02020603050405020304" charset="0"/>
                          <a:ea typeface="宋体" panose="02010600030101010101" pitchFamily="2" charset="-122"/>
                          <a:sym typeface="+mn-ea"/>
                        </a:rPr>
                        <a:t>AB</a:t>
                      </a:r>
                      <a:r>
                        <a:rPr lang="en-US" altLang="zh-CN" sz="900">
                          <a:latin typeface="Times New Roman" panose="02020603050405020304" charset="0"/>
                          <a:ea typeface="宋体" panose="02010600030101010101" pitchFamily="2" charset="-122"/>
                          <a:sym typeface="+mn-ea"/>
                        </a:rPr>
                        <a:t>,ABA,ABAC,</a:t>
                      </a:r>
                      <a:r>
                        <a:rPr lang="en-US" altLang="zh-CN" sz="900">
                          <a:latin typeface="Times New Roman" panose="02020603050405020304" charset="0"/>
                          <a:ea typeface="宋体" panose="02010600030101010101" pitchFamily="2" charset="-122"/>
                          <a:cs typeface="Times New Roman" panose="02020603050405020304" charset="0"/>
                          <a:sym typeface="+mn-ea"/>
                        </a:rPr>
                        <a:t>ABACA</a:t>
                      </a:r>
                      <a:endParaRPr lang="zh-CN" altLang="en-US" sz="900">
                        <a:latin typeface="Times New Roman" panose="02020603050405020304" charset="0"/>
                        <a:ea typeface="宋体" panose="02010600030101010101" pitchFamily="2" charset="-122"/>
                      </a:endParaRPr>
                    </a:p>
                  </a:txBody>
                  <a:tcPr/>
                </a:tc>
                <a:tc>
                  <a:txBody>
                    <a:bodyPr/>
                    <a:p>
                      <a:pPr>
                        <a:buNone/>
                      </a:pPr>
                      <a:r>
                        <a:rPr lang="en-US" altLang="zh-CN" sz="900">
                          <a:latin typeface="Times New Roman" panose="02020603050405020304" charset="0"/>
                          <a:ea typeface="宋体" panose="02010600030101010101" pitchFamily="2" charset="-122"/>
                        </a:rPr>
                        <a:t>B,</a:t>
                      </a:r>
                      <a:r>
                        <a:rPr lang="en-US" altLang="zh-CN" sz="900">
                          <a:solidFill>
                            <a:srgbClr val="FF0000"/>
                          </a:solidFill>
                          <a:latin typeface="Times New Roman" panose="02020603050405020304" charset="0"/>
                          <a:ea typeface="宋体" panose="02010600030101010101" pitchFamily="2" charset="-122"/>
                        </a:rPr>
                        <a:t>AB</a:t>
                      </a:r>
                      <a:r>
                        <a:rPr lang="en-US" altLang="zh-CN" sz="900">
                          <a:latin typeface="Times New Roman" panose="02020603050405020304" charset="0"/>
                          <a:ea typeface="宋体" panose="02010600030101010101" pitchFamily="2" charset="-122"/>
                        </a:rPr>
                        <a:t>,CAB,ACAB,BACAB</a:t>
                      </a:r>
                      <a:endParaRPr lang="en-US" altLang="zh-CN" sz="900">
                        <a:latin typeface="Times New Roman" panose="02020603050405020304" charset="0"/>
                        <a:ea typeface="宋体" panose="02010600030101010101" pitchFamily="2" charset="-122"/>
                      </a:endParaRPr>
                    </a:p>
                  </a:txBody>
                  <a:tcPr/>
                </a:tc>
                <a:tc>
                  <a:txBody>
                    <a:bodyPr/>
                    <a:p>
                      <a:pPr>
                        <a:buNone/>
                      </a:pPr>
                      <a:r>
                        <a:rPr lang="en-US" altLang="zh-CN" sz="900">
                          <a:latin typeface="Times New Roman" panose="02020603050405020304" charset="0"/>
                          <a:ea typeface="宋体" panose="02010600030101010101" pitchFamily="2" charset="-122"/>
                        </a:rPr>
                        <a:t>2</a:t>
                      </a:r>
                      <a:endParaRPr lang="en-US" altLang="zh-CN" sz="900">
                        <a:latin typeface="Times New Roman" panose="02020603050405020304" charset="0"/>
                        <a:ea typeface="宋体" panose="02010600030101010101" pitchFamily="2" charset="-122"/>
                      </a:endParaRPr>
                    </a:p>
                  </a:txBody>
                  <a:tcPr/>
                </a:tc>
              </a:tr>
              <a:tr h="230400">
                <a:tc>
                  <a:txBody>
                    <a:bodyPr/>
                    <a:p>
                      <a:pPr>
                        <a:buNone/>
                      </a:pPr>
                      <a:r>
                        <a:rPr lang="en-US" altLang="zh-CN" sz="900">
                          <a:latin typeface="Times New Roman" panose="02020603050405020304" charset="0"/>
                          <a:ea typeface="宋体" panose="02010600030101010101" pitchFamily="2" charset="-122"/>
                          <a:cs typeface="Times New Roman" panose="02020603050405020304" charset="0"/>
                        </a:rPr>
                        <a:t>7</a:t>
                      </a:r>
                      <a:endParaRPr lang="en-US" altLang="zh-CN" sz="900">
                        <a:latin typeface="Times New Roman" panose="02020603050405020304" charset="0"/>
                        <a:ea typeface="宋体" panose="02010600030101010101" pitchFamily="2" charset="-122"/>
                        <a:cs typeface="Times New Roman" panose="02020603050405020304" charset="0"/>
                      </a:endParaRPr>
                    </a:p>
                  </a:txBody>
                  <a:tcPr/>
                </a:tc>
                <a:tc>
                  <a:txBody>
                    <a:bodyPr/>
                    <a:p>
                      <a:pPr>
                        <a:buNone/>
                      </a:pPr>
                      <a:r>
                        <a:rPr lang="en-US" altLang="zh-CN" sz="900">
                          <a:latin typeface="Times New Roman" panose="02020603050405020304" charset="0"/>
                          <a:ea typeface="宋体" panose="02010600030101010101" pitchFamily="2" charset="-122"/>
                          <a:cs typeface="Times New Roman" panose="02020603050405020304" charset="0"/>
                          <a:sym typeface="+mn-ea"/>
                        </a:rPr>
                        <a:t>ABACABA</a:t>
                      </a:r>
                      <a:endParaRPr lang="en-US" altLang="zh-CN" sz="900">
                        <a:latin typeface="Times New Roman" panose="02020603050405020304" charset="0"/>
                        <a:ea typeface="宋体" panose="02010600030101010101" pitchFamily="2" charset="-122"/>
                        <a:cs typeface="Times New Roman" panose="02020603050405020304" charset="0"/>
                        <a:sym typeface="+mn-ea"/>
                      </a:endParaRPr>
                    </a:p>
                  </a:txBody>
                  <a:tcPr/>
                </a:tc>
                <a:tc>
                  <a:txBody>
                    <a:bodyPr/>
                    <a:p>
                      <a:pPr>
                        <a:buNone/>
                      </a:pPr>
                      <a:r>
                        <a:rPr lang="en-US" altLang="zh-CN" sz="900">
                          <a:latin typeface="Times New Roman" panose="02020603050405020304" charset="0"/>
                          <a:ea typeface="宋体" panose="02010600030101010101" pitchFamily="2" charset="-122"/>
                          <a:sym typeface="+mn-ea"/>
                        </a:rPr>
                        <a:t>A,AB,</a:t>
                      </a:r>
                      <a:r>
                        <a:rPr lang="en-US" altLang="zh-CN" sz="900">
                          <a:solidFill>
                            <a:srgbClr val="FF0000"/>
                          </a:solidFill>
                          <a:latin typeface="Times New Roman" panose="02020603050405020304" charset="0"/>
                          <a:ea typeface="宋体" panose="02010600030101010101" pitchFamily="2" charset="-122"/>
                          <a:sym typeface="+mn-ea"/>
                        </a:rPr>
                        <a:t>ABA</a:t>
                      </a:r>
                      <a:r>
                        <a:rPr lang="en-US" altLang="zh-CN" sz="900">
                          <a:latin typeface="Times New Roman" panose="02020603050405020304" charset="0"/>
                          <a:ea typeface="宋体" panose="02010600030101010101" pitchFamily="2" charset="-122"/>
                          <a:sym typeface="+mn-ea"/>
                        </a:rPr>
                        <a:t>,ABAC,</a:t>
                      </a:r>
                      <a:r>
                        <a:rPr lang="en-US" altLang="zh-CN" sz="900">
                          <a:latin typeface="Times New Roman" panose="02020603050405020304" charset="0"/>
                          <a:ea typeface="宋体" panose="02010600030101010101" pitchFamily="2" charset="-122"/>
                          <a:cs typeface="Times New Roman" panose="02020603050405020304" charset="0"/>
                          <a:sym typeface="+mn-ea"/>
                        </a:rPr>
                        <a:t>ABACA,ABACAB</a:t>
                      </a:r>
                      <a:endParaRPr lang="zh-CN" altLang="en-US" sz="900">
                        <a:latin typeface="Times New Roman" panose="02020603050405020304" charset="0"/>
                        <a:ea typeface="宋体" panose="02010600030101010101" pitchFamily="2" charset="-122"/>
                      </a:endParaRPr>
                    </a:p>
                  </a:txBody>
                  <a:tcPr/>
                </a:tc>
                <a:tc>
                  <a:txBody>
                    <a:bodyPr/>
                    <a:p>
                      <a:pPr>
                        <a:buNone/>
                      </a:pPr>
                      <a:r>
                        <a:rPr lang="en-US" altLang="zh-CN" sz="900">
                          <a:latin typeface="Times New Roman" panose="02020603050405020304" charset="0"/>
                          <a:ea typeface="宋体" panose="02010600030101010101" pitchFamily="2" charset="-122"/>
                        </a:rPr>
                        <a:t>A,BA,</a:t>
                      </a:r>
                      <a:r>
                        <a:rPr lang="en-US" altLang="zh-CN" sz="900">
                          <a:solidFill>
                            <a:srgbClr val="FF0000"/>
                          </a:solidFill>
                          <a:latin typeface="Times New Roman" panose="02020603050405020304" charset="0"/>
                          <a:ea typeface="宋体" panose="02010600030101010101" pitchFamily="2" charset="-122"/>
                        </a:rPr>
                        <a:t>ABA</a:t>
                      </a:r>
                      <a:r>
                        <a:rPr lang="en-US" altLang="zh-CN" sz="900">
                          <a:latin typeface="Times New Roman" panose="02020603050405020304" charset="0"/>
                          <a:ea typeface="宋体" panose="02010600030101010101" pitchFamily="2" charset="-122"/>
                        </a:rPr>
                        <a:t>,CABA,ACABA,BACABA</a:t>
                      </a:r>
                      <a:endParaRPr lang="en-US" altLang="zh-CN" sz="900">
                        <a:latin typeface="Times New Roman" panose="02020603050405020304" charset="0"/>
                        <a:ea typeface="宋体" panose="02010600030101010101" pitchFamily="2" charset="-122"/>
                      </a:endParaRPr>
                    </a:p>
                  </a:txBody>
                  <a:tcPr/>
                </a:tc>
                <a:tc>
                  <a:txBody>
                    <a:bodyPr/>
                    <a:p>
                      <a:pPr>
                        <a:buNone/>
                      </a:pPr>
                      <a:r>
                        <a:rPr lang="en-US" altLang="zh-CN" sz="900">
                          <a:latin typeface="Times New Roman" panose="02020603050405020304" charset="0"/>
                          <a:ea typeface="宋体" panose="02010600030101010101" pitchFamily="2" charset="-122"/>
                        </a:rPr>
                        <a:t>3</a:t>
                      </a:r>
                      <a:endParaRPr lang="en-US" altLang="zh-CN" sz="900">
                        <a:latin typeface="Times New Roman" panose="02020603050405020304" charset="0"/>
                        <a:ea typeface="宋体" panose="02010600030101010101" pitchFamily="2" charset="-122"/>
                      </a:endParaRPr>
                    </a:p>
                  </a:txBody>
                  <a:tcPr/>
                </a:tc>
              </a:tr>
              <a:tr h="230400">
                <a:tc>
                  <a:txBody>
                    <a:bodyPr/>
                    <a:p>
                      <a:pPr>
                        <a:buNone/>
                      </a:pPr>
                      <a:r>
                        <a:rPr lang="en-US" altLang="zh-CN" sz="900">
                          <a:latin typeface="Times New Roman" panose="02020603050405020304" charset="0"/>
                          <a:ea typeface="宋体" panose="02010600030101010101" pitchFamily="2" charset="-122"/>
                          <a:cs typeface="Times New Roman" panose="02020603050405020304" charset="0"/>
                        </a:rPr>
                        <a:t>8</a:t>
                      </a:r>
                      <a:endParaRPr lang="en-US" altLang="zh-CN" sz="900">
                        <a:latin typeface="Times New Roman" panose="02020603050405020304" charset="0"/>
                        <a:ea typeface="宋体" panose="02010600030101010101" pitchFamily="2" charset="-122"/>
                        <a:cs typeface="Times New Roman" panose="02020603050405020304" charset="0"/>
                      </a:endParaRPr>
                    </a:p>
                  </a:txBody>
                  <a:tcPr/>
                </a:tc>
                <a:tc>
                  <a:txBody>
                    <a:bodyPr/>
                    <a:p>
                      <a:pPr>
                        <a:buNone/>
                      </a:pPr>
                      <a:r>
                        <a:rPr lang="en-US" altLang="zh-CN" sz="900">
                          <a:latin typeface="Times New Roman" panose="02020603050405020304" charset="0"/>
                          <a:ea typeface="宋体" panose="02010600030101010101" pitchFamily="2" charset="-122"/>
                          <a:cs typeface="Times New Roman" panose="02020603050405020304" charset="0"/>
                          <a:sym typeface="+mn-ea"/>
                        </a:rPr>
                        <a:t>ABACABAD</a:t>
                      </a:r>
                      <a:endParaRPr lang="en-US" altLang="zh-CN" sz="900">
                        <a:latin typeface="Times New Roman" panose="02020603050405020304" charset="0"/>
                        <a:ea typeface="宋体" panose="02010600030101010101" pitchFamily="2" charset="-122"/>
                        <a:cs typeface="Times New Roman" panose="02020603050405020304" charset="0"/>
                        <a:sym typeface="+mn-ea"/>
                      </a:endParaRPr>
                    </a:p>
                  </a:txBody>
                  <a:tcPr/>
                </a:tc>
                <a:tc>
                  <a:txBody>
                    <a:bodyPr/>
                    <a:p>
                      <a:pPr>
                        <a:buNone/>
                      </a:pPr>
                      <a:r>
                        <a:rPr lang="en-US" altLang="zh-CN" sz="900">
                          <a:latin typeface="Times New Roman" panose="02020603050405020304" charset="0"/>
                          <a:ea typeface="宋体" panose="02010600030101010101" pitchFamily="2" charset="-122"/>
                          <a:sym typeface="+mn-ea"/>
                        </a:rPr>
                        <a:t>A,AB,ABA,ABAC,</a:t>
                      </a:r>
                      <a:r>
                        <a:rPr lang="en-US" altLang="zh-CN" sz="900">
                          <a:latin typeface="Times New Roman" panose="02020603050405020304" charset="0"/>
                          <a:ea typeface="宋体" panose="02010600030101010101" pitchFamily="2" charset="-122"/>
                          <a:cs typeface="Times New Roman" panose="02020603050405020304" charset="0"/>
                          <a:sym typeface="+mn-ea"/>
                        </a:rPr>
                        <a:t>ABACA,ABACAB,ABACABA</a:t>
                      </a:r>
                      <a:endParaRPr lang="zh-CN" altLang="en-US" sz="900">
                        <a:latin typeface="Times New Roman" panose="02020603050405020304" charset="0"/>
                        <a:ea typeface="宋体" panose="02010600030101010101" pitchFamily="2" charset="-122"/>
                      </a:endParaRPr>
                    </a:p>
                  </a:txBody>
                  <a:tcPr/>
                </a:tc>
                <a:tc>
                  <a:txBody>
                    <a:bodyPr/>
                    <a:p>
                      <a:pPr>
                        <a:buNone/>
                      </a:pPr>
                      <a:r>
                        <a:rPr lang="en-US" altLang="zh-CN" sz="900">
                          <a:latin typeface="Times New Roman" panose="02020603050405020304" charset="0"/>
                          <a:ea typeface="宋体" panose="02010600030101010101" pitchFamily="2" charset="-122"/>
                        </a:rPr>
                        <a:t>D,AD,BAD,ABAD,CABAD,ACABAD,</a:t>
                      </a:r>
                      <a:r>
                        <a:rPr lang="en-US" altLang="zh-CN" sz="900">
                          <a:latin typeface="Times New Roman" panose="02020603050405020304" charset="0"/>
                          <a:ea typeface="宋体" panose="02010600030101010101" pitchFamily="2" charset="-122"/>
                          <a:cs typeface="Times New Roman" panose="02020603050405020304" charset="0"/>
                          <a:sym typeface="+mn-ea"/>
                        </a:rPr>
                        <a:t>BACABAD</a:t>
                      </a:r>
                      <a:endParaRPr lang="zh-CN" altLang="en-US" sz="900">
                        <a:latin typeface="Times New Roman" panose="02020603050405020304" charset="0"/>
                        <a:ea typeface="宋体" panose="02010600030101010101" pitchFamily="2" charset="-122"/>
                      </a:endParaRPr>
                    </a:p>
                  </a:txBody>
                  <a:tcPr/>
                </a:tc>
                <a:tc>
                  <a:txBody>
                    <a:bodyPr/>
                    <a:p>
                      <a:pPr>
                        <a:buNone/>
                      </a:pPr>
                      <a:r>
                        <a:rPr lang="en-US" altLang="zh-CN" sz="900">
                          <a:latin typeface="Times New Roman" panose="02020603050405020304" charset="0"/>
                          <a:ea typeface="宋体" panose="02010600030101010101" pitchFamily="2" charset="-122"/>
                        </a:rPr>
                        <a:t>0</a:t>
                      </a:r>
                      <a:endParaRPr lang="en-US" altLang="zh-CN" sz="900">
                        <a:latin typeface="Times New Roman" panose="02020603050405020304" charset="0"/>
                        <a:ea typeface="宋体" panose="02010600030101010101" pitchFamily="2" charset="-122"/>
                      </a:endParaRPr>
                    </a:p>
                  </a:txBody>
                  <a:tcPr/>
                </a:tc>
              </a:tr>
            </a:tbl>
          </a:graphicData>
        </a:graphic>
      </p:graphicFrame>
      <p:sp>
        <p:nvSpPr>
          <p:cNvPr id="10" name="文本框 9"/>
          <p:cNvSpPr txBox="1"/>
          <p:nvPr/>
        </p:nvSpPr>
        <p:spPr>
          <a:xfrm>
            <a:off x="419100" y="5432425"/>
            <a:ext cx="8547100" cy="810895"/>
          </a:xfrm>
          <a:prstGeom prst="rect">
            <a:avLst/>
          </a:prstGeom>
          <a:noFill/>
        </p:spPr>
        <p:txBody>
          <a:bodyPr wrap="square" rtlCol="0">
            <a:noAutofit/>
          </a:bodyPr>
          <a:p>
            <a:r>
              <a:rPr lang="zh-CN" altLang="en-US">
                <a:solidFill>
                  <a:schemeClr val="tx1"/>
                </a:solidFill>
                <a:uFillTx/>
                <a:latin typeface="Times New Roman" panose="02020603050405020304" charset="0"/>
              </a:rPr>
              <a:t>强调</a:t>
            </a:r>
            <a:r>
              <a:rPr lang="en-US" altLang="zh-CN">
                <a:solidFill>
                  <a:schemeClr val="tx1"/>
                </a:solidFill>
                <a:uFillTx/>
                <a:latin typeface="Times New Roman" panose="02020603050405020304" charset="0"/>
                <a:sym typeface="+mn-ea"/>
              </a:rPr>
              <a:t>next</a:t>
            </a:r>
            <a:r>
              <a:rPr lang="zh-CN" altLang="en-US">
                <a:solidFill>
                  <a:schemeClr val="tx1"/>
                </a:solidFill>
                <a:uFillTx/>
                <a:latin typeface="Times New Roman" panose="02020603050405020304" charset="0"/>
                <a:sym typeface="+mn-ea"/>
              </a:rPr>
              <a:t>数组的含义</a:t>
            </a:r>
            <a:r>
              <a:rPr lang="zh-CN" altLang="en-US">
                <a:solidFill>
                  <a:schemeClr val="tx1"/>
                </a:solidFill>
                <a:uFillTx/>
                <a:latin typeface="Times New Roman" panose="02020603050405020304" charset="0"/>
              </a:rPr>
              <a:t>：</a:t>
            </a:r>
            <a:r>
              <a:rPr lang="en-US" altLang="zh-CN">
                <a:solidFill>
                  <a:schemeClr val="tx1"/>
                </a:solidFill>
                <a:uFillTx/>
                <a:latin typeface="Times New Roman" panose="02020603050405020304" charset="0"/>
              </a:rPr>
              <a:t>next[i]</a:t>
            </a:r>
            <a:r>
              <a:rPr lang="zh-CN" altLang="en-US">
                <a:solidFill>
                  <a:schemeClr val="tx1"/>
                </a:solidFill>
                <a:uFillTx/>
                <a:latin typeface="Times New Roman" panose="02020603050405020304" charset="0"/>
              </a:rPr>
              <a:t>表示字符串</a:t>
            </a:r>
            <a:r>
              <a:rPr lang="en-US" altLang="zh-CN">
                <a:solidFill>
                  <a:schemeClr val="tx1"/>
                </a:solidFill>
                <a:uFillTx/>
                <a:latin typeface="Times New Roman" panose="02020603050405020304" charset="0"/>
              </a:rPr>
              <a:t>T[0:i+1]</a:t>
            </a:r>
            <a:r>
              <a:rPr lang="zh-CN" altLang="en-US">
                <a:solidFill>
                  <a:schemeClr val="tx1"/>
                </a:solidFill>
                <a:uFillTx/>
                <a:latin typeface="Times New Roman" panose="02020603050405020304" charset="0"/>
              </a:rPr>
              <a:t>字符串的最长公共长度，</a:t>
            </a:r>
            <a:r>
              <a:rPr lang="en-US" altLang="zh-CN">
                <a:solidFill>
                  <a:schemeClr val="tx1"/>
                </a:solidFill>
                <a:uFillTx/>
                <a:latin typeface="Times New Roman" panose="02020603050405020304" charset="0"/>
              </a:rPr>
              <a:t>next[i]</a:t>
            </a:r>
            <a:r>
              <a:rPr lang="zh-CN" altLang="en-US">
                <a:solidFill>
                  <a:schemeClr val="tx1"/>
                </a:solidFill>
                <a:uFillTx/>
                <a:latin typeface="Times New Roman" panose="02020603050405020304" charset="0"/>
              </a:rPr>
              <a:t>数字含义有两个，第一表示最长公共长度，第二表示最长前后缀的尾部索引（</a:t>
            </a:r>
            <a:r>
              <a:rPr lang="zh-CN" altLang="en-US">
                <a:uFillTx/>
                <a:latin typeface="Times New Roman" panose="02020603050405020304" charset="0"/>
                <a:sym typeface="+mn-ea"/>
              </a:rPr>
              <a:t>以及</a:t>
            </a:r>
            <a:r>
              <a:rPr lang="zh-CN" altLang="en-US">
                <a:solidFill>
                  <a:schemeClr val="tx1"/>
                </a:solidFill>
                <a:uFillTx/>
                <a:latin typeface="Times New Roman" panose="02020603050405020304" charset="0"/>
              </a:rPr>
              <a:t>表示最长前后缀下一个</a:t>
            </a:r>
            <a:r>
              <a:rPr lang="zh-CN" altLang="en-US">
                <a:solidFill>
                  <a:schemeClr val="tx1"/>
                </a:solidFill>
                <a:uFillTx/>
                <a:latin typeface="Times New Roman" panose="02020603050405020304" charset="0"/>
              </a:rPr>
              <a:t>字符）。</a:t>
            </a:r>
            <a:endParaRPr lang="zh-CN" altLang="en-US">
              <a:solidFill>
                <a:schemeClr val="tx1"/>
              </a:solidFill>
              <a:uFillTx/>
              <a:latin typeface="Times New Roman" panose="0202060305040502030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0"/>
          </p:nvPr>
        </p:nvSpPr>
        <p:spPr/>
        <p:txBody>
          <a:bodyPr/>
          <a:p>
            <a:pPr>
              <a:defRPr/>
            </a:pPr>
            <a:r>
              <a:rPr lang="de-DE" altLang="en-US"/>
              <a:t>Page </a:t>
            </a:r>
            <a:r>
              <a:rPr lang="de-DE" altLang="en-US">
                <a:sym typeface="MS UI Gothic" panose="020B0600070205080204" pitchFamily="34" charset="-128"/>
              </a:rPr>
              <a:t></a:t>
            </a:r>
            <a:r>
              <a:rPr lang="de-DE" altLang="en-US"/>
              <a:t> </a:t>
            </a:r>
            <a:fld id="{1FA65F22-8AC8-411F-B820-478F7DB776C2}" type="slidenum">
              <a:rPr lang="zh-CN" altLang="en-US" smtClean="0"/>
            </a:fld>
            <a:endParaRPr lang="en-US" altLang="zh-CN"/>
          </a:p>
        </p:txBody>
      </p:sp>
      <p:sp>
        <p:nvSpPr>
          <p:cNvPr id="6" name="文本框 5"/>
          <p:cNvSpPr txBox="1"/>
          <p:nvPr/>
        </p:nvSpPr>
        <p:spPr>
          <a:xfrm>
            <a:off x="179705" y="836930"/>
            <a:ext cx="7172325" cy="572770"/>
          </a:xfrm>
          <a:prstGeom prst="rect">
            <a:avLst/>
          </a:prstGeom>
          <a:noFill/>
        </p:spPr>
        <p:txBody>
          <a:bodyPr wrap="square" rtlCol="0">
            <a:noAutofit/>
          </a:bodyPr>
          <a:p>
            <a:r>
              <a:rPr lang="zh-CN" altLang="en-US">
                <a:solidFill>
                  <a:schemeClr val="tx1"/>
                </a:solidFill>
                <a:uFillTx/>
                <a:latin typeface="Times New Roman" panose="02020603050405020304" charset="0"/>
              </a:rPr>
              <a:t>那么如何实现</a:t>
            </a:r>
            <a:r>
              <a:rPr lang="en-US" altLang="zh-CN">
                <a:solidFill>
                  <a:schemeClr val="tx1"/>
                </a:solidFill>
                <a:uFillTx/>
                <a:latin typeface="Times New Roman" panose="02020603050405020304" charset="0"/>
              </a:rPr>
              <a:t>next</a:t>
            </a:r>
            <a:r>
              <a:rPr lang="zh-CN" altLang="en-US">
                <a:solidFill>
                  <a:schemeClr val="tx1"/>
                </a:solidFill>
                <a:uFillTx/>
                <a:latin typeface="Times New Roman" panose="02020603050405020304" charset="0"/>
              </a:rPr>
              <a:t>数组的构造？假如模式串是</a:t>
            </a:r>
            <a:r>
              <a:rPr lang="en-US" altLang="zh-CN">
                <a:solidFill>
                  <a:schemeClr val="tx1"/>
                </a:solidFill>
                <a:uFillTx/>
                <a:latin typeface="Times New Roman" panose="02020603050405020304" charset="0"/>
              </a:rPr>
              <a:t>T=“</a:t>
            </a:r>
            <a:r>
              <a:rPr lang="en-US" altLang="zh-CN">
                <a:solidFill>
                  <a:schemeClr val="tx1"/>
                </a:solidFill>
                <a:uFillTx/>
                <a:latin typeface="Times New Roman" panose="02020603050405020304" charset="0"/>
              </a:rPr>
              <a:t>ABACABAD”</a:t>
            </a:r>
            <a:endParaRPr lang="en-US" altLang="zh-CN">
              <a:solidFill>
                <a:schemeClr val="tx1"/>
              </a:solidFill>
              <a:uFillTx/>
              <a:latin typeface="Times New Roman" panose="02020603050405020304" charset="0"/>
            </a:endParaRPr>
          </a:p>
        </p:txBody>
      </p:sp>
      <p:sp>
        <p:nvSpPr>
          <p:cNvPr id="3075" name="Text Box 3"/>
          <p:cNvSpPr txBox="1">
            <a:spLocks noChangeArrowheads="1"/>
          </p:cNvSpPr>
          <p:nvPr/>
        </p:nvSpPr>
        <p:spPr bwMode="auto">
          <a:xfrm>
            <a:off x="2299145" y="53029"/>
            <a:ext cx="4976520" cy="584775"/>
          </a:xfrm>
          <a:prstGeom prst="rect">
            <a:avLst/>
          </a:prstGeom>
          <a:noFill/>
          <a:ln w="9525">
            <a:noFill/>
            <a:miter lim="800000"/>
          </a:ln>
          <a:effectLst/>
        </p:spPr>
        <p:txBody>
          <a:bodyPr wrap="square">
            <a:spAutoFit/>
          </a:bodyPr>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graphicFrame>
        <p:nvGraphicFramePr>
          <p:cNvPr id="5" name="表格 4"/>
          <p:cNvGraphicFramePr/>
          <p:nvPr>
            <p:custDataLst>
              <p:tags r:id="rId1"/>
            </p:custDataLst>
          </p:nvPr>
        </p:nvGraphicFramePr>
        <p:xfrm>
          <a:off x="1403350" y="2493010"/>
          <a:ext cx="2274570" cy="548640"/>
        </p:xfrm>
        <a:graphic>
          <a:graphicData uri="http://schemas.openxmlformats.org/drawingml/2006/table">
            <a:tbl>
              <a:tblPr firstRow="1" bandRow="1">
                <a:tableStyleId>{5C22544A-7EE6-4342-B048-85BDC9FD1C3A}</a:tableStyleId>
              </a:tblPr>
              <a:tblGrid>
                <a:gridCol w="284321"/>
                <a:gridCol w="284322"/>
                <a:gridCol w="284321"/>
                <a:gridCol w="284321"/>
                <a:gridCol w="284321"/>
                <a:gridCol w="284322"/>
                <a:gridCol w="284321"/>
                <a:gridCol w="284321"/>
              </a:tblGrid>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6</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7</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12" name="文本框 11"/>
          <p:cNvSpPr txBox="1"/>
          <p:nvPr/>
        </p:nvSpPr>
        <p:spPr>
          <a:xfrm>
            <a:off x="362585" y="4608195"/>
            <a:ext cx="1177290" cy="368300"/>
          </a:xfrm>
          <a:prstGeom prst="rect">
            <a:avLst/>
          </a:prstGeom>
          <a:noFill/>
        </p:spPr>
        <p:txBody>
          <a:bodyPr wrap="square" rtlCol="0">
            <a:spAutoFit/>
          </a:bodyPr>
          <a:p>
            <a:r>
              <a:rPr lang="en-US" altLang="zh-CN">
                <a:solidFill>
                  <a:schemeClr val="tx1"/>
                </a:solidFill>
                <a:uFillTx/>
                <a:latin typeface="Times New Roman" panose="02020603050405020304" charset="0"/>
              </a:rPr>
              <a:t>next</a:t>
            </a:r>
            <a:r>
              <a:rPr lang="zh-CN" altLang="en-US">
                <a:solidFill>
                  <a:schemeClr val="tx1"/>
                </a:solidFill>
                <a:uFillTx/>
                <a:latin typeface="Times New Roman" panose="02020603050405020304" charset="0"/>
              </a:rPr>
              <a:t>数组</a:t>
            </a:r>
            <a:endParaRPr lang="zh-CN" altLang="en-US">
              <a:solidFill>
                <a:schemeClr val="tx1"/>
              </a:solidFill>
              <a:uFillTx/>
              <a:latin typeface="Times New Roman" panose="02020603050405020304" charset="0"/>
            </a:endParaRPr>
          </a:p>
        </p:txBody>
      </p:sp>
      <p:sp>
        <p:nvSpPr>
          <p:cNvPr id="13" name="文本框 12"/>
          <p:cNvSpPr txBox="1"/>
          <p:nvPr/>
        </p:nvSpPr>
        <p:spPr>
          <a:xfrm>
            <a:off x="330835" y="2513330"/>
            <a:ext cx="1072515" cy="368300"/>
          </a:xfrm>
          <a:prstGeom prst="rect">
            <a:avLst/>
          </a:prstGeom>
          <a:noFill/>
        </p:spPr>
        <p:txBody>
          <a:bodyPr wrap="square" rtlCol="0" anchor="t">
            <a:spAutoFit/>
          </a:bodyPr>
          <a:p>
            <a:r>
              <a:rPr lang="zh-CN" altLang="en-US" sz="1800" dirty="0" smtClean="0">
                <a:solidFill>
                  <a:srgbClr val="080808"/>
                </a:solidFill>
                <a:uFillTx/>
                <a:latin typeface="Times New Roman" panose="02020603050405020304" charset="0"/>
                <a:sym typeface="+mn-ea"/>
              </a:rPr>
              <a:t>模式串</a:t>
            </a:r>
            <a:r>
              <a:rPr lang="en-US" altLang="zh-CN" sz="1800" dirty="0" smtClean="0">
                <a:solidFill>
                  <a:srgbClr val="080808"/>
                </a:solidFill>
                <a:uFillTx/>
                <a:latin typeface="Times New Roman" panose="02020603050405020304" charset="0"/>
                <a:sym typeface="+mn-ea"/>
              </a:rPr>
              <a:t>T</a:t>
            </a:r>
            <a:endParaRPr lang="en-US" altLang="zh-CN" sz="1800" dirty="0" smtClean="0">
              <a:solidFill>
                <a:srgbClr val="080808"/>
              </a:solidFill>
              <a:uFillTx/>
              <a:latin typeface="Times New Roman" panose="02020603050405020304" charset="0"/>
              <a:sym typeface="+mn-ea"/>
            </a:endParaRPr>
          </a:p>
        </p:txBody>
      </p:sp>
      <p:graphicFrame>
        <p:nvGraphicFramePr>
          <p:cNvPr id="3" name="表格 2"/>
          <p:cNvGraphicFramePr/>
          <p:nvPr>
            <p:custDataLst>
              <p:tags r:id="rId2"/>
            </p:custDataLst>
          </p:nvPr>
        </p:nvGraphicFramePr>
        <p:xfrm>
          <a:off x="1403350" y="4684395"/>
          <a:ext cx="2274570" cy="548640"/>
        </p:xfrm>
        <a:graphic>
          <a:graphicData uri="http://schemas.openxmlformats.org/drawingml/2006/table">
            <a:tbl>
              <a:tblPr firstRow="1" bandRow="1">
                <a:tableStyleId>{5C22544A-7EE6-4342-B048-85BDC9FD1C3A}</a:tableStyleId>
              </a:tblPr>
              <a:tblGrid>
                <a:gridCol w="284321"/>
                <a:gridCol w="284322"/>
                <a:gridCol w="284321"/>
                <a:gridCol w="284321"/>
                <a:gridCol w="284321"/>
                <a:gridCol w="284322"/>
                <a:gridCol w="284321"/>
                <a:gridCol w="284321"/>
              </a:tblGrid>
              <a:tr h="274320">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8" name="文本框 7"/>
          <p:cNvSpPr txBox="1"/>
          <p:nvPr/>
        </p:nvSpPr>
        <p:spPr>
          <a:xfrm>
            <a:off x="306705" y="1532255"/>
            <a:ext cx="7908925" cy="495935"/>
          </a:xfrm>
          <a:prstGeom prst="rect">
            <a:avLst/>
          </a:prstGeom>
          <a:noFill/>
        </p:spPr>
        <p:txBody>
          <a:bodyPr wrap="square" rtlCol="0">
            <a:noAutofit/>
          </a:bodyPr>
          <a:p>
            <a:r>
              <a:rPr lang="zh-CN" altLang="en-US">
                <a:solidFill>
                  <a:schemeClr val="tx1"/>
                </a:solidFill>
                <a:uFillTx/>
                <a:latin typeface="Times New Roman" panose="02020603050405020304" charset="0"/>
              </a:rPr>
              <a:t>算法初始：首先定义首字符的</a:t>
            </a:r>
            <a:r>
              <a:rPr lang="en-US" altLang="zh-CN">
                <a:solidFill>
                  <a:schemeClr val="tx1"/>
                </a:solidFill>
                <a:uFillTx/>
                <a:latin typeface="Times New Roman" panose="02020603050405020304" charset="0"/>
              </a:rPr>
              <a:t>next[0]</a:t>
            </a:r>
            <a:r>
              <a:rPr lang="zh-CN" altLang="en-US">
                <a:solidFill>
                  <a:schemeClr val="tx1"/>
                </a:solidFill>
                <a:uFillTx/>
                <a:latin typeface="Times New Roman" panose="02020603050405020304" charset="0"/>
              </a:rPr>
              <a:t>值为零，然后定义两个指针</a:t>
            </a:r>
            <a:r>
              <a:rPr lang="en-US" altLang="zh-CN">
                <a:solidFill>
                  <a:schemeClr val="tx1"/>
                </a:solidFill>
                <a:uFillTx/>
                <a:latin typeface="Times New Roman" panose="02020603050405020304" charset="0"/>
              </a:rPr>
              <a:t>i,j</a:t>
            </a:r>
            <a:r>
              <a:rPr lang="zh-CN" altLang="en-US">
                <a:solidFill>
                  <a:schemeClr val="tx1"/>
                </a:solidFill>
                <a:uFillTx/>
                <a:latin typeface="Times New Roman" panose="02020603050405020304" charset="0"/>
              </a:rPr>
              <a:t>分别</a:t>
            </a:r>
            <a:r>
              <a:rPr lang="en-US" altLang="zh-CN">
                <a:solidFill>
                  <a:schemeClr val="tx1"/>
                </a:solidFill>
                <a:uFillTx/>
                <a:latin typeface="Times New Roman" panose="02020603050405020304" charset="0"/>
              </a:rPr>
              <a:t>i=1,j=0</a:t>
            </a:r>
            <a:r>
              <a:rPr lang="zh-CN" altLang="en-US">
                <a:solidFill>
                  <a:schemeClr val="tx1"/>
                </a:solidFill>
                <a:uFillTx/>
                <a:latin typeface="Times New Roman" panose="02020603050405020304" charset="0"/>
              </a:rPr>
              <a:t>。</a:t>
            </a:r>
            <a:endParaRPr lang="zh-CN" altLang="en-US">
              <a:solidFill>
                <a:schemeClr val="tx1"/>
              </a:solidFill>
              <a:uFillTx/>
              <a:latin typeface="Times New Roman" panose="02020603050405020304" charset="0"/>
            </a:endParaRPr>
          </a:p>
        </p:txBody>
      </p:sp>
      <p:sp>
        <p:nvSpPr>
          <p:cNvPr id="32" name="文本框 31"/>
          <p:cNvSpPr txBox="1"/>
          <p:nvPr/>
        </p:nvSpPr>
        <p:spPr>
          <a:xfrm>
            <a:off x="1691640" y="3284855"/>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i</a:t>
            </a:r>
            <a:endParaRPr lang="en-US" altLang="zh-CN" sz="1200">
              <a:latin typeface="Times New Roman" panose="02020603050405020304" charset="0"/>
              <a:cs typeface="Times New Roman" panose="02020603050405020304" charset="0"/>
            </a:endParaRPr>
          </a:p>
        </p:txBody>
      </p:sp>
      <p:cxnSp>
        <p:nvCxnSpPr>
          <p:cNvPr id="33" name="直接箭头连接符 32"/>
          <p:cNvCxnSpPr/>
          <p:nvPr/>
        </p:nvCxnSpPr>
        <p:spPr>
          <a:xfrm flipV="1">
            <a:off x="1803400" y="3080385"/>
            <a:ext cx="0" cy="243205"/>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34" name="文本框 33"/>
          <p:cNvSpPr txBox="1"/>
          <p:nvPr/>
        </p:nvSpPr>
        <p:spPr>
          <a:xfrm>
            <a:off x="1403350" y="3597275"/>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j</a:t>
            </a:r>
            <a:endParaRPr lang="en-US" altLang="zh-CN" sz="1200">
              <a:latin typeface="Times New Roman" panose="02020603050405020304" charset="0"/>
              <a:cs typeface="Times New Roman" panose="02020603050405020304" charset="0"/>
            </a:endParaRPr>
          </a:p>
        </p:txBody>
      </p:sp>
      <p:cxnSp>
        <p:nvCxnSpPr>
          <p:cNvPr id="35" name="直接箭头连接符 34"/>
          <p:cNvCxnSpPr/>
          <p:nvPr/>
        </p:nvCxnSpPr>
        <p:spPr>
          <a:xfrm flipV="1">
            <a:off x="1515110" y="3090545"/>
            <a:ext cx="0" cy="540000"/>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9" name="文本框 8"/>
          <p:cNvSpPr txBox="1"/>
          <p:nvPr/>
        </p:nvSpPr>
        <p:spPr>
          <a:xfrm>
            <a:off x="4065905" y="2513330"/>
            <a:ext cx="4610100" cy="678815"/>
          </a:xfrm>
          <a:prstGeom prst="rect">
            <a:avLst/>
          </a:prstGeom>
          <a:noFill/>
        </p:spPr>
        <p:txBody>
          <a:bodyPr wrap="square" rtlCol="0">
            <a:noAutofit/>
          </a:bodyPr>
          <a:p>
            <a:r>
              <a:rPr lang="zh-CN" altLang="en-US">
                <a:solidFill>
                  <a:schemeClr val="tx1"/>
                </a:solidFill>
                <a:uFillTx/>
                <a:latin typeface="Times New Roman" panose="02020603050405020304" charset="0"/>
              </a:rPr>
              <a:t>如果发现</a:t>
            </a:r>
            <a:r>
              <a:rPr lang="en-US" altLang="zh-CN">
                <a:solidFill>
                  <a:schemeClr val="tx1"/>
                </a:solidFill>
                <a:uFillTx/>
                <a:latin typeface="Times New Roman" panose="02020603050405020304" charset="0"/>
              </a:rPr>
              <a:t>T[i] != T[j] </a:t>
            </a:r>
            <a:r>
              <a:rPr lang="zh-CN" altLang="en-US">
                <a:solidFill>
                  <a:schemeClr val="tx1"/>
                </a:solidFill>
                <a:uFillTx/>
                <a:latin typeface="Times New Roman" panose="02020603050405020304" charset="0"/>
              </a:rPr>
              <a:t>且</a:t>
            </a:r>
            <a:r>
              <a:rPr lang="en-US" altLang="zh-CN">
                <a:solidFill>
                  <a:schemeClr val="tx1"/>
                </a:solidFill>
                <a:uFillTx/>
                <a:latin typeface="Times New Roman" panose="02020603050405020304" charset="0"/>
              </a:rPr>
              <a:t>j==0,</a:t>
            </a:r>
            <a:r>
              <a:rPr lang="zh-CN" altLang="en-US">
                <a:solidFill>
                  <a:schemeClr val="tx1"/>
                </a:solidFill>
                <a:uFillTx/>
                <a:latin typeface="Times New Roman" panose="02020603050405020304" charset="0"/>
              </a:rPr>
              <a:t>此时赋值</a:t>
            </a:r>
            <a:r>
              <a:rPr lang="en-US" altLang="zh-CN">
                <a:solidFill>
                  <a:schemeClr val="tx1"/>
                </a:solidFill>
                <a:uFillTx/>
                <a:latin typeface="Times New Roman" panose="02020603050405020304" charset="0"/>
              </a:rPr>
              <a:t>next[i] = 0</a:t>
            </a:r>
            <a:r>
              <a:rPr lang="zh-CN" altLang="en-US">
                <a:solidFill>
                  <a:schemeClr val="tx1"/>
                </a:solidFill>
                <a:uFillTx/>
                <a:latin typeface="Times New Roman" panose="02020603050405020304" charset="0"/>
              </a:rPr>
              <a:t>，</a:t>
            </a:r>
            <a:r>
              <a:rPr lang="en-US" altLang="zh-CN">
                <a:solidFill>
                  <a:schemeClr val="tx1"/>
                </a:solidFill>
                <a:uFillTx/>
                <a:latin typeface="Times New Roman" panose="02020603050405020304" charset="0"/>
              </a:rPr>
              <a:t>i+=1</a:t>
            </a:r>
            <a:r>
              <a:rPr lang="zh-CN" altLang="en-US">
                <a:solidFill>
                  <a:schemeClr val="tx1"/>
                </a:solidFill>
                <a:uFillTx/>
                <a:latin typeface="Times New Roman" panose="02020603050405020304" charset="0"/>
              </a:rPr>
              <a:t>。</a:t>
            </a:r>
            <a:endParaRPr lang="zh-CN" altLang="en-US">
              <a:solidFill>
                <a:schemeClr val="tx1"/>
              </a:solidFill>
              <a:uFillTx/>
              <a:latin typeface="Times New Roman" panose="02020603050405020304" charset="0"/>
            </a:endParaRPr>
          </a:p>
        </p:txBody>
      </p:sp>
      <p:sp>
        <p:nvSpPr>
          <p:cNvPr id="11" name="文本框 10"/>
          <p:cNvSpPr txBox="1"/>
          <p:nvPr/>
        </p:nvSpPr>
        <p:spPr>
          <a:xfrm>
            <a:off x="1979930" y="3283585"/>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i</a:t>
            </a:r>
            <a:endParaRPr lang="en-US" altLang="zh-CN" sz="1200">
              <a:latin typeface="Times New Roman" panose="02020603050405020304" charset="0"/>
              <a:cs typeface="Times New Roman" panose="02020603050405020304" charset="0"/>
            </a:endParaRPr>
          </a:p>
        </p:txBody>
      </p:sp>
      <p:cxnSp>
        <p:nvCxnSpPr>
          <p:cNvPr id="14" name="直接箭头连接符 13"/>
          <p:cNvCxnSpPr/>
          <p:nvPr/>
        </p:nvCxnSpPr>
        <p:spPr>
          <a:xfrm flipV="1">
            <a:off x="2091690" y="3079115"/>
            <a:ext cx="0" cy="243205"/>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15" name="文本框 14"/>
          <p:cNvSpPr txBox="1"/>
          <p:nvPr/>
        </p:nvSpPr>
        <p:spPr>
          <a:xfrm>
            <a:off x="3851910" y="2503805"/>
            <a:ext cx="5052695" cy="501650"/>
          </a:xfrm>
          <a:prstGeom prst="rect">
            <a:avLst/>
          </a:prstGeom>
          <a:noFill/>
        </p:spPr>
        <p:txBody>
          <a:bodyPr wrap="square" rtlCol="0">
            <a:noAutofit/>
          </a:bodyPr>
          <a:p>
            <a:r>
              <a:rPr lang="zh-CN" altLang="en-US">
                <a:solidFill>
                  <a:schemeClr val="tx1"/>
                </a:solidFill>
                <a:uFillTx/>
                <a:latin typeface="Times New Roman" panose="02020603050405020304" charset="0"/>
              </a:rPr>
              <a:t>如果发现</a:t>
            </a:r>
            <a:r>
              <a:rPr lang="en-US" altLang="zh-CN">
                <a:solidFill>
                  <a:schemeClr val="tx1"/>
                </a:solidFill>
                <a:uFillTx/>
                <a:latin typeface="Times New Roman" panose="02020603050405020304" charset="0"/>
              </a:rPr>
              <a:t>T[i]==T[j],</a:t>
            </a:r>
            <a:r>
              <a:rPr lang="zh-CN" altLang="en-US">
                <a:solidFill>
                  <a:schemeClr val="tx1"/>
                </a:solidFill>
                <a:uFillTx/>
                <a:latin typeface="Times New Roman" panose="02020603050405020304" charset="0"/>
              </a:rPr>
              <a:t>此时赋值</a:t>
            </a:r>
            <a:r>
              <a:rPr lang="en-US" altLang="zh-CN">
                <a:solidFill>
                  <a:schemeClr val="tx1"/>
                </a:solidFill>
                <a:uFillTx/>
                <a:latin typeface="Times New Roman" panose="02020603050405020304" charset="0"/>
              </a:rPr>
              <a:t>next[i]=j+1</a:t>
            </a:r>
            <a:r>
              <a:rPr lang="zh-CN" altLang="en-US">
                <a:solidFill>
                  <a:schemeClr val="tx1"/>
                </a:solidFill>
                <a:uFillTx/>
                <a:latin typeface="Times New Roman" panose="02020603050405020304" charset="0"/>
              </a:rPr>
              <a:t>，且</a:t>
            </a:r>
            <a:r>
              <a:rPr lang="en-US" altLang="zh-CN">
                <a:solidFill>
                  <a:schemeClr val="tx1"/>
                </a:solidFill>
                <a:uFillTx/>
                <a:latin typeface="Times New Roman" panose="02020603050405020304" charset="0"/>
              </a:rPr>
              <a:t>i+=1,j+=1</a:t>
            </a:r>
            <a:r>
              <a:rPr lang="zh-CN" altLang="en-US">
                <a:solidFill>
                  <a:schemeClr val="tx1"/>
                </a:solidFill>
                <a:uFillTx/>
                <a:latin typeface="Times New Roman" panose="02020603050405020304" charset="0"/>
              </a:rPr>
              <a:t>。</a:t>
            </a:r>
            <a:endParaRPr lang="zh-CN" altLang="en-US">
              <a:solidFill>
                <a:schemeClr val="tx1"/>
              </a:solidFill>
              <a:uFillTx/>
              <a:latin typeface="Times New Roman" panose="02020603050405020304" charset="0"/>
            </a:endParaRPr>
          </a:p>
        </p:txBody>
      </p:sp>
      <p:graphicFrame>
        <p:nvGraphicFramePr>
          <p:cNvPr id="16" name="表格 15"/>
          <p:cNvGraphicFramePr/>
          <p:nvPr>
            <p:custDataLst>
              <p:tags r:id="rId3"/>
            </p:custDataLst>
          </p:nvPr>
        </p:nvGraphicFramePr>
        <p:xfrm>
          <a:off x="1403350" y="4692650"/>
          <a:ext cx="2274570" cy="548640"/>
        </p:xfrm>
        <a:graphic>
          <a:graphicData uri="http://schemas.openxmlformats.org/drawingml/2006/table">
            <a:tbl>
              <a:tblPr firstRow="1" bandRow="1">
                <a:tableStyleId>{5C22544A-7EE6-4342-B048-85BDC9FD1C3A}</a:tableStyleId>
              </a:tblPr>
              <a:tblGrid>
                <a:gridCol w="284321"/>
                <a:gridCol w="284322"/>
                <a:gridCol w="284321"/>
                <a:gridCol w="284321"/>
                <a:gridCol w="284321"/>
                <a:gridCol w="284322"/>
                <a:gridCol w="284321"/>
                <a:gridCol w="284321"/>
              </a:tblGrid>
              <a:tr h="274320">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graphicFrame>
        <p:nvGraphicFramePr>
          <p:cNvPr id="18" name="表格 17"/>
          <p:cNvGraphicFramePr/>
          <p:nvPr>
            <p:custDataLst>
              <p:tags r:id="rId4"/>
            </p:custDataLst>
          </p:nvPr>
        </p:nvGraphicFramePr>
        <p:xfrm>
          <a:off x="1403350" y="4706620"/>
          <a:ext cx="2274570" cy="548640"/>
        </p:xfrm>
        <a:graphic>
          <a:graphicData uri="http://schemas.openxmlformats.org/drawingml/2006/table">
            <a:tbl>
              <a:tblPr firstRow="1" bandRow="1">
                <a:tableStyleId>{5C22544A-7EE6-4342-B048-85BDC9FD1C3A}</a:tableStyleId>
              </a:tblPr>
              <a:tblGrid>
                <a:gridCol w="284321"/>
                <a:gridCol w="284322"/>
                <a:gridCol w="284321"/>
                <a:gridCol w="284321"/>
                <a:gridCol w="284321"/>
                <a:gridCol w="284322"/>
                <a:gridCol w="284321"/>
                <a:gridCol w="284321"/>
              </a:tblGrid>
              <a:tr h="274320">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1</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20" name="文本框 19"/>
          <p:cNvSpPr txBox="1"/>
          <p:nvPr/>
        </p:nvSpPr>
        <p:spPr>
          <a:xfrm>
            <a:off x="2287270" y="3283585"/>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i</a:t>
            </a:r>
            <a:endParaRPr lang="en-US" altLang="zh-CN" sz="1200">
              <a:latin typeface="Times New Roman" panose="02020603050405020304" charset="0"/>
              <a:cs typeface="Times New Roman" panose="02020603050405020304" charset="0"/>
            </a:endParaRPr>
          </a:p>
        </p:txBody>
      </p:sp>
      <p:cxnSp>
        <p:nvCxnSpPr>
          <p:cNvPr id="21" name="直接箭头连接符 20"/>
          <p:cNvCxnSpPr/>
          <p:nvPr/>
        </p:nvCxnSpPr>
        <p:spPr>
          <a:xfrm flipV="1">
            <a:off x="2399030" y="3079115"/>
            <a:ext cx="0" cy="243205"/>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22" name="文本框 21"/>
          <p:cNvSpPr txBox="1"/>
          <p:nvPr/>
        </p:nvSpPr>
        <p:spPr>
          <a:xfrm>
            <a:off x="1690370" y="3594735"/>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j</a:t>
            </a:r>
            <a:endParaRPr lang="en-US" altLang="zh-CN" sz="1200">
              <a:latin typeface="Times New Roman" panose="02020603050405020304" charset="0"/>
              <a:cs typeface="Times New Roman" panose="02020603050405020304" charset="0"/>
            </a:endParaRPr>
          </a:p>
        </p:txBody>
      </p:sp>
      <p:cxnSp>
        <p:nvCxnSpPr>
          <p:cNvPr id="23" name="直接箭头连接符 22"/>
          <p:cNvCxnSpPr/>
          <p:nvPr/>
        </p:nvCxnSpPr>
        <p:spPr>
          <a:xfrm flipV="1">
            <a:off x="1802130" y="3088005"/>
            <a:ext cx="0" cy="540000"/>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xit" presetSubtype="4" fill="hold" nodeType="clickEffect">
                                  <p:stCondLst>
                                    <p:cond delay="0"/>
                                  </p:stCondLst>
                                  <p:childTnLst>
                                    <p:animEffect transition="out" filter="wipe(down)">
                                      <p:cBhvr>
                                        <p:cTn id="12" dur="500"/>
                                        <p:tgtEl>
                                          <p:spTgt spid="33"/>
                                        </p:tgtEl>
                                      </p:cBhvr>
                                    </p:animEffect>
                                    <p:set>
                                      <p:cBhvr>
                                        <p:cTn id="13" dur="1" fill="hold">
                                          <p:stCondLst>
                                            <p:cond delay="499"/>
                                          </p:stCondLst>
                                        </p:cTn>
                                        <p:tgtEl>
                                          <p:spTgt spid="33"/>
                                        </p:tgtEl>
                                        <p:attrNameLst>
                                          <p:attrName>style.visibility</p:attrName>
                                        </p:attrNameLst>
                                      </p:cBhvr>
                                      <p:to>
                                        <p:strVal val="hidden"/>
                                      </p:to>
                                    </p:set>
                                  </p:childTnLst>
                                </p:cTn>
                              </p:par>
                              <p:par>
                                <p:cTn id="14" presetID="22" presetClass="exit" presetSubtype="4" fill="hold" grpId="0" nodeType="withEffect">
                                  <p:stCondLst>
                                    <p:cond delay="0"/>
                                  </p:stCondLst>
                                  <p:childTnLst>
                                    <p:animEffect transition="out" filter="wipe(down)">
                                      <p:cBhvr>
                                        <p:cTn id="15" dur="500"/>
                                        <p:tgtEl>
                                          <p:spTgt spid="32"/>
                                        </p:tgtEl>
                                      </p:cBhvr>
                                    </p:animEffect>
                                    <p:set>
                                      <p:cBhvr>
                                        <p:cTn id="16" dur="1" fill="hold">
                                          <p:stCondLst>
                                            <p:cond delay="499"/>
                                          </p:stCondLst>
                                        </p:cTn>
                                        <p:tgtEl>
                                          <p:spTgt spid="3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nodeType="clickEffect">
                                  <p:stCondLst>
                                    <p:cond delay="0"/>
                                  </p:stCondLst>
                                  <p:childTnLst>
                                    <p:anim calcmode="lin" valueType="num">
                                      <p:cBhvr additive="base">
                                        <p:cTn id="30" dur="500"/>
                                        <p:tgtEl>
                                          <p:spTgt spid="3"/>
                                        </p:tgtEl>
                                        <p:attrNameLst>
                                          <p:attrName>ppt_x</p:attrName>
                                        </p:attrNameLst>
                                      </p:cBhvr>
                                      <p:tavLst>
                                        <p:tav tm="0">
                                          <p:val>
                                            <p:strVal val="ppt_x"/>
                                          </p:val>
                                        </p:tav>
                                        <p:tav tm="100000">
                                          <p:val>
                                            <p:strVal val="ppt_x"/>
                                          </p:val>
                                        </p:tav>
                                      </p:tavLst>
                                    </p:anim>
                                    <p:anim calcmode="lin" valueType="num">
                                      <p:cBhvr additive="base">
                                        <p:cTn id="31" dur="500"/>
                                        <p:tgtEl>
                                          <p:spTgt spid="3"/>
                                        </p:tgtEl>
                                        <p:attrNameLst>
                                          <p:attrName>ppt_y</p:attrName>
                                        </p:attrNameLst>
                                      </p:cBhvr>
                                      <p:tavLst>
                                        <p:tav tm="0">
                                          <p:val>
                                            <p:strVal val="ppt_y"/>
                                          </p:val>
                                        </p:tav>
                                        <p:tav tm="100000">
                                          <p:val>
                                            <p:strVal val="1+ppt_h/2"/>
                                          </p:val>
                                        </p:tav>
                                      </p:tavLst>
                                    </p:anim>
                                    <p:set>
                                      <p:cBhvr>
                                        <p:cTn id="32" dur="1" fill="hold">
                                          <p:stCondLst>
                                            <p:cond delay="499"/>
                                          </p:stCondLst>
                                        </p:cTn>
                                        <p:tgtEl>
                                          <p:spTgt spid="3"/>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grpId="2" nodeType="clickEffect">
                                  <p:stCondLst>
                                    <p:cond delay="0"/>
                                  </p:stCondLst>
                                  <p:childTnLst>
                                    <p:anim calcmode="lin" valueType="num">
                                      <p:cBhvr additive="base">
                                        <p:cTn id="42" dur="500"/>
                                        <p:tgtEl>
                                          <p:spTgt spid="9"/>
                                        </p:tgtEl>
                                        <p:attrNameLst>
                                          <p:attrName>ppt_x</p:attrName>
                                        </p:attrNameLst>
                                      </p:cBhvr>
                                      <p:tavLst>
                                        <p:tav tm="0">
                                          <p:val>
                                            <p:strVal val="ppt_x"/>
                                          </p:val>
                                        </p:tav>
                                        <p:tav tm="100000">
                                          <p:val>
                                            <p:strVal val="ppt_x"/>
                                          </p:val>
                                        </p:tav>
                                      </p:tavLst>
                                    </p:anim>
                                    <p:anim calcmode="lin" valueType="num">
                                      <p:cBhvr additive="base">
                                        <p:cTn id="43" dur="500"/>
                                        <p:tgtEl>
                                          <p:spTgt spid="9"/>
                                        </p:tgtEl>
                                        <p:attrNameLst>
                                          <p:attrName>ppt_y</p:attrName>
                                        </p:attrNameLst>
                                      </p:cBhvr>
                                      <p:tavLst>
                                        <p:tav tm="0">
                                          <p:val>
                                            <p:strVal val="ppt_y"/>
                                          </p:val>
                                        </p:tav>
                                        <p:tav tm="100000">
                                          <p:val>
                                            <p:strVal val="1+ppt_h/2"/>
                                          </p:val>
                                        </p:tav>
                                      </p:tavLst>
                                    </p:anim>
                                    <p:set>
                                      <p:cBhvr>
                                        <p:cTn id="44" dur="1" fill="hold">
                                          <p:stCondLst>
                                            <p:cond delay="499"/>
                                          </p:stCondLst>
                                        </p:cTn>
                                        <p:tgtEl>
                                          <p:spTgt spid="9"/>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xit" presetSubtype="4" fill="hold" nodeType="clickEffect">
                                  <p:stCondLst>
                                    <p:cond delay="0"/>
                                  </p:stCondLst>
                                  <p:childTnLst>
                                    <p:anim calcmode="lin" valueType="num">
                                      <p:cBhvr additive="base">
                                        <p:cTn id="54" dur="500"/>
                                        <p:tgtEl>
                                          <p:spTgt spid="16"/>
                                        </p:tgtEl>
                                        <p:attrNameLst>
                                          <p:attrName>ppt_x</p:attrName>
                                        </p:attrNameLst>
                                      </p:cBhvr>
                                      <p:tavLst>
                                        <p:tav tm="0">
                                          <p:val>
                                            <p:strVal val="ppt_x"/>
                                          </p:val>
                                        </p:tav>
                                        <p:tav tm="100000">
                                          <p:val>
                                            <p:strVal val="ppt_x"/>
                                          </p:val>
                                        </p:tav>
                                      </p:tavLst>
                                    </p:anim>
                                    <p:anim calcmode="lin" valueType="num">
                                      <p:cBhvr additive="base">
                                        <p:cTn id="55" dur="500"/>
                                        <p:tgtEl>
                                          <p:spTgt spid="16"/>
                                        </p:tgtEl>
                                        <p:attrNameLst>
                                          <p:attrName>ppt_y</p:attrName>
                                        </p:attrNameLst>
                                      </p:cBhvr>
                                      <p:tavLst>
                                        <p:tav tm="0">
                                          <p:val>
                                            <p:strVal val="ppt_y"/>
                                          </p:val>
                                        </p:tav>
                                        <p:tav tm="100000">
                                          <p:val>
                                            <p:strVal val="1+ppt_h/2"/>
                                          </p:val>
                                        </p:tav>
                                      </p:tavLst>
                                    </p:anim>
                                    <p:set>
                                      <p:cBhvr>
                                        <p:cTn id="56" dur="1" fill="hold">
                                          <p:stCondLst>
                                            <p:cond delay="499"/>
                                          </p:stCondLst>
                                        </p:cTn>
                                        <p:tgtEl>
                                          <p:spTgt spid="16"/>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additive="base">
                                        <p:cTn id="61" dur="500" fill="hold"/>
                                        <p:tgtEl>
                                          <p:spTgt spid="18"/>
                                        </p:tgtEl>
                                        <p:attrNameLst>
                                          <p:attrName>ppt_x</p:attrName>
                                        </p:attrNameLst>
                                      </p:cBhvr>
                                      <p:tavLst>
                                        <p:tav tm="0">
                                          <p:val>
                                            <p:strVal val="#ppt_x"/>
                                          </p:val>
                                        </p:tav>
                                        <p:tav tm="100000">
                                          <p:val>
                                            <p:strVal val="#ppt_x"/>
                                          </p:val>
                                        </p:tav>
                                      </p:tavLst>
                                    </p:anim>
                                    <p:anim calcmode="lin" valueType="num">
                                      <p:cBhvr additive="base">
                                        <p:cTn id="6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xit" presetSubtype="4" fill="hold" grpId="2" nodeType="clickEffect">
                                  <p:stCondLst>
                                    <p:cond delay="0"/>
                                  </p:stCondLst>
                                  <p:childTnLst>
                                    <p:anim calcmode="lin" valueType="num">
                                      <p:cBhvr additive="base">
                                        <p:cTn id="66" dur="500"/>
                                        <p:tgtEl>
                                          <p:spTgt spid="11"/>
                                        </p:tgtEl>
                                        <p:attrNameLst>
                                          <p:attrName>ppt_x</p:attrName>
                                        </p:attrNameLst>
                                      </p:cBhvr>
                                      <p:tavLst>
                                        <p:tav tm="0">
                                          <p:val>
                                            <p:strVal val="ppt_x"/>
                                          </p:val>
                                        </p:tav>
                                        <p:tav tm="100000">
                                          <p:val>
                                            <p:strVal val="ppt_x"/>
                                          </p:val>
                                        </p:tav>
                                      </p:tavLst>
                                    </p:anim>
                                    <p:anim calcmode="lin" valueType="num">
                                      <p:cBhvr additive="base">
                                        <p:cTn id="67" dur="500"/>
                                        <p:tgtEl>
                                          <p:spTgt spid="11"/>
                                        </p:tgtEl>
                                        <p:attrNameLst>
                                          <p:attrName>ppt_y</p:attrName>
                                        </p:attrNameLst>
                                      </p:cBhvr>
                                      <p:tavLst>
                                        <p:tav tm="0">
                                          <p:val>
                                            <p:strVal val="ppt_y"/>
                                          </p:val>
                                        </p:tav>
                                        <p:tav tm="100000">
                                          <p:val>
                                            <p:strVal val="1+ppt_h/2"/>
                                          </p:val>
                                        </p:tav>
                                      </p:tavLst>
                                    </p:anim>
                                    <p:set>
                                      <p:cBhvr>
                                        <p:cTn id="68" dur="1" fill="hold">
                                          <p:stCondLst>
                                            <p:cond delay="499"/>
                                          </p:stCondLst>
                                        </p:cTn>
                                        <p:tgtEl>
                                          <p:spTgt spid="11"/>
                                        </p:tgtEl>
                                        <p:attrNameLst>
                                          <p:attrName>style.visibility</p:attrName>
                                        </p:attrNameLst>
                                      </p:cBhvr>
                                      <p:to>
                                        <p:strVal val="hidden"/>
                                      </p:to>
                                    </p:set>
                                  </p:childTnLst>
                                </p:cTn>
                              </p:par>
                              <p:par>
                                <p:cTn id="69" presetID="2" presetClass="exit" presetSubtype="4" fill="hold" nodeType="withEffect">
                                  <p:stCondLst>
                                    <p:cond delay="0"/>
                                  </p:stCondLst>
                                  <p:childTnLst>
                                    <p:anim calcmode="lin" valueType="num">
                                      <p:cBhvr additive="base">
                                        <p:cTn id="70" dur="500"/>
                                        <p:tgtEl>
                                          <p:spTgt spid="14"/>
                                        </p:tgtEl>
                                        <p:attrNameLst>
                                          <p:attrName>ppt_x</p:attrName>
                                        </p:attrNameLst>
                                      </p:cBhvr>
                                      <p:tavLst>
                                        <p:tav tm="0">
                                          <p:val>
                                            <p:strVal val="ppt_x"/>
                                          </p:val>
                                        </p:tav>
                                        <p:tav tm="100000">
                                          <p:val>
                                            <p:strVal val="ppt_x"/>
                                          </p:val>
                                        </p:tav>
                                      </p:tavLst>
                                    </p:anim>
                                    <p:anim calcmode="lin" valueType="num">
                                      <p:cBhvr additive="base">
                                        <p:cTn id="71" dur="500"/>
                                        <p:tgtEl>
                                          <p:spTgt spid="14"/>
                                        </p:tgtEl>
                                        <p:attrNameLst>
                                          <p:attrName>ppt_y</p:attrName>
                                        </p:attrNameLst>
                                      </p:cBhvr>
                                      <p:tavLst>
                                        <p:tav tm="0">
                                          <p:val>
                                            <p:strVal val="ppt_y"/>
                                          </p:val>
                                        </p:tav>
                                        <p:tav tm="100000">
                                          <p:val>
                                            <p:strVal val="1+ppt_h/2"/>
                                          </p:val>
                                        </p:tav>
                                      </p:tavLst>
                                    </p:anim>
                                    <p:set>
                                      <p:cBhvr>
                                        <p:cTn id="72" dur="1" fill="hold">
                                          <p:stCondLst>
                                            <p:cond delay="499"/>
                                          </p:stCondLst>
                                        </p:cTn>
                                        <p:tgtEl>
                                          <p:spTgt spid="14"/>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20"/>
                                        </p:tgtEl>
                                        <p:attrNameLst>
                                          <p:attrName>style.visibility</p:attrName>
                                        </p:attrNameLst>
                                      </p:cBhvr>
                                      <p:to>
                                        <p:strVal val="visible"/>
                                      </p:to>
                                    </p:set>
                                    <p:anim calcmode="lin" valueType="num">
                                      <p:cBhvr additive="base">
                                        <p:cTn id="77" dur="500" fill="hold"/>
                                        <p:tgtEl>
                                          <p:spTgt spid="20"/>
                                        </p:tgtEl>
                                        <p:attrNameLst>
                                          <p:attrName>ppt_x</p:attrName>
                                        </p:attrNameLst>
                                      </p:cBhvr>
                                      <p:tavLst>
                                        <p:tav tm="0">
                                          <p:val>
                                            <p:strVal val="#ppt_x"/>
                                          </p:val>
                                        </p:tav>
                                        <p:tav tm="100000">
                                          <p:val>
                                            <p:strVal val="#ppt_x"/>
                                          </p:val>
                                        </p:tav>
                                      </p:tavLst>
                                    </p:anim>
                                    <p:anim calcmode="lin" valueType="num">
                                      <p:cBhvr additive="base">
                                        <p:cTn id="78" dur="500" fill="hold"/>
                                        <p:tgtEl>
                                          <p:spTgt spid="20"/>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21"/>
                                        </p:tgtEl>
                                        <p:attrNameLst>
                                          <p:attrName>style.visibility</p:attrName>
                                        </p:attrNameLst>
                                      </p:cBhvr>
                                      <p:to>
                                        <p:strVal val="visible"/>
                                      </p:to>
                                    </p:set>
                                    <p:anim calcmode="lin" valueType="num">
                                      <p:cBhvr additive="base">
                                        <p:cTn id="81" dur="500" fill="hold"/>
                                        <p:tgtEl>
                                          <p:spTgt spid="21"/>
                                        </p:tgtEl>
                                        <p:attrNameLst>
                                          <p:attrName>ppt_x</p:attrName>
                                        </p:attrNameLst>
                                      </p:cBhvr>
                                      <p:tavLst>
                                        <p:tav tm="0">
                                          <p:val>
                                            <p:strVal val="#ppt_x"/>
                                          </p:val>
                                        </p:tav>
                                        <p:tav tm="100000">
                                          <p:val>
                                            <p:strVal val="#ppt_x"/>
                                          </p:val>
                                        </p:tav>
                                      </p:tavLst>
                                    </p:anim>
                                    <p:anim calcmode="lin" valueType="num">
                                      <p:cBhvr additive="base">
                                        <p:cTn id="8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xit" presetSubtype="4" fill="hold" nodeType="clickEffect">
                                  <p:stCondLst>
                                    <p:cond delay="0"/>
                                  </p:stCondLst>
                                  <p:childTnLst>
                                    <p:anim calcmode="lin" valueType="num">
                                      <p:cBhvr additive="base">
                                        <p:cTn id="86" dur="500"/>
                                        <p:tgtEl>
                                          <p:spTgt spid="35"/>
                                        </p:tgtEl>
                                        <p:attrNameLst>
                                          <p:attrName>ppt_x</p:attrName>
                                        </p:attrNameLst>
                                      </p:cBhvr>
                                      <p:tavLst>
                                        <p:tav tm="0">
                                          <p:val>
                                            <p:strVal val="ppt_x"/>
                                          </p:val>
                                        </p:tav>
                                        <p:tav tm="100000">
                                          <p:val>
                                            <p:strVal val="ppt_x"/>
                                          </p:val>
                                        </p:tav>
                                      </p:tavLst>
                                    </p:anim>
                                    <p:anim calcmode="lin" valueType="num">
                                      <p:cBhvr additive="base">
                                        <p:cTn id="87" dur="500"/>
                                        <p:tgtEl>
                                          <p:spTgt spid="35"/>
                                        </p:tgtEl>
                                        <p:attrNameLst>
                                          <p:attrName>ppt_y</p:attrName>
                                        </p:attrNameLst>
                                      </p:cBhvr>
                                      <p:tavLst>
                                        <p:tav tm="0">
                                          <p:val>
                                            <p:strVal val="ppt_y"/>
                                          </p:val>
                                        </p:tav>
                                        <p:tav tm="100000">
                                          <p:val>
                                            <p:strVal val="1+ppt_h/2"/>
                                          </p:val>
                                        </p:tav>
                                      </p:tavLst>
                                    </p:anim>
                                    <p:set>
                                      <p:cBhvr>
                                        <p:cTn id="88" dur="1" fill="hold">
                                          <p:stCondLst>
                                            <p:cond delay="499"/>
                                          </p:stCondLst>
                                        </p:cTn>
                                        <p:tgtEl>
                                          <p:spTgt spid="35"/>
                                        </p:tgtEl>
                                        <p:attrNameLst>
                                          <p:attrName>style.visibility</p:attrName>
                                        </p:attrNameLst>
                                      </p:cBhvr>
                                      <p:to>
                                        <p:strVal val="hidden"/>
                                      </p:to>
                                    </p:set>
                                  </p:childTnLst>
                                </p:cTn>
                              </p:par>
                              <p:par>
                                <p:cTn id="89" presetID="2" presetClass="exit" presetSubtype="4" fill="hold" grpId="0" nodeType="withEffect">
                                  <p:stCondLst>
                                    <p:cond delay="0"/>
                                  </p:stCondLst>
                                  <p:childTnLst>
                                    <p:anim calcmode="lin" valueType="num">
                                      <p:cBhvr additive="base">
                                        <p:cTn id="90" dur="500"/>
                                        <p:tgtEl>
                                          <p:spTgt spid="34"/>
                                        </p:tgtEl>
                                        <p:attrNameLst>
                                          <p:attrName>ppt_x</p:attrName>
                                        </p:attrNameLst>
                                      </p:cBhvr>
                                      <p:tavLst>
                                        <p:tav tm="0">
                                          <p:val>
                                            <p:strVal val="ppt_x"/>
                                          </p:val>
                                        </p:tav>
                                        <p:tav tm="100000">
                                          <p:val>
                                            <p:strVal val="ppt_x"/>
                                          </p:val>
                                        </p:tav>
                                      </p:tavLst>
                                    </p:anim>
                                    <p:anim calcmode="lin" valueType="num">
                                      <p:cBhvr additive="base">
                                        <p:cTn id="91" dur="500"/>
                                        <p:tgtEl>
                                          <p:spTgt spid="34"/>
                                        </p:tgtEl>
                                        <p:attrNameLst>
                                          <p:attrName>ppt_y</p:attrName>
                                        </p:attrNameLst>
                                      </p:cBhvr>
                                      <p:tavLst>
                                        <p:tav tm="0">
                                          <p:val>
                                            <p:strVal val="ppt_y"/>
                                          </p:val>
                                        </p:tav>
                                        <p:tav tm="100000">
                                          <p:val>
                                            <p:strVal val="1+ppt_h/2"/>
                                          </p:val>
                                        </p:tav>
                                      </p:tavLst>
                                    </p:anim>
                                    <p:set>
                                      <p:cBhvr>
                                        <p:cTn id="92" dur="1" fill="hold">
                                          <p:stCondLst>
                                            <p:cond delay="499"/>
                                          </p:stCondLst>
                                        </p:cTn>
                                        <p:tgtEl>
                                          <p:spTgt spid="34"/>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23"/>
                                        </p:tgtEl>
                                        <p:attrNameLst>
                                          <p:attrName>style.visibility</p:attrName>
                                        </p:attrNameLst>
                                      </p:cBhvr>
                                      <p:to>
                                        <p:strVal val="visible"/>
                                      </p:to>
                                    </p:set>
                                    <p:anim calcmode="lin" valueType="num">
                                      <p:cBhvr additive="base">
                                        <p:cTn id="97" dur="500" fill="hold"/>
                                        <p:tgtEl>
                                          <p:spTgt spid="23"/>
                                        </p:tgtEl>
                                        <p:attrNameLst>
                                          <p:attrName>ppt_x</p:attrName>
                                        </p:attrNameLst>
                                      </p:cBhvr>
                                      <p:tavLst>
                                        <p:tav tm="0">
                                          <p:val>
                                            <p:strVal val="#ppt_x"/>
                                          </p:val>
                                        </p:tav>
                                        <p:tav tm="100000">
                                          <p:val>
                                            <p:strVal val="#ppt_x"/>
                                          </p:val>
                                        </p:tav>
                                      </p:tavLst>
                                    </p:anim>
                                    <p:anim calcmode="lin" valueType="num">
                                      <p:cBhvr additive="base">
                                        <p:cTn id="98" dur="500" fill="hold"/>
                                        <p:tgtEl>
                                          <p:spTgt spid="23"/>
                                        </p:tgtEl>
                                        <p:attrNameLst>
                                          <p:attrName>ppt_y</p:attrName>
                                        </p:attrNameLst>
                                      </p:cBhvr>
                                      <p:tavLst>
                                        <p:tav tm="0">
                                          <p:val>
                                            <p:strVal val="1+#ppt_h/2"/>
                                          </p:val>
                                        </p:tav>
                                        <p:tav tm="100000">
                                          <p:val>
                                            <p:strVal val="#ppt_y"/>
                                          </p:val>
                                        </p:tav>
                                      </p:tavLst>
                                    </p:anim>
                                  </p:childTnLst>
                                </p:cTn>
                              </p:par>
                              <p:par>
                                <p:cTn id="99" presetID="2" presetClass="entr" presetSubtype="4" fill="hold" grpId="1" nodeType="withEffect">
                                  <p:stCondLst>
                                    <p:cond delay="0"/>
                                  </p:stCondLst>
                                  <p:childTnLst>
                                    <p:set>
                                      <p:cBhvr>
                                        <p:cTn id="100" dur="1" fill="hold">
                                          <p:stCondLst>
                                            <p:cond delay="0"/>
                                          </p:stCondLst>
                                        </p:cTn>
                                        <p:tgtEl>
                                          <p:spTgt spid="22"/>
                                        </p:tgtEl>
                                        <p:attrNameLst>
                                          <p:attrName>style.visibility</p:attrName>
                                        </p:attrNameLst>
                                      </p:cBhvr>
                                      <p:to>
                                        <p:strVal val="visible"/>
                                      </p:to>
                                    </p:set>
                                    <p:anim calcmode="lin" valueType="num">
                                      <p:cBhvr additive="base">
                                        <p:cTn id="101" dur="500" fill="hold"/>
                                        <p:tgtEl>
                                          <p:spTgt spid="22"/>
                                        </p:tgtEl>
                                        <p:attrNameLst>
                                          <p:attrName>ppt_x</p:attrName>
                                        </p:attrNameLst>
                                      </p:cBhvr>
                                      <p:tavLst>
                                        <p:tav tm="0">
                                          <p:val>
                                            <p:strVal val="#ppt_x"/>
                                          </p:val>
                                        </p:tav>
                                        <p:tav tm="100000">
                                          <p:val>
                                            <p:strVal val="#ppt_x"/>
                                          </p:val>
                                        </p:tav>
                                      </p:tavLst>
                                    </p:anim>
                                    <p:anim calcmode="lin" valueType="num">
                                      <p:cBhvr additive="base">
                                        <p:cTn id="10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32" grpId="0"/>
      <p:bldP spid="11" grpId="1"/>
      <p:bldP spid="9" grpId="2"/>
      <p:bldP spid="15" grpId="0"/>
      <p:bldP spid="15" grpId="1"/>
      <p:bldP spid="11" grpId="2"/>
      <p:bldP spid="20" grpId="0"/>
      <p:bldP spid="20" grpId="1"/>
      <p:bldP spid="34" grpId="0"/>
      <p:bldP spid="22" grpId="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0"/>
          </p:nvPr>
        </p:nvSpPr>
        <p:spPr/>
        <p:txBody>
          <a:bodyPr/>
          <a:p>
            <a:pPr>
              <a:defRPr/>
            </a:pPr>
            <a:r>
              <a:rPr lang="de-DE" altLang="en-US"/>
              <a:t>Page </a:t>
            </a:r>
            <a:r>
              <a:rPr lang="de-DE" altLang="en-US">
                <a:sym typeface="MS UI Gothic" panose="020B0600070205080204" pitchFamily="34" charset="-128"/>
              </a:rPr>
              <a:t></a:t>
            </a:r>
            <a:r>
              <a:rPr lang="de-DE" altLang="en-US"/>
              <a:t> </a:t>
            </a:r>
            <a:fld id="{1FA65F22-8AC8-411F-B820-478F7DB776C2}" type="slidenum">
              <a:rPr lang="zh-CN" altLang="en-US" smtClean="0"/>
            </a:fld>
            <a:endParaRPr lang="en-US" altLang="zh-CN"/>
          </a:p>
        </p:txBody>
      </p:sp>
      <p:sp>
        <p:nvSpPr>
          <p:cNvPr id="6" name="文本框 5"/>
          <p:cNvSpPr txBox="1"/>
          <p:nvPr/>
        </p:nvSpPr>
        <p:spPr>
          <a:xfrm>
            <a:off x="179705" y="836930"/>
            <a:ext cx="7172325" cy="572770"/>
          </a:xfrm>
          <a:prstGeom prst="rect">
            <a:avLst/>
          </a:prstGeom>
          <a:noFill/>
        </p:spPr>
        <p:txBody>
          <a:bodyPr wrap="square" rtlCol="0">
            <a:noAutofit/>
          </a:bodyPr>
          <a:p>
            <a:r>
              <a:rPr lang="zh-CN" altLang="en-US">
                <a:solidFill>
                  <a:schemeClr val="tx1"/>
                </a:solidFill>
                <a:uFillTx/>
                <a:latin typeface="Times New Roman" panose="02020603050405020304" charset="0"/>
              </a:rPr>
              <a:t>那么如何实现</a:t>
            </a:r>
            <a:r>
              <a:rPr lang="en-US" altLang="zh-CN">
                <a:solidFill>
                  <a:schemeClr val="tx1"/>
                </a:solidFill>
                <a:uFillTx/>
                <a:latin typeface="Times New Roman" panose="02020603050405020304" charset="0"/>
              </a:rPr>
              <a:t>next</a:t>
            </a:r>
            <a:r>
              <a:rPr lang="zh-CN" altLang="en-US">
                <a:solidFill>
                  <a:schemeClr val="tx1"/>
                </a:solidFill>
                <a:uFillTx/>
                <a:latin typeface="Times New Roman" panose="02020603050405020304" charset="0"/>
              </a:rPr>
              <a:t>数组的构造？假如模式串是</a:t>
            </a:r>
            <a:r>
              <a:rPr lang="en-US" altLang="zh-CN">
                <a:solidFill>
                  <a:schemeClr val="tx1"/>
                </a:solidFill>
                <a:uFillTx/>
                <a:latin typeface="Times New Roman" panose="02020603050405020304" charset="0"/>
              </a:rPr>
              <a:t>T=“</a:t>
            </a:r>
            <a:r>
              <a:rPr lang="en-US" altLang="zh-CN">
                <a:solidFill>
                  <a:schemeClr val="tx1"/>
                </a:solidFill>
                <a:uFillTx/>
                <a:latin typeface="Times New Roman" panose="02020603050405020304" charset="0"/>
              </a:rPr>
              <a:t>ABACABAD”</a:t>
            </a:r>
            <a:endParaRPr lang="en-US" altLang="zh-CN">
              <a:solidFill>
                <a:schemeClr val="tx1"/>
              </a:solidFill>
              <a:uFillTx/>
              <a:latin typeface="Times New Roman" panose="02020603050405020304" charset="0"/>
            </a:endParaRPr>
          </a:p>
        </p:txBody>
      </p:sp>
      <p:sp>
        <p:nvSpPr>
          <p:cNvPr id="3075" name="Text Box 3"/>
          <p:cNvSpPr txBox="1">
            <a:spLocks noChangeArrowheads="1"/>
          </p:cNvSpPr>
          <p:nvPr/>
        </p:nvSpPr>
        <p:spPr bwMode="auto">
          <a:xfrm>
            <a:off x="2299145" y="53029"/>
            <a:ext cx="4976520" cy="584775"/>
          </a:xfrm>
          <a:prstGeom prst="rect">
            <a:avLst/>
          </a:prstGeom>
          <a:noFill/>
          <a:ln w="9525">
            <a:noFill/>
            <a:miter lim="800000"/>
          </a:ln>
          <a:effectLst/>
        </p:spPr>
        <p:txBody>
          <a:bodyPr wrap="square">
            <a:spAutoFit/>
          </a:bodyPr>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graphicFrame>
        <p:nvGraphicFramePr>
          <p:cNvPr id="5" name="表格 4"/>
          <p:cNvGraphicFramePr/>
          <p:nvPr>
            <p:custDataLst>
              <p:tags r:id="rId1"/>
            </p:custDataLst>
          </p:nvPr>
        </p:nvGraphicFramePr>
        <p:xfrm>
          <a:off x="1331595" y="1536700"/>
          <a:ext cx="2274570" cy="548640"/>
        </p:xfrm>
        <a:graphic>
          <a:graphicData uri="http://schemas.openxmlformats.org/drawingml/2006/table">
            <a:tbl>
              <a:tblPr firstRow="1" bandRow="1">
                <a:tableStyleId>{5C22544A-7EE6-4342-B048-85BDC9FD1C3A}</a:tableStyleId>
              </a:tblPr>
              <a:tblGrid>
                <a:gridCol w="284321"/>
                <a:gridCol w="284322"/>
                <a:gridCol w="284321"/>
                <a:gridCol w="284321"/>
                <a:gridCol w="284321"/>
                <a:gridCol w="284322"/>
                <a:gridCol w="284321"/>
                <a:gridCol w="284321"/>
              </a:tblGrid>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6</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7</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12" name="文本框 11"/>
          <p:cNvSpPr txBox="1"/>
          <p:nvPr/>
        </p:nvSpPr>
        <p:spPr>
          <a:xfrm>
            <a:off x="362585" y="4608195"/>
            <a:ext cx="1177290" cy="368300"/>
          </a:xfrm>
          <a:prstGeom prst="rect">
            <a:avLst/>
          </a:prstGeom>
          <a:noFill/>
        </p:spPr>
        <p:txBody>
          <a:bodyPr wrap="square" rtlCol="0">
            <a:spAutoFit/>
          </a:bodyPr>
          <a:p>
            <a:r>
              <a:rPr lang="en-US" altLang="zh-CN">
                <a:solidFill>
                  <a:schemeClr val="tx1"/>
                </a:solidFill>
                <a:uFillTx/>
                <a:latin typeface="Times New Roman" panose="02020603050405020304" charset="0"/>
              </a:rPr>
              <a:t>next</a:t>
            </a:r>
            <a:r>
              <a:rPr lang="zh-CN" altLang="en-US">
                <a:solidFill>
                  <a:schemeClr val="tx1"/>
                </a:solidFill>
                <a:uFillTx/>
                <a:latin typeface="Times New Roman" panose="02020603050405020304" charset="0"/>
              </a:rPr>
              <a:t>数组</a:t>
            </a:r>
            <a:endParaRPr lang="zh-CN" altLang="en-US">
              <a:solidFill>
                <a:schemeClr val="tx1"/>
              </a:solidFill>
              <a:uFillTx/>
              <a:latin typeface="Times New Roman" panose="02020603050405020304" charset="0"/>
            </a:endParaRPr>
          </a:p>
        </p:txBody>
      </p:sp>
      <p:sp>
        <p:nvSpPr>
          <p:cNvPr id="13" name="文本框 12"/>
          <p:cNvSpPr txBox="1"/>
          <p:nvPr/>
        </p:nvSpPr>
        <p:spPr>
          <a:xfrm>
            <a:off x="259080" y="1557020"/>
            <a:ext cx="1072515" cy="368300"/>
          </a:xfrm>
          <a:prstGeom prst="rect">
            <a:avLst/>
          </a:prstGeom>
          <a:noFill/>
        </p:spPr>
        <p:txBody>
          <a:bodyPr wrap="square" rtlCol="0" anchor="t">
            <a:spAutoFit/>
          </a:bodyPr>
          <a:p>
            <a:r>
              <a:rPr lang="zh-CN" altLang="en-US" sz="1800" dirty="0" smtClean="0">
                <a:solidFill>
                  <a:srgbClr val="080808"/>
                </a:solidFill>
                <a:uFillTx/>
                <a:latin typeface="Times New Roman" panose="02020603050405020304" charset="0"/>
                <a:sym typeface="+mn-ea"/>
              </a:rPr>
              <a:t>模式串</a:t>
            </a:r>
            <a:r>
              <a:rPr lang="en-US" altLang="zh-CN" sz="1800" dirty="0" smtClean="0">
                <a:solidFill>
                  <a:srgbClr val="080808"/>
                </a:solidFill>
                <a:uFillTx/>
                <a:latin typeface="Times New Roman" panose="02020603050405020304" charset="0"/>
                <a:sym typeface="+mn-ea"/>
              </a:rPr>
              <a:t>T</a:t>
            </a:r>
            <a:endParaRPr lang="en-US" altLang="zh-CN" sz="1800" dirty="0" smtClean="0">
              <a:solidFill>
                <a:srgbClr val="080808"/>
              </a:solidFill>
              <a:uFillTx/>
              <a:latin typeface="Times New Roman" panose="02020603050405020304" charset="0"/>
              <a:sym typeface="+mn-ea"/>
            </a:endParaRPr>
          </a:p>
        </p:txBody>
      </p:sp>
      <p:sp>
        <p:nvSpPr>
          <p:cNvPr id="34" name="文本框 33"/>
          <p:cNvSpPr txBox="1"/>
          <p:nvPr/>
        </p:nvSpPr>
        <p:spPr>
          <a:xfrm>
            <a:off x="1621155" y="2633345"/>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j</a:t>
            </a:r>
            <a:endParaRPr lang="en-US" altLang="zh-CN" sz="1200">
              <a:latin typeface="Times New Roman" panose="02020603050405020304" charset="0"/>
              <a:cs typeface="Times New Roman" panose="02020603050405020304" charset="0"/>
            </a:endParaRPr>
          </a:p>
        </p:txBody>
      </p:sp>
      <p:cxnSp>
        <p:nvCxnSpPr>
          <p:cNvPr id="35" name="直接箭头连接符 34"/>
          <p:cNvCxnSpPr/>
          <p:nvPr/>
        </p:nvCxnSpPr>
        <p:spPr>
          <a:xfrm flipV="1">
            <a:off x="1732915" y="2126615"/>
            <a:ext cx="0" cy="540000"/>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11" name="文本框 10"/>
          <p:cNvSpPr txBox="1"/>
          <p:nvPr/>
        </p:nvSpPr>
        <p:spPr>
          <a:xfrm>
            <a:off x="2212975" y="2327275"/>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i</a:t>
            </a:r>
            <a:endParaRPr lang="en-US" altLang="zh-CN" sz="1200">
              <a:latin typeface="Times New Roman" panose="02020603050405020304" charset="0"/>
              <a:cs typeface="Times New Roman" panose="02020603050405020304" charset="0"/>
            </a:endParaRPr>
          </a:p>
        </p:txBody>
      </p:sp>
      <p:cxnSp>
        <p:nvCxnSpPr>
          <p:cNvPr id="14" name="直接箭头连接符 13"/>
          <p:cNvCxnSpPr/>
          <p:nvPr/>
        </p:nvCxnSpPr>
        <p:spPr>
          <a:xfrm flipV="1">
            <a:off x="2324735" y="2122805"/>
            <a:ext cx="0" cy="243205"/>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graphicFrame>
        <p:nvGraphicFramePr>
          <p:cNvPr id="18" name="表格 17"/>
          <p:cNvGraphicFramePr/>
          <p:nvPr>
            <p:custDataLst>
              <p:tags r:id="rId2"/>
            </p:custDataLst>
          </p:nvPr>
        </p:nvGraphicFramePr>
        <p:xfrm>
          <a:off x="1403350" y="4692650"/>
          <a:ext cx="2274570" cy="548640"/>
        </p:xfrm>
        <a:graphic>
          <a:graphicData uri="http://schemas.openxmlformats.org/drawingml/2006/table">
            <a:tbl>
              <a:tblPr firstRow="1" bandRow="1">
                <a:tableStyleId>{5C22544A-7EE6-4342-B048-85BDC9FD1C3A}</a:tableStyleId>
              </a:tblPr>
              <a:tblGrid>
                <a:gridCol w="284321"/>
                <a:gridCol w="284322"/>
                <a:gridCol w="284321"/>
                <a:gridCol w="284321"/>
                <a:gridCol w="284321"/>
                <a:gridCol w="284322"/>
                <a:gridCol w="284321"/>
                <a:gridCol w="284321"/>
              </a:tblGrid>
              <a:tr h="274320">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1</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4" name="文本框 3"/>
          <p:cNvSpPr txBox="1"/>
          <p:nvPr/>
        </p:nvSpPr>
        <p:spPr>
          <a:xfrm>
            <a:off x="3780155" y="1474470"/>
            <a:ext cx="5100320" cy="1504950"/>
          </a:xfrm>
          <a:prstGeom prst="rect">
            <a:avLst/>
          </a:prstGeom>
          <a:noFill/>
        </p:spPr>
        <p:txBody>
          <a:bodyPr wrap="square" rtlCol="0">
            <a:noAutofit/>
          </a:bodyPr>
          <a:p>
            <a:r>
              <a:rPr lang="zh-CN" altLang="en-US">
                <a:solidFill>
                  <a:schemeClr val="tx1"/>
                </a:solidFill>
                <a:uFillTx/>
                <a:latin typeface="Times New Roman" panose="02020603050405020304" charset="0"/>
              </a:rPr>
              <a:t>如果发现</a:t>
            </a:r>
            <a:r>
              <a:rPr lang="en-US" altLang="zh-CN">
                <a:solidFill>
                  <a:schemeClr val="tx1"/>
                </a:solidFill>
                <a:uFillTx/>
                <a:latin typeface="Times New Roman" panose="02020603050405020304" charset="0"/>
              </a:rPr>
              <a:t>T[i]!=T[j],</a:t>
            </a:r>
            <a:r>
              <a:rPr lang="zh-CN" altLang="en-US">
                <a:solidFill>
                  <a:schemeClr val="tx1"/>
                </a:solidFill>
                <a:uFillTx/>
                <a:latin typeface="Times New Roman" panose="02020603050405020304" charset="0"/>
              </a:rPr>
              <a:t>此时</a:t>
            </a:r>
            <a:r>
              <a:rPr lang="en-US" altLang="zh-CN">
                <a:solidFill>
                  <a:schemeClr val="tx1"/>
                </a:solidFill>
                <a:uFillTx/>
                <a:latin typeface="Times New Roman" panose="02020603050405020304" charset="0"/>
              </a:rPr>
              <a:t>j!=0</a:t>
            </a:r>
            <a:r>
              <a:rPr lang="zh-CN" altLang="en-US">
                <a:solidFill>
                  <a:schemeClr val="tx1"/>
                </a:solidFill>
                <a:uFillTx/>
                <a:latin typeface="Times New Roman" panose="02020603050405020304" charset="0"/>
              </a:rPr>
              <a:t>时，说明我们当前比较的字符串不能往下继续匹配（当前比较的字符串是</a:t>
            </a:r>
            <a:r>
              <a:rPr lang="en-US" altLang="zh-CN">
                <a:solidFill>
                  <a:schemeClr val="tx1"/>
                </a:solidFill>
                <a:uFillTx/>
                <a:latin typeface="Times New Roman" panose="02020603050405020304" charset="0"/>
              </a:rPr>
              <a:t>T[0:j+1]</a:t>
            </a:r>
            <a:r>
              <a:rPr lang="zh-CN" altLang="en-US">
                <a:solidFill>
                  <a:schemeClr val="tx1"/>
                </a:solidFill>
                <a:uFillTx/>
                <a:latin typeface="Times New Roman" panose="02020603050405020304" charset="0"/>
              </a:rPr>
              <a:t>），那么我们可以考虑去掉当前比较字符是否有前缀可以充当我们的最长前后缀，于是我</a:t>
            </a:r>
            <a:r>
              <a:rPr lang="en-US" altLang="zh-CN">
                <a:solidFill>
                  <a:schemeClr val="tx1"/>
                </a:solidFill>
                <a:uFillTx/>
                <a:latin typeface="Times New Roman" panose="02020603050405020304" charset="0"/>
              </a:rPr>
              <a:t>j=next[j-1]</a:t>
            </a:r>
            <a:r>
              <a:rPr lang="zh-CN" altLang="en-US">
                <a:solidFill>
                  <a:schemeClr val="tx1"/>
                </a:solidFill>
                <a:uFillTx/>
                <a:latin typeface="Times New Roman" panose="02020603050405020304" charset="0"/>
              </a:rPr>
              <a:t>的操作。</a:t>
            </a:r>
            <a:endParaRPr lang="zh-CN" altLang="en-US">
              <a:solidFill>
                <a:srgbClr val="FF0000"/>
              </a:solidFill>
              <a:uFillTx/>
              <a:latin typeface="Times New Roman" panose="02020603050405020304" charset="0"/>
            </a:endParaRPr>
          </a:p>
        </p:txBody>
      </p:sp>
      <p:sp>
        <p:nvSpPr>
          <p:cNvPr id="8" name="文本框 7"/>
          <p:cNvSpPr txBox="1"/>
          <p:nvPr/>
        </p:nvSpPr>
        <p:spPr>
          <a:xfrm>
            <a:off x="1341120" y="3608705"/>
            <a:ext cx="174053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j=next[j-1]</a:t>
            </a:r>
            <a:endParaRPr lang="en-US" altLang="zh-CN">
              <a:latin typeface="Times New Roman" panose="02020603050405020304" charset="0"/>
              <a:cs typeface="Times New Roman" panose="02020603050405020304" charset="0"/>
            </a:endParaRPr>
          </a:p>
        </p:txBody>
      </p:sp>
      <p:sp>
        <p:nvSpPr>
          <p:cNvPr id="9" name="文本框 8"/>
          <p:cNvSpPr txBox="1"/>
          <p:nvPr/>
        </p:nvSpPr>
        <p:spPr>
          <a:xfrm>
            <a:off x="1403350" y="2650490"/>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j</a:t>
            </a:r>
            <a:endParaRPr lang="en-US" altLang="zh-CN" sz="1200">
              <a:latin typeface="Times New Roman" panose="02020603050405020304" charset="0"/>
              <a:cs typeface="Times New Roman" panose="02020603050405020304" charset="0"/>
            </a:endParaRPr>
          </a:p>
        </p:txBody>
      </p:sp>
      <p:cxnSp>
        <p:nvCxnSpPr>
          <p:cNvPr id="10" name="直接箭头连接符 9"/>
          <p:cNvCxnSpPr/>
          <p:nvPr/>
        </p:nvCxnSpPr>
        <p:spPr>
          <a:xfrm flipV="1">
            <a:off x="1515110" y="2143760"/>
            <a:ext cx="0" cy="540000"/>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15" name="文本框 14"/>
          <p:cNvSpPr txBox="1"/>
          <p:nvPr/>
        </p:nvSpPr>
        <p:spPr>
          <a:xfrm>
            <a:off x="3824605" y="3429000"/>
            <a:ext cx="5052695" cy="501650"/>
          </a:xfrm>
          <a:prstGeom prst="rect">
            <a:avLst/>
          </a:prstGeom>
          <a:noFill/>
        </p:spPr>
        <p:txBody>
          <a:bodyPr wrap="square" rtlCol="0">
            <a:noAutofit/>
          </a:bodyPr>
          <a:p>
            <a:pPr algn="just"/>
            <a:r>
              <a:rPr lang="zh-CN" altLang="en-US">
                <a:solidFill>
                  <a:schemeClr val="tx1"/>
                </a:solidFill>
                <a:uFillTx/>
                <a:latin typeface="Times New Roman" panose="02020603050405020304" charset="0"/>
              </a:rPr>
              <a:t>此时又发现</a:t>
            </a:r>
            <a:r>
              <a:rPr lang="en-US" altLang="zh-CN">
                <a:solidFill>
                  <a:schemeClr val="tx1"/>
                </a:solidFill>
                <a:uFillTx/>
                <a:latin typeface="Times New Roman" panose="02020603050405020304" charset="0"/>
              </a:rPr>
              <a:t>j==0</a:t>
            </a:r>
            <a:r>
              <a:rPr lang="zh-CN" altLang="en-US">
                <a:solidFill>
                  <a:schemeClr val="tx1"/>
                </a:solidFill>
                <a:uFillTx/>
                <a:latin typeface="Times New Roman" panose="02020603050405020304" charset="0"/>
              </a:rPr>
              <a:t>，并且</a:t>
            </a:r>
            <a:r>
              <a:rPr lang="en-US" altLang="zh-CN">
                <a:solidFill>
                  <a:schemeClr val="tx1"/>
                </a:solidFill>
                <a:uFillTx/>
                <a:latin typeface="Times New Roman" panose="02020603050405020304" charset="0"/>
              </a:rPr>
              <a:t>T[i]!=T[j],</a:t>
            </a:r>
            <a:r>
              <a:rPr lang="zh-CN" altLang="en-US">
                <a:solidFill>
                  <a:schemeClr val="tx1"/>
                </a:solidFill>
                <a:uFillTx/>
                <a:latin typeface="Times New Roman" panose="02020603050405020304" charset="0"/>
              </a:rPr>
              <a:t>所以赋值</a:t>
            </a:r>
            <a:r>
              <a:rPr lang="en-US" altLang="zh-CN">
                <a:solidFill>
                  <a:schemeClr val="tx1"/>
                </a:solidFill>
                <a:uFillTx/>
                <a:latin typeface="Times New Roman" panose="02020603050405020304" charset="0"/>
              </a:rPr>
              <a:t>next[i]=0</a:t>
            </a:r>
            <a:r>
              <a:rPr lang="zh-CN" altLang="en-US">
                <a:solidFill>
                  <a:schemeClr val="tx1"/>
                </a:solidFill>
                <a:uFillTx/>
                <a:latin typeface="Times New Roman" panose="02020603050405020304" charset="0"/>
              </a:rPr>
              <a:t>，且</a:t>
            </a:r>
            <a:r>
              <a:rPr lang="en-US" altLang="zh-CN">
                <a:solidFill>
                  <a:schemeClr val="tx1"/>
                </a:solidFill>
                <a:uFillTx/>
                <a:latin typeface="Times New Roman" panose="02020603050405020304" charset="0"/>
              </a:rPr>
              <a:t>i+=1</a:t>
            </a:r>
            <a:r>
              <a:rPr lang="zh-CN" altLang="en-US">
                <a:solidFill>
                  <a:schemeClr val="tx1"/>
                </a:solidFill>
                <a:uFillTx/>
                <a:latin typeface="Times New Roman" panose="02020603050405020304" charset="0"/>
              </a:rPr>
              <a:t>。</a:t>
            </a:r>
            <a:endParaRPr lang="zh-CN" altLang="en-US">
              <a:solidFill>
                <a:schemeClr val="tx1"/>
              </a:solidFill>
              <a:uFillTx/>
              <a:latin typeface="Times New Roman" panose="02020603050405020304" charset="0"/>
            </a:endParaRPr>
          </a:p>
        </p:txBody>
      </p:sp>
      <p:graphicFrame>
        <p:nvGraphicFramePr>
          <p:cNvPr id="16" name="表格 15"/>
          <p:cNvGraphicFramePr/>
          <p:nvPr>
            <p:custDataLst>
              <p:tags r:id="rId3"/>
            </p:custDataLst>
          </p:nvPr>
        </p:nvGraphicFramePr>
        <p:xfrm>
          <a:off x="1403350" y="4696460"/>
          <a:ext cx="2274570" cy="548640"/>
        </p:xfrm>
        <a:graphic>
          <a:graphicData uri="http://schemas.openxmlformats.org/drawingml/2006/table">
            <a:tbl>
              <a:tblPr firstRow="1" bandRow="1">
                <a:tableStyleId>{5C22544A-7EE6-4342-B048-85BDC9FD1C3A}</a:tableStyleId>
              </a:tblPr>
              <a:tblGrid>
                <a:gridCol w="284321"/>
                <a:gridCol w="284322"/>
                <a:gridCol w="284321"/>
                <a:gridCol w="284321"/>
                <a:gridCol w="284321"/>
                <a:gridCol w="284322"/>
                <a:gridCol w="284321"/>
                <a:gridCol w="284321"/>
              </a:tblGrid>
              <a:tr h="274320">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1</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17" name="文本框 16"/>
          <p:cNvSpPr txBox="1"/>
          <p:nvPr/>
        </p:nvSpPr>
        <p:spPr>
          <a:xfrm>
            <a:off x="2483485" y="2327275"/>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i</a:t>
            </a:r>
            <a:endParaRPr lang="en-US" altLang="zh-CN" sz="1200">
              <a:latin typeface="Times New Roman" panose="02020603050405020304" charset="0"/>
              <a:cs typeface="Times New Roman" panose="02020603050405020304" charset="0"/>
            </a:endParaRPr>
          </a:p>
        </p:txBody>
      </p:sp>
      <p:cxnSp>
        <p:nvCxnSpPr>
          <p:cNvPr id="19" name="直接箭头连接符 18"/>
          <p:cNvCxnSpPr/>
          <p:nvPr/>
        </p:nvCxnSpPr>
        <p:spPr>
          <a:xfrm flipV="1">
            <a:off x="2595245" y="2122805"/>
            <a:ext cx="0" cy="243205"/>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2"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35"/>
                                        </p:tgtEl>
                                        <p:attrNameLst>
                                          <p:attrName>ppt_x</p:attrName>
                                        </p:attrNameLst>
                                      </p:cBhvr>
                                      <p:tavLst>
                                        <p:tav tm="0">
                                          <p:val>
                                            <p:strVal val="ppt_x"/>
                                          </p:val>
                                        </p:tav>
                                        <p:tav tm="100000">
                                          <p:val>
                                            <p:strVal val="ppt_x"/>
                                          </p:val>
                                        </p:tav>
                                      </p:tavLst>
                                    </p:anim>
                                    <p:anim calcmode="lin" valueType="num">
                                      <p:cBhvr additive="base">
                                        <p:cTn id="13" dur="500"/>
                                        <p:tgtEl>
                                          <p:spTgt spid="35"/>
                                        </p:tgtEl>
                                        <p:attrNameLst>
                                          <p:attrName>ppt_y</p:attrName>
                                        </p:attrNameLst>
                                      </p:cBhvr>
                                      <p:tavLst>
                                        <p:tav tm="0">
                                          <p:val>
                                            <p:strVal val="ppt_y"/>
                                          </p:val>
                                        </p:tav>
                                        <p:tav tm="100000">
                                          <p:val>
                                            <p:strVal val="1+ppt_h/2"/>
                                          </p:val>
                                        </p:tav>
                                      </p:tavLst>
                                    </p:anim>
                                    <p:set>
                                      <p:cBhvr>
                                        <p:cTn id="14" dur="1" fill="hold">
                                          <p:stCondLst>
                                            <p:cond delay="499"/>
                                          </p:stCondLst>
                                        </p:cTn>
                                        <p:tgtEl>
                                          <p:spTgt spid="35"/>
                                        </p:tgtEl>
                                        <p:attrNameLst>
                                          <p:attrName>style.visibility</p:attrName>
                                        </p:attrNameLst>
                                      </p:cBhvr>
                                      <p:to>
                                        <p:strVal val="hidden"/>
                                      </p:to>
                                    </p:set>
                                  </p:childTnLst>
                                </p:cTn>
                              </p:par>
                              <p:par>
                                <p:cTn id="15" presetID="2" presetClass="exit" presetSubtype="4" fill="hold" grpId="0" nodeType="withEffect">
                                  <p:stCondLst>
                                    <p:cond delay="0"/>
                                  </p:stCondLst>
                                  <p:childTnLst>
                                    <p:anim calcmode="lin" valueType="num">
                                      <p:cBhvr additive="base">
                                        <p:cTn id="16" dur="500"/>
                                        <p:tgtEl>
                                          <p:spTgt spid="34"/>
                                        </p:tgtEl>
                                        <p:attrNameLst>
                                          <p:attrName>ppt_x</p:attrName>
                                        </p:attrNameLst>
                                      </p:cBhvr>
                                      <p:tavLst>
                                        <p:tav tm="0">
                                          <p:val>
                                            <p:strVal val="ppt_x"/>
                                          </p:val>
                                        </p:tav>
                                        <p:tav tm="100000">
                                          <p:val>
                                            <p:strVal val="ppt_x"/>
                                          </p:val>
                                        </p:tav>
                                      </p:tavLst>
                                    </p:anim>
                                    <p:anim calcmode="lin" valueType="num">
                                      <p:cBhvr additive="base">
                                        <p:cTn id="17" dur="500"/>
                                        <p:tgtEl>
                                          <p:spTgt spid="34"/>
                                        </p:tgtEl>
                                        <p:attrNameLst>
                                          <p:attrName>ppt_y</p:attrName>
                                        </p:attrNameLst>
                                      </p:cBhvr>
                                      <p:tavLst>
                                        <p:tav tm="0">
                                          <p:val>
                                            <p:strVal val="ppt_y"/>
                                          </p:val>
                                        </p:tav>
                                        <p:tav tm="100000">
                                          <p:val>
                                            <p:strVal val="1+ppt_h/2"/>
                                          </p:val>
                                        </p:tav>
                                      </p:tavLst>
                                    </p:anim>
                                    <p:set>
                                      <p:cBhvr>
                                        <p:cTn id="18" dur="1" fill="hold">
                                          <p:stCondLst>
                                            <p:cond delay="499"/>
                                          </p:stCondLst>
                                        </p:cTn>
                                        <p:tgtEl>
                                          <p:spTgt spid="3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xit" presetSubtype="4" fill="hold" nodeType="clickEffect">
                                  <p:stCondLst>
                                    <p:cond delay="0"/>
                                  </p:stCondLst>
                                  <p:childTnLst>
                                    <p:anim calcmode="lin" valueType="num">
                                      <p:cBhvr additive="base">
                                        <p:cTn id="44" dur="500"/>
                                        <p:tgtEl>
                                          <p:spTgt spid="18"/>
                                        </p:tgtEl>
                                        <p:attrNameLst>
                                          <p:attrName>ppt_x</p:attrName>
                                        </p:attrNameLst>
                                      </p:cBhvr>
                                      <p:tavLst>
                                        <p:tav tm="0">
                                          <p:val>
                                            <p:strVal val="ppt_x"/>
                                          </p:val>
                                        </p:tav>
                                        <p:tav tm="100000">
                                          <p:val>
                                            <p:strVal val="ppt_x"/>
                                          </p:val>
                                        </p:tav>
                                      </p:tavLst>
                                    </p:anim>
                                    <p:anim calcmode="lin" valueType="num">
                                      <p:cBhvr additive="base">
                                        <p:cTn id="45" dur="500"/>
                                        <p:tgtEl>
                                          <p:spTgt spid="18"/>
                                        </p:tgtEl>
                                        <p:attrNameLst>
                                          <p:attrName>ppt_y</p:attrName>
                                        </p:attrNameLst>
                                      </p:cBhvr>
                                      <p:tavLst>
                                        <p:tav tm="0">
                                          <p:val>
                                            <p:strVal val="ppt_y"/>
                                          </p:val>
                                        </p:tav>
                                        <p:tav tm="100000">
                                          <p:val>
                                            <p:strVal val="1+ppt_h/2"/>
                                          </p:val>
                                        </p:tav>
                                      </p:tavLst>
                                    </p:anim>
                                    <p:set>
                                      <p:cBhvr>
                                        <p:cTn id="46" dur="1" fill="hold">
                                          <p:stCondLst>
                                            <p:cond delay="499"/>
                                          </p:stCondLst>
                                        </p:cTn>
                                        <p:tgtEl>
                                          <p:spTgt spid="18"/>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ppt_x"/>
                                          </p:val>
                                        </p:tav>
                                        <p:tav tm="100000">
                                          <p:val>
                                            <p:strVal val="#ppt_x"/>
                                          </p:val>
                                        </p:tav>
                                      </p:tavLst>
                                    </p:anim>
                                    <p:anim calcmode="lin" valueType="num">
                                      <p:cBhvr additive="base">
                                        <p:cTn id="5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xit" presetSubtype="4" fill="hold" grpId="0" nodeType="clickEffect">
                                  <p:stCondLst>
                                    <p:cond delay="0"/>
                                  </p:stCondLst>
                                  <p:childTnLst>
                                    <p:anim calcmode="lin" valueType="num">
                                      <p:cBhvr additive="base">
                                        <p:cTn id="56" dur="500"/>
                                        <p:tgtEl>
                                          <p:spTgt spid="11"/>
                                        </p:tgtEl>
                                        <p:attrNameLst>
                                          <p:attrName>ppt_x</p:attrName>
                                        </p:attrNameLst>
                                      </p:cBhvr>
                                      <p:tavLst>
                                        <p:tav tm="0">
                                          <p:val>
                                            <p:strVal val="ppt_x"/>
                                          </p:val>
                                        </p:tav>
                                        <p:tav tm="100000">
                                          <p:val>
                                            <p:strVal val="ppt_x"/>
                                          </p:val>
                                        </p:tav>
                                      </p:tavLst>
                                    </p:anim>
                                    <p:anim calcmode="lin" valueType="num">
                                      <p:cBhvr additive="base">
                                        <p:cTn id="57" dur="500"/>
                                        <p:tgtEl>
                                          <p:spTgt spid="11"/>
                                        </p:tgtEl>
                                        <p:attrNameLst>
                                          <p:attrName>ppt_y</p:attrName>
                                        </p:attrNameLst>
                                      </p:cBhvr>
                                      <p:tavLst>
                                        <p:tav tm="0">
                                          <p:val>
                                            <p:strVal val="ppt_y"/>
                                          </p:val>
                                        </p:tav>
                                        <p:tav tm="100000">
                                          <p:val>
                                            <p:strVal val="1+ppt_h/2"/>
                                          </p:val>
                                        </p:tav>
                                      </p:tavLst>
                                    </p:anim>
                                    <p:set>
                                      <p:cBhvr>
                                        <p:cTn id="58" dur="1" fill="hold">
                                          <p:stCondLst>
                                            <p:cond delay="499"/>
                                          </p:stCondLst>
                                        </p:cTn>
                                        <p:tgtEl>
                                          <p:spTgt spid="11"/>
                                        </p:tgtEl>
                                        <p:attrNameLst>
                                          <p:attrName>style.visibility</p:attrName>
                                        </p:attrNameLst>
                                      </p:cBhvr>
                                      <p:to>
                                        <p:strVal val="hidden"/>
                                      </p:to>
                                    </p:set>
                                  </p:childTnLst>
                                </p:cTn>
                              </p:par>
                              <p:par>
                                <p:cTn id="59" presetID="2" presetClass="exit" presetSubtype="4" fill="hold" nodeType="withEffect">
                                  <p:stCondLst>
                                    <p:cond delay="0"/>
                                  </p:stCondLst>
                                  <p:childTnLst>
                                    <p:anim calcmode="lin" valueType="num">
                                      <p:cBhvr additive="base">
                                        <p:cTn id="60" dur="500"/>
                                        <p:tgtEl>
                                          <p:spTgt spid="14"/>
                                        </p:tgtEl>
                                        <p:attrNameLst>
                                          <p:attrName>ppt_x</p:attrName>
                                        </p:attrNameLst>
                                      </p:cBhvr>
                                      <p:tavLst>
                                        <p:tav tm="0">
                                          <p:val>
                                            <p:strVal val="ppt_x"/>
                                          </p:val>
                                        </p:tav>
                                        <p:tav tm="100000">
                                          <p:val>
                                            <p:strVal val="ppt_x"/>
                                          </p:val>
                                        </p:tav>
                                      </p:tavLst>
                                    </p:anim>
                                    <p:anim calcmode="lin" valueType="num">
                                      <p:cBhvr additive="base">
                                        <p:cTn id="61" dur="500"/>
                                        <p:tgtEl>
                                          <p:spTgt spid="14"/>
                                        </p:tgtEl>
                                        <p:attrNameLst>
                                          <p:attrName>ppt_y</p:attrName>
                                        </p:attrNameLst>
                                      </p:cBhvr>
                                      <p:tavLst>
                                        <p:tav tm="0">
                                          <p:val>
                                            <p:strVal val="ppt_y"/>
                                          </p:val>
                                        </p:tav>
                                        <p:tav tm="100000">
                                          <p:val>
                                            <p:strVal val="1+ppt_h/2"/>
                                          </p:val>
                                        </p:tav>
                                      </p:tavLst>
                                    </p:anim>
                                    <p:set>
                                      <p:cBhvr>
                                        <p:cTn id="62" dur="1" fill="hold">
                                          <p:stCondLst>
                                            <p:cond delay="499"/>
                                          </p:stCondLst>
                                        </p:cTn>
                                        <p:tgtEl>
                                          <p:spTgt spid="14"/>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7"/>
                                        </p:tgtEl>
                                        <p:attrNameLst>
                                          <p:attrName>style.visibility</p:attrName>
                                        </p:attrNameLst>
                                      </p:cBhvr>
                                      <p:to>
                                        <p:strVal val="visible"/>
                                      </p:to>
                                    </p:set>
                                    <p:anim calcmode="lin" valueType="num">
                                      <p:cBhvr additive="base">
                                        <p:cTn id="67" dur="500" fill="hold"/>
                                        <p:tgtEl>
                                          <p:spTgt spid="17"/>
                                        </p:tgtEl>
                                        <p:attrNameLst>
                                          <p:attrName>ppt_x</p:attrName>
                                        </p:attrNameLst>
                                      </p:cBhvr>
                                      <p:tavLst>
                                        <p:tav tm="0">
                                          <p:val>
                                            <p:strVal val="#ppt_x"/>
                                          </p:val>
                                        </p:tav>
                                        <p:tav tm="100000">
                                          <p:val>
                                            <p:strVal val="#ppt_x"/>
                                          </p:val>
                                        </p:tav>
                                      </p:tavLst>
                                    </p:anim>
                                    <p:anim calcmode="lin" valueType="num">
                                      <p:cBhvr additive="base">
                                        <p:cTn id="68" dur="500" fill="hold"/>
                                        <p:tgtEl>
                                          <p:spTgt spid="17"/>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19"/>
                                        </p:tgtEl>
                                        <p:attrNameLst>
                                          <p:attrName>style.visibility</p:attrName>
                                        </p:attrNameLst>
                                      </p:cBhvr>
                                      <p:to>
                                        <p:strVal val="visible"/>
                                      </p:to>
                                    </p:set>
                                    <p:anim calcmode="lin" valueType="num">
                                      <p:cBhvr additive="base">
                                        <p:cTn id="71" dur="500" fill="hold"/>
                                        <p:tgtEl>
                                          <p:spTgt spid="19"/>
                                        </p:tgtEl>
                                        <p:attrNameLst>
                                          <p:attrName>ppt_x</p:attrName>
                                        </p:attrNameLst>
                                      </p:cBhvr>
                                      <p:tavLst>
                                        <p:tav tm="0">
                                          <p:val>
                                            <p:strVal val="#ppt_x"/>
                                          </p:val>
                                        </p:tav>
                                        <p:tav tm="100000">
                                          <p:val>
                                            <p:strVal val="#ppt_x"/>
                                          </p:val>
                                        </p:tav>
                                      </p:tavLst>
                                    </p:anim>
                                    <p:anim calcmode="lin" valueType="num">
                                      <p:cBhvr additive="base">
                                        <p:cTn id="7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P spid="4" grpId="2"/>
      <p:bldP spid="34" grpId="0"/>
      <p:bldP spid="34" grpId="1"/>
      <p:bldP spid="8" grpId="0"/>
      <p:bldP spid="8" grpId="1"/>
      <p:bldP spid="9" grpId="0"/>
      <p:bldP spid="9" grpId="1"/>
      <p:bldP spid="15" grpId="0"/>
      <p:bldP spid="15" grpId="1"/>
      <p:bldP spid="11" grpId="0"/>
      <p:bldP spid="11" grpId="1"/>
      <p:bldP spid="17" grpId="0"/>
      <p:bldP spid="17" grpId="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0"/>
          </p:nvPr>
        </p:nvSpPr>
        <p:spPr/>
        <p:txBody>
          <a:bodyPr/>
          <a:p>
            <a:pPr>
              <a:defRPr/>
            </a:pPr>
            <a:r>
              <a:rPr lang="de-DE" altLang="en-US"/>
              <a:t>Page </a:t>
            </a:r>
            <a:r>
              <a:rPr lang="de-DE" altLang="en-US">
                <a:sym typeface="MS UI Gothic" panose="020B0600070205080204" pitchFamily="34" charset="-128"/>
              </a:rPr>
              <a:t></a:t>
            </a:r>
            <a:r>
              <a:rPr lang="de-DE" altLang="en-US"/>
              <a:t> </a:t>
            </a:r>
            <a:fld id="{1FA65F22-8AC8-411F-B820-478F7DB776C2}" type="slidenum">
              <a:rPr lang="zh-CN" altLang="en-US" smtClean="0"/>
            </a:fld>
            <a:endParaRPr lang="en-US" altLang="zh-CN"/>
          </a:p>
        </p:txBody>
      </p:sp>
      <p:sp>
        <p:nvSpPr>
          <p:cNvPr id="6" name="文本框 5"/>
          <p:cNvSpPr txBox="1"/>
          <p:nvPr/>
        </p:nvSpPr>
        <p:spPr>
          <a:xfrm>
            <a:off x="179705" y="836930"/>
            <a:ext cx="7172325" cy="572770"/>
          </a:xfrm>
          <a:prstGeom prst="rect">
            <a:avLst/>
          </a:prstGeom>
          <a:noFill/>
        </p:spPr>
        <p:txBody>
          <a:bodyPr wrap="square" rtlCol="0">
            <a:noAutofit/>
          </a:bodyPr>
          <a:p>
            <a:r>
              <a:rPr lang="zh-CN" altLang="en-US">
                <a:solidFill>
                  <a:schemeClr val="tx1"/>
                </a:solidFill>
                <a:uFillTx/>
                <a:latin typeface="Times New Roman" panose="02020603050405020304" charset="0"/>
              </a:rPr>
              <a:t>那么如何实现</a:t>
            </a:r>
            <a:r>
              <a:rPr lang="en-US" altLang="zh-CN">
                <a:solidFill>
                  <a:schemeClr val="tx1"/>
                </a:solidFill>
                <a:uFillTx/>
                <a:latin typeface="Times New Roman" panose="02020603050405020304" charset="0"/>
              </a:rPr>
              <a:t>next</a:t>
            </a:r>
            <a:r>
              <a:rPr lang="zh-CN" altLang="en-US">
                <a:solidFill>
                  <a:schemeClr val="tx1"/>
                </a:solidFill>
                <a:uFillTx/>
                <a:latin typeface="Times New Roman" panose="02020603050405020304" charset="0"/>
              </a:rPr>
              <a:t>数组的构造？假如模式串是</a:t>
            </a:r>
            <a:r>
              <a:rPr lang="en-US" altLang="zh-CN">
                <a:solidFill>
                  <a:schemeClr val="tx1"/>
                </a:solidFill>
                <a:uFillTx/>
                <a:latin typeface="Times New Roman" panose="02020603050405020304" charset="0"/>
              </a:rPr>
              <a:t>T=“</a:t>
            </a:r>
            <a:r>
              <a:rPr lang="en-US" altLang="zh-CN">
                <a:solidFill>
                  <a:schemeClr val="tx1"/>
                </a:solidFill>
                <a:uFillTx/>
                <a:latin typeface="Times New Roman" panose="02020603050405020304" charset="0"/>
              </a:rPr>
              <a:t>ABACABAD”</a:t>
            </a:r>
            <a:endParaRPr lang="en-US" altLang="zh-CN">
              <a:solidFill>
                <a:schemeClr val="tx1"/>
              </a:solidFill>
              <a:uFillTx/>
              <a:latin typeface="Times New Roman" panose="02020603050405020304" charset="0"/>
            </a:endParaRPr>
          </a:p>
        </p:txBody>
      </p:sp>
      <p:sp>
        <p:nvSpPr>
          <p:cNvPr id="3075" name="Text Box 3"/>
          <p:cNvSpPr txBox="1">
            <a:spLocks noChangeArrowheads="1"/>
          </p:cNvSpPr>
          <p:nvPr/>
        </p:nvSpPr>
        <p:spPr bwMode="auto">
          <a:xfrm>
            <a:off x="2299145" y="53029"/>
            <a:ext cx="4976520" cy="584775"/>
          </a:xfrm>
          <a:prstGeom prst="rect">
            <a:avLst/>
          </a:prstGeom>
          <a:noFill/>
          <a:ln w="9525">
            <a:noFill/>
            <a:miter lim="800000"/>
          </a:ln>
          <a:effectLst/>
        </p:spPr>
        <p:txBody>
          <a:bodyPr wrap="square">
            <a:spAutoFit/>
          </a:bodyPr>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graphicFrame>
        <p:nvGraphicFramePr>
          <p:cNvPr id="5" name="表格 4"/>
          <p:cNvGraphicFramePr/>
          <p:nvPr>
            <p:custDataLst>
              <p:tags r:id="rId1"/>
            </p:custDataLst>
          </p:nvPr>
        </p:nvGraphicFramePr>
        <p:xfrm>
          <a:off x="1403350" y="2493010"/>
          <a:ext cx="2274570" cy="548640"/>
        </p:xfrm>
        <a:graphic>
          <a:graphicData uri="http://schemas.openxmlformats.org/drawingml/2006/table">
            <a:tbl>
              <a:tblPr firstRow="1" bandRow="1">
                <a:tableStyleId>{5C22544A-7EE6-4342-B048-85BDC9FD1C3A}</a:tableStyleId>
              </a:tblPr>
              <a:tblGrid>
                <a:gridCol w="284321"/>
                <a:gridCol w="284322"/>
                <a:gridCol w="284321"/>
                <a:gridCol w="284321"/>
                <a:gridCol w="284321"/>
                <a:gridCol w="284322"/>
                <a:gridCol w="284321"/>
                <a:gridCol w="284321"/>
              </a:tblGrid>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6</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7</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12" name="文本框 11"/>
          <p:cNvSpPr txBox="1"/>
          <p:nvPr/>
        </p:nvSpPr>
        <p:spPr>
          <a:xfrm>
            <a:off x="362585" y="4608195"/>
            <a:ext cx="1177290" cy="368300"/>
          </a:xfrm>
          <a:prstGeom prst="rect">
            <a:avLst/>
          </a:prstGeom>
          <a:noFill/>
        </p:spPr>
        <p:txBody>
          <a:bodyPr wrap="square" rtlCol="0">
            <a:spAutoFit/>
          </a:bodyPr>
          <a:p>
            <a:r>
              <a:rPr lang="en-US" altLang="zh-CN">
                <a:solidFill>
                  <a:schemeClr val="tx1"/>
                </a:solidFill>
                <a:uFillTx/>
                <a:latin typeface="Times New Roman" panose="02020603050405020304" charset="0"/>
              </a:rPr>
              <a:t>next</a:t>
            </a:r>
            <a:r>
              <a:rPr lang="zh-CN" altLang="en-US">
                <a:solidFill>
                  <a:schemeClr val="tx1"/>
                </a:solidFill>
                <a:uFillTx/>
                <a:latin typeface="Times New Roman" panose="02020603050405020304" charset="0"/>
              </a:rPr>
              <a:t>数组</a:t>
            </a:r>
            <a:endParaRPr lang="zh-CN" altLang="en-US">
              <a:solidFill>
                <a:schemeClr val="tx1"/>
              </a:solidFill>
              <a:uFillTx/>
              <a:latin typeface="Times New Roman" panose="02020603050405020304" charset="0"/>
            </a:endParaRPr>
          </a:p>
        </p:txBody>
      </p:sp>
      <p:sp>
        <p:nvSpPr>
          <p:cNvPr id="13" name="文本框 12"/>
          <p:cNvSpPr txBox="1"/>
          <p:nvPr/>
        </p:nvSpPr>
        <p:spPr>
          <a:xfrm>
            <a:off x="330835" y="2513330"/>
            <a:ext cx="1072515" cy="368300"/>
          </a:xfrm>
          <a:prstGeom prst="rect">
            <a:avLst/>
          </a:prstGeom>
          <a:noFill/>
        </p:spPr>
        <p:txBody>
          <a:bodyPr wrap="square" rtlCol="0" anchor="t">
            <a:spAutoFit/>
          </a:bodyPr>
          <a:p>
            <a:r>
              <a:rPr lang="zh-CN" altLang="en-US" sz="1800" dirty="0" smtClean="0">
                <a:solidFill>
                  <a:srgbClr val="080808"/>
                </a:solidFill>
                <a:uFillTx/>
                <a:latin typeface="Times New Roman" panose="02020603050405020304" charset="0"/>
                <a:sym typeface="+mn-ea"/>
              </a:rPr>
              <a:t>模式串</a:t>
            </a:r>
            <a:r>
              <a:rPr lang="en-US" altLang="zh-CN" sz="1800" dirty="0" smtClean="0">
                <a:solidFill>
                  <a:srgbClr val="080808"/>
                </a:solidFill>
                <a:uFillTx/>
                <a:latin typeface="Times New Roman" panose="02020603050405020304" charset="0"/>
                <a:sym typeface="+mn-ea"/>
              </a:rPr>
              <a:t>T</a:t>
            </a:r>
            <a:endParaRPr lang="en-US" altLang="zh-CN" sz="1800" dirty="0" smtClean="0">
              <a:solidFill>
                <a:srgbClr val="080808"/>
              </a:solidFill>
              <a:uFillTx/>
              <a:latin typeface="Times New Roman" panose="02020603050405020304" charset="0"/>
              <a:sym typeface="+mn-ea"/>
            </a:endParaRPr>
          </a:p>
        </p:txBody>
      </p:sp>
      <p:sp>
        <p:nvSpPr>
          <p:cNvPr id="34" name="文本框 33"/>
          <p:cNvSpPr txBox="1"/>
          <p:nvPr/>
        </p:nvSpPr>
        <p:spPr>
          <a:xfrm>
            <a:off x="1435100" y="3589655"/>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j</a:t>
            </a:r>
            <a:endParaRPr lang="en-US" altLang="zh-CN" sz="1200">
              <a:latin typeface="Times New Roman" panose="02020603050405020304" charset="0"/>
              <a:cs typeface="Times New Roman" panose="02020603050405020304" charset="0"/>
            </a:endParaRPr>
          </a:p>
        </p:txBody>
      </p:sp>
      <p:cxnSp>
        <p:nvCxnSpPr>
          <p:cNvPr id="35" name="直接箭头连接符 34"/>
          <p:cNvCxnSpPr/>
          <p:nvPr/>
        </p:nvCxnSpPr>
        <p:spPr>
          <a:xfrm flipV="1">
            <a:off x="1546860" y="3082925"/>
            <a:ext cx="0" cy="540000"/>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11" name="文本框 10"/>
          <p:cNvSpPr txBox="1"/>
          <p:nvPr/>
        </p:nvSpPr>
        <p:spPr>
          <a:xfrm>
            <a:off x="2569210" y="3283585"/>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i</a:t>
            </a:r>
            <a:endParaRPr lang="en-US" altLang="zh-CN" sz="1200">
              <a:latin typeface="Times New Roman" panose="02020603050405020304" charset="0"/>
              <a:cs typeface="Times New Roman" panose="02020603050405020304" charset="0"/>
            </a:endParaRPr>
          </a:p>
        </p:txBody>
      </p:sp>
      <p:cxnSp>
        <p:nvCxnSpPr>
          <p:cNvPr id="14" name="直接箭头连接符 13"/>
          <p:cNvCxnSpPr/>
          <p:nvPr/>
        </p:nvCxnSpPr>
        <p:spPr>
          <a:xfrm flipV="1">
            <a:off x="2680970" y="3079115"/>
            <a:ext cx="0" cy="243205"/>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graphicFrame>
        <p:nvGraphicFramePr>
          <p:cNvPr id="18" name="表格 17"/>
          <p:cNvGraphicFramePr/>
          <p:nvPr>
            <p:custDataLst>
              <p:tags r:id="rId2"/>
            </p:custDataLst>
          </p:nvPr>
        </p:nvGraphicFramePr>
        <p:xfrm>
          <a:off x="1403350" y="4692650"/>
          <a:ext cx="2274570" cy="548640"/>
        </p:xfrm>
        <a:graphic>
          <a:graphicData uri="http://schemas.openxmlformats.org/drawingml/2006/table">
            <a:tbl>
              <a:tblPr firstRow="1" bandRow="1">
                <a:tableStyleId>{5C22544A-7EE6-4342-B048-85BDC9FD1C3A}</a:tableStyleId>
              </a:tblPr>
              <a:tblGrid>
                <a:gridCol w="284321"/>
                <a:gridCol w="284322"/>
                <a:gridCol w="284321"/>
                <a:gridCol w="284321"/>
                <a:gridCol w="284321"/>
                <a:gridCol w="284322"/>
                <a:gridCol w="284321"/>
                <a:gridCol w="284321"/>
              </a:tblGrid>
              <a:tr h="274320">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1</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4" name="文本框 3"/>
          <p:cNvSpPr txBox="1"/>
          <p:nvPr/>
        </p:nvSpPr>
        <p:spPr>
          <a:xfrm>
            <a:off x="3851910" y="2493010"/>
            <a:ext cx="5100320" cy="887730"/>
          </a:xfrm>
          <a:prstGeom prst="rect">
            <a:avLst/>
          </a:prstGeom>
          <a:noFill/>
        </p:spPr>
        <p:txBody>
          <a:bodyPr wrap="square" rtlCol="0">
            <a:noAutofit/>
          </a:bodyPr>
          <a:p>
            <a:r>
              <a:rPr lang="zh-CN" altLang="en-US">
                <a:solidFill>
                  <a:schemeClr val="tx1"/>
                </a:solidFill>
                <a:uFillTx/>
                <a:latin typeface="Times New Roman" panose="02020603050405020304" charset="0"/>
              </a:rPr>
              <a:t>此时</a:t>
            </a:r>
            <a:r>
              <a:rPr lang="en-US" altLang="zh-CN">
                <a:solidFill>
                  <a:schemeClr val="tx1"/>
                </a:solidFill>
                <a:uFillTx/>
                <a:latin typeface="Times New Roman" panose="02020603050405020304" charset="0"/>
              </a:rPr>
              <a:t>T[i]==T[j]</a:t>
            </a:r>
            <a:r>
              <a:rPr lang="zh-CN" altLang="en-US">
                <a:solidFill>
                  <a:schemeClr val="tx1"/>
                </a:solidFill>
                <a:uFillTx/>
                <a:latin typeface="Times New Roman" panose="02020603050405020304" charset="0"/>
              </a:rPr>
              <a:t>，</a:t>
            </a:r>
            <a:r>
              <a:rPr lang="en-US" altLang="zh-CN">
                <a:solidFill>
                  <a:schemeClr val="tx1"/>
                </a:solidFill>
                <a:uFillTx/>
                <a:latin typeface="Times New Roman" panose="02020603050405020304" charset="0"/>
              </a:rPr>
              <a:t>next[i] = j+1</a:t>
            </a:r>
            <a:r>
              <a:rPr lang="zh-CN" altLang="en-US">
                <a:uFillTx/>
                <a:latin typeface="Times New Roman" panose="02020603050405020304" charset="0"/>
                <a:sym typeface="+mn-ea"/>
              </a:rPr>
              <a:t>，</a:t>
            </a:r>
            <a:r>
              <a:rPr lang="en-US" altLang="zh-CN">
                <a:uFillTx/>
                <a:latin typeface="Times New Roman" panose="02020603050405020304" charset="0"/>
                <a:sym typeface="+mn-ea"/>
              </a:rPr>
              <a:t>i+=1</a:t>
            </a:r>
            <a:r>
              <a:rPr lang="zh-CN" altLang="en-US">
                <a:uFillTx/>
                <a:latin typeface="Times New Roman" panose="02020603050405020304" charset="0"/>
                <a:sym typeface="+mn-ea"/>
              </a:rPr>
              <a:t>，</a:t>
            </a:r>
            <a:r>
              <a:rPr lang="en-US" altLang="zh-CN">
                <a:uFillTx/>
                <a:latin typeface="Times New Roman" panose="02020603050405020304" charset="0"/>
                <a:sym typeface="+mn-ea"/>
              </a:rPr>
              <a:t> j+=1</a:t>
            </a:r>
            <a:r>
              <a:rPr lang="zh-CN" altLang="en-US">
                <a:solidFill>
                  <a:schemeClr val="tx1"/>
                </a:solidFill>
                <a:uFillTx/>
                <a:latin typeface="Times New Roman" panose="02020603050405020304" charset="0"/>
              </a:rPr>
              <a:t>。</a:t>
            </a:r>
            <a:endParaRPr lang="zh-CN" altLang="en-US">
              <a:solidFill>
                <a:schemeClr val="tx1"/>
              </a:solidFill>
              <a:uFillTx/>
              <a:latin typeface="Times New Roman" panose="02020603050405020304" charset="0"/>
            </a:endParaRPr>
          </a:p>
        </p:txBody>
      </p:sp>
      <p:sp>
        <p:nvSpPr>
          <p:cNvPr id="3" name="文本框 2"/>
          <p:cNvSpPr txBox="1"/>
          <p:nvPr/>
        </p:nvSpPr>
        <p:spPr>
          <a:xfrm>
            <a:off x="2847340" y="3277235"/>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i</a:t>
            </a:r>
            <a:endParaRPr lang="en-US" altLang="zh-CN" sz="1200">
              <a:latin typeface="Times New Roman" panose="02020603050405020304" charset="0"/>
              <a:cs typeface="Times New Roman" panose="02020603050405020304" charset="0"/>
            </a:endParaRPr>
          </a:p>
        </p:txBody>
      </p:sp>
      <p:cxnSp>
        <p:nvCxnSpPr>
          <p:cNvPr id="8" name="直接箭头连接符 7"/>
          <p:cNvCxnSpPr/>
          <p:nvPr/>
        </p:nvCxnSpPr>
        <p:spPr>
          <a:xfrm flipV="1">
            <a:off x="2959100" y="3072765"/>
            <a:ext cx="0" cy="243205"/>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9" name="文本框 8"/>
          <p:cNvSpPr txBox="1"/>
          <p:nvPr/>
        </p:nvSpPr>
        <p:spPr>
          <a:xfrm>
            <a:off x="1695450" y="3592195"/>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j</a:t>
            </a:r>
            <a:endParaRPr lang="en-US" altLang="zh-CN" sz="1200">
              <a:latin typeface="Times New Roman" panose="02020603050405020304" charset="0"/>
              <a:cs typeface="Times New Roman" panose="02020603050405020304" charset="0"/>
            </a:endParaRPr>
          </a:p>
        </p:txBody>
      </p:sp>
      <p:cxnSp>
        <p:nvCxnSpPr>
          <p:cNvPr id="10" name="直接箭头连接符 9"/>
          <p:cNvCxnSpPr/>
          <p:nvPr/>
        </p:nvCxnSpPr>
        <p:spPr>
          <a:xfrm flipV="1">
            <a:off x="1807210" y="3085465"/>
            <a:ext cx="0" cy="540000"/>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graphicFrame>
        <p:nvGraphicFramePr>
          <p:cNvPr id="15" name="表格 14"/>
          <p:cNvGraphicFramePr/>
          <p:nvPr>
            <p:custDataLst>
              <p:tags r:id="rId3"/>
            </p:custDataLst>
          </p:nvPr>
        </p:nvGraphicFramePr>
        <p:xfrm>
          <a:off x="1403985" y="4702175"/>
          <a:ext cx="2274570" cy="548640"/>
        </p:xfrm>
        <a:graphic>
          <a:graphicData uri="http://schemas.openxmlformats.org/drawingml/2006/table">
            <a:tbl>
              <a:tblPr firstRow="1" bandRow="1">
                <a:tableStyleId>{5C22544A-7EE6-4342-B048-85BDC9FD1C3A}</a:tableStyleId>
              </a:tblPr>
              <a:tblGrid>
                <a:gridCol w="284321"/>
                <a:gridCol w="284322"/>
                <a:gridCol w="284321"/>
                <a:gridCol w="284321"/>
                <a:gridCol w="284321"/>
                <a:gridCol w="284322"/>
                <a:gridCol w="284321"/>
                <a:gridCol w="284321"/>
              </a:tblGrid>
              <a:tr h="274320">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1</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1</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16" name="文本框 15"/>
          <p:cNvSpPr txBox="1"/>
          <p:nvPr/>
        </p:nvSpPr>
        <p:spPr>
          <a:xfrm>
            <a:off x="3126740" y="3270885"/>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i</a:t>
            </a:r>
            <a:endParaRPr lang="en-US" altLang="zh-CN" sz="1200">
              <a:latin typeface="Times New Roman" panose="02020603050405020304" charset="0"/>
              <a:cs typeface="Times New Roman" panose="02020603050405020304" charset="0"/>
            </a:endParaRPr>
          </a:p>
        </p:txBody>
      </p:sp>
      <p:cxnSp>
        <p:nvCxnSpPr>
          <p:cNvPr id="17" name="直接箭头连接符 16"/>
          <p:cNvCxnSpPr/>
          <p:nvPr/>
        </p:nvCxnSpPr>
        <p:spPr>
          <a:xfrm flipV="1">
            <a:off x="3238500" y="3066415"/>
            <a:ext cx="0" cy="243205"/>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19" name="文本框 18"/>
          <p:cNvSpPr txBox="1"/>
          <p:nvPr/>
        </p:nvSpPr>
        <p:spPr>
          <a:xfrm>
            <a:off x="1992630" y="3585845"/>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j</a:t>
            </a:r>
            <a:endParaRPr lang="en-US" altLang="zh-CN" sz="1200">
              <a:latin typeface="Times New Roman" panose="02020603050405020304" charset="0"/>
              <a:cs typeface="Times New Roman" panose="02020603050405020304" charset="0"/>
            </a:endParaRPr>
          </a:p>
        </p:txBody>
      </p:sp>
      <p:cxnSp>
        <p:nvCxnSpPr>
          <p:cNvPr id="20" name="直接箭头连接符 19"/>
          <p:cNvCxnSpPr/>
          <p:nvPr/>
        </p:nvCxnSpPr>
        <p:spPr>
          <a:xfrm flipV="1">
            <a:off x="2104390" y="3079115"/>
            <a:ext cx="0" cy="540000"/>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graphicFrame>
        <p:nvGraphicFramePr>
          <p:cNvPr id="21" name="表格 20"/>
          <p:cNvGraphicFramePr/>
          <p:nvPr>
            <p:custDataLst>
              <p:tags r:id="rId4"/>
            </p:custDataLst>
          </p:nvPr>
        </p:nvGraphicFramePr>
        <p:xfrm>
          <a:off x="1403350" y="4702175"/>
          <a:ext cx="2274570" cy="548640"/>
        </p:xfrm>
        <a:graphic>
          <a:graphicData uri="http://schemas.openxmlformats.org/drawingml/2006/table">
            <a:tbl>
              <a:tblPr firstRow="1" bandRow="1">
                <a:tableStyleId>{5C22544A-7EE6-4342-B048-85BDC9FD1C3A}</a:tableStyleId>
              </a:tblPr>
              <a:tblGrid>
                <a:gridCol w="284321"/>
                <a:gridCol w="284322"/>
                <a:gridCol w="284321"/>
                <a:gridCol w="284321"/>
                <a:gridCol w="284321"/>
                <a:gridCol w="284322"/>
                <a:gridCol w="284321"/>
                <a:gridCol w="284321"/>
              </a:tblGrid>
              <a:tr h="274320">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1</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1</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2</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28" name="文本框 27"/>
          <p:cNvSpPr txBox="1"/>
          <p:nvPr/>
        </p:nvSpPr>
        <p:spPr>
          <a:xfrm>
            <a:off x="3425190" y="3275330"/>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i</a:t>
            </a:r>
            <a:endParaRPr lang="en-US" altLang="zh-CN" sz="1200">
              <a:latin typeface="Times New Roman" panose="02020603050405020304" charset="0"/>
              <a:cs typeface="Times New Roman" panose="02020603050405020304" charset="0"/>
            </a:endParaRPr>
          </a:p>
        </p:txBody>
      </p:sp>
      <p:cxnSp>
        <p:nvCxnSpPr>
          <p:cNvPr id="29" name="直接箭头连接符 28"/>
          <p:cNvCxnSpPr/>
          <p:nvPr/>
        </p:nvCxnSpPr>
        <p:spPr>
          <a:xfrm flipV="1">
            <a:off x="3536950" y="3070860"/>
            <a:ext cx="0" cy="243205"/>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30" name="文本框 29"/>
          <p:cNvSpPr txBox="1"/>
          <p:nvPr/>
        </p:nvSpPr>
        <p:spPr>
          <a:xfrm>
            <a:off x="2273300" y="3590290"/>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j</a:t>
            </a:r>
            <a:endParaRPr lang="en-US" altLang="zh-CN" sz="1200">
              <a:latin typeface="Times New Roman" panose="02020603050405020304" charset="0"/>
              <a:cs typeface="Times New Roman" panose="02020603050405020304" charset="0"/>
            </a:endParaRPr>
          </a:p>
        </p:txBody>
      </p:sp>
      <p:cxnSp>
        <p:nvCxnSpPr>
          <p:cNvPr id="31" name="直接箭头连接符 30"/>
          <p:cNvCxnSpPr/>
          <p:nvPr/>
        </p:nvCxnSpPr>
        <p:spPr>
          <a:xfrm flipV="1">
            <a:off x="2385060" y="3083560"/>
            <a:ext cx="0" cy="540000"/>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graphicFrame>
        <p:nvGraphicFramePr>
          <p:cNvPr id="32" name="表格 31"/>
          <p:cNvGraphicFramePr/>
          <p:nvPr>
            <p:custDataLst>
              <p:tags r:id="rId5"/>
            </p:custDataLst>
          </p:nvPr>
        </p:nvGraphicFramePr>
        <p:xfrm>
          <a:off x="1403985" y="4702175"/>
          <a:ext cx="2274570" cy="548640"/>
        </p:xfrm>
        <a:graphic>
          <a:graphicData uri="http://schemas.openxmlformats.org/drawingml/2006/table">
            <a:tbl>
              <a:tblPr firstRow="1" bandRow="1">
                <a:tableStyleId>{5C22544A-7EE6-4342-B048-85BDC9FD1C3A}</a:tableStyleId>
              </a:tblPr>
              <a:tblGrid>
                <a:gridCol w="284321"/>
                <a:gridCol w="284322"/>
                <a:gridCol w="284321"/>
                <a:gridCol w="284321"/>
                <a:gridCol w="284321"/>
                <a:gridCol w="284322"/>
                <a:gridCol w="284321"/>
                <a:gridCol w="284321"/>
              </a:tblGrid>
              <a:tr h="274320">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1</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1</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2</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3</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14"/>
                                        </p:tgtEl>
                                        <p:attrNameLst>
                                          <p:attrName>ppt_x</p:attrName>
                                        </p:attrNameLst>
                                      </p:cBhvr>
                                      <p:tavLst>
                                        <p:tav tm="0">
                                          <p:val>
                                            <p:strVal val="ppt_x"/>
                                          </p:val>
                                        </p:tav>
                                        <p:tav tm="100000">
                                          <p:val>
                                            <p:strVal val="ppt_x"/>
                                          </p:val>
                                        </p:tav>
                                      </p:tavLst>
                                    </p:anim>
                                    <p:anim calcmode="lin" valueType="num">
                                      <p:cBhvr additive="base">
                                        <p:cTn id="7" dur="500"/>
                                        <p:tgtEl>
                                          <p:spTgt spid="14"/>
                                        </p:tgtEl>
                                        <p:attrNameLst>
                                          <p:attrName>ppt_y</p:attrName>
                                        </p:attrNameLst>
                                      </p:cBhvr>
                                      <p:tavLst>
                                        <p:tav tm="0">
                                          <p:val>
                                            <p:strVal val="ppt_y"/>
                                          </p:val>
                                        </p:tav>
                                        <p:tav tm="100000">
                                          <p:val>
                                            <p:strVal val="1+ppt_h/2"/>
                                          </p:val>
                                        </p:tav>
                                      </p:tavLst>
                                    </p:anim>
                                    <p:set>
                                      <p:cBhvr>
                                        <p:cTn id="8" dur="1" fill="hold">
                                          <p:stCondLst>
                                            <p:cond delay="499"/>
                                          </p:stCondLst>
                                        </p:cTn>
                                        <p:tgtEl>
                                          <p:spTgt spid="14"/>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11"/>
                                        </p:tgtEl>
                                        <p:attrNameLst>
                                          <p:attrName>ppt_x</p:attrName>
                                        </p:attrNameLst>
                                      </p:cBhvr>
                                      <p:tavLst>
                                        <p:tav tm="0">
                                          <p:val>
                                            <p:strVal val="ppt_x"/>
                                          </p:val>
                                        </p:tav>
                                        <p:tav tm="100000">
                                          <p:val>
                                            <p:strVal val="ppt_x"/>
                                          </p:val>
                                        </p:tav>
                                      </p:tavLst>
                                    </p:anim>
                                    <p:anim calcmode="lin" valueType="num">
                                      <p:cBhvr additive="base">
                                        <p:cTn id="11" dur="500"/>
                                        <p:tgtEl>
                                          <p:spTgt spid="11"/>
                                        </p:tgtEl>
                                        <p:attrNameLst>
                                          <p:attrName>ppt_y</p:attrName>
                                        </p:attrNameLst>
                                      </p:cBhvr>
                                      <p:tavLst>
                                        <p:tav tm="0">
                                          <p:val>
                                            <p:strVal val="ppt_y"/>
                                          </p:val>
                                        </p:tav>
                                        <p:tav tm="100000">
                                          <p:val>
                                            <p:strVal val="1+ppt_h/2"/>
                                          </p:val>
                                        </p:tav>
                                      </p:tavLst>
                                    </p:anim>
                                    <p:set>
                                      <p:cBhvr>
                                        <p:cTn id="12" dur="1" fill="hold">
                                          <p:stCondLst>
                                            <p:cond delay="499"/>
                                          </p:stCondLst>
                                        </p:cTn>
                                        <p:tgtEl>
                                          <p:spTgt spid="11"/>
                                        </p:tgtEl>
                                        <p:attrNameLst>
                                          <p:attrName>style.visibility</p:attrName>
                                        </p:attrNameLst>
                                      </p:cBhvr>
                                      <p:to>
                                        <p:strVal val="hidden"/>
                                      </p:to>
                                    </p:set>
                                  </p:childTnLst>
                                </p:cTn>
                              </p:par>
                              <p:par>
                                <p:cTn id="13" presetID="2" presetClass="exit" presetSubtype="4" fill="hold" nodeType="withEffect">
                                  <p:stCondLst>
                                    <p:cond delay="0"/>
                                  </p:stCondLst>
                                  <p:childTnLst>
                                    <p:anim calcmode="lin" valueType="num">
                                      <p:cBhvr additive="base">
                                        <p:cTn id="14" dur="500"/>
                                        <p:tgtEl>
                                          <p:spTgt spid="35"/>
                                        </p:tgtEl>
                                        <p:attrNameLst>
                                          <p:attrName>ppt_x</p:attrName>
                                        </p:attrNameLst>
                                      </p:cBhvr>
                                      <p:tavLst>
                                        <p:tav tm="0">
                                          <p:val>
                                            <p:strVal val="ppt_x"/>
                                          </p:val>
                                        </p:tav>
                                        <p:tav tm="100000">
                                          <p:val>
                                            <p:strVal val="ppt_x"/>
                                          </p:val>
                                        </p:tav>
                                      </p:tavLst>
                                    </p:anim>
                                    <p:anim calcmode="lin" valueType="num">
                                      <p:cBhvr additive="base">
                                        <p:cTn id="15" dur="500"/>
                                        <p:tgtEl>
                                          <p:spTgt spid="35"/>
                                        </p:tgtEl>
                                        <p:attrNameLst>
                                          <p:attrName>ppt_y</p:attrName>
                                        </p:attrNameLst>
                                      </p:cBhvr>
                                      <p:tavLst>
                                        <p:tav tm="0">
                                          <p:val>
                                            <p:strVal val="ppt_y"/>
                                          </p:val>
                                        </p:tav>
                                        <p:tav tm="100000">
                                          <p:val>
                                            <p:strVal val="1+ppt_h/2"/>
                                          </p:val>
                                        </p:tav>
                                      </p:tavLst>
                                    </p:anim>
                                    <p:set>
                                      <p:cBhvr>
                                        <p:cTn id="16" dur="1" fill="hold">
                                          <p:stCondLst>
                                            <p:cond delay="499"/>
                                          </p:stCondLst>
                                        </p:cTn>
                                        <p:tgtEl>
                                          <p:spTgt spid="35"/>
                                        </p:tgtEl>
                                        <p:attrNameLst>
                                          <p:attrName>style.visibility</p:attrName>
                                        </p:attrNameLst>
                                      </p:cBhvr>
                                      <p:to>
                                        <p:strVal val="hidden"/>
                                      </p:to>
                                    </p:set>
                                  </p:childTnLst>
                                </p:cTn>
                              </p:par>
                              <p:par>
                                <p:cTn id="17" presetID="2" presetClass="exit" presetSubtype="4" fill="hold" grpId="0" nodeType="withEffect">
                                  <p:stCondLst>
                                    <p:cond delay="0"/>
                                  </p:stCondLst>
                                  <p:childTnLst>
                                    <p:anim calcmode="lin" valueType="num">
                                      <p:cBhvr additive="base">
                                        <p:cTn id="18" dur="500"/>
                                        <p:tgtEl>
                                          <p:spTgt spid="34"/>
                                        </p:tgtEl>
                                        <p:attrNameLst>
                                          <p:attrName>ppt_x</p:attrName>
                                        </p:attrNameLst>
                                      </p:cBhvr>
                                      <p:tavLst>
                                        <p:tav tm="0">
                                          <p:val>
                                            <p:strVal val="ppt_x"/>
                                          </p:val>
                                        </p:tav>
                                        <p:tav tm="100000">
                                          <p:val>
                                            <p:strVal val="ppt_x"/>
                                          </p:val>
                                        </p:tav>
                                      </p:tavLst>
                                    </p:anim>
                                    <p:anim calcmode="lin" valueType="num">
                                      <p:cBhvr additive="base">
                                        <p:cTn id="19" dur="500"/>
                                        <p:tgtEl>
                                          <p:spTgt spid="34"/>
                                        </p:tgtEl>
                                        <p:attrNameLst>
                                          <p:attrName>ppt_y</p:attrName>
                                        </p:attrNameLst>
                                      </p:cBhvr>
                                      <p:tavLst>
                                        <p:tav tm="0">
                                          <p:val>
                                            <p:strVal val="ppt_y"/>
                                          </p:val>
                                        </p:tav>
                                        <p:tav tm="100000">
                                          <p:val>
                                            <p:strVal val="1+ppt_h/2"/>
                                          </p:val>
                                        </p:tav>
                                      </p:tavLst>
                                    </p:anim>
                                    <p:set>
                                      <p:cBhvr>
                                        <p:cTn id="20" dur="1" fill="hold">
                                          <p:stCondLst>
                                            <p:cond delay="499"/>
                                          </p:stCondLst>
                                        </p:cTn>
                                        <p:tgtEl>
                                          <p:spTgt spid="34"/>
                                        </p:tgtEl>
                                        <p:attrNameLst>
                                          <p:attrName>style.visibility</p:attrName>
                                        </p:attrNameLst>
                                      </p:cBhvr>
                                      <p:to>
                                        <p:strVal val="hidden"/>
                                      </p:to>
                                    </p:set>
                                  </p:childTnLst>
                                </p:cTn>
                              </p:par>
                              <p:par>
                                <p:cTn id="21" presetID="2" presetClass="exit" presetSubtype="4" fill="hold" nodeType="withEffect">
                                  <p:stCondLst>
                                    <p:cond delay="0"/>
                                  </p:stCondLst>
                                  <p:childTnLst>
                                    <p:anim calcmode="lin" valueType="num">
                                      <p:cBhvr additive="base">
                                        <p:cTn id="22" dur="500"/>
                                        <p:tgtEl>
                                          <p:spTgt spid="18"/>
                                        </p:tgtEl>
                                        <p:attrNameLst>
                                          <p:attrName>ppt_x</p:attrName>
                                        </p:attrNameLst>
                                      </p:cBhvr>
                                      <p:tavLst>
                                        <p:tav tm="0">
                                          <p:val>
                                            <p:strVal val="ppt_x"/>
                                          </p:val>
                                        </p:tav>
                                        <p:tav tm="100000">
                                          <p:val>
                                            <p:strVal val="ppt_x"/>
                                          </p:val>
                                        </p:tav>
                                      </p:tavLst>
                                    </p:anim>
                                    <p:anim calcmode="lin" valueType="num">
                                      <p:cBhvr additive="base">
                                        <p:cTn id="23" dur="500"/>
                                        <p:tgtEl>
                                          <p:spTgt spid="18"/>
                                        </p:tgtEl>
                                        <p:attrNameLst>
                                          <p:attrName>ppt_y</p:attrName>
                                        </p:attrNameLst>
                                      </p:cBhvr>
                                      <p:tavLst>
                                        <p:tav tm="0">
                                          <p:val>
                                            <p:strVal val="ppt_y"/>
                                          </p:val>
                                        </p:tav>
                                        <p:tav tm="100000">
                                          <p:val>
                                            <p:strVal val="1+ppt_h/2"/>
                                          </p:val>
                                        </p:tav>
                                      </p:tavLst>
                                    </p:anim>
                                    <p:set>
                                      <p:cBhvr>
                                        <p:cTn id="24" dur="1" fill="hold">
                                          <p:stCondLst>
                                            <p:cond delay="499"/>
                                          </p:stCondLst>
                                        </p:cTn>
                                        <p:tgtEl>
                                          <p:spTgt spid="18"/>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par>
                                <p:cTn id="31" presetID="2" presetClass="entr" presetSubtype="4" fill="hold" grpId="2"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par>
                                <p:cTn id="39" presetID="2" presetClass="entr" presetSubtype="4" fill="hold" grpId="2" nodeType="withEffect">
                                  <p:stCondLst>
                                    <p:cond delay="0"/>
                                  </p:stCondLst>
                                  <p:childTnLst>
                                    <p:set>
                                      <p:cBhvr>
                                        <p:cTn id="40" dur="1" fill="hold">
                                          <p:stCondLst>
                                            <p:cond delay="0"/>
                                          </p:stCondLst>
                                        </p:cTn>
                                        <p:tgtEl>
                                          <p:spTgt spid="3"/>
                                        </p:tgtEl>
                                        <p:attrNameLst>
                                          <p:attrName>style.visibility</p:attrName>
                                        </p:attrNameLst>
                                      </p:cBhvr>
                                      <p:to>
                                        <p:strVal val="visible"/>
                                      </p:to>
                                    </p:set>
                                    <p:anim calcmode="lin" valueType="num">
                                      <p:cBhvr additive="base">
                                        <p:cTn id="41" dur="500" fill="hold"/>
                                        <p:tgtEl>
                                          <p:spTgt spid="3"/>
                                        </p:tgtEl>
                                        <p:attrNameLst>
                                          <p:attrName>ppt_x</p:attrName>
                                        </p:attrNameLst>
                                      </p:cBhvr>
                                      <p:tavLst>
                                        <p:tav tm="0">
                                          <p:val>
                                            <p:strVal val="#ppt_x"/>
                                          </p:val>
                                        </p:tav>
                                        <p:tav tm="100000">
                                          <p:val>
                                            <p:strVal val="#ppt_x"/>
                                          </p:val>
                                        </p:tav>
                                      </p:tavLst>
                                    </p:anim>
                                    <p:anim calcmode="lin" valueType="num">
                                      <p:cBhvr additive="base">
                                        <p:cTn id="42" dur="500" fill="hold"/>
                                        <p:tgtEl>
                                          <p:spTgt spid="3"/>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ppt_x"/>
                                          </p:val>
                                        </p:tav>
                                        <p:tav tm="100000">
                                          <p:val>
                                            <p:strVal val="#ppt_x"/>
                                          </p:val>
                                        </p:tav>
                                      </p:tavLst>
                                    </p:anim>
                                    <p:anim calcmode="lin" valueType="num">
                                      <p:cBhvr additive="base">
                                        <p:cTn id="4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xit" presetSubtype="4" fill="hold" nodeType="clickEffect">
                                  <p:stCondLst>
                                    <p:cond delay="0"/>
                                  </p:stCondLst>
                                  <p:childTnLst>
                                    <p:anim calcmode="lin" valueType="num">
                                      <p:cBhvr additive="base">
                                        <p:cTn id="50" dur="500"/>
                                        <p:tgtEl>
                                          <p:spTgt spid="10"/>
                                        </p:tgtEl>
                                        <p:attrNameLst>
                                          <p:attrName>ppt_x</p:attrName>
                                        </p:attrNameLst>
                                      </p:cBhvr>
                                      <p:tavLst>
                                        <p:tav tm="0">
                                          <p:val>
                                            <p:strVal val="ppt_x"/>
                                          </p:val>
                                        </p:tav>
                                        <p:tav tm="100000">
                                          <p:val>
                                            <p:strVal val="ppt_x"/>
                                          </p:val>
                                        </p:tav>
                                      </p:tavLst>
                                    </p:anim>
                                    <p:anim calcmode="lin" valueType="num">
                                      <p:cBhvr additive="base">
                                        <p:cTn id="51" dur="500"/>
                                        <p:tgtEl>
                                          <p:spTgt spid="10"/>
                                        </p:tgtEl>
                                        <p:attrNameLst>
                                          <p:attrName>ppt_y</p:attrName>
                                        </p:attrNameLst>
                                      </p:cBhvr>
                                      <p:tavLst>
                                        <p:tav tm="0">
                                          <p:val>
                                            <p:strVal val="ppt_y"/>
                                          </p:val>
                                        </p:tav>
                                        <p:tav tm="100000">
                                          <p:val>
                                            <p:strVal val="1+ppt_h/2"/>
                                          </p:val>
                                        </p:tav>
                                      </p:tavLst>
                                    </p:anim>
                                    <p:set>
                                      <p:cBhvr>
                                        <p:cTn id="52" dur="1" fill="hold">
                                          <p:stCondLst>
                                            <p:cond delay="499"/>
                                          </p:stCondLst>
                                        </p:cTn>
                                        <p:tgtEl>
                                          <p:spTgt spid="10"/>
                                        </p:tgtEl>
                                        <p:attrNameLst>
                                          <p:attrName>style.visibility</p:attrName>
                                        </p:attrNameLst>
                                      </p:cBhvr>
                                      <p:to>
                                        <p:strVal val="hidden"/>
                                      </p:to>
                                    </p:set>
                                  </p:childTnLst>
                                </p:cTn>
                              </p:par>
                              <p:par>
                                <p:cTn id="53" presetID="2" presetClass="exit" presetSubtype="4" fill="hold" grpId="0" nodeType="withEffect">
                                  <p:stCondLst>
                                    <p:cond delay="0"/>
                                  </p:stCondLst>
                                  <p:childTnLst>
                                    <p:anim calcmode="lin" valueType="num">
                                      <p:cBhvr additive="base">
                                        <p:cTn id="54" dur="500"/>
                                        <p:tgtEl>
                                          <p:spTgt spid="9"/>
                                        </p:tgtEl>
                                        <p:attrNameLst>
                                          <p:attrName>ppt_x</p:attrName>
                                        </p:attrNameLst>
                                      </p:cBhvr>
                                      <p:tavLst>
                                        <p:tav tm="0">
                                          <p:val>
                                            <p:strVal val="ppt_x"/>
                                          </p:val>
                                        </p:tav>
                                        <p:tav tm="100000">
                                          <p:val>
                                            <p:strVal val="ppt_x"/>
                                          </p:val>
                                        </p:tav>
                                      </p:tavLst>
                                    </p:anim>
                                    <p:anim calcmode="lin" valueType="num">
                                      <p:cBhvr additive="base">
                                        <p:cTn id="55" dur="500"/>
                                        <p:tgtEl>
                                          <p:spTgt spid="9"/>
                                        </p:tgtEl>
                                        <p:attrNameLst>
                                          <p:attrName>ppt_y</p:attrName>
                                        </p:attrNameLst>
                                      </p:cBhvr>
                                      <p:tavLst>
                                        <p:tav tm="0">
                                          <p:val>
                                            <p:strVal val="ppt_y"/>
                                          </p:val>
                                        </p:tav>
                                        <p:tav tm="100000">
                                          <p:val>
                                            <p:strVal val="1+ppt_h/2"/>
                                          </p:val>
                                        </p:tav>
                                      </p:tavLst>
                                    </p:anim>
                                    <p:set>
                                      <p:cBhvr>
                                        <p:cTn id="56" dur="1" fill="hold">
                                          <p:stCondLst>
                                            <p:cond delay="499"/>
                                          </p:stCondLst>
                                        </p:cTn>
                                        <p:tgtEl>
                                          <p:spTgt spid="9"/>
                                        </p:tgtEl>
                                        <p:attrNameLst>
                                          <p:attrName>style.visibility</p:attrName>
                                        </p:attrNameLst>
                                      </p:cBhvr>
                                      <p:to>
                                        <p:strVal val="hidden"/>
                                      </p:to>
                                    </p:set>
                                  </p:childTnLst>
                                </p:cTn>
                              </p:par>
                              <p:par>
                                <p:cTn id="57" presetID="2" presetClass="exit" presetSubtype="4" fill="hold" grpId="0" nodeType="withEffect">
                                  <p:stCondLst>
                                    <p:cond delay="0"/>
                                  </p:stCondLst>
                                  <p:childTnLst>
                                    <p:anim calcmode="lin" valueType="num">
                                      <p:cBhvr additive="base">
                                        <p:cTn id="58" dur="500"/>
                                        <p:tgtEl>
                                          <p:spTgt spid="3"/>
                                        </p:tgtEl>
                                        <p:attrNameLst>
                                          <p:attrName>ppt_x</p:attrName>
                                        </p:attrNameLst>
                                      </p:cBhvr>
                                      <p:tavLst>
                                        <p:tav tm="0">
                                          <p:val>
                                            <p:strVal val="ppt_x"/>
                                          </p:val>
                                        </p:tav>
                                        <p:tav tm="100000">
                                          <p:val>
                                            <p:strVal val="ppt_x"/>
                                          </p:val>
                                        </p:tav>
                                      </p:tavLst>
                                    </p:anim>
                                    <p:anim calcmode="lin" valueType="num">
                                      <p:cBhvr additive="base">
                                        <p:cTn id="59" dur="500"/>
                                        <p:tgtEl>
                                          <p:spTgt spid="3"/>
                                        </p:tgtEl>
                                        <p:attrNameLst>
                                          <p:attrName>ppt_y</p:attrName>
                                        </p:attrNameLst>
                                      </p:cBhvr>
                                      <p:tavLst>
                                        <p:tav tm="0">
                                          <p:val>
                                            <p:strVal val="ppt_y"/>
                                          </p:val>
                                        </p:tav>
                                        <p:tav tm="100000">
                                          <p:val>
                                            <p:strVal val="1+ppt_h/2"/>
                                          </p:val>
                                        </p:tav>
                                      </p:tavLst>
                                    </p:anim>
                                    <p:set>
                                      <p:cBhvr>
                                        <p:cTn id="60" dur="1" fill="hold">
                                          <p:stCondLst>
                                            <p:cond delay="499"/>
                                          </p:stCondLst>
                                        </p:cTn>
                                        <p:tgtEl>
                                          <p:spTgt spid="3"/>
                                        </p:tgtEl>
                                        <p:attrNameLst>
                                          <p:attrName>style.visibility</p:attrName>
                                        </p:attrNameLst>
                                      </p:cBhvr>
                                      <p:to>
                                        <p:strVal val="hidden"/>
                                      </p:to>
                                    </p:set>
                                  </p:childTnLst>
                                </p:cTn>
                              </p:par>
                              <p:par>
                                <p:cTn id="61" presetID="2" presetClass="exit" presetSubtype="4" fill="hold" nodeType="withEffect">
                                  <p:stCondLst>
                                    <p:cond delay="0"/>
                                  </p:stCondLst>
                                  <p:childTnLst>
                                    <p:anim calcmode="lin" valueType="num">
                                      <p:cBhvr additive="base">
                                        <p:cTn id="62" dur="500"/>
                                        <p:tgtEl>
                                          <p:spTgt spid="8"/>
                                        </p:tgtEl>
                                        <p:attrNameLst>
                                          <p:attrName>ppt_x</p:attrName>
                                        </p:attrNameLst>
                                      </p:cBhvr>
                                      <p:tavLst>
                                        <p:tav tm="0">
                                          <p:val>
                                            <p:strVal val="ppt_x"/>
                                          </p:val>
                                        </p:tav>
                                        <p:tav tm="100000">
                                          <p:val>
                                            <p:strVal val="ppt_x"/>
                                          </p:val>
                                        </p:tav>
                                      </p:tavLst>
                                    </p:anim>
                                    <p:anim calcmode="lin" valueType="num">
                                      <p:cBhvr additive="base">
                                        <p:cTn id="63" dur="500"/>
                                        <p:tgtEl>
                                          <p:spTgt spid="8"/>
                                        </p:tgtEl>
                                        <p:attrNameLst>
                                          <p:attrName>ppt_y</p:attrName>
                                        </p:attrNameLst>
                                      </p:cBhvr>
                                      <p:tavLst>
                                        <p:tav tm="0">
                                          <p:val>
                                            <p:strVal val="ppt_y"/>
                                          </p:val>
                                        </p:tav>
                                        <p:tav tm="100000">
                                          <p:val>
                                            <p:strVal val="1+ppt_h/2"/>
                                          </p:val>
                                        </p:tav>
                                      </p:tavLst>
                                    </p:anim>
                                    <p:set>
                                      <p:cBhvr>
                                        <p:cTn id="64" dur="1" fill="hold">
                                          <p:stCondLst>
                                            <p:cond delay="499"/>
                                          </p:stCondLst>
                                        </p:cTn>
                                        <p:tgtEl>
                                          <p:spTgt spid="8"/>
                                        </p:tgtEl>
                                        <p:attrNameLst>
                                          <p:attrName>style.visibility</p:attrName>
                                        </p:attrNameLst>
                                      </p:cBhvr>
                                      <p:to>
                                        <p:strVal val="hidden"/>
                                      </p:to>
                                    </p:set>
                                  </p:childTnLst>
                                </p:cTn>
                              </p:par>
                              <p:par>
                                <p:cTn id="65" presetID="2" presetClass="exit" presetSubtype="4" fill="hold" nodeType="withEffect">
                                  <p:stCondLst>
                                    <p:cond delay="0"/>
                                  </p:stCondLst>
                                  <p:childTnLst>
                                    <p:anim calcmode="lin" valueType="num">
                                      <p:cBhvr additive="base">
                                        <p:cTn id="66" dur="500"/>
                                        <p:tgtEl>
                                          <p:spTgt spid="15"/>
                                        </p:tgtEl>
                                        <p:attrNameLst>
                                          <p:attrName>ppt_x</p:attrName>
                                        </p:attrNameLst>
                                      </p:cBhvr>
                                      <p:tavLst>
                                        <p:tav tm="0">
                                          <p:val>
                                            <p:strVal val="ppt_x"/>
                                          </p:val>
                                        </p:tav>
                                        <p:tav tm="100000">
                                          <p:val>
                                            <p:strVal val="ppt_x"/>
                                          </p:val>
                                        </p:tav>
                                      </p:tavLst>
                                    </p:anim>
                                    <p:anim calcmode="lin" valueType="num">
                                      <p:cBhvr additive="base">
                                        <p:cTn id="67" dur="500"/>
                                        <p:tgtEl>
                                          <p:spTgt spid="15"/>
                                        </p:tgtEl>
                                        <p:attrNameLst>
                                          <p:attrName>ppt_y</p:attrName>
                                        </p:attrNameLst>
                                      </p:cBhvr>
                                      <p:tavLst>
                                        <p:tav tm="0">
                                          <p:val>
                                            <p:strVal val="ppt_y"/>
                                          </p:val>
                                        </p:tav>
                                        <p:tav tm="100000">
                                          <p:val>
                                            <p:strVal val="1+ppt_h/2"/>
                                          </p:val>
                                        </p:tav>
                                      </p:tavLst>
                                    </p:anim>
                                    <p:set>
                                      <p:cBhvr>
                                        <p:cTn id="68" dur="1" fill="hold">
                                          <p:stCondLst>
                                            <p:cond delay="499"/>
                                          </p:stCondLst>
                                        </p:cTn>
                                        <p:tgtEl>
                                          <p:spTgt spid="15"/>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20"/>
                                        </p:tgtEl>
                                        <p:attrNameLst>
                                          <p:attrName>style.visibility</p:attrName>
                                        </p:attrNameLst>
                                      </p:cBhvr>
                                      <p:to>
                                        <p:strVal val="visible"/>
                                      </p:to>
                                    </p:set>
                                    <p:anim calcmode="lin" valueType="num">
                                      <p:cBhvr additive="base">
                                        <p:cTn id="73" dur="500" fill="hold"/>
                                        <p:tgtEl>
                                          <p:spTgt spid="20"/>
                                        </p:tgtEl>
                                        <p:attrNameLst>
                                          <p:attrName>ppt_x</p:attrName>
                                        </p:attrNameLst>
                                      </p:cBhvr>
                                      <p:tavLst>
                                        <p:tav tm="0">
                                          <p:val>
                                            <p:strVal val="#ppt_x"/>
                                          </p:val>
                                        </p:tav>
                                        <p:tav tm="100000">
                                          <p:val>
                                            <p:strVal val="#ppt_x"/>
                                          </p:val>
                                        </p:tav>
                                      </p:tavLst>
                                    </p:anim>
                                    <p:anim calcmode="lin" valueType="num">
                                      <p:cBhvr additive="base">
                                        <p:cTn id="74" dur="500" fill="hold"/>
                                        <p:tgtEl>
                                          <p:spTgt spid="20"/>
                                        </p:tgtEl>
                                        <p:attrNameLst>
                                          <p:attrName>ppt_y</p:attrName>
                                        </p:attrNameLst>
                                      </p:cBhvr>
                                      <p:tavLst>
                                        <p:tav tm="0">
                                          <p:val>
                                            <p:strVal val="1+#ppt_h/2"/>
                                          </p:val>
                                        </p:tav>
                                        <p:tav tm="100000">
                                          <p:val>
                                            <p:strVal val="#ppt_y"/>
                                          </p:val>
                                        </p:tav>
                                      </p:tavLst>
                                    </p:anim>
                                  </p:childTnLst>
                                </p:cTn>
                              </p:par>
                              <p:par>
                                <p:cTn id="75" presetID="2" presetClass="entr" presetSubtype="4" fill="hold" grpId="2" nodeType="withEffect">
                                  <p:stCondLst>
                                    <p:cond delay="0"/>
                                  </p:stCondLst>
                                  <p:childTnLst>
                                    <p:set>
                                      <p:cBhvr>
                                        <p:cTn id="76" dur="1" fill="hold">
                                          <p:stCondLst>
                                            <p:cond delay="0"/>
                                          </p:stCondLst>
                                        </p:cTn>
                                        <p:tgtEl>
                                          <p:spTgt spid="19"/>
                                        </p:tgtEl>
                                        <p:attrNameLst>
                                          <p:attrName>style.visibility</p:attrName>
                                        </p:attrNameLst>
                                      </p:cBhvr>
                                      <p:to>
                                        <p:strVal val="visible"/>
                                      </p:to>
                                    </p:set>
                                    <p:anim calcmode="lin" valueType="num">
                                      <p:cBhvr additive="base">
                                        <p:cTn id="77" dur="500" fill="hold"/>
                                        <p:tgtEl>
                                          <p:spTgt spid="19"/>
                                        </p:tgtEl>
                                        <p:attrNameLst>
                                          <p:attrName>ppt_x</p:attrName>
                                        </p:attrNameLst>
                                      </p:cBhvr>
                                      <p:tavLst>
                                        <p:tav tm="0">
                                          <p:val>
                                            <p:strVal val="#ppt_x"/>
                                          </p:val>
                                        </p:tav>
                                        <p:tav tm="100000">
                                          <p:val>
                                            <p:strVal val="#ppt_x"/>
                                          </p:val>
                                        </p:tav>
                                      </p:tavLst>
                                    </p:anim>
                                    <p:anim calcmode="lin" valueType="num">
                                      <p:cBhvr additive="base">
                                        <p:cTn id="78" dur="500" fill="hold"/>
                                        <p:tgtEl>
                                          <p:spTgt spid="19"/>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17"/>
                                        </p:tgtEl>
                                        <p:attrNameLst>
                                          <p:attrName>style.visibility</p:attrName>
                                        </p:attrNameLst>
                                      </p:cBhvr>
                                      <p:to>
                                        <p:strVal val="visible"/>
                                      </p:to>
                                    </p:set>
                                    <p:anim calcmode="lin" valueType="num">
                                      <p:cBhvr additive="base">
                                        <p:cTn id="81" dur="500" fill="hold"/>
                                        <p:tgtEl>
                                          <p:spTgt spid="17"/>
                                        </p:tgtEl>
                                        <p:attrNameLst>
                                          <p:attrName>ppt_x</p:attrName>
                                        </p:attrNameLst>
                                      </p:cBhvr>
                                      <p:tavLst>
                                        <p:tav tm="0">
                                          <p:val>
                                            <p:strVal val="#ppt_x"/>
                                          </p:val>
                                        </p:tav>
                                        <p:tav tm="100000">
                                          <p:val>
                                            <p:strVal val="#ppt_x"/>
                                          </p:val>
                                        </p:tav>
                                      </p:tavLst>
                                    </p:anim>
                                    <p:anim calcmode="lin" valueType="num">
                                      <p:cBhvr additive="base">
                                        <p:cTn id="82" dur="500" fill="hold"/>
                                        <p:tgtEl>
                                          <p:spTgt spid="17"/>
                                        </p:tgtEl>
                                        <p:attrNameLst>
                                          <p:attrName>ppt_y</p:attrName>
                                        </p:attrNameLst>
                                      </p:cBhvr>
                                      <p:tavLst>
                                        <p:tav tm="0">
                                          <p:val>
                                            <p:strVal val="1+#ppt_h/2"/>
                                          </p:val>
                                        </p:tav>
                                        <p:tav tm="100000">
                                          <p:val>
                                            <p:strVal val="#ppt_y"/>
                                          </p:val>
                                        </p:tav>
                                      </p:tavLst>
                                    </p:anim>
                                  </p:childTnLst>
                                </p:cTn>
                              </p:par>
                              <p:par>
                                <p:cTn id="83" presetID="2" presetClass="entr" presetSubtype="4" fill="hold" grpId="2" nodeType="withEffect">
                                  <p:stCondLst>
                                    <p:cond delay="0"/>
                                  </p:stCondLst>
                                  <p:childTnLst>
                                    <p:set>
                                      <p:cBhvr>
                                        <p:cTn id="84" dur="1" fill="hold">
                                          <p:stCondLst>
                                            <p:cond delay="0"/>
                                          </p:stCondLst>
                                        </p:cTn>
                                        <p:tgtEl>
                                          <p:spTgt spid="16"/>
                                        </p:tgtEl>
                                        <p:attrNameLst>
                                          <p:attrName>style.visibility</p:attrName>
                                        </p:attrNameLst>
                                      </p:cBhvr>
                                      <p:to>
                                        <p:strVal val="visible"/>
                                      </p:to>
                                    </p:set>
                                    <p:anim calcmode="lin" valueType="num">
                                      <p:cBhvr additive="base">
                                        <p:cTn id="85" dur="500" fill="hold"/>
                                        <p:tgtEl>
                                          <p:spTgt spid="16"/>
                                        </p:tgtEl>
                                        <p:attrNameLst>
                                          <p:attrName>ppt_x</p:attrName>
                                        </p:attrNameLst>
                                      </p:cBhvr>
                                      <p:tavLst>
                                        <p:tav tm="0">
                                          <p:val>
                                            <p:strVal val="#ppt_x"/>
                                          </p:val>
                                        </p:tav>
                                        <p:tav tm="100000">
                                          <p:val>
                                            <p:strVal val="#ppt_x"/>
                                          </p:val>
                                        </p:tav>
                                      </p:tavLst>
                                    </p:anim>
                                    <p:anim calcmode="lin" valueType="num">
                                      <p:cBhvr additive="base">
                                        <p:cTn id="86" dur="500" fill="hold"/>
                                        <p:tgtEl>
                                          <p:spTgt spid="16"/>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21"/>
                                        </p:tgtEl>
                                        <p:attrNameLst>
                                          <p:attrName>style.visibility</p:attrName>
                                        </p:attrNameLst>
                                      </p:cBhvr>
                                      <p:to>
                                        <p:strVal val="visible"/>
                                      </p:to>
                                    </p:set>
                                    <p:anim calcmode="lin" valueType="num">
                                      <p:cBhvr additive="base">
                                        <p:cTn id="89" dur="500" fill="hold"/>
                                        <p:tgtEl>
                                          <p:spTgt spid="21"/>
                                        </p:tgtEl>
                                        <p:attrNameLst>
                                          <p:attrName>ppt_x</p:attrName>
                                        </p:attrNameLst>
                                      </p:cBhvr>
                                      <p:tavLst>
                                        <p:tav tm="0">
                                          <p:val>
                                            <p:strVal val="#ppt_x"/>
                                          </p:val>
                                        </p:tav>
                                        <p:tav tm="100000">
                                          <p:val>
                                            <p:strVal val="#ppt_x"/>
                                          </p:val>
                                        </p:tav>
                                      </p:tavLst>
                                    </p:anim>
                                    <p:anim calcmode="lin" valueType="num">
                                      <p:cBhvr additive="base">
                                        <p:cTn id="9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xit" presetSubtype="4" fill="hold" nodeType="clickEffect">
                                  <p:stCondLst>
                                    <p:cond delay="0"/>
                                  </p:stCondLst>
                                  <p:childTnLst>
                                    <p:anim calcmode="lin" valueType="num">
                                      <p:cBhvr additive="base">
                                        <p:cTn id="94" dur="500"/>
                                        <p:tgtEl>
                                          <p:spTgt spid="20"/>
                                        </p:tgtEl>
                                        <p:attrNameLst>
                                          <p:attrName>ppt_x</p:attrName>
                                        </p:attrNameLst>
                                      </p:cBhvr>
                                      <p:tavLst>
                                        <p:tav tm="0">
                                          <p:val>
                                            <p:strVal val="ppt_x"/>
                                          </p:val>
                                        </p:tav>
                                        <p:tav tm="100000">
                                          <p:val>
                                            <p:strVal val="ppt_x"/>
                                          </p:val>
                                        </p:tav>
                                      </p:tavLst>
                                    </p:anim>
                                    <p:anim calcmode="lin" valueType="num">
                                      <p:cBhvr additive="base">
                                        <p:cTn id="95" dur="500"/>
                                        <p:tgtEl>
                                          <p:spTgt spid="20"/>
                                        </p:tgtEl>
                                        <p:attrNameLst>
                                          <p:attrName>ppt_y</p:attrName>
                                        </p:attrNameLst>
                                      </p:cBhvr>
                                      <p:tavLst>
                                        <p:tav tm="0">
                                          <p:val>
                                            <p:strVal val="ppt_y"/>
                                          </p:val>
                                        </p:tav>
                                        <p:tav tm="100000">
                                          <p:val>
                                            <p:strVal val="1+ppt_h/2"/>
                                          </p:val>
                                        </p:tav>
                                      </p:tavLst>
                                    </p:anim>
                                    <p:set>
                                      <p:cBhvr>
                                        <p:cTn id="96" dur="1" fill="hold">
                                          <p:stCondLst>
                                            <p:cond delay="499"/>
                                          </p:stCondLst>
                                        </p:cTn>
                                        <p:tgtEl>
                                          <p:spTgt spid="20"/>
                                        </p:tgtEl>
                                        <p:attrNameLst>
                                          <p:attrName>style.visibility</p:attrName>
                                        </p:attrNameLst>
                                      </p:cBhvr>
                                      <p:to>
                                        <p:strVal val="hidden"/>
                                      </p:to>
                                    </p:set>
                                  </p:childTnLst>
                                </p:cTn>
                              </p:par>
                              <p:par>
                                <p:cTn id="97" presetID="2" presetClass="exit" presetSubtype="4" fill="hold" grpId="0" nodeType="withEffect">
                                  <p:stCondLst>
                                    <p:cond delay="0"/>
                                  </p:stCondLst>
                                  <p:childTnLst>
                                    <p:anim calcmode="lin" valueType="num">
                                      <p:cBhvr additive="base">
                                        <p:cTn id="98" dur="500"/>
                                        <p:tgtEl>
                                          <p:spTgt spid="19"/>
                                        </p:tgtEl>
                                        <p:attrNameLst>
                                          <p:attrName>ppt_x</p:attrName>
                                        </p:attrNameLst>
                                      </p:cBhvr>
                                      <p:tavLst>
                                        <p:tav tm="0">
                                          <p:val>
                                            <p:strVal val="ppt_x"/>
                                          </p:val>
                                        </p:tav>
                                        <p:tav tm="100000">
                                          <p:val>
                                            <p:strVal val="ppt_x"/>
                                          </p:val>
                                        </p:tav>
                                      </p:tavLst>
                                    </p:anim>
                                    <p:anim calcmode="lin" valueType="num">
                                      <p:cBhvr additive="base">
                                        <p:cTn id="99" dur="500"/>
                                        <p:tgtEl>
                                          <p:spTgt spid="19"/>
                                        </p:tgtEl>
                                        <p:attrNameLst>
                                          <p:attrName>ppt_y</p:attrName>
                                        </p:attrNameLst>
                                      </p:cBhvr>
                                      <p:tavLst>
                                        <p:tav tm="0">
                                          <p:val>
                                            <p:strVal val="ppt_y"/>
                                          </p:val>
                                        </p:tav>
                                        <p:tav tm="100000">
                                          <p:val>
                                            <p:strVal val="1+ppt_h/2"/>
                                          </p:val>
                                        </p:tav>
                                      </p:tavLst>
                                    </p:anim>
                                    <p:set>
                                      <p:cBhvr>
                                        <p:cTn id="100" dur="1" fill="hold">
                                          <p:stCondLst>
                                            <p:cond delay="499"/>
                                          </p:stCondLst>
                                        </p:cTn>
                                        <p:tgtEl>
                                          <p:spTgt spid="19"/>
                                        </p:tgtEl>
                                        <p:attrNameLst>
                                          <p:attrName>style.visibility</p:attrName>
                                        </p:attrNameLst>
                                      </p:cBhvr>
                                      <p:to>
                                        <p:strVal val="hidden"/>
                                      </p:to>
                                    </p:set>
                                  </p:childTnLst>
                                </p:cTn>
                              </p:par>
                              <p:par>
                                <p:cTn id="101" presetID="2" presetClass="exit" presetSubtype="4" fill="hold" grpId="0" nodeType="withEffect">
                                  <p:stCondLst>
                                    <p:cond delay="0"/>
                                  </p:stCondLst>
                                  <p:childTnLst>
                                    <p:anim calcmode="lin" valueType="num">
                                      <p:cBhvr additive="base">
                                        <p:cTn id="102" dur="500"/>
                                        <p:tgtEl>
                                          <p:spTgt spid="16"/>
                                        </p:tgtEl>
                                        <p:attrNameLst>
                                          <p:attrName>ppt_x</p:attrName>
                                        </p:attrNameLst>
                                      </p:cBhvr>
                                      <p:tavLst>
                                        <p:tav tm="0">
                                          <p:val>
                                            <p:strVal val="ppt_x"/>
                                          </p:val>
                                        </p:tav>
                                        <p:tav tm="100000">
                                          <p:val>
                                            <p:strVal val="ppt_x"/>
                                          </p:val>
                                        </p:tav>
                                      </p:tavLst>
                                    </p:anim>
                                    <p:anim calcmode="lin" valueType="num">
                                      <p:cBhvr additive="base">
                                        <p:cTn id="103" dur="500"/>
                                        <p:tgtEl>
                                          <p:spTgt spid="16"/>
                                        </p:tgtEl>
                                        <p:attrNameLst>
                                          <p:attrName>ppt_y</p:attrName>
                                        </p:attrNameLst>
                                      </p:cBhvr>
                                      <p:tavLst>
                                        <p:tav tm="0">
                                          <p:val>
                                            <p:strVal val="ppt_y"/>
                                          </p:val>
                                        </p:tav>
                                        <p:tav tm="100000">
                                          <p:val>
                                            <p:strVal val="1+ppt_h/2"/>
                                          </p:val>
                                        </p:tav>
                                      </p:tavLst>
                                    </p:anim>
                                    <p:set>
                                      <p:cBhvr>
                                        <p:cTn id="104" dur="1" fill="hold">
                                          <p:stCondLst>
                                            <p:cond delay="499"/>
                                          </p:stCondLst>
                                        </p:cTn>
                                        <p:tgtEl>
                                          <p:spTgt spid="16"/>
                                        </p:tgtEl>
                                        <p:attrNameLst>
                                          <p:attrName>style.visibility</p:attrName>
                                        </p:attrNameLst>
                                      </p:cBhvr>
                                      <p:to>
                                        <p:strVal val="hidden"/>
                                      </p:to>
                                    </p:set>
                                  </p:childTnLst>
                                </p:cTn>
                              </p:par>
                              <p:par>
                                <p:cTn id="105" presetID="2" presetClass="exit" presetSubtype="4" fill="hold" nodeType="withEffect">
                                  <p:stCondLst>
                                    <p:cond delay="0"/>
                                  </p:stCondLst>
                                  <p:childTnLst>
                                    <p:anim calcmode="lin" valueType="num">
                                      <p:cBhvr additive="base">
                                        <p:cTn id="106" dur="500"/>
                                        <p:tgtEl>
                                          <p:spTgt spid="17"/>
                                        </p:tgtEl>
                                        <p:attrNameLst>
                                          <p:attrName>ppt_x</p:attrName>
                                        </p:attrNameLst>
                                      </p:cBhvr>
                                      <p:tavLst>
                                        <p:tav tm="0">
                                          <p:val>
                                            <p:strVal val="ppt_x"/>
                                          </p:val>
                                        </p:tav>
                                        <p:tav tm="100000">
                                          <p:val>
                                            <p:strVal val="ppt_x"/>
                                          </p:val>
                                        </p:tav>
                                      </p:tavLst>
                                    </p:anim>
                                    <p:anim calcmode="lin" valueType="num">
                                      <p:cBhvr additive="base">
                                        <p:cTn id="107" dur="500"/>
                                        <p:tgtEl>
                                          <p:spTgt spid="17"/>
                                        </p:tgtEl>
                                        <p:attrNameLst>
                                          <p:attrName>ppt_y</p:attrName>
                                        </p:attrNameLst>
                                      </p:cBhvr>
                                      <p:tavLst>
                                        <p:tav tm="0">
                                          <p:val>
                                            <p:strVal val="ppt_y"/>
                                          </p:val>
                                        </p:tav>
                                        <p:tav tm="100000">
                                          <p:val>
                                            <p:strVal val="1+ppt_h/2"/>
                                          </p:val>
                                        </p:tav>
                                      </p:tavLst>
                                    </p:anim>
                                    <p:set>
                                      <p:cBhvr>
                                        <p:cTn id="108" dur="1" fill="hold">
                                          <p:stCondLst>
                                            <p:cond delay="499"/>
                                          </p:stCondLst>
                                        </p:cTn>
                                        <p:tgtEl>
                                          <p:spTgt spid="17"/>
                                        </p:tgtEl>
                                        <p:attrNameLst>
                                          <p:attrName>style.visibility</p:attrName>
                                        </p:attrNameLst>
                                      </p:cBhvr>
                                      <p:to>
                                        <p:strVal val="hidden"/>
                                      </p:to>
                                    </p:set>
                                  </p:childTnLst>
                                </p:cTn>
                              </p:par>
                              <p:par>
                                <p:cTn id="109" presetID="2" presetClass="exit" presetSubtype="4" fill="hold" nodeType="withEffect">
                                  <p:stCondLst>
                                    <p:cond delay="0"/>
                                  </p:stCondLst>
                                  <p:childTnLst>
                                    <p:anim calcmode="lin" valueType="num">
                                      <p:cBhvr additive="base">
                                        <p:cTn id="110" dur="500"/>
                                        <p:tgtEl>
                                          <p:spTgt spid="21"/>
                                        </p:tgtEl>
                                        <p:attrNameLst>
                                          <p:attrName>ppt_x</p:attrName>
                                        </p:attrNameLst>
                                      </p:cBhvr>
                                      <p:tavLst>
                                        <p:tav tm="0">
                                          <p:val>
                                            <p:strVal val="ppt_x"/>
                                          </p:val>
                                        </p:tav>
                                        <p:tav tm="100000">
                                          <p:val>
                                            <p:strVal val="ppt_x"/>
                                          </p:val>
                                        </p:tav>
                                      </p:tavLst>
                                    </p:anim>
                                    <p:anim calcmode="lin" valueType="num">
                                      <p:cBhvr additive="base">
                                        <p:cTn id="111" dur="500"/>
                                        <p:tgtEl>
                                          <p:spTgt spid="21"/>
                                        </p:tgtEl>
                                        <p:attrNameLst>
                                          <p:attrName>ppt_y</p:attrName>
                                        </p:attrNameLst>
                                      </p:cBhvr>
                                      <p:tavLst>
                                        <p:tav tm="0">
                                          <p:val>
                                            <p:strVal val="ppt_y"/>
                                          </p:val>
                                        </p:tav>
                                        <p:tav tm="100000">
                                          <p:val>
                                            <p:strVal val="1+ppt_h/2"/>
                                          </p:val>
                                        </p:tav>
                                      </p:tavLst>
                                    </p:anim>
                                    <p:set>
                                      <p:cBhvr>
                                        <p:cTn id="112" dur="1" fill="hold">
                                          <p:stCondLst>
                                            <p:cond delay="499"/>
                                          </p:stCondLst>
                                        </p:cTn>
                                        <p:tgtEl>
                                          <p:spTgt spid="21"/>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2" presetClass="entr" presetSubtype="4" fill="hold" nodeType="clickEffect">
                                  <p:stCondLst>
                                    <p:cond delay="0"/>
                                  </p:stCondLst>
                                  <p:childTnLst>
                                    <p:set>
                                      <p:cBhvr>
                                        <p:cTn id="116" dur="1" fill="hold">
                                          <p:stCondLst>
                                            <p:cond delay="0"/>
                                          </p:stCondLst>
                                        </p:cTn>
                                        <p:tgtEl>
                                          <p:spTgt spid="31"/>
                                        </p:tgtEl>
                                        <p:attrNameLst>
                                          <p:attrName>style.visibility</p:attrName>
                                        </p:attrNameLst>
                                      </p:cBhvr>
                                      <p:to>
                                        <p:strVal val="visible"/>
                                      </p:to>
                                    </p:set>
                                    <p:anim calcmode="lin" valueType="num">
                                      <p:cBhvr additive="base">
                                        <p:cTn id="117" dur="500" fill="hold"/>
                                        <p:tgtEl>
                                          <p:spTgt spid="31"/>
                                        </p:tgtEl>
                                        <p:attrNameLst>
                                          <p:attrName>ppt_x</p:attrName>
                                        </p:attrNameLst>
                                      </p:cBhvr>
                                      <p:tavLst>
                                        <p:tav tm="0">
                                          <p:val>
                                            <p:strVal val="#ppt_x"/>
                                          </p:val>
                                        </p:tav>
                                        <p:tav tm="100000">
                                          <p:val>
                                            <p:strVal val="#ppt_x"/>
                                          </p:val>
                                        </p:tav>
                                      </p:tavLst>
                                    </p:anim>
                                    <p:anim calcmode="lin" valueType="num">
                                      <p:cBhvr additive="base">
                                        <p:cTn id="118" dur="500" fill="hold"/>
                                        <p:tgtEl>
                                          <p:spTgt spid="31"/>
                                        </p:tgtEl>
                                        <p:attrNameLst>
                                          <p:attrName>ppt_y</p:attrName>
                                        </p:attrNameLst>
                                      </p:cBhvr>
                                      <p:tavLst>
                                        <p:tav tm="0">
                                          <p:val>
                                            <p:strVal val="1+#ppt_h/2"/>
                                          </p:val>
                                        </p:tav>
                                        <p:tav tm="100000">
                                          <p:val>
                                            <p:strVal val="#ppt_y"/>
                                          </p:val>
                                        </p:tav>
                                      </p:tavLst>
                                    </p:anim>
                                  </p:childTnLst>
                                </p:cTn>
                              </p:par>
                              <p:par>
                                <p:cTn id="119" presetID="2" presetClass="entr" presetSubtype="4" fill="hold" grpId="2" nodeType="withEffect">
                                  <p:stCondLst>
                                    <p:cond delay="0"/>
                                  </p:stCondLst>
                                  <p:childTnLst>
                                    <p:set>
                                      <p:cBhvr>
                                        <p:cTn id="120" dur="1" fill="hold">
                                          <p:stCondLst>
                                            <p:cond delay="0"/>
                                          </p:stCondLst>
                                        </p:cTn>
                                        <p:tgtEl>
                                          <p:spTgt spid="30"/>
                                        </p:tgtEl>
                                        <p:attrNameLst>
                                          <p:attrName>style.visibility</p:attrName>
                                        </p:attrNameLst>
                                      </p:cBhvr>
                                      <p:to>
                                        <p:strVal val="visible"/>
                                      </p:to>
                                    </p:set>
                                    <p:anim calcmode="lin" valueType="num">
                                      <p:cBhvr additive="base">
                                        <p:cTn id="121" dur="500" fill="hold"/>
                                        <p:tgtEl>
                                          <p:spTgt spid="30"/>
                                        </p:tgtEl>
                                        <p:attrNameLst>
                                          <p:attrName>ppt_x</p:attrName>
                                        </p:attrNameLst>
                                      </p:cBhvr>
                                      <p:tavLst>
                                        <p:tav tm="0">
                                          <p:val>
                                            <p:strVal val="#ppt_x"/>
                                          </p:val>
                                        </p:tav>
                                        <p:tav tm="100000">
                                          <p:val>
                                            <p:strVal val="#ppt_x"/>
                                          </p:val>
                                        </p:tav>
                                      </p:tavLst>
                                    </p:anim>
                                    <p:anim calcmode="lin" valueType="num">
                                      <p:cBhvr additive="base">
                                        <p:cTn id="122" dur="500" fill="hold"/>
                                        <p:tgtEl>
                                          <p:spTgt spid="30"/>
                                        </p:tgtEl>
                                        <p:attrNameLst>
                                          <p:attrName>ppt_y</p:attrName>
                                        </p:attrNameLst>
                                      </p:cBhvr>
                                      <p:tavLst>
                                        <p:tav tm="0">
                                          <p:val>
                                            <p:strVal val="1+#ppt_h/2"/>
                                          </p:val>
                                        </p:tav>
                                        <p:tav tm="100000">
                                          <p:val>
                                            <p:strVal val="#ppt_y"/>
                                          </p:val>
                                        </p:tav>
                                      </p:tavLst>
                                    </p:anim>
                                  </p:childTnLst>
                                </p:cTn>
                              </p:par>
                              <p:par>
                                <p:cTn id="123" presetID="2" presetClass="entr" presetSubtype="4" fill="hold" nodeType="withEffect">
                                  <p:stCondLst>
                                    <p:cond delay="0"/>
                                  </p:stCondLst>
                                  <p:childTnLst>
                                    <p:set>
                                      <p:cBhvr>
                                        <p:cTn id="124" dur="1" fill="hold">
                                          <p:stCondLst>
                                            <p:cond delay="0"/>
                                          </p:stCondLst>
                                        </p:cTn>
                                        <p:tgtEl>
                                          <p:spTgt spid="29"/>
                                        </p:tgtEl>
                                        <p:attrNameLst>
                                          <p:attrName>style.visibility</p:attrName>
                                        </p:attrNameLst>
                                      </p:cBhvr>
                                      <p:to>
                                        <p:strVal val="visible"/>
                                      </p:to>
                                    </p:set>
                                    <p:anim calcmode="lin" valueType="num">
                                      <p:cBhvr additive="base">
                                        <p:cTn id="125" dur="500" fill="hold"/>
                                        <p:tgtEl>
                                          <p:spTgt spid="29"/>
                                        </p:tgtEl>
                                        <p:attrNameLst>
                                          <p:attrName>ppt_x</p:attrName>
                                        </p:attrNameLst>
                                      </p:cBhvr>
                                      <p:tavLst>
                                        <p:tav tm="0">
                                          <p:val>
                                            <p:strVal val="#ppt_x"/>
                                          </p:val>
                                        </p:tav>
                                        <p:tav tm="100000">
                                          <p:val>
                                            <p:strVal val="#ppt_x"/>
                                          </p:val>
                                        </p:tav>
                                      </p:tavLst>
                                    </p:anim>
                                    <p:anim calcmode="lin" valueType="num">
                                      <p:cBhvr additive="base">
                                        <p:cTn id="126" dur="500" fill="hold"/>
                                        <p:tgtEl>
                                          <p:spTgt spid="29"/>
                                        </p:tgtEl>
                                        <p:attrNameLst>
                                          <p:attrName>ppt_y</p:attrName>
                                        </p:attrNameLst>
                                      </p:cBhvr>
                                      <p:tavLst>
                                        <p:tav tm="0">
                                          <p:val>
                                            <p:strVal val="1+#ppt_h/2"/>
                                          </p:val>
                                        </p:tav>
                                        <p:tav tm="100000">
                                          <p:val>
                                            <p:strVal val="#ppt_y"/>
                                          </p:val>
                                        </p:tav>
                                      </p:tavLst>
                                    </p:anim>
                                  </p:childTnLst>
                                </p:cTn>
                              </p:par>
                              <p:par>
                                <p:cTn id="127" presetID="2" presetClass="entr" presetSubtype="4" fill="hold" grpId="2" nodeType="withEffect">
                                  <p:stCondLst>
                                    <p:cond delay="0"/>
                                  </p:stCondLst>
                                  <p:childTnLst>
                                    <p:set>
                                      <p:cBhvr>
                                        <p:cTn id="128" dur="1" fill="hold">
                                          <p:stCondLst>
                                            <p:cond delay="0"/>
                                          </p:stCondLst>
                                        </p:cTn>
                                        <p:tgtEl>
                                          <p:spTgt spid="28"/>
                                        </p:tgtEl>
                                        <p:attrNameLst>
                                          <p:attrName>style.visibility</p:attrName>
                                        </p:attrNameLst>
                                      </p:cBhvr>
                                      <p:to>
                                        <p:strVal val="visible"/>
                                      </p:to>
                                    </p:set>
                                    <p:anim calcmode="lin" valueType="num">
                                      <p:cBhvr additive="base">
                                        <p:cTn id="129" dur="500" fill="hold"/>
                                        <p:tgtEl>
                                          <p:spTgt spid="28"/>
                                        </p:tgtEl>
                                        <p:attrNameLst>
                                          <p:attrName>ppt_x</p:attrName>
                                        </p:attrNameLst>
                                      </p:cBhvr>
                                      <p:tavLst>
                                        <p:tav tm="0">
                                          <p:val>
                                            <p:strVal val="#ppt_x"/>
                                          </p:val>
                                        </p:tav>
                                        <p:tav tm="100000">
                                          <p:val>
                                            <p:strVal val="#ppt_x"/>
                                          </p:val>
                                        </p:tav>
                                      </p:tavLst>
                                    </p:anim>
                                    <p:anim calcmode="lin" valueType="num">
                                      <p:cBhvr additive="base">
                                        <p:cTn id="130" dur="500" fill="hold"/>
                                        <p:tgtEl>
                                          <p:spTgt spid="28"/>
                                        </p:tgtEl>
                                        <p:attrNameLst>
                                          <p:attrName>ppt_y</p:attrName>
                                        </p:attrNameLst>
                                      </p:cBhvr>
                                      <p:tavLst>
                                        <p:tav tm="0">
                                          <p:val>
                                            <p:strVal val="1+#ppt_h/2"/>
                                          </p:val>
                                        </p:tav>
                                        <p:tav tm="100000">
                                          <p:val>
                                            <p:strVal val="#ppt_y"/>
                                          </p:val>
                                        </p:tav>
                                      </p:tavLst>
                                    </p:anim>
                                  </p:childTnLst>
                                </p:cTn>
                              </p:par>
                              <p:par>
                                <p:cTn id="131" presetID="2" presetClass="entr" presetSubtype="4" fill="hold" nodeType="withEffect">
                                  <p:stCondLst>
                                    <p:cond delay="0"/>
                                  </p:stCondLst>
                                  <p:childTnLst>
                                    <p:set>
                                      <p:cBhvr>
                                        <p:cTn id="132" dur="1" fill="hold">
                                          <p:stCondLst>
                                            <p:cond delay="0"/>
                                          </p:stCondLst>
                                        </p:cTn>
                                        <p:tgtEl>
                                          <p:spTgt spid="32"/>
                                        </p:tgtEl>
                                        <p:attrNameLst>
                                          <p:attrName>style.visibility</p:attrName>
                                        </p:attrNameLst>
                                      </p:cBhvr>
                                      <p:to>
                                        <p:strVal val="visible"/>
                                      </p:to>
                                    </p:set>
                                    <p:anim calcmode="lin" valueType="num">
                                      <p:cBhvr additive="base">
                                        <p:cTn id="133" dur="500" fill="hold"/>
                                        <p:tgtEl>
                                          <p:spTgt spid="32"/>
                                        </p:tgtEl>
                                        <p:attrNameLst>
                                          <p:attrName>ppt_x</p:attrName>
                                        </p:attrNameLst>
                                      </p:cBhvr>
                                      <p:tavLst>
                                        <p:tav tm="0">
                                          <p:val>
                                            <p:strVal val="#ppt_x"/>
                                          </p:val>
                                        </p:tav>
                                        <p:tav tm="100000">
                                          <p:val>
                                            <p:strVal val="#ppt_x"/>
                                          </p:val>
                                        </p:tav>
                                      </p:tavLst>
                                    </p:anim>
                                    <p:anim calcmode="lin" valueType="num">
                                      <p:cBhvr additive="base">
                                        <p:cTn id="134"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xit" presetSubtype="4" fill="hold" nodeType="clickEffect">
                                  <p:stCondLst>
                                    <p:cond delay="0"/>
                                  </p:stCondLst>
                                  <p:childTnLst>
                                    <p:anim calcmode="lin" valueType="num">
                                      <p:cBhvr additive="base">
                                        <p:cTn id="138" dur="500"/>
                                        <p:tgtEl>
                                          <p:spTgt spid="31"/>
                                        </p:tgtEl>
                                        <p:attrNameLst>
                                          <p:attrName>ppt_x</p:attrName>
                                        </p:attrNameLst>
                                      </p:cBhvr>
                                      <p:tavLst>
                                        <p:tav tm="0">
                                          <p:val>
                                            <p:strVal val="ppt_x"/>
                                          </p:val>
                                        </p:tav>
                                        <p:tav tm="100000">
                                          <p:val>
                                            <p:strVal val="ppt_x"/>
                                          </p:val>
                                        </p:tav>
                                      </p:tavLst>
                                    </p:anim>
                                    <p:anim calcmode="lin" valueType="num">
                                      <p:cBhvr additive="base">
                                        <p:cTn id="139" dur="500"/>
                                        <p:tgtEl>
                                          <p:spTgt spid="31"/>
                                        </p:tgtEl>
                                        <p:attrNameLst>
                                          <p:attrName>ppt_y</p:attrName>
                                        </p:attrNameLst>
                                      </p:cBhvr>
                                      <p:tavLst>
                                        <p:tav tm="0">
                                          <p:val>
                                            <p:strVal val="ppt_y"/>
                                          </p:val>
                                        </p:tav>
                                        <p:tav tm="100000">
                                          <p:val>
                                            <p:strVal val="1+ppt_h/2"/>
                                          </p:val>
                                        </p:tav>
                                      </p:tavLst>
                                    </p:anim>
                                    <p:set>
                                      <p:cBhvr>
                                        <p:cTn id="140" dur="1" fill="hold">
                                          <p:stCondLst>
                                            <p:cond delay="499"/>
                                          </p:stCondLst>
                                        </p:cTn>
                                        <p:tgtEl>
                                          <p:spTgt spid="31"/>
                                        </p:tgtEl>
                                        <p:attrNameLst>
                                          <p:attrName>style.visibility</p:attrName>
                                        </p:attrNameLst>
                                      </p:cBhvr>
                                      <p:to>
                                        <p:strVal val="hidden"/>
                                      </p:to>
                                    </p:set>
                                  </p:childTnLst>
                                </p:cTn>
                              </p:par>
                              <p:par>
                                <p:cTn id="141" presetID="2" presetClass="exit" presetSubtype="4" fill="hold" grpId="0" nodeType="withEffect">
                                  <p:stCondLst>
                                    <p:cond delay="0"/>
                                  </p:stCondLst>
                                  <p:childTnLst>
                                    <p:anim calcmode="lin" valueType="num">
                                      <p:cBhvr additive="base">
                                        <p:cTn id="142" dur="500"/>
                                        <p:tgtEl>
                                          <p:spTgt spid="30"/>
                                        </p:tgtEl>
                                        <p:attrNameLst>
                                          <p:attrName>ppt_x</p:attrName>
                                        </p:attrNameLst>
                                      </p:cBhvr>
                                      <p:tavLst>
                                        <p:tav tm="0">
                                          <p:val>
                                            <p:strVal val="ppt_x"/>
                                          </p:val>
                                        </p:tav>
                                        <p:tav tm="100000">
                                          <p:val>
                                            <p:strVal val="ppt_x"/>
                                          </p:val>
                                        </p:tav>
                                      </p:tavLst>
                                    </p:anim>
                                    <p:anim calcmode="lin" valueType="num">
                                      <p:cBhvr additive="base">
                                        <p:cTn id="143" dur="500"/>
                                        <p:tgtEl>
                                          <p:spTgt spid="30"/>
                                        </p:tgtEl>
                                        <p:attrNameLst>
                                          <p:attrName>ppt_y</p:attrName>
                                        </p:attrNameLst>
                                      </p:cBhvr>
                                      <p:tavLst>
                                        <p:tav tm="0">
                                          <p:val>
                                            <p:strVal val="ppt_y"/>
                                          </p:val>
                                        </p:tav>
                                        <p:tav tm="100000">
                                          <p:val>
                                            <p:strVal val="1+ppt_h/2"/>
                                          </p:val>
                                        </p:tav>
                                      </p:tavLst>
                                    </p:anim>
                                    <p:set>
                                      <p:cBhvr>
                                        <p:cTn id="144" dur="1" fill="hold">
                                          <p:stCondLst>
                                            <p:cond delay="499"/>
                                          </p:stCondLst>
                                        </p:cTn>
                                        <p:tgtEl>
                                          <p:spTgt spid="30"/>
                                        </p:tgtEl>
                                        <p:attrNameLst>
                                          <p:attrName>style.visibility</p:attrName>
                                        </p:attrNameLst>
                                      </p:cBhvr>
                                      <p:to>
                                        <p:strVal val="hidden"/>
                                      </p:to>
                                    </p:set>
                                  </p:childTnLst>
                                </p:cTn>
                              </p:par>
                              <p:par>
                                <p:cTn id="145" presetID="2" presetClass="exit" presetSubtype="4" fill="hold" grpId="0" nodeType="withEffect">
                                  <p:stCondLst>
                                    <p:cond delay="0"/>
                                  </p:stCondLst>
                                  <p:childTnLst>
                                    <p:anim calcmode="lin" valueType="num">
                                      <p:cBhvr additive="base">
                                        <p:cTn id="146" dur="500"/>
                                        <p:tgtEl>
                                          <p:spTgt spid="28"/>
                                        </p:tgtEl>
                                        <p:attrNameLst>
                                          <p:attrName>ppt_x</p:attrName>
                                        </p:attrNameLst>
                                      </p:cBhvr>
                                      <p:tavLst>
                                        <p:tav tm="0">
                                          <p:val>
                                            <p:strVal val="ppt_x"/>
                                          </p:val>
                                        </p:tav>
                                        <p:tav tm="100000">
                                          <p:val>
                                            <p:strVal val="ppt_x"/>
                                          </p:val>
                                        </p:tav>
                                      </p:tavLst>
                                    </p:anim>
                                    <p:anim calcmode="lin" valueType="num">
                                      <p:cBhvr additive="base">
                                        <p:cTn id="147" dur="500"/>
                                        <p:tgtEl>
                                          <p:spTgt spid="28"/>
                                        </p:tgtEl>
                                        <p:attrNameLst>
                                          <p:attrName>ppt_y</p:attrName>
                                        </p:attrNameLst>
                                      </p:cBhvr>
                                      <p:tavLst>
                                        <p:tav tm="0">
                                          <p:val>
                                            <p:strVal val="ppt_y"/>
                                          </p:val>
                                        </p:tav>
                                        <p:tav tm="100000">
                                          <p:val>
                                            <p:strVal val="1+ppt_h/2"/>
                                          </p:val>
                                        </p:tav>
                                      </p:tavLst>
                                    </p:anim>
                                    <p:set>
                                      <p:cBhvr>
                                        <p:cTn id="148" dur="1" fill="hold">
                                          <p:stCondLst>
                                            <p:cond delay="499"/>
                                          </p:stCondLst>
                                        </p:cTn>
                                        <p:tgtEl>
                                          <p:spTgt spid="28"/>
                                        </p:tgtEl>
                                        <p:attrNameLst>
                                          <p:attrName>style.visibility</p:attrName>
                                        </p:attrNameLst>
                                      </p:cBhvr>
                                      <p:to>
                                        <p:strVal val="hidden"/>
                                      </p:to>
                                    </p:set>
                                  </p:childTnLst>
                                </p:cTn>
                              </p:par>
                              <p:par>
                                <p:cTn id="149" presetID="2" presetClass="exit" presetSubtype="4" fill="hold" nodeType="withEffect">
                                  <p:stCondLst>
                                    <p:cond delay="0"/>
                                  </p:stCondLst>
                                  <p:childTnLst>
                                    <p:anim calcmode="lin" valueType="num">
                                      <p:cBhvr additive="base">
                                        <p:cTn id="150" dur="500"/>
                                        <p:tgtEl>
                                          <p:spTgt spid="29"/>
                                        </p:tgtEl>
                                        <p:attrNameLst>
                                          <p:attrName>ppt_x</p:attrName>
                                        </p:attrNameLst>
                                      </p:cBhvr>
                                      <p:tavLst>
                                        <p:tav tm="0">
                                          <p:val>
                                            <p:strVal val="ppt_x"/>
                                          </p:val>
                                        </p:tav>
                                        <p:tav tm="100000">
                                          <p:val>
                                            <p:strVal val="ppt_x"/>
                                          </p:val>
                                        </p:tav>
                                      </p:tavLst>
                                    </p:anim>
                                    <p:anim calcmode="lin" valueType="num">
                                      <p:cBhvr additive="base">
                                        <p:cTn id="151" dur="500"/>
                                        <p:tgtEl>
                                          <p:spTgt spid="29"/>
                                        </p:tgtEl>
                                        <p:attrNameLst>
                                          <p:attrName>ppt_y</p:attrName>
                                        </p:attrNameLst>
                                      </p:cBhvr>
                                      <p:tavLst>
                                        <p:tav tm="0">
                                          <p:val>
                                            <p:strVal val="ppt_y"/>
                                          </p:val>
                                        </p:tav>
                                        <p:tav tm="100000">
                                          <p:val>
                                            <p:strVal val="1+ppt_h/2"/>
                                          </p:val>
                                        </p:tav>
                                      </p:tavLst>
                                    </p:anim>
                                    <p:set>
                                      <p:cBhvr>
                                        <p:cTn id="152" dur="1" fill="hold">
                                          <p:stCondLst>
                                            <p:cond delay="499"/>
                                          </p:stCondLst>
                                        </p:cTn>
                                        <p:tgtEl>
                                          <p:spTgt spid="29"/>
                                        </p:tgtEl>
                                        <p:attrNameLst>
                                          <p:attrName>style.visibility</p:attrName>
                                        </p:attrNameLst>
                                      </p:cBhvr>
                                      <p:to>
                                        <p:strVal val="hidden"/>
                                      </p:to>
                                    </p:set>
                                  </p:childTnLst>
                                </p:cTn>
                              </p:par>
                              <p:par>
                                <p:cTn id="153" presetID="2" presetClass="exit" presetSubtype="4" fill="hold" nodeType="withEffect">
                                  <p:stCondLst>
                                    <p:cond delay="0"/>
                                  </p:stCondLst>
                                  <p:childTnLst>
                                    <p:anim calcmode="lin" valueType="num">
                                      <p:cBhvr additive="base">
                                        <p:cTn id="154" dur="500"/>
                                        <p:tgtEl>
                                          <p:spTgt spid="32"/>
                                        </p:tgtEl>
                                        <p:attrNameLst>
                                          <p:attrName>ppt_x</p:attrName>
                                        </p:attrNameLst>
                                      </p:cBhvr>
                                      <p:tavLst>
                                        <p:tav tm="0">
                                          <p:val>
                                            <p:strVal val="ppt_x"/>
                                          </p:val>
                                        </p:tav>
                                        <p:tav tm="100000">
                                          <p:val>
                                            <p:strVal val="ppt_x"/>
                                          </p:val>
                                        </p:tav>
                                      </p:tavLst>
                                    </p:anim>
                                    <p:anim calcmode="lin" valueType="num">
                                      <p:cBhvr additive="base">
                                        <p:cTn id="155" dur="500"/>
                                        <p:tgtEl>
                                          <p:spTgt spid="32"/>
                                        </p:tgtEl>
                                        <p:attrNameLst>
                                          <p:attrName>ppt_y</p:attrName>
                                        </p:attrNameLst>
                                      </p:cBhvr>
                                      <p:tavLst>
                                        <p:tav tm="0">
                                          <p:val>
                                            <p:strVal val="ppt_y"/>
                                          </p:val>
                                        </p:tav>
                                        <p:tav tm="100000">
                                          <p:val>
                                            <p:strVal val="1+ppt_h/2"/>
                                          </p:val>
                                        </p:tav>
                                      </p:tavLst>
                                    </p:anim>
                                    <p:set>
                                      <p:cBhvr>
                                        <p:cTn id="156" dur="1" fill="hold">
                                          <p:stCondLst>
                                            <p:cond delay="499"/>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P spid="11" grpId="0"/>
      <p:bldP spid="34" grpId="0"/>
      <p:bldP spid="11" grpId="1"/>
      <p:bldP spid="34" grpId="1"/>
      <p:bldP spid="9" grpId="0"/>
      <p:bldP spid="3" grpId="0"/>
      <p:bldP spid="9" grpId="1"/>
      <p:bldP spid="3" grpId="1"/>
      <p:bldP spid="9" grpId="2"/>
      <p:bldP spid="3" grpId="2"/>
      <p:bldP spid="19" grpId="0"/>
      <p:bldP spid="16" grpId="0"/>
      <p:bldP spid="19" grpId="1"/>
      <p:bldP spid="16" grpId="1"/>
      <p:bldP spid="19" grpId="2"/>
      <p:bldP spid="16" grpId="2"/>
      <p:bldP spid="30" grpId="0"/>
      <p:bldP spid="28" grpId="0"/>
      <p:bldP spid="30" grpId="1"/>
      <p:bldP spid="28" grpId="1"/>
      <p:bldP spid="30" grpId="2"/>
      <p:bldP spid="28" grpId="2"/>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0"/>
          </p:nvPr>
        </p:nvSpPr>
        <p:spPr/>
        <p:txBody>
          <a:bodyPr/>
          <a:p>
            <a:pPr>
              <a:defRPr/>
            </a:pPr>
            <a:r>
              <a:rPr lang="de-DE" altLang="en-US"/>
              <a:t>Page </a:t>
            </a:r>
            <a:r>
              <a:rPr lang="de-DE" altLang="en-US">
                <a:sym typeface="MS UI Gothic" panose="020B0600070205080204" pitchFamily="34" charset="-128"/>
              </a:rPr>
              <a:t></a:t>
            </a:r>
            <a:r>
              <a:rPr lang="de-DE" altLang="en-US"/>
              <a:t> </a:t>
            </a:r>
            <a:fld id="{1FA65F22-8AC8-411F-B820-478F7DB776C2}" type="slidenum">
              <a:rPr lang="zh-CN" altLang="en-US" smtClean="0"/>
            </a:fld>
            <a:endParaRPr lang="en-US" altLang="zh-CN"/>
          </a:p>
        </p:txBody>
      </p:sp>
      <p:sp>
        <p:nvSpPr>
          <p:cNvPr id="6" name="文本框 5"/>
          <p:cNvSpPr txBox="1"/>
          <p:nvPr/>
        </p:nvSpPr>
        <p:spPr>
          <a:xfrm>
            <a:off x="179705" y="836930"/>
            <a:ext cx="7172325" cy="572770"/>
          </a:xfrm>
          <a:prstGeom prst="rect">
            <a:avLst/>
          </a:prstGeom>
          <a:noFill/>
        </p:spPr>
        <p:txBody>
          <a:bodyPr wrap="square" rtlCol="0">
            <a:noAutofit/>
          </a:bodyPr>
          <a:p>
            <a:r>
              <a:rPr lang="zh-CN" altLang="en-US">
                <a:solidFill>
                  <a:schemeClr val="tx1"/>
                </a:solidFill>
                <a:uFillTx/>
                <a:latin typeface="Times New Roman" panose="02020603050405020304" charset="0"/>
              </a:rPr>
              <a:t>那么如何实现</a:t>
            </a:r>
            <a:r>
              <a:rPr lang="en-US" altLang="zh-CN">
                <a:solidFill>
                  <a:schemeClr val="tx1"/>
                </a:solidFill>
                <a:uFillTx/>
                <a:latin typeface="Times New Roman" panose="02020603050405020304" charset="0"/>
              </a:rPr>
              <a:t>next</a:t>
            </a:r>
            <a:r>
              <a:rPr lang="zh-CN" altLang="en-US">
                <a:solidFill>
                  <a:schemeClr val="tx1"/>
                </a:solidFill>
                <a:uFillTx/>
                <a:latin typeface="Times New Roman" panose="02020603050405020304" charset="0"/>
              </a:rPr>
              <a:t>数组的构造？假如模式串是</a:t>
            </a:r>
            <a:r>
              <a:rPr lang="en-US" altLang="zh-CN">
                <a:solidFill>
                  <a:schemeClr val="tx1"/>
                </a:solidFill>
                <a:uFillTx/>
                <a:latin typeface="Times New Roman" panose="02020603050405020304" charset="0"/>
              </a:rPr>
              <a:t>T=“</a:t>
            </a:r>
            <a:r>
              <a:rPr lang="en-US" altLang="zh-CN">
                <a:solidFill>
                  <a:schemeClr val="tx1"/>
                </a:solidFill>
                <a:uFillTx/>
                <a:latin typeface="Times New Roman" panose="02020603050405020304" charset="0"/>
              </a:rPr>
              <a:t>ABACABAD”</a:t>
            </a:r>
            <a:endParaRPr lang="en-US" altLang="zh-CN">
              <a:solidFill>
                <a:schemeClr val="tx1"/>
              </a:solidFill>
              <a:uFillTx/>
              <a:latin typeface="Times New Roman" panose="02020603050405020304" charset="0"/>
            </a:endParaRPr>
          </a:p>
        </p:txBody>
      </p:sp>
      <p:sp>
        <p:nvSpPr>
          <p:cNvPr id="3075" name="Text Box 3"/>
          <p:cNvSpPr txBox="1">
            <a:spLocks noChangeArrowheads="1"/>
          </p:cNvSpPr>
          <p:nvPr/>
        </p:nvSpPr>
        <p:spPr bwMode="auto">
          <a:xfrm>
            <a:off x="2299145" y="53029"/>
            <a:ext cx="4976520" cy="584775"/>
          </a:xfrm>
          <a:prstGeom prst="rect">
            <a:avLst/>
          </a:prstGeom>
          <a:noFill/>
          <a:ln w="9525">
            <a:noFill/>
            <a:miter lim="800000"/>
          </a:ln>
          <a:effectLst/>
        </p:spPr>
        <p:txBody>
          <a:bodyPr wrap="square">
            <a:spAutoFit/>
          </a:bodyPr>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graphicFrame>
        <p:nvGraphicFramePr>
          <p:cNvPr id="5" name="表格 4"/>
          <p:cNvGraphicFramePr/>
          <p:nvPr>
            <p:custDataLst>
              <p:tags r:id="rId1"/>
            </p:custDataLst>
          </p:nvPr>
        </p:nvGraphicFramePr>
        <p:xfrm>
          <a:off x="1403350" y="2493010"/>
          <a:ext cx="2274570" cy="548640"/>
        </p:xfrm>
        <a:graphic>
          <a:graphicData uri="http://schemas.openxmlformats.org/drawingml/2006/table">
            <a:tbl>
              <a:tblPr firstRow="1" bandRow="1">
                <a:tableStyleId>{5C22544A-7EE6-4342-B048-85BDC9FD1C3A}</a:tableStyleId>
              </a:tblPr>
              <a:tblGrid>
                <a:gridCol w="284321"/>
                <a:gridCol w="284322"/>
                <a:gridCol w="284321"/>
                <a:gridCol w="284321"/>
                <a:gridCol w="284321"/>
                <a:gridCol w="284322"/>
                <a:gridCol w="284321"/>
                <a:gridCol w="284321"/>
              </a:tblGrid>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6</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7</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12" name="文本框 11"/>
          <p:cNvSpPr txBox="1"/>
          <p:nvPr/>
        </p:nvSpPr>
        <p:spPr>
          <a:xfrm>
            <a:off x="362585" y="4608195"/>
            <a:ext cx="1177290" cy="368300"/>
          </a:xfrm>
          <a:prstGeom prst="rect">
            <a:avLst/>
          </a:prstGeom>
          <a:noFill/>
        </p:spPr>
        <p:txBody>
          <a:bodyPr wrap="square" rtlCol="0">
            <a:spAutoFit/>
          </a:bodyPr>
          <a:p>
            <a:r>
              <a:rPr lang="en-US" altLang="zh-CN">
                <a:solidFill>
                  <a:schemeClr val="tx1"/>
                </a:solidFill>
                <a:uFillTx/>
                <a:latin typeface="Times New Roman" panose="02020603050405020304" charset="0"/>
              </a:rPr>
              <a:t>next</a:t>
            </a:r>
            <a:r>
              <a:rPr lang="zh-CN" altLang="en-US">
                <a:solidFill>
                  <a:schemeClr val="tx1"/>
                </a:solidFill>
                <a:uFillTx/>
                <a:latin typeface="Times New Roman" panose="02020603050405020304" charset="0"/>
              </a:rPr>
              <a:t>数组</a:t>
            </a:r>
            <a:endParaRPr lang="zh-CN" altLang="en-US">
              <a:solidFill>
                <a:schemeClr val="tx1"/>
              </a:solidFill>
              <a:uFillTx/>
              <a:latin typeface="Times New Roman" panose="02020603050405020304" charset="0"/>
            </a:endParaRPr>
          </a:p>
        </p:txBody>
      </p:sp>
      <p:sp>
        <p:nvSpPr>
          <p:cNvPr id="13" name="文本框 12"/>
          <p:cNvSpPr txBox="1"/>
          <p:nvPr/>
        </p:nvSpPr>
        <p:spPr>
          <a:xfrm>
            <a:off x="330835" y="2513330"/>
            <a:ext cx="1072515" cy="368300"/>
          </a:xfrm>
          <a:prstGeom prst="rect">
            <a:avLst/>
          </a:prstGeom>
          <a:noFill/>
        </p:spPr>
        <p:txBody>
          <a:bodyPr wrap="square" rtlCol="0" anchor="t">
            <a:spAutoFit/>
          </a:bodyPr>
          <a:p>
            <a:r>
              <a:rPr lang="zh-CN" altLang="en-US" sz="1800" dirty="0" smtClean="0">
                <a:solidFill>
                  <a:srgbClr val="080808"/>
                </a:solidFill>
                <a:uFillTx/>
                <a:latin typeface="Times New Roman" panose="02020603050405020304" charset="0"/>
                <a:sym typeface="+mn-ea"/>
              </a:rPr>
              <a:t>模式串</a:t>
            </a:r>
            <a:r>
              <a:rPr lang="en-US" altLang="zh-CN" sz="1800" dirty="0" smtClean="0">
                <a:solidFill>
                  <a:srgbClr val="080808"/>
                </a:solidFill>
                <a:uFillTx/>
                <a:latin typeface="Times New Roman" panose="02020603050405020304" charset="0"/>
                <a:sym typeface="+mn-ea"/>
              </a:rPr>
              <a:t>T</a:t>
            </a:r>
            <a:endParaRPr lang="en-US" altLang="zh-CN" sz="1800" dirty="0" smtClean="0">
              <a:solidFill>
                <a:srgbClr val="080808"/>
              </a:solidFill>
              <a:uFillTx/>
              <a:latin typeface="Times New Roman" panose="02020603050405020304" charset="0"/>
              <a:sym typeface="+mn-ea"/>
            </a:endParaRPr>
          </a:p>
        </p:txBody>
      </p:sp>
      <p:sp>
        <p:nvSpPr>
          <p:cNvPr id="4" name="文本框 3"/>
          <p:cNvSpPr txBox="1"/>
          <p:nvPr/>
        </p:nvSpPr>
        <p:spPr>
          <a:xfrm>
            <a:off x="3851910" y="2397760"/>
            <a:ext cx="5203190" cy="1588770"/>
          </a:xfrm>
          <a:prstGeom prst="rect">
            <a:avLst/>
          </a:prstGeom>
          <a:noFill/>
        </p:spPr>
        <p:txBody>
          <a:bodyPr wrap="square" rtlCol="0">
            <a:noAutofit/>
          </a:bodyPr>
          <a:p>
            <a:pPr algn="just"/>
            <a:r>
              <a:rPr lang="zh-CN" altLang="en-US">
                <a:solidFill>
                  <a:schemeClr val="tx1"/>
                </a:solidFill>
                <a:uFillTx/>
                <a:latin typeface="Times New Roman" panose="02020603050405020304" charset="0"/>
              </a:rPr>
              <a:t>此时</a:t>
            </a:r>
            <a:r>
              <a:rPr lang="en-US" altLang="zh-CN">
                <a:solidFill>
                  <a:schemeClr val="tx1"/>
                </a:solidFill>
                <a:uFillTx/>
                <a:latin typeface="Times New Roman" panose="02020603050405020304" charset="0"/>
              </a:rPr>
              <a:t>T[i]!=T[j]</a:t>
            </a:r>
            <a:r>
              <a:rPr lang="zh-CN" altLang="en-US">
                <a:solidFill>
                  <a:schemeClr val="tx1"/>
                </a:solidFill>
                <a:uFillTx/>
                <a:latin typeface="Times New Roman" panose="02020603050405020304" charset="0"/>
              </a:rPr>
              <a:t>，也就是表示以</a:t>
            </a:r>
            <a:r>
              <a:rPr lang="en-US" altLang="zh-CN">
                <a:solidFill>
                  <a:schemeClr val="tx1"/>
                </a:solidFill>
                <a:uFillTx/>
                <a:latin typeface="Times New Roman" panose="02020603050405020304" charset="0"/>
              </a:rPr>
              <a:t>ABA</a:t>
            </a:r>
            <a:r>
              <a:rPr lang="zh-CN" altLang="en-US">
                <a:solidFill>
                  <a:schemeClr val="tx1"/>
                </a:solidFill>
                <a:uFillTx/>
                <a:latin typeface="Times New Roman" panose="02020603050405020304" charset="0"/>
              </a:rPr>
              <a:t>的前缀不能作为新（</a:t>
            </a:r>
            <a:r>
              <a:rPr lang="en-US" altLang="zh-CN">
                <a:solidFill>
                  <a:schemeClr val="tx1"/>
                </a:solidFill>
                <a:uFillTx/>
                <a:latin typeface="Times New Roman" panose="02020603050405020304" charset="0"/>
              </a:rPr>
              <a:t>ABAC</a:t>
            </a:r>
            <a:r>
              <a:rPr lang="zh-CN" altLang="en-US">
                <a:solidFill>
                  <a:schemeClr val="tx1"/>
                </a:solidFill>
                <a:uFillTx/>
                <a:latin typeface="Times New Roman" panose="02020603050405020304" charset="0"/>
              </a:rPr>
              <a:t>）字符串的前缀。那么可以考虑</a:t>
            </a:r>
            <a:r>
              <a:rPr lang="en-US" altLang="zh-CN">
                <a:solidFill>
                  <a:schemeClr val="tx1"/>
                </a:solidFill>
                <a:uFillTx/>
                <a:latin typeface="Times New Roman" panose="02020603050405020304" charset="0"/>
              </a:rPr>
              <a:t>ABA</a:t>
            </a:r>
            <a:r>
              <a:rPr lang="zh-CN" altLang="en-US">
                <a:solidFill>
                  <a:schemeClr val="tx1"/>
                </a:solidFill>
                <a:uFillTx/>
                <a:latin typeface="Times New Roman" panose="02020603050405020304" charset="0"/>
              </a:rPr>
              <a:t>作为前缀，此时就会赋值</a:t>
            </a:r>
            <a:r>
              <a:rPr lang="en-US" altLang="zh-CN">
                <a:solidFill>
                  <a:schemeClr val="tx1"/>
                </a:solidFill>
                <a:uFillTx/>
                <a:latin typeface="Times New Roman" panose="02020603050405020304" charset="0"/>
              </a:rPr>
              <a:t>j = next[j-1]</a:t>
            </a:r>
            <a:r>
              <a:rPr lang="zh-CN" altLang="en-US">
                <a:solidFill>
                  <a:schemeClr val="tx1"/>
                </a:solidFill>
                <a:uFillTx/>
                <a:latin typeface="Times New Roman" panose="02020603050405020304" charset="0"/>
              </a:rPr>
              <a:t>，发现的</a:t>
            </a:r>
            <a:r>
              <a:rPr lang="en-US" altLang="zh-CN">
                <a:solidFill>
                  <a:schemeClr val="tx1"/>
                </a:solidFill>
                <a:uFillTx/>
                <a:latin typeface="Times New Roman" panose="02020603050405020304" charset="0"/>
              </a:rPr>
              <a:t>j = next[j-1]</a:t>
            </a:r>
            <a:r>
              <a:rPr lang="zh-CN" altLang="en-US">
                <a:solidFill>
                  <a:schemeClr val="tx1"/>
                </a:solidFill>
                <a:uFillTx/>
                <a:latin typeface="Times New Roman" panose="02020603050405020304" charset="0"/>
              </a:rPr>
              <a:t>值为</a:t>
            </a:r>
            <a:r>
              <a:rPr lang="en-US" altLang="zh-CN">
                <a:solidFill>
                  <a:schemeClr val="tx1"/>
                </a:solidFill>
                <a:uFillTx/>
                <a:latin typeface="Times New Roman" panose="02020603050405020304" charset="0"/>
              </a:rPr>
              <a:t>1</a:t>
            </a:r>
            <a:r>
              <a:rPr lang="zh-CN" altLang="en-US">
                <a:solidFill>
                  <a:schemeClr val="tx1"/>
                </a:solidFill>
                <a:uFillTx/>
                <a:latin typeface="Times New Roman" panose="02020603050405020304" charset="0"/>
              </a:rPr>
              <a:t>也就是表示</a:t>
            </a:r>
            <a:r>
              <a:rPr lang="en-US" altLang="zh-CN">
                <a:solidFill>
                  <a:schemeClr val="tx1"/>
                </a:solidFill>
                <a:uFillTx/>
                <a:latin typeface="Times New Roman" panose="02020603050405020304" charset="0"/>
              </a:rPr>
              <a:t>ABA</a:t>
            </a:r>
            <a:r>
              <a:rPr lang="zh-CN" altLang="en-US">
                <a:solidFill>
                  <a:schemeClr val="tx1"/>
                </a:solidFill>
                <a:uFillTx/>
                <a:latin typeface="Times New Roman" panose="02020603050405020304" charset="0"/>
              </a:rPr>
              <a:t>字符串的最长前缀是</a:t>
            </a:r>
            <a:r>
              <a:rPr lang="en-US" altLang="zh-CN">
                <a:solidFill>
                  <a:schemeClr val="tx1"/>
                </a:solidFill>
                <a:uFillTx/>
                <a:latin typeface="Times New Roman" panose="02020603050405020304" charset="0"/>
              </a:rPr>
              <a:t>1</a:t>
            </a:r>
            <a:r>
              <a:rPr lang="zh-CN" altLang="en-US">
                <a:solidFill>
                  <a:schemeClr val="tx1"/>
                </a:solidFill>
                <a:uFillTx/>
                <a:latin typeface="Times New Roman" panose="02020603050405020304" charset="0"/>
              </a:rPr>
              <a:t>，此时考虑</a:t>
            </a:r>
            <a:r>
              <a:rPr lang="en-US" altLang="zh-CN">
                <a:solidFill>
                  <a:schemeClr val="tx1"/>
                </a:solidFill>
                <a:uFillTx/>
                <a:latin typeface="Times New Roman" panose="02020603050405020304" charset="0"/>
              </a:rPr>
              <a:t>T[i]</a:t>
            </a:r>
            <a:r>
              <a:rPr lang="zh-CN" altLang="en-US">
                <a:solidFill>
                  <a:schemeClr val="tx1"/>
                </a:solidFill>
                <a:uFillTx/>
                <a:latin typeface="Times New Roman" panose="02020603050405020304" charset="0"/>
              </a:rPr>
              <a:t>是否和</a:t>
            </a:r>
            <a:r>
              <a:rPr lang="en-US" altLang="zh-CN">
                <a:solidFill>
                  <a:schemeClr val="tx1"/>
                </a:solidFill>
                <a:uFillTx/>
                <a:latin typeface="Times New Roman" panose="02020603050405020304" charset="0"/>
              </a:rPr>
              <a:t>T[j]</a:t>
            </a:r>
            <a:r>
              <a:rPr lang="zh-CN" altLang="en-US">
                <a:solidFill>
                  <a:schemeClr val="tx1"/>
                </a:solidFill>
                <a:uFillTx/>
                <a:latin typeface="Times New Roman" panose="02020603050405020304" charset="0"/>
              </a:rPr>
              <a:t>相同。若发现不同继续</a:t>
            </a:r>
            <a:r>
              <a:rPr lang="en-US" altLang="zh-CN">
                <a:solidFill>
                  <a:schemeClr val="tx1"/>
                </a:solidFill>
                <a:uFillTx/>
                <a:latin typeface="Times New Roman" panose="02020603050405020304" charset="0"/>
              </a:rPr>
              <a:t>j=next[j-1]</a:t>
            </a:r>
            <a:endParaRPr lang="en-US" altLang="zh-CN">
              <a:solidFill>
                <a:schemeClr val="tx1"/>
              </a:solidFill>
              <a:uFillTx/>
              <a:latin typeface="Times New Roman" panose="02020603050405020304" charset="0"/>
            </a:endParaRPr>
          </a:p>
        </p:txBody>
      </p:sp>
      <p:sp>
        <p:nvSpPr>
          <p:cNvPr id="28" name="文本框 27"/>
          <p:cNvSpPr txBox="1"/>
          <p:nvPr/>
        </p:nvSpPr>
        <p:spPr>
          <a:xfrm>
            <a:off x="3425190" y="3275330"/>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i</a:t>
            </a:r>
            <a:endParaRPr lang="en-US" altLang="zh-CN" sz="1200">
              <a:latin typeface="Times New Roman" panose="02020603050405020304" charset="0"/>
              <a:cs typeface="Times New Roman" panose="02020603050405020304" charset="0"/>
            </a:endParaRPr>
          </a:p>
        </p:txBody>
      </p:sp>
      <p:cxnSp>
        <p:nvCxnSpPr>
          <p:cNvPr id="29" name="直接箭头连接符 28"/>
          <p:cNvCxnSpPr/>
          <p:nvPr/>
        </p:nvCxnSpPr>
        <p:spPr>
          <a:xfrm flipV="1">
            <a:off x="3536950" y="3070860"/>
            <a:ext cx="0" cy="243205"/>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30" name="文本框 29"/>
          <p:cNvSpPr txBox="1"/>
          <p:nvPr/>
        </p:nvSpPr>
        <p:spPr>
          <a:xfrm>
            <a:off x="2273300" y="3590290"/>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j</a:t>
            </a:r>
            <a:endParaRPr lang="en-US" altLang="zh-CN" sz="1200">
              <a:latin typeface="Times New Roman" panose="02020603050405020304" charset="0"/>
              <a:cs typeface="Times New Roman" panose="02020603050405020304" charset="0"/>
            </a:endParaRPr>
          </a:p>
        </p:txBody>
      </p:sp>
      <p:cxnSp>
        <p:nvCxnSpPr>
          <p:cNvPr id="31" name="直接箭头连接符 30"/>
          <p:cNvCxnSpPr/>
          <p:nvPr/>
        </p:nvCxnSpPr>
        <p:spPr>
          <a:xfrm flipV="1">
            <a:off x="2385060" y="3083560"/>
            <a:ext cx="0" cy="540000"/>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graphicFrame>
        <p:nvGraphicFramePr>
          <p:cNvPr id="32" name="表格 31"/>
          <p:cNvGraphicFramePr/>
          <p:nvPr>
            <p:custDataLst>
              <p:tags r:id="rId2"/>
            </p:custDataLst>
          </p:nvPr>
        </p:nvGraphicFramePr>
        <p:xfrm>
          <a:off x="1403985" y="4653280"/>
          <a:ext cx="2274570" cy="548640"/>
        </p:xfrm>
        <a:graphic>
          <a:graphicData uri="http://schemas.openxmlformats.org/drawingml/2006/table">
            <a:tbl>
              <a:tblPr firstRow="1" bandRow="1">
                <a:tableStyleId>{5C22544A-7EE6-4342-B048-85BDC9FD1C3A}</a:tableStyleId>
              </a:tblPr>
              <a:tblGrid>
                <a:gridCol w="284321"/>
                <a:gridCol w="284322"/>
                <a:gridCol w="284321"/>
                <a:gridCol w="284321"/>
                <a:gridCol w="284321"/>
                <a:gridCol w="284322"/>
                <a:gridCol w="284321"/>
                <a:gridCol w="284321"/>
              </a:tblGrid>
              <a:tr h="266065">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1</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1</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2</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3</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7" name="文本框 6"/>
          <p:cNvSpPr txBox="1"/>
          <p:nvPr/>
        </p:nvSpPr>
        <p:spPr>
          <a:xfrm>
            <a:off x="2195830" y="4004945"/>
            <a:ext cx="1488440" cy="37973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j=next[j-1]</a:t>
            </a:r>
            <a:endParaRPr lang="en-US" altLang="zh-CN">
              <a:latin typeface="Times New Roman" panose="02020603050405020304" charset="0"/>
              <a:cs typeface="Times New Roman" panose="02020603050405020304" charset="0"/>
            </a:endParaRPr>
          </a:p>
        </p:txBody>
      </p:sp>
      <p:sp>
        <p:nvSpPr>
          <p:cNvPr id="22" name="文本框 21"/>
          <p:cNvSpPr txBox="1"/>
          <p:nvPr/>
        </p:nvSpPr>
        <p:spPr>
          <a:xfrm>
            <a:off x="1692275" y="3616960"/>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j</a:t>
            </a:r>
            <a:endParaRPr lang="en-US" altLang="zh-CN" sz="1200">
              <a:latin typeface="Times New Roman" panose="02020603050405020304" charset="0"/>
              <a:cs typeface="Times New Roman" panose="02020603050405020304" charset="0"/>
            </a:endParaRPr>
          </a:p>
        </p:txBody>
      </p:sp>
      <p:cxnSp>
        <p:nvCxnSpPr>
          <p:cNvPr id="23" name="直接箭头连接符 22"/>
          <p:cNvCxnSpPr/>
          <p:nvPr/>
        </p:nvCxnSpPr>
        <p:spPr>
          <a:xfrm flipV="1">
            <a:off x="1804035" y="3110230"/>
            <a:ext cx="0" cy="540000"/>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24" name="文本框 23"/>
          <p:cNvSpPr txBox="1"/>
          <p:nvPr/>
        </p:nvSpPr>
        <p:spPr>
          <a:xfrm>
            <a:off x="1395730" y="3628390"/>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j</a:t>
            </a:r>
            <a:endParaRPr lang="en-US" altLang="zh-CN" sz="1200">
              <a:latin typeface="Times New Roman" panose="02020603050405020304" charset="0"/>
              <a:cs typeface="Times New Roman" panose="02020603050405020304" charset="0"/>
            </a:endParaRPr>
          </a:p>
        </p:txBody>
      </p:sp>
      <p:cxnSp>
        <p:nvCxnSpPr>
          <p:cNvPr id="25" name="直接箭头连接符 24"/>
          <p:cNvCxnSpPr/>
          <p:nvPr/>
        </p:nvCxnSpPr>
        <p:spPr>
          <a:xfrm flipV="1">
            <a:off x="1507490" y="3121660"/>
            <a:ext cx="0" cy="540000"/>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31"/>
                                        </p:tgtEl>
                                        <p:attrNameLst>
                                          <p:attrName>ppt_x</p:attrName>
                                        </p:attrNameLst>
                                      </p:cBhvr>
                                      <p:tavLst>
                                        <p:tav tm="0">
                                          <p:val>
                                            <p:strVal val="ppt_x"/>
                                          </p:val>
                                        </p:tav>
                                        <p:tav tm="100000">
                                          <p:val>
                                            <p:strVal val="ppt_x"/>
                                          </p:val>
                                        </p:tav>
                                      </p:tavLst>
                                    </p:anim>
                                    <p:anim calcmode="lin" valueType="num">
                                      <p:cBhvr additive="base">
                                        <p:cTn id="13" dur="500"/>
                                        <p:tgtEl>
                                          <p:spTgt spid="31"/>
                                        </p:tgtEl>
                                        <p:attrNameLst>
                                          <p:attrName>ppt_y</p:attrName>
                                        </p:attrNameLst>
                                      </p:cBhvr>
                                      <p:tavLst>
                                        <p:tav tm="0">
                                          <p:val>
                                            <p:strVal val="ppt_y"/>
                                          </p:val>
                                        </p:tav>
                                        <p:tav tm="100000">
                                          <p:val>
                                            <p:strVal val="1+ppt_h/2"/>
                                          </p:val>
                                        </p:tav>
                                      </p:tavLst>
                                    </p:anim>
                                    <p:set>
                                      <p:cBhvr>
                                        <p:cTn id="14" dur="1" fill="hold">
                                          <p:stCondLst>
                                            <p:cond delay="499"/>
                                          </p:stCondLst>
                                        </p:cTn>
                                        <p:tgtEl>
                                          <p:spTgt spid="31"/>
                                        </p:tgtEl>
                                        <p:attrNameLst>
                                          <p:attrName>style.visibility</p:attrName>
                                        </p:attrNameLst>
                                      </p:cBhvr>
                                      <p:to>
                                        <p:strVal val="hidden"/>
                                      </p:to>
                                    </p:set>
                                  </p:childTnLst>
                                </p:cTn>
                              </p:par>
                              <p:par>
                                <p:cTn id="15" presetID="2" presetClass="exit" presetSubtype="4" fill="hold" grpId="0" nodeType="withEffect">
                                  <p:stCondLst>
                                    <p:cond delay="0"/>
                                  </p:stCondLst>
                                  <p:childTnLst>
                                    <p:anim calcmode="lin" valueType="num">
                                      <p:cBhvr additive="base">
                                        <p:cTn id="16" dur="500"/>
                                        <p:tgtEl>
                                          <p:spTgt spid="30"/>
                                        </p:tgtEl>
                                        <p:attrNameLst>
                                          <p:attrName>ppt_x</p:attrName>
                                        </p:attrNameLst>
                                      </p:cBhvr>
                                      <p:tavLst>
                                        <p:tav tm="0">
                                          <p:val>
                                            <p:strVal val="ppt_x"/>
                                          </p:val>
                                        </p:tav>
                                        <p:tav tm="100000">
                                          <p:val>
                                            <p:strVal val="ppt_x"/>
                                          </p:val>
                                        </p:tav>
                                      </p:tavLst>
                                    </p:anim>
                                    <p:anim calcmode="lin" valueType="num">
                                      <p:cBhvr additive="base">
                                        <p:cTn id="17" dur="500"/>
                                        <p:tgtEl>
                                          <p:spTgt spid="30"/>
                                        </p:tgtEl>
                                        <p:attrNameLst>
                                          <p:attrName>ppt_y</p:attrName>
                                        </p:attrNameLst>
                                      </p:cBhvr>
                                      <p:tavLst>
                                        <p:tav tm="0">
                                          <p:val>
                                            <p:strVal val="ppt_y"/>
                                          </p:val>
                                        </p:tav>
                                        <p:tav tm="100000">
                                          <p:val>
                                            <p:strVal val="1+ppt_h/2"/>
                                          </p:val>
                                        </p:tav>
                                      </p:tavLst>
                                    </p:anim>
                                    <p:set>
                                      <p:cBhvr>
                                        <p:cTn id="18" dur="1" fill="hold">
                                          <p:stCondLst>
                                            <p:cond delay="499"/>
                                          </p:stCondLst>
                                        </p:cTn>
                                        <p:tgtEl>
                                          <p:spTgt spid="3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additive="base">
                                        <p:cTn id="23" dur="500" fill="hold"/>
                                        <p:tgtEl>
                                          <p:spTgt spid="23"/>
                                        </p:tgtEl>
                                        <p:attrNameLst>
                                          <p:attrName>ppt_x</p:attrName>
                                        </p:attrNameLst>
                                      </p:cBhvr>
                                      <p:tavLst>
                                        <p:tav tm="0">
                                          <p:val>
                                            <p:strVal val="#ppt_x"/>
                                          </p:val>
                                        </p:tav>
                                        <p:tav tm="100000">
                                          <p:val>
                                            <p:strVal val="#ppt_x"/>
                                          </p:val>
                                        </p:tav>
                                      </p:tavLst>
                                    </p:anim>
                                    <p:anim calcmode="lin" valueType="num">
                                      <p:cBhvr additive="base">
                                        <p:cTn id="24" dur="500" fill="hold"/>
                                        <p:tgtEl>
                                          <p:spTgt spid="2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ppt_x"/>
                                          </p:val>
                                        </p:tav>
                                        <p:tav tm="100000">
                                          <p:val>
                                            <p:strVal val="#ppt_x"/>
                                          </p:val>
                                        </p:tav>
                                      </p:tavLst>
                                    </p:anim>
                                    <p:anim calcmode="lin" valueType="num">
                                      <p:cBhvr additive="base">
                                        <p:cTn id="2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xit" presetSubtype="4" fill="hold" nodeType="clickEffect">
                                  <p:stCondLst>
                                    <p:cond delay="0"/>
                                  </p:stCondLst>
                                  <p:childTnLst>
                                    <p:anim calcmode="lin" valueType="num">
                                      <p:cBhvr additive="base">
                                        <p:cTn id="32" dur="500"/>
                                        <p:tgtEl>
                                          <p:spTgt spid="23"/>
                                        </p:tgtEl>
                                        <p:attrNameLst>
                                          <p:attrName>ppt_x</p:attrName>
                                        </p:attrNameLst>
                                      </p:cBhvr>
                                      <p:tavLst>
                                        <p:tav tm="0">
                                          <p:val>
                                            <p:strVal val="ppt_x"/>
                                          </p:val>
                                        </p:tav>
                                        <p:tav tm="100000">
                                          <p:val>
                                            <p:strVal val="ppt_x"/>
                                          </p:val>
                                        </p:tav>
                                      </p:tavLst>
                                    </p:anim>
                                    <p:anim calcmode="lin" valueType="num">
                                      <p:cBhvr additive="base">
                                        <p:cTn id="33" dur="500"/>
                                        <p:tgtEl>
                                          <p:spTgt spid="23"/>
                                        </p:tgtEl>
                                        <p:attrNameLst>
                                          <p:attrName>ppt_y</p:attrName>
                                        </p:attrNameLst>
                                      </p:cBhvr>
                                      <p:tavLst>
                                        <p:tav tm="0">
                                          <p:val>
                                            <p:strVal val="ppt_y"/>
                                          </p:val>
                                        </p:tav>
                                        <p:tav tm="100000">
                                          <p:val>
                                            <p:strVal val="1+ppt_h/2"/>
                                          </p:val>
                                        </p:tav>
                                      </p:tavLst>
                                    </p:anim>
                                    <p:set>
                                      <p:cBhvr>
                                        <p:cTn id="34" dur="1" fill="hold">
                                          <p:stCondLst>
                                            <p:cond delay="499"/>
                                          </p:stCondLst>
                                        </p:cTn>
                                        <p:tgtEl>
                                          <p:spTgt spid="23"/>
                                        </p:tgtEl>
                                        <p:attrNameLst>
                                          <p:attrName>style.visibility</p:attrName>
                                        </p:attrNameLst>
                                      </p:cBhvr>
                                      <p:to>
                                        <p:strVal val="hidden"/>
                                      </p:to>
                                    </p:set>
                                  </p:childTnLst>
                                </p:cTn>
                              </p:par>
                              <p:par>
                                <p:cTn id="35" presetID="2" presetClass="exit" presetSubtype="4" fill="hold" grpId="2" nodeType="withEffect">
                                  <p:stCondLst>
                                    <p:cond delay="0"/>
                                  </p:stCondLst>
                                  <p:childTnLst>
                                    <p:anim calcmode="lin" valueType="num">
                                      <p:cBhvr additive="base">
                                        <p:cTn id="36" dur="500"/>
                                        <p:tgtEl>
                                          <p:spTgt spid="22"/>
                                        </p:tgtEl>
                                        <p:attrNameLst>
                                          <p:attrName>ppt_x</p:attrName>
                                        </p:attrNameLst>
                                      </p:cBhvr>
                                      <p:tavLst>
                                        <p:tav tm="0">
                                          <p:val>
                                            <p:strVal val="ppt_x"/>
                                          </p:val>
                                        </p:tav>
                                        <p:tav tm="100000">
                                          <p:val>
                                            <p:strVal val="ppt_x"/>
                                          </p:val>
                                        </p:tav>
                                      </p:tavLst>
                                    </p:anim>
                                    <p:anim calcmode="lin" valueType="num">
                                      <p:cBhvr additive="base">
                                        <p:cTn id="37" dur="500"/>
                                        <p:tgtEl>
                                          <p:spTgt spid="22"/>
                                        </p:tgtEl>
                                        <p:attrNameLst>
                                          <p:attrName>ppt_y</p:attrName>
                                        </p:attrNameLst>
                                      </p:cBhvr>
                                      <p:tavLst>
                                        <p:tav tm="0">
                                          <p:val>
                                            <p:strVal val="ppt_y"/>
                                          </p:val>
                                        </p:tav>
                                        <p:tav tm="100000">
                                          <p:val>
                                            <p:strVal val="1+ppt_h/2"/>
                                          </p:val>
                                        </p:tav>
                                      </p:tavLst>
                                    </p:anim>
                                    <p:set>
                                      <p:cBhvr>
                                        <p:cTn id="38" dur="1" fill="hold">
                                          <p:stCondLst>
                                            <p:cond delay="499"/>
                                          </p:stCondLst>
                                        </p:cTn>
                                        <p:tgtEl>
                                          <p:spTgt spid="22"/>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500" fill="hold"/>
                                        <p:tgtEl>
                                          <p:spTgt spid="25"/>
                                        </p:tgtEl>
                                        <p:attrNameLst>
                                          <p:attrName>ppt_x</p:attrName>
                                        </p:attrNameLst>
                                      </p:cBhvr>
                                      <p:tavLst>
                                        <p:tav tm="0">
                                          <p:val>
                                            <p:strVal val="#ppt_x"/>
                                          </p:val>
                                        </p:tav>
                                        <p:tav tm="100000">
                                          <p:val>
                                            <p:strVal val="#ppt_x"/>
                                          </p:val>
                                        </p:tav>
                                      </p:tavLst>
                                    </p:anim>
                                    <p:anim calcmode="lin" valueType="num">
                                      <p:cBhvr additive="base">
                                        <p:cTn id="44" dur="500" fill="hold"/>
                                        <p:tgtEl>
                                          <p:spTgt spid="2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anim calcmode="lin" valueType="num">
                                      <p:cBhvr additive="base">
                                        <p:cTn id="47" dur="500" fill="hold"/>
                                        <p:tgtEl>
                                          <p:spTgt spid="24"/>
                                        </p:tgtEl>
                                        <p:attrNameLst>
                                          <p:attrName>ppt_x</p:attrName>
                                        </p:attrNameLst>
                                      </p:cBhvr>
                                      <p:tavLst>
                                        <p:tav tm="0">
                                          <p:val>
                                            <p:strVal val="#ppt_x"/>
                                          </p:val>
                                        </p:tav>
                                        <p:tav tm="100000">
                                          <p:val>
                                            <p:strVal val="#ppt_x"/>
                                          </p:val>
                                        </p:tav>
                                      </p:tavLst>
                                    </p:anim>
                                    <p:anim calcmode="lin" valueType="num">
                                      <p:cBhvr additive="base">
                                        <p:cTn id="4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P spid="28" grpId="0"/>
      <p:bldP spid="28" grpId="1"/>
      <p:bldP spid="28" grpId="2"/>
      <p:bldP spid="7" grpId="0"/>
      <p:bldP spid="7" grpId="1"/>
      <p:bldP spid="30" grpId="0"/>
      <p:bldP spid="30" grpId="1"/>
      <p:bldP spid="22" grpId="0"/>
      <p:bldP spid="22" grpId="1"/>
      <p:bldP spid="22" grpId="2"/>
      <p:bldP spid="24" grpId="0"/>
      <p:bldP spid="24" grpId="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0"/>
          </p:nvPr>
        </p:nvSpPr>
        <p:spPr/>
        <p:txBody>
          <a:bodyPr/>
          <a:p>
            <a:pPr>
              <a:defRPr/>
            </a:pPr>
            <a:r>
              <a:rPr lang="de-DE" altLang="en-US"/>
              <a:t>Page </a:t>
            </a:r>
            <a:r>
              <a:rPr lang="de-DE" altLang="en-US">
                <a:sym typeface="MS UI Gothic" panose="020B0600070205080204" pitchFamily="34" charset="-128"/>
              </a:rPr>
              <a:t></a:t>
            </a:r>
            <a:r>
              <a:rPr lang="de-DE" altLang="en-US"/>
              <a:t> </a:t>
            </a:r>
            <a:fld id="{1FA65F22-8AC8-411F-B820-478F7DB776C2}" type="slidenum">
              <a:rPr lang="zh-CN" altLang="en-US" smtClean="0"/>
            </a:fld>
            <a:endParaRPr lang="en-US" altLang="zh-CN"/>
          </a:p>
        </p:txBody>
      </p:sp>
      <p:sp>
        <p:nvSpPr>
          <p:cNvPr id="6" name="文本框 5"/>
          <p:cNvSpPr txBox="1"/>
          <p:nvPr/>
        </p:nvSpPr>
        <p:spPr>
          <a:xfrm>
            <a:off x="179705" y="836930"/>
            <a:ext cx="7172325" cy="572770"/>
          </a:xfrm>
          <a:prstGeom prst="rect">
            <a:avLst/>
          </a:prstGeom>
          <a:noFill/>
        </p:spPr>
        <p:txBody>
          <a:bodyPr wrap="square" rtlCol="0">
            <a:noAutofit/>
          </a:bodyPr>
          <a:p>
            <a:r>
              <a:rPr lang="zh-CN" altLang="en-US">
                <a:solidFill>
                  <a:schemeClr val="tx1"/>
                </a:solidFill>
                <a:uFillTx/>
                <a:latin typeface="Times New Roman" panose="02020603050405020304" charset="0"/>
              </a:rPr>
              <a:t>那么如何实现</a:t>
            </a:r>
            <a:r>
              <a:rPr lang="en-US" altLang="zh-CN">
                <a:solidFill>
                  <a:schemeClr val="tx1"/>
                </a:solidFill>
                <a:uFillTx/>
                <a:latin typeface="Times New Roman" panose="02020603050405020304" charset="0"/>
              </a:rPr>
              <a:t>next</a:t>
            </a:r>
            <a:r>
              <a:rPr lang="zh-CN" altLang="en-US">
                <a:solidFill>
                  <a:schemeClr val="tx1"/>
                </a:solidFill>
                <a:uFillTx/>
                <a:latin typeface="Times New Roman" panose="02020603050405020304" charset="0"/>
              </a:rPr>
              <a:t>数组的构造？假如模式串是</a:t>
            </a:r>
            <a:r>
              <a:rPr lang="en-US" altLang="zh-CN">
                <a:solidFill>
                  <a:schemeClr val="tx1"/>
                </a:solidFill>
                <a:uFillTx/>
                <a:latin typeface="Times New Roman" panose="02020603050405020304" charset="0"/>
              </a:rPr>
              <a:t>T=“</a:t>
            </a:r>
            <a:r>
              <a:rPr lang="en-US" altLang="zh-CN">
                <a:solidFill>
                  <a:schemeClr val="tx1"/>
                </a:solidFill>
                <a:uFillTx/>
                <a:latin typeface="Times New Roman" panose="02020603050405020304" charset="0"/>
              </a:rPr>
              <a:t>ABACABAD”</a:t>
            </a:r>
            <a:endParaRPr lang="en-US" altLang="zh-CN">
              <a:solidFill>
                <a:schemeClr val="tx1"/>
              </a:solidFill>
              <a:uFillTx/>
              <a:latin typeface="Times New Roman" panose="02020603050405020304" charset="0"/>
            </a:endParaRPr>
          </a:p>
        </p:txBody>
      </p:sp>
      <p:sp>
        <p:nvSpPr>
          <p:cNvPr id="3075" name="Text Box 3"/>
          <p:cNvSpPr txBox="1">
            <a:spLocks noChangeArrowheads="1"/>
          </p:cNvSpPr>
          <p:nvPr/>
        </p:nvSpPr>
        <p:spPr bwMode="auto">
          <a:xfrm>
            <a:off x="2299145" y="53029"/>
            <a:ext cx="4976520" cy="584775"/>
          </a:xfrm>
          <a:prstGeom prst="rect">
            <a:avLst/>
          </a:prstGeom>
          <a:noFill/>
          <a:ln w="9525">
            <a:noFill/>
            <a:miter lim="800000"/>
          </a:ln>
          <a:effectLst/>
        </p:spPr>
        <p:txBody>
          <a:bodyPr wrap="square">
            <a:spAutoFit/>
          </a:bodyPr>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pic>
        <p:nvPicPr>
          <p:cNvPr id="3" name="图片 2"/>
          <p:cNvPicPr>
            <a:picLocks noChangeAspect="1"/>
          </p:cNvPicPr>
          <p:nvPr/>
        </p:nvPicPr>
        <p:blipFill>
          <a:blip r:embed="rId1"/>
          <a:stretch>
            <a:fillRect/>
          </a:stretch>
        </p:blipFill>
        <p:spPr>
          <a:xfrm>
            <a:off x="252095" y="1835785"/>
            <a:ext cx="8761095" cy="342011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2409" y="908678"/>
            <a:ext cx="3406140"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2.1.2 </a:t>
            </a:r>
            <a:r>
              <a:rPr lang="zh-CN" altLang="en-US" sz="2800" b="1" dirty="0">
                <a:solidFill>
                  <a:srgbClr val="0000FF"/>
                </a:solidFill>
                <a:latin typeface="楷体" panose="02010609060101010101" pitchFamily="49" charset="-122"/>
                <a:ea typeface="楷体" panose="02010609060101010101" pitchFamily="49" charset="-122"/>
              </a:rPr>
              <a:t>为何是</a:t>
            </a:r>
            <a:r>
              <a:rPr lang="zh-CN" altLang="en-US" sz="2800" b="1" dirty="0">
                <a:solidFill>
                  <a:srgbClr val="0000FF"/>
                </a:solidFill>
                <a:latin typeface="楷体" panose="02010609060101010101" pitchFamily="49" charset="-122"/>
                <a:ea typeface="楷体" panose="02010609060101010101" pitchFamily="49" charset="-122"/>
              </a:rPr>
              <a:t>半导体</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6" name="文本框 25"/>
          <p:cNvSpPr txBox="1"/>
          <p:nvPr/>
        </p:nvSpPr>
        <p:spPr>
          <a:xfrm>
            <a:off x="1475105" y="5877560"/>
            <a:ext cx="6531610" cy="816610"/>
          </a:xfrm>
          <a:prstGeom prst="rect">
            <a:avLst/>
          </a:prstGeom>
          <a:noFill/>
        </p:spPr>
        <p:txBody>
          <a:bodyPr wrap="square" rtlCol="0">
            <a:noAutofit/>
          </a:bodyPr>
          <a:p>
            <a:pPr algn="ctr"/>
            <a:r>
              <a:rPr lang="zh-CN" altLang="en-US"/>
              <a:t>当前计算机都是二进制且半导体制作而成，那么为什么是二进制？</a:t>
            </a:r>
            <a:r>
              <a:rPr lang="zh-CN" altLang="en-US"/>
              <a:t>为什么要选择</a:t>
            </a:r>
            <a:r>
              <a:rPr lang="zh-CN" altLang="en-US">
                <a:solidFill>
                  <a:srgbClr val="FF0000"/>
                </a:solidFill>
              </a:rPr>
              <a:t>硅</a:t>
            </a:r>
            <a:r>
              <a:rPr lang="zh-CN" altLang="en-US"/>
              <a:t>？真相是来源硅的一些材料</a:t>
            </a:r>
            <a:r>
              <a:rPr lang="zh-CN" altLang="en-US"/>
              <a:t>特性。</a:t>
            </a:r>
            <a:endParaRPr lang="zh-CN" altLang="en-US"/>
          </a:p>
        </p:txBody>
      </p:sp>
      <p:grpSp>
        <p:nvGrpSpPr>
          <p:cNvPr id="7" name="组合 6"/>
          <p:cNvGrpSpPr/>
          <p:nvPr/>
        </p:nvGrpSpPr>
        <p:grpSpPr>
          <a:xfrm>
            <a:off x="2109470" y="1485265"/>
            <a:ext cx="4947285" cy="1795780"/>
            <a:chOff x="2890" y="2642"/>
            <a:chExt cx="7791" cy="2828"/>
          </a:xfrm>
        </p:grpSpPr>
        <p:pic>
          <p:nvPicPr>
            <p:cNvPr id="3" name="图片 2"/>
            <p:cNvPicPr>
              <a:picLocks noChangeAspect="1"/>
            </p:cNvPicPr>
            <p:nvPr/>
          </p:nvPicPr>
          <p:blipFill>
            <a:blip r:embed="rId1"/>
            <a:srcRect l="3878" t="3951"/>
            <a:stretch>
              <a:fillRect/>
            </a:stretch>
          </p:blipFill>
          <p:spPr>
            <a:xfrm>
              <a:off x="2890" y="2642"/>
              <a:ext cx="2801" cy="2829"/>
            </a:xfrm>
            <a:prstGeom prst="rect">
              <a:avLst/>
            </a:prstGeom>
          </p:spPr>
        </p:pic>
        <p:pic>
          <p:nvPicPr>
            <p:cNvPr id="5" name="图片 4"/>
            <p:cNvPicPr>
              <a:picLocks noChangeAspect="1"/>
            </p:cNvPicPr>
            <p:nvPr/>
          </p:nvPicPr>
          <p:blipFill>
            <a:blip r:embed="rId2"/>
            <a:srcRect l="8024" r="11806"/>
            <a:stretch>
              <a:fillRect/>
            </a:stretch>
          </p:blipFill>
          <p:spPr>
            <a:xfrm>
              <a:off x="8015" y="2642"/>
              <a:ext cx="2666" cy="2752"/>
            </a:xfrm>
            <a:prstGeom prst="rect">
              <a:avLst/>
            </a:prstGeom>
          </p:spPr>
        </p:pic>
        <p:sp>
          <p:nvSpPr>
            <p:cNvPr id="6" name="右箭头 5"/>
            <p:cNvSpPr/>
            <p:nvPr/>
          </p:nvSpPr>
          <p:spPr>
            <a:xfrm>
              <a:off x="5952" y="3759"/>
              <a:ext cx="1802" cy="471"/>
            </a:xfrm>
            <a:prstGeom prst="rightArrow">
              <a:avLst/>
            </a:prstGeom>
            <a:solidFill>
              <a:schemeClr val="tx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pSp>
      <p:grpSp>
        <p:nvGrpSpPr>
          <p:cNvPr id="31" name="组合 30"/>
          <p:cNvGrpSpPr/>
          <p:nvPr/>
        </p:nvGrpSpPr>
        <p:grpSpPr>
          <a:xfrm>
            <a:off x="4067810" y="3861435"/>
            <a:ext cx="1296035" cy="1296670"/>
            <a:chOff x="4818" y="5740"/>
            <a:chExt cx="2041" cy="2042"/>
          </a:xfrm>
        </p:grpSpPr>
        <p:sp>
          <p:nvSpPr>
            <p:cNvPr id="23" name="椭圆 22"/>
            <p:cNvSpPr/>
            <p:nvPr/>
          </p:nvSpPr>
          <p:spPr>
            <a:xfrm>
              <a:off x="4818" y="5740"/>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椭圆 26"/>
            <p:cNvSpPr/>
            <p:nvPr/>
          </p:nvSpPr>
          <p:spPr>
            <a:xfrm>
              <a:off x="5725" y="5740"/>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椭圆 27"/>
            <p:cNvSpPr/>
            <p:nvPr/>
          </p:nvSpPr>
          <p:spPr>
            <a:xfrm>
              <a:off x="4818" y="6648"/>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9" name="椭圆 28"/>
            <p:cNvSpPr/>
            <p:nvPr/>
          </p:nvSpPr>
          <p:spPr>
            <a:xfrm>
              <a:off x="5725" y="6648"/>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pSp>
      <p:sp>
        <p:nvSpPr>
          <p:cNvPr id="32" name="椭圆 31"/>
          <p:cNvSpPr/>
          <p:nvPr/>
        </p:nvSpPr>
        <p:spPr>
          <a:xfrm>
            <a:off x="4067810" y="328676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3" name="椭圆 32"/>
          <p:cNvSpPr/>
          <p:nvPr/>
        </p:nvSpPr>
        <p:spPr>
          <a:xfrm>
            <a:off x="4643755" y="333756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4" name="椭圆 33"/>
          <p:cNvSpPr/>
          <p:nvPr/>
        </p:nvSpPr>
        <p:spPr>
          <a:xfrm>
            <a:off x="5219700" y="384492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5" name="椭圆 34"/>
          <p:cNvSpPr/>
          <p:nvPr/>
        </p:nvSpPr>
        <p:spPr>
          <a:xfrm>
            <a:off x="3545205" y="443801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6" name="椭圆 35"/>
          <p:cNvSpPr/>
          <p:nvPr/>
        </p:nvSpPr>
        <p:spPr>
          <a:xfrm>
            <a:off x="3491865" y="386143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7" name="文本框 36"/>
          <p:cNvSpPr txBox="1"/>
          <p:nvPr/>
        </p:nvSpPr>
        <p:spPr>
          <a:xfrm>
            <a:off x="2904490" y="4261485"/>
            <a:ext cx="389890" cy="33020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4</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38" name="文本框 37"/>
          <p:cNvSpPr txBox="1"/>
          <p:nvPr/>
        </p:nvSpPr>
        <p:spPr>
          <a:xfrm>
            <a:off x="4829810" y="521906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39" name="文本框 38"/>
          <p:cNvSpPr txBox="1"/>
          <p:nvPr/>
        </p:nvSpPr>
        <p:spPr>
          <a:xfrm>
            <a:off x="4829810" y="464820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0" name="文本框 39"/>
          <p:cNvSpPr txBox="1"/>
          <p:nvPr/>
        </p:nvSpPr>
        <p:spPr>
          <a:xfrm>
            <a:off x="4265295" y="465328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1" name="文本框 40"/>
          <p:cNvSpPr txBox="1"/>
          <p:nvPr/>
        </p:nvSpPr>
        <p:spPr>
          <a:xfrm>
            <a:off x="4808855" y="407733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2" name="文本框 41"/>
          <p:cNvSpPr txBox="1"/>
          <p:nvPr/>
        </p:nvSpPr>
        <p:spPr>
          <a:xfrm>
            <a:off x="4265295" y="404241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3" name="椭圆 42"/>
          <p:cNvSpPr/>
          <p:nvPr/>
        </p:nvSpPr>
        <p:spPr>
          <a:xfrm>
            <a:off x="5219700" y="440182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4" name="椭圆 43"/>
          <p:cNvSpPr/>
          <p:nvPr/>
        </p:nvSpPr>
        <p:spPr>
          <a:xfrm>
            <a:off x="4078605" y="497840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5" name="椭圆 44"/>
          <p:cNvSpPr/>
          <p:nvPr/>
        </p:nvSpPr>
        <p:spPr>
          <a:xfrm>
            <a:off x="4643755" y="497840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6" name="文本框 45"/>
          <p:cNvSpPr txBox="1"/>
          <p:nvPr/>
        </p:nvSpPr>
        <p:spPr>
          <a:xfrm>
            <a:off x="5394325" y="458152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7" name="文本框 46"/>
          <p:cNvSpPr txBox="1"/>
          <p:nvPr/>
        </p:nvSpPr>
        <p:spPr>
          <a:xfrm>
            <a:off x="5384800" y="404241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8" name="文本框 47"/>
          <p:cNvSpPr txBox="1"/>
          <p:nvPr/>
        </p:nvSpPr>
        <p:spPr>
          <a:xfrm>
            <a:off x="4787900" y="350647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9" name="文本框 48"/>
          <p:cNvSpPr txBox="1"/>
          <p:nvPr/>
        </p:nvSpPr>
        <p:spPr>
          <a:xfrm>
            <a:off x="4211955" y="350329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0" name="文本框 49"/>
          <p:cNvSpPr txBox="1"/>
          <p:nvPr/>
        </p:nvSpPr>
        <p:spPr>
          <a:xfrm>
            <a:off x="3656965" y="405701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1" name="文本框 50"/>
          <p:cNvSpPr txBox="1"/>
          <p:nvPr/>
        </p:nvSpPr>
        <p:spPr>
          <a:xfrm>
            <a:off x="3655695" y="464820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2" name="文本框 51"/>
          <p:cNvSpPr txBox="1"/>
          <p:nvPr/>
        </p:nvSpPr>
        <p:spPr>
          <a:xfrm>
            <a:off x="4253865" y="520890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3" name="文本框 52"/>
          <p:cNvSpPr txBox="1"/>
          <p:nvPr/>
        </p:nvSpPr>
        <p:spPr>
          <a:xfrm>
            <a:off x="4236085" y="373570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4" name="文本框 53"/>
          <p:cNvSpPr txBox="1"/>
          <p:nvPr/>
        </p:nvSpPr>
        <p:spPr>
          <a:xfrm>
            <a:off x="4827905" y="373570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4229735" y="490093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4827270" y="490093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4803140" y="431228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8" name="文本框 57"/>
          <p:cNvSpPr txBox="1"/>
          <p:nvPr/>
        </p:nvSpPr>
        <p:spPr>
          <a:xfrm>
            <a:off x="4236085" y="431673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9" name="文本框 58"/>
          <p:cNvSpPr txBox="1"/>
          <p:nvPr/>
        </p:nvSpPr>
        <p:spPr>
          <a:xfrm rot="5400000">
            <a:off x="4542790" y="515366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0" name="文本框 59"/>
          <p:cNvSpPr txBox="1"/>
          <p:nvPr/>
        </p:nvSpPr>
        <p:spPr>
          <a:xfrm rot="5400000">
            <a:off x="3987800" y="462724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1" name="文本框 60"/>
          <p:cNvSpPr txBox="1"/>
          <p:nvPr/>
        </p:nvSpPr>
        <p:spPr>
          <a:xfrm rot="5400000">
            <a:off x="4535170" y="463740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2" name="文本框 61"/>
          <p:cNvSpPr txBox="1"/>
          <p:nvPr/>
        </p:nvSpPr>
        <p:spPr>
          <a:xfrm rot="5400000">
            <a:off x="5108575" y="460756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3" name="文本框 62"/>
          <p:cNvSpPr txBox="1"/>
          <p:nvPr/>
        </p:nvSpPr>
        <p:spPr>
          <a:xfrm rot="5400000">
            <a:off x="3967480" y="406463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4" name="文本框 63"/>
          <p:cNvSpPr txBox="1"/>
          <p:nvPr/>
        </p:nvSpPr>
        <p:spPr>
          <a:xfrm rot="5400000">
            <a:off x="5108575" y="404812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5" name="文本框 64"/>
          <p:cNvSpPr txBox="1"/>
          <p:nvPr/>
        </p:nvSpPr>
        <p:spPr>
          <a:xfrm rot="5400000">
            <a:off x="4532630" y="402590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6" name="文本框 65"/>
          <p:cNvSpPr txBox="1"/>
          <p:nvPr/>
        </p:nvSpPr>
        <p:spPr>
          <a:xfrm rot="5400000">
            <a:off x="4542790" y="348551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7" name="文本框 66"/>
          <p:cNvSpPr txBox="1"/>
          <p:nvPr/>
        </p:nvSpPr>
        <p:spPr>
          <a:xfrm>
            <a:off x="5393690" y="428180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8" name="文本框 67"/>
          <p:cNvSpPr txBox="1"/>
          <p:nvPr/>
        </p:nvSpPr>
        <p:spPr>
          <a:xfrm>
            <a:off x="3674745" y="431228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9" name="弧形 68"/>
          <p:cNvSpPr/>
          <p:nvPr/>
        </p:nvSpPr>
        <p:spPr>
          <a:xfrm rot="2700000">
            <a:off x="1837055" y="4144010"/>
            <a:ext cx="791845" cy="798195"/>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0" name="弧形 69"/>
          <p:cNvSpPr/>
          <p:nvPr/>
        </p:nvSpPr>
        <p:spPr>
          <a:xfrm rot="2700000">
            <a:off x="1629731" y="3727018"/>
            <a:ext cx="1440000" cy="1440000"/>
          </a:xfrm>
          <a:prstGeom prst="arc">
            <a:avLst/>
          </a:prstGeom>
          <a:solidFill>
            <a:srgbClr val="000000">
              <a:alpha val="0"/>
            </a:srgbClr>
          </a:solidFill>
          <a:ln w="9525" cap="flat" cmpd="sng" algn="ctr">
            <a:solidFill>
              <a:schemeClr val="tx1"/>
            </a:solidFill>
            <a:prstDash val="lgDash"/>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1" name="弧形 70"/>
          <p:cNvSpPr/>
          <p:nvPr/>
        </p:nvSpPr>
        <p:spPr>
          <a:xfrm rot="2700000">
            <a:off x="1771330" y="3965602"/>
            <a:ext cx="1080000" cy="1080000"/>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2" name="文本框 71"/>
          <p:cNvSpPr txBox="1"/>
          <p:nvPr/>
        </p:nvSpPr>
        <p:spPr>
          <a:xfrm>
            <a:off x="2123440" y="4364990"/>
            <a:ext cx="51117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14</a:t>
            </a:r>
            <a:endParaRPr lang="en-US" altLang="zh-CN">
              <a:latin typeface="Times New Roman" panose="02020603050405020304" charset="0"/>
              <a:cs typeface="Times New Roman" panose="02020603050405020304" charset="0"/>
            </a:endParaRPr>
          </a:p>
        </p:txBody>
      </p:sp>
      <p:sp>
        <p:nvSpPr>
          <p:cNvPr id="73" name="流程图: 联系 72"/>
          <p:cNvSpPr/>
          <p:nvPr/>
        </p:nvSpPr>
        <p:spPr>
          <a:xfrm>
            <a:off x="2104390" y="4337050"/>
            <a:ext cx="432000" cy="432435"/>
          </a:xfrm>
          <a:prstGeom prst="flowChartConnector">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4" name="文本框 73"/>
          <p:cNvSpPr txBox="1"/>
          <p:nvPr/>
        </p:nvSpPr>
        <p:spPr>
          <a:xfrm>
            <a:off x="2716530" y="4276725"/>
            <a:ext cx="389890" cy="33020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8</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75" name="文本框 74"/>
          <p:cNvSpPr txBox="1"/>
          <p:nvPr/>
        </p:nvSpPr>
        <p:spPr>
          <a:xfrm>
            <a:off x="2498090" y="4281805"/>
            <a:ext cx="389890" cy="33020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2</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76" name="文本框 75"/>
          <p:cNvSpPr txBox="1"/>
          <p:nvPr/>
        </p:nvSpPr>
        <p:spPr>
          <a:xfrm>
            <a:off x="1835150" y="5013325"/>
            <a:ext cx="1350645" cy="56261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r>
              <a:rPr lang="zh-CN" altLang="en-US"/>
              <a:t>原子</a:t>
            </a:r>
            <a:r>
              <a:rPr lang="zh-CN" altLang="en-US"/>
              <a:t>结构</a:t>
            </a:r>
            <a:endParaRPr lang="zh-CN" altLang="en-US"/>
          </a:p>
        </p:txBody>
      </p:sp>
      <p:sp>
        <p:nvSpPr>
          <p:cNvPr id="77" name="文本框 76"/>
          <p:cNvSpPr txBox="1"/>
          <p:nvPr/>
        </p:nvSpPr>
        <p:spPr>
          <a:xfrm>
            <a:off x="5579745" y="5208905"/>
            <a:ext cx="1350645" cy="56261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r>
              <a:rPr lang="zh-CN" altLang="en-US"/>
              <a:t>晶体</a:t>
            </a:r>
            <a:endParaRPr lang="zh-CN" altLang="en-US"/>
          </a:p>
        </p:txBody>
      </p:sp>
      <p:cxnSp>
        <p:nvCxnSpPr>
          <p:cNvPr id="78" name="直接连接符 77"/>
          <p:cNvCxnSpPr/>
          <p:nvPr/>
        </p:nvCxnSpPr>
        <p:spPr>
          <a:xfrm flipV="1">
            <a:off x="5116195" y="3644900"/>
            <a:ext cx="1016635" cy="27495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79" name="文本框 78"/>
          <p:cNvSpPr txBox="1"/>
          <p:nvPr/>
        </p:nvSpPr>
        <p:spPr>
          <a:xfrm>
            <a:off x="6083935" y="3298825"/>
            <a:ext cx="1350645" cy="562610"/>
          </a:xfrm>
          <a:prstGeom prst="rect">
            <a:avLst/>
          </a:prstGeom>
          <a:noFill/>
        </p:spPr>
        <p:txBody>
          <a:bodyPr wrap="square" rtlCol="0">
            <a:noAutofit/>
          </a:bodyPr>
          <a:p>
            <a:pPr algn="ctr"/>
            <a:r>
              <a:rPr lang="zh-CN" altLang="en-US">
                <a:latin typeface="Times New Roman" panose="02020603050405020304" charset="0"/>
                <a:cs typeface="Times New Roman" panose="02020603050405020304" charset="0"/>
              </a:rPr>
              <a:t>价电子形成</a:t>
            </a:r>
            <a:r>
              <a:rPr lang="zh-CN" altLang="en-US">
                <a:latin typeface="Times New Roman" panose="02020603050405020304" charset="0"/>
                <a:cs typeface="Times New Roman" panose="02020603050405020304" charset="0"/>
              </a:rPr>
              <a:t>共价键</a:t>
            </a:r>
            <a:endParaRPr lang="zh-CN" altLang="en-US">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0"/>
          </p:nvPr>
        </p:nvSpPr>
        <p:spPr/>
        <p:txBody>
          <a:bodyPr/>
          <a:p>
            <a:pPr>
              <a:defRPr/>
            </a:pPr>
            <a:r>
              <a:rPr lang="de-DE" altLang="en-US"/>
              <a:t>Page </a:t>
            </a:r>
            <a:r>
              <a:rPr lang="de-DE" altLang="en-US">
                <a:sym typeface="MS UI Gothic" panose="020B0600070205080204" pitchFamily="34" charset="-128"/>
              </a:rPr>
              <a:t></a:t>
            </a:r>
            <a:r>
              <a:rPr lang="de-DE" altLang="en-US"/>
              <a:t> </a:t>
            </a:r>
            <a:fld id="{1FA65F22-8AC8-411F-B820-478F7DB776C2}" type="slidenum">
              <a:rPr lang="zh-CN" altLang="en-US" smtClean="0"/>
            </a:fld>
            <a:endParaRPr lang="en-US" altLang="zh-CN"/>
          </a:p>
        </p:txBody>
      </p:sp>
      <p:sp>
        <p:nvSpPr>
          <p:cNvPr id="6" name="文本框 5"/>
          <p:cNvSpPr txBox="1"/>
          <p:nvPr/>
        </p:nvSpPr>
        <p:spPr>
          <a:xfrm>
            <a:off x="179705" y="836930"/>
            <a:ext cx="7172325" cy="572770"/>
          </a:xfrm>
          <a:prstGeom prst="rect">
            <a:avLst/>
          </a:prstGeom>
          <a:noFill/>
        </p:spPr>
        <p:txBody>
          <a:bodyPr wrap="square" rtlCol="0">
            <a:noAutofit/>
          </a:bodyPr>
          <a:p>
            <a:r>
              <a:rPr lang="zh-CN" altLang="en-US">
                <a:solidFill>
                  <a:schemeClr val="tx1"/>
                </a:solidFill>
                <a:uFillTx/>
                <a:latin typeface="Times New Roman" panose="02020603050405020304" charset="0"/>
              </a:rPr>
              <a:t>那么如何实现</a:t>
            </a:r>
            <a:r>
              <a:rPr lang="en-US" altLang="zh-CN">
                <a:solidFill>
                  <a:schemeClr val="tx1"/>
                </a:solidFill>
                <a:uFillTx/>
                <a:latin typeface="Times New Roman" panose="02020603050405020304" charset="0"/>
              </a:rPr>
              <a:t>next</a:t>
            </a:r>
            <a:r>
              <a:rPr lang="zh-CN" altLang="en-US">
                <a:solidFill>
                  <a:schemeClr val="tx1"/>
                </a:solidFill>
                <a:uFillTx/>
                <a:latin typeface="Times New Roman" panose="02020603050405020304" charset="0"/>
              </a:rPr>
              <a:t>数组的构造？假如模式串是</a:t>
            </a:r>
            <a:r>
              <a:rPr lang="en-US" altLang="zh-CN">
                <a:solidFill>
                  <a:schemeClr val="tx1"/>
                </a:solidFill>
                <a:uFillTx/>
                <a:latin typeface="Times New Roman" panose="02020603050405020304" charset="0"/>
              </a:rPr>
              <a:t>T=“</a:t>
            </a:r>
            <a:r>
              <a:rPr lang="en-US" altLang="zh-CN">
                <a:solidFill>
                  <a:schemeClr val="tx1"/>
                </a:solidFill>
                <a:uFillTx/>
                <a:latin typeface="Times New Roman" panose="02020603050405020304" charset="0"/>
              </a:rPr>
              <a:t>ABACABAD”</a:t>
            </a:r>
            <a:endParaRPr lang="en-US" altLang="zh-CN">
              <a:solidFill>
                <a:schemeClr val="tx1"/>
              </a:solidFill>
              <a:uFillTx/>
              <a:latin typeface="Times New Roman" panose="02020603050405020304" charset="0"/>
            </a:endParaRPr>
          </a:p>
        </p:txBody>
      </p:sp>
      <p:sp>
        <p:nvSpPr>
          <p:cNvPr id="3075" name="Text Box 3"/>
          <p:cNvSpPr txBox="1">
            <a:spLocks noChangeArrowheads="1"/>
          </p:cNvSpPr>
          <p:nvPr/>
        </p:nvSpPr>
        <p:spPr bwMode="auto">
          <a:xfrm>
            <a:off x="2299145" y="53029"/>
            <a:ext cx="4976520" cy="584775"/>
          </a:xfrm>
          <a:prstGeom prst="rect">
            <a:avLst/>
          </a:prstGeom>
          <a:noFill/>
          <a:ln w="9525">
            <a:noFill/>
            <a:miter lim="800000"/>
          </a:ln>
          <a:effectLst/>
        </p:spPr>
        <p:txBody>
          <a:bodyPr wrap="square">
            <a:spAutoFit/>
          </a:bodyPr>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graphicFrame>
        <p:nvGraphicFramePr>
          <p:cNvPr id="5" name="表格 4"/>
          <p:cNvGraphicFramePr/>
          <p:nvPr>
            <p:custDataLst>
              <p:tags r:id="rId1"/>
            </p:custDataLst>
          </p:nvPr>
        </p:nvGraphicFramePr>
        <p:xfrm>
          <a:off x="1403350" y="2493010"/>
          <a:ext cx="2274570" cy="548640"/>
        </p:xfrm>
        <a:graphic>
          <a:graphicData uri="http://schemas.openxmlformats.org/drawingml/2006/table">
            <a:tbl>
              <a:tblPr firstRow="1" bandRow="1">
                <a:tableStyleId>{5C22544A-7EE6-4342-B048-85BDC9FD1C3A}</a:tableStyleId>
              </a:tblPr>
              <a:tblGrid>
                <a:gridCol w="284321"/>
                <a:gridCol w="284322"/>
                <a:gridCol w="284321"/>
                <a:gridCol w="284321"/>
                <a:gridCol w="284321"/>
                <a:gridCol w="284322"/>
                <a:gridCol w="284321"/>
                <a:gridCol w="284321"/>
              </a:tblGrid>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6</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7</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12" name="文本框 11"/>
          <p:cNvSpPr txBox="1"/>
          <p:nvPr/>
        </p:nvSpPr>
        <p:spPr>
          <a:xfrm>
            <a:off x="362585" y="4608195"/>
            <a:ext cx="1177290" cy="368300"/>
          </a:xfrm>
          <a:prstGeom prst="rect">
            <a:avLst/>
          </a:prstGeom>
          <a:noFill/>
        </p:spPr>
        <p:txBody>
          <a:bodyPr wrap="square" rtlCol="0">
            <a:spAutoFit/>
          </a:bodyPr>
          <a:p>
            <a:r>
              <a:rPr lang="en-US" altLang="zh-CN">
                <a:solidFill>
                  <a:schemeClr val="tx1"/>
                </a:solidFill>
                <a:uFillTx/>
                <a:latin typeface="Times New Roman" panose="02020603050405020304" charset="0"/>
              </a:rPr>
              <a:t>next</a:t>
            </a:r>
            <a:r>
              <a:rPr lang="zh-CN" altLang="en-US">
                <a:solidFill>
                  <a:schemeClr val="tx1"/>
                </a:solidFill>
                <a:uFillTx/>
                <a:latin typeface="Times New Roman" panose="02020603050405020304" charset="0"/>
              </a:rPr>
              <a:t>数组</a:t>
            </a:r>
            <a:endParaRPr lang="zh-CN" altLang="en-US">
              <a:solidFill>
                <a:schemeClr val="tx1"/>
              </a:solidFill>
              <a:uFillTx/>
              <a:latin typeface="Times New Roman" panose="02020603050405020304" charset="0"/>
            </a:endParaRPr>
          </a:p>
        </p:txBody>
      </p:sp>
      <p:sp>
        <p:nvSpPr>
          <p:cNvPr id="13" name="文本框 12"/>
          <p:cNvSpPr txBox="1"/>
          <p:nvPr/>
        </p:nvSpPr>
        <p:spPr>
          <a:xfrm>
            <a:off x="330835" y="2513330"/>
            <a:ext cx="1072515" cy="368300"/>
          </a:xfrm>
          <a:prstGeom prst="rect">
            <a:avLst/>
          </a:prstGeom>
          <a:noFill/>
        </p:spPr>
        <p:txBody>
          <a:bodyPr wrap="square" rtlCol="0" anchor="t">
            <a:spAutoFit/>
          </a:bodyPr>
          <a:p>
            <a:r>
              <a:rPr lang="zh-CN" altLang="en-US" sz="1800" dirty="0" smtClean="0">
                <a:solidFill>
                  <a:srgbClr val="080808"/>
                </a:solidFill>
                <a:uFillTx/>
                <a:latin typeface="Times New Roman" panose="02020603050405020304" charset="0"/>
                <a:sym typeface="+mn-ea"/>
              </a:rPr>
              <a:t>模式串</a:t>
            </a:r>
            <a:r>
              <a:rPr lang="en-US" altLang="zh-CN" sz="1800" dirty="0" smtClean="0">
                <a:solidFill>
                  <a:srgbClr val="080808"/>
                </a:solidFill>
                <a:uFillTx/>
                <a:latin typeface="Times New Roman" panose="02020603050405020304" charset="0"/>
                <a:sym typeface="+mn-ea"/>
              </a:rPr>
              <a:t>T</a:t>
            </a:r>
            <a:endParaRPr lang="en-US" altLang="zh-CN" sz="1800" dirty="0" smtClean="0">
              <a:solidFill>
                <a:srgbClr val="080808"/>
              </a:solidFill>
              <a:uFillTx/>
              <a:latin typeface="Times New Roman" panose="02020603050405020304" charset="0"/>
              <a:sym typeface="+mn-ea"/>
            </a:endParaRPr>
          </a:p>
        </p:txBody>
      </p:sp>
      <p:sp>
        <p:nvSpPr>
          <p:cNvPr id="34" name="文本框 33"/>
          <p:cNvSpPr txBox="1"/>
          <p:nvPr/>
        </p:nvSpPr>
        <p:spPr>
          <a:xfrm>
            <a:off x="1692910" y="3589655"/>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j</a:t>
            </a:r>
            <a:endParaRPr lang="en-US" altLang="zh-CN" sz="1200">
              <a:latin typeface="Times New Roman" panose="02020603050405020304" charset="0"/>
              <a:cs typeface="Times New Roman" panose="02020603050405020304" charset="0"/>
            </a:endParaRPr>
          </a:p>
        </p:txBody>
      </p:sp>
      <p:cxnSp>
        <p:nvCxnSpPr>
          <p:cNvPr id="35" name="直接箭头连接符 34"/>
          <p:cNvCxnSpPr/>
          <p:nvPr/>
        </p:nvCxnSpPr>
        <p:spPr>
          <a:xfrm flipV="1">
            <a:off x="1804670" y="3082925"/>
            <a:ext cx="0" cy="540000"/>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11" name="文本框 10"/>
          <p:cNvSpPr txBox="1"/>
          <p:nvPr/>
        </p:nvSpPr>
        <p:spPr>
          <a:xfrm>
            <a:off x="2284730" y="3283585"/>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i</a:t>
            </a:r>
            <a:endParaRPr lang="en-US" altLang="zh-CN" sz="1200">
              <a:latin typeface="Times New Roman" panose="02020603050405020304" charset="0"/>
              <a:cs typeface="Times New Roman" panose="02020603050405020304" charset="0"/>
            </a:endParaRPr>
          </a:p>
        </p:txBody>
      </p:sp>
      <p:cxnSp>
        <p:nvCxnSpPr>
          <p:cNvPr id="14" name="直接箭头连接符 13"/>
          <p:cNvCxnSpPr/>
          <p:nvPr/>
        </p:nvCxnSpPr>
        <p:spPr>
          <a:xfrm flipV="1">
            <a:off x="2396490" y="3079115"/>
            <a:ext cx="0" cy="243205"/>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graphicFrame>
        <p:nvGraphicFramePr>
          <p:cNvPr id="18" name="表格 17"/>
          <p:cNvGraphicFramePr/>
          <p:nvPr>
            <p:custDataLst>
              <p:tags r:id="rId2"/>
            </p:custDataLst>
          </p:nvPr>
        </p:nvGraphicFramePr>
        <p:xfrm>
          <a:off x="1403350" y="4692650"/>
          <a:ext cx="2274570" cy="548640"/>
        </p:xfrm>
        <a:graphic>
          <a:graphicData uri="http://schemas.openxmlformats.org/drawingml/2006/table">
            <a:tbl>
              <a:tblPr firstRow="1" bandRow="1">
                <a:tableStyleId>{5C22544A-7EE6-4342-B048-85BDC9FD1C3A}</a:tableStyleId>
              </a:tblPr>
              <a:tblGrid>
                <a:gridCol w="284321"/>
                <a:gridCol w="284322"/>
                <a:gridCol w="284321"/>
                <a:gridCol w="284321"/>
                <a:gridCol w="284321"/>
                <a:gridCol w="284322"/>
                <a:gridCol w="284321"/>
                <a:gridCol w="284321"/>
              </a:tblGrid>
              <a:tr h="274320">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1</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4" name="文本框 3"/>
          <p:cNvSpPr txBox="1"/>
          <p:nvPr/>
        </p:nvSpPr>
        <p:spPr>
          <a:xfrm>
            <a:off x="3851910" y="2493010"/>
            <a:ext cx="5100320" cy="887730"/>
          </a:xfrm>
          <a:prstGeom prst="rect">
            <a:avLst/>
          </a:prstGeom>
          <a:noFill/>
        </p:spPr>
        <p:txBody>
          <a:bodyPr wrap="square" rtlCol="0">
            <a:noAutofit/>
          </a:bodyPr>
          <a:p>
            <a:r>
              <a:rPr lang="zh-CN" altLang="en-US">
                <a:solidFill>
                  <a:schemeClr val="tx1"/>
                </a:solidFill>
                <a:uFillTx/>
                <a:latin typeface="Times New Roman" panose="02020603050405020304" charset="0"/>
              </a:rPr>
              <a:t>如果发现</a:t>
            </a:r>
            <a:r>
              <a:rPr lang="en-US" altLang="zh-CN">
                <a:solidFill>
                  <a:schemeClr val="tx1"/>
                </a:solidFill>
                <a:uFillTx/>
                <a:latin typeface="Times New Roman" panose="02020603050405020304" charset="0"/>
              </a:rPr>
              <a:t>T[i]!=T[j],</a:t>
            </a:r>
            <a:r>
              <a:rPr lang="zh-CN" altLang="en-US">
                <a:solidFill>
                  <a:schemeClr val="tx1"/>
                </a:solidFill>
                <a:uFillTx/>
                <a:latin typeface="Times New Roman" panose="02020603050405020304" charset="0"/>
              </a:rPr>
              <a:t>此时</a:t>
            </a:r>
            <a:r>
              <a:rPr lang="en-US" altLang="zh-CN">
                <a:solidFill>
                  <a:schemeClr val="tx1"/>
                </a:solidFill>
                <a:uFillTx/>
                <a:latin typeface="Times New Roman" panose="02020603050405020304" charset="0"/>
              </a:rPr>
              <a:t>j==0</a:t>
            </a:r>
            <a:r>
              <a:rPr lang="zh-CN" altLang="en-US">
                <a:solidFill>
                  <a:schemeClr val="tx1"/>
                </a:solidFill>
                <a:uFillTx/>
                <a:latin typeface="Times New Roman" panose="02020603050405020304" charset="0"/>
              </a:rPr>
              <a:t>时，说明前缀长度是零。那么就就直接判断</a:t>
            </a:r>
            <a:r>
              <a:rPr lang="en-US" altLang="zh-CN">
                <a:solidFill>
                  <a:schemeClr val="tx1"/>
                </a:solidFill>
                <a:uFillTx/>
                <a:latin typeface="Times New Roman" panose="02020603050405020304" charset="0"/>
              </a:rPr>
              <a:t>T[0]</a:t>
            </a:r>
            <a:r>
              <a:rPr lang="zh-CN" altLang="en-US">
                <a:solidFill>
                  <a:schemeClr val="tx1"/>
                </a:solidFill>
                <a:uFillTx/>
                <a:latin typeface="Times New Roman" panose="02020603050405020304" charset="0"/>
              </a:rPr>
              <a:t>是否等于</a:t>
            </a:r>
            <a:r>
              <a:rPr lang="en-US" altLang="zh-CN">
                <a:solidFill>
                  <a:schemeClr val="tx1"/>
                </a:solidFill>
                <a:uFillTx/>
                <a:latin typeface="Times New Roman" panose="02020603050405020304" charset="0"/>
              </a:rPr>
              <a:t>T[i]</a:t>
            </a:r>
            <a:r>
              <a:rPr lang="zh-CN" altLang="en-US">
                <a:solidFill>
                  <a:schemeClr val="tx1"/>
                </a:solidFill>
                <a:uFillTx/>
                <a:latin typeface="Times New Roman" panose="02020603050405020304" charset="0"/>
              </a:rPr>
              <a:t>。</a:t>
            </a:r>
            <a:r>
              <a:rPr lang="zh-CN" altLang="en-US">
                <a:solidFill>
                  <a:srgbClr val="FF0000"/>
                </a:solidFill>
                <a:uFillTx/>
                <a:latin typeface="Times New Roman" panose="02020603050405020304" charset="0"/>
              </a:rPr>
              <a:t>。</a:t>
            </a:r>
            <a:endParaRPr lang="zh-CN" altLang="en-US">
              <a:solidFill>
                <a:srgbClr val="FF0000"/>
              </a:solidFill>
              <a:uFillTx/>
              <a:latin typeface="Times New Roman" panose="02020603050405020304" charset="0"/>
            </a:endParaRPr>
          </a:p>
        </p:txBody>
      </p:sp>
      <p:sp>
        <p:nvSpPr>
          <p:cNvPr id="7" name="文本框 6"/>
          <p:cNvSpPr txBox="1"/>
          <p:nvPr/>
        </p:nvSpPr>
        <p:spPr>
          <a:xfrm>
            <a:off x="3707765" y="4581525"/>
            <a:ext cx="5306695" cy="2218690"/>
          </a:xfrm>
          <a:prstGeom prst="rect">
            <a:avLst/>
          </a:prstGeom>
          <a:noFill/>
        </p:spPr>
        <p:txBody>
          <a:bodyPr wrap="square" rtlCol="0">
            <a:noAutofit/>
          </a:bodyPr>
          <a:p>
            <a:r>
              <a:rPr lang="zh-CN" altLang="en-US">
                <a:solidFill>
                  <a:schemeClr val="tx1"/>
                </a:solidFill>
                <a:uFillTx/>
                <a:latin typeface="Times New Roman" panose="02020603050405020304" charset="0"/>
              </a:rPr>
              <a:t>发现</a:t>
            </a:r>
            <a:r>
              <a:rPr lang="en-US" altLang="zh-CN">
                <a:solidFill>
                  <a:schemeClr val="tx1"/>
                </a:solidFill>
                <a:uFillTx/>
                <a:latin typeface="Times New Roman" panose="02020603050405020304" charset="0"/>
              </a:rPr>
              <a:t>T[i]!=T[j]</a:t>
            </a:r>
            <a:r>
              <a:rPr lang="zh-CN" altLang="en-US">
                <a:solidFill>
                  <a:schemeClr val="tx1"/>
                </a:solidFill>
                <a:uFillTx/>
                <a:latin typeface="Times New Roman" panose="02020603050405020304" charset="0"/>
              </a:rPr>
              <a:t>，且</a:t>
            </a:r>
            <a:r>
              <a:rPr lang="en-US" altLang="zh-CN">
                <a:uFillTx/>
                <a:latin typeface="Times New Roman" panose="02020603050405020304" charset="0"/>
                <a:sym typeface="+mn-ea"/>
              </a:rPr>
              <a:t>j!=0</a:t>
            </a:r>
            <a:r>
              <a:rPr lang="zh-CN" altLang="en-US">
                <a:uFillTx/>
                <a:latin typeface="Times New Roman" panose="02020603050405020304" charset="0"/>
                <a:sym typeface="+mn-ea"/>
              </a:rPr>
              <a:t>时</a:t>
            </a:r>
            <a:r>
              <a:rPr lang="en-US" altLang="zh-CN">
                <a:uFillTx/>
                <a:latin typeface="Times New Roman" panose="02020603050405020304" charset="0"/>
                <a:sym typeface="+mn-ea"/>
              </a:rPr>
              <a:t>,</a:t>
            </a:r>
            <a:r>
              <a:rPr lang="zh-CN" altLang="en-US">
                <a:solidFill>
                  <a:schemeClr val="tx1"/>
                </a:solidFill>
                <a:uFillTx/>
                <a:latin typeface="Times New Roman" panose="02020603050405020304" charset="0"/>
                <a:sym typeface="+mn-ea"/>
              </a:rPr>
              <a:t>那么我们可以退而求其次，找到到当前的子串的最长公共前缀来找较短最长公共前缀，这就需要进行递推进行（注意：这里包含递归的思想）</a:t>
            </a:r>
            <a:r>
              <a:rPr lang="zh-CN" altLang="en-US">
                <a:solidFill>
                  <a:schemeClr val="tx1"/>
                </a:solidFill>
                <a:uFillTx/>
                <a:latin typeface="Times New Roman" panose="02020603050405020304" charset="0"/>
              </a:rPr>
              <a:t>，此时，</a:t>
            </a:r>
            <a:r>
              <a:rPr lang="en-US" altLang="zh-CN">
                <a:solidFill>
                  <a:schemeClr val="tx1"/>
                </a:solidFill>
                <a:uFillTx/>
                <a:latin typeface="Times New Roman" panose="02020603050405020304" charset="0"/>
              </a:rPr>
              <a:t>T[j]</a:t>
            </a:r>
            <a:r>
              <a:rPr lang="zh-CN" altLang="en-US">
                <a:solidFill>
                  <a:schemeClr val="tx1"/>
                </a:solidFill>
                <a:uFillTx/>
                <a:latin typeface="Times New Roman" panose="02020603050405020304" charset="0"/>
              </a:rPr>
              <a:t>之前的前缀，所以赋值</a:t>
            </a:r>
            <a:r>
              <a:rPr lang="en-US" altLang="zh-CN">
                <a:solidFill>
                  <a:schemeClr val="tx1"/>
                </a:solidFill>
                <a:uFillTx/>
                <a:latin typeface="Times New Roman" panose="02020603050405020304" charset="0"/>
              </a:rPr>
              <a:t>j = next[j-1](</a:t>
            </a:r>
            <a:r>
              <a:rPr lang="zh-CN" altLang="en-US">
                <a:solidFill>
                  <a:schemeClr val="tx1"/>
                </a:solidFill>
                <a:uFillTx/>
                <a:latin typeface="Times New Roman" panose="02020603050405020304" charset="0"/>
              </a:rPr>
              <a:t>解释：</a:t>
            </a:r>
            <a:r>
              <a:rPr lang="en-US" altLang="zh-CN">
                <a:solidFill>
                  <a:schemeClr val="tx1"/>
                </a:solidFill>
                <a:uFillTx/>
                <a:latin typeface="Times New Roman" panose="02020603050405020304" charset="0"/>
              </a:rPr>
              <a:t>T[0:j+1]</a:t>
            </a:r>
            <a:r>
              <a:rPr lang="zh-CN" altLang="en-US">
                <a:solidFill>
                  <a:schemeClr val="tx1"/>
                </a:solidFill>
                <a:uFillTx/>
                <a:latin typeface="Times New Roman" panose="02020603050405020304" charset="0"/>
              </a:rPr>
              <a:t>作为考虑最长前缀，发现</a:t>
            </a:r>
            <a:r>
              <a:rPr lang="en-US" altLang="zh-CN">
                <a:solidFill>
                  <a:schemeClr val="tx1"/>
                </a:solidFill>
                <a:uFillTx/>
                <a:latin typeface="Times New Roman" panose="02020603050405020304" charset="0"/>
              </a:rPr>
              <a:t>T[j]</a:t>
            </a:r>
            <a:r>
              <a:rPr lang="zh-CN" altLang="en-US">
                <a:solidFill>
                  <a:schemeClr val="tx1"/>
                </a:solidFill>
                <a:uFillTx/>
                <a:latin typeface="Times New Roman" panose="02020603050405020304" charset="0"/>
              </a:rPr>
              <a:t>与</a:t>
            </a:r>
            <a:r>
              <a:rPr lang="en-US" altLang="zh-CN">
                <a:solidFill>
                  <a:schemeClr val="tx1"/>
                </a:solidFill>
                <a:uFillTx/>
                <a:latin typeface="Times New Roman" panose="02020603050405020304" charset="0"/>
              </a:rPr>
              <a:t>T[i]</a:t>
            </a:r>
            <a:r>
              <a:rPr lang="zh-CN" altLang="en-US">
                <a:solidFill>
                  <a:schemeClr val="tx1"/>
                </a:solidFill>
                <a:uFillTx/>
                <a:latin typeface="Times New Roman" panose="02020603050405020304" charset="0"/>
              </a:rPr>
              <a:t>不同，所以我们就回退一位（也就是</a:t>
            </a:r>
            <a:r>
              <a:rPr lang="en-US" altLang="zh-CN">
                <a:solidFill>
                  <a:schemeClr val="tx1"/>
                </a:solidFill>
                <a:uFillTx/>
                <a:latin typeface="Times New Roman" panose="02020603050405020304" charset="0"/>
              </a:rPr>
              <a:t>j-1</a:t>
            </a:r>
            <a:r>
              <a:rPr lang="zh-CN" altLang="en-US">
                <a:solidFill>
                  <a:schemeClr val="tx1"/>
                </a:solidFill>
                <a:uFillTx/>
                <a:latin typeface="Times New Roman" panose="02020603050405020304" charset="0"/>
              </a:rPr>
              <a:t>），考虑</a:t>
            </a:r>
            <a:r>
              <a:rPr lang="en-US" altLang="zh-CN">
                <a:solidFill>
                  <a:schemeClr val="tx1"/>
                </a:solidFill>
                <a:uFillTx/>
                <a:latin typeface="Times New Roman" panose="02020603050405020304" charset="0"/>
              </a:rPr>
              <a:t>T[0</a:t>
            </a:r>
            <a:r>
              <a:rPr lang="zh-CN" altLang="en-US">
                <a:solidFill>
                  <a:schemeClr val="tx1"/>
                </a:solidFill>
                <a:uFillTx/>
                <a:latin typeface="Times New Roman" panose="02020603050405020304" charset="0"/>
              </a:rPr>
              <a:t>：</a:t>
            </a:r>
            <a:r>
              <a:rPr lang="en-US" altLang="zh-CN">
                <a:solidFill>
                  <a:schemeClr val="tx1"/>
                </a:solidFill>
                <a:uFillTx/>
                <a:latin typeface="Times New Roman" panose="02020603050405020304" charset="0"/>
              </a:rPr>
              <a:t>j]</a:t>
            </a:r>
            <a:r>
              <a:rPr lang="zh-CN" altLang="en-US">
                <a:solidFill>
                  <a:schemeClr val="tx1"/>
                </a:solidFill>
                <a:uFillTx/>
                <a:latin typeface="Times New Roman" panose="02020603050405020304" charset="0"/>
              </a:rPr>
              <a:t>为最长前缀</a:t>
            </a:r>
            <a:r>
              <a:rPr lang="en-US" altLang="zh-CN">
                <a:solidFill>
                  <a:schemeClr val="tx1"/>
                </a:solidFill>
                <a:uFillTx/>
                <a:latin typeface="Times New Roman" panose="02020603050405020304" charset="0"/>
              </a:rPr>
              <a:t>)</a:t>
            </a:r>
            <a:endParaRPr lang="zh-CN" altLang="en-US">
              <a:solidFill>
                <a:schemeClr val="tx1"/>
              </a:solidFill>
              <a:uFillTx/>
              <a:latin typeface="Times New Roman" panose="02020603050405020304" charset="0"/>
            </a:endParaRPr>
          </a:p>
        </p:txBody>
      </p:sp>
      <p:sp>
        <p:nvSpPr>
          <p:cNvPr id="3" name="文本框 2"/>
          <p:cNvSpPr txBox="1"/>
          <p:nvPr/>
        </p:nvSpPr>
        <p:spPr>
          <a:xfrm>
            <a:off x="611505" y="3215005"/>
            <a:ext cx="7073265" cy="1257300"/>
          </a:xfrm>
          <a:prstGeom prst="rect">
            <a:avLst/>
          </a:prstGeom>
          <a:noFill/>
        </p:spPr>
        <p:txBody>
          <a:bodyPr wrap="square" rtlCol="0">
            <a:noAutofit/>
          </a:bodyPr>
          <a:p>
            <a:pPr algn="just"/>
            <a:r>
              <a:rPr lang="zh-CN" altLang="en-US">
                <a:solidFill>
                  <a:schemeClr val="tx1"/>
                </a:solidFill>
                <a:uFillTx/>
                <a:latin typeface="Times New Roman" panose="02020603050405020304" charset="0"/>
              </a:rPr>
              <a:t>此时比较的字符串是</a:t>
            </a:r>
            <a:r>
              <a:rPr lang="en-US" altLang="zh-CN">
                <a:solidFill>
                  <a:schemeClr val="tx1"/>
                </a:solidFill>
                <a:uFillTx/>
                <a:latin typeface="Times New Roman" panose="02020603050405020304" charset="0"/>
              </a:rPr>
              <a:t>AB</a:t>
            </a:r>
            <a:r>
              <a:rPr lang="zh-CN" altLang="en-US">
                <a:solidFill>
                  <a:schemeClr val="tx1"/>
                </a:solidFill>
                <a:uFillTx/>
                <a:latin typeface="Times New Roman" panose="02020603050405020304" charset="0"/>
              </a:rPr>
              <a:t>表示最长的公共前后缀，但是我们发现</a:t>
            </a:r>
            <a:r>
              <a:rPr lang="en-US" altLang="zh-CN">
                <a:solidFill>
                  <a:schemeClr val="tx1"/>
                </a:solidFill>
                <a:uFillTx/>
                <a:latin typeface="Times New Roman" panose="02020603050405020304" charset="0"/>
              </a:rPr>
              <a:t>T[i]!=T[j]</a:t>
            </a:r>
            <a:r>
              <a:rPr lang="zh-CN" altLang="en-US">
                <a:solidFill>
                  <a:schemeClr val="tx1"/>
                </a:solidFill>
                <a:uFillTx/>
                <a:latin typeface="Times New Roman" panose="02020603050405020304" charset="0"/>
              </a:rPr>
              <a:t>，所以我们就退而求其次，选择</a:t>
            </a:r>
            <a:r>
              <a:rPr lang="en-US" altLang="zh-CN">
                <a:solidFill>
                  <a:schemeClr val="tx1"/>
                </a:solidFill>
                <a:uFillTx/>
                <a:latin typeface="Times New Roman" panose="02020603050405020304" charset="0"/>
              </a:rPr>
              <a:t>A</a:t>
            </a:r>
            <a:r>
              <a:rPr lang="zh-CN" altLang="en-US">
                <a:solidFill>
                  <a:schemeClr val="tx1"/>
                </a:solidFill>
                <a:uFillTx/>
                <a:latin typeface="Times New Roman" panose="02020603050405020304" charset="0"/>
              </a:rPr>
              <a:t>为作为考虑的最长公共前后缀。选择</a:t>
            </a:r>
            <a:r>
              <a:rPr lang="en-US" altLang="zh-CN">
                <a:solidFill>
                  <a:schemeClr val="tx1"/>
                </a:solidFill>
                <a:uFillTx/>
                <a:latin typeface="Times New Roman" panose="02020603050405020304" charset="0"/>
              </a:rPr>
              <a:t>A</a:t>
            </a:r>
            <a:r>
              <a:rPr lang="zh-CN" altLang="en-US">
                <a:solidFill>
                  <a:schemeClr val="tx1"/>
                </a:solidFill>
                <a:uFillTx/>
                <a:latin typeface="Times New Roman" panose="02020603050405020304" charset="0"/>
              </a:rPr>
              <a:t>之后我们查看</a:t>
            </a:r>
            <a:r>
              <a:rPr lang="en-US" altLang="zh-CN">
                <a:solidFill>
                  <a:schemeClr val="tx1"/>
                </a:solidFill>
                <a:uFillTx/>
                <a:latin typeface="Times New Roman" panose="02020603050405020304" charset="0"/>
              </a:rPr>
              <a:t>next[j-1]</a:t>
            </a:r>
            <a:r>
              <a:rPr lang="zh-CN" altLang="en-US">
                <a:solidFill>
                  <a:schemeClr val="tx1"/>
                </a:solidFill>
                <a:uFillTx/>
                <a:latin typeface="Times New Roman" panose="02020603050405020304" charset="0"/>
              </a:rPr>
              <a:t>发现</a:t>
            </a:r>
            <a:r>
              <a:rPr lang="en-US" altLang="zh-CN">
                <a:solidFill>
                  <a:schemeClr val="tx1"/>
                </a:solidFill>
                <a:uFillTx/>
                <a:latin typeface="Times New Roman" panose="02020603050405020304" charset="0"/>
              </a:rPr>
              <a:t>A</a:t>
            </a:r>
            <a:r>
              <a:rPr lang="zh-CN" altLang="en-US">
                <a:solidFill>
                  <a:schemeClr val="tx1"/>
                </a:solidFill>
                <a:uFillTx/>
                <a:latin typeface="Times New Roman" panose="02020603050405020304" charset="0"/>
              </a:rPr>
              <a:t>字符串没有最长前后缀，然后我们直接比较第一个字符看看能不能保底，让最长前后缀是</a:t>
            </a:r>
            <a:r>
              <a:rPr lang="en-US" altLang="zh-CN">
                <a:solidFill>
                  <a:schemeClr val="tx1"/>
                </a:solidFill>
                <a:uFillTx/>
                <a:latin typeface="Times New Roman" panose="02020603050405020304" charset="0"/>
              </a:rPr>
              <a:t>1</a:t>
            </a:r>
            <a:r>
              <a:rPr lang="zh-CN" altLang="en-US">
                <a:solidFill>
                  <a:schemeClr val="tx1"/>
                </a:solidFill>
                <a:uFillTx/>
                <a:latin typeface="Times New Roman" panose="02020603050405020304" charset="0"/>
              </a:rPr>
              <a:t>。后面则</a:t>
            </a:r>
            <a:r>
              <a:rPr lang="zh-CN" altLang="en-US">
                <a:solidFill>
                  <a:schemeClr val="tx1"/>
                </a:solidFill>
                <a:uFillTx/>
                <a:latin typeface="Times New Roman" panose="02020603050405020304" charset="0"/>
              </a:rPr>
              <a:t>同理。</a:t>
            </a:r>
            <a:endParaRPr lang="zh-CN" altLang="en-US">
              <a:solidFill>
                <a:schemeClr val="tx1"/>
              </a:solidFill>
              <a:uFillTx/>
              <a:latin typeface="Times New Roman" panose="02020603050405020304" charset="0"/>
            </a:endParaRPr>
          </a:p>
        </p:txBody>
      </p:sp>
    </p:spTree>
  </p:cSld>
  <p:clrMapOvr>
    <a:masterClrMapping/>
  </p:clrMapOvr>
  <p:timing>
    <p:tnLst>
      <p:par>
        <p:cTn id="1" dur="indefinite" restart="never" nodeType="tmRoot"/>
      </p:par>
    </p:tnLst>
    <p:bldLst>
      <p:bldP spid="11" grpId="1"/>
      <p:bldP spid="4"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1331595" y="5661025"/>
            <a:ext cx="6531610" cy="816610"/>
          </a:xfrm>
          <a:prstGeom prst="rect">
            <a:avLst/>
          </a:prstGeom>
          <a:noFill/>
        </p:spPr>
        <p:txBody>
          <a:bodyPr wrap="square" rtlCol="0">
            <a:noAutofit/>
          </a:bodyPr>
          <a:p>
            <a:pPr algn="ctr"/>
            <a:r>
              <a:rPr lang="zh-CN" altLang="en-US"/>
              <a:t>如果将</a:t>
            </a:r>
            <a:r>
              <a:rPr lang="en-US" altLang="zh-CN">
                <a:latin typeface="Times New Roman" panose="02020603050405020304" charset="0"/>
                <a:cs typeface="Times New Roman" panose="02020603050405020304" charset="0"/>
              </a:rPr>
              <a:t>B</a:t>
            </a:r>
            <a:r>
              <a:rPr lang="zh-CN" altLang="en-US"/>
              <a:t>原子嵌入到硅晶圆中，会有什么样的</a:t>
            </a:r>
            <a:r>
              <a:rPr lang="zh-CN" altLang="en-US"/>
              <a:t>特性？</a:t>
            </a:r>
            <a:endParaRPr lang="zh-CN" altLang="en-US"/>
          </a:p>
        </p:txBody>
      </p:sp>
      <p:grpSp>
        <p:nvGrpSpPr>
          <p:cNvPr id="31" name="组合 30"/>
          <p:cNvGrpSpPr/>
          <p:nvPr/>
        </p:nvGrpSpPr>
        <p:grpSpPr>
          <a:xfrm>
            <a:off x="3707765" y="3487420"/>
            <a:ext cx="1296035" cy="1296670"/>
            <a:chOff x="4818" y="5740"/>
            <a:chExt cx="2041" cy="2042"/>
          </a:xfrm>
        </p:grpSpPr>
        <p:sp>
          <p:nvSpPr>
            <p:cNvPr id="23" name="椭圆 22"/>
            <p:cNvSpPr/>
            <p:nvPr/>
          </p:nvSpPr>
          <p:spPr>
            <a:xfrm>
              <a:off x="4818" y="5740"/>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椭圆 26"/>
            <p:cNvSpPr/>
            <p:nvPr/>
          </p:nvSpPr>
          <p:spPr>
            <a:xfrm>
              <a:off x="5725" y="5740"/>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椭圆 27"/>
            <p:cNvSpPr/>
            <p:nvPr/>
          </p:nvSpPr>
          <p:spPr>
            <a:xfrm>
              <a:off x="4818" y="6648"/>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9" name="椭圆 28"/>
            <p:cNvSpPr/>
            <p:nvPr/>
          </p:nvSpPr>
          <p:spPr>
            <a:xfrm>
              <a:off x="5725" y="6648"/>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pSp>
      <p:sp>
        <p:nvSpPr>
          <p:cNvPr id="32" name="椭圆 31"/>
          <p:cNvSpPr/>
          <p:nvPr/>
        </p:nvSpPr>
        <p:spPr>
          <a:xfrm>
            <a:off x="3707765" y="291274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3" name="椭圆 32"/>
          <p:cNvSpPr/>
          <p:nvPr/>
        </p:nvSpPr>
        <p:spPr>
          <a:xfrm>
            <a:off x="4283710" y="296354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4" name="椭圆 33"/>
          <p:cNvSpPr/>
          <p:nvPr/>
        </p:nvSpPr>
        <p:spPr>
          <a:xfrm>
            <a:off x="4859655" y="347091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5" name="椭圆 34"/>
          <p:cNvSpPr/>
          <p:nvPr/>
        </p:nvSpPr>
        <p:spPr>
          <a:xfrm>
            <a:off x="3185160" y="406400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6" name="椭圆 35"/>
          <p:cNvSpPr/>
          <p:nvPr/>
        </p:nvSpPr>
        <p:spPr>
          <a:xfrm>
            <a:off x="3131820" y="348742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8" name="文本框 37"/>
          <p:cNvSpPr txBox="1"/>
          <p:nvPr/>
        </p:nvSpPr>
        <p:spPr>
          <a:xfrm>
            <a:off x="4469765" y="484505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39" name="文本框 38"/>
          <p:cNvSpPr txBox="1"/>
          <p:nvPr/>
        </p:nvSpPr>
        <p:spPr>
          <a:xfrm>
            <a:off x="4469765" y="427418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0" name="文本框 39"/>
          <p:cNvSpPr txBox="1"/>
          <p:nvPr/>
        </p:nvSpPr>
        <p:spPr>
          <a:xfrm>
            <a:off x="3905250" y="427926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B</a:t>
            </a:r>
            <a:endParaRPr lang="en-US" altLang="zh-CN">
              <a:latin typeface="Times New Roman" panose="02020603050405020304" charset="0"/>
              <a:cs typeface="Times New Roman" panose="02020603050405020304" charset="0"/>
            </a:endParaRPr>
          </a:p>
        </p:txBody>
      </p:sp>
      <p:sp>
        <p:nvSpPr>
          <p:cNvPr id="41" name="文本框 40"/>
          <p:cNvSpPr txBox="1"/>
          <p:nvPr/>
        </p:nvSpPr>
        <p:spPr>
          <a:xfrm>
            <a:off x="4448810" y="370332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2" name="文本框 41"/>
          <p:cNvSpPr txBox="1"/>
          <p:nvPr/>
        </p:nvSpPr>
        <p:spPr>
          <a:xfrm>
            <a:off x="3905250" y="366839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3" name="椭圆 42"/>
          <p:cNvSpPr/>
          <p:nvPr/>
        </p:nvSpPr>
        <p:spPr>
          <a:xfrm>
            <a:off x="4859655" y="402780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4" name="椭圆 43"/>
          <p:cNvSpPr/>
          <p:nvPr/>
        </p:nvSpPr>
        <p:spPr>
          <a:xfrm>
            <a:off x="3718560" y="460438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5" name="椭圆 44"/>
          <p:cNvSpPr/>
          <p:nvPr/>
        </p:nvSpPr>
        <p:spPr>
          <a:xfrm>
            <a:off x="4283710" y="460438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6" name="文本框 45"/>
          <p:cNvSpPr txBox="1"/>
          <p:nvPr/>
        </p:nvSpPr>
        <p:spPr>
          <a:xfrm>
            <a:off x="5034280" y="420751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7" name="文本框 46"/>
          <p:cNvSpPr txBox="1"/>
          <p:nvPr/>
        </p:nvSpPr>
        <p:spPr>
          <a:xfrm>
            <a:off x="5024755" y="366839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8" name="文本框 47"/>
          <p:cNvSpPr txBox="1"/>
          <p:nvPr/>
        </p:nvSpPr>
        <p:spPr>
          <a:xfrm>
            <a:off x="4427855" y="313245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9" name="文本框 48"/>
          <p:cNvSpPr txBox="1"/>
          <p:nvPr/>
        </p:nvSpPr>
        <p:spPr>
          <a:xfrm>
            <a:off x="3851910" y="312928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0" name="文本框 49"/>
          <p:cNvSpPr txBox="1"/>
          <p:nvPr/>
        </p:nvSpPr>
        <p:spPr>
          <a:xfrm>
            <a:off x="3296920" y="368300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1" name="文本框 50"/>
          <p:cNvSpPr txBox="1"/>
          <p:nvPr/>
        </p:nvSpPr>
        <p:spPr>
          <a:xfrm>
            <a:off x="3295650" y="427418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2" name="文本框 51"/>
          <p:cNvSpPr txBox="1"/>
          <p:nvPr/>
        </p:nvSpPr>
        <p:spPr>
          <a:xfrm>
            <a:off x="3893820" y="483489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3" name="文本框 52"/>
          <p:cNvSpPr txBox="1"/>
          <p:nvPr/>
        </p:nvSpPr>
        <p:spPr>
          <a:xfrm>
            <a:off x="3876040" y="336169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4" name="文本框 53"/>
          <p:cNvSpPr txBox="1"/>
          <p:nvPr/>
        </p:nvSpPr>
        <p:spPr>
          <a:xfrm>
            <a:off x="4467860" y="336169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3869690" y="452691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4467225" y="452691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4443095" y="393827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8" name="文本框 57"/>
          <p:cNvSpPr txBox="1"/>
          <p:nvPr/>
        </p:nvSpPr>
        <p:spPr>
          <a:xfrm>
            <a:off x="3876040" y="394271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9" name="文本框 58"/>
          <p:cNvSpPr txBox="1"/>
          <p:nvPr/>
        </p:nvSpPr>
        <p:spPr>
          <a:xfrm rot="5400000">
            <a:off x="4182745" y="477964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0" name="文本框 59"/>
          <p:cNvSpPr txBox="1"/>
          <p:nvPr/>
        </p:nvSpPr>
        <p:spPr>
          <a:xfrm rot="5400000">
            <a:off x="3627755" y="425323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1" name="文本框 60"/>
          <p:cNvSpPr txBox="1"/>
          <p:nvPr/>
        </p:nvSpPr>
        <p:spPr>
          <a:xfrm rot="5400000">
            <a:off x="4229100" y="4191635"/>
            <a:ext cx="28321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2" name="文本框 61"/>
          <p:cNvSpPr txBox="1"/>
          <p:nvPr/>
        </p:nvSpPr>
        <p:spPr>
          <a:xfrm rot="5400000">
            <a:off x="4748530" y="423354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3" name="文本框 62"/>
          <p:cNvSpPr txBox="1"/>
          <p:nvPr/>
        </p:nvSpPr>
        <p:spPr>
          <a:xfrm rot="5400000">
            <a:off x="3607435" y="369062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4" name="文本框 63"/>
          <p:cNvSpPr txBox="1"/>
          <p:nvPr/>
        </p:nvSpPr>
        <p:spPr>
          <a:xfrm rot="5400000">
            <a:off x="4748530" y="367411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5" name="文本框 64"/>
          <p:cNvSpPr txBox="1"/>
          <p:nvPr/>
        </p:nvSpPr>
        <p:spPr>
          <a:xfrm rot="5400000">
            <a:off x="4172585" y="365188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6" name="文本框 65"/>
          <p:cNvSpPr txBox="1"/>
          <p:nvPr/>
        </p:nvSpPr>
        <p:spPr>
          <a:xfrm rot="5400000">
            <a:off x="4182745" y="311150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7" name="文本框 66"/>
          <p:cNvSpPr txBox="1"/>
          <p:nvPr/>
        </p:nvSpPr>
        <p:spPr>
          <a:xfrm>
            <a:off x="5033645" y="390779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8" name="文本框 67"/>
          <p:cNvSpPr txBox="1"/>
          <p:nvPr/>
        </p:nvSpPr>
        <p:spPr>
          <a:xfrm>
            <a:off x="3314700" y="393827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871855" y="1166495"/>
            <a:ext cx="1664335" cy="1849120"/>
            <a:chOff x="1373" y="1837"/>
            <a:chExt cx="2621" cy="2912"/>
          </a:xfrm>
        </p:grpSpPr>
        <p:sp>
          <p:nvSpPr>
            <p:cNvPr id="37" name="文本框 36"/>
            <p:cNvSpPr txBox="1"/>
            <p:nvPr/>
          </p:nvSpPr>
          <p:spPr>
            <a:xfrm>
              <a:off x="3380" y="2679"/>
              <a:ext cx="614" cy="52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4</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69" name="弧形 68"/>
            <p:cNvSpPr/>
            <p:nvPr/>
          </p:nvSpPr>
          <p:spPr>
            <a:xfrm rot="2700000">
              <a:off x="1699" y="2494"/>
              <a:ext cx="1247" cy="1257"/>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0" name="弧形 69"/>
            <p:cNvSpPr/>
            <p:nvPr/>
          </p:nvSpPr>
          <p:spPr>
            <a:xfrm rot="2700000">
              <a:off x="1373" y="1837"/>
              <a:ext cx="2268" cy="2268"/>
            </a:xfrm>
            <a:prstGeom prst="arc">
              <a:avLst/>
            </a:prstGeom>
            <a:solidFill>
              <a:srgbClr val="000000">
                <a:alpha val="0"/>
              </a:srgbClr>
            </a:solidFill>
            <a:ln w="9525" cap="flat" cmpd="sng" algn="ctr">
              <a:solidFill>
                <a:schemeClr val="tx1"/>
              </a:solidFill>
              <a:prstDash val="lgDash"/>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1" name="弧形 70"/>
            <p:cNvSpPr/>
            <p:nvPr/>
          </p:nvSpPr>
          <p:spPr>
            <a:xfrm rot="2700000">
              <a:off x="1595" y="2213"/>
              <a:ext cx="1701" cy="1701"/>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2" name="文本框 71"/>
            <p:cNvSpPr txBox="1"/>
            <p:nvPr/>
          </p:nvSpPr>
          <p:spPr>
            <a:xfrm>
              <a:off x="2150" y="2842"/>
              <a:ext cx="805" cy="58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14</a:t>
              </a:r>
              <a:endParaRPr lang="en-US" altLang="zh-CN">
                <a:latin typeface="Times New Roman" panose="02020603050405020304" charset="0"/>
                <a:cs typeface="Times New Roman" panose="02020603050405020304" charset="0"/>
              </a:endParaRPr>
            </a:p>
          </p:txBody>
        </p:sp>
        <p:sp>
          <p:nvSpPr>
            <p:cNvPr id="73" name="流程图: 联系 72"/>
            <p:cNvSpPr/>
            <p:nvPr/>
          </p:nvSpPr>
          <p:spPr>
            <a:xfrm>
              <a:off x="2120" y="2798"/>
              <a:ext cx="680" cy="681"/>
            </a:xfrm>
            <a:prstGeom prst="flowChartConnector">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4" name="文本框 73"/>
            <p:cNvSpPr txBox="1"/>
            <p:nvPr/>
          </p:nvSpPr>
          <p:spPr>
            <a:xfrm>
              <a:off x="3084" y="2703"/>
              <a:ext cx="614" cy="52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8</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75" name="文本框 74"/>
            <p:cNvSpPr txBox="1"/>
            <p:nvPr/>
          </p:nvSpPr>
          <p:spPr>
            <a:xfrm>
              <a:off x="2740" y="2711"/>
              <a:ext cx="614" cy="52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2</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76" name="文本框 75"/>
            <p:cNvSpPr txBox="1"/>
            <p:nvPr/>
          </p:nvSpPr>
          <p:spPr>
            <a:xfrm>
              <a:off x="1696" y="3863"/>
              <a:ext cx="2127" cy="886"/>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r>
                <a:rPr lang="zh-CN" altLang="en-US"/>
                <a:t>原子</a:t>
              </a:r>
              <a:r>
                <a:rPr lang="zh-CN" altLang="en-US"/>
                <a:t>结构</a:t>
              </a:r>
              <a:endParaRPr lang="zh-CN" altLang="en-US"/>
            </a:p>
          </p:txBody>
        </p:sp>
      </p:grpSp>
      <p:sp>
        <p:nvSpPr>
          <p:cNvPr id="77" name="文本框 76"/>
          <p:cNvSpPr txBox="1"/>
          <p:nvPr/>
        </p:nvSpPr>
        <p:spPr>
          <a:xfrm>
            <a:off x="5219700" y="4834890"/>
            <a:ext cx="1350645" cy="56261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r>
              <a:rPr lang="zh-CN" altLang="en-US"/>
              <a:t>晶体</a:t>
            </a:r>
            <a:endParaRPr lang="zh-CN" altLang="en-US"/>
          </a:p>
        </p:txBody>
      </p:sp>
      <p:cxnSp>
        <p:nvCxnSpPr>
          <p:cNvPr id="78" name="直接连接符 77"/>
          <p:cNvCxnSpPr/>
          <p:nvPr/>
        </p:nvCxnSpPr>
        <p:spPr>
          <a:xfrm flipH="1" flipV="1">
            <a:off x="2555875" y="3429000"/>
            <a:ext cx="1791335" cy="104775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79" name="文本框 78"/>
          <p:cNvSpPr txBox="1"/>
          <p:nvPr/>
        </p:nvSpPr>
        <p:spPr>
          <a:xfrm>
            <a:off x="102235" y="3269615"/>
            <a:ext cx="2433955" cy="822325"/>
          </a:xfrm>
          <a:prstGeom prst="rect">
            <a:avLst/>
          </a:prstGeom>
          <a:noFill/>
        </p:spPr>
        <p:txBody>
          <a:bodyPr wrap="square" rtlCol="0">
            <a:noAutofit/>
          </a:bodyPr>
          <a:p>
            <a:pPr algn="ctr"/>
            <a:r>
              <a:rPr lang="zh-CN" altLang="en-US">
                <a:latin typeface="Times New Roman" panose="02020603050405020304" charset="0"/>
                <a:cs typeface="Times New Roman" panose="02020603050405020304" charset="0"/>
              </a:rPr>
              <a:t>未形成电子对，有一个电子空穴。多余空穴可以自由</a:t>
            </a:r>
            <a:r>
              <a:rPr lang="zh-CN" altLang="en-US">
                <a:latin typeface="Times New Roman" panose="02020603050405020304" charset="0"/>
                <a:cs typeface="Times New Roman" panose="02020603050405020304" charset="0"/>
              </a:rPr>
              <a:t>移动</a:t>
            </a:r>
            <a:endParaRPr lang="zh-CN" altLang="en-US">
              <a:latin typeface="Times New Roman" panose="02020603050405020304" charset="0"/>
              <a:cs typeface="Times New Roman" panose="02020603050405020304" charset="0"/>
            </a:endParaRPr>
          </a:p>
        </p:txBody>
      </p:sp>
      <p:sp>
        <p:nvSpPr>
          <p:cNvPr id="10" name="弧形 9"/>
          <p:cNvSpPr/>
          <p:nvPr/>
        </p:nvSpPr>
        <p:spPr>
          <a:xfrm rot="2700000">
            <a:off x="2996565" y="1567815"/>
            <a:ext cx="791845" cy="798195"/>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弧形 11"/>
          <p:cNvSpPr/>
          <p:nvPr/>
        </p:nvSpPr>
        <p:spPr>
          <a:xfrm rot="2700000">
            <a:off x="2930525" y="1389380"/>
            <a:ext cx="1080135" cy="1080135"/>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4" name="流程图: 联系 13"/>
          <p:cNvSpPr/>
          <p:nvPr/>
        </p:nvSpPr>
        <p:spPr>
          <a:xfrm>
            <a:off x="3208020" y="1726565"/>
            <a:ext cx="431800" cy="432435"/>
          </a:xfrm>
          <a:prstGeom prst="flowChartConnector">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5</a:t>
            </a:r>
            <a:endParaRPr kumimoji="0" lang="en-US" altLang="zh-CN" sz="1800" b="0"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endParaRPr>
          </a:p>
        </p:txBody>
      </p:sp>
      <p:sp>
        <p:nvSpPr>
          <p:cNvPr id="15" name="文本框 14"/>
          <p:cNvSpPr txBox="1"/>
          <p:nvPr/>
        </p:nvSpPr>
        <p:spPr>
          <a:xfrm>
            <a:off x="3876040" y="1700530"/>
            <a:ext cx="389890" cy="33020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3</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16" name="文本框 15"/>
          <p:cNvSpPr txBox="1"/>
          <p:nvPr/>
        </p:nvSpPr>
        <p:spPr>
          <a:xfrm>
            <a:off x="3657600" y="1709420"/>
            <a:ext cx="241935" cy="309245"/>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2</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17" name="文本框 16"/>
          <p:cNvSpPr txBox="1"/>
          <p:nvPr/>
        </p:nvSpPr>
        <p:spPr>
          <a:xfrm>
            <a:off x="2994660" y="2437130"/>
            <a:ext cx="1350645" cy="56261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B</a:t>
            </a:r>
            <a:r>
              <a:rPr lang="zh-CN" altLang="en-US"/>
              <a:t>原子</a:t>
            </a:r>
            <a:r>
              <a:rPr lang="zh-CN" altLang="en-US"/>
              <a:t>结构</a:t>
            </a:r>
            <a:endParaRPr lang="zh-CN" altLang="en-US"/>
          </a:p>
        </p:txBody>
      </p:sp>
      <p:sp>
        <p:nvSpPr>
          <p:cNvPr id="20" name="文本框 19"/>
          <p:cNvSpPr txBox="1"/>
          <p:nvPr/>
        </p:nvSpPr>
        <p:spPr>
          <a:xfrm>
            <a:off x="1259205" y="1790700"/>
            <a:ext cx="83629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a:t>
            </a:r>
            <a:endParaRPr lang="en-US" altLang="zh-CN">
              <a:latin typeface="Times New Roman" panose="02020603050405020304" charset="0"/>
              <a:cs typeface="Times New Roman" panose="02020603050405020304" charset="0"/>
            </a:endParaRPr>
          </a:p>
        </p:txBody>
      </p:sp>
      <p:sp>
        <p:nvSpPr>
          <p:cNvPr id="21" name="文本框 20"/>
          <p:cNvSpPr txBox="1"/>
          <p:nvPr/>
        </p:nvSpPr>
        <p:spPr>
          <a:xfrm>
            <a:off x="3154680" y="1783715"/>
            <a:ext cx="83629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a:t>
            </a:r>
            <a:endParaRPr lang="en-US" altLang="zh-CN">
              <a:latin typeface="Times New Roman" panose="02020603050405020304" charset="0"/>
              <a:cs typeface="Times New Roman" panose="02020603050405020304" charset="0"/>
            </a:endParaRPr>
          </a:p>
        </p:txBody>
      </p:sp>
      <p:sp>
        <p:nvSpPr>
          <p:cNvPr id="3" name="矩形 2"/>
          <p:cNvSpPr/>
          <p:nvPr/>
        </p:nvSpPr>
        <p:spPr>
          <a:xfrm>
            <a:off x="482409" y="908678"/>
            <a:ext cx="3406140"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2.1.2 </a:t>
            </a:r>
            <a:r>
              <a:rPr lang="zh-CN" altLang="en-US" sz="2800" b="1" dirty="0">
                <a:solidFill>
                  <a:srgbClr val="0000FF"/>
                </a:solidFill>
                <a:latin typeface="楷体" panose="02010609060101010101" pitchFamily="49" charset="-122"/>
                <a:ea typeface="楷体" panose="02010609060101010101" pitchFamily="49" charset="-122"/>
              </a:rPr>
              <a:t>为何是</a:t>
            </a:r>
            <a:r>
              <a:rPr lang="zh-CN" altLang="en-US" sz="2800" b="1" dirty="0">
                <a:solidFill>
                  <a:srgbClr val="0000FF"/>
                </a:solidFill>
                <a:latin typeface="楷体" panose="02010609060101010101" pitchFamily="49" charset="-122"/>
                <a:ea typeface="楷体" panose="02010609060101010101" pitchFamily="49" charset="-122"/>
              </a:rPr>
              <a:t>半导体</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2192655" y="3627755"/>
            <a:ext cx="1296035" cy="1296670"/>
            <a:chOff x="4818" y="5740"/>
            <a:chExt cx="2041" cy="2042"/>
          </a:xfrm>
        </p:grpSpPr>
        <p:sp>
          <p:nvSpPr>
            <p:cNvPr id="23" name="椭圆 22"/>
            <p:cNvSpPr/>
            <p:nvPr/>
          </p:nvSpPr>
          <p:spPr>
            <a:xfrm>
              <a:off x="4818" y="5740"/>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椭圆 26"/>
            <p:cNvSpPr/>
            <p:nvPr/>
          </p:nvSpPr>
          <p:spPr>
            <a:xfrm>
              <a:off x="5725" y="5740"/>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椭圆 27"/>
            <p:cNvSpPr/>
            <p:nvPr/>
          </p:nvSpPr>
          <p:spPr>
            <a:xfrm>
              <a:off x="4818" y="6648"/>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9" name="椭圆 28"/>
            <p:cNvSpPr/>
            <p:nvPr/>
          </p:nvSpPr>
          <p:spPr>
            <a:xfrm>
              <a:off x="5725" y="6648"/>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pSp>
      <p:sp>
        <p:nvSpPr>
          <p:cNvPr id="32" name="椭圆 31"/>
          <p:cNvSpPr/>
          <p:nvPr/>
        </p:nvSpPr>
        <p:spPr>
          <a:xfrm>
            <a:off x="2192655" y="305308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3" name="椭圆 32"/>
          <p:cNvSpPr/>
          <p:nvPr/>
        </p:nvSpPr>
        <p:spPr>
          <a:xfrm>
            <a:off x="2768600" y="310388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4" name="椭圆 33"/>
          <p:cNvSpPr/>
          <p:nvPr/>
        </p:nvSpPr>
        <p:spPr>
          <a:xfrm>
            <a:off x="3344545" y="361124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5" name="椭圆 34"/>
          <p:cNvSpPr/>
          <p:nvPr/>
        </p:nvSpPr>
        <p:spPr>
          <a:xfrm>
            <a:off x="1670050" y="420433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6" name="椭圆 35"/>
          <p:cNvSpPr/>
          <p:nvPr/>
        </p:nvSpPr>
        <p:spPr>
          <a:xfrm>
            <a:off x="1616710" y="362775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8" name="文本框 37"/>
          <p:cNvSpPr txBox="1"/>
          <p:nvPr/>
        </p:nvSpPr>
        <p:spPr>
          <a:xfrm>
            <a:off x="2954655" y="498538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39" name="文本框 38"/>
          <p:cNvSpPr txBox="1"/>
          <p:nvPr/>
        </p:nvSpPr>
        <p:spPr>
          <a:xfrm>
            <a:off x="2954655" y="441452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0" name="文本框 39"/>
          <p:cNvSpPr txBox="1"/>
          <p:nvPr/>
        </p:nvSpPr>
        <p:spPr>
          <a:xfrm>
            <a:off x="2390140" y="441960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B</a:t>
            </a:r>
            <a:endParaRPr lang="en-US" altLang="zh-CN">
              <a:latin typeface="Times New Roman" panose="02020603050405020304" charset="0"/>
              <a:cs typeface="Times New Roman" panose="02020603050405020304" charset="0"/>
            </a:endParaRPr>
          </a:p>
        </p:txBody>
      </p:sp>
      <p:sp>
        <p:nvSpPr>
          <p:cNvPr id="41" name="文本框 40"/>
          <p:cNvSpPr txBox="1"/>
          <p:nvPr/>
        </p:nvSpPr>
        <p:spPr>
          <a:xfrm>
            <a:off x="2933700" y="384365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2" name="文本框 41"/>
          <p:cNvSpPr txBox="1"/>
          <p:nvPr/>
        </p:nvSpPr>
        <p:spPr>
          <a:xfrm>
            <a:off x="2390140" y="380873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3" name="椭圆 42"/>
          <p:cNvSpPr/>
          <p:nvPr/>
        </p:nvSpPr>
        <p:spPr>
          <a:xfrm>
            <a:off x="3344545" y="416814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4" name="椭圆 43"/>
          <p:cNvSpPr/>
          <p:nvPr/>
        </p:nvSpPr>
        <p:spPr>
          <a:xfrm>
            <a:off x="2203450" y="474472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5" name="椭圆 44"/>
          <p:cNvSpPr/>
          <p:nvPr/>
        </p:nvSpPr>
        <p:spPr>
          <a:xfrm>
            <a:off x="2768600" y="474472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6" name="文本框 45"/>
          <p:cNvSpPr txBox="1"/>
          <p:nvPr/>
        </p:nvSpPr>
        <p:spPr>
          <a:xfrm>
            <a:off x="3519170" y="434784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7" name="文本框 46"/>
          <p:cNvSpPr txBox="1"/>
          <p:nvPr/>
        </p:nvSpPr>
        <p:spPr>
          <a:xfrm>
            <a:off x="3509645" y="380873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8" name="文本框 47"/>
          <p:cNvSpPr txBox="1"/>
          <p:nvPr/>
        </p:nvSpPr>
        <p:spPr>
          <a:xfrm>
            <a:off x="2912745" y="327279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9" name="文本框 48"/>
          <p:cNvSpPr txBox="1"/>
          <p:nvPr/>
        </p:nvSpPr>
        <p:spPr>
          <a:xfrm>
            <a:off x="2336800" y="326961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0" name="文本框 49"/>
          <p:cNvSpPr txBox="1"/>
          <p:nvPr/>
        </p:nvSpPr>
        <p:spPr>
          <a:xfrm>
            <a:off x="1781810" y="382333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1" name="文本框 50"/>
          <p:cNvSpPr txBox="1"/>
          <p:nvPr/>
        </p:nvSpPr>
        <p:spPr>
          <a:xfrm>
            <a:off x="1780540" y="441452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2" name="文本框 51"/>
          <p:cNvSpPr txBox="1"/>
          <p:nvPr/>
        </p:nvSpPr>
        <p:spPr>
          <a:xfrm>
            <a:off x="2378710" y="497522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3" name="文本框 52"/>
          <p:cNvSpPr txBox="1"/>
          <p:nvPr/>
        </p:nvSpPr>
        <p:spPr>
          <a:xfrm>
            <a:off x="2360930" y="350202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4" name="文本框 53"/>
          <p:cNvSpPr txBox="1"/>
          <p:nvPr/>
        </p:nvSpPr>
        <p:spPr>
          <a:xfrm>
            <a:off x="2952750" y="350202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2354580" y="466725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2952115" y="466725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2927985" y="407860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8" name="文本框 57"/>
          <p:cNvSpPr txBox="1"/>
          <p:nvPr/>
        </p:nvSpPr>
        <p:spPr>
          <a:xfrm>
            <a:off x="2360930" y="408305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9" name="文本框 58"/>
          <p:cNvSpPr txBox="1"/>
          <p:nvPr/>
        </p:nvSpPr>
        <p:spPr>
          <a:xfrm rot="5400000">
            <a:off x="2667635" y="491998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0" name="文本框 59"/>
          <p:cNvSpPr txBox="1"/>
          <p:nvPr/>
        </p:nvSpPr>
        <p:spPr>
          <a:xfrm rot="5400000">
            <a:off x="2112645" y="439356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1" name="文本框 60"/>
          <p:cNvSpPr txBox="1"/>
          <p:nvPr/>
        </p:nvSpPr>
        <p:spPr>
          <a:xfrm rot="5400000">
            <a:off x="2713990" y="4331970"/>
            <a:ext cx="28321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2" name="文本框 61"/>
          <p:cNvSpPr txBox="1"/>
          <p:nvPr/>
        </p:nvSpPr>
        <p:spPr>
          <a:xfrm rot="5400000">
            <a:off x="3233420" y="437388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3" name="文本框 62"/>
          <p:cNvSpPr txBox="1"/>
          <p:nvPr/>
        </p:nvSpPr>
        <p:spPr>
          <a:xfrm rot="5400000">
            <a:off x="2092325" y="383095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4" name="文本框 63"/>
          <p:cNvSpPr txBox="1"/>
          <p:nvPr/>
        </p:nvSpPr>
        <p:spPr>
          <a:xfrm rot="5400000">
            <a:off x="3233420" y="381444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5" name="文本框 64"/>
          <p:cNvSpPr txBox="1"/>
          <p:nvPr/>
        </p:nvSpPr>
        <p:spPr>
          <a:xfrm rot="5400000">
            <a:off x="2657475" y="379222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6" name="文本框 65"/>
          <p:cNvSpPr txBox="1"/>
          <p:nvPr/>
        </p:nvSpPr>
        <p:spPr>
          <a:xfrm rot="5400000">
            <a:off x="2667635" y="325183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7" name="文本框 66"/>
          <p:cNvSpPr txBox="1"/>
          <p:nvPr/>
        </p:nvSpPr>
        <p:spPr>
          <a:xfrm>
            <a:off x="3518535" y="404812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8" name="文本框 67"/>
          <p:cNvSpPr txBox="1"/>
          <p:nvPr/>
        </p:nvSpPr>
        <p:spPr>
          <a:xfrm>
            <a:off x="1799590" y="407860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871855" y="1166495"/>
            <a:ext cx="1664335" cy="1849120"/>
            <a:chOff x="1373" y="1837"/>
            <a:chExt cx="2621" cy="2912"/>
          </a:xfrm>
        </p:grpSpPr>
        <p:sp>
          <p:nvSpPr>
            <p:cNvPr id="37" name="文本框 36"/>
            <p:cNvSpPr txBox="1"/>
            <p:nvPr/>
          </p:nvSpPr>
          <p:spPr>
            <a:xfrm>
              <a:off x="3380" y="2679"/>
              <a:ext cx="614" cy="52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4</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69" name="弧形 68"/>
            <p:cNvSpPr/>
            <p:nvPr/>
          </p:nvSpPr>
          <p:spPr>
            <a:xfrm rot="2700000">
              <a:off x="1699" y="2494"/>
              <a:ext cx="1247" cy="1257"/>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0" name="弧形 69"/>
            <p:cNvSpPr/>
            <p:nvPr/>
          </p:nvSpPr>
          <p:spPr>
            <a:xfrm rot="2700000">
              <a:off x="1373" y="1837"/>
              <a:ext cx="2268" cy="2268"/>
            </a:xfrm>
            <a:prstGeom prst="arc">
              <a:avLst/>
            </a:prstGeom>
            <a:solidFill>
              <a:srgbClr val="000000">
                <a:alpha val="0"/>
              </a:srgbClr>
            </a:solidFill>
            <a:ln w="9525" cap="flat" cmpd="sng" algn="ctr">
              <a:solidFill>
                <a:schemeClr val="tx1"/>
              </a:solidFill>
              <a:prstDash val="lgDash"/>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1" name="弧形 70"/>
            <p:cNvSpPr/>
            <p:nvPr/>
          </p:nvSpPr>
          <p:spPr>
            <a:xfrm rot="2700000">
              <a:off x="1595" y="2213"/>
              <a:ext cx="1701" cy="1701"/>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2" name="文本框 71"/>
            <p:cNvSpPr txBox="1"/>
            <p:nvPr/>
          </p:nvSpPr>
          <p:spPr>
            <a:xfrm>
              <a:off x="2150" y="2842"/>
              <a:ext cx="805" cy="58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14</a:t>
              </a:r>
              <a:endParaRPr lang="en-US" altLang="zh-CN">
                <a:latin typeface="Times New Roman" panose="02020603050405020304" charset="0"/>
                <a:cs typeface="Times New Roman" panose="02020603050405020304" charset="0"/>
              </a:endParaRPr>
            </a:p>
          </p:txBody>
        </p:sp>
        <p:sp>
          <p:nvSpPr>
            <p:cNvPr id="73" name="流程图: 联系 72"/>
            <p:cNvSpPr/>
            <p:nvPr/>
          </p:nvSpPr>
          <p:spPr>
            <a:xfrm>
              <a:off x="2120" y="2798"/>
              <a:ext cx="680" cy="681"/>
            </a:xfrm>
            <a:prstGeom prst="flowChartConnector">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4" name="文本框 73"/>
            <p:cNvSpPr txBox="1"/>
            <p:nvPr/>
          </p:nvSpPr>
          <p:spPr>
            <a:xfrm>
              <a:off x="3084" y="2703"/>
              <a:ext cx="614" cy="52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8</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75" name="文本框 74"/>
            <p:cNvSpPr txBox="1"/>
            <p:nvPr/>
          </p:nvSpPr>
          <p:spPr>
            <a:xfrm>
              <a:off x="2740" y="2711"/>
              <a:ext cx="614" cy="52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2</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76" name="文本框 75"/>
            <p:cNvSpPr txBox="1"/>
            <p:nvPr/>
          </p:nvSpPr>
          <p:spPr>
            <a:xfrm>
              <a:off x="1696" y="3863"/>
              <a:ext cx="2127" cy="886"/>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r>
                <a:rPr lang="zh-CN" altLang="en-US"/>
                <a:t>原子</a:t>
              </a:r>
              <a:r>
                <a:rPr lang="zh-CN" altLang="en-US"/>
                <a:t>结构</a:t>
              </a:r>
              <a:endParaRPr lang="zh-CN" altLang="en-US"/>
            </a:p>
          </p:txBody>
        </p:sp>
      </p:grpSp>
      <p:sp>
        <p:nvSpPr>
          <p:cNvPr id="10" name="弧形 9"/>
          <p:cNvSpPr/>
          <p:nvPr/>
        </p:nvSpPr>
        <p:spPr>
          <a:xfrm rot="2700000">
            <a:off x="2996565" y="1567815"/>
            <a:ext cx="791845" cy="798195"/>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弧形 11"/>
          <p:cNvSpPr/>
          <p:nvPr/>
        </p:nvSpPr>
        <p:spPr>
          <a:xfrm rot="2700000">
            <a:off x="2930525" y="1389380"/>
            <a:ext cx="1080135" cy="1080135"/>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4" name="流程图: 联系 13"/>
          <p:cNvSpPr/>
          <p:nvPr/>
        </p:nvSpPr>
        <p:spPr>
          <a:xfrm>
            <a:off x="3208020" y="1726565"/>
            <a:ext cx="431800" cy="432435"/>
          </a:xfrm>
          <a:prstGeom prst="flowChartConnector">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endParaRPr>
          </a:p>
        </p:txBody>
      </p:sp>
      <p:sp>
        <p:nvSpPr>
          <p:cNvPr id="15" name="文本框 14"/>
          <p:cNvSpPr txBox="1"/>
          <p:nvPr/>
        </p:nvSpPr>
        <p:spPr>
          <a:xfrm>
            <a:off x="3876040" y="1700530"/>
            <a:ext cx="389890" cy="33020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3</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16" name="文本框 15"/>
          <p:cNvSpPr txBox="1"/>
          <p:nvPr/>
        </p:nvSpPr>
        <p:spPr>
          <a:xfrm>
            <a:off x="3657600" y="1709420"/>
            <a:ext cx="241935" cy="309245"/>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2</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17" name="文本框 16"/>
          <p:cNvSpPr txBox="1"/>
          <p:nvPr/>
        </p:nvSpPr>
        <p:spPr>
          <a:xfrm>
            <a:off x="2994660" y="2437130"/>
            <a:ext cx="1350645" cy="56261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B</a:t>
            </a:r>
            <a:r>
              <a:rPr lang="zh-CN" altLang="en-US"/>
              <a:t>原子</a:t>
            </a:r>
            <a:r>
              <a:rPr lang="zh-CN" altLang="en-US"/>
              <a:t>结构</a:t>
            </a:r>
            <a:endParaRPr lang="zh-CN" altLang="en-US"/>
          </a:p>
        </p:txBody>
      </p:sp>
      <p:sp>
        <p:nvSpPr>
          <p:cNvPr id="3" name="弧形 2"/>
          <p:cNvSpPr/>
          <p:nvPr/>
        </p:nvSpPr>
        <p:spPr>
          <a:xfrm rot="2700000">
            <a:off x="5060315" y="1583690"/>
            <a:ext cx="791845" cy="798195"/>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 name="弧形 4"/>
          <p:cNvSpPr/>
          <p:nvPr/>
        </p:nvSpPr>
        <p:spPr>
          <a:xfrm rot="2700000">
            <a:off x="4994275" y="1405255"/>
            <a:ext cx="1080135" cy="1080135"/>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6" name="流程图: 联系 5"/>
          <p:cNvSpPr/>
          <p:nvPr/>
        </p:nvSpPr>
        <p:spPr>
          <a:xfrm>
            <a:off x="5271770" y="1742440"/>
            <a:ext cx="431800" cy="432435"/>
          </a:xfrm>
          <a:prstGeom prst="flowChartConnector">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200" b="0"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endParaRPr>
          </a:p>
        </p:txBody>
      </p:sp>
      <p:sp>
        <p:nvSpPr>
          <p:cNvPr id="7" name="文本框 6"/>
          <p:cNvSpPr txBox="1"/>
          <p:nvPr/>
        </p:nvSpPr>
        <p:spPr>
          <a:xfrm>
            <a:off x="5939790" y="1716405"/>
            <a:ext cx="389890" cy="33020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8</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8" name="文本框 7"/>
          <p:cNvSpPr txBox="1"/>
          <p:nvPr/>
        </p:nvSpPr>
        <p:spPr>
          <a:xfrm>
            <a:off x="5721350" y="1725295"/>
            <a:ext cx="241935" cy="309245"/>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2</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9" name="文本框 8"/>
          <p:cNvSpPr txBox="1"/>
          <p:nvPr/>
        </p:nvSpPr>
        <p:spPr>
          <a:xfrm>
            <a:off x="1259205" y="1790700"/>
            <a:ext cx="83629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a:t>
            </a:r>
            <a:endParaRPr lang="en-US" altLang="zh-CN">
              <a:latin typeface="Times New Roman" panose="02020603050405020304" charset="0"/>
              <a:cs typeface="Times New Roman" panose="02020603050405020304" charset="0"/>
            </a:endParaRPr>
          </a:p>
        </p:txBody>
      </p:sp>
      <p:sp>
        <p:nvSpPr>
          <p:cNvPr id="11" name="文本框 10"/>
          <p:cNvSpPr txBox="1"/>
          <p:nvPr/>
        </p:nvSpPr>
        <p:spPr>
          <a:xfrm>
            <a:off x="3226435" y="1728470"/>
            <a:ext cx="501015" cy="542925"/>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+5</a:t>
            </a:r>
            <a:endParaRPr lang="en-US" altLang="zh-CN">
              <a:latin typeface="Times New Roman" panose="02020603050405020304" charset="0"/>
              <a:cs typeface="Times New Roman" panose="02020603050405020304" charset="0"/>
            </a:endParaRPr>
          </a:p>
        </p:txBody>
      </p:sp>
      <p:sp>
        <p:nvSpPr>
          <p:cNvPr id="13" name="文本框 12"/>
          <p:cNvSpPr txBox="1"/>
          <p:nvPr/>
        </p:nvSpPr>
        <p:spPr>
          <a:xfrm>
            <a:off x="5219065" y="1758950"/>
            <a:ext cx="645795" cy="542925"/>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+15</a:t>
            </a:r>
            <a:endParaRPr lang="en-US" altLang="zh-CN">
              <a:latin typeface="Times New Roman" panose="02020603050405020304" charset="0"/>
              <a:cs typeface="Times New Roman" panose="02020603050405020304" charset="0"/>
            </a:endParaRPr>
          </a:p>
        </p:txBody>
      </p:sp>
      <p:sp>
        <p:nvSpPr>
          <p:cNvPr id="18" name="弧形 17"/>
          <p:cNvSpPr/>
          <p:nvPr/>
        </p:nvSpPr>
        <p:spPr>
          <a:xfrm rot="2700000">
            <a:off x="4832350" y="1225550"/>
            <a:ext cx="1440180" cy="1440180"/>
          </a:xfrm>
          <a:prstGeom prst="arc">
            <a:avLst/>
          </a:prstGeom>
          <a:solidFill>
            <a:srgbClr val="000000">
              <a:alpha val="0"/>
            </a:srgbClr>
          </a:solidFill>
          <a:ln w="9525" cap="flat" cmpd="sng" algn="ctr">
            <a:solidFill>
              <a:schemeClr val="tx1"/>
            </a:solidFill>
            <a:prstDash val="lgDash"/>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9" name="文本框 18"/>
          <p:cNvSpPr txBox="1"/>
          <p:nvPr/>
        </p:nvSpPr>
        <p:spPr>
          <a:xfrm>
            <a:off x="6146800" y="1718945"/>
            <a:ext cx="389890" cy="33020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5</a:t>
            </a:r>
            <a:endParaRPr lang="en-US" altLang="zh-CN">
              <a:solidFill>
                <a:schemeClr val="tx1"/>
              </a:solidFill>
              <a:highlight>
                <a:srgbClr val="FFFF00"/>
              </a:highlight>
              <a:latin typeface="Times New Roman" panose="02020603050405020304" charset="0"/>
              <a:cs typeface="Times New Roman" panose="02020603050405020304" charset="0"/>
            </a:endParaRPr>
          </a:p>
        </p:txBody>
      </p:sp>
      <p:grpSp>
        <p:nvGrpSpPr>
          <p:cNvPr id="20" name="组合 19"/>
          <p:cNvGrpSpPr/>
          <p:nvPr/>
        </p:nvGrpSpPr>
        <p:grpSpPr>
          <a:xfrm>
            <a:off x="5397500" y="3644265"/>
            <a:ext cx="1296035" cy="1296670"/>
            <a:chOff x="4818" y="5740"/>
            <a:chExt cx="2041" cy="2042"/>
          </a:xfrm>
        </p:grpSpPr>
        <p:sp>
          <p:nvSpPr>
            <p:cNvPr id="21" name="椭圆 20"/>
            <p:cNvSpPr/>
            <p:nvPr/>
          </p:nvSpPr>
          <p:spPr>
            <a:xfrm>
              <a:off x="4818" y="5740"/>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椭圆 21"/>
            <p:cNvSpPr/>
            <p:nvPr/>
          </p:nvSpPr>
          <p:spPr>
            <a:xfrm>
              <a:off x="5725" y="5740"/>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 name="椭圆 23"/>
            <p:cNvSpPr/>
            <p:nvPr/>
          </p:nvSpPr>
          <p:spPr>
            <a:xfrm>
              <a:off x="4818" y="6648"/>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5" name="椭圆 24"/>
            <p:cNvSpPr/>
            <p:nvPr/>
          </p:nvSpPr>
          <p:spPr>
            <a:xfrm>
              <a:off x="5725" y="6648"/>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pSp>
      <p:sp>
        <p:nvSpPr>
          <p:cNvPr id="30" name="椭圆 29"/>
          <p:cNvSpPr/>
          <p:nvPr/>
        </p:nvSpPr>
        <p:spPr>
          <a:xfrm>
            <a:off x="5397500" y="306959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0" name="椭圆 79"/>
          <p:cNvSpPr/>
          <p:nvPr/>
        </p:nvSpPr>
        <p:spPr>
          <a:xfrm>
            <a:off x="5973445" y="312039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1" name="椭圆 80"/>
          <p:cNvSpPr/>
          <p:nvPr/>
        </p:nvSpPr>
        <p:spPr>
          <a:xfrm>
            <a:off x="6549390" y="362775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2" name="椭圆 81"/>
          <p:cNvSpPr/>
          <p:nvPr/>
        </p:nvSpPr>
        <p:spPr>
          <a:xfrm>
            <a:off x="4874895" y="422084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3" name="椭圆 82"/>
          <p:cNvSpPr/>
          <p:nvPr/>
        </p:nvSpPr>
        <p:spPr>
          <a:xfrm>
            <a:off x="4821555" y="364426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4" name="文本框 83"/>
          <p:cNvSpPr txBox="1"/>
          <p:nvPr/>
        </p:nvSpPr>
        <p:spPr>
          <a:xfrm>
            <a:off x="6159500" y="500189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85" name="文本框 84"/>
          <p:cNvSpPr txBox="1"/>
          <p:nvPr/>
        </p:nvSpPr>
        <p:spPr>
          <a:xfrm>
            <a:off x="6159500" y="443103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86" name="文本框 85"/>
          <p:cNvSpPr txBox="1"/>
          <p:nvPr/>
        </p:nvSpPr>
        <p:spPr>
          <a:xfrm>
            <a:off x="5594985" y="443611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P</a:t>
            </a:r>
            <a:endParaRPr lang="en-US" altLang="zh-CN">
              <a:latin typeface="Times New Roman" panose="02020603050405020304" charset="0"/>
              <a:cs typeface="Times New Roman" panose="02020603050405020304" charset="0"/>
            </a:endParaRPr>
          </a:p>
        </p:txBody>
      </p:sp>
      <p:sp>
        <p:nvSpPr>
          <p:cNvPr id="87" name="文本框 86"/>
          <p:cNvSpPr txBox="1"/>
          <p:nvPr/>
        </p:nvSpPr>
        <p:spPr>
          <a:xfrm>
            <a:off x="6138545" y="386016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88" name="文本框 87"/>
          <p:cNvSpPr txBox="1"/>
          <p:nvPr/>
        </p:nvSpPr>
        <p:spPr>
          <a:xfrm>
            <a:off x="5594985" y="382524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89" name="椭圆 88"/>
          <p:cNvSpPr/>
          <p:nvPr/>
        </p:nvSpPr>
        <p:spPr>
          <a:xfrm>
            <a:off x="6549390" y="418465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90" name="椭圆 89"/>
          <p:cNvSpPr/>
          <p:nvPr/>
        </p:nvSpPr>
        <p:spPr>
          <a:xfrm>
            <a:off x="5408295" y="476123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91" name="椭圆 90"/>
          <p:cNvSpPr/>
          <p:nvPr/>
        </p:nvSpPr>
        <p:spPr>
          <a:xfrm>
            <a:off x="5973445" y="476123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92" name="文本框 91"/>
          <p:cNvSpPr txBox="1"/>
          <p:nvPr/>
        </p:nvSpPr>
        <p:spPr>
          <a:xfrm>
            <a:off x="6724015" y="436435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93" name="文本框 92"/>
          <p:cNvSpPr txBox="1"/>
          <p:nvPr/>
        </p:nvSpPr>
        <p:spPr>
          <a:xfrm>
            <a:off x="6714490" y="382524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94" name="文本框 93"/>
          <p:cNvSpPr txBox="1"/>
          <p:nvPr/>
        </p:nvSpPr>
        <p:spPr>
          <a:xfrm>
            <a:off x="6117590" y="328930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95" name="文本框 94"/>
          <p:cNvSpPr txBox="1"/>
          <p:nvPr/>
        </p:nvSpPr>
        <p:spPr>
          <a:xfrm>
            <a:off x="5541645" y="328612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96" name="文本框 95"/>
          <p:cNvSpPr txBox="1"/>
          <p:nvPr/>
        </p:nvSpPr>
        <p:spPr>
          <a:xfrm>
            <a:off x="4986655" y="383984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97" name="文本框 96"/>
          <p:cNvSpPr txBox="1"/>
          <p:nvPr/>
        </p:nvSpPr>
        <p:spPr>
          <a:xfrm>
            <a:off x="4985385" y="443103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98" name="文本框 97"/>
          <p:cNvSpPr txBox="1"/>
          <p:nvPr/>
        </p:nvSpPr>
        <p:spPr>
          <a:xfrm>
            <a:off x="5583555" y="499173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99" name="文本框 98"/>
          <p:cNvSpPr txBox="1"/>
          <p:nvPr/>
        </p:nvSpPr>
        <p:spPr>
          <a:xfrm>
            <a:off x="5565775" y="351853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00" name="文本框 99"/>
          <p:cNvSpPr txBox="1"/>
          <p:nvPr/>
        </p:nvSpPr>
        <p:spPr>
          <a:xfrm>
            <a:off x="6157595" y="351853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01" name="文本框 100"/>
          <p:cNvSpPr txBox="1"/>
          <p:nvPr/>
        </p:nvSpPr>
        <p:spPr>
          <a:xfrm>
            <a:off x="5559425" y="468376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02" name="文本框 101"/>
          <p:cNvSpPr txBox="1"/>
          <p:nvPr/>
        </p:nvSpPr>
        <p:spPr>
          <a:xfrm>
            <a:off x="6156960" y="468376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03" name="文本框 102"/>
          <p:cNvSpPr txBox="1"/>
          <p:nvPr/>
        </p:nvSpPr>
        <p:spPr>
          <a:xfrm>
            <a:off x="6132830" y="409511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04" name="文本框 103"/>
          <p:cNvSpPr txBox="1"/>
          <p:nvPr/>
        </p:nvSpPr>
        <p:spPr>
          <a:xfrm>
            <a:off x="5565775" y="409956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05" name="文本框 104"/>
          <p:cNvSpPr txBox="1"/>
          <p:nvPr/>
        </p:nvSpPr>
        <p:spPr>
          <a:xfrm rot="5400000">
            <a:off x="5872480" y="493649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06" name="文本框 105"/>
          <p:cNvSpPr txBox="1"/>
          <p:nvPr/>
        </p:nvSpPr>
        <p:spPr>
          <a:xfrm rot="5400000">
            <a:off x="5317490" y="441007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07" name="文本框 106"/>
          <p:cNvSpPr txBox="1"/>
          <p:nvPr/>
        </p:nvSpPr>
        <p:spPr>
          <a:xfrm rot="5400000">
            <a:off x="5871210" y="438658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08" name="文本框 107"/>
          <p:cNvSpPr txBox="1"/>
          <p:nvPr/>
        </p:nvSpPr>
        <p:spPr>
          <a:xfrm rot="5400000">
            <a:off x="6438265" y="439039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09" name="文本框 108"/>
          <p:cNvSpPr txBox="1"/>
          <p:nvPr/>
        </p:nvSpPr>
        <p:spPr>
          <a:xfrm rot="5400000">
            <a:off x="5297170" y="384746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10" name="文本框 109"/>
          <p:cNvSpPr txBox="1"/>
          <p:nvPr/>
        </p:nvSpPr>
        <p:spPr>
          <a:xfrm rot="5400000">
            <a:off x="6438265" y="383095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11" name="文本框 110"/>
          <p:cNvSpPr txBox="1"/>
          <p:nvPr/>
        </p:nvSpPr>
        <p:spPr>
          <a:xfrm rot="5400000">
            <a:off x="5862320" y="380873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12" name="文本框 111"/>
          <p:cNvSpPr txBox="1"/>
          <p:nvPr/>
        </p:nvSpPr>
        <p:spPr>
          <a:xfrm rot="5400000">
            <a:off x="5872480" y="326834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13" name="文本框 112"/>
          <p:cNvSpPr txBox="1"/>
          <p:nvPr/>
        </p:nvSpPr>
        <p:spPr>
          <a:xfrm>
            <a:off x="6723380" y="406463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14" name="文本框 113"/>
          <p:cNvSpPr txBox="1"/>
          <p:nvPr/>
        </p:nvSpPr>
        <p:spPr>
          <a:xfrm>
            <a:off x="5004435" y="409511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15" name="文本框 114"/>
          <p:cNvSpPr txBox="1"/>
          <p:nvPr/>
        </p:nvSpPr>
        <p:spPr>
          <a:xfrm>
            <a:off x="5911215" y="4085590"/>
            <a:ext cx="370205" cy="368300"/>
          </a:xfrm>
          <a:prstGeom prst="rect">
            <a:avLst/>
          </a:prstGeom>
          <a:noFill/>
        </p:spPr>
        <p:txBody>
          <a:bodyPr wrap="square" rtlCol="0" anchor="t">
            <a:spAutoFit/>
          </a:bodyPr>
          <a:p>
            <a:r>
              <a:rPr lang="zh-CN" altLang="en-US">
                <a:solidFill>
                  <a:srgbClr val="C00000"/>
                </a:solidFill>
                <a:latin typeface="微软雅黑" panose="020B0503020204020204" pitchFamily="34" charset="-122"/>
                <a:ea typeface="微软雅黑" panose="020B0503020204020204" pitchFamily="34" charset="-122"/>
                <a:sym typeface="+mn-ea"/>
              </a:rPr>
              <a:t>•</a:t>
            </a:r>
            <a:endParaRPr lang="zh-CN" altLang="en-US">
              <a:solidFill>
                <a:srgbClr val="C00000"/>
              </a:solidFill>
              <a:latin typeface="微软雅黑" panose="020B0503020204020204" pitchFamily="34" charset="-122"/>
              <a:ea typeface="微软雅黑" panose="020B0503020204020204" pitchFamily="34" charset="-122"/>
              <a:sym typeface="+mn-ea"/>
            </a:endParaRPr>
          </a:p>
        </p:txBody>
      </p:sp>
      <p:cxnSp>
        <p:nvCxnSpPr>
          <p:cNvPr id="116" name="直接连接符 115"/>
          <p:cNvCxnSpPr/>
          <p:nvPr/>
        </p:nvCxnSpPr>
        <p:spPr>
          <a:xfrm flipV="1">
            <a:off x="6045835" y="3357245"/>
            <a:ext cx="1871980" cy="93599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117" name="文本框 116"/>
          <p:cNvSpPr txBox="1"/>
          <p:nvPr/>
        </p:nvSpPr>
        <p:spPr>
          <a:xfrm>
            <a:off x="6659880" y="2437130"/>
            <a:ext cx="2433955" cy="822325"/>
          </a:xfrm>
          <a:prstGeom prst="rect">
            <a:avLst/>
          </a:prstGeom>
          <a:noFill/>
        </p:spPr>
        <p:txBody>
          <a:bodyPr wrap="square" rtlCol="0">
            <a:noAutofit/>
          </a:bodyPr>
          <a:p>
            <a:pPr algn="ctr"/>
            <a:r>
              <a:rPr lang="zh-CN" altLang="en-US">
                <a:latin typeface="Times New Roman" panose="02020603050405020304" charset="0"/>
                <a:cs typeface="Times New Roman" panose="02020603050405020304" charset="0"/>
              </a:rPr>
              <a:t>有未形成电子对，多余电子可以自由</a:t>
            </a:r>
            <a:r>
              <a:rPr lang="zh-CN" altLang="en-US">
                <a:latin typeface="Times New Roman" panose="02020603050405020304" charset="0"/>
                <a:cs typeface="Times New Roman" panose="02020603050405020304" charset="0"/>
              </a:rPr>
              <a:t>移动</a:t>
            </a:r>
            <a:endParaRPr lang="zh-CN" altLang="en-US">
              <a:latin typeface="Times New Roman" panose="02020603050405020304" charset="0"/>
              <a:cs typeface="Times New Roman" panose="02020603050405020304" charset="0"/>
            </a:endParaRPr>
          </a:p>
        </p:txBody>
      </p:sp>
      <p:sp>
        <p:nvSpPr>
          <p:cNvPr id="118" name="文本框 117"/>
          <p:cNvSpPr txBox="1"/>
          <p:nvPr/>
        </p:nvSpPr>
        <p:spPr>
          <a:xfrm>
            <a:off x="1331595" y="5661025"/>
            <a:ext cx="6531610" cy="816610"/>
          </a:xfrm>
          <a:prstGeom prst="rect">
            <a:avLst/>
          </a:prstGeom>
          <a:noFill/>
        </p:spPr>
        <p:txBody>
          <a:bodyPr wrap="square" rtlCol="0">
            <a:noAutofit/>
          </a:bodyPr>
          <a:p>
            <a:pPr algn="ctr"/>
            <a:r>
              <a:rPr lang="zh-CN" altLang="en-US"/>
              <a:t>根据不通的掺杂原子，形成</a:t>
            </a:r>
            <a:r>
              <a:rPr lang="en-US" altLang="zh-CN">
                <a:solidFill>
                  <a:schemeClr val="tx1"/>
                </a:solidFill>
                <a:uFillTx/>
                <a:latin typeface="Times New Roman" panose="02020603050405020304" charset="0"/>
              </a:rPr>
              <a:t>P</a:t>
            </a:r>
            <a:r>
              <a:rPr lang="zh-CN" altLang="en-US">
                <a:solidFill>
                  <a:schemeClr val="tx1"/>
                </a:solidFill>
                <a:uFillTx/>
                <a:latin typeface="Times New Roman" panose="02020603050405020304" charset="0"/>
              </a:rPr>
              <a:t>型半导体和</a:t>
            </a:r>
            <a:r>
              <a:rPr lang="en-US" altLang="zh-CN">
                <a:solidFill>
                  <a:schemeClr val="tx1"/>
                </a:solidFill>
                <a:uFillTx/>
                <a:latin typeface="Times New Roman" panose="02020603050405020304" charset="0"/>
              </a:rPr>
              <a:t>N</a:t>
            </a:r>
            <a:r>
              <a:rPr lang="zh-CN" altLang="en-US"/>
              <a:t>型</a:t>
            </a:r>
            <a:r>
              <a:rPr lang="zh-CN" altLang="en-US"/>
              <a:t>半导体。</a:t>
            </a:r>
            <a:endParaRPr lang="zh-CN" altLang="en-US"/>
          </a:p>
        </p:txBody>
      </p:sp>
      <p:sp>
        <p:nvSpPr>
          <p:cNvPr id="26" name="矩形 25"/>
          <p:cNvSpPr/>
          <p:nvPr/>
        </p:nvSpPr>
        <p:spPr>
          <a:xfrm>
            <a:off x="482409" y="908678"/>
            <a:ext cx="3406140"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2.1.2 </a:t>
            </a:r>
            <a:r>
              <a:rPr lang="zh-CN" altLang="en-US" sz="2800" b="1" dirty="0">
                <a:solidFill>
                  <a:srgbClr val="0000FF"/>
                </a:solidFill>
                <a:latin typeface="楷体" panose="02010609060101010101" pitchFamily="49" charset="-122"/>
                <a:ea typeface="楷体" panose="02010609060101010101" pitchFamily="49" charset="-122"/>
              </a:rPr>
              <a:t>为何是</a:t>
            </a:r>
            <a:r>
              <a:rPr lang="zh-CN" altLang="en-US" sz="2800" b="1" dirty="0">
                <a:solidFill>
                  <a:srgbClr val="0000FF"/>
                </a:solidFill>
                <a:latin typeface="楷体" panose="02010609060101010101" pitchFamily="49" charset="-122"/>
                <a:ea typeface="楷体" panose="02010609060101010101" pitchFamily="49" charset="-122"/>
              </a:rPr>
              <a:t>半导体</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文本框 117"/>
          <p:cNvSpPr txBox="1"/>
          <p:nvPr/>
        </p:nvSpPr>
        <p:spPr>
          <a:xfrm>
            <a:off x="1350645" y="3500755"/>
            <a:ext cx="6531610" cy="535940"/>
          </a:xfrm>
          <a:prstGeom prst="rect">
            <a:avLst/>
          </a:prstGeom>
          <a:noFill/>
        </p:spPr>
        <p:txBody>
          <a:bodyPr wrap="square" rtlCol="0">
            <a:noAutofit/>
          </a:bodyPr>
          <a:p>
            <a:pPr algn="ctr"/>
            <a:r>
              <a:rPr lang="zh-CN" altLang="en-US"/>
              <a:t>如果将两个半导体相互贴合，会有什么样的</a:t>
            </a:r>
            <a:r>
              <a:rPr lang="zh-CN" altLang="en-US"/>
              <a:t>效果？</a:t>
            </a:r>
            <a:endParaRPr lang="zh-CN" altLang="en-US"/>
          </a:p>
        </p:txBody>
      </p:sp>
      <p:sp>
        <p:nvSpPr>
          <p:cNvPr id="26" name="矩形 25"/>
          <p:cNvSpPr/>
          <p:nvPr/>
        </p:nvSpPr>
        <p:spPr>
          <a:xfrm>
            <a:off x="1889760" y="1927860"/>
            <a:ext cx="5086350" cy="1506855"/>
          </a:xfrm>
          <a:prstGeom prst="rect">
            <a:avLst/>
          </a:prstGeom>
          <a:solidFill>
            <a:srgbClr val="000000">
              <a:alpha val="0"/>
            </a:srgbClr>
          </a:solidFill>
          <a:ln w="19050"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77" name="直接连接符 76"/>
          <p:cNvCxnSpPr>
            <a:stCxn id="26" idx="0"/>
            <a:endCxn id="26" idx="2"/>
          </p:cNvCxnSpPr>
          <p:nvPr/>
        </p:nvCxnSpPr>
        <p:spPr>
          <a:xfrm>
            <a:off x="4432935" y="1927860"/>
            <a:ext cx="0" cy="150685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78" name="椭圆 77"/>
          <p:cNvSpPr/>
          <p:nvPr/>
        </p:nvSpPr>
        <p:spPr>
          <a:xfrm>
            <a:off x="2032635" y="196977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79" name="文本框 78"/>
          <p:cNvSpPr txBox="1"/>
          <p:nvPr/>
        </p:nvSpPr>
        <p:spPr>
          <a:xfrm>
            <a:off x="1937385" y="178308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19" name="椭圆 118"/>
          <p:cNvSpPr/>
          <p:nvPr/>
        </p:nvSpPr>
        <p:spPr>
          <a:xfrm>
            <a:off x="2493010" y="196342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20" name="文本框 119"/>
          <p:cNvSpPr txBox="1"/>
          <p:nvPr/>
        </p:nvSpPr>
        <p:spPr>
          <a:xfrm>
            <a:off x="2397760" y="177673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21" name="椭圆 120"/>
          <p:cNvSpPr/>
          <p:nvPr/>
        </p:nvSpPr>
        <p:spPr>
          <a:xfrm>
            <a:off x="3001010" y="196659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22" name="文本框 121"/>
          <p:cNvSpPr txBox="1"/>
          <p:nvPr/>
        </p:nvSpPr>
        <p:spPr>
          <a:xfrm>
            <a:off x="2905760" y="177990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23" name="椭圆 122"/>
          <p:cNvSpPr/>
          <p:nvPr/>
        </p:nvSpPr>
        <p:spPr>
          <a:xfrm>
            <a:off x="3518535" y="196024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24" name="文本框 123"/>
          <p:cNvSpPr txBox="1"/>
          <p:nvPr/>
        </p:nvSpPr>
        <p:spPr>
          <a:xfrm>
            <a:off x="3423285" y="177355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25" name="椭圆 124"/>
          <p:cNvSpPr/>
          <p:nvPr/>
        </p:nvSpPr>
        <p:spPr>
          <a:xfrm>
            <a:off x="3978910" y="195389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26" name="文本框 125"/>
          <p:cNvSpPr txBox="1"/>
          <p:nvPr/>
        </p:nvSpPr>
        <p:spPr>
          <a:xfrm>
            <a:off x="3883660" y="176720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27" name="椭圆 126"/>
          <p:cNvSpPr/>
          <p:nvPr/>
        </p:nvSpPr>
        <p:spPr>
          <a:xfrm>
            <a:off x="2026285" y="246824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28" name="文本框 127"/>
          <p:cNvSpPr txBox="1"/>
          <p:nvPr/>
        </p:nvSpPr>
        <p:spPr>
          <a:xfrm>
            <a:off x="1931035" y="228155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29" name="椭圆 128"/>
          <p:cNvSpPr/>
          <p:nvPr/>
        </p:nvSpPr>
        <p:spPr>
          <a:xfrm>
            <a:off x="2486660" y="246189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30" name="文本框 129"/>
          <p:cNvSpPr txBox="1"/>
          <p:nvPr/>
        </p:nvSpPr>
        <p:spPr>
          <a:xfrm>
            <a:off x="2391410" y="227520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31" name="椭圆 130"/>
          <p:cNvSpPr/>
          <p:nvPr/>
        </p:nvSpPr>
        <p:spPr>
          <a:xfrm>
            <a:off x="2994660" y="246507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32" name="文本框 131"/>
          <p:cNvSpPr txBox="1"/>
          <p:nvPr/>
        </p:nvSpPr>
        <p:spPr>
          <a:xfrm>
            <a:off x="2899410" y="227838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33" name="椭圆 132"/>
          <p:cNvSpPr/>
          <p:nvPr/>
        </p:nvSpPr>
        <p:spPr>
          <a:xfrm>
            <a:off x="3512185" y="245872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34" name="文本框 133"/>
          <p:cNvSpPr txBox="1"/>
          <p:nvPr/>
        </p:nvSpPr>
        <p:spPr>
          <a:xfrm>
            <a:off x="3416935" y="227203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35" name="椭圆 134"/>
          <p:cNvSpPr/>
          <p:nvPr/>
        </p:nvSpPr>
        <p:spPr>
          <a:xfrm>
            <a:off x="3972560" y="245237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36" name="文本框 135"/>
          <p:cNvSpPr txBox="1"/>
          <p:nvPr/>
        </p:nvSpPr>
        <p:spPr>
          <a:xfrm>
            <a:off x="3877310" y="226568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37" name="椭圆 136"/>
          <p:cNvSpPr/>
          <p:nvPr/>
        </p:nvSpPr>
        <p:spPr>
          <a:xfrm>
            <a:off x="2029460" y="296672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38" name="文本框 137"/>
          <p:cNvSpPr txBox="1"/>
          <p:nvPr/>
        </p:nvSpPr>
        <p:spPr>
          <a:xfrm>
            <a:off x="1934210" y="278003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39" name="椭圆 138"/>
          <p:cNvSpPr/>
          <p:nvPr/>
        </p:nvSpPr>
        <p:spPr>
          <a:xfrm>
            <a:off x="2489835" y="296037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40" name="文本框 139"/>
          <p:cNvSpPr txBox="1"/>
          <p:nvPr/>
        </p:nvSpPr>
        <p:spPr>
          <a:xfrm>
            <a:off x="2394585" y="277368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41" name="椭圆 140"/>
          <p:cNvSpPr/>
          <p:nvPr/>
        </p:nvSpPr>
        <p:spPr>
          <a:xfrm>
            <a:off x="2997835" y="296354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42" name="文本框 141"/>
          <p:cNvSpPr txBox="1"/>
          <p:nvPr/>
        </p:nvSpPr>
        <p:spPr>
          <a:xfrm>
            <a:off x="2902585" y="277685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43" name="椭圆 142"/>
          <p:cNvSpPr/>
          <p:nvPr/>
        </p:nvSpPr>
        <p:spPr>
          <a:xfrm>
            <a:off x="3515360" y="295719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44" name="文本框 143"/>
          <p:cNvSpPr txBox="1"/>
          <p:nvPr/>
        </p:nvSpPr>
        <p:spPr>
          <a:xfrm>
            <a:off x="3420110" y="277050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45" name="椭圆 144"/>
          <p:cNvSpPr/>
          <p:nvPr/>
        </p:nvSpPr>
        <p:spPr>
          <a:xfrm>
            <a:off x="3975735" y="295084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46" name="文本框 145"/>
          <p:cNvSpPr txBox="1"/>
          <p:nvPr/>
        </p:nvSpPr>
        <p:spPr>
          <a:xfrm>
            <a:off x="3880485" y="276415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47" name="椭圆 146"/>
          <p:cNvSpPr/>
          <p:nvPr/>
        </p:nvSpPr>
        <p:spPr>
          <a:xfrm>
            <a:off x="4515485" y="193802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48" name="文本框 147"/>
          <p:cNvSpPr txBox="1"/>
          <p:nvPr/>
        </p:nvSpPr>
        <p:spPr>
          <a:xfrm>
            <a:off x="4401185" y="169418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49" name="椭圆 148"/>
          <p:cNvSpPr/>
          <p:nvPr/>
        </p:nvSpPr>
        <p:spPr>
          <a:xfrm>
            <a:off x="5009515" y="193167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50" name="文本框 149"/>
          <p:cNvSpPr txBox="1"/>
          <p:nvPr/>
        </p:nvSpPr>
        <p:spPr>
          <a:xfrm>
            <a:off x="4895215" y="168783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51" name="椭圆 150"/>
          <p:cNvSpPr/>
          <p:nvPr/>
        </p:nvSpPr>
        <p:spPr>
          <a:xfrm>
            <a:off x="5517515" y="194437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52" name="文本框 151"/>
          <p:cNvSpPr txBox="1"/>
          <p:nvPr/>
        </p:nvSpPr>
        <p:spPr>
          <a:xfrm>
            <a:off x="5403215" y="170053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53" name="椭圆 152"/>
          <p:cNvSpPr/>
          <p:nvPr/>
        </p:nvSpPr>
        <p:spPr>
          <a:xfrm>
            <a:off x="6035040" y="193802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54" name="文本框 153"/>
          <p:cNvSpPr txBox="1"/>
          <p:nvPr/>
        </p:nvSpPr>
        <p:spPr>
          <a:xfrm>
            <a:off x="5920740" y="169418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55" name="椭圆 154"/>
          <p:cNvSpPr/>
          <p:nvPr/>
        </p:nvSpPr>
        <p:spPr>
          <a:xfrm>
            <a:off x="6495415" y="194119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56" name="文本框 155"/>
          <p:cNvSpPr txBox="1"/>
          <p:nvPr/>
        </p:nvSpPr>
        <p:spPr>
          <a:xfrm>
            <a:off x="6381115" y="169735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57" name="椭圆 156"/>
          <p:cNvSpPr/>
          <p:nvPr/>
        </p:nvSpPr>
        <p:spPr>
          <a:xfrm>
            <a:off x="4518660" y="239839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58" name="椭圆 157"/>
          <p:cNvSpPr/>
          <p:nvPr/>
        </p:nvSpPr>
        <p:spPr>
          <a:xfrm>
            <a:off x="5012690" y="239204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59" name="文本框 158"/>
          <p:cNvSpPr txBox="1"/>
          <p:nvPr/>
        </p:nvSpPr>
        <p:spPr>
          <a:xfrm>
            <a:off x="4898390" y="214820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60" name="椭圆 159"/>
          <p:cNvSpPr/>
          <p:nvPr/>
        </p:nvSpPr>
        <p:spPr>
          <a:xfrm>
            <a:off x="5520690" y="240474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61" name="文本框 160"/>
          <p:cNvSpPr txBox="1"/>
          <p:nvPr/>
        </p:nvSpPr>
        <p:spPr>
          <a:xfrm>
            <a:off x="5406390" y="216090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62" name="椭圆 161"/>
          <p:cNvSpPr/>
          <p:nvPr/>
        </p:nvSpPr>
        <p:spPr>
          <a:xfrm>
            <a:off x="6038215" y="239839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63" name="文本框 162"/>
          <p:cNvSpPr txBox="1"/>
          <p:nvPr/>
        </p:nvSpPr>
        <p:spPr>
          <a:xfrm>
            <a:off x="5923915" y="215455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64" name="椭圆 163"/>
          <p:cNvSpPr/>
          <p:nvPr/>
        </p:nvSpPr>
        <p:spPr>
          <a:xfrm>
            <a:off x="6498590" y="240157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65" name="文本框 164"/>
          <p:cNvSpPr txBox="1"/>
          <p:nvPr/>
        </p:nvSpPr>
        <p:spPr>
          <a:xfrm>
            <a:off x="6384290" y="215773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66" name="椭圆 165"/>
          <p:cNvSpPr/>
          <p:nvPr/>
        </p:nvSpPr>
        <p:spPr>
          <a:xfrm>
            <a:off x="4531360" y="290639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67" name="椭圆 166"/>
          <p:cNvSpPr/>
          <p:nvPr/>
        </p:nvSpPr>
        <p:spPr>
          <a:xfrm>
            <a:off x="5025390" y="290004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68" name="文本框 167"/>
          <p:cNvSpPr txBox="1"/>
          <p:nvPr/>
        </p:nvSpPr>
        <p:spPr>
          <a:xfrm>
            <a:off x="4911090" y="265620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69" name="椭圆 168"/>
          <p:cNvSpPr/>
          <p:nvPr/>
        </p:nvSpPr>
        <p:spPr>
          <a:xfrm>
            <a:off x="5533390" y="291274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70" name="文本框 169"/>
          <p:cNvSpPr txBox="1"/>
          <p:nvPr/>
        </p:nvSpPr>
        <p:spPr>
          <a:xfrm>
            <a:off x="5419090" y="266890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71" name="椭圆 170"/>
          <p:cNvSpPr/>
          <p:nvPr/>
        </p:nvSpPr>
        <p:spPr>
          <a:xfrm>
            <a:off x="6050915" y="290639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72" name="文本框 171"/>
          <p:cNvSpPr txBox="1"/>
          <p:nvPr/>
        </p:nvSpPr>
        <p:spPr>
          <a:xfrm>
            <a:off x="5936615" y="266255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73" name="椭圆 172"/>
          <p:cNvSpPr/>
          <p:nvPr/>
        </p:nvSpPr>
        <p:spPr>
          <a:xfrm>
            <a:off x="6511290" y="290957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74" name="文本框 173"/>
          <p:cNvSpPr txBox="1"/>
          <p:nvPr/>
        </p:nvSpPr>
        <p:spPr>
          <a:xfrm>
            <a:off x="6396990" y="266573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75" name="文本框 174"/>
          <p:cNvSpPr txBox="1"/>
          <p:nvPr/>
        </p:nvSpPr>
        <p:spPr>
          <a:xfrm>
            <a:off x="4401185" y="216090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76" name="文本框 175"/>
          <p:cNvSpPr txBox="1"/>
          <p:nvPr/>
        </p:nvSpPr>
        <p:spPr>
          <a:xfrm>
            <a:off x="4410710" y="266890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77" name="文本框 176"/>
          <p:cNvSpPr txBox="1"/>
          <p:nvPr/>
        </p:nvSpPr>
        <p:spPr>
          <a:xfrm>
            <a:off x="1327785" y="5877560"/>
            <a:ext cx="6531610" cy="535940"/>
          </a:xfrm>
          <a:prstGeom prst="rect">
            <a:avLst/>
          </a:prstGeom>
          <a:noFill/>
        </p:spPr>
        <p:txBody>
          <a:bodyPr wrap="square" rtlCol="0">
            <a:noAutofit/>
          </a:bodyPr>
          <a:p>
            <a:pPr algn="ctr"/>
            <a:r>
              <a:rPr lang="en-US" altLang="zh-CN"/>
              <a:t>P</a:t>
            </a:r>
            <a:r>
              <a:rPr lang="zh-CN" altLang="en-US"/>
              <a:t>型半导体和</a:t>
            </a:r>
            <a:r>
              <a:rPr lang="en-US" altLang="zh-CN"/>
              <a:t>N</a:t>
            </a:r>
            <a:r>
              <a:rPr lang="zh-CN" altLang="en-US"/>
              <a:t>型半导体相互贴合就会形成一个</a:t>
            </a:r>
            <a:r>
              <a:rPr lang="zh-CN" altLang="en-US">
                <a:solidFill>
                  <a:srgbClr val="FF0000"/>
                </a:solidFill>
              </a:rPr>
              <a:t>内建电场，</a:t>
            </a:r>
            <a:r>
              <a:rPr lang="zh-CN" altLang="en-US">
                <a:solidFill>
                  <a:schemeClr val="tx1"/>
                </a:solidFill>
              </a:rPr>
              <a:t>此位置不会有自由移动的电子和空穴。</a:t>
            </a:r>
            <a:endParaRPr lang="zh-CN" altLang="en-US">
              <a:solidFill>
                <a:schemeClr val="tx1"/>
              </a:solidFill>
            </a:endParaRPr>
          </a:p>
        </p:txBody>
      </p:sp>
      <p:sp>
        <p:nvSpPr>
          <p:cNvPr id="178" name="矩形 177"/>
          <p:cNvSpPr/>
          <p:nvPr/>
        </p:nvSpPr>
        <p:spPr>
          <a:xfrm>
            <a:off x="1889760" y="4232275"/>
            <a:ext cx="5086350" cy="1506855"/>
          </a:xfrm>
          <a:prstGeom prst="rect">
            <a:avLst/>
          </a:prstGeom>
          <a:solidFill>
            <a:srgbClr val="000000">
              <a:alpha val="0"/>
            </a:srgbClr>
          </a:solidFill>
          <a:ln w="19050"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80" name="椭圆 179"/>
          <p:cNvSpPr/>
          <p:nvPr/>
        </p:nvSpPr>
        <p:spPr>
          <a:xfrm>
            <a:off x="2032635" y="42741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81" name="文本框 180"/>
          <p:cNvSpPr txBox="1"/>
          <p:nvPr/>
        </p:nvSpPr>
        <p:spPr>
          <a:xfrm>
            <a:off x="1937385" y="408749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82" name="椭圆 181"/>
          <p:cNvSpPr/>
          <p:nvPr/>
        </p:nvSpPr>
        <p:spPr>
          <a:xfrm>
            <a:off x="2493010" y="42678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83" name="文本框 182"/>
          <p:cNvSpPr txBox="1"/>
          <p:nvPr/>
        </p:nvSpPr>
        <p:spPr>
          <a:xfrm>
            <a:off x="2397760" y="408114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84" name="椭圆 183"/>
          <p:cNvSpPr/>
          <p:nvPr/>
        </p:nvSpPr>
        <p:spPr>
          <a:xfrm>
            <a:off x="3001010" y="42710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86" name="椭圆 185"/>
          <p:cNvSpPr/>
          <p:nvPr/>
        </p:nvSpPr>
        <p:spPr>
          <a:xfrm>
            <a:off x="3518535" y="42646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88" name="椭圆 187"/>
          <p:cNvSpPr/>
          <p:nvPr/>
        </p:nvSpPr>
        <p:spPr>
          <a:xfrm>
            <a:off x="3978910" y="42583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90" name="椭圆 189"/>
          <p:cNvSpPr/>
          <p:nvPr/>
        </p:nvSpPr>
        <p:spPr>
          <a:xfrm>
            <a:off x="2026285" y="47726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91" name="文本框 190"/>
          <p:cNvSpPr txBox="1"/>
          <p:nvPr/>
        </p:nvSpPr>
        <p:spPr>
          <a:xfrm>
            <a:off x="1931035" y="458597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92" name="椭圆 191"/>
          <p:cNvSpPr/>
          <p:nvPr/>
        </p:nvSpPr>
        <p:spPr>
          <a:xfrm>
            <a:off x="2486660" y="47663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93" name="文本框 192"/>
          <p:cNvSpPr txBox="1"/>
          <p:nvPr/>
        </p:nvSpPr>
        <p:spPr>
          <a:xfrm>
            <a:off x="2391410" y="457962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94" name="椭圆 193"/>
          <p:cNvSpPr/>
          <p:nvPr/>
        </p:nvSpPr>
        <p:spPr>
          <a:xfrm>
            <a:off x="2994660" y="47694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96" name="椭圆 195"/>
          <p:cNvSpPr/>
          <p:nvPr/>
        </p:nvSpPr>
        <p:spPr>
          <a:xfrm>
            <a:off x="3512185" y="47631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98" name="椭圆 197"/>
          <p:cNvSpPr/>
          <p:nvPr/>
        </p:nvSpPr>
        <p:spPr>
          <a:xfrm>
            <a:off x="3972560" y="47567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00" name="椭圆 199"/>
          <p:cNvSpPr/>
          <p:nvPr/>
        </p:nvSpPr>
        <p:spPr>
          <a:xfrm>
            <a:off x="2029460" y="52711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01" name="文本框 200"/>
          <p:cNvSpPr txBox="1"/>
          <p:nvPr/>
        </p:nvSpPr>
        <p:spPr>
          <a:xfrm>
            <a:off x="1934210" y="508444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02" name="椭圆 201"/>
          <p:cNvSpPr/>
          <p:nvPr/>
        </p:nvSpPr>
        <p:spPr>
          <a:xfrm>
            <a:off x="2489835" y="52647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03" name="文本框 202"/>
          <p:cNvSpPr txBox="1"/>
          <p:nvPr/>
        </p:nvSpPr>
        <p:spPr>
          <a:xfrm>
            <a:off x="2394585" y="507809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04" name="椭圆 203"/>
          <p:cNvSpPr/>
          <p:nvPr/>
        </p:nvSpPr>
        <p:spPr>
          <a:xfrm>
            <a:off x="2997835" y="52679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06" name="椭圆 205"/>
          <p:cNvSpPr/>
          <p:nvPr/>
        </p:nvSpPr>
        <p:spPr>
          <a:xfrm>
            <a:off x="3515360" y="52616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08" name="椭圆 207"/>
          <p:cNvSpPr/>
          <p:nvPr/>
        </p:nvSpPr>
        <p:spPr>
          <a:xfrm>
            <a:off x="3975735" y="52552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0" name="椭圆 209"/>
          <p:cNvSpPr/>
          <p:nvPr/>
        </p:nvSpPr>
        <p:spPr>
          <a:xfrm>
            <a:off x="4515485" y="42424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2" name="椭圆 211"/>
          <p:cNvSpPr/>
          <p:nvPr/>
        </p:nvSpPr>
        <p:spPr>
          <a:xfrm>
            <a:off x="5009515" y="42360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4" name="椭圆 213"/>
          <p:cNvSpPr/>
          <p:nvPr/>
        </p:nvSpPr>
        <p:spPr>
          <a:xfrm>
            <a:off x="5517515" y="42487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6" name="椭圆 215"/>
          <p:cNvSpPr/>
          <p:nvPr/>
        </p:nvSpPr>
        <p:spPr>
          <a:xfrm>
            <a:off x="6035040" y="42424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7" name="文本框 216"/>
          <p:cNvSpPr txBox="1"/>
          <p:nvPr/>
        </p:nvSpPr>
        <p:spPr>
          <a:xfrm>
            <a:off x="5920740" y="399859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18" name="椭圆 217"/>
          <p:cNvSpPr/>
          <p:nvPr/>
        </p:nvSpPr>
        <p:spPr>
          <a:xfrm>
            <a:off x="6495415" y="42456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9" name="文本框 218"/>
          <p:cNvSpPr txBox="1"/>
          <p:nvPr/>
        </p:nvSpPr>
        <p:spPr>
          <a:xfrm>
            <a:off x="6381115" y="400177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20" name="椭圆 219"/>
          <p:cNvSpPr/>
          <p:nvPr/>
        </p:nvSpPr>
        <p:spPr>
          <a:xfrm>
            <a:off x="4518660" y="47028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21" name="椭圆 220"/>
          <p:cNvSpPr/>
          <p:nvPr/>
        </p:nvSpPr>
        <p:spPr>
          <a:xfrm>
            <a:off x="5012690" y="46964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23" name="椭圆 222"/>
          <p:cNvSpPr/>
          <p:nvPr/>
        </p:nvSpPr>
        <p:spPr>
          <a:xfrm>
            <a:off x="5520690" y="47091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25" name="椭圆 224"/>
          <p:cNvSpPr/>
          <p:nvPr/>
        </p:nvSpPr>
        <p:spPr>
          <a:xfrm>
            <a:off x="6038215" y="47028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26" name="文本框 225"/>
          <p:cNvSpPr txBox="1"/>
          <p:nvPr/>
        </p:nvSpPr>
        <p:spPr>
          <a:xfrm>
            <a:off x="5923915" y="445897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27" name="椭圆 226"/>
          <p:cNvSpPr/>
          <p:nvPr/>
        </p:nvSpPr>
        <p:spPr>
          <a:xfrm>
            <a:off x="6498590" y="47059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28" name="文本框 227"/>
          <p:cNvSpPr txBox="1"/>
          <p:nvPr/>
        </p:nvSpPr>
        <p:spPr>
          <a:xfrm>
            <a:off x="6384290" y="446214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29" name="椭圆 228"/>
          <p:cNvSpPr/>
          <p:nvPr/>
        </p:nvSpPr>
        <p:spPr>
          <a:xfrm>
            <a:off x="4531360" y="52108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30" name="椭圆 229"/>
          <p:cNvSpPr/>
          <p:nvPr/>
        </p:nvSpPr>
        <p:spPr>
          <a:xfrm>
            <a:off x="5025390" y="52044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32" name="椭圆 231"/>
          <p:cNvSpPr/>
          <p:nvPr/>
        </p:nvSpPr>
        <p:spPr>
          <a:xfrm>
            <a:off x="5533390" y="52171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34" name="椭圆 233"/>
          <p:cNvSpPr/>
          <p:nvPr/>
        </p:nvSpPr>
        <p:spPr>
          <a:xfrm>
            <a:off x="6050915" y="52108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35" name="文本框 234"/>
          <p:cNvSpPr txBox="1"/>
          <p:nvPr/>
        </p:nvSpPr>
        <p:spPr>
          <a:xfrm>
            <a:off x="5936615" y="496697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36" name="椭圆 235"/>
          <p:cNvSpPr/>
          <p:nvPr/>
        </p:nvSpPr>
        <p:spPr>
          <a:xfrm>
            <a:off x="6511290" y="52139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37" name="文本框 236"/>
          <p:cNvSpPr txBox="1"/>
          <p:nvPr/>
        </p:nvSpPr>
        <p:spPr>
          <a:xfrm>
            <a:off x="6396990" y="497014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cxnSp>
        <p:nvCxnSpPr>
          <p:cNvPr id="240" name="直接连接符 239"/>
          <p:cNvCxnSpPr/>
          <p:nvPr/>
        </p:nvCxnSpPr>
        <p:spPr>
          <a:xfrm>
            <a:off x="2962910" y="4236085"/>
            <a:ext cx="0" cy="1506855"/>
          </a:xfrm>
          <a:prstGeom prst="line">
            <a:avLst/>
          </a:prstGeom>
          <a:solidFill>
            <a:schemeClr val="accent1"/>
          </a:solidFill>
          <a:ln w="9525" cap="flat" cmpd="sng" algn="ctr">
            <a:solidFill>
              <a:schemeClr val="tx1"/>
            </a:solidFill>
            <a:prstDash val="dash"/>
            <a:round/>
            <a:headEnd type="none" w="med" len="med"/>
            <a:tailEnd type="none" w="med" len="med"/>
          </a:ln>
        </p:spPr>
      </p:cxnSp>
      <p:cxnSp>
        <p:nvCxnSpPr>
          <p:cNvPr id="241" name="直接连接符 240"/>
          <p:cNvCxnSpPr/>
          <p:nvPr/>
        </p:nvCxnSpPr>
        <p:spPr>
          <a:xfrm>
            <a:off x="6012180" y="4236085"/>
            <a:ext cx="0" cy="1506855"/>
          </a:xfrm>
          <a:prstGeom prst="line">
            <a:avLst/>
          </a:prstGeom>
          <a:solidFill>
            <a:schemeClr val="accent1"/>
          </a:solidFill>
          <a:ln w="9525" cap="flat" cmpd="sng" algn="ctr">
            <a:solidFill>
              <a:schemeClr val="tx1"/>
            </a:solidFill>
            <a:prstDash val="dash"/>
            <a:round/>
            <a:headEnd type="none" w="med" len="med"/>
            <a:tailEnd type="none" w="med" len="med"/>
          </a:ln>
        </p:spPr>
      </p:cxnSp>
      <p:sp>
        <p:nvSpPr>
          <p:cNvPr id="243" name="左大括号 242"/>
          <p:cNvSpPr/>
          <p:nvPr/>
        </p:nvSpPr>
        <p:spPr>
          <a:xfrm rot="5400000">
            <a:off x="4421505" y="2585720"/>
            <a:ext cx="135890" cy="3122295"/>
          </a:xfrm>
          <a:prstGeom prst="leftBrac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4" name="文本框 243"/>
          <p:cNvSpPr txBox="1"/>
          <p:nvPr/>
        </p:nvSpPr>
        <p:spPr>
          <a:xfrm>
            <a:off x="3918585" y="3789045"/>
            <a:ext cx="1257935" cy="368300"/>
          </a:xfrm>
          <a:prstGeom prst="rect">
            <a:avLst/>
          </a:prstGeom>
          <a:noFill/>
        </p:spPr>
        <p:txBody>
          <a:bodyPr wrap="square" rtlCol="0">
            <a:spAutoFit/>
          </a:bodyPr>
          <a:p>
            <a:r>
              <a:rPr lang="zh-CN" altLang="en-US">
                <a:solidFill>
                  <a:srgbClr val="FF0000"/>
                </a:solidFill>
              </a:rPr>
              <a:t>内建电场</a:t>
            </a:r>
            <a:endParaRPr lang="zh-CN" altLang="en-US">
              <a:solidFill>
                <a:srgbClr val="FF0000"/>
              </a:solidFill>
            </a:endParaRPr>
          </a:p>
        </p:txBody>
      </p:sp>
      <p:cxnSp>
        <p:nvCxnSpPr>
          <p:cNvPr id="245" name="直接箭头连接符 244"/>
          <p:cNvCxnSpPr/>
          <p:nvPr/>
        </p:nvCxnSpPr>
        <p:spPr>
          <a:xfrm>
            <a:off x="1327785" y="2590800"/>
            <a:ext cx="561975" cy="9080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46" name="文本框 245"/>
          <p:cNvSpPr txBox="1"/>
          <p:nvPr/>
        </p:nvSpPr>
        <p:spPr>
          <a:xfrm>
            <a:off x="107315" y="2340610"/>
            <a:ext cx="1668145" cy="250190"/>
          </a:xfrm>
          <a:prstGeom prst="rect">
            <a:avLst/>
          </a:prstGeom>
          <a:noFill/>
        </p:spPr>
        <p:txBody>
          <a:bodyPr wrap="square" rtlCol="0">
            <a:noAutofit/>
          </a:bodyPr>
          <a:p>
            <a:r>
              <a:rPr lang="en-US" altLang="zh-CN"/>
              <a:t>N</a:t>
            </a:r>
            <a:r>
              <a:rPr lang="zh-CN" altLang="en-US"/>
              <a:t>型</a:t>
            </a:r>
            <a:r>
              <a:rPr lang="zh-CN" altLang="en-US"/>
              <a:t>半导体</a:t>
            </a:r>
            <a:endParaRPr lang="zh-CN" altLang="en-US"/>
          </a:p>
        </p:txBody>
      </p:sp>
      <p:cxnSp>
        <p:nvCxnSpPr>
          <p:cNvPr id="247" name="直接箭头连接符 246"/>
          <p:cNvCxnSpPr/>
          <p:nvPr/>
        </p:nvCxnSpPr>
        <p:spPr>
          <a:xfrm>
            <a:off x="1327785" y="4903470"/>
            <a:ext cx="561975" cy="9080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48" name="文本框 247"/>
          <p:cNvSpPr txBox="1"/>
          <p:nvPr/>
        </p:nvSpPr>
        <p:spPr>
          <a:xfrm>
            <a:off x="107315" y="4653280"/>
            <a:ext cx="1668145" cy="250190"/>
          </a:xfrm>
          <a:prstGeom prst="rect">
            <a:avLst/>
          </a:prstGeom>
          <a:noFill/>
        </p:spPr>
        <p:txBody>
          <a:bodyPr wrap="square" rtlCol="0">
            <a:noAutofit/>
          </a:bodyPr>
          <a:p>
            <a:r>
              <a:rPr lang="en-US" altLang="zh-CN"/>
              <a:t>N</a:t>
            </a:r>
            <a:r>
              <a:rPr lang="zh-CN" altLang="en-US"/>
              <a:t>型</a:t>
            </a:r>
            <a:r>
              <a:rPr lang="zh-CN" altLang="en-US"/>
              <a:t>半导体</a:t>
            </a:r>
            <a:endParaRPr lang="zh-CN" altLang="en-US"/>
          </a:p>
        </p:txBody>
      </p:sp>
      <p:sp>
        <p:nvSpPr>
          <p:cNvPr id="249" name="文本框 248"/>
          <p:cNvSpPr txBox="1"/>
          <p:nvPr/>
        </p:nvSpPr>
        <p:spPr>
          <a:xfrm>
            <a:off x="7308215" y="1719580"/>
            <a:ext cx="1668145" cy="250190"/>
          </a:xfrm>
          <a:prstGeom prst="rect">
            <a:avLst/>
          </a:prstGeom>
          <a:noFill/>
        </p:spPr>
        <p:txBody>
          <a:bodyPr wrap="square" rtlCol="0">
            <a:noAutofit/>
          </a:bodyPr>
          <a:p>
            <a:r>
              <a:rPr lang="en-US" altLang="zh-CN"/>
              <a:t>P</a:t>
            </a:r>
            <a:r>
              <a:rPr lang="zh-CN" altLang="en-US"/>
              <a:t>型</a:t>
            </a:r>
            <a:r>
              <a:rPr lang="zh-CN" altLang="en-US"/>
              <a:t>半导体</a:t>
            </a:r>
            <a:endParaRPr lang="zh-CN" altLang="en-US"/>
          </a:p>
        </p:txBody>
      </p:sp>
      <p:cxnSp>
        <p:nvCxnSpPr>
          <p:cNvPr id="252" name="直接箭头连接符 251"/>
          <p:cNvCxnSpPr>
            <a:endCxn id="26" idx="3"/>
          </p:cNvCxnSpPr>
          <p:nvPr/>
        </p:nvCxnSpPr>
        <p:spPr>
          <a:xfrm flipH="1">
            <a:off x="6976110" y="1988820"/>
            <a:ext cx="475615" cy="69278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53" name="文本框 252"/>
          <p:cNvSpPr txBox="1"/>
          <p:nvPr/>
        </p:nvSpPr>
        <p:spPr>
          <a:xfrm>
            <a:off x="7308215" y="3998595"/>
            <a:ext cx="1668145" cy="250190"/>
          </a:xfrm>
          <a:prstGeom prst="rect">
            <a:avLst/>
          </a:prstGeom>
          <a:noFill/>
        </p:spPr>
        <p:txBody>
          <a:bodyPr wrap="square" rtlCol="0">
            <a:noAutofit/>
          </a:bodyPr>
          <a:p>
            <a:r>
              <a:rPr lang="en-US" altLang="zh-CN"/>
              <a:t>P</a:t>
            </a:r>
            <a:r>
              <a:rPr lang="zh-CN" altLang="en-US"/>
              <a:t>型</a:t>
            </a:r>
            <a:r>
              <a:rPr lang="zh-CN" altLang="en-US"/>
              <a:t>半导体</a:t>
            </a:r>
            <a:endParaRPr lang="zh-CN" altLang="en-US"/>
          </a:p>
        </p:txBody>
      </p:sp>
      <p:cxnSp>
        <p:nvCxnSpPr>
          <p:cNvPr id="254" name="直接箭头连接符 253"/>
          <p:cNvCxnSpPr/>
          <p:nvPr/>
        </p:nvCxnSpPr>
        <p:spPr>
          <a:xfrm flipH="1">
            <a:off x="6976110" y="4267835"/>
            <a:ext cx="475615" cy="69278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3" name="矩形 2"/>
          <p:cNvSpPr/>
          <p:nvPr/>
        </p:nvSpPr>
        <p:spPr>
          <a:xfrm>
            <a:off x="482409" y="908678"/>
            <a:ext cx="3406140"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2.1.2 </a:t>
            </a:r>
            <a:r>
              <a:rPr lang="zh-CN" altLang="en-US" sz="2800" b="1" dirty="0">
                <a:solidFill>
                  <a:srgbClr val="0000FF"/>
                </a:solidFill>
                <a:latin typeface="楷体" panose="02010609060101010101" pitchFamily="49" charset="-122"/>
                <a:ea typeface="楷体" panose="02010609060101010101" pitchFamily="49" charset="-122"/>
              </a:rPr>
              <a:t>为何是</a:t>
            </a:r>
            <a:r>
              <a:rPr lang="zh-CN" altLang="en-US" sz="2800" b="1" dirty="0">
                <a:solidFill>
                  <a:srgbClr val="0000FF"/>
                </a:solidFill>
                <a:latin typeface="楷体" panose="02010609060101010101" pitchFamily="49" charset="-122"/>
                <a:ea typeface="楷体" panose="02010609060101010101" pitchFamily="49" charset="-122"/>
              </a:rPr>
              <a:t>半导体</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descr="t"/>
          <p:cNvPicPr>
            <a:picLocks noChangeAspect="1"/>
          </p:cNvPicPr>
          <p:nvPr/>
        </p:nvPicPr>
        <p:blipFill>
          <a:blip r:embed="rId1"/>
          <a:stretch>
            <a:fillRect/>
          </a:stretch>
        </p:blipFill>
        <p:spPr>
          <a:xfrm flipH="1">
            <a:off x="3420110" y="4384675"/>
            <a:ext cx="1517650" cy="1095375"/>
          </a:xfrm>
          <a:prstGeom prst="rect">
            <a:avLst/>
          </a:prstGeom>
        </p:spPr>
      </p:pic>
      <p:sp>
        <p:nvSpPr>
          <p:cNvPr id="177" name="文本框 176"/>
          <p:cNvSpPr txBox="1"/>
          <p:nvPr/>
        </p:nvSpPr>
        <p:spPr>
          <a:xfrm>
            <a:off x="749935" y="5589270"/>
            <a:ext cx="7859395" cy="605790"/>
          </a:xfrm>
          <a:prstGeom prst="rect">
            <a:avLst/>
          </a:prstGeom>
          <a:noFill/>
        </p:spPr>
        <p:txBody>
          <a:bodyPr wrap="square" rtlCol="0">
            <a:noAutofit/>
          </a:bodyPr>
          <a:p>
            <a:pPr algn="ctr"/>
            <a:r>
              <a:rPr lang="zh-CN" altLang="en-US"/>
              <a:t>如果此时我再半导体两侧加入电压如何？如果再加一个反向电压有如何</a:t>
            </a:r>
            <a:r>
              <a:rPr lang="zh-CN" altLang="en-US"/>
              <a:t>呢？</a:t>
            </a:r>
            <a:endParaRPr lang="zh-CN" altLang="en-US"/>
          </a:p>
        </p:txBody>
      </p:sp>
      <p:sp>
        <p:nvSpPr>
          <p:cNvPr id="178" name="矩形 177"/>
          <p:cNvSpPr/>
          <p:nvPr/>
        </p:nvSpPr>
        <p:spPr>
          <a:xfrm>
            <a:off x="1889760" y="1917700"/>
            <a:ext cx="5086350" cy="1506855"/>
          </a:xfrm>
          <a:prstGeom prst="rect">
            <a:avLst/>
          </a:prstGeom>
          <a:solidFill>
            <a:srgbClr val="000000">
              <a:alpha val="0"/>
            </a:srgbClr>
          </a:solidFill>
          <a:ln w="19050"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80" name="椭圆 179"/>
          <p:cNvSpPr/>
          <p:nvPr/>
        </p:nvSpPr>
        <p:spPr>
          <a:xfrm>
            <a:off x="2032635" y="19596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81" name="文本框 180"/>
          <p:cNvSpPr txBox="1"/>
          <p:nvPr/>
        </p:nvSpPr>
        <p:spPr>
          <a:xfrm>
            <a:off x="1937385" y="177292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82" name="椭圆 181"/>
          <p:cNvSpPr/>
          <p:nvPr/>
        </p:nvSpPr>
        <p:spPr>
          <a:xfrm>
            <a:off x="2493010" y="19532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83" name="文本框 182"/>
          <p:cNvSpPr txBox="1"/>
          <p:nvPr/>
        </p:nvSpPr>
        <p:spPr>
          <a:xfrm>
            <a:off x="2397760" y="176657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84" name="椭圆 183"/>
          <p:cNvSpPr/>
          <p:nvPr/>
        </p:nvSpPr>
        <p:spPr>
          <a:xfrm>
            <a:off x="3001010" y="19564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86" name="椭圆 185"/>
          <p:cNvSpPr/>
          <p:nvPr/>
        </p:nvSpPr>
        <p:spPr>
          <a:xfrm>
            <a:off x="3518535" y="19500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88" name="椭圆 187"/>
          <p:cNvSpPr/>
          <p:nvPr/>
        </p:nvSpPr>
        <p:spPr>
          <a:xfrm>
            <a:off x="3978910" y="19437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90" name="椭圆 189"/>
          <p:cNvSpPr/>
          <p:nvPr/>
        </p:nvSpPr>
        <p:spPr>
          <a:xfrm>
            <a:off x="2026285" y="24580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91" name="文本框 190"/>
          <p:cNvSpPr txBox="1"/>
          <p:nvPr/>
        </p:nvSpPr>
        <p:spPr>
          <a:xfrm>
            <a:off x="1931035" y="227139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92" name="椭圆 191"/>
          <p:cNvSpPr/>
          <p:nvPr/>
        </p:nvSpPr>
        <p:spPr>
          <a:xfrm>
            <a:off x="2486660" y="24517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93" name="文本框 192"/>
          <p:cNvSpPr txBox="1"/>
          <p:nvPr/>
        </p:nvSpPr>
        <p:spPr>
          <a:xfrm>
            <a:off x="2391410" y="226504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94" name="椭圆 193"/>
          <p:cNvSpPr/>
          <p:nvPr/>
        </p:nvSpPr>
        <p:spPr>
          <a:xfrm>
            <a:off x="2994660" y="24549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96" name="椭圆 195"/>
          <p:cNvSpPr/>
          <p:nvPr/>
        </p:nvSpPr>
        <p:spPr>
          <a:xfrm>
            <a:off x="3512185" y="24485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98" name="椭圆 197"/>
          <p:cNvSpPr/>
          <p:nvPr/>
        </p:nvSpPr>
        <p:spPr>
          <a:xfrm>
            <a:off x="3972560" y="24422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00" name="椭圆 199"/>
          <p:cNvSpPr/>
          <p:nvPr/>
        </p:nvSpPr>
        <p:spPr>
          <a:xfrm>
            <a:off x="2029460" y="29565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01" name="文本框 200"/>
          <p:cNvSpPr txBox="1"/>
          <p:nvPr/>
        </p:nvSpPr>
        <p:spPr>
          <a:xfrm>
            <a:off x="1934210" y="276987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02" name="椭圆 201"/>
          <p:cNvSpPr/>
          <p:nvPr/>
        </p:nvSpPr>
        <p:spPr>
          <a:xfrm>
            <a:off x="2489835" y="29502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03" name="文本框 202"/>
          <p:cNvSpPr txBox="1"/>
          <p:nvPr/>
        </p:nvSpPr>
        <p:spPr>
          <a:xfrm>
            <a:off x="2394585" y="276352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04" name="椭圆 203"/>
          <p:cNvSpPr/>
          <p:nvPr/>
        </p:nvSpPr>
        <p:spPr>
          <a:xfrm>
            <a:off x="2997835" y="29533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06" name="椭圆 205"/>
          <p:cNvSpPr/>
          <p:nvPr/>
        </p:nvSpPr>
        <p:spPr>
          <a:xfrm>
            <a:off x="3515360" y="29470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08" name="椭圆 207"/>
          <p:cNvSpPr/>
          <p:nvPr/>
        </p:nvSpPr>
        <p:spPr>
          <a:xfrm>
            <a:off x="3975735" y="29406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0" name="椭圆 209"/>
          <p:cNvSpPr/>
          <p:nvPr/>
        </p:nvSpPr>
        <p:spPr>
          <a:xfrm>
            <a:off x="4515485" y="19278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2" name="椭圆 211"/>
          <p:cNvSpPr/>
          <p:nvPr/>
        </p:nvSpPr>
        <p:spPr>
          <a:xfrm>
            <a:off x="5009515" y="19215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4" name="椭圆 213"/>
          <p:cNvSpPr/>
          <p:nvPr/>
        </p:nvSpPr>
        <p:spPr>
          <a:xfrm>
            <a:off x="5517515" y="19342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6" name="椭圆 215"/>
          <p:cNvSpPr/>
          <p:nvPr/>
        </p:nvSpPr>
        <p:spPr>
          <a:xfrm>
            <a:off x="6035040" y="19278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7" name="文本框 216"/>
          <p:cNvSpPr txBox="1"/>
          <p:nvPr/>
        </p:nvSpPr>
        <p:spPr>
          <a:xfrm>
            <a:off x="5920740" y="168402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18" name="椭圆 217"/>
          <p:cNvSpPr/>
          <p:nvPr/>
        </p:nvSpPr>
        <p:spPr>
          <a:xfrm>
            <a:off x="6495415" y="19310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9" name="文本框 218"/>
          <p:cNvSpPr txBox="1"/>
          <p:nvPr/>
        </p:nvSpPr>
        <p:spPr>
          <a:xfrm>
            <a:off x="6381115" y="168719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20" name="椭圆 219"/>
          <p:cNvSpPr/>
          <p:nvPr/>
        </p:nvSpPr>
        <p:spPr>
          <a:xfrm>
            <a:off x="4518660" y="23882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21" name="椭圆 220"/>
          <p:cNvSpPr/>
          <p:nvPr/>
        </p:nvSpPr>
        <p:spPr>
          <a:xfrm>
            <a:off x="5012690" y="23818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23" name="椭圆 222"/>
          <p:cNvSpPr/>
          <p:nvPr/>
        </p:nvSpPr>
        <p:spPr>
          <a:xfrm>
            <a:off x="5520690" y="23945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25" name="椭圆 224"/>
          <p:cNvSpPr/>
          <p:nvPr/>
        </p:nvSpPr>
        <p:spPr>
          <a:xfrm>
            <a:off x="6038215" y="23882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26" name="文本框 225"/>
          <p:cNvSpPr txBox="1"/>
          <p:nvPr/>
        </p:nvSpPr>
        <p:spPr>
          <a:xfrm>
            <a:off x="5923915" y="214439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27" name="椭圆 226"/>
          <p:cNvSpPr/>
          <p:nvPr/>
        </p:nvSpPr>
        <p:spPr>
          <a:xfrm>
            <a:off x="6498590" y="23914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28" name="文本框 227"/>
          <p:cNvSpPr txBox="1"/>
          <p:nvPr/>
        </p:nvSpPr>
        <p:spPr>
          <a:xfrm>
            <a:off x="6384290" y="214757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29" name="椭圆 228"/>
          <p:cNvSpPr/>
          <p:nvPr/>
        </p:nvSpPr>
        <p:spPr>
          <a:xfrm>
            <a:off x="4531360" y="28962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30" name="椭圆 229"/>
          <p:cNvSpPr/>
          <p:nvPr/>
        </p:nvSpPr>
        <p:spPr>
          <a:xfrm>
            <a:off x="5025390" y="28898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32" name="椭圆 231"/>
          <p:cNvSpPr/>
          <p:nvPr/>
        </p:nvSpPr>
        <p:spPr>
          <a:xfrm>
            <a:off x="5533390" y="29025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34" name="椭圆 233"/>
          <p:cNvSpPr/>
          <p:nvPr/>
        </p:nvSpPr>
        <p:spPr>
          <a:xfrm>
            <a:off x="6050915" y="28962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35" name="文本框 234"/>
          <p:cNvSpPr txBox="1"/>
          <p:nvPr/>
        </p:nvSpPr>
        <p:spPr>
          <a:xfrm>
            <a:off x="5936615" y="265239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36" name="椭圆 235"/>
          <p:cNvSpPr/>
          <p:nvPr/>
        </p:nvSpPr>
        <p:spPr>
          <a:xfrm>
            <a:off x="6511290" y="28994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37" name="文本框 236"/>
          <p:cNvSpPr txBox="1"/>
          <p:nvPr/>
        </p:nvSpPr>
        <p:spPr>
          <a:xfrm>
            <a:off x="6396990" y="265557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cxnSp>
        <p:nvCxnSpPr>
          <p:cNvPr id="240" name="直接连接符 239"/>
          <p:cNvCxnSpPr/>
          <p:nvPr/>
        </p:nvCxnSpPr>
        <p:spPr>
          <a:xfrm>
            <a:off x="2962910" y="1921510"/>
            <a:ext cx="0" cy="1506855"/>
          </a:xfrm>
          <a:prstGeom prst="line">
            <a:avLst/>
          </a:prstGeom>
          <a:solidFill>
            <a:schemeClr val="accent1"/>
          </a:solidFill>
          <a:ln w="9525" cap="flat" cmpd="sng" algn="ctr">
            <a:solidFill>
              <a:schemeClr val="tx1"/>
            </a:solidFill>
            <a:prstDash val="dash"/>
            <a:round/>
            <a:headEnd type="none" w="med" len="med"/>
            <a:tailEnd type="none" w="med" len="med"/>
          </a:ln>
        </p:spPr>
      </p:cxnSp>
      <p:cxnSp>
        <p:nvCxnSpPr>
          <p:cNvPr id="241" name="直接连接符 240"/>
          <p:cNvCxnSpPr/>
          <p:nvPr/>
        </p:nvCxnSpPr>
        <p:spPr>
          <a:xfrm>
            <a:off x="6012180" y="1921510"/>
            <a:ext cx="0" cy="1506855"/>
          </a:xfrm>
          <a:prstGeom prst="line">
            <a:avLst/>
          </a:prstGeom>
          <a:solidFill>
            <a:schemeClr val="accent1"/>
          </a:solidFill>
          <a:ln w="9525" cap="flat" cmpd="sng" algn="ctr">
            <a:solidFill>
              <a:schemeClr val="tx1"/>
            </a:solidFill>
            <a:prstDash val="dash"/>
            <a:round/>
            <a:headEnd type="none" w="med" len="med"/>
            <a:tailEnd type="none" w="med" len="med"/>
          </a:ln>
        </p:spPr>
      </p:cxnSp>
      <p:sp>
        <p:nvSpPr>
          <p:cNvPr id="243" name="左大括号 242"/>
          <p:cNvSpPr/>
          <p:nvPr/>
        </p:nvSpPr>
        <p:spPr>
          <a:xfrm rot="5400000">
            <a:off x="4421505" y="271145"/>
            <a:ext cx="135890" cy="3122295"/>
          </a:xfrm>
          <a:prstGeom prst="leftBrac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4" name="文本框 243"/>
          <p:cNvSpPr txBox="1"/>
          <p:nvPr/>
        </p:nvSpPr>
        <p:spPr>
          <a:xfrm>
            <a:off x="3918585" y="1474470"/>
            <a:ext cx="1257935" cy="368300"/>
          </a:xfrm>
          <a:prstGeom prst="rect">
            <a:avLst/>
          </a:prstGeom>
          <a:noFill/>
        </p:spPr>
        <p:txBody>
          <a:bodyPr wrap="square" rtlCol="0">
            <a:spAutoFit/>
          </a:bodyPr>
          <a:p>
            <a:r>
              <a:rPr lang="zh-CN" altLang="en-US">
                <a:solidFill>
                  <a:srgbClr val="FF0000"/>
                </a:solidFill>
              </a:rPr>
              <a:t>内建电场</a:t>
            </a:r>
            <a:endParaRPr lang="zh-CN" altLang="en-US">
              <a:solidFill>
                <a:srgbClr val="FF0000"/>
              </a:solidFill>
            </a:endParaRPr>
          </a:p>
        </p:txBody>
      </p:sp>
      <p:cxnSp>
        <p:nvCxnSpPr>
          <p:cNvPr id="247" name="直接箭头连接符 246"/>
          <p:cNvCxnSpPr/>
          <p:nvPr/>
        </p:nvCxnSpPr>
        <p:spPr>
          <a:xfrm>
            <a:off x="1327785" y="2588895"/>
            <a:ext cx="561975" cy="9080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48" name="文本框 247"/>
          <p:cNvSpPr txBox="1"/>
          <p:nvPr/>
        </p:nvSpPr>
        <p:spPr>
          <a:xfrm>
            <a:off x="107315" y="2338705"/>
            <a:ext cx="1668145" cy="250190"/>
          </a:xfrm>
          <a:prstGeom prst="rect">
            <a:avLst/>
          </a:prstGeom>
          <a:noFill/>
        </p:spPr>
        <p:txBody>
          <a:bodyPr wrap="square" rtlCol="0">
            <a:noAutofit/>
          </a:bodyPr>
          <a:p>
            <a:r>
              <a:rPr lang="en-US" altLang="zh-CN"/>
              <a:t>N</a:t>
            </a:r>
            <a:r>
              <a:rPr lang="zh-CN" altLang="en-US"/>
              <a:t>型</a:t>
            </a:r>
            <a:r>
              <a:rPr lang="zh-CN" altLang="en-US"/>
              <a:t>半导体</a:t>
            </a:r>
            <a:endParaRPr lang="zh-CN" altLang="en-US"/>
          </a:p>
        </p:txBody>
      </p:sp>
      <p:sp>
        <p:nvSpPr>
          <p:cNvPr id="253" name="文本框 252"/>
          <p:cNvSpPr txBox="1"/>
          <p:nvPr/>
        </p:nvSpPr>
        <p:spPr>
          <a:xfrm>
            <a:off x="7308215" y="1684020"/>
            <a:ext cx="1668145" cy="250190"/>
          </a:xfrm>
          <a:prstGeom prst="rect">
            <a:avLst/>
          </a:prstGeom>
          <a:noFill/>
        </p:spPr>
        <p:txBody>
          <a:bodyPr wrap="square" rtlCol="0">
            <a:noAutofit/>
          </a:bodyPr>
          <a:p>
            <a:r>
              <a:rPr lang="en-US" altLang="zh-CN"/>
              <a:t>P</a:t>
            </a:r>
            <a:r>
              <a:rPr lang="zh-CN" altLang="en-US"/>
              <a:t>型</a:t>
            </a:r>
            <a:r>
              <a:rPr lang="zh-CN" altLang="en-US"/>
              <a:t>半导体</a:t>
            </a:r>
            <a:endParaRPr lang="zh-CN" altLang="en-US"/>
          </a:p>
        </p:txBody>
      </p:sp>
      <p:cxnSp>
        <p:nvCxnSpPr>
          <p:cNvPr id="254" name="直接箭头连接符 253"/>
          <p:cNvCxnSpPr/>
          <p:nvPr/>
        </p:nvCxnSpPr>
        <p:spPr>
          <a:xfrm flipH="1">
            <a:off x="6976110" y="1953260"/>
            <a:ext cx="475615" cy="69278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 name="肘形连接符 3"/>
          <p:cNvCxnSpPr>
            <a:stCxn id="178" idx="3"/>
          </p:cNvCxnSpPr>
          <p:nvPr/>
        </p:nvCxnSpPr>
        <p:spPr>
          <a:xfrm>
            <a:off x="6976110" y="2671445"/>
            <a:ext cx="692150" cy="1549400"/>
          </a:xfrm>
          <a:prstGeom prst="bentConnector2">
            <a:avLst/>
          </a:prstGeom>
          <a:solidFill>
            <a:schemeClr val="accent1"/>
          </a:solidFill>
          <a:ln w="38100" cap="flat" cmpd="sng" algn="ctr">
            <a:solidFill>
              <a:schemeClr val="tx1"/>
            </a:solidFill>
            <a:prstDash val="solid"/>
            <a:round/>
            <a:headEnd type="none" w="med" len="med"/>
            <a:tailEnd type="none" w="med" len="med"/>
          </a:ln>
        </p:spPr>
      </p:cxnSp>
      <p:cxnSp>
        <p:nvCxnSpPr>
          <p:cNvPr id="11" name="直接连接符 10"/>
          <p:cNvCxnSpPr/>
          <p:nvPr/>
        </p:nvCxnSpPr>
        <p:spPr>
          <a:xfrm flipV="1">
            <a:off x="4309110" y="4204970"/>
            <a:ext cx="3348000" cy="6350"/>
          </a:xfrm>
          <a:prstGeom prst="line">
            <a:avLst/>
          </a:prstGeom>
          <a:solidFill>
            <a:schemeClr val="accent1"/>
          </a:solidFill>
          <a:ln w="38100" cap="flat" cmpd="sng" algn="ctr">
            <a:solidFill>
              <a:schemeClr val="tx1"/>
            </a:solidFill>
            <a:prstDash val="solid"/>
            <a:round/>
            <a:headEnd type="none" w="med" len="med"/>
            <a:tailEnd type="none" w="med" len="med"/>
          </a:ln>
        </p:spPr>
      </p:cxnSp>
      <p:cxnSp>
        <p:nvCxnSpPr>
          <p:cNvPr id="12" name="直接连接符 11"/>
          <p:cNvCxnSpPr/>
          <p:nvPr/>
        </p:nvCxnSpPr>
        <p:spPr>
          <a:xfrm flipV="1">
            <a:off x="1195705" y="4217670"/>
            <a:ext cx="2880000" cy="6350"/>
          </a:xfrm>
          <a:prstGeom prst="line">
            <a:avLst/>
          </a:prstGeom>
          <a:solidFill>
            <a:schemeClr val="accent1"/>
          </a:solidFill>
          <a:ln w="38100" cap="flat" cmpd="sng" algn="ctr">
            <a:solidFill>
              <a:schemeClr val="tx1"/>
            </a:solidFill>
            <a:prstDash val="solid"/>
            <a:round/>
            <a:headEnd type="none" w="med" len="med"/>
            <a:tailEnd type="none" w="med" len="med"/>
          </a:ln>
        </p:spPr>
      </p:cxnSp>
      <p:cxnSp>
        <p:nvCxnSpPr>
          <p:cNvPr id="13" name="肘形连接符 12"/>
          <p:cNvCxnSpPr/>
          <p:nvPr/>
        </p:nvCxnSpPr>
        <p:spPr>
          <a:xfrm>
            <a:off x="1198245" y="2693670"/>
            <a:ext cx="7200" cy="1549400"/>
          </a:xfrm>
          <a:prstGeom prst="bentConnector2">
            <a:avLst/>
          </a:prstGeom>
          <a:solidFill>
            <a:schemeClr val="accent1"/>
          </a:solidFill>
          <a:ln w="38100" cap="flat" cmpd="sng" algn="ctr">
            <a:solidFill>
              <a:schemeClr val="tx1"/>
            </a:solidFill>
            <a:prstDash val="solid"/>
            <a:round/>
            <a:headEnd type="none" w="med" len="med"/>
            <a:tailEnd type="none" w="med" len="med"/>
          </a:ln>
        </p:spPr>
      </p:cxnSp>
      <p:cxnSp>
        <p:nvCxnSpPr>
          <p:cNvPr id="14" name="直接连接符 13"/>
          <p:cNvCxnSpPr/>
          <p:nvPr/>
        </p:nvCxnSpPr>
        <p:spPr>
          <a:xfrm flipV="1">
            <a:off x="1198245" y="2699385"/>
            <a:ext cx="691200" cy="6350"/>
          </a:xfrm>
          <a:prstGeom prst="line">
            <a:avLst/>
          </a:prstGeom>
          <a:solidFill>
            <a:schemeClr val="accent1"/>
          </a:solidFill>
          <a:ln w="38100" cap="flat" cmpd="sng" algn="ctr">
            <a:solidFill>
              <a:schemeClr val="tx1"/>
            </a:solidFill>
            <a:prstDash val="solid"/>
            <a:round/>
            <a:headEnd type="none" w="med" len="med"/>
            <a:tailEnd type="none" w="med" len="med"/>
          </a:ln>
        </p:spPr>
      </p:cxnSp>
      <p:cxnSp>
        <p:nvCxnSpPr>
          <p:cNvPr id="16" name="肘形连接符 15"/>
          <p:cNvCxnSpPr/>
          <p:nvPr/>
        </p:nvCxnSpPr>
        <p:spPr>
          <a:xfrm>
            <a:off x="4075430" y="3843655"/>
            <a:ext cx="7200" cy="720000"/>
          </a:xfrm>
          <a:prstGeom prst="bentConnector2">
            <a:avLst/>
          </a:prstGeom>
          <a:solidFill>
            <a:schemeClr val="accent1"/>
          </a:solidFill>
          <a:ln w="38100" cap="flat" cmpd="sng" algn="ctr">
            <a:solidFill>
              <a:schemeClr val="tx1"/>
            </a:solidFill>
            <a:prstDash val="solid"/>
            <a:round/>
            <a:headEnd type="none" w="med" len="med"/>
            <a:tailEnd type="none" w="med" len="med"/>
          </a:ln>
        </p:spPr>
      </p:cxnSp>
      <p:cxnSp>
        <p:nvCxnSpPr>
          <p:cNvPr id="17" name="肘形连接符 16"/>
          <p:cNvCxnSpPr/>
          <p:nvPr/>
        </p:nvCxnSpPr>
        <p:spPr>
          <a:xfrm>
            <a:off x="4288790" y="4024630"/>
            <a:ext cx="7200" cy="360000"/>
          </a:xfrm>
          <a:prstGeom prst="bentConnector2">
            <a:avLst/>
          </a:prstGeom>
          <a:solidFill>
            <a:schemeClr val="accent1"/>
          </a:solidFill>
          <a:ln w="38100" cap="flat" cmpd="sng" algn="ctr">
            <a:solidFill>
              <a:schemeClr val="tx1"/>
            </a:solidFill>
            <a:prstDash val="solid"/>
            <a:round/>
            <a:headEnd type="none" w="med" len="med"/>
            <a:tailEnd type="none" w="med" len="med"/>
          </a:ln>
        </p:spPr>
      </p:cxnSp>
      <p:sp>
        <p:nvSpPr>
          <p:cNvPr id="18" name="文本框 17"/>
          <p:cNvSpPr txBox="1"/>
          <p:nvPr/>
        </p:nvSpPr>
        <p:spPr>
          <a:xfrm>
            <a:off x="899160" y="3812540"/>
            <a:ext cx="6531610" cy="535940"/>
          </a:xfrm>
          <a:prstGeom prst="rect">
            <a:avLst/>
          </a:prstGeom>
          <a:noFill/>
        </p:spPr>
        <p:txBody>
          <a:bodyPr wrap="square" rtlCol="0">
            <a:noAutofit/>
          </a:bodyPr>
          <a:p>
            <a:pPr algn="ctr"/>
            <a:r>
              <a:rPr lang="en-US" altLang="zh-CN" sz="2400" b="1">
                <a:latin typeface="Times New Roman" panose="02020603050405020304" charset="0"/>
                <a:cs typeface="Times New Roman" panose="02020603050405020304" charset="0"/>
              </a:rPr>
              <a:t>+      -</a:t>
            </a:r>
            <a:endParaRPr lang="zh-CN" altLang="en-US" sz="2400" b="1">
              <a:latin typeface="Times New Roman" panose="02020603050405020304" charset="0"/>
              <a:cs typeface="Times New Roman" panose="02020603050405020304" charset="0"/>
            </a:endParaRPr>
          </a:p>
        </p:txBody>
      </p:sp>
      <p:sp>
        <p:nvSpPr>
          <p:cNvPr id="20" name="文本框 19"/>
          <p:cNvSpPr txBox="1"/>
          <p:nvPr/>
        </p:nvSpPr>
        <p:spPr>
          <a:xfrm>
            <a:off x="4622165" y="3644900"/>
            <a:ext cx="387350" cy="521970"/>
          </a:xfrm>
          <a:prstGeom prst="rect">
            <a:avLst/>
          </a:prstGeom>
          <a:noFill/>
        </p:spPr>
        <p:txBody>
          <a:bodyPr wrap="square" rtlCol="0">
            <a:spAutoFit/>
          </a:bodyPr>
          <a:p>
            <a:r>
              <a:rPr lang="zh-CN" altLang="en-US" sz="2800">
                <a:solidFill>
                  <a:srgbClr val="FF0000"/>
                </a:solidFill>
                <a:latin typeface="Times New Roman" panose="02020603050405020304" charset="0"/>
              </a:rPr>
              <a:t>？</a:t>
            </a:r>
            <a:endParaRPr lang="zh-CN" altLang="en-US" sz="2800">
              <a:solidFill>
                <a:srgbClr val="FF0000"/>
              </a:solidFill>
              <a:latin typeface="Times New Roman" panose="02020603050405020304" charset="0"/>
            </a:endParaRPr>
          </a:p>
        </p:txBody>
      </p:sp>
      <p:sp>
        <p:nvSpPr>
          <p:cNvPr id="21" name="文本框 20"/>
          <p:cNvSpPr txBox="1"/>
          <p:nvPr/>
        </p:nvSpPr>
        <p:spPr>
          <a:xfrm>
            <a:off x="4643755" y="4437380"/>
            <a:ext cx="387350" cy="521970"/>
          </a:xfrm>
          <a:prstGeom prst="rect">
            <a:avLst/>
          </a:prstGeom>
          <a:noFill/>
        </p:spPr>
        <p:txBody>
          <a:bodyPr wrap="square" rtlCol="0">
            <a:spAutoFit/>
          </a:bodyPr>
          <a:p>
            <a:r>
              <a:rPr lang="zh-CN" altLang="en-US" sz="2800">
                <a:solidFill>
                  <a:srgbClr val="FF0000"/>
                </a:solidFill>
                <a:latin typeface="Times New Roman" panose="02020603050405020304" charset="0"/>
              </a:rPr>
              <a:t>？</a:t>
            </a:r>
            <a:endParaRPr lang="zh-CN" altLang="en-US" sz="2800">
              <a:solidFill>
                <a:srgbClr val="FF0000"/>
              </a:solidFill>
              <a:latin typeface="Times New Roman" panose="02020603050405020304" charset="0"/>
            </a:endParaRPr>
          </a:p>
        </p:txBody>
      </p:sp>
      <p:sp>
        <p:nvSpPr>
          <p:cNvPr id="3" name="矩形 2"/>
          <p:cNvSpPr/>
          <p:nvPr/>
        </p:nvSpPr>
        <p:spPr>
          <a:xfrm>
            <a:off x="482409" y="908678"/>
            <a:ext cx="3406140"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2.1.2 </a:t>
            </a:r>
            <a:r>
              <a:rPr lang="zh-CN" altLang="en-US" sz="2800" b="1" dirty="0">
                <a:solidFill>
                  <a:srgbClr val="0000FF"/>
                </a:solidFill>
                <a:latin typeface="楷体" panose="02010609060101010101" pitchFamily="49" charset="-122"/>
                <a:ea typeface="楷体" panose="02010609060101010101" pitchFamily="49" charset="-122"/>
              </a:rPr>
              <a:t>为何是</a:t>
            </a:r>
            <a:r>
              <a:rPr lang="zh-CN" altLang="en-US" sz="2800" b="1" dirty="0">
                <a:solidFill>
                  <a:srgbClr val="0000FF"/>
                </a:solidFill>
                <a:latin typeface="楷体" panose="02010609060101010101" pitchFamily="49" charset="-122"/>
                <a:ea typeface="楷体" panose="02010609060101010101" pitchFamily="49" charset="-122"/>
              </a:rPr>
              <a:t>半导体</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10.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11.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12.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13.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14.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15.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16.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17.xml><?xml version="1.0" encoding="utf-8"?>
<p:tagLst xmlns:p="http://schemas.openxmlformats.org/presentationml/2006/main">
  <p:tag name="TABLE_ENDDRAG_ORIGIN_RECT" val="419*230"/>
  <p:tag name="TABLE_ENDDRAG_RECT" val="245*201*419*230"/>
</p:tagLst>
</file>

<file path=ppt/tags/tag18.xml><?xml version="1.0" encoding="utf-8"?>
<p:tagLst xmlns:p="http://schemas.openxmlformats.org/presentationml/2006/main">
  <p:tag name="KSO_WM_DIAGRAM_VIRTUALLY_FRAME" val="{&quot;height&quot;:116.65,&quot;left&quot;:102.8,&quot;top&quot;:116.9,&quot;width&quot;:348.25}"/>
</p:tagLst>
</file>

<file path=ppt/tags/tag19.xml><?xml version="1.0" encoding="utf-8"?>
<p:tagLst xmlns:p="http://schemas.openxmlformats.org/presentationml/2006/main">
  <p:tag name="KSO_WM_DIAGRAM_VIRTUALLY_FRAME" val="{&quot;height&quot;:116.65,&quot;left&quot;:102.8,&quot;top&quot;:116.9,&quot;width&quot;:348.25}"/>
</p:tagLst>
</file>

<file path=ppt/tags/tag2.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20.xml><?xml version="1.0" encoding="utf-8"?>
<p:tagLst xmlns:p="http://schemas.openxmlformats.org/presentationml/2006/main">
  <p:tag name="KSO_WM_DIAGRAM_VIRTUALLY_FRAME" val="{&quot;height&quot;:116.65,&quot;left&quot;:102.8,&quot;top&quot;:116.9,&quot;width&quot;:348.25}"/>
</p:tagLst>
</file>

<file path=ppt/tags/tag21.xml><?xml version="1.0" encoding="utf-8"?>
<p:tagLst xmlns:p="http://schemas.openxmlformats.org/presentationml/2006/main">
  <p:tag name="KSO_WM_DIAGRAM_VIRTUALLY_FRAME" val="{&quot;height&quot;:116.65,&quot;left&quot;:102.8,&quot;top&quot;:116.9,&quot;width&quot;:348.25}"/>
</p:tagLst>
</file>

<file path=ppt/tags/tag22.xml><?xml version="1.0" encoding="utf-8"?>
<p:tagLst xmlns:p="http://schemas.openxmlformats.org/presentationml/2006/main">
  <p:tag name="KSO_WM_DIAGRAM_VIRTUALLY_FRAME" val="{&quot;height&quot;:116.65,&quot;left&quot;:102.8,&quot;top&quot;:116.9,&quot;width&quot;:348.25}"/>
</p:tagLst>
</file>

<file path=ppt/tags/tag23.xml><?xml version="1.0" encoding="utf-8"?>
<p:tagLst xmlns:p="http://schemas.openxmlformats.org/presentationml/2006/main">
  <p:tag name="KSO_WM_DIAGRAM_VIRTUALLY_FRAME" val="{&quot;height&quot;:116.65,&quot;left&quot;:102.8,&quot;top&quot;:116.9,&quot;width&quot;:348.25}"/>
</p:tagLst>
</file>

<file path=ppt/tags/tag24.xml><?xml version="1.0" encoding="utf-8"?>
<p:tagLst xmlns:p="http://schemas.openxmlformats.org/presentationml/2006/main">
  <p:tag name="KSO_WM_DIAGRAM_VIRTUALLY_FRAME" val="{&quot;height&quot;:116.65,&quot;left&quot;:102.8,&quot;top&quot;:116.9,&quot;width&quot;:348.25}"/>
</p:tagLst>
</file>

<file path=ppt/tags/tag25.xml><?xml version="1.0" encoding="utf-8"?>
<p:tagLst xmlns:p="http://schemas.openxmlformats.org/presentationml/2006/main">
  <p:tag name="KSO_WM_DIAGRAM_VIRTUALLY_FRAME" val="{&quot;height&quot;:116.65,&quot;left&quot;:102.8,&quot;top&quot;:116.9,&quot;width&quot;:348.25}"/>
</p:tagLst>
</file>

<file path=ppt/tags/tag26.xml><?xml version="1.0" encoding="utf-8"?>
<p:tagLst xmlns:p="http://schemas.openxmlformats.org/presentationml/2006/main">
  <p:tag name="KSO_WM_DIAGRAM_VIRTUALLY_FRAME" val="{&quot;height&quot;:116.65,&quot;left&quot;:102.8,&quot;top&quot;:116.9,&quot;width&quot;:348.25}"/>
</p:tagLst>
</file>

<file path=ppt/tags/tag27.xml><?xml version="1.0" encoding="utf-8"?>
<p:tagLst xmlns:p="http://schemas.openxmlformats.org/presentationml/2006/main">
  <p:tag name="KSO_WM_DIAGRAM_VIRTUALLY_FRAME" val="{&quot;height&quot;:116.65,&quot;left&quot;:102.8,&quot;top&quot;:116.9,&quot;width&quot;:348.25}"/>
</p:tagLst>
</file>

<file path=ppt/tags/tag28.xml><?xml version="1.0" encoding="utf-8"?>
<p:tagLst xmlns:p="http://schemas.openxmlformats.org/presentationml/2006/main">
  <p:tag name="KSO_WM_DIAGRAM_VIRTUALLY_FRAME" val="{&quot;height&quot;:116.65,&quot;left&quot;:102.8,&quot;top&quot;:116.9,&quot;width&quot;:348.25}"/>
</p:tagLst>
</file>

<file path=ppt/tags/tag29.xml><?xml version="1.0" encoding="utf-8"?>
<p:tagLst xmlns:p="http://schemas.openxmlformats.org/presentationml/2006/main">
  <p:tag name="KSO_WM_DIAGRAM_VIRTUALLY_FRAME" val="{&quot;height&quot;:116.65,&quot;left&quot;:102.8,&quot;top&quot;:116.9,&quot;width&quot;:348.25}"/>
</p:tagLst>
</file>

<file path=ppt/tags/tag3.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30.xml><?xml version="1.0" encoding="utf-8"?>
<p:tagLst xmlns:p="http://schemas.openxmlformats.org/presentationml/2006/main">
  <p:tag name="KSO_WM_DIAGRAM_VIRTUALLY_FRAME" val="{&quot;height&quot;:116.65,&quot;left&quot;:102.8,&quot;top&quot;:116.9,&quot;width&quot;:348.25}"/>
</p:tagLst>
</file>

<file path=ppt/tags/tag31.xml><?xml version="1.0" encoding="utf-8"?>
<p:tagLst xmlns:p="http://schemas.openxmlformats.org/presentationml/2006/main">
  <p:tag name="KSO_WM_DIAGRAM_VIRTUALLY_FRAME" val="{&quot;height&quot;:116.65,&quot;left&quot;:102.8,&quot;top&quot;:116.9,&quot;width&quot;:348.25}"/>
</p:tagLst>
</file>

<file path=ppt/tags/tag32.xml><?xml version="1.0" encoding="utf-8"?>
<p:tagLst xmlns:p="http://schemas.openxmlformats.org/presentationml/2006/main">
  <p:tag name="KSO_WM_DIAGRAM_VIRTUALLY_FRAME" val="{&quot;height&quot;:116.65,&quot;left&quot;:102.8,&quot;top&quot;:116.9,&quot;width&quot;:348.25}"/>
</p:tagLst>
</file>

<file path=ppt/tags/tag33.xml><?xml version="1.0" encoding="utf-8"?>
<p:tagLst xmlns:p="http://schemas.openxmlformats.org/presentationml/2006/main">
  <p:tag name="KSO_WM_DIAGRAM_VIRTUALLY_FRAME" val="{&quot;height&quot;:116.65,&quot;left&quot;:102.8,&quot;top&quot;:116.9,&quot;width&quot;:348.25}"/>
</p:tagLst>
</file>

<file path=ppt/tags/tag34.xml><?xml version="1.0" encoding="utf-8"?>
<p:tagLst xmlns:p="http://schemas.openxmlformats.org/presentationml/2006/main">
  <p:tag name="KSO_WM_DIAGRAM_VIRTUALLY_FRAME" val="{&quot;height&quot;:116.65,&quot;left&quot;:102.8,&quot;top&quot;:116.9,&quot;width&quot;:348.25}"/>
</p:tagLst>
</file>

<file path=ppt/tags/tag35.xml><?xml version="1.0" encoding="utf-8"?>
<p:tagLst xmlns:p="http://schemas.openxmlformats.org/presentationml/2006/main">
  <p:tag name="KSO_WM_DIAGRAM_VIRTUALLY_FRAME" val="{&quot;height&quot;:116.65,&quot;left&quot;:102.8,&quot;top&quot;:116.9,&quot;width&quot;:348.25}"/>
</p:tagLst>
</file>

<file path=ppt/tags/tag36.xml><?xml version="1.0" encoding="utf-8"?>
<p:tagLst xmlns:p="http://schemas.openxmlformats.org/presentationml/2006/main">
  <p:tag name="KSO_WM_DIAGRAM_VIRTUALLY_FRAME" val="{&quot;height&quot;:116.65,&quot;left&quot;:102.8,&quot;top&quot;:116.9,&quot;width&quot;:348.25}"/>
</p:tagLst>
</file>

<file path=ppt/tags/tag37.xml><?xml version="1.0" encoding="utf-8"?>
<p:tagLst xmlns:p="http://schemas.openxmlformats.org/presentationml/2006/main">
  <p:tag name="KSO_WM_DIAGRAM_VIRTUALLY_FRAME" val="{&quot;height&quot;:116.65,&quot;left&quot;:102.8,&quot;top&quot;:116.9,&quot;width&quot;:348.25}"/>
</p:tagLst>
</file>

<file path=ppt/tags/tag38.xml><?xml version="1.0" encoding="utf-8"?>
<p:tagLst xmlns:p="http://schemas.openxmlformats.org/presentationml/2006/main">
  <p:tag name="KSO_WM_DIAGRAM_VIRTUALLY_FRAME" val="{&quot;height&quot;:116.65,&quot;left&quot;:102.8,&quot;top&quot;:116.9,&quot;width&quot;:348.25}"/>
</p:tagLst>
</file>

<file path=ppt/tags/tag39.xml><?xml version="1.0" encoding="utf-8"?>
<p:tagLst xmlns:p="http://schemas.openxmlformats.org/presentationml/2006/main">
  <p:tag name="KSO_WM_DIAGRAM_VIRTUALLY_FRAME" val="{&quot;height&quot;:116.65,&quot;left&quot;:102.8,&quot;top&quot;:116.9,&quot;width&quot;:348.25}"/>
</p:tagLst>
</file>

<file path=ppt/tags/tag4.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40.xml><?xml version="1.0" encoding="utf-8"?>
<p:tagLst xmlns:p="http://schemas.openxmlformats.org/presentationml/2006/main">
  <p:tag name="KSO_WM_DIAGRAM_VIRTUALLY_FRAME" val="{&quot;height&quot;:116.65,&quot;left&quot;:102.8,&quot;top&quot;:116.9,&quot;width&quot;:348.25}"/>
</p:tagLst>
</file>

<file path=ppt/tags/tag41.xml><?xml version="1.0" encoding="utf-8"?>
<p:tagLst xmlns:p="http://schemas.openxmlformats.org/presentationml/2006/main">
  <p:tag name="KSO_WM_DIAGRAM_VIRTUALLY_FRAME" val="{&quot;height&quot;:116.65,&quot;left&quot;:102.8,&quot;top&quot;:116.9,&quot;width&quot;:348.25}"/>
</p:tagLst>
</file>

<file path=ppt/tags/tag42.xml><?xml version="1.0" encoding="utf-8"?>
<p:tagLst xmlns:p="http://schemas.openxmlformats.org/presentationml/2006/main">
  <p:tag name="KSO_WM_DIAGRAM_VIRTUALLY_FRAME" val="{&quot;height&quot;:116.65,&quot;left&quot;:102.8,&quot;top&quot;:116.9,&quot;width&quot;:348.25}"/>
</p:tagLst>
</file>

<file path=ppt/tags/tag43.xml><?xml version="1.0" encoding="utf-8"?>
<p:tagLst xmlns:p="http://schemas.openxmlformats.org/presentationml/2006/main">
  <p:tag name="KSO_WM_DIAGRAM_VIRTUALLY_FRAME" val="{&quot;height&quot;:116.65,&quot;left&quot;:102.8,&quot;top&quot;:116.9,&quot;width&quot;:348.25}"/>
</p:tagLst>
</file>

<file path=ppt/tags/tag44.xml><?xml version="1.0" encoding="utf-8"?>
<p:tagLst xmlns:p="http://schemas.openxmlformats.org/presentationml/2006/main">
  <p:tag name="KSO_WM_DIAGRAM_VIRTUALLY_FRAME" val="{&quot;height&quot;:116.65,&quot;left&quot;:102.8,&quot;top&quot;:116.9,&quot;width&quot;:348.25}"/>
</p:tagLst>
</file>

<file path=ppt/tags/tag45.xml><?xml version="1.0" encoding="utf-8"?>
<p:tagLst xmlns:p="http://schemas.openxmlformats.org/presentationml/2006/main">
  <p:tag name="KSO_WM_DIAGRAM_VIRTUALLY_FRAME" val="{&quot;height&quot;:116.65,&quot;left&quot;:102.8,&quot;top&quot;:116.9,&quot;width&quot;:348.25}"/>
</p:tagLst>
</file>

<file path=ppt/tags/tag46.xml><?xml version="1.0" encoding="utf-8"?>
<p:tagLst xmlns:p="http://schemas.openxmlformats.org/presentationml/2006/main">
  <p:tag name="KSO_WM_DIAGRAM_VIRTUALLY_FRAME" val="{&quot;height&quot;:116.65,&quot;left&quot;:102.8,&quot;top&quot;:116.9,&quot;width&quot;:348.25}"/>
</p:tagLst>
</file>

<file path=ppt/tags/tag47.xml><?xml version="1.0" encoding="utf-8"?>
<p:tagLst xmlns:p="http://schemas.openxmlformats.org/presentationml/2006/main">
  <p:tag name="KSO_WM_DIAGRAM_VIRTUALLY_FRAME" val="{&quot;height&quot;:116.65,&quot;left&quot;:102.8,&quot;top&quot;:116.9,&quot;width&quot;:348.25}"/>
</p:tagLst>
</file>

<file path=ppt/tags/tag48.xml><?xml version="1.0" encoding="utf-8"?>
<p:tagLst xmlns:p="http://schemas.openxmlformats.org/presentationml/2006/main">
  <p:tag name="KSO_WM_DIAGRAM_VIRTUALLY_FRAME" val="{&quot;height&quot;:116.65,&quot;left&quot;:102.8,&quot;top&quot;:116.9,&quot;width&quot;:348.25}"/>
</p:tagLst>
</file>

<file path=ppt/tags/tag49.xml><?xml version="1.0" encoding="utf-8"?>
<p:tagLst xmlns:p="http://schemas.openxmlformats.org/presentationml/2006/main">
  <p:tag name="KSO_WM_DIAGRAM_VIRTUALLY_FRAME" val="{&quot;height&quot;:116.65,&quot;left&quot;:102.8,&quot;top&quot;:116.9,&quot;width&quot;:348.25}"/>
</p:tagLst>
</file>

<file path=ppt/tags/tag5.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50.xml><?xml version="1.0" encoding="utf-8"?>
<p:tagLst xmlns:p="http://schemas.openxmlformats.org/presentationml/2006/main">
  <p:tag name="KSO_WM_DIAGRAM_VIRTUALLY_FRAME" val="{&quot;height&quot;:116.65,&quot;left&quot;:102.8,&quot;top&quot;:116.9,&quot;width&quot;:348.25}"/>
</p:tagLst>
</file>

<file path=ppt/tags/tag51.xml><?xml version="1.0" encoding="utf-8"?>
<p:tagLst xmlns:p="http://schemas.openxmlformats.org/presentationml/2006/main">
  <p:tag name="KSO_WM_DIAGRAM_VIRTUALLY_FRAME" val="{&quot;height&quot;:116.65,&quot;left&quot;:102.8,&quot;top&quot;:116.9,&quot;width&quot;:348.25}"/>
</p:tagLst>
</file>

<file path=ppt/tags/tag52.xml><?xml version="1.0" encoding="utf-8"?>
<p:tagLst xmlns:p="http://schemas.openxmlformats.org/presentationml/2006/main">
  <p:tag name="KSO_WM_DIAGRAM_VIRTUALLY_FRAME" val="{&quot;height&quot;:228.65,&quot;left&quot;:4.45,&quot;top&quot;:226.6,&quot;width&quot;:591.4}"/>
</p:tagLst>
</file>

<file path=ppt/tags/tag53.xml><?xml version="1.0" encoding="utf-8"?>
<p:tagLst xmlns:p="http://schemas.openxmlformats.org/presentationml/2006/main">
  <p:tag name="KSO_WM_DIAGRAM_VIRTUALLY_FRAME" val="{&quot;height&quot;:228.65,&quot;left&quot;:4.45,&quot;top&quot;:226.6,&quot;width&quot;:591.4}"/>
</p:tagLst>
</file>

<file path=ppt/tags/tag54.xml><?xml version="1.0" encoding="utf-8"?>
<p:tagLst xmlns:p="http://schemas.openxmlformats.org/presentationml/2006/main">
  <p:tag name="KSO_WM_DIAGRAM_VIRTUALLY_FRAME" val="{&quot;height&quot;:228.65,&quot;left&quot;:4.45,&quot;top&quot;:226.6,&quot;width&quot;:591.4}"/>
</p:tagLst>
</file>

<file path=ppt/tags/tag55.xml><?xml version="1.0" encoding="utf-8"?>
<p:tagLst xmlns:p="http://schemas.openxmlformats.org/presentationml/2006/main">
  <p:tag name="KSO_WM_DIAGRAM_VIRTUALLY_FRAME" val="{&quot;height&quot;:228.65,&quot;left&quot;:4.45,&quot;top&quot;:226.6,&quot;width&quot;:591.4}"/>
</p:tagLst>
</file>

<file path=ppt/tags/tag56.xml><?xml version="1.0" encoding="utf-8"?>
<p:tagLst xmlns:p="http://schemas.openxmlformats.org/presentationml/2006/main">
  <p:tag name="KSO_WM_DIAGRAM_VIRTUALLY_FRAME" val="{&quot;height&quot;:228.65,&quot;left&quot;:4.45,&quot;top&quot;:226.6,&quot;width&quot;:591.4}"/>
</p:tagLst>
</file>

<file path=ppt/tags/tag57.xml><?xml version="1.0" encoding="utf-8"?>
<p:tagLst xmlns:p="http://schemas.openxmlformats.org/presentationml/2006/main">
  <p:tag name="KSO_WM_DIAGRAM_VIRTUALLY_FRAME" val="{&quot;height&quot;:228.65,&quot;left&quot;:4.45,&quot;top&quot;:226.6,&quot;width&quot;:591.4}"/>
</p:tagLst>
</file>

<file path=ppt/tags/tag58.xml><?xml version="1.0" encoding="utf-8"?>
<p:tagLst xmlns:p="http://schemas.openxmlformats.org/presentationml/2006/main">
  <p:tag name="KSO_WM_DIAGRAM_VIRTUALLY_FRAME" val="{&quot;height&quot;:228.65,&quot;left&quot;:4.45,&quot;top&quot;:226.6,&quot;width&quot;:591.4}"/>
</p:tagLst>
</file>

<file path=ppt/tags/tag59.xml><?xml version="1.0" encoding="utf-8"?>
<p:tagLst xmlns:p="http://schemas.openxmlformats.org/presentationml/2006/main">
  <p:tag name="KSO_WM_DIAGRAM_VIRTUALLY_FRAME" val="{&quot;height&quot;:228.65,&quot;left&quot;:4.45,&quot;top&quot;:226.6,&quot;width&quot;:591.4}"/>
</p:tagLst>
</file>

<file path=ppt/tags/tag6.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60.xml><?xml version="1.0" encoding="utf-8"?>
<p:tagLst xmlns:p="http://schemas.openxmlformats.org/presentationml/2006/main">
  <p:tag name="KSO_WM_DIAGRAM_VIRTUALLY_FRAME" val="{&quot;height&quot;:228.65,&quot;left&quot;:4.45,&quot;top&quot;:226.6,&quot;width&quot;:591.4}"/>
</p:tagLst>
</file>

<file path=ppt/tags/tag61.xml><?xml version="1.0" encoding="utf-8"?>
<p:tagLst xmlns:p="http://schemas.openxmlformats.org/presentationml/2006/main">
  <p:tag name="TABLE_ENDDRAG_ORIGIN_RECT" val="150*30"/>
  <p:tag name="TABLE_ENDDRAG_RECT" val="110*255*150*30"/>
</p:tagLst>
</file>

<file path=ppt/tags/tag62.xml><?xml version="1.0" encoding="utf-8"?>
<p:tagLst xmlns:p="http://schemas.openxmlformats.org/presentationml/2006/main">
  <p:tag name="TABLE_ENDDRAG_ORIGIN_RECT" val="150*30"/>
  <p:tag name="TABLE_ENDDRAG_RECT" val="110*255*150*30"/>
</p:tagLst>
</file>

<file path=ppt/tags/tag63.xml><?xml version="1.0" encoding="utf-8"?>
<p:tagLst xmlns:p="http://schemas.openxmlformats.org/presentationml/2006/main">
  <p:tag name="TABLE_ENDDRAG_ORIGIN_RECT" val="150*30"/>
  <p:tag name="TABLE_ENDDRAG_RECT" val="110*255*150*30"/>
</p:tagLst>
</file>

<file path=ppt/tags/tag64.xml><?xml version="1.0" encoding="utf-8"?>
<p:tagLst xmlns:p="http://schemas.openxmlformats.org/presentationml/2006/main">
  <p:tag name="TABLE_ENDDRAG_ORIGIN_RECT" val="150*30"/>
  <p:tag name="TABLE_ENDDRAG_RECT" val="110*255*150*30"/>
</p:tagLst>
</file>

<file path=ppt/tags/tag65.xml><?xml version="1.0" encoding="utf-8"?>
<p:tagLst xmlns:p="http://schemas.openxmlformats.org/presentationml/2006/main">
  <p:tag name="TABLE_ENDDRAG_ORIGIN_RECT" val="150*30"/>
  <p:tag name="TABLE_ENDDRAG_RECT" val="110*255*150*30"/>
</p:tagLst>
</file>

<file path=ppt/tags/tag66.xml><?xml version="1.0" encoding="utf-8"?>
<p:tagLst xmlns:p="http://schemas.openxmlformats.org/presentationml/2006/main">
  <p:tag name="TABLE_ENDDRAG_ORIGIN_RECT" val="150*30"/>
  <p:tag name="TABLE_ENDDRAG_RECT" val="110*255*150*30"/>
</p:tagLst>
</file>

<file path=ppt/tags/tag67.xml><?xml version="1.0" encoding="utf-8"?>
<p:tagLst xmlns:p="http://schemas.openxmlformats.org/presentationml/2006/main">
  <p:tag name="TABLE_ENDDRAG_ORIGIN_RECT" val="562*227"/>
  <p:tag name="TABLE_ENDDRAG_RECT" val="59*270*562*227"/>
</p:tagLst>
</file>

<file path=ppt/tags/tag68.xml><?xml version="1.0" encoding="utf-8"?>
<p:tagLst xmlns:p="http://schemas.openxmlformats.org/presentationml/2006/main">
  <p:tag name="TABLE_ENDDRAG_ORIGIN_RECT" val="179*43"/>
  <p:tag name="TABLE_ENDDRAG_RECT" val="94*166*179*43"/>
</p:tagLst>
</file>

<file path=ppt/tags/tag69.xml><?xml version="1.0" encoding="utf-8"?>
<p:tagLst xmlns:p="http://schemas.openxmlformats.org/presentationml/2006/main">
  <p:tag name="TABLE_ENDDRAG_ORIGIN_RECT" val="297*38"/>
  <p:tag name="TABLE_ENDDRAG_RECT" val="128*98*297*38"/>
</p:tagLst>
</file>

<file path=ppt/tags/tag7.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70.xml><?xml version="1.0" encoding="utf-8"?>
<p:tagLst xmlns:p="http://schemas.openxmlformats.org/presentationml/2006/main">
  <p:tag name="TABLE_ENDDRAG_ORIGIN_RECT" val="177*21"/>
  <p:tag name="TABLE_ENDDRAG_RECT" val="105*237*177*21"/>
</p:tagLst>
</file>

<file path=ppt/tags/tag71.xml><?xml version="1.0" encoding="utf-8"?>
<p:tagLst xmlns:p="http://schemas.openxmlformats.org/presentationml/2006/main">
  <p:tag name="TABLE_ENDDRAG_ORIGIN_RECT" val="179*43"/>
  <p:tag name="TABLE_ENDDRAG_RECT" val="94*166*179*43"/>
</p:tagLst>
</file>

<file path=ppt/tags/tag72.xml><?xml version="1.0" encoding="utf-8"?>
<p:tagLst xmlns:p="http://schemas.openxmlformats.org/presentationml/2006/main">
  <p:tag name="TABLE_ENDDRAG_ORIGIN_RECT" val="297*38"/>
  <p:tag name="TABLE_ENDDRAG_RECT" val="128*98*297*38"/>
</p:tagLst>
</file>

<file path=ppt/tags/tag73.xml><?xml version="1.0" encoding="utf-8"?>
<p:tagLst xmlns:p="http://schemas.openxmlformats.org/presentationml/2006/main">
  <p:tag name="TABLE_ENDDRAG_ORIGIN_RECT" val="177*21"/>
  <p:tag name="TABLE_ENDDRAG_RECT" val="105*237*177*21"/>
</p:tagLst>
</file>

<file path=ppt/tags/tag74.xml><?xml version="1.0" encoding="utf-8"?>
<p:tagLst xmlns:p="http://schemas.openxmlformats.org/presentationml/2006/main">
  <p:tag name="TABLE_ENDDRAG_ORIGIN_RECT" val="179*43"/>
  <p:tag name="TABLE_ENDDRAG_RECT" val="94*166*179*43"/>
</p:tagLst>
</file>

<file path=ppt/tags/tag75.xml><?xml version="1.0" encoding="utf-8"?>
<p:tagLst xmlns:p="http://schemas.openxmlformats.org/presentationml/2006/main">
  <p:tag name="TABLE_ENDDRAG_ORIGIN_RECT" val="179*43"/>
  <p:tag name="TABLE_ENDDRAG_RECT" val="94*166*179*43"/>
</p:tagLst>
</file>

<file path=ppt/tags/tag76.xml><?xml version="1.0" encoding="utf-8"?>
<p:tagLst xmlns:p="http://schemas.openxmlformats.org/presentationml/2006/main">
  <p:tag name="TABLE_ENDDRAG_ORIGIN_RECT" val="330*173"/>
  <p:tag name="TABLE_ENDDRAG_RECT" val="354*88*330*173"/>
</p:tagLst>
</file>

<file path=ppt/tags/tag77.xml><?xml version="1.0" encoding="utf-8"?>
<p:tagLst xmlns:p="http://schemas.openxmlformats.org/presentationml/2006/main">
  <p:tag name="TABLE_ENDDRAG_ORIGIN_RECT" val="179*43"/>
  <p:tag name="TABLE_ENDDRAG_RECT" val="94*166*179*43"/>
</p:tagLst>
</file>

<file path=ppt/tags/tag78.xml><?xml version="1.0" encoding="utf-8"?>
<p:tagLst xmlns:p="http://schemas.openxmlformats.org/presentationml/2006/main">
  <p:tag name="TABLE_ENDDRAG_ORIGIN_RECT" val="179*43"/>
  <p:tag name="TABLE_ENDDRAG_RECT" val="94*166*179*43"/>
</p:tagLst>
</file>

<file path=ppt/tags/tag79.xml><?xml version="1.0" encoding="utf-8"?>
<p:tagLst xmlns:p="http://schemas.openxmlformats.org/presentationml/2006/main">
  <p:tag name="TABLE_ENDDRAG_ORIGIN_RECT" val="179*43"/>
  <p:tag name="TABLE_ENDDRAG_RECT" val="94*166*179*43"/>
</p:tagLst>
</file>

<file path=ppt/tags/tag8.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80.xml><?xml version="1.0" encoding="utf-8"?>
<p:tagLst xmlns:p="http://schemas.openxmlformats.org/presentationml/2006/main">
  <p:tag name="TABLE_ENDDRAG_ORIGIN_RECT" val="179*43"/>
  <p:tag name="TABLE_ENDDRAG_RECT" val="94*166*179*43"/>
</p:tagLst>
</file>

<file path=ppt/tags/tag81.xml><?xml version="1.0" encoding="utf-8"?>
<p:tagLst xmlns:p="http://schemas.openxmlformats.org/presentationml/2006/main">
  <p:tag name="TABLE_ENDDRAG_ORIGIN_RECT" val="179*43"/>
  <p:tag name="TABLE_ENDDRAG_RECT" val="94*166*179*43"/>
</p:tagLst>
</file>

<file path=ppt/tags/tag82.xml><?xml version="1.0" encoding="utf-8"?>
<p:tagLst xmlns:p="http://schemas.openxmlformats.org/presentationml/2006/main">
  <p:tag name="TABLE_ENDDRAG_ORIGIN_RECT" val="179*43"/>
  <p:tag name="TABLE_ENDDRAG_RECT" val="94*166*179*43"/>
</p:tagLst>
</file>

<file path=ppt/tags/tag83.xml><?xml version="1.0" encoding="utf-8"?>
<p:tagLst xmlns:p="http://schemas.openxmlformats.org/presentationml/2006/main">
  <p:tag name="TABLE_ENDDRAG_ORIGIN_RECT" val="179*43"/>
  <p:tag name="TABLE_ENDDRAG_RECT" val="94*166*179*43"/>
</p:tagLst>
</file>

<file path=ppt/tags/tag84.xml><?xml version="1.0" encoding="utf-8"?>
<p:tagLst xmlns:p="http://schemas.openxmlformats.org/presentationml/2006/main">
  <p:tag name="TABLE_ENDDRAG_ORIGIN_RECT" val="179*43"/>
  <p:tag name="TABLE_ENDDRAG_RECT" val="94*166*179*43"/>
</p:tagLst>
</file>

<file path=ppt/tags/tag85.xml><?xml version="1.0" encoding="utf-8"?>
<p:tagLst xmlns:p="http://schemas.openxmlformats.org/presentationml/2006/main">
  <p:tag name="TABLE_ENDDRAG_ORIGIN_RECT" val="179*43"/>
  <p:tag name="TABLE_ENDDRAG_RECT" val="94*166*179*43"/>
</p:tagLst>
</file>

<file path=ppt/tags/tag86.xml><?xml version="1.0" encoding="utf-8"?>
<p:tagLst xmlns:p="http://schemas.openxmlformats.org/presentationml/2006/main">
  <p:tag name="TABLE_ENDDRAG_ORIGIN_RECT" val="179*43"/>
  <p:tag name="TABLE_ENDDRAG_RECT" val="94*166*179*43"/>
</p:tagLst>
</file>

<file path=ppt/tags/tag87.xml><?xml version="1.0" encoding="utf-8"?>
<p:tagLst xmlns:p="http://schemas.openxmlformats.org/presentationml/2006/main">
  <p:tag name="TABLE_ENDDRAG_ORIGIN_RECT" val="179*43"/>
  <p:tag name="TABLE_ENDDRAG_RECT" val="94*166*179*43"/>
</p:tagLst>
</file>

<file path=ppt/tags/tag88.xml><?xml version="1.0" encoding="utf-8"?>
<p:tagLst xmlns:p="http://schemas.openxmlformats.org/presentationml/2006/main">
  <p:tag name="TABLE_ENDDRAG_ORIGIN_RECT" val="179*43"/>
  <p:tag name="TABLE_ENDDRAG_RECT" val="94*166*179*43"/>
</p:tagLst>
</file>

<file path=ppt/tags/tag89.xml><?xml version="1.0" encoding="utf-8"?>
<p:tagLst xmlns:p="http://schemas.openxmlformats.org/presentationml/2006/main">
  <p:tag name="TABLE_ENDDRAG_ORIGIN_RECT" val="179*43"/>
  <p:tag name="TABLE_ENDDRAG_RECT" val="94*166*179*43"/>
</p:tagLst>
</file>

<file path=ppt/tags/tag9.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90.xml><?xml version="1.0" encoding="utf-8"?>
<p:tagLst xmlns:p="http://schemas.openxmlformats.org/presentationml/2006/main">
  <p:tag name="TABLE_ENDDRAG_ORIGIN_RECT" val="179*43"/>
  <p:tag name="TABLE_ENDDRAG_RECT" val="94*166*179*43"/>
</p:tagLst>
</file>

<file path=ppt/tags/tag91.xml><?xml version="1.0" encoding="utf-8"?>
<p:tagLst xmlns:p="http://schemas.openxmlformats.org/presentationml/2006/main">
  <p:tag name="TABLE_ENDDRAG_ORIGIN_RECT" val="179*43"/>
  <p:tag name="TABLE_ENDDRAG_RECT" val="94*166*179*43"/>
</p:tagLst>
</file>

<file path=ppt/tags/tag92.xml><?xml version="1.0" encoding="utf-8"?>
<p:tagLst xmlns:p="http://schemas.openxmlformats.org/presentationml/2006/main">
  <p:tag name="TABLE_ENDDRAG_ORIGIN_RECT" val="179*43"/>
  <p:tag name="TABLE_ENDDRAG_RECT" val="94*166*179*43"/>
</p:tagLst>
</file>

<file path=ppt/theme/theme1.xml><?xml version="1.0" encoding="utf-8"?>
<a:theme xmlns:a="http://schemas.openxmlformats.org/drawingml/2006/main" name="第一PPT模板网：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第一PPT：www.1ppt.com">
  <a:themeElements>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fontScheme name="演示设计">
      <a:majorFont>
        <a:latin typeface="Arial"/>
        <a:ea typeface="华文细黑"/>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lnDef>
  </a:objectDefaults>
  <a:extraClrSchemeLst>
    <a:extraClrScheme>
      <a:clrScheme name="演示设计 1">
        <a:dk1>
          <a:srgbClr val="000000"/>
        </a:dk1>
        <a:lt1>
          <a:srgbClr val="FFFFFF"/>
        </a:lt1>
        <a:dk2>
          <a:srgbClr val="000000"/>
        </a:dk2>
        <a:lt2>
          <a:srgbClr val="808080"/>
        </a:lt2>
        <a:accent1>
          <a:srgbClr val="FFCC00"/>
        </a:accent1>
        <a:accent2>
          <a:srgbClr val="FF9933"/>
        </a:accent2>
        <a:accent3>
          <a:srgbClr val="FFFFFF"/>
        </a:accent3>
        <a:accent4>
          <a:srgbClr val="000000"/>
        </a:accent4>
        <a:accent5>
          <a:srgbClr val="FFE2AA"/>
        </a:accent5>
        <a:accent6>
          <a:srgbClr val="E78A2D"/>
        </a:accent6>
        <a:hlink>
          <a:srgbClr val="463900"/>
        </a:hlink>
        <a:folHlink>
          <a:srgbClr val="FFE67D"/>
        </a:folHlink>
      </a:clrScheme>
      <a:clrMap bg1="lt1" tx1="dk1" bg2="lt2" tx2="dk2" accent1="accent1" accent2="accent2" accent3="accent3" accent4="accent4" accent5="accent5" accent6="accent6" hlink="hlink" folHlink="folHlink"/>
    </a:extraClrScheme>
    <a:extraClrScheme>
      <a:clrScheme name="演示设计 2">
        <a:dk1>
          <a:srgbClr val="000000"/>
        </a:dk1>
        <a:lt1>
          <a:srgbClr val="FFFFFF"/>
        </a:lt1>
        <a:dk2>
          <a:srgbClr val="000000"/>
        </a:dk2>
        <a:lt2>
          <a:srgbClr val="808080"/>
        </a:lt2>
        <a:accent1>
          <a:srgbClr val="FF9021"/>
        </a:accent1>
        <a:accent2>
          <a:srgbClr val="DA5800"/>
        </a:accent2>
        <a:accent3>
          <a:srgbClr val="FFFFFF"/>
        </a:accent3>
        <a:accent4>
          <a:srgbClr val="000000"/>
        </a:accent4>
        <a:accent5>
          <a:srgbClr val="FFC6AB"/>
        </a:accent5>
        <a:accent6>
          <a:srgbClr val="C54F00"/>
        </a:accent6>
        <a:hlink>
          <a:srgbClr val="963D00"/>
        </a:hlink>
        <a:folHlink>
          <a:srgbClr val="FFAD5B"/>
        </a:folHlink>
      </a:clrScheme>
      <a:clrMap bg1="lt1" tx1="dk1" bg2="lt2" tx2="dk2" accent1="accent1" accent2="accent2" accent3="accent3" accent4="accent4" accent5="accent5" accent6="accent6" hlink="hlink" folHlink="folHlink"/>
    </a:extraClrScheme>
    <a:extraClrScheme>
      <a:clrScheme name="演示设计 3">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clrMap bg1="lt1" tx1="dk1" bg2="lt2" tx2="dk2" accent1="accent1" accent2="accent2" accent3="accent3" accent4="accent4" accent5="accent5" accent6="accent6" hlink="hlink" folHlink="folHlink"/>
    </a:extraClrScheme>
    <a:extraClrScheme>
      <a:clrScheme name="演示设计 4">
        <a:dk1>
          <a:srgbClr val="000000"/>
        </a:dk1>
        <a:lt1>
          <a:srgbClr val="FFFFFF"/>
        </a:lt1>
        <a:dk2>
          <a:srgbClr val="000000"/>
        </a:dk2>
        <a:lt2>
          <a:srgbClr val="C0C0C0"/>
        </a:lt2>
        <a:accent1>
          <a:srgbClr val="B2B2B2"/>
        </a:accent1>
        <a:accent2>
          <a:srgbClr val="5F5F5F"/>
        </a:accent2>
        <a:accent3>
          <a:srgbClr val="FFFFFF"/>
        </a:accent3>
        <a:accent4>
          <a:srgbClr val="000000"/>
        </a:accent4>
        <a:accent5>
          <a:srgbClr val="D5D5D5"/>
        </a:accent5>
        <a:accent6>
          <a:srgbClr val="555555"/>
        </a:accent6>
        <a:hlink>
          <a:srgbClr val="1C1C1C"/>
        </a:hlink>
        <a:folHlink>
          <a:srgbClr val="C0C0C0"/>
        </a:folHlink>
      </a:clrScheme>
      <a:clrMap bg1="lt1" tx1="dk1" bg2="lt2" tx2="dk2" accent1="accent1" accent2="accent2" accent3="accent3" accent4="accent4" accent5="accent5" accent6="accent6" hlink="hlink" folHlink="folHlink"/>
    </a:extraClrScheme>
    <a:extraClrScheme>
      <a:clrScheme name="演示设计 5">
        <a:dk1>
          <a:srgbClr val="000000"/>
        </a:dk1>
        <a:lt1>
          <a:srgbClr val="FFFFFF"/>
        </a:lt1>
        <a:dk2>
          <a:srgbClr val="000000"/>
        </a:dk2>
        <a:lt2>
          <a:srgbClr val="B2B2B2"/>
        </a:lt2>
        <a:accent1>
          <a:srgbClr val="BF59B8"/>
        </a:accent1>
        <a:accent2>
          <a:srgbClr val="884183"/>
        </a:accent2>
        <a:accent3>
          <a:srgbClr val="FFFFFF"/>
        </a:accent3>
        <a:accent4>
          <a:srgbClr val="000000"/>
        </a:accent4>
        <a:accent5>
          <a:srgbClr val="DCB5D8"/>
        </a:accent5>
        <a:accent6>
          <a:srgbClr val="7B3A76"/>
        </a:accent6>
        <a:hlink>
          <a:srgbClr val="371535"/>
        </a:hlink>
        <a:folHlink>
          <a:srgbClr val="C468BD"/>
        </a:folHlink>
      </a:clrScheme>
      <a:clrMap bg1="lt1" tx1="dk1" bg2="lt2" tx2="dk2" accent1="accent1" accent2="accent2" accent3="accent3" accent4="accent4" accent5="accent5" accent6="accent6" hlink="hlink" folHlink="folHlink"/>
    </a:extraClrScheme>
    <a:extraClrScheme>
      <a:clrScheme name="演示设计 6">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clrMap bg1="lt1" tx1="dk1" bg2="lt2" tx2="dk2" accent1="accent1" accent2="accent2" accent3="accent3" accent4="accent4" accent5="accent5" accent6="accent6" hlink="hlink" folHlink="folHlink"/>
    </a:extraClrScheme>
    <a:extraClrScheme>
      <a:clrScheme name="演示设计 7">
        <a:dk1>
          <a:srgbClr val="000000"/>
        </a:dk1>
        <a:lt1>
          <a:srgbClr val="FFFFFF"/>
        </a:lt1>
        <a:dk2>
          <a:srgbClr val="000000"/>
        </a:dk2>
        <a:lt2>
          <a:srgbClr val="C0C0C0"/>
        </a:lt2>
        <a:accent1>
          <a:srgbClr val="DFE0BE"/>
        </a:accent1>
        <a:accent2>
          <a:srgbClr val="D1D46B"/>
        </a:accent2>
        <a:accent3>
          <a:srgbClr val="FFFFFF"/>
        </a:accent3>
        <a:accent4>
          <a:srgbClr val="000000"/>
        </a:accent4>
        <a:accent5>
          <a:srgbClr val="ECEDDB"/>
        </a:accent5>
        <a:accent6>
          <a:srgbClr val="BDC060"/>
        </a:accent6>
        <a:hlink>
          <a:srgbClr val="3A3B11"/>
        </a:hlink>
        <a:folHlink>
          <a:srgbClr val="DDDF91"/>
        </a:folHlink>
      </a:clrScheme>
      <a:clrMap bg1="lt1" tx1="dk1" bg2="lt2" tx2="dk2" accent1="accent1" accent2="accent2" accent3="accent3" accent4="accent4" accent5="accent5" accent6="accent6" hlink="hlink" folHlink="folHlink"/>
    </a:extraClrScheme>
    <a:extraClrScheme>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9551</Words>
  <Application>WPS 演示</Application>
  <PresentationFormat>全屏显示(4:3)</PresentationFormat>
  <Paragraphs>2401</Paragraphs>
  <Slides>50</Slides>
  <Notes>1</Notes>
  <HiddenSlides>0</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50</vt:i4>
      </vt:variant>
    </vt:vector>
  </HeadingPairs>
  <TitlesOfParts>
    <vt:vector size="69" baseType="lpstr">
      <vt:lpstr>Arial</vt:lpstr>
      <vt:lpstr>宋体</vt:lpstr>
      <vt:lpstr>Wingdings</vt:lpstr>
      <vt:lpstr>Calibri</vt:lpstr>
      <vt:lpstr>华文细黑</vt:lpstr>
      <vt:lpstr>MS UI Gothic</vt:lpstr>
      <vt:lpstr>方正正大黑简体</vt:lpstr>
      <vt:lpstr>黑体</vt:lpstr>
      <vt:lpstr>Verdana</vt:lpstr>
      <vt:lpstr>微软雅黑</vt:lpstr>
      <vt:lpstr>楷体</vt:lpstr>
      <vt:lpstr>Times New Roman</vt:lpstr>
      <vt:lpstr>隶书</vt:lpstr>
      <vt:lpstr>Arial Unicode MS</vt:lpstr>
      <vt:lpstr>Tahoma</vt:lpstr>
      <vt:lpstr>JetBrains Mono</vt:lpstr>
      <vt:lpstr>Segoe Print</vt:lpstr>
      <vt:lpstr>第一PPT模板网：www.1ppt.com</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creator>第一PPT模板网：www.1ppt.com</dc:creator>
  <cp:lastModifiedBy>时间矿泉水</cp:lastModifiedBy>
  <cp:revision>435</cp:revision>
  <dcterms:created xsi:type="dcterms:W3CDTF">2010-09-23T08:30:00Z</dcterms:created>
  <dcterms:modified xsi:type="dcterms:W3CDTF">2025-09-22T06:38:08Z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模板">
    <vt:lpwstr>www.1ppt.com</vt:lpwstr>
  </property>
  <property fmtid="{D5CDD505-2E9C-101B-9397-08002B2CF9AE}" pid="3" name="ICV">
    <vt:lpwstr>FCA73F71D30A455E9BD22AE6DD7764F1_12</vt:lpwstr>
  </property>
  <property fmtid="{D5CDD505-2E9C-101B-9397-08002B2CF9AE}" pid="4" name="KSOProductBuildVer">
    <vt:lpwstr>2052-12.1.0.22529</vt:lpwstr>
  </property>
</Properties>
</file>