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70"/>
  </p:handoutMasterIdLst>
  <p:sldIdLst>
    <p:sldId id="258" r:id="rId4"/>
    <p:sldId id="710" r:id="rId6"/>
    <p:sldId id="721" r:id="rId7"/>
    <p:sldId id="723" r:id="rId8"/>
    <p:sldId id="718" r:id="rId9"/>
    <p:sldId id="720" r:id="rId10"/>
    <p:sldId id="724" r:id="rId11"/>
    <p:sldId id="727" r:id="rId12"/>
    <p:sldId id="335" r:id="rId13"/>
    <p:sldId id="332" r:id="rId14"/>
    <p:sldId id="725" r:id="rId15"/>
    <p:sldId id="728" r:id="rId16"/>
    <p:sldId id="722" r:id="rId17"/>
    <p:sldId id="730" r:id="rId18"/>
    <p:sldId id="729" r:id="rId19"/>
    <p:sldId id="731" r:id="rId20"/>
    <p:sldId id="732" r:id="rId21"/>
    <p:sldId id="733" r:id="rId22"/>
    <p:sldId id="734" r:id="rId23"/>
    <p:sldId id="736" r:id="rId24"/>
    <p:sldId id="735" r:id="rId25"/>
    <p:sldId id="737" r:id="rId26"/>
    <p:sldId id="334" r:id="rId27"/>
    <p:sldId id="333" r:id="rId28"/>
    <p:sldId id="339" r:id="rId29"/>
    <p:sldId id="365" r:id="rId30"/>
    <p:sldId id="366" r:id="rId31"/>
    <p:sldId id="367" r:id="rId32"/>
    <p:sldId id="676" r:id="rId33"/>
    <p:sldId id="677" r:id="rId34"/>
    <p:sldId id="678" r:id="rId35"/>
    <p:sldId id="679" r:id="rId36"/>
    <p:sldId id="680" r:id="rId37"/>
    <p:sldId id="262" r:id="rId38"/>
    <p:sldId id="263" r:id="rId39"/>
    <p:sldId id="681" r:id="rId40"/>
    <p:sldId id="682" r:id="rId41"/>
    <p:sldId id="683" r:id="rId42"/>
    <p:sldId id="684" r:id="rId43"/>
    <p:sldId id="685" r:id="rId44"/>
    <p:sldId id="686" r:id="rId45"/>
    <p:sldId id="687" r:id="rId46"/>
    <p:sldId id="688" r:id="rId47"/>
    <p:sldId id="689" r:id="rId48"/>
    <p:sldId id="690" r:id="rId49"/>
    <p:sldId id="691" r:id="rId50"/>
    <p:sldId id="271" r:id="rId51"/>
    <p:sldId id="693" r:id="rId52"/>
    <p:sldId id="712" r:id="rId53"/>
    <p:sldId id="713" r:id="rId54"/>
    <p:sldId id="583" r:id="rId55"/>
    <p:sldId id="585" r:id="rId56"/>
    <p:sldId id="696" r:id="rId57"/>
    <p:sldId id="697" r:id="rId58"/>
    <p:sldId id="698" r:id="rId59"/>
    <p:sldId id="694" r:id="rId60"/>
    <p:sldId id="699" r:id="rId61"/>
    <p:sldId id="700" r:id="rId62"/>
    <p:sldId id="701" r:id="rId63"/>
    <p:sldId id="702" r:id="rId64"/>
    <p:sldId id="703" r:id="rId65"/>
    <p:sldId id="704" r:id="rId66"/>
    <p:sldId id="695" r:id="rId67"/>
    <p:sldId id="714" r:id="rId68"/>
    <p:sldId id="715" r:id="rId69"/>
  </p:sldIdLst>
  <p:sldSz cx="9144000" cy="6858000" type="screen4x3"/>
  <p:notesSz cx="6858000" cy="9144000"/>
  <p:custDataLst>
    <p:tags r:id="rId75"/>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05" userDrawn="1">
          <p15:clr>
            <a:srgbClr val="A4A3A4"/>
          </p15:clr>
        </p15:guide>
        <p15:guide id="2" pos="294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jg"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DBDB"/>
    <a:srgbClr val="2B9871"/>
    <a:srgbClr val="96D8C0"/>
    <a:srgbClr val="1A69DC"/>
    <a:srgbClr val="5996ED"/>
    <a:srgbClr val="F9531A"/>
    <a:srgbClr val="FE9800"/>
    <a:srgbClr val="F9531D"/>
    <a:srgbClr val="FF9901"/>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12" autoAdjust="0"/>
    <p:restoredTop sz="95126" autoAdjust="0"/>
  </p:normalViewPr>
  <p:slideViewPr>
    <p:cSldViewPr showGuides="1">
      <p:cViewPr varScale="1">
        <p:scale>
          <a:sx n="89" d="100"/>
          <a:sy n="89" d="100"/>
        </p:scale>
        <p:origin x="1109" y="-10"/>
      </p:cViewPr>
      <p:guideLst>
        <p:guide orient="horz" pos="2205"/>
        <p:guide pos="294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5" Type="http://schemas.openxmlformats.org/officeDocument/2006/relationships/tags" Target="tags/tag29.xml"/><Relationship Id="rId74" Type="http://schemas.openxmlformats.org/officeDocument/2006/relationships/commentAuthors" Target="commentAuthors.xml"/><Relationship Id="rId73" Type="http://schemas.openxmlformats.org/officeDocument/2006/relationships/tableStyles" Target="tableStyles.xml"/><Relationship Id="rId72" Type="http://schemas.openxmlformats.org/officeDocument/2006/relationships/viewProps" Target="viewProps.xml"/><Relationship Id="rId71" Type="http://schemas.openxmlformats.org/officeDocument/2006/relationships/presProps" Target="presProps.xml"/><Relationship Id="rId70" Type="http://schemas.openxmlformats.org/officeDocument/2006/relationships/handoutMaster" Target="handoutMasters/handoutMaster1.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2B9A6F-649B-40E0-9235-15314CCF5F2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7AA538-38B4-4B93-A9C9-F579F75A06F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Calibri" panose="020F0502020204030204" pitchFamily="34"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Calibri" panose="020F0502020204030204" pitchFamily="34" charset="0"/>
              </a:defRPr>
            </a:lvl1pPr>
          </a:lstStyle>
          <a:p>
            <a:pPr>
              <a:defRPr/>
            </a:pPr>
            <a:fld id="{1134E214-E3C0-4F75-A783-D0C3FCB417FE}" type="datetimeFigureOut">
              <a:rPr lang="zh-CN" altLang="en-US"/>
            </a:fld>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223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Calibri" panose="020F0502020204030204" pitchFamily="34"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AB76F6FC-157B-4160-B88F-123B3C4C0F2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注意大</a:t>
            </a:r>
            <a:r>
              <a:rPr lang="en-US" altLang="zh-CN"/>
              <a:t>O</a:t>
            </a:r>
            <a:r>
              <a:rPr lang="zh-CN" altLang="en-US"/>
              <a:t>表示法通常是一个粗略的表示，我们一般在分析一个算法的时间复杂度的时候有时候也用</a:t>
            </a:r>
            <a:r>
              <a:rPr lang="en-US" altLang="zh-CN"/>
              <a:t>T(n)</a:t>
            </a:r>
            <a:r>
              <a:rPr lang="zh-CN" altLang="en-US"/>
              <a:t>表示。</a:t>
            </a:r>
            <a:r>
              <a:rPr lang="en-US" altLang="zh-CN"/>
              <a:t>T(n)</a:t>
            </a:r>
            <a:r>
              <a:rPr lang="zh-CN" altLang="en-US"/>
              <a:t>表示的时候一个精确的时间复杂度。比如我们分析一下冒泡排序算法的例子</a:t>
            </a:r>
            <a:r>
              <a:rPr lang="en-US" altLang="zh-CN"/>
              <a:t>...</a:t>
            </a:r>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注意大</a:t>
            </a:r>
            <a:r>
              <a:rPr lang="en-US" altLang="zh-CN"/>
              <a:t>O</a:t>
            </a:r>
            <a:r>
              <a:rPr lang="zh-CN" altLang="en-US"/>
              <a:t>表示法通常是一个粗略的表示，我们一般在分析一个算法的时间复杂度的时候有时候也用</a:t>
            </a:r>
            <a:r>
              <a:rPr lang="en-US" altLang="zh-CN"/>
              <a:t>T(n)</a:t>
            </a:r>
            <a:r>
              <a:rPr lang="zh-CN" altLang="en-US"/>
              <a:t>表示。</a:t>
            </a:r>
            <a:r>
              <a:rPr lang="en-US" altLang="zh-CN"/>
              <a:t>T(n)</a:t>
            </a:r>
            <a:r>
              <a:rPr lang="zh-CN" altLang="en-US"/>
              <a:t>表示的时候一个精确的时间复杂度。比如我们分析一下冒泡排序算法的例子</a:t>
            </a:r>
            <a:r>
              <a:rPr lang="en-US" altLang="zh-CN"/>
              <a:t>...</a:t>
            </a:r>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注意大</a:t>
            </a:r>
            <a:r>
              <a:rPr lang="en-US" altLang="zh-CN"/>
              <a:t>O</a:t>
            </a:r>
            <a:r>
              <a:rPr lang="zh-CN" altLang="en-US"/>
              <a:t>表示法通常是一个粗略的表示，我们一般在分析一个算法的时间复杂度的时候有时候也用</a:t>
            </a:r>
            <a:r>
              <a:rPr lang="en-US" altLang="zh-CN"/>
              <a:t>T(n)</a:t>
            </a:r>
            <a:r>
              <a:rPr lang="zh-CN" altLang="en-US"/>
              <a:t>表示。</a:t>
            </a:r>
            <a:r>
              <a:rPr lang="en-US" altLang="zh-CN"/>
              <a:t>T(n)</a:t>
            </a:r>
            <a:r>
              <a:rPr lang="zh-CN" altLang="en-US"/>
              <a:t>表示的时候一个精确的时间复杂度。比如我们分析一下冒泡排序算法的例子</a:t>
            </a:r>
            <a:r>
              <a:rPr lang="en-US" altLang="zh-CN"/>
              <a:t>...</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就像现实世界你运用孙子兵法以少胜多一样。让你的兵以一当十。学习算法也是，运用这些策略让你算法在时间空间上能达到极致，让你的程序运行高效</a:t>
            </a:r>
            <a:r>
              <a:rPr lang="zh-CN" altLang="en-US"/>
              <a:t>流畅。</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注意大</a:t>
            </a:r>
            <a:r>
              <a:rPr lang="en-US" altLang="zh-CN"/>
              <a:t>O</a:t>
            </a:r>
            <a:r>
              <a:rPr lang="zh-CN" altLang="en-US"/>
              <a:t>表示法通常是一个粗略的表示，我们一般在分析一个算法的时间复杂度的时候有时候也用</a:t>
            </a:r>
            <a:r>
              <a:rPr lang="en-US" altLang="zh-CN"/>
              <a:t>T(n)</a:t>
            </a:r>
            <a:r>
              <a:rPr lang="zh-CN" altLang="en-US"/>
              <a:t>表示。</a:t>
            </a:r>
            <a:r>
              <a:rPr lang="en-US" altLang="zh-CN"/>
              <a:t>T(n)</a:t>
            </a:r>
            <a:r>
              <a:rPr lang="zh-CN" altLang="en-US"/>
              <a:t>表示的时候一个精确的时间复杂度，包括常数项，</a:t>
            </a:r>
            <a:r>
              <a:rPr lang="zh-CN" altLang="en-US"/>
              <a:t>低阶项。比如我们分析一下冒泡排序算法的例子</a:t>
            </a:r>
            <a:r>
              <a:rPr lang="en-US" altLang="zh-CN"/>
              <a:t>...</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注意大</a:t>
            </a:r>
            <a:r>
              <a:rPr lang="en-US" altLang="zh-CN"/>
              <a:t>O</a:t>
            </a:r>
            <a:r>
              <a:rPr lang="zh-CN" altLang="en-US"/>
              <a:t>表示法通常是一个粗略的表示，我们一般在分析一个算法的时间复杂度的时候有时候也用</a:t>
            </a:r>
            <a:r>
              <a:rPr lang="en-US" altLang="zh-CN"/>
              <a:t>T(n)</a:t>
            </a:r>
            <a:r>
              <a:rPr lang="zh-CN" altLang="en-US"/>
              <a:t>表示。</a:t>
            </a:r>
            <a:r>
              <a:rPr lang="en-US" altLang="zh-CN"/>
              <a:t>T(n)</a:t>
            </a:r>
            <a:r>
              <a:rPr lang="zh-CN" altLang="en-US"/>
              <a:t>表示的时候一个精确的时间复杂度。比如我们分析一下冒泡排序算法的例子</a:t>
            </a:r>
            <a:r>
              <a:rPr lang="en-US" altLang="zh-CN"/>
              <a:t>...</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注意大</a:t>
            </a:r>
            <a:r>
              <a:rPr lang="en-US" altLang="zh-CN"/>
              <a:t>O</a:t>
            </a:r>
            <a:r>
              <a:rPr lang="zh-CN" altLang="en-US"/>
              <a:t>表示法通常是一个粗略的表示，我们一般在分析一个算法的时间复杂度的时候有时候也用</a:t>
            </a:r>
            <a:r>
              <a:rPr lang="en-US" altLang="zh-CN"/>
              <a:t>T(n)</a:t>
            </a:r>
            <a:r>
              <a:rPr lang="zh-CN" altLang="en-US"/>
              <a:t>表示。</a:t>
            </a:r>
            <a:r>
              <a:rPr lang="en-US" altLang="zh-CN"/>
              <a:t>T(n)</a:t>
            </a:r>
            <a:r>
              <a:rPr lang="zh-CN" altLang="en-US"/>
              <a:t>表示的时候一个精确的时间复杂度。比如我们分析一下冒泡排序算法的例子</a:t>
            </a:r>
            <a:r>
              <a:rPr lang="en-US" altLang="zh-CN"/>
              <a:t>...</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注意大</a:t>
            </a:r>
            <a:r>
              <a:rPr lang="en-US" altLang="zh-CN"/>
              <a:t>O</a:t>
            </a:r>
            <a:r>
              <a:rPr lang="zh-CN" altLang="en-US"/>
              <a:t>表示法通常是一个粗略的表示，我们一般在分析一个算法的时间复杂度的时候有时候也用</a:t>
            </a:r>
            <a:r>
              <a:rPr lang="en-US" altLang="zh-CN"/>
              <a:t>T(n)</a:t>
            </a:r>
            <a:r>
              <a:rPr lang="zh-CN" altLang="en-US"/>
              <a:t>表示。</a:t>
            </a:r>
            <a:r>
              <a:rPr lang="en-US" altLang="zh-CN"/>
              <a:t>T(n)</a:t>
            </a:r>
            <a:r>
              <a:rPr lang="zh-CN" altLang="en-US"/>
              <a:t>表示的时候一个精确的时间复杂度。比如我们分析一下冒泡排序算法的例子</a:t>
            </a:r>
            <a:r>
              <a:rPr lang="en-US" altLang="zh-CN"/>
              <a:t>...</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D4C337C-56CD-4E78-A199-8ED66DBF5B5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621EFB7-24A1-4297-A07F-399B1DFE6377}"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A041A82-1373-40DD-AF95-6D291423A5B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4FF7C98-0C26-42AA-8C14-C0C3C1C768A2}"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5A2F362-28BD-4F85-AA63-899E512CA5D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852C04-6D91-45C9-80C4-65680D9B2F04}"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b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20638"/>
            <a:ext cx="9174163"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7"/>
          <p:cNvSpPr>
            <a:spLocks noGrp="1" noChangeArrowheads="1"/>
          </p:cNvSpPr>
          <p:nvPr>
            <p:ph type="ctrTitle"/>
          </p:nvPr>
        </p:nvSpPr>
        <p:spPr>
          <a:xfrm>
            <a:off x="468313" y="2470150"/>
            <a:ext cx="5399087" cy="1079500"/>
          </a:xfrm>
          <a:prstGeom prst="rect">
            <a:avLst/>
          </a:prstGeom>
        </p:spPr>
        <p:txBody>
          <a:bodyPr/>
          <a:lstStyle>
            <a:lvl1pPr>
              <a:defRPr sz="3200"/>
            </a:lvl1pPr>
          </a:lstStyle>
          <a:p>
            <a:r>
              <a:rPr lang="zh-CN"/>
              <a:t>单击此处编辑母版标题样式</a:t>
            </a:r>
            <a:endParaRPr lang="zh-CN"/>
          </a:p>
        </p:txBody>
      </p:sp>
      <p:sp>
        <p:nvSpPr>
          <p:cNvPr id="2052" name="Rectangle 31"/>
          <p:cNvSpPr>
            <a:spLocks noGrp="1" noChangeArrowheads="1"/>
          </p:cNvSpPr>
          <p:nvPr>
            <p:ph type="subTitle" idx="1" hasCustomPrompt="1"/>
          </p:nvPr>
        </p:nvSpPr>
        <p:spPr>
          <a:xfrm>
            <a:off x="468313" y="3549650"/>
            <a:ext cx="5400675" cy="600075"/>
          </a:xfrm>
          <a:prstGeom prst="rect">
            <a:avLst/>
          </a:prstGeom>
        </p:spPr>
        <p:txBody>
          <a:bodyPr/>
          <a:lstStyle>
            <a:lvl1pPr marL="0" indent="0">
              <a:buFont typeface="Wingdings" panose="05000000000000000000" pitchFamily="2" charset="2"/>
              <a:buNone/>
              <a:defRPr sz="1800">
                <a:solidFill>
                  <a:schemeClr val="bg1"/>
                </a:solidFill>
              </a:defRPr>
            </a:lvl1pPr>
          </a:lstStyle>
          <a:p>
            <a:r>
              <a:rPr lang="zh-CN"/>
              <a:t>单击添加署名或公司信息</a:t>
            </a:r>
            <a:endParaRPr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468313" y="1125538"/>
            <a:ext cx="8207375" cy="51625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B2E83DC-661B-4DCC-B4A3-95AD0DF58E27}" type="slidenum">
              <a:rPr lang="zh-CN" altLang="en-US" smtClean="0"/>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D5D6385-73FF-48F7-8DDA-F02439D7B60D}" type="slidenum">
              <a:rPr lang="zh-CN" altLang="en-US" smtClean="0"/>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68313" y="1125538"/>
            <a:ext cx="4027487"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25538"/>
            <a:ext cx="4027488"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45E1E5F-9D19-4FC7-A71A-24AB39712209}" type="slidenum">
              <a:rPr lang="zh-CN" altLang="en-US" smtClean="0"/>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01DEBBD1-2960-4502-95D3-F1444E13883A}" type="slidenum">
              <a:rPr lang="zh-CN" altLang="en-US" smtClean="0"/>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3FFE5EB4-F84A-4001-AC86-DD5EEB2060DD}" type="slidenum">
              <a:rPr lang="zh-CN" altLang="en-US" smtClean="0"/>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A7D3370-EE2E-49E3-B92B-CC864B084AD2}" type="slidenum">
              <a:rPr lang="zh-CN" altLang="en-US"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76786A8-DA7B-4463-AC0E-627FA292886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8F0AC98-C112-462F-A733-1142817643B5}"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FF81DA7-16D0-41E8-A52E-04703233FF3D}" type="slidenum">
              <a:rPr lang="zh-CN" altLang="en-US" smtClean="0"/>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1125538"/>
            <a:ext cx="8207375" cy="516255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5395485-1E7F-4AEF-8259-7171D9A6624F}" type="slidenum">
              <a:rPr lang="zh-CN" altLang="en-US" smtClean="0"/>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97217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315913"/>
            <a:ext cx="6003925" cy="597217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7EFF9BE1-89C5-461A-8080-0860368CA4E7}" type="slidenum">
              <a:rPr lang="zh-CN" altLang="en-US" smtClean="0"/>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C8FEDC41-C8C7-4EFD-A6DE-BC4A4069D4EC}" type="slidenum">
              <a:rPr lang="zh-CN" altLang="en-US" smtClean="0"/>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图表占位符 2"/>
          <p:cNvSpPr>
            <a:spLocks noGrp="1"/>
          </p:cNvSpPr>
          <p:nvPr>
            <p:ph type="chart"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6FF87EDD-D88C-44D8-97FB-6009DD6ED594}" type="slidenum">
              <a:rPr lang="zh-CN" altLang="en-US"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92404DC-45E9-4B79-B710-EF7B8A82D15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30054E0-3ECF-4993-B704-01BF04B9C137}"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41494BF-5B1D-4083-B2B1-F899FD3CD3A5}"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40C7736-4C23-4814-8178-1062D7CE527C}"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6E47BC8-F845-43A1-BFB2-79B7CA2E9C08}"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CD8B52F-138E-4474-B3E2-E382D2AC0E4C}"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C6D38EF-6919-415F-8B66-396DB8B36CE2}"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14E45C3-B2E5-4741-AA4C-575377E6A51F}"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313B4B4-E48B-452F-B373-B321188AE55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3028E7B-B7E0-41F8-BDFE-59048185547B}"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1C2B4C89-A87E-4B95-BFA0-7FA97462C649}"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7E0EA25-2385-4128-9C3D-A106F721463A}"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54C2CE68-96F6-421B-A84A-ADA3305998C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F4EE7F1-3F8F-4896-A845-A94111029746}"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image" Target="../media/image3.png"/><Relationship Id="rId14" Type="http://schemas.openxmlformats.org/officeDocument/2006/relationships/image" Target="../media/image2.jpeg"/><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9B433B3C-293C-4A78-916C-E8BD3FD00FA6}"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a:defRPr/>
            </a:pPr>
            <a:fld id="{A1596B22-6535-4D74-9806-9999F834F1F8}"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bg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80513" cy="501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p:cNvSpPr>
            <a:spLocks noGrp="1" noChangeArrowheads="1"/>
          </p:cNvSpPr>
          <p:nvPr>
            <p:ph type="sldNum" sz="quarter" idx="4"/>
          </p:nvPr>
        </p:nvSpPr>
        <p:spPr bwMode="auto">
          <a:xfrm>
            <a:off x="7235825" y="6453188"/>
            <a:ext cx="1439863" cy="19685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000" b="1">
                <a:ea typeface="华文细黑" panose="02010600040101010101" pitchFamily="2" charset="-122"/>
              </a:defRPr>
            </a:lvl1pPr>
          </a:lstStyle>
          <a:p>
            <a:pPr>
              <a:defRPr/>
            </a:pPr>
            <a:r>
              <a:rPr lang="de-DE" altLang="en-US"/>
              <a:t>Page </a:t>
            </a:r>
            <a:r>
              <a:rPr lang="de-DE" altLang="en-US">
                <a:sym typeface="MS UI Gothic" panose="020B0600070205080204" pitchFamily="34" charset="-128"/>
              </a:rPr>
              <a:t></a:t>
            </a:r>
            <a:r>
              <a:rPr lang="de-DE" altLang="en-US"/>
              <a:t> </a:t>
            </a:r>
            <a:fld id="{B8F227BD-8E81-48D9-8EB2-264A8CA59D9A}" type="slidenum">
              <a:rPr lang="zh-CN" altLang="en-US" smtClean="0"/>
            </a:fld>
            <a:endParaRPr lang="en-US" altLang="zh-CN"/>
          </a:p>
        </p:txBody>
      </p:sp>
      <p:pic>
        <p:nvPicPr>
          <p:cNvPr id="2" name="图片 1"/>
          <p:cNvPicPr>
            <a:picLocks noChangeAspect="1"/>
          </p:cNvPicPr>
          <p:nvPr userDrawn="1"/>
        </p:nvPicPr>
        <p:blipFill>
          <a:blip r:embed="rId15"/>
          <a:stretch>
            <a:fillRect/>
          </a:stretch>
        </p:blipFill>
        <p:spPr>
          <a:xfrm>
            <a:off x="-1" y="6619981"/>
            <a:ext cx="9180513" cy="409419"/>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9" Type="http://schemas.openxmlformats.org/officeDocument/2006/relationships/image" Target="../media/image24.png"/><Relationship Id="rId8" Type="http://schemas.openxmlformats.org/officeDocument/2006/relationships/image" Target="../media/image23.png"/><Relationship Id="rId7" Type="http://schemas.openxmlformats.org/officeDocument/2006/relationships/image" Target="../media/image22.png"/><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0" Type="http://schemas.openxmlformats.org/officeDocument/2006/relationships/slideLayout" Target="../slideLayouts/slideLayout18.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image" Target="../media/image26.wmf"/><Relationship Id="rId7" Type="http://schemas.openxmlformats.org/officeDocument/2006/relationships/oleObject" Target="../embeddings/oleObject2.bin"/><Relationship Id="rId6" Type="http://schemas.openxmlformats.org/officeDocument/2006/relationships/tags" Target="../tags/tag20.xml"/><Relationship Id="rId5" Type="http://schemas.openxmlformats.org/officeDocument/2006/relationships/image" Target="../media/image25.wmf"/><Relationship Id="rId4" Type="http://schemas.openxmlformats.org/officeDocument/2006/relationships/oleObject" Target="../embeddings/oleObject1.bin"/><Relationship Id="rId3" Type="http://schemas.openxmlformats.org/officeDocument/2006/relationships/tags" Target="../tags/tag19.xml"/><Relationship Id="rId2" Type="http://schemas.openxmlformats.org/officeDocument/2006/relationships/tags" Target="../tags/tag18.xml"/><Relationship Id="rId13" Type="http://schemas.openxmlformats.org/officeDocument/2006/relationships/vmlDrawing" Target="../drawings/vmlDrawing1.vml"/><Relationship Id="rId12" Type="http://schemas.openxmlformats.org/officeDocument/2006/relationships/slideLayout" Target="../slideLayouts/slideLayout18.xml"/><Relationship Id="rId11" Type="http://schemas.openxmlformats.org/officeDocument/2006/relationships/image" Target="../media/image27.wmf"/><Relationship Id="rId10" Type="http://schemas.openxmlformats.org/officeDocument/2006/relationships/oleObject" Target="../embeddings/oleObject3.bin"/><Relationship Id="rId1" Type="http://schemas.openxmlformats.org/officeDocument/2006/relationships/tags" Target="../tags/tag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8.xml"/><Relationship Id="rId1"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8.xml"/><Relationship Id="rId3" Type="http://schemas.openxmlformats.org/officeDocument/2006/relationships/image" Target="../media/image30.png"/><Relationship Id="rId2" Type="http://schemas.openxmlformats.org/officeDocument/2006/relationships/tags" Target="../tags/tag22.xml"/><Relationship Id="rId1" Type="http://schemas.openxmlformats.org/officeDocument/2006/relationships/image" Target="../media/image29.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8.xml"/><Relationship Id="rId3" Type="http://schemas.openxmlformats.org/officeDocument/2006/relationships/tags" Target="../tags/tag24.xml"/><Relationship Id="rId2" Type="http://schemas.openxmlformats.org/officeDocument/2006/relationships/image" Target="../media/image31.png"/><Relationship Id="rId1" Type="http://schemas.openxmlformats.org/officeDocument/2006/relationships/tags" Target="../tags/tag2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8.xml"/><Relationship Id="rId2" Type="http://schemas.openxmlformats.org/officeDocument/2006/relationships/image" Target="../media/image32.png"/><Relationship Id="rId1" Type="http://schemas.openxmlformats.org/officeDocument/2006/relationships/tags" Target="../tags/tag25.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8.xml"/><Relationship Id="rId3" Type="http://schemas.openxmlformats.org/officeDocument/2006/relationships/tags" Target="../tags/tag27.xml"/><Relationship Id="rId2" Type="http://schemas.openxmlformats.org/officeDocument/2006/relationships/image" Target="../media/image33.png"/><Relationship Id="rId1" Type="http://schemas.openxmlformats.org/officeDocument/2006/relationships/tags" Target="../tags/tag2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tags" Target="../tags/tag28.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34.jpe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slide" Target="slide50.xml"/><Relationship Id="rId23" Type="http://schemas.openxmlformats.org/officeDocument/2006/relationships/slideLayout" Target="../slideLayouts/slideLayout18.xml"/><Relationship Id="rId22" Type="http://schemas.openxmlformats.org/officeDocument/2006/relationships/image" Target="../media/image9.png"/><Relationship Id="rId21" Type="http://schemas.openxmlformats.org/officeDocument/2006/relationships/tags" Target="../tags/tag16.xml"/><Relationship Id="rId20" Type="http://schemas.openxmlformats.org/officeDocument/2006/relationships/image" Target="../media/image8.png"/><Relationship Id="rId2" Type="http://schemas.openxmlformats.org/officeDocument/2006/relationships/tags" Target="../tags/tag2.xml"/><Relationship Id="rId19" Type="http://schemas.openxmlformats.org/officeDocument/2006/relationships/tags" Target="../tags/tag15.xml"/><Relationship Id="rId18" Type="http://schemas.openxmlformats.org/officeDocument/2006/relationships/image" Target="../media/image7.png"/><Relationship Id="rId17" Type="http://schemas.openxmlformats.org/officeDocument/2006/relationships/tags" Target="../tags/tag14.xml"/><Relationship Id="rId16" Type="http://schemas.openxmlformats.org/officeDocument/2006/relationships/image" Target="../media/image6.png"/><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image" Target="../media/image5.png"/><Relationship Id="rId10" Type="http://schemas.openxmlformats.org/officeDocument/2006/relationships/tags" Target="../tags/tag9.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32.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35.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3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3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39.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36.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7.png"/></Relationships>
</file>

<file path=ppt/slides/_rels/slide4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4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8.png"/></Relationships>
</file>

<file path=ppt/slides/_rels/slide4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4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9.png"/></Relationships>
</file>

<file path=ppt/slides/_rels/slide4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4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4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1.png"/></Relationships>
</file>

<file path=ppt/slides/_rels/slide50.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4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5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52.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5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54.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41.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55.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42.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5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5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5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59.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image" Target="../media/image44.png"/><Relationship Id="rId6" Type="http://schemas.openxmlformats.org/officeDocument/2006/relationships/image" Target="../media/image43.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image" Target="../media/image12.png"/></Relationships>
</file>

<file path=ppt/slides/_rels/slide6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6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6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6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6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6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hyperlink" Target="https://leetcode.cn/problemset/" TargetMode="External"/><Relationship Id="rId2" Type="http://schemas.openxmlformats.org/officeDocument/2006/relationships/image" Target="../media/image14.png"/><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7"/>
          <p:cNvSpPr>
            <a:spLocks noChangeArrowheads="1"/>
          </p:cNvSpPr>
          <p:nvPr/>
        </p:nvSpPr>
        <p:spPr bwMode="auto">
          <a:xfrm>
            <a:off x="900113" y="234950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算法设计基础</a:t>
            </a:r>
            <a:endPar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endParaRPr>
          </a:p>
        </p:txBody>
      </p:sp>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sp>
        <p:nvSpPr>
          <p:cNvPr id="2" name="矩形 1"/>
          <p:cNvSpPr/>
          <p:nvPr/>
        </p:nvSpPr>
        <p:spPr>
          <a:xfrm>
            <a:off x="2990533" y="3716777"/>
            <a:ext cx="3591560" cy="3107690"/>
          </a:xfrm>
          <a:prstGeom prst="rect">
            <a:avLst/>
          </a:prstGeom>
        </p:spPr>
        <p:txBody>
          <a:bodyPr wrap="none">
            <a:spAutoFit/>
          </a:bodyPr>
          <a:p>
            <a:pPr algn="ctr">
              <a:spcBef>
                <a:spcPct val="50000"/>
              </a:spcBef>
              <a:defRPr/>
            </a:pPr>
            <a:r>
              <a:rPr lang="zh-CN" altLang="en-US" sz="2800" b="1" dirty="0">
                <a:solidFill>
                  <a:srgbClr val="0000FF"/>
                </a:solidFill>
                <a:latin typeface="楷体" panose="02010609060101010101" pitchFamily="49" charset="-122"/>
                <a:ea typeface="楷体" panose="02010609060101010101" pitchFamily="49" charset="-122"/>
              </a:rPr>
              <a:t>商丘师范</a:t>
            </a:r>
            <a:r>
              <a:rPr lang="zh-CN" altLang="en-US" sz="2800" b="1" dirty="0">
                <a:solidFill>
                  <a:srgbClr val="0000FF"/>
                </a:solidFill>
                <a:latin typeface="楷体" panose="02010609060101010101" pitchFamily="49" charset="-122"/>
                <a:ea typeface="楷体" panose="02010609060101010101" pitchFamily="49" charset="-122"/>
              </a:rPr>
              <a:t>学院</a:t>
            </a:r>
            <a:endParaRPr lang="zh-CN" altLang="en-US" sz="2800" b="1" dirty="0">
              <a:solidFill>
                <a:srgbClr val="0000FF"/>
              </a:solidFill>
              <a:latin typeface="楷体" panose="02010609060101010101" pitchFamily="49" charset="-122"/>
              <a:ea typeface="楷体" panose="02010609060101010101" pitchFamily="49" charset="-122"/>
            </a:endParaRPr>
          </a:p>
          <a:p>
            <a:pPr algn="ctr">
              <a:spcBef>
                <a:spcPct val="50000"/>
              </a:spcBef>
              <a:defRPr/>
            </a:pPr>
            <a:r>
              <a:rPr lang="zh-CN" altLang="en-US" sz="2800" b="1" dirty="0">
                <a:solidFill>
                  <a:srgbClr val="0000FF"/>
                </a:solidFill>
                <a:latin typeface="楷体" panose="02010609060101010101" pitchFamily="49" charset="-122"/>
                <a:ea typeface="楷体" panose="02010609060101010101" pitchFamily="49" charset="-122"/>
              </a:rPr>
              <a:t>信息技术</a:t>
            </a:r>
            <a:r>
              <a:rPr lang="zh-CN" altLang="en-US" sz="2800" b="1" dirty="0">
                <a:solidFill>
                  <a:srgbClr val="0000FF"/>
                </a:solidFill>
                <a:latin typeface="楷体" panose="02010609060101010101" pitchFamily="49" charset="-122"/>
                <a:ea typeface="楷体" panose="02010609060101010101" pitchFamily="49" charset="-122"/>
              </a:rPr>
              <a:t>学院</a:t>
            </a:r>
            <a:endParaRPr lang="zh-CN" altLang="en-US" sz="2800" b="1" dirty="0">
              <a:solidFill>
                <a:srgbClr val="0000FF"/>
              </a:solidFill>
              <a:latin typeface="楷体" panose="02010609060101010101" pitchFamily="49" charset="-122"/>
              <a:ea typeface="楷体" panose="02010609060101010101" pitchFamily="49" charset="-122"/>
            </a:endParaRPr>
          </a:p>
          <a:p>
            <a:pPr algn="ctr">
              <a:spcBef>
                <a:spcPct val="50000"/>
              </a:spcBef>
              <a:defRPr/>
            </a:pPr>
            <a:r>
              <a:rPr lang="zh-CN" altLang="en-US" sz="2800" b="1" dirty="0">
                <a:solidFill>
                  <a:srgbClr val="0000FF"/>
                </a:solidFill>
                <a:latin typeface="楷体" panose="02010609060101010101" pitchFamily="49" charset="-122"/>
                <a:ea typeface="楷体" panose="02010609060101010101" pitchFamily="49" charset="-122"/>
              </a:rPr>
              <a:t>刘同领</a:t>
            </a:r>
            <a:endParaRPr lang="zh-CN" altLang="en-US" sz="2800" b="1" dirty="0">
              <a:solidFill>
                <a:srgbClr val="0000FF"/>
              </a:solidFill>
              <a:latin typeface="楷体" panose="02010609060101010101" pitchFamily="49" charset="-122"/>
              <a:ea typeface="楷体" panose="02010609060101010101" pitchFamily="49" charset="-122"/>
            </a:endParaRPr>
          </a:p>
          <a:p>
            <a:pPr algn="ctr">
              <a:spcBef>
                <a:spcPct val="50000"/>
              </a:spcBef>
              <a:defRPr/>
            </a:pPr>
            <a:r>
              <a:rPr lang="zh-CN" altLang="en-US" sz="2800" b="1" dirty="0">
                <a:solidFill>
                  <a:srgbClr val="0000FF"/>
                </a:solidFill>
                <a:latin typeface="楷体" panose="02010609060101010101" pitchFamily="49" charset="-122"/>
                <a:ea typeface="楷体" panose="02010609060101010101" pitchFamily="49" charset="-122"/>
              </a:rPr>
              <a:t>电话：</a:t>
            </a:r>
            <a:r>
              <a:rPr lang="en-US" altLang="zh-CN" sz="2800" b="1" dirty="0">
                <a:solidFill>
                  <a:srgbClr val="0000FF"/>
                </a:solidFill>
                <a:latin typeface="楷体" panose="02010609060101010101" pitchFamily="49" charset="-122"/>
                <a:ea typeface="楷体" panose="02010609060101010101" pitchFamily="49" charset="-122"/>
              </a:rPr>
              <a:t>136 5370 8961</a:t>
            </a:r>
            <a:endParaRPr lang="en-US" altLang="zh-CN" sz="2800" b="1" dirty="0">
              <a:solidFill>
                <a:srgbClr val="0000FF"/>
              </a:solidFill>
              <a:latin typeface="楷体" panose="02010609060101010101" pitchFamily="49" charset="-122"/>
              <a:ea typeface="楷体" panose="02010609060101010101" pitchFamily="49" charset="-122"/>
            </a:endParaRPr>
          </a:p>
          <a:p>
            <a:pPr algn="ctr">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QQ:259 4924 691</a:t>
            </a:r>
            <a:endParaRPr lang="en-US" altLang="zh-CN"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4"/>
          <p:cNvSpPr txBox="1">
            <a:spLocks noChangeArrowheads="1"/>
          </p:cNvSpPr>
          <p:nvPr/>
        </p:nvSpPr>
        <p:spPr bwMode="auto">
          <a:xfrm>
            <a:off x="296059" y="1340768"/>
            <a:ext cx="8843141"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宋体" panose="02010600030101010101" pitchFamily="2" charset="-122"/>
              </a:rPr>
              <a:t>算法是对实际问题的深入研究，设计出符合当前计算机运行</a:t>
            </a:r>
            <a:r>
              <a:rPr lang="zh-CN" altLang="en-US" sz="2400" dirty="0">
                <a:solidFill>
                  <a:srgbClr val="080808"/>
                </a:solidFill>
                <a:latin typeface="宋体" panose="02010600030101010101" pitchFamily="2" charset="-122"/>
              </a:rPr>
              <a:t>的程序去解决该问题。</a:t>
            </a:r>
            <a:endParaRPr lang="zh-CN" altLang="en-US" sz="2400" dirty="0">
              <a:solidFill>
                <a:srgbClr val="080808"/>
              </a:solidFill>
              <a:latin typeface="宋体" panose="02010600030101010101" pitchFamily="2" charset="-122"/>
            </a:endParaRPr>
          </a:p>
        </p:txBody>
      </p:sp>
      <p:pic>
        <p:nvPicPr>
          <p:cNvPr id="2" name="图片 1"/>
          <p:cNvPicPr>
            <a:picLocks noChangeAspect="1"/>
          </p:cNvPicPr>
          <p:nvPr/>
        </p:nvPicPr>
        <p:blipFill>
          <a:blip r:embed="rId6"/>
          <a:stretch>
            <a:fillRect/>
          </a:stretch>
        </p:blipFill>
        <p:spPr>
          <a:xfrm>
            <a:off x="323608" y="2390889"/>
            <a:ext cx="7825382" cy="1973971"/>
          </a:xfrm>
          <a:prstGeom prst="rect">
            <a:avLst/>
          </a:prstGeom>
        </p:spPr>
      </p:pic>
      <p:sp>
        <p:nvSpPr>
          <p:cNvPr id="3" name="矩形 2"/>
          <p:cNvSpPr/>
          <p:nvPr/>
        </p:nvSpPr>
        <p:spPr>
          <a:xfrm>
            <a:off x="251773" y="764662"/>
            <a:ext cx="412115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1.2.2 </a:t>
            </a:r>
            <a:r>
              <a:rPr lang="zh-CN" altLang="en-US" sz="2800" b="1" dirty="0">
                <a:solidFill>
                  <a:srgbClr val="0000FF"/>
                </a:solidFill>
                <a:latin typeface="楷体" panose="02010609060101010101" pitchFamily="49" charset="-122"/>
                <a:ea typeface="楷体" panose="02010609060101010101" pitchFamily="49" charset="-122"/>
              </a:rPr>
              <a:t>算法的</a:t>
            </a:r>
            <a:r>
              <a:rPr lang="zh-CN" altLang="en-US" sz="2800" b="1" dirty="0">
                <a:solidFill>
                  <a:srgbClr val="0000FF"/>
                </a:solidFill>
                <a:latin typeface="楷体" panose="02010609060101010101" pitchFamily="49" charset="-122"/>
                <a:ea typeface="楷体" panose="02010609060101010101" pitchFamily="49" charset="-122"/>
              </a:rPr>
              <a:t>作用和</a:t>
            </a:r>
            <a:r>
              <a:rPr lang="zh-CN" altLang="en-US" sz="2800" b="1" dirty="0">
                <a:solidFill>
                  <a:srgbClr val="0000FF"/>
                </a:solidFill>
                <a:latin typeface="楷体" panose="02010609060101010101" pitchFamily="49" charset="-122"/>
                <a:ea typeface="楷体" panose="02010609060101010101" pitchFamily="49" charset="-122"/>
              </a:rPr>
              <a:t>特性</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Text Box 4"/>
          <p:cNvSpPr txBox="1">
            <a:spLocks noChangeArrowheads="1"/>
          </p:cNvSpPr>
          <p:nvPr/>
        </p:nvSpPr>
        <p:spPr bwMode="auto">
          <a:xfrm>
            <a:off x="179854" y="4458618"/>
            <a:ext cx="8843141"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fontAlgn="t" latinLnBrk="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宋体" panose="02010600030101010101" pitchFamily="2" charset="-122"/>
              </a:rPr>
              <a:t>算法具有五大</a:t>
            </a:r>
            <a:r>
              <a:rPr lang="zh-CN" altLang="en-US" sz="2400" dirty="0">
                <a:solidFill>
                  <a:srgbClr val="080808"/>
                </a:solidFill>
                <a:latin typeface="宋体" panose="02010600030101010101" pitchFamily="2" charset="-122"/>
              </a:rPr>
              <a:t>特性！</a:t>
            </a:r>
            <a:endParaRPr lang="zh-CN" altLang="en-US" sz="2400" dirty="0">
              <a:solidFill>
                <a:srgbClr val="080808"/>
              </a:solidFill>
              <a:latin typeface="宋体" panose="02010600030101010101" pitchFamily="2" charset="-122"/>
            </a:endParaRPr>
          </a:p>
          <a:p>
            <a:pPr marL="0" indent="0" fontAlgn="t" latinLnBrk="0">
              <a:spcBef>
                <a:spcPts val="0"/>
              </a:spcBef>
              <a:buSzTx/>
              <a:buFontTx/>
              <a:buNone/>
            </a:pPr>
            <a:r>
              <a:rPr lang="zh-CN" altLang="en-US" sz="2400" dirty="0">
                <a:solidFill>
                  <a:srgbClr val="FF0000"/>
                </a:solidFill>
                <a:latin typeface="宋体" panose="02010600030101010101" pitchFamily="2" charset="-122"/>
              </a:rPr>
              <a:t>确定性</a:t>
            </a:r>
            <a:r>
              <a:rPr lang="zh-CN" altLang="en-US" sz="2400" dirty="0">
                <a:solidFill>
                  <a:srgbClr val="080808"/>
                </a:solidFill>
                <a:latin typeface="宋体" panose="02010600030101010101" pitchFamily="2" charset="-122"/>
              </a:rPr>
              <a:t>：对于同一个</a:t>
            </a:r>
            <a:r>
              <a:rPr lang="zh-CN" altLang="en-US" sz="2400" dirty="0">
                <a:solidFill>
                  <a:srgbClr val="080808"/>
                </a:solidFill>
                <a:latin typeface="宋体" panose="02010600030101010101" pitchFamily="2" charset="-122"/>
              </a:rPr>
              <a:t>输入，保证每次运行能得到相同</a:t>
            </a:r>
            <a:r>
              <a:rPr lang="zh-CN" altLang="en-US" sz="2400" dirty="0">
                <a:solidFill>
                  <a:srgbClr val="080808"/>
                </a:solidFill>
                <a:latin typeface="宋体" panose="02010600030101010101" pitchFamily="2" charset="-122"/>
              </a:rPr>
              <a:t>结果。</a:t>
            </a:r>
            <a:endParaRPr lang="zh-CN" altLang="en-US" sz="2400" dirty="0">
              <a:solidFill>
                <a:srgbClr val="080808"/>
              </a:solidFill>
              <a:latin typeface="宋体" panose="02010600030101010101" pitchFamily="2" charset="-122"/>
            </a:endParaRPr>
          </a:p>
          <a:p>
            <a:pPr marL="0" indent="0" fontAlgn="t" latinLnBrk="0">
              <a:spcBef>
                <a:spcPts val="0"/>
              </a:spcBef>
              <a:buSzTx/>
              <a:buFontTx/>
              <a:buNone/>
            </a:pPr>
            <a:r>
              <a:rPr lang="zh-CN" altLang="en-US" sz="2400" dirty="0">
                <a:solidFill>
                  <a:srgbClr val="FF0000"/>
                </a:solidFill>
                <a:latin typeface="宋体" panose="02010600030101010101" pitchFamily="2" charset="-122"/>
              </a:rPr>
              <a:t>可行性</a:t>
            </a:r>
            <a:r>
              <a:rPr lang="zh-CN" altLang="en-US" sz="2400" dirty="0">
                <a:solidFill>
                  <a:srgbClr val="080808"/>
                </a:solidFill>
                <a:latin typeface="宋体" panose="02010600030101010101" pitchFamily="2" charset="-122"/>
              </a:rPr>
              <a:t>：算法能够通过执行有限数量的步骤来解决问题。</a:t>
            </a:r>
            <a:endParaRPr lang="zh-CN" altLang="en-US" sz="2400" dirty="0">
              <a:solidFill>
                <a:srgbClr val="080808"/>
              </a:solidFill>
              <a:latin typeface="宋体" panose="02010600030101010101" pitchFamily="2" charset="-122"/>
            </a:endParaRPr>
          </a:p>
          <a:p>
            <a:pPr marL="0" indent="0" fontAlgn="t" latinLnBrk="0">
              <a:spcBef>
                <a:spcPts val="0"/>
              </a:spcBef>
              <a:buSzTx/>
              <a:buFontTx/>
              <a:buNone/>
            </a:pPr>
            <a:r>
              <a:rPr lang="zh-CN" altLang="en-US" sz="2400" dirty="0">
                <a:solidFill>
                  <a:srgbClr val="FF0000"/>
                </a:solidFill>
                <a:latin typeface="宋体" panose="02010600030101010101" pitchFamily="2" charset="-122"/>
              </a:rPr>
              <a:t>有限性</a:t>
            </a:r>
            <a:r>
              <a:rPr lang="zh-CN" altLang="en-US" sz="2400" dirty="0">
                <a:solidFill>
                  <a:srgbClr val="080808"/>
                </a:solidFill>
                <a:latin typeface="宋体" panose="02010600030101010101" pitchFamily="2" charset="-122"/>
              </a:rPr>
              <a:t>：执行有穷步之后结束，每一步都可在有穷时间内完成。</a:t>
            </a:r>
            <a:endParaRPr lang="zh-CN" altLang="en-US" sz="2400" dirty="0">
              <a:solidFill>
                <a:srgbClr val="080808"/>
              </a:solidFill>
              <a:latin typeface="宋体" panose="02010600030101010101" pitchFamily="2" charset="-122"/>
            </a:endParaRPr>
          </a:p>
          <a:p>
            <a:pPr marL="0" indent="0" fontAlgn="t" latinLnBrk="0">
              <a:spcBef>
                <a:spcPts val="0"/>
              </a:spcBef>
              <a:buSzTx/>
              <a:buFontTx/>
              <a:buNone/>
            </a:pPr>
            <a:r>
              <a:rPr lang="zh-CN" altLang="en-US" sz="2400" dirty="0">
                <a:solidFill>
                  <a:srgbClr val="FF0000"/>
                </a:solidFill>
                <a:latin typeface="宋体" panose="02010600030101010101" pitchFamily="2" charset="-122"/>
              </a:rPr>
              <a:t>输入性</a:t>
            </a:r>
            <a:r>
              <a:rPr lang="zh-CN" altLang="en-US" sz="2400" dirty="0">
                <a:solidFill>
                  <a:srgbClr val="080808"/>
                </a:solidFill>
                <a:latin typeface="宋体" panose="02010600030101010101" pitchFamily="2" charset="-122"/>
              </a:rPr>
              <a:t>：一个算法有零个或多个的输入。</a:t>
            </a:r>
            <a:endParaRPr lang="zh-CN" altLang="en-US" sz="2400" dirty="0">
              <a:solidFill>
                <a:srgbClr val="080808"/>
              </a:solidFill>
              <a:latin typeface="宋体" panose="02010600030101010101" pitchFamily="2" charset="-122"/>
            </a:endParaRPr>
          </a:p>
          <a:p>
            <a:pPr marL="0" indent="0" fontAlgn="t" latinLnBrk="0">
              <a:spcBef>
                <a:spcPts val="0"/>
              </a:spcBef>
              <a:buSzTx/>
              <a:buFontTx/>
              <a:buNone/>
            </a:pPr>
            <a:r>
              <a:rPr lang="zh-CN" altLang="en-US" sz="2400" dirty="0">
                <a:solidFill>
                  <a:srgbClr val="FF0000"/>
                </a:solidFill>
                <a:latin typeface="宋体" panose="02010600030101010101" pitchFamily="2" charset="-122"/>
              </a:rPr>
              <a:t>输出性</a:t>
            </a:r>
            <a:r>
              <a:rPr lang="zh-CN" altLang="en-US" sz="2400" dirty="0">
                <a:solidFill>
                  <a:srgbClr val="080808"/>
                </a:solidFill>
                <a:latin typeface="宋体" panose="02010600030101010101" pitchFamily="2" charset="-122"/>
              </a:rPr>
              <a:t>：一个算法有一个或多个的输出。</a:t>
            </a:r>
            <a:endParaRPr lang="zh-CN" altLang="en-US" sz="2400" dirty="0">
              <a:solidFill>
                <a:srgbClr val="080808"/>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88031" y="764662"/>
            <a:ext cx="3048635"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1.2.3 </a:t>
            </a:r>
            <a:r>
              <a:rPr lang="zh-CN" altLang="en-US" sz="2800" b="1" dirty="0">
                <a:solidFill>
                  <a:srgbClr val="0000FF"/>
                </a:solidFill>
                <a:latin typeface="楷体" panose="02010609060101010101" pitchFamily="49" charset="-122"/>
                <a:ea typeface="楷体" panose="02010609060101010101" pitchFamily="49" charset="-122"/>
              </a:rPr>
              <a:t>算法的</a:t>
            </a:r>
            <a:r>
              <a:rPr lang="zh-CN" altLang="en-US" sz="2800" b="1" dirty="0">
                <a:solidFill>
                  <a:srgbClr val="0000FF"/>
                </a:solidFill>
                <a:latin typeface="楷体" panose="02010609060101010101" pitchFamily="49" charset="-122"/>
                <a:ea typeface="楷体" panose="02010609060101010101" pitchFamily="49" charset="-122"/>
              </a:rPr>
              <a:t>描述</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Text Box 4"/>
          <p:cNvSpPr txBox="1">
            <a:spLocks noChangeArrowheads="1"/>
          </p:cNvSpPr>
          <p:nvPr/>
        </p:nvSpPr>
        <p:spPr bwMode="auto">
          <a:xfrm>
            <a:off x="179070" y="3933190"/>
            <a:ext cx="896493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fontAlgn="t" latinLnBrk="0">
              <a:spcBef>
                <a:spcPts val="0"/>
              </a:spcBef>
              <a:buSzTx/>
              <a:buFontTx/>
              <a:buNone/>
            </a:pPr>
            <a:r>
              <a:rPr lang="zh-CN" altLang="en-US" sz="2400" dirty="0">
                <a:solidFill>
                  <a:srgbClr val="FF0000"/>
                </a:solidFill>
                <a:latin typeface="宋体" panose="02010600030101010101" pitchFamily="2" charset="-122"/>
              </a:rPr>
              <a:t>程序语言</a:t>
            </a:r>
            <a:r>
              <a:rPr lang="zh-CN" altLang="en-US" sz="2400" dirty="0">
                <a:solidFill>
                  <a:srgbClr val="080808"/>
                </a:solidFill>
                <a:latin typeface="宋体" panose="02010600030101010101" pitchFamily="2" charset="-122"/>
              </a:rPr>
              <a:t>：直接使用可运行的语言程序实现算法</a:t>
            </a:r>
            <a:r>
              <a:rPr lang="zh-CN" altLang="en-US" sz="2400" dirty="0">
                <a:solidFill>
                  <a:srgbClr val="080808"/>
                </a:solidFill>
                <a:latin typeface="宋体" panose="02010600030101010101" pitchFamily="2" charset="-122"/>
              </a:rPr>
              <a:t>理论。</a:t>
            </a:r>
            <a:endParaRPr lang="zh-CN" altLang="en-US" sz="2400" dirty="0">
              <a:solidFill>
                <a:srgbClr val="080808"/>
              </a:solidFill>
              <a:latin typeface="宋体" panose="02010600030101010101" pitchFamily="2" charset="-122"/>
            </a:endParaRPr>
          </a:p>
          <a:p>
            <a:pPr marL="0" indent="0" fontAlgn="t" latinLnBrk="0">
              <a:spcBef>
                <a:spcPts val="0"/>
              </a:spcBef>
              <a:buSzTx/>
              <a:buFontTx/>
              <a:buNone/>
            </a:pPr>
            <a:r>
              <a:rPr lang="zh-CN" altLang="en-US" sz="2400" dirty="0">
                <a:solidFill>
                  <a:srgbClr val="FF0000"/>
                </a:solidFill>
                <a:latin typeface="宋体" panose="02010600030101010101" pitchFamily="2" charset="-122"/>
              </a:rPr>
              <a:t>伪代码</a:t>
            </a:r>
            <a:r>
              <a:rPr lang="zh-CN" altLang="en-US" sz="2400" dirty="0">
                <a:solidFill>
                  <a:srgbClr val="080808"/>
                </a:solidFill>
                <a:latin typeface="宋体" panose="02010600030101010101" pitchFamily="2" charset="-122"/>
              </a:rPr>
              <a:t>：规定特定的关键词，以不可运行的类程序表示算法</a:t>
            </a:r>
            <a:r>
              <a:rPr lang="zh-CN" altLang="en-US" sz="2400" dirty="0">
                <a:solidFill>
                  <a:srgbClr val="080808"/>
                </a:solidFill>
                <a:latin typeface="宋体" panose="02010600030101010101" pitchFamily="2" charset="-122"/>
              </a:rPr>
              <a:t>。</a:t>
            </a:r>
            <a:endParaRPr lang="zh-CN" altLang="en-US" sz="2400" dirty="0">
              <a:solidFill>
                <a:srgbClr val="080808"/>
              </a:solidFill>
              <a:latin typeface="宋体" panose="02010600030101010101" pitchFamily="2" charset="-122"/>
            </a:endParaRPr>
          </a:p>
          <a:p>
            <a:pPr marL="0" indent="0" fontAlgn="t" latinLnBrk="0">
              <a:spcBef>
                <a:spcPts val="0"/>
              </a:spcBef>
              <a:buSzTx/>
              <a:buFontTx/>
              <a:buNone/>
            </a:pPr>
            <a:r>
              <a:rPr lang="zh-CN" altLang="en-US" sz="2400" dirty="0">
                <a:solidFill>
                  <a:srgbClr val="FF0000"/>
                </a:solidFill>
                <a:latin typeface="宋体" panose="02010600030101010101" pitchFamily="2" charset="-122"/>
              </a:rPr>
              <a:t>自然语言</a:t>
            </a:r>
            <a:r>
              <a:rPr lang="zh-CN" altLang="en-US" sz="2400" dirty="0">
                <a:solidFill>
                  <a:srgbClr val="080808"/>
                </a:solidFill>
                <a:latin typeface="宋体" panose="02010600030101010101" pitchFamily="2" charset="-122"/>
              </a:rPr>
              <a:t>：用自然语言描述算法的</a:t>
            </a:r>
            <a:r>
              <a:rPr lang="zh-CN" altLang="en-US" sz="2400" dirty="0">
                <a:solidFill>
                  <a:srgbClr val="080808"/>
                </a:solidFill>
                <a:latin typeface="宋体" panose="02010600030101010101" pitchFamily="2" charset="-122"/>
              </a:rPr>
              <a:t>实现。</a:t>
            </a:r>
            <a:endParaRPr lang="zh-CN" altLang="en-US" sz="2400" dirty="0">
              <a:solidFill>
                <a:srgbClr val="080808"/>
              </a:solidFill>
              <a:latin typeface="宋体" panose="02010600030101010101" pitchFamily="2" charset="-122"/>
            </a:endParaRPr>
          </a:p>
          <a:p>
            <a:pPr marL="0" indent="0" fontAlgn="t" latinLnBrk="0">
              <a:spcBef>
                <a:spcPts val="0"/>
              </a:spcBef>
              <a:buSzTx/>
              <a:buFontTx/>
              <a:buNone/>
            </a:pPr>
            <a:r>
              <a:rPr lang="zh-CN" altLang="en-US" sz="2400" dirty="0">
                <a:solidFill>
                  <a:srgbClr val="FF0000"/>
                </a:solidFill>
                <a:latin typeface="宋体" panose="02010600030101010101" pitchFamily="2" charset="-122"/>
              </a:rPr>
              <a:t>流程图</a:t>
            </a:r>
            <a:r>
              <a:rPr lang="zh-CN" altLang="en-US" sz="2400" dirty="0">
                <a:solidFill>
                  <a:srgbClr val="080808"/>
                </a:solidFill>
                <a:latin typeface="宋体" panose="02010600030101010101" pitchFamily="2" charset="-122"/>
              </a:rPr>
              <a:t>：用特定的形状描述算法执行的流程，来表示</a:t>
            </a:r>
            <a:r>
              <a:rPr lang="zh-CN" altLang="en-US" sz="2400" dirty="0">
                <a:solidFill>
                  <a:srgbClr val="080808"/>
                </a:solidFill>
                <a:latin typeface="宋体" panose="02010600030101010101" pitchFamily="2" charset="-122"/>
              </a:rPr>
              <a:t>算法。</a:t>
            </a:r>
            <a:endParaRPr lang="zh-CN" altLang="en-US" sz="2400" dirty="0">
              <a:solidFill>
                <a:srgbClr val="080808"/>
              </a:solidFill>
              <a:latin typeface="宋体" panose="02010600030101010101" pitchFamily="2" charset="-122"/>
            </a:endParaRPr>
          </a:p>
        </p:txBody>
      </p:sp>
      <p:pic>
        <p:nvPicPr>
          <p:cNvPr id="4" name="图片 3"/>
          <p:cNvPicPr>
            <a:picLocks noChangeAspect="1"/>
          </p:cNvPicPr>
          <p:nvPr/>
        </p:nvPicPr>
        <p:blipFill>
          <a:blip r:embed="rId6"/>
          <a:stretch>
            <a:fillRect/>
          </a:stretch>
        </p:blipFill>
        <p:spPr>
          <a:xfrm>
            <a:off x="7020560" y="1498600"/>
            <a:ext cx="1745615" cy="1829435"/>
          </a:xfrm>
          <a:prstGeom prst="rect">
            <a:avLst/>
          </a:prstGeom>
        </p:spPr>
      </p:pic>
      <p:sp>
        <p:nvSpPr>
          <p:cNvPr id="6" name="文本框 5"/>
          <p:cNvSpPr txBox="1"/>
          <p:nvPr/>
        </p:nvSpPr>
        <p:spPr>
          <a:xfrm>
            <a:off x="251460" y="3501390"/>
            <a:ext cx="8315960" cy="368300"/>
          </a:xfrm>
          <a:prstGeom prst="rect">
            <a:avLst/>
          </a:prstGeom>
          <a:noFill/>
        </p:spPr>
        <p:txBody>
          <a:bodyPr wrap="square" rtlCol="0">
            <a:spAutoFit/>
          </a:bodyPr>
          <a:p>
            <a:r>
              <a:rPr lang="en-US" altLang="zh-CN"/>
              <a:t>  </a:t>
            </a:r>
            <a:r>
              <a:rPr lang="zh-CN" altLang="en-US"/>
              <a:t>（</a:t>
            </a:r>
            <a:r>
              <a:rPr lang="en-US" altLang="zh-CN"/>
              <a:t>1</a:t>
            </a:r>
            <a:r>
              <a:rPr lang="zh-CN" altLang="en-US"/>
              <a:t>）程序语言</a:t>
            </a:r>
            <a:r>
              <a:rPr lang="en-US" altLang="zh-CN"/>
              <a:t>          </a:t>
            </a:r>
            <a:r>
              <a:rPr lang="zh-CN" altLang="en-US"/>
              <a:t>（</a:t>
            </a:r>
            <a:r>
              <a:rPr lang="en-US" altLang="zh-CN"/>
              <a:t>2</a:t>
            </a:r>
            <a:r>
              <a:rPr lang="zh-CN" altLang="en-US"/>
              <a:t>）伪代码</a:t>
            </a:r>
            <a:r>
              <a:rPr lang="en-US" altLang="zh-CN"/>
              <a:t>            </a:t>
            </a:r>
            <a:r>
              <a:rPr lang="zh-CN" altLang="en-US"/>
              <a:t>（</a:t>
            </a:r>
            <a:r>
              <a:rPr lang="en-US" altLang="zh-CN"/>
              <a:t>3</a:t>
            </a:r>
            <a:r>
              <a:rPr lang="zh-CN" altLang="en-US"/>
              <a:t>）自然语言</a:t>
            </a:r>
            <a:r>
              <a:rPr lang="en-US" altLang="zh-CN"/>
              <a:t>                </a:t>
            </a:r>
            <a:r>
              <a:rPr lang="zh-CN" altLang="en-US"/>
              <a:t>（</a:t>
            </a:r>
            <a:r>
              <a:rPr lang="en-US" altLang="zh-CN"/>
              <a:t>4</a:t>
            </a:r>
            <a:r>
              <a:rPr lang="zh-CN" altLang="en-US"/>
              <a:t>）</a:t>
            </a:r>
            <a:r>
              <a:rPr lang="zh-CN" altLang="en-US"/>
              <a:t>流程图</a:t>
            </a:r>
            <a:endParaRPr lang="zh-CN" altLang="en-US"/>
          </a:p>
        </p:txBody>
      </p:sp>
      <p:pic>
        <p:nvPicPr>
          <p:cNvPr id="8" name="图片 7"/>
          <p:cNvPicPr>
            <a:picLocks noChangeAspect="1"/>
          </p:cNvPicPr>
          <p:nvPr/>
        </p:nvPicPr>
        <p:blipFill>
          <a:blip r:embed="rId7"/>
          <a:stretch>
            <a:fillRect/>
          </a:stretch>
        </p:blipFill>
        <p:spPr>
          <a:xfrm>
            <a:off x="323850" y="1701165"/>
            <a:ext cx="1899285" cy="1626870"/>
          </a:xfrm>
          <a:prstGeom prst="rect">
            <a:avLst/>
          </a:prstGeom>
        </p:spPr>
      </p:pic>
      <p:pic>
        <p:nvPicPr>
          <p:cNvPr id="9" name="图片 8"/>
          <p:cNvPicPr>
            <a:picLocks noChangeAspect="1"/>
          </p:cNvPicPr>
          <p:nvPr/>
        </p:nvPicPr>
        <p:blipFill>
          <a:blip r:embed="rId8"/>
          <a:stretch>
            <a:fillRect/>
          </a:stretch>
        </p:blipFill>
        <p:spPr>
          <a:xfrm>
            <a:off x="2496185" y="1701165"/>
            <a:ext cx="1947545" cy="1418590"/>
          </a:xfrm>
          <a:prstGeom prst="rect">
            <a:avLst/>
          </a:prstGeom>
        </p:spPr>
      </p:pic>
      <p:pic>
        <p:nvPicPr>
          <p:cNvPr id="10" name="图片 9"/>
          <p:cNvPicPr>
            <a:picLocks noChangeAspect="1"/>
          </p:cNvPicPr>
          <p:nvPr/>
        </p:nvPicPr>
        <p:blipFill>
          <a:blip r:embed="rId9"/>
          <a:stretch>
            <a:fillRect/>
          </a:stretch>
        </p:blipFill>
        <p:spPr>
          <a:xfrm>
            <a:off x="4716780" y="1701165"/>
            <a:ext cx="2248535" cy="1320800"/>
          </a:xfrm>
          <a:prstGeom prst="rect">
            <a:avLst/>
          </a:prstGeom>
        </p:spPr>
      </p:pic>
      <p:sp>
        <p:nvSpPr>
          <p:cNvPr id="11" name="文本框 10"/>
          <p:cNvSpPr txBox="1"/>
          <p:nvPr/>
        </p:nvSpPr>
        <p:spPr>
          <a:xfrm>
            <a:off x="313690" y="5654675"/>
            <a:ext cx="7426960" cy="368300"/>
          </a:xfrm>
          <a:prstGeom prst="rect">
            <a:avLst/>
          </a:prstGeom>
          <a:noFill/>
        </p:spPr>
        <p:txBody>
          <a:bodyPr wrap="square" rtlCol="0">
            <a:spAutoFit/>
          </a:bodyPr>
          <a:p>
            <a:r>
              <a:rPr lang="zh-CN" altLang="en-US">
                <a:solidFill>
                  <a:srgbClr val="FF0000"/>
                </a:solidFill>
              </a:rPr>
              <a:t>为帮助同学们理解抽象的算法，本课程尽量直接用程序语言实现算法！</a:t>
            </a: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67395" y="83661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1.3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前置</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知识</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9" name="文本框 8"/>
          <p:cNvSpPr txBox="1"/>
          <p:nvPr/>
        </p:nvSpPr>
        <p:spPr>
          <a:xfrm>
            <a:off x="5580380" y="3500755"/>
            <a:ext cx="3031490" cy="880745"/>
          </a:xfrm>
          <a:prstGeom prst="rect">
            <a:avLst/>
          </a:prstGeom>
        </p:spPr>
        <p:txBody>
          <a:bodyPr>
            <a:noAutofit/>
          </a:bodyPr>
          <a:p>
            <a:endParaRPr lang="zh-CN" altLang="en-US" sz="1600"/>
          </a:p>
        </p:txBody>
      </p:sp>
      <p:sp>
        <p:nvSpPr>
          <p:cNvPr id="6" name="文本框 5"/>
          <p:cNvSpPr txBox="1"/>
          <p:nvPr>
            <p:custDataLst>
              <p:tags r:id="rId1"/>
            </p:custDataLst>
          </p:nvPr>
        </p:nvSpPr>
        <p:spPr>
          <a:xfrm>
            <a:off x="323850" y="2204720"/>
            <a:ext cx="8315960" cy="1476375"/>
          </a:xfrm>
          <a:prstGeom prst="rect">
            <a:avLst/>
          </a:prstGeom>
          <a:noFill/>
        </p:spPr>
        <p:txBody>
          <a:bodyPr wrap="square" rtlCol="0">
            <a:spAutoFit/>
          </a:bodyPr>
          <a:p>
            <a:r>
              <a:rPr lang="zh-CN" altLang="en-US"/>
              <a:t>（</a:t>
            </a:r>
            <a:r>
              <a:rPr lang="en-US" altLang="zh-CN"/>
              <a:t>1</a:t>
            </a:r>
            <a:r>
              <a:rPr lang="zh-CN" altLang="en-US"/>
              <a:t>）前</a:t>
            </a:r>
            <a:r>
              <a:rPr lang="en-US" altLang="zh-CN">
                <a:latin typeface="Times New Roman" panose="02020603050405020304" pitchFamily="18" charset="0"/>
                <a:cs typeface="Times New Roman" panose="02020603050405020304" pitchFamily="18" charset="0"/>
              </a:rPr>
              <a:t>n</a:t>
            </a:r>
            <a:r>
              <a:rPr lang="zh-CN" altLang="en-US"/>
              <a:t>项等差数列公式</a:t>
            </a:r>
            <a:endParaRPr lang="zh-CN" altLang="en-US"/>
          </a:p>
          <a:p>
            <a:pPr indent="457200"/>
            <a:r>
              <a:rPr lang="en-US" altLang="zh-CN">
                <a:latin typeface="Times New Roman" panose="02020603050405020304" pitchFamily="18" charset="0"/>
                <a:cs typeface="Times New Roman" panose="02020603050405020304" pitchFamily="18" charset="0"/>
                <a:sym typeface="+mn-ea"/>
              </a:rPr>
              <a:t>a</a:t>
            </a:r>
            <a:r>
              <a:rPr lang="en-US" altLang="zh-CN" baseline="-25000">
                <a:latin typeface="Times New Roman" panose="02020603050405020304" pitchFamily="18" charset="0"/>
                <a:cs typeface="Times New Roman" panose="02020603050405020304" pitchFamily="18" charset="0"/>
                <a:sym typeface="+mn-ea"/>
              </a:rPr>
              <a:t>1</a:t>
            </a:r>
            <a:r>
              <a:rPr lang="en-US" altLang="zh-CN">
                <a:latin typeface="Times New Roman" panose="02020603050405020304" pitchFamily="18" charset="0"/>
                <a:cs typeface="Times New Roman" panose="02020603050405020304" pitchFamily="18" charset="0"/>
                <a:sym typeface="+mn-ea"/>
              </a:rPr>
              <a:t> + a</a:t>
            </a:r>
            <a:r>
              <a:rPr lang="en-US" altLang="zh-CN" baseline="-25000">
                <a:latin typeface="Times New Roman" panose="02020603050405020304" pitchFamily="18" charset="0"/>
                <a:cs typeface="Times New Roman" panose="02020603050405020304" pitchFamily="18" charset="0"/>
                <a:sym typeface="+mn-ea"/>
              </a:rPr>
              <a:t>2</a:t>
            </a:r>
            <a:r>
              <a:rPr lang="en-US" altLang="zh-CN">
                <a:latin typeface="Times New Roman" panose="02020603050405020304" pitchFamily="18" charset="0"/>
                <a:cs typeface="Times New Roman" panose="02020603050405020304" pitchFamily="18" charset="0"/>
                <a:sym typeface="+mn-ea"/>
              </a:rPr>
              <a:t> + a</a:t>
            </a:r>
            <a:r>
              <a:rPr lang="en-US" altLang="zh-CN" baseline="-25000">
                <a:latin typeface="Times New Roman" panose="02020603050405020304" pitchFamily="18" charset="0"/>
                <a:cs typeface="Times New Roman" panose="02020603050405020304" pitchFamily="18" charset="0"/>
                <a:sym typeface="+mn-ea"/>
              </a:rPr>
              <a:t>3</a:t>
            </a:r>
            <a:r>
              <a:rPr lang="en-US" altLang="zh-CN">
                <a:latin typeface="Times New Roman" panose="02020603050405020304" pitchFamily="18" charset="0"/>
                <a:cs typeface="Times New Roman" panose="02020603050405020304" pitchFamily="18" charset="0"/>
                <a:sym typeface="+mn-ea"/>
              </a:rPr>
              <a:t> + ... + a</a:t>
            </a:r>
            <a:r>
              <a:rPr lang="en-US" altLang="zh-CN" baseline="-25000">
                <a:latin typeface="Times New Roman" panose="02020603050405020304" pitchFamily="18" charset="0"/>
                <a:cs typeface="Times New Roman" panose="02020603050405020304" pitchFamily="18" charset="0"/>
                <a:sym typeface="+mn-ea"/>
              </a:rPr>
              <a:t>n</a:t>
            </a:r>
            <a:r>
              <a:rPr lang="en-US" altLang="zh-CN"/>
              <a:t> = </a:t>
            </a:r>
            <a:endParaRPr lang="en-US" altLang="zh-CN"/>
          </a:p>
          <a:p>
            <a:pPr indent="457200"/>
            <a:r>
              <a:rPr lang="zh-CN" altLang="en-US"/>
              <a:t>常用的</a:t>
            </a:r>
            <a:r>
              <a:rPr lang="zh-CN" altLang="en-US"/>
              <a:t>公式</a:t>
            </a:r>
            <a:endParaRPr lang="zh-CN" altLang="en-US"/>
          </a:p>
          <a:p>
            <a:pPr indent="457200"/>
            <a:r>
              <a:rPr lang="zh-CN" altLang="en-US"/>
              <a:t>例如：</a:t>
            </a:r>
            <a:endParaRPr lang="zh-CN" altLang="en-US"/>
          </a:p>
          <a:p>
            <a:pPr indent="457200"/>
            <a:r>
              <a:rPr lang="en-US" altLang="zh-CN">
                <a:latin typeface="Times New Roman" panose="02020603050405020304" pitchFamily="18" charset="0"/>
                <a:cs typeface="Times New Roman" panose="02020603050405020304" pitchFamily="18" charset="0"/>
              </a:rPr>
              <a:t>1 + 2 + 3 + ... + n =</a:t>
            </a:r>
            <a:r>
              <a:rPr lang="en-US" altLang="zh-CN"/>
              <a:t> </a:t>
            </a:r>
            <a:endParaRPr lang="en-US" altLang="zh-CN"/>
          </a:p>
        </p:txBody>
      </p:sp>
      <p:sp>
        <p:nvSpPr>
          <p:cNvPr id="5" name="文本框 4"/>
          <p:cNvSpPr txBox="1"/>
          <p:nvPr>
            <p:custDataLst>
              <p:tags r:id="rId2"/>
            </p:custDataLst>
          </p:nvPr>
        </p:nvSpPr>
        <p:spPr>
          <a:xfrm>
            <a:off x="323850" y="3933190"/>
            <a:ext cx="8315960" cy="1476375"/>
          </a:xfrm>
          <a:prstGeom prst="rect">
            <a:avLst/>
          </a:prstGeom>
          <a:noFill/>
        </p:spPr>
        <p:txBody>
          <a:bodyPr wrap="square" rtlCol="0">
            <a:spAutoFit/>
          </a:bodyPr>
          <a:p>
            <a:r>
              <a:rPr lang="zh-CN" altLang="en-US"/>
              <a:t>（</a:t>
            </a:r>
            <a:r>
              <a:rPr lang="en-US" altLang="zh-CN"/>
              <a:t>2</a:t>
            </a:r>
            <a:r>
              <a:rPr lang="zh-CN" altLang="en-US"/>
              <a:t>）前</a:t>
            </a:r>
            <a:r>
              <a:rPr lang="en-US" altLang="zh-CN">
                <a:latin typeface="Times New Roman" panose="02020603050405020304" pitchFamily="18" charset="0"/>
                <a:cs typeface="Times New Roman" panose="02020603050405020304" pitchFamily="18" charset="0"/>
              </a:rPr>
              <a:t>n</a:t>
            </a:r>
            <a:r>
              <a:rPr lang="zh-CN" altLang="en-US"/>
              <a:t>项</a:t>
            </a:r>
            <a:r>
              <a:rPr lang="zh-CN" altLang="en-US"/>
              <a:t>等比数列公式</a:t>
            </a:r>
            <a:endParaRPr lang="zh-CN" altLang="en-US"/>
          </a:p>
          <a:p>
            <a:pPr indent="457200"/>
            <a:r>
              <a:rPr lang="en-US" altLang="zh-CN">
                <a:latin typeface="Times New Roman" panose="02020603050405020304" pitchFamily="18" charset="0"/>
                <a:cs typeface="Times New Roman" panose="02020603050405020304" pitchFamily="18" charset="0"/>
              </a:rPr>
              <a:t>a</a:t>
            </a:r>
            <a:r>
              <a:rPr lang="en-US" altLang="zh-CN" baseline="-25000">
                <a:latin typeface="Times New Roman" panose="02020603050405020304" pitchFamily="18" charset="0"/>
                <a:cs typeface="Times New Roman" panose="02020603050405020304" pitchFamily="18" charset="0"/>
              </a:rPr>
              <a:t>1</a:t>
            </a:r>
            <a:r>
              <a:rPr lang="en-US" altLang="zh-CN">
                <a:latin typeface="Times New Roman" panose="02020603050405020304" pitchFamily="18" charset="0"/>
                <a:cs typeface="Times New Roman" panose="02020603050405020304" pitchFamily="18" charset="0"/>
              </a:rPr>
              <a:t> + a</a:t>
            </a:r>
            <a:r>
              <a:rPr lang="en-US" altLang="zh-CN" baseline="-25000">
                <a:latin typeface="Times New Roman" panose="02020603050405020304" pitchFamily="18" charset="0"/>
                <a:cs typeface="Times New Roman" panose="02020603050405020304" pitchFamily="18" charset="0"/>
              </a:rPr>
              <a:t>2</a:t>
            </a:r>
            <a:r>
              <a:rPr lang="en-US" altLang="zh-CN">
                <a:latin typeface="Times New Roman" panose="02020603050405020304" pitchFamily="18" charset="0"/>
                <a:cs typeface="Times New Roman" panose="02020603050405020304" pitchFamily="18" charset="0"/>
              </a:rPr>
              <a:t> + a</a:t>
            </a:r>
            <a:r>
              <a:rPr lang="en-US" altLang="zh-CN" baseline="-25000">
                <a:latin typeface="Times New Roman" panose="02020603050405020304" pitchFamily="18" charset="0"/>
                <a:cs typeface="Times New Roman" panose="02020603050405020304" pitchFamily="18" charset="0"/>
              </a:rPr>
              <a:t>3</a:t>
            </a:r>
            <a:r>
              <a:rPr lang="en-US" altLang="zh-CN">
                <a:latin typeface="Times New Roman" panose="02020603050405020304" pitchFamily="18" charset="0"/>
                <a:cs typeface="Times New Roman" panose="02020603050405020304" pitchFamily="18" charset="0"/>
              </a:rPr>
              <a:t> + ... + a</a:t>
            </a:r>
            <a:r>
              <a:rPr lang="en-US" altLang="zh-CN" baseline="-25000">
                <a:latin typeface="Times New Roman" panose="02020603050405020304" pitchFamily="18" charset="0"/>
                <a:cs typeface="Times New Roman" panose="02020603050405020304" pitchFamily="18" charset="0"/>
              </a:rPr>
              <a:t>n</a:t>
            </a:r>
            <a:r>
              <a:rPr lang="en-US" altLang="zh-CN">
                <a:latin typeface="Times New Roman" panose="02020603050405020304" pitchFamily="18" charset="0"/>
                <a:cs typeface="Times New Roman" panose="02020603050405020304" pitchFamily="18" charset="0"/>
              </a:rPr>
              <a:t> =</a:t>
            </a:r>
            <a:endParaRPr lang="en-US" altLang="zh-CN"/>
          </a:p>
          <a:p>
            <a:pPr indent="457200"/>
            <a:r>
              <a:rPr lang="zh-CN" altLang="en-US"/>
              <a:t>常用的</a:t>
            </a:r>
            <a:r>
              <a:rPr lang="zh-CN" altLang="en-US"/>
              <a:t>公式</a:t>
            </a:r>
            <a:endParaRPr lang="zh-CN" altLang="en-US"/>
          </a:p>
          <a:p>
            <a:pPr indent="457200"/>
            <a:r>
              <a:rPr lang="zh-CN" altLang="en-US"/>
              <a:t>例如：</a:t>
            </a:r>
            <a:endParaRPr lang="zh-CN" altLang="en-US"/>
          </a:p>
          <a:p>
            <a:pPr indent="457200"/>
            <a:r>
              <a:rPr lang="en-US" altLang="zh-CN">
                <a:latin typeface="Times New Roman" panose="02020603050405020304" pitchFamily="18" charset="0"/>
                <a:cs typeface="Times New Roman" panose="02020603050405020304" pitchFamily="18" charset="0"/>
              </a:rPr>
              <a:t>1 + 2 + 4 + ... + 2</a:t>
            </a:r>
            <a:r>
              <a:rPr lang="en-US" altLang="zh-CN" baseline="30000">
                <a:latin typeface="Times New Roman" panose="02020603050405020304" pitchFamily="18" charset="0"/>
                <a:cs typeface="Times New Roman" panose="02020603050405020304" pitchFamily="18" charset="0"/>
              </a:rPr>
              <a:t>n-1</a:t>
            </a:r>
            <a:r>
              <a:rPr lang="en-US" altLang="zh-CN">
                <a:latin typeface="Times New Roman" panose="02020603050405020304" pitchFamily="18" charset="0"/>
                <a:cs typeface="Times New Roman" panose="02020603050405020304" pitchFamily="18" charset="0"/>
              </a:rPr>
              <a:t> </a:t>
            </a:r>
            <a:r>
              <a:rPr lang="en-US" altLang="zh-CN"/>
              <a:t>= </a:t>
            </a:r>
            <a:r>
              <a:rPr lang="en-US" altLang="zh-CN">
                <a:latin typeface="Times New Roman" panose="02020603050405020304" pitchFamily="18" charset="0"/>
                <a:cs typeface="Times New Roman" panose="02020603050405020304" pitchFamily="18" charset="0"/>
              </a:rPr>
              <a:t>2</a:t>
            </a:r>
            <a:r>
              <a:rPr lang="en-US" altLang="zh-CN" baseline="30000">
                <a:latin typeface="Times New Roman" panose="02020603050405020304" pitchFamily="18" charset="0"/>
                <a:cs typeface="Times New Roman" panose="02020603050405020304" pitchFamily="18" charset="0"/>
              </a:rPr>
              <a:t>n</a:t>
            </a:r>
            <a:endParaRPr lang="en-US" altLang="zh-CN" baseline="30000">
              <a:latin typeface="Times New Roman" panose="02020603050405020304" pitchFamily="18" charset="0"/>
              <a:cs typeface="Times New Roman" panose="02020603050405020304" pitchFamily="18" charset="0"/>
            </a:endParaRPr>
          </a:p>
        </p:txBody>
      </p:sp>
      <p:graphicFrame>
        <p:nvGraphicFramePr>
          <p:cNvPr id="3" name="对象 2">
            <a:hlinkClick r:id="" action="ppaction://ole?verb="/>
          </p:cNvPr>
          <p:cNvGraphicFramePr>
            <a:graphicFrameLocks noChangeAspect="1"/>
          </p:cNvGraphicFramePr>
          <p:nvPr>
            <p:custDataLst>
              <p:tags r:id="rId3"/>
            </p:custDataLst>
          </p:nvPr>
        </p:nvGraphicFramePr>
        <p:xfrm>
          <a:off x="3204210" y="2408554"/>
          <a:ext cx="900000" cy="536369"/>
        </p:xfrm>
        <a:graphic>
          <a:graphicData uri="http://schemas.openxmlformats.org/presentationml/2006/ole">
            <mc:AlternateContent xmlns:mc="http://schemas.openxmlformats.org/markup-compatibility/2006">
              <mc:Choice xmlns:v="urn:schemas-microsoft-com:vml" Requires="v">
                <p:oleObj spid="_x0000_s1025" name="" r:id="rId4" imgW="660400" imgH="393700" progId="Equation.KSEE3">
                  <p:embed/>
                </p:oleObj>
              </mc:Choice>
              <mc:Fallback>
                <p:oleObj name="" r:id="rId4" imgW="660400" imgH="393700" progId="Equation.KSEE3">
                  <p:embed/>
                  <p:pic>
                    <p:nvPicPr>
                      <p:cNvPr id="0" name="图片 1024"/>
                      <p:cNvPicPr/>
                      <p:nvPr/>
                    </p:nvPicPr>
                    <p:blipFill>
                      <a:blip r:embed="rId5"/>
                      <a:srcRect/>
                      <a:stretch>
                        <a:fillRect/>
                      </a:stretch>
                    </p:blipFill>
                    <p:spPr>
                      <a:xfrm>
                        <a:off x="3204210" y="2408554"/>
                        <a:ext cx="900000" cy="536369"/>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custDataLst>
              <p:tags r:id="rId6"/>
            </p:custDataLst>
          </p:nvPr>
        </p:nvGraphicFramePr>
        <p:xfrm>
          <a:off x="2700020" y="3171190"/>
          <a:ext cx="709432" cy="536400"/>
        </p:xfrm>
        <a:graphic>
          <a:graphicData uri="http://schemas.openxmlformats.org/presentationml/2006/ole">
            <mc:AlternateContent xmlns:mc="http://schemas.openxmlformats.org/markup-compatibility/2006">
              <mc:Choice xmlns:v="urn:schemas-microsoft-com:vml" Requires="v">
                <p:oleObj spid="_x0000_s1026" name="" r:id="rId7" imgW="520700" imgH="393700" progId="Equation.KSEE3">
                  <p:embed/>
                </p:oleObj>
              </mc:Choice>
              <mc:Fallback>
                <p:oleObj name="" r:id="rId7" imgW="520700" imgH="393700" progId="Equation.KSEE3">
                  <p:embed/>
                  <p:pic>
                    <p:nvPicPr>
                      <p:cNvPr id="0" name="图片 1025"/>
                      <p:cNvPicPr/>
                      <p:nvPr/>
                    </p:nvPicPr>
                    <p:blipFill>
                      <a:blip r:embed="rId8"/>
                      <a:stretch>
                        <a:fillRect/>
                      </a:stretch>
                    </p:blipFill>
                    <p:spPr>
                      <a:xfrm>
                        <a:off x="2700020" y="3171190"/>
                        <a:ext cx="709432" cy="53640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custDataLst>
              <p:tags r:id="rId9"/>
            </p:custDataLst>
          </p:nvPr>
        </p:nvGraphicFramePr>
        <p:xfrm>
          <a:off x="3059748" y="4149090"/>
          <a:ext cx="900000" cy="630631"/>
        </p:xfrm>
        <a:graphic>
          <a:graphicData uri="http://schemas.openxmlformats.org/presentationml/2006/ole">
            <mc:AlternateContent xmlns:mc="http://schemas.openxmlformats.org/markup-compatibility/2006">
              <mc:Choice xmlns:v="urn:schemas-microsoft-com:vml" Requires="v">
                <p:oleObj spid="_x0000_s1027" name="" r:id="rId10" imgW="634365" imgH="444500" progId="Equation.KSEE3">
                  <p:embed/>
                </p:oleObj>
              </mc:Choice>
              <mc:Fallback>
                <p:oleObj name="" r:id="rId10" imgW="634365" imgH="444500" progId="Equation.KSEE3">
                  <p:embed/>
                  <p:pic>
                    <p:nvPicPr>
                      <p:cNvPr id="0" name="图片 1026"/>
                      <p:cNvPicPr/>
                      <p:nvPr/>
                    </p:nvPicPr>
                    <p:blipFill>
                      <a:blip r:embed="rId11"/>
                      <a:stretch>
                        <a:fillRect/>
                      </a:stretch>
                    </p:blipFill>
                    <p:spPr>
                      <a:xfrm>
                        <a:off x="3059748" y="4149090"/>
                        <a:ext cx="900000" cy="630631"/>
                      </a:xfrm>
                      <a:prstGeom prst="rect">
                        <a:avLst/>
                      </a:prstGeom>
                    </p:spPr>
                  </p:pic>
                </p:oleObj>
              </mc:Fallback>
            </mc:AlternateContent>
          </a:graphicData>
        </a:graphic>
      </p:graphicFrame>
      <p:sp>
        <p:nvSpPr>
          <p:cNvPr id="8" name="矩形 7"/>
          <p:cNvSpPr/>
          <p:nvPr/>
        </p:nvSpPr>
        <p:spPr>
          <a:xfrm>
            <a:off x="112391" y="1420617"/>
            <a:ext cx="3763645"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1.3.1 </a:t>
            </a:r>
            <a:r>
              <a:rPr lang="zh-CN" altLang="en-US" sz="2800" b="1" dirty="0">
                <a:solidFill>
                  <a:srgbClr val="0000FF"/>
                </a:solidFill>
                <a:latin typeface="楷体" panose="02010609060101010101" pitchFamily="49" charset="-122"/>
                <a:ea typeface="楷体" panose="02010609060101010101" pitchFamily="49" charset="-122"/>
              </a:rPr>
              <a:t>简单的求和</a:t>
            </a:r>
            <a:r>
              <a:rPr lang="zh-CN" altLang="en-US" sz="2800" b="1" dirty="0">
                <a:solidFill>
                  <a:srgbClr val="0000FF"/>
                </a:solidFill>
                <a:latin typeface="楷体" panose="02010609060101010101" pitchFamily="49" charset="-122"/>
                <a:ea typeface="楷体" panose="02010609060101010101" pitchFamily="49" charset="-122"/>
              </a:rPr>
              <a:t>公式</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67395" y="83661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1.3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前置</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知识</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9" name="文本框 8"/>
          <p:cNvSpPr txBox="1"/>
          <p:nvPr/>
        </p:nvSpPr>
        <p:spPr>
          <a:xfrm>
            <a:off x="5580380" y="3500755"/>
            <a:ext cx="3031490" cy="880745"/>
          </a:xfrm>
          <a:prstGeom prst="rect">
            <a:avLst/>
          </a:prstGeom>
        </p:spPr>
        <p:txBody>
          <a:bodyPr>
            <a:noAutofit/>
          </a:bodyPr>
          <a:p>
            <a:endParaRPr lang="zh-CN" altLang="en-US" sz="1600"/>
          </a:p>
        </p:txBody>
      </p:sp>
      <p:sp>
        <p:nvSpPr>
          <p:cNvPr id="6" name="文本框 5"/>
          <p:cNvSpPr txBox="1"/>
          <p:nvPr/>
        </p:nvSpPr>
        <p:spPr>
          <a:xfrm>
            <a:off x="323850" y="2204720"/>
            <a:ext cx="8315960" cy="1476375"/>
          </a:xfrm>
          <a:prstGeom prst="rect">
            <a:avLst/>
          </a:prstGeom>
          <a:noFill/>
        </p:spPr>
        <p:txBody>
          <a:bodyPr wrap="square" rtlCol="0">
            <a:spAutoFit/>
          </a:bodyPr>
          <a:p>
            <a:pPr indent="457200"/>
            <a:r>
              <a:rPr lang="zh-CN" altLang="en-US">
                <a:solidFill>
                  <a:srgbClr val="FF0000"/>
                </a:solidFill>
              </a:rPr>
              <a:t>计算机思维就是善于穷举或枚举的办法找到问题的答案！</a:t>
            </a:r>
            <a:endParaRPr lang="zh-CN" altLang="en-US">
              <a:solidFill>
                <a:srgbClr val="FF0000"/>
              </a:solidFill>
            </a:endParaRPr>
          </a:p>
          <a:p>
            <a:pPr indent="457200"/>
            <a:r>
              <a:rPr lang="zh-CN" altLang="en-US"/>
              <a:t>例如</a:t>
            </a:r>
            <a:r>
              <a:rPr lang="en-US" altLang="zh-CN">
                <a:latin typeface="Times New Roman" panose="02020603050405020304" pitchFamily="18" charset="0"/>
                <a:cs typeface="Times New Roman" panose="02020603050405020304" pitchFamily="18" charset="0"/>
              </a:rPr>
              <a:t>1</a:t>
            </a:r>
            <a:r>
              <a:rPr lang="zh-CN" altLang="en-US"/>
              <a:t>：</a:t>
            </a:r>
            <a:endParaRPr lang="zh-CN" altLang="en-US"/>
          </a:p>
          <a:p>
            <a:pPr indent="457200"/>
            <a:r>
              <a:rPr lang="en-US" altLang="zh-CN">
                <a:solidFill>
                  <a:schemeClr val="tx1"/>
                </a:solidFill>
                <a:uFillTx/>
                <a:latin typeface="Times New Roman" panose="02020603050405020304" pitchFamily="18" charset="0"/>
                <a:cs typeface="宋体" panose="02010600030101010101" pitchFamily="2" charset="-122"/>
              </a:rPr>
              <a:t>a</a:t>
            </a:r>
            <a:r>
              <a:rPr lang="en-US" altLang="zh-CN" baseline="30000">
                <a:solidFill>
                  <a:schemeClr val="tx1"/>
                </a:solidFill>
                <a:uFillTx/>
                <a:latin typeface="Times New Roman" panose="02020603050405020304" pitchFamily="18" charset="0"/>
                <a:cs typeface="宋体" panose="02010600030101010101" pitchFamily="2" charset="-122"/>
              </a:rPr>
              <a:t>3</a:t>
            </a:r>
            <a:r>
              <a:rPr lang="en-US" altLang="zh-CN">
                <a:solidFill>
                  <a:schemeClr val="tx1"/>
                </a:solidFill>
                <a:uFillTx/>
                <a:latin typeface="Times New Roman" panose="02020603050405020304" pitchFamily="18" charset="0"/>
                <a:cs typeface="宋体" panose="02010600030101010101" pitchFamily="2" charset="-122"/>
              </a:rPr>
              <a:t> = b</a:t>
            </a:r>
            <a:r>
              <a:rPr lang="en-US" altLang="zh-CN" baseline="30000">
                <a:solidFill>
                  <a:schemeClr val="tx1"/>
                </a:solidFill>
                <a:uFillTx/>
                <a:latin typeface="Times New Roman" panose="02020603050405020304" pitchFamily="18" charset="0"/>
                <a:cs typeface="宋体" panose="02010600030101010101" pitchFamily="2" charset="-122"/>
              </a:rPr>
              <a:t>3</a:t>
            </a:r>
            <a:r>
              <a:rPr lang="en-US" altLang="zh-CN">
                <a:solidFill>
                  <a:schemeClr val="tx1"/>
                </a:solidFill>
                <a:uFillTx/>
                <a:latin typeface="Times New Roman" panose="02020603050405020304" pitchFamily="18" charset="0"/>
                <a:cs typeface="宋体" panose="02010600030101010101" pitchFamily="2" charset="-122"/>
              </a:rPr>
              <a:t>+c</a:t>
            </a:r>
            <a:r>
              <a:rPr lang="en-US" altLang="zh-CN" baseline="30000">
                <a:solidFill>
                  <a:schemeClr val="tx1"/>
                </a:solidFill>
                <a:uFillTx/>
                <a:latin typeface="Times New Roman" panose="02020603050405020304" pitchFamily="18" charset="0"/>
                <a:cs typeface="宋体" panose="02010600030101010101" pitchFamily="2" charset="-122"/>
              </a:rPr>
              <a:t>3</a:t>
            </a:r>
            <a:r>
              <a:rPr lang="en-US" altLang="zh-CN">
                <a:solidFill>
                  <a:schemeClr val="tx1"/>
                </a:solidFill>
                <a:uFillTx/>
                <a:latin typeface="Times New Roman" panose="02020603050405020304" pitchFamily="18" charset="0"/>
                <a:cs typeface="宋体" panose="02010600030101010101" pitchFamily="2" charset="-122"/>
              </a:rPr>
              <a:t>+d</a:t>
            </a:r>
            <a:r>
              <a:rPr lang="en-US" altLang="zh-CN" baseline="30000">
                <a:solidFill>
                  <a:schemeClr val="tx1"/>
                </a:solidFill>
                <a:uFillTx/>
                <a:latin typeface="Times New Roman" panose="02020603050405020304" pitchFamily="18" charset="0"/>
                <a:cs typeface="宋体" panose="02010600030101010101" pitchFamily="2" charset="-122"/>
              </a:rPr>
              <a:t>3</a:t>
            </a:r>
            <a:r>
              <a:rPr lang="zh-CN" altLang="en-US">
                <a:solidFill>
                  <a:schemeClr val="tx1"/>
                </a:solidFill>
                <a:uFillTx/>
                <a:latin typeface="Times New Roman" panose="02020603050405020304" pitchFamily="18" charset="0"/>
                <a:cs typeface="宋体" panose="02010600030101010101" pitchFamily="2" charset="-122"/>
              </a:rPr>
              <a:t>的等式被称为完美立方等式。例如</a:t>
            </a:r>
            <a:r>
              <a:rPr lang="en-US" altLang="zh-CN">
                <a:solidFill>
                  <a:schemeClr val="tx1"/>
                </a:solidFill>
                <a:uFillTx/>
                <a:latin typeface="Times New Roman" panose="02020603050405020304" pitchFamily="18" charset="0"/>
                <a:cs typeface="宋体" panose="02010600030101010101" pitchFamily="2" charset="-122"/>
              </a:rPr>
              <a:t>12</a:t>
            </a:r>
            <a:r>
              <a:rPr lang="en-US" altLang="zh-CN" baseline="30000">
                <a:solidFill>
                  <a:schemeClr val="tx1"/>
                </a:solidFill>
                <a:uFillTx/>
                <a:latin typeface="Times New Roman" panose="02020603050405020304" pitchFamily="18" charset="0"/>
                <a:cs typeface="宋体" panose="02010600030101010101" pitchFamily="2" charset="-122"/>
              </a:rPr>
              <a:t>3</a:t>
            </a:r>
            <a:r>
              <a:rPr lang="en-US" altLang="zh-CN">
                <a:solidFill>
                  <a:schemeClr val="tx1"/>
                </a:solidFill>
                <a:uFillTx/>
                <a:latin typeface="Times New Roman" panose="02020603050405020304" pitchFamily="18" charset="0"/>
                <a:cs typeface="宋体" panose="02010600030101010101" pitchFamily="2" charset="-122"/>
              </a:rPr>
              <a:t> = 6</a:t>
            </a:r>
            <a:r>
              <a:rPr lang="en-US" altLang="zh-CN" baseline="30000">
                <a:solidFill>
                  <a:schemeClr val="tx1"/>
                </a:solidFill>
                <a:uFillTx/>
                <a:latin typeface="Times New Roman" panose="02020603050405020304" pitchFamily="18" charset="0"/>
                <a:cs typeface="宋体" panose="02010600030101010101" pitchFamily="2" charset="-122"/>
              </a:rPr>
              <a:t>3</a:t>
            </a:r>
            <a:r>
              <a:rPr lang="en-US" altLang="zh-CN">
                <a:solidFill>
                  <a:schemeClr val="tx1"/>
                </a:solidFill>
                <a:uFillTx/>
                <a:latin typeface="Times New Roman" panose="02020603050405020304" pitchFamily="18" charset="0"/>
                <a:cs typeface="宋体" panose="02010600030101010101" pitchFamily="2" charset="-122"/>
              </a:rPr>
              <a:t> + 8</a:t>
            </a:r>
            <a:r>
              <a:rPr lang="en-US" altLang="zh-CN" baseline="30000">
                <a:solidFill>
                  <a:schemeClr val="tx1"/>
                </a:solidFill>
                <a:uFillTx/>
                <a:latin typeface="Times New Roman" panose="02020603050405020304" pitchFamily="18" charset="0"/>
                <a:cs typeface="宋体" panose="02010600030101010101" pitchFamily="2" charset="-122"/>
              </a:rPr>
              <a:t>3</a:t>
            </a:r>
            <a:r>
              <a:rPr lang="en-US" altLang="zh-CN">
                <a:solidFill>
                  <a:schemeClr val="tx1"/>
                </a:solidFill>
                <a:uFillTx/>
                <a:latin typeface="Times New Roman" panose="02020603050405020304" pitchFamily="18" charset="0"/>
                <a:cs typeface="宋体" panose="02010600030101010101" pitchFamily="2" charset="-122"/>
              </a:rPr>
              <a:t> + 10</a:t>
            </a:r>
            <a:r>
              <a:rPr lang="en-US" altLang="zh-CN" baseline="30000">
                <a:solidFill>
                  <a:schemeClr val="tx1"/>
                </a:solidFill>
                <a:uFillTx/>
                <a:latin typeface="Times New Roman" panose="02020603050405020304" pitchFamily="18" charset="0"/>
                <a:cs typeface="宋体" panose="02010600030101010101" pitchFamily="2" charset="-122"/>
              </a:rPr>
              <a:t>3</a:t>
            </a:r>
            <a:r>
              <a:rPr lang="zh-CN" altLang="en-US">
                <a:solidFill>
                  <a:schemeClr val="tx1"/>
                </a:solidFill>
                <a:uFillTx/>
                <a:latin typeface="Times New Roman" panose="02020603050405020304" pitchFamily="18" charset="0"/>
                <a:cs typeface="宋体" panose="02010600030101010101" pitchFamily="2" charset="-122"/>
              </a:rPr>
              <a:t>。编写一个程序，对任给的正整数</a:t>
            </a:r>
            <a:r>
              <a:rPr lang="en-US" altLang="zh-CN">
                <a:solidFill>
                  <a:schemeClr val="tx1"/>
                </a:solidFill>
                <a:uFillTx/>
                <a:latin typeface="Times New Roman" panose="02020603050405020304" pitchFamily="18" charset="0"/>
                <a:cs typeface="宋体" panose="02010600030101010101" pitchFamily="2" charset="-122"/>
              </a:rPr>
              <a:t>N(N&lt;=100)</a:t>
            </a:r>
            <a:r>
              <a:rPr lang="zh-CN" altLang="en-US">
                <a:solidFill>
                  <a:schemeClr val="tx1"/>
                </a:solidFill>
                <a:uFillTx/>
                <a:latin typeface="Times New Roman" panose="02020603050405020304" pitchFamily="18" charset="0"/>
                <a:cs typeface="宋体" panose="02010600030101010101" pitchFamily="2" charset="-122"/>
              </a:rPr>
              <a:t>，</a:t>
            </a:r>
            <a:r>
              <a:rPr lang="en-US" altLang="zh-CN">
                <a:solidFill>
                  <a:schemeClr val="tx1"/>
                </a:solidFill>
                <a:uFillTx/>
                <a:latin typeface="Times New Roman" panose="02020603050405020304" pitchFamily="18" charset="0"/>
                <a:cs typeface="宋体" panose="02010600030101010101" pitchFamily="2" charset="-122"/>
              </a:rPr>
              <a:t>	</a:t>
            </a:r>
            <a:r>
              <a:rPr lang="zh-CN" altLang="en-US">
                <a:solidFill>
                  <a:schemeClr val="tx1"/>
                </a:solidFill>
                <a:uFillTx/>
                <a:latin typeface="Times New Roman" panose="02020603050405020304" pitchFamily="18" charset="0"/>
                <a:cs typeface="宋体" panose="02010600030101010101" pitchFamily="2" charset="-122"/>
              </a:rPr>
              <a:t>寻找所有的四元组（</a:t>
            </a:r>
            <a:r>
              <a:rPr lang="en-US" altLang="zh-CN">
                <a:solidFill>
                  <a:schemeClr val="tx1"/>
                </a:solidFill>
                <a:uFillTx/>
                <a:latin typeface="Times New Roman" panose="02020603050405020304" pitchFamily="18" charset="0"/>
                <a:cs typeface="宋体" panose="02010600030101010101" pitchFamily="2" charset="-122"/>
              </a:rPr>
              <a:t>a</a:t>
            </a:r>
            <a:r>
              <a:rPr lang="zh-CN" altLang="en-US">
                <a:solidFill>
                  <a:schemeClr val="tx1"/>
                </a:solidFill>
                <a:uFillTx/>
                <a:latin typeface="Times New Roman" panose="02020603050405020304" pitchFamily="18" charset="0"/>
                <a:cs typeface="宋体" panose="02010600030101010101" pitchFamily="2" charset="-122"/>
              </a:rPr>
              <a:t>，</a:t>
            </a:r>
            <a:r>
              <a:rPr lang="en-US" altLang="zh-CN">
                <a:solidFill>
                  <a:schemeClr val="tx1"/>
                </a:solidFill>
                <a:uFillTx/>
                <a:latin typeface="Times New Roman" panose="02020603050405020304" pitchFamily="18" charset="0"/>
                <a:cs typeface="宋体" panose="02010600030101010101" pitchFamily="2" charset="-122"/>
              </a:rPr>
              <a:t>b</a:t>
            </a:r>
            <a:r>
              <a:rPr lang="zh-CN" altLang="en-US">
                <a:solidFill>
                  <a:schemeClr val="tx1"/>
                </a:solidFill>
                <a:uFillTx/>
                <a:latin typeface="Times New Roman" panose="02020603050405020304" pitchFamily="18" charset="0"/>
                <a:cs typeface="宋体" panose="02010600030101010101" pitchFamily="2" charset="-122"/>
              </a:rPr>
              <a:t>，</a:t>
            </a:r>
            <a:r>
              <a:rPr lang="en-US" altLang="zh-CN">
                <a:solidFill>
                  <a:schemeClr val="tx1"/>
                </a:solidFill>
                <a:uFillTx/>
                <a:latin typeface="Times New Roman" panose="02020603050405020304" pitchFamily="18" charset="0"/>
                <a:cs typeface="宋体" panose="02010600030101010101" pitchFamily="2" charset="-122"/>
              </a:rPr>
              <a:t>c</a:t>
            </a:r>
            <a:r>
              <a:rPr lang="zh-CN" altLang="en-US">
                <a:solidFill>
                  <a:schemeClr val="tx1"/>
                </a:solidFill>
                <a:uFillTx/>
                <a:latin typeface="Times New Roman" panose="02020603050405020304" pitchFamily="18" charset="0"/>
                <a:cs typeface="宋体" panose="02010600030101010101" pitchFamily="2" charset="-122"/>
              </a:rPr>
              <a:t>，</a:t>
            </a:r>
            <a:r>
              <a:rPr lang="en-US" altLang="zh-CN">
                <a:solidFill>
                  <a:schemeClr val="tx1"/>
                </a:solidFill>
                <a:uFillTx/>
                <a:latin typeface="Times New Roman" panose="02020603050405020304" pitchFamily="18" charset="0"/>
                <a:cs typeface="宋体" panose="02010600030101010101" pitchFamily="2" charset="-122"/>
              </a:rPr>
              <a:t>d</a:t>
            </a:r>
            <a:r>
              <a:rPr lang="zh-CN" altLang="en-US">
                <a:solidFill>
                  <a:schemeClr val="tx1"/>
                </a:solidFill>
                <a:uFillTx/>
                <a:latin typeface="Times New Roman" panose="02020603050405020304" pitchFamily="18" charset="0"/>
                <a:cs typeface="宋体" panose="02010600030101010101" pitchFamily="2" charset="-122"/>
              </a:rPr>
              <a:t>），使得</a:t>
            </a:r>
            <a:r>
              <a:rPr lang="en-US" altLang="zh-CN">
                <a:uFillTx/>
                <a:latin typeface="Times New Roman" panose="02020603050405020304" pitchFamily="18" charset="0"/>
                <a:cs typeface="宋体" panose="02010600030101010101" pitchFamily="2" charset="-122"/>
                <a:sym typeface="+mn-ea"/>
              </a:rPr>
              <a:t>a</a:t>
            </a:r>
            <a:r>
              <a:rPr lang="en-US" altLang="zh-CN" baseline="30000">
                <a:uFillTx/>
                <a:latin typeface="Times New Roman" panose="02020603050405020304" pitchFamily="18" charset="0"/>
                <a:cs typeface="宋体" panose="02010600030101010101" pitchFamily="2" charset="-122"/>
                <a:sym typeface="+mn-ea"/>
              </a:rPr>
              <a:t>3</a:t>
            </a:r>
            <a:r>
              <a:rPr lang="en-US" altLang="zh-CN">
                <a:uFillTx/>
                <a:latin typeface="Times New Roman" panose="02020603050405020304" pitchFamily="18" charset="0"/>
                <a:cs typeface="宋体" panose="02010600030101010101" pitchFamily="2" charset="-122"/>
                <a:sym typeface="+mn-ea"/>
              </a:rPr>
              <a:t> = b</a:t>
            </a:r>
            <a:r>
              <a:rPr lang="en-US" altLang="zh-CN" baseline="30000">
                <a:uFillTx/>
                <a:latin typeface="Times New Roman" panose="02020603050405020304" pitchFamily="18" charset="0"/>
                <a:cs typeface="宋体" panose="02010600030101010101" pitchFamily="2" charset="-122"/>
                <a:sym typeface="+mn-ea"/>
              </a:rPr>
              <a:t>3</a:t>
            </a:r>
            <a:r>
              <a:rPr lang="en-US" altLang="zh-CN">
                <a:uFillTx/>
                <a:latin typeface="Times New Roman" panose="02020603050405020304" pitchFamily="18" charset="0"/>
                <a:cs typeface="宋体" panose="02010600030101010101" pitchFamily="2" charset="-122"/>
                <a:sym typeface="+mn-ea"/>
              </a:rPr>
              <a:t>+c</a:t>
            </a:r>
            <a:r>
              <a:rPr lang="en-US" altLang="zh-CN" baseline="30000">
                <a:uFillTx/>
                <a:latin typeface="Times New Roman" panose="02020603050405020304" pitchFamily="18" charset="0"/>
                <a:cs typeface="宋体" panose="02010600030101010101" pitchFamily="2" charset="-122"/>
                <a:sym typeface="+mn-ea"/>
              </a:rPr>
              <a:t>3</a:t>
            </a:r>
            <a:r>
              <a:rPr lang="en-US" altLang="zh-CN">
                <a:uFillTx/>
                <a:latin typeface="Times New Roman" panose="02020603050405020304" pitchFamily="18" charset="0"/>
                <a:cs typeface="宋体" panose="02010600030101010101" pitchFamily="2" charset="-122"/>
                <a:sym typeface="+mn-ea"/>
              </a:rPr>
              <a:t>+d</a:t>
            </a:r>
            <a:r>
              <a:rPr lang="en-US" altLang="zh-CN" baseline="30000">
                <a:uFillTx/>
                <a:latin typeface="Times New Roman" panose="02020603050405020304" pitchFamily="18" charset="0"/>
                <a:cs typeface="宋体" panose="02010600030101010101" pitchFamily="2" charset="-122"/>
                <a:sym typeface="+mn-ea"/>
              </a:rPr>
              <a:t>3</a:t>
            </a:r>
            <a:r>
              <a:rPr lang="zh-CN" altLang="en-US">
                <a:solidFill>
                  <a:schemeClr val="tx1"/>
                </a:solidFill>
                <a:uFillTx/>
                <a:latin typeface="Times New Roman" panose="02020603050405020304" pitchFamily="18" charset="0"/>
                <a:cs typeface="宋体" panose="02010600030101010101" pitchFamily="2" charset="-122"/>
                <a:sym typeface="+mn-ea"/>
              </a:rPr>
              <a:t>，其中</a:t>
            </a:r>
            <a:r>
              <a:rPr lang="en-US" altLang="zh-CN">
                <a:solidFill>
                  <a:schemeClr val="tx1"/>
                </a:solidFill>
                <a:uFillTx/>
                <a:latin typeface="Times New Roman" panose="02020603050405020304" pitchFamily="18" charset="0"/>
                <a:cs typeface="宋体" panose="02010600030101010101" pitchFamily="2" charset="-122"/>
                <a:sym typeface="+mn-ea"/>
              </a:rPr>
              <a:t>a</a:t>
            </a:r>
            <a:r>
              <a:rPr lang="zh-CN" altLang="en-US">
                <a:solidFill>
                  <a:schemeClr val="tx1"/>
                </a:solidFill>
                <a:uFillTx/>
                <a:latin typeface="Times New Roman" panose="02020603050405020304" pitchFamily="18" charset="0"/>
                <a:cs typeface="宋体" panose="02010600030101010101" pitchFamily="2" charset="-122"/>
                <a:sym typeface="+mn-ea"/>
              </a:rPr>
              <a:t>，</a:t>
            </a:r>
            <a:r>
              <a:rPr lang="en-US" altLang="zh-CN">
                <a:solidFill>
                  <a:schemeClr val="tx1"/>
                </a:solidFill>
                <a:uFillTx/>
                <a:latin typeface="Times New Roman" panose="02020603050405020304" pitchFamily="18" charset="0"/>
                <a:cs typeface="宋体" panose="02010600030101010101" pitchFamily="2" charset="-122"/>
                <a:sym typeface="+mn-ea"/>
              </a:rPr>
              <a:t>b</a:t>
            </a:r>
            <a:r>
              <a:rPr lang="zh-CN" altLang="en-US">
                <a:solidFill>
                  <a:schemeClr val="tx1"/>
                </a:solidFill>
                <a:uFillTx/>
                <a:latin typeface="Times New Roman" panose="02020603050405020304" pitchFamily="18" charset="0"/>
                <a:cs typeface="宋体" panose="02010600030101010101" pitchFamily="2" charset="-122"/>
                <a:sym typeface="+mn-ea"/>
              </a:rPr>
              <a:t>，</a:t>
            </a:r>
            <a:r>
              <a:rPr lang="en-US" altLang="zh-CN">
                <a:solidFill>
                  <a:schemeClr val="tx1"/>
                </a:solidFill>
                <a:uFillTx/>
                <a:latin typeface="Times New Roman" panose="02020603050405020304" pitchFamily="18" charset="0"/>
                <a:cs typeface="宋体" panose="02010600030101010101" pitchFamily="2" charset="-122"/>
                <a:sym typeface="+mn-ea"/>
              </a:rPr>
              <a:t>c</a:t>
            </a:r>
            <a:r>
              <a:rPr lang="zh-CN" altLang="en-US">
                <a:solidFill>
                  <a:schemeClr val="tx1"/>
                </a:solidFill>
                <a:uFillTx/>
                <a:latin typeface="Times New Roman" panose="02020603050405020304" pitchFamily="18" charset="0"/>
                <a:cs typeface="宋体" panose="02010600030101010101" pitchFamily="2" charset="-122"/>
                <a:sym typeface="+mn-ea"/>
              </a:rPr>
              <a:t>，</a:t>
            </a:r>
            <a:r>
              <a:rPr lang="en-US" altLang="zh-CN">
                <a:solidFill>
                  <a:schemeClr val="tx1"/>
                </a:solidFill>
                <a:uFillTx/>
                <a:latin typeface="Times New Roman" panose="02020603050405020304" pitchFamily="18" charset="0"/>
                <a:cs typeface="宋体" panose="02010600030101010101" pitchFamily="2" charset="-122"/>
                <a:sym typeface="+mn-ea"/>
              </a:rPr>
              <a:t>d</a:t>
            </a:r>
            <a:r>
              <a:rPr lang="zh-CN" altLang="en-US">
                <a:solidFill>
                  <a:schemeClr val="tx1"/>
                </a:solidFill>
                <a:uFillTx/>
                <a:latin typeface="Times New Roman" panose="02020603050405020304" pitchFamily="18" charset="0"/>
                <a:cs typeface="宋体" panose="02010600030101010101" pitchFamily="2" charset="-122"/>
                <a:sym typeface="+mn-ea"/>
              </a:rPr>
              <a:t>大于</a:t>
            </a:r>
            <a:r>
              <a:rPr lang="en-US" altLang="zh-CN">
                <a:solidFill>
                  <a:schemeClr val="tx1"/>
                </a:solidFill>
                <a:uFillTx/>
                <a:latin typeface="Times New Roman" panose="02020603050405020304" pitchFamily="18" charset="0"/>
                <a:cs typeface="宋体" panose="02010600030101010101" pitchFamily="2" charset="-122"/>
                <a:sym typeface="+mn-ea"/>
              </a:rPr>
              <a:t>1</a:t>
            </a:r>
            <a:r>
              <a:rPr lang="zh-CN" altLang="en-US">
                <a:solidFill>
                  <a:schemeClr val="tx1"/>
                </a:solidFill>
                <a:uFillTx/>
                <a:latin typeface="Times New Roman" panose="02020603050405020304" pitchFamily="18" charset="0"/>
                <a:cs typeface="宋体" panose="02010600030101010101" pitchFamily="2" charset="-122"/>
                <a:sym typeface="+mn-ea"/>
              </a:rPr>
              <a:t>，小于等于</a:t>
            </a:r>
            <a:r>
              <a:rPr lang="en-US" altLang="zh-CN">
                <a:solidFill>
                  <a:schemeClr val="tx1"/>
                </a:solidFill>
                <a:uFillTx/>
                <a:latin typeface="Times New Roman" panose="02020603050405020304" pitchFamily="18" charset="0"/>
                <a:cs typeface="宋体" panose="02010600030101010101" pitchFamily="2" charset="-122"/>
                <a:sym typeface="+mn-ea"/>
              </a:rPr>
              <a:t>N,</a:t>
            </a:r>
            <a:r>
              <a:rPr lang="zh-CN" altLang="en-US">
                <a:solidFill>
                  <a:schemeClr val="tx1"/>
                </a:solidFill>
                <a:uFillTx/>
                <a:latin typeface="Times New Roman" panose="02020603050405020304" pitchFamily="18" charset="0"/>
                <a:cs typeface="宋体" panose="02010600030101010101" pitchFamily="2" charset="-122"/>
                <a:sym typeface="+mn-ea"/>
              </a:rPr>
              <a:t>且</a:t>
            </a:r>
            <a:r>
              <a:rPr lang="en-US" altLang="zh-CN">
                <a:solidFill>
                  <a:schemeClr val="tx1"/>
                </a:solidFill>
                <a:uFillTx/>
                <a:latin typeface="Times New Roman" panose="02020603050405020304" pitchFamily="18" charset="0"/>
                <a:cs typeface="宋体" panose="02010600030101010101" pitchFamily="2" charset="-122"/>
                <a:sym typeface="+mn-ea"/>
              </a:rPr>
              <a:t>a&lt;=b&lt;=c&lt;=d</a:t>
            </a:r>
            <a:r>
              <a:rPr lang="zh-CN" altLang="en-US">
                <a:solidFill>
                  <a:schemeClr val="tx1"/>
                </a:solidFill>
                <a:uFillTx/>
                <a:latin typeface="Times New Roman" panose="02020603050405020304" pitchFamily="18" charset="0"/>
                <a:cs typeface="宋体" panose="02010600030101010101" pitchFamily="2" charset="-122"/>
                <a:sym typeface="+mn-ea"/>
              </a:rPr>
              <a:t>。</a:t>
            </a:r>
            <a:endParaRPr lang="zh-CN" altLang="en-US">
              <a:solidFill>
                <a:schemeClr val="tx1"/>
              </a:solidFill>
              <a:uFillTx/>
              <a:latin typeface="Times New Roman" panose="02020603050405020304" pitchFamily="18" charset="0"/>
              <a:cs typeface="宋体" panose="02010600030101010101" pitchFamily="2" charset="-122"/>
              <a:sym typeface="+mn-ea"/>
            </a:endParaRPr>
          </a:p>
        </p:txBody>
      </p:sp>
      <p:sp>
        <p:nvSpPr>
          <p:cNvPr id="12" name="矩形 11"/>
          <p:cNvSpPr/>
          <p:nvPr/>
        </p:nvSpPr>
        <p:spPr>
          <a:xfrm>
            <a:off x="395601" y="1417442"/>
            <a:ext cx="5908675"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1.3.2 </a:t>
            </a:r>
            <a:r>
              <a:rPr lang="zh-CN" altLang="en-US" sz="2800" b="1" dirty="0">
                <a:solidFill>
                  <a:srgbClr val="0000FF"/>
                </a:solidFill>
                <a:latin typeface="楷体" panose="02010609060101010101" pitchFamily="49" charset="-122"/>
                <a:ea typeface="楷体" panose="02010609060101010101" pitchFamily="49" charset="-122"/>
              </a:rPr>
              <a:t>计算机思维的求解问题的</a:t>
            </a:r>
            <a:r>
              <a:rPr lang="zh-CN" altLang="en-US" sz="2800" b="1" dirty="0">
                <a:solidFill>
                  <a:srgbClr val="0000FF"/>
                </a:solidFill>
                <a:latin typeface="楷体" panose="02010609060101010101" pitchFamily="49" charset="-122"/>
                <a:ea typeface="楷体" panose="02010609060101010101" pitchFamily="49" charset="-122"/>
              </a:rPr>
              <a:t>意识</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7" name="爆炸形 2 16"/>
          <p:cNvSpPr/>
          <p:nvPr/>
        </p:nvSpPr>
        <p:spPr>
          <a:xfrm>
            <a:off x="6228080" y="3141345"/>
            <a:ext cx="2195830" cy="1369695"/>
          </a:xfrm>
          <a:prstGeom prst="irregularSeal2">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文本框 17"/>
          <p:cNvSpPr txBox="1"/>
          <p:nvPr/>
        </p:nvSpPr>
        <p:spPr>
          <a:xfrm>
            <a:off x="6772275" y="3487420"/>
            <a:ext cx="1146810" cy="729615"/>
          </a:xfrm>
          <a:prstGeom prst="rect">
            <a:avLst/>
          </a:prstGeom>
          <a:noFill/>
        </p:spPr>
        <p:txBody>
          <a:bodyPr wrap="square" rtlCol="0">
            <a:noAutofit/>
          </a:bodyPr>
          <a:p>
            <a:pPr algn="ctr"/>
            <a:r>
              <a:rPr lang="zh-CN" altLang="en-US">
                <a:solidFill>
                  <a:srgbClr val="FF0000"/>
                </a:solidFill>
              </a:rPr>
              <a:t>按照条件枚举！</a:t>
            </a:r>
            <a:endParaRPr lang="zh-CN" altLang="en-US">
              <a:solidFill>
                <a:srgbClr val="FF0000"/>
              </a:solidFill>
            </a:endParaRPr>
          </a:p>
        </p:txBody>
      </p:sp>
      <p:sp>
        <p:nvSpPr>
          <p:cNvPr id="19" name="文本框 18"/>
          <p:cNvSpPr txBox="1"/>
          <p:nvPr/>
        </p:nvSpPr>
        <p:spPr>
          <a:xfrm>
            <a:off x="395605" y="4077335"/>
            <a:ext cx="8288655" cy="922020"/>
          </a:xfrm>
          <a:prstGeom prst="rect">
            <a:avLst/>
          </a:prstGeom>
          <a:noFill/>
        </p:spPr>
        <p:txBody>
          <a:bodyPr wrap="square" rtlCol="0">
            <a:spAutoFit/>
          </a:bodyPr>
          <a:p>
            <a:pPr indent="457200"/>
            <a:r>
              <a:rPr lang="zh-CN" altLang="en-US">
                <a:sym typeface="+mn-ea"/>
              </a:rPr>
              <a:t>例如</a:t>
            </a:r>
            <a:r>
              <a:rPr lang="en-US" altLang="zh-CN">
                <a:latin typeface="Times New Roman" panose="02020603050405020304" pitchFamily="18" charset="0"/>
                <a:cs typeface="Times New Roman" panose="02020603050405020304" pitchFamily="18" charset="0"/>
                <a:sym typeface="+mn-ea"/>
              </a:rPr>
              <a:t>2</a:t>
            </a:r>
            <a:r>
              <a:rPr lang="zh-CN" altLang="en-US">
                <a:sym typeface="+mn-ea"/>
              </a:rPr>
              <a:t>：</a:t>
            </a:r>
            <a:endParaRPr lang="zh-CN" altLang="en-US"/>
          </a:p>
          <a:p>
            <a:pPr indent="457200"/>
            <a:r>
              <a:rPr lang="zh-CN" altLang="en-US">
                <a:solidFill>
                  <a:schemeClr val="tx1"/>
                </a:solidFill>
                <a:uFillTx/>
                <a:latin typeface="Times New Roman" panose="02020603050405020304" pitchFamily="18" charset="0"/>
                <a:cs typeface="宋体" panose="02010600030101010101" pitchFamily="2" charset="-122"/>
              </a:rPr>
              <a:t>给定一个整数数组</a:t>
            </a:r>
            <a:r>
              <a:rPr lang="en-US" altLang="zh-CN">
                <a:solidFill>
                  <a:schemeClr val="tx1"/>
                </a:solidFill>
                <a:uFillTx/>
                <a:latin typeface="Times New Roman" panose="02020603050405020304" pitchFamily="18" charset="0"/>
                <a:cs typeface="宋体" panose="02010600030101010101" pitchFamily="2" charset="-122"/>
              </a:rPr>
              <a:t> nums </a:t>
            </a:r>
            <a:r>
              <a:rPr lang="zh-CN" altLang="en-US">
                <a:solidFill>
                  <a:schemeClr val="tx1"/>
                </a:solidFill>
                <a:uFillTx/>
                <a:latin typeface="Times New Roman" panose="02020603050405020304" pitchFamily="18" charset="0"/>
                <a:cs typeface="宋体" panose="02010600030101010101" pitchFamily="2" charset="-122"/>
              </a:rPr>
              <a:t>和一个整数目标值</a:t>
            </a:r>
            <a:r>
              <a:rPr lang="en-US" altLang="zh-CN">
                <a:solidFill>
                  <a:schemeClr val="tx1"/>
                </a:solidFill>
                <a:uFillTx/>
                <a:latin typeface="Times New Roman" panose="02020603050405020304" pitchFamily="18" charset="0"/>
                <a:cs typeface="宋体" panose="02010600030101010101" pitchFamily="2" charset="-122"/>
              </a:rPr>
              <a:t> target</a:t>
            </a:r>
            <a:r>
              <a:rPr lang="zh-CN" altLang="en-US">
                <a:solidFill>
                  <a:schemeClr val="tx1"/>
                </a:solidFill>
                <a:uFillTx/>
                <a:latin typeface="Times New Roman" panose="02020603050405020304" pitchFamily="18" charset="0"/>
                <a:cs typeface="宋体" panose="02010600030101010101" pitchFamily="2" charset="-122"/>
              </a:rPr>
              <a:t>，请你在该数组中找出</a:t>
            </a:r>
            <a:r>
              <a:rPr lang="en-US" altLang="zh-CN">
                <a:solidFill>
                  <a:schemeClr val="tx1"/>
                </a:solidFill>
                <a:uFillTx/>
                <a:latin typeface="Times New Roman" panose="02020603050405020304" pitchFamily="18" charset="0"/>
                <a:cs typeface="宋体" panose="02010600030101010101" pitchFamily="2" charset="-122"/>
              </a:rPr>
              <a:t> </a:t>
            </a:r>
            <a:r>
              <a:rPr lang="zh-CN" altLang="en-US">
                <a:solidFill>
                  <a:schemeClr val="tx1"/>
                </a:solidFill>
                <a:uFillTx/>
                <a:latin typeface="Times New Roman" panose="02020603050405020304" pitchFamily="18" charset="0"/>
                <a:cs typeface="宋体" panose="02010600030101010101" pitchFamily="2" charset="-122"/>
              </a:rPr>
              <a:t>和为目标值</a:t>
            </a:r>
            <a:r>
              <a:rPr lang="en-US" altLang="zh-CN">
                <a:solidFill>
                  <a:schemeClr val="tx1"/>
                </a:solidFill>
                <a:uFillTx/>
                <a:latin typeface="Times New Roman" panose="02020603050405020304" pitchFamily="18" charset="0"/>
                <a:cs typeface="宋体" panose="02010600030101010101" pitchFamily="2" charset="-122"/>
              </a:rPr>
              <a:t> target  </a:t>
            </a:r>
            <a:r>
              <a:rPr lang="zh-CN" altLang="en-US">
                <a:solidFill>
                  <a:schemeClr val="tx1"/>
                </a:solidFill>
                <a:uFillTx/>
                <a:latin typeface="Times New Roman" panose="02020603050405020304" pitchFamily="18" charset="0"/>
                <a:cs typeface="宋体" panose="02010600030101010101" pitchFamily="2" charset="-122"/>
              </a:rPr>
              <a:t>的那</a:t>
            </a:r>
            <a:r>
              <a:rPr lang="en-US" altLang="zh-CN">
                <a:solidFill>
                  <a:schemeClr val="tx1"/>
                </a:solidFill>
                <a:uFillTx/>
                <a:latin typeface="Times New Roman" panose="02020603050405020304" pitchFamily="18" charset="0"/>
                <a:cs typeface="宋体" panose="02010600030101010101" pitchFamily="2" charset="-122"/>
              </a:rPr>
              <a:t> </a:t>
            </a:r>
            <a:r>
              <a:rPr lang="zh-CN" altLang="en-US">
                <a:solidFill>
                  <a:schemeClr val="tx1"/>
                </a:solidFill>
                <a:uFillTx/>
                <a:latin typeface="Times New Roman" panose="02020603050405020304" pitchFamily="18" charset="0"/>
                <a:cs typeface="宋体" panose="02010600030101010101" pitchFamily="2" charset="-122"/>
              </a:rPr>
              <a:t>两个</a:t>
            </a:r>
            <a:r>
              <a:rPr lang="en-US" altLang="zh-CN">
                <a:solidFill>
                  <a:schemeClr val="tx1"/>
                </a:solidFill>
                <a:uFillTx/>
                <a:latin typeface="Times New Roman" panose="02020603050405020304" pitchFamily="18" charset="0"/>
                <a:cs typeface="宋体" panose="02010600030101010101" pitchFamily="2" charset="-122"/>
              </a:rPr>
              <a:t> </a:t>
            </a:r>
            <a:r>
              <a:rPr lang="zh-CN" altLang="en-US">
                <a:solidFill>
                  <a:schemeClr val="tx1"/>
                </a:solidFill>
                <a:uFillTx/>
                <a:latin typeface="Times New Roman" panose="02020603050405020304" pitchFamily="18" charset="0"/>
                <a:cs typeface="宋体" panose="02010600030101010101" pitchFamily="2" charset="-122"/>
              </a:rPr>
              <a:t>整数，并返回它们的数组下标。</a:t>
            </a:r>
            <a:endParaRPr lang="zh-CN" altLang="en-US">
              <a:solidFill>
                <a:schemeClr val="tx1"/>
              </a:solidFill>
              <a:uFillTx/>
              <a:latin typeface="Times New Roman" panose="02020603050405020304" pitchFamily="18" charset="0"/>
              <a:cs typeface="宋体" panose="02010600030101010101" pitchFamily="2" charset="-122"/>
            </a:endParaRPr>
          </a:p>
        </p:txBody>
      </p:sp>
      <p:sp>
        <p:nvSpPr>
          <p:cNvPr id="20" name="爆炸形 2 19"/>
          <p:cNvSpPr/>
          <p:nvPr/>
        </p:nvSpPr>
        <p:spPr>
          <a:xfrm>
            <a:off x="6332220" y="4973955"/>
            <a:ext cx="2195830" cy="1369695"/>
          </a:xfrm>
          <a:prstGeom prst="irregularSeal2">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文本框 20"/>
          <p:cNvSpPr txBox="1"/>
          <p:nvPr/>
        </p:nvSpPr>
        <p:spPr>
          <a:xfrm>
            <a:off x="6708775" y="5496560"/>
            <a:ext cx="1540510" cy="729615"/>
          </a:xfrm>
          <a:prstGeom prst="rect">
            <a:avLst/>
          </a:prstGeom>
          <a:noFill/>
        </p:spPr>
        <p:txBody>
          <a:bodyPr wrap="square" rtlCol="0">
            <a:noAutofit/>
          </a:bodyPr>
          <a:p>
            <a:pPr algn="ctr"/>
            <a:r>
              <a:rPr lang="zh-CN" altLang="en-US">
                <a:solidFill>
                  <a:srgbClr val="FF0000"/>
                </a:solidFill>
              </a:rPr>
              <a:t>暴力</a:t>
            </a:r>
            <a:r>
              <a:rPr lang="zh-CN" altLang="en-US">
                <a:solidFill>
                  <a:srgbClr val="FF0000"/>
                </a:solidFill>
              </a:rPr>
              <a:t>穷举！</a:t>
            </a: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5620385" y="3054350"/>
            <a:ext cx="3031490" cy="880745"/>
          </a:xfrm>
          <a:prstGeom prst="rect">
            <a:avLst/>
          </a:prstGeom>
        </p:spPr>
        <p:txBody>
          <a:bodyPr>
            <a:noAutofit/>
          </a:bodyPr>
          <a:p>
            <a:endParaRPr lang="zh-CN" altLang="en-US" sz="1600"/>
          </a:p>
        </p:txBody>
      </p:sp>
      <p:sp>
        <p:nvSpPr>
          <p:cNvPr id="6" name="文本框 5"/>
          <p:cNvSpPr txBox="1"/>
          <p:nvPr/>
        </p:nvSpPr>
        <p:spPr>
          <a:xfrm>
            <a:off x="363855" y="1758315"/>
            <a:ext cx="8315960" cy="922020"/>
          </a:xfrm>
          <a:prstGeom prst="rect">
            <a:avLst/>
          </a:prstGeom>
          <a:noFill/>
        </p:spPr>
        <p:txBody>
          <a:bodyPr wrap="square" rtlCol="0">
            <a:spAutoFit/>
          </a:bodyPr>
          <a:p>
            <a:pPr indent="457200"/>
            <a:r>
              <a:rPr lang="zh-CN" altLang="en-US">
                <a:solidFill>
                  <a:srgbClr val="FF0000"/>
                </a:solidFill>
              </a:rPr>
              <a:t>列出所有可能情况解是帮助我们找到解决问题的规律和转换问题！</a:t>
            </a:r>
            <a:endParaRPr lang="zh-CN" altLang="en-US"/>
          </a:p>
          <a:p>
            <a:pPr indent="457200"/>
            <a:r>
              <a:rPr lang="zh-CN" altLang="en-US"/>
              <a:t>例如</a:t>
            </a:r>
            <a:r>
              <a:rPr lang="en-US" altLang="zh-CN">
                <a:latin typeface="Times New Roman" panose="02020603050405020304" pitchFamily="18" charset="0"/>
                <a:cs typeface="Times New Roman" panose="02020603050405020304" pitchFamily="18" charset="0"/>
              </a:rPr>
              <a:t>1</a:t>
            </a:r>
            <a:r>
              <a:rPr lang="zh-CN" altLang="en-US"/>
              <a:t>：全排列</a:t>
            </a:r>
            <a:r>
              <a:rPr lang="zh-CN" altLang="en-US"/>
              <a:t>问题</a:t>
            </a:r>
            <a:endParaRPr lang="zh-CN" altLang="en-US"/>
          </a:p>
          <a:p>
            <a:pPr indent="457200"/>
            <a:endParaRPr lang="zh-CN" altLang="en-US">
              <a:solidFill>
                <a:schemeClr val="tx1"/>
              </a:solidFill>
              <a:uFillTx/>
              <a:latin typeface="Times New Roman" panose="02020603050405020304" pitchFamily="18" charset="0"/>
              <a:cs typeface="宋体" panose="02010600030101010101" pitchFamily="2" charset="-122"/>
              <a:sym typeface="+mn-ea"/>
            </a:endParaRPr>
          </a:p>
        </p:txBody>
      </p:sp>
      <p:sp>
        <p:nvSpPr>
          <p:cNvPr id="12" name="矩形 11"/>
          <p:cNvSpPr/>
          <p:nvPr/>
        </p:nvSpPr>
        <p:spPr>
          <a:xfrm>
            <a:off x="179383" y="908807"/>
            <a:ext cx="626618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1.3.3 </a:t>
            </a:r>
            <a:r>
              <a:rPr lang="zh-CN" altLang="en-US" sz="2800" b="1" dirty="0">
                <a:solidFill>
                  <a:srgbClr val="0000FF"/>
                </a:solidFill>
                <a:latin typeface="楷体" panose="02010609060101010101" pitchFamily="49" charset="-122"/>
                <a:ea typeface="楷体" panose="02010609060101010101" pitchFamily="49" charset="-122"/>
              </a:rPr>
              <a:t>善于把问题</a:t>
            </a:r>
            <a:r>
              <a:rPr lang="zh-CN" altLang="en-US" sz="2800" b="1" dirty="0">
                <a:solidFill>
                  <a:srgbClr val="0000FF"/>
                </a:solidFill>
                <a:latin typeface="楷体" panose="02010609060101010101" pitchFamily="49" charset="-122"/>
                <a:ea typeface="楷体" panose="02010609060101010101" pitchFamily="49" charset="-122"/>
                <a:sym typeface="+mn-ea"/>
              </a:rPr>
              <a:t>所有</a:t>
            </a:r>
            <a:r>
              <a:rPr lang="zh-CN" altLang="en-US" sz="2800" b="1" dirty="0">
                <a:solidFill>
                  <a:srgbClr val="0000FF"/>
                </a:solidFill>
                <a:latin typeface="楷体" panose="02010609060101010101" pitchFamily="49" charset="-122"/>
                <a:ea typeface="楷体" panose="02010609060101010101" pitchFamily="49" charset="-122"/>
              </a:rPr>
              <a:t>可能解情况</a:t>
            </a:r>
            <a:r>
              <a:rPr lang="zh-CN" altLang="en-US" sz="2800" b="1" dirty="0">
                <a:solidFill>
                  <a:srgbClr val="0000FF"/>
                </a:solidFill>
                <a:latin typeface="楷体" panose="02010609060101010101" pitchFamily="49" charset="-122"/>
                <a:ea typeface="楷体" panose="02010609060101010101" pitchFamily="49" charset="-122"/>
              </a:rPr>
              <a:t>列出</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4" name="文本框 13"/>
          <p:cNvSpPr txBox="1"/>
          <p:nvPr/>
        </p:nvSpPr>
        <p:spPr>
          <a:xfrm>
            <a:off x="467360" y="2493010"/>
            <a:ext cx="4032250" cy="442595"/>
          </a:xfrm>
          <a:prstGeom prst="rect">
            <a:avLst/>
          </a:prstGeom>
          <a:noFill/>
        </p:spPr>
        <p:txBody>
          <a:bodyPr>
            <a:noAutofit/>
          </a:bodyPr>
          <a:p>
            <a:pPr>
              <a:defRPr/>
            </a:pPr>
            <a:r>
              <a:rPr lang="zh-CN" altLang="en-US">
                <a:solidFill>
                  <a:srgbClr val="000066"/>
                </a:solidFill>
                <a:uFillTx/>
                <a:latin typeface="Times New Roman" panose="02020603050405020304" pitchFamily="18" charset="0"/>
              </a:rPr>
              <a:t>假设有数组元素</a:t>
            </a:r>
            <a:r>
              <a:rPr lang="en-US" altLang="zh-CN">
                <a:solidFill>
                  <a:srgbClr val="000066"/>
                </a:solidFill>
                <a:uFillTx/>
                <a:latin typeface="Times New Roman" panose="02020603050405020304" pitchFamily="18" charset="0"/>
              </a:rPr>
              <a:t>nums = [1,2,3] </a:t>
            </a:r>
            <a:endParaRPr lang="en-US" altLang="zh-CN">
              <a:solidFill>
                <a:srgbClr val="000066"/>
              </a:solidFill>
              <a:uFillTx/>
              <a:latin typeface="Times New Roman" panose="02020603050405020304" pitchFamily="18" charset="0"/>
            </a:endParaRPr>
          </a:p>
        </p:txBody>
      </p:sp>
      <p:sp>
        <p:nvSpPr>
          <p:cNvPr id="5" name="文本框 4"/>
          <p:cNvSpPr txBox="1"/>
          <p:nvPr/>
        </p:nvSpPr>
        <p:spPr>
          <a:xfrm>
            <a:off x="467360" y="2924810"/>
            <a:ext cx="4481195" cy="448945"/>
          </a:xfrm>
          <a:prstGeom prst="rect">
            <a:avLst/>
          </a:prstGeom>
          <a:noFill/>
        </p:spPr>
        <p:txBody>
          <a:bodyPr>
            <a:noAutofit/>
          </a:bodyPr>
          <a:p>
            <a:pPr>
              <a:defRPr/>
            </a:pPr>
            <a:r>
              <a:rPr lang="zh-CN" altLang="en-US">
                <a:solidFill>
                  <a:schemeClr val="tx1"/>
                </a:solidFill>
                <a:uFillTx/>
                <a:latin typeface="Times New Roman" panose="02020603050405020304" pitchFamily="18" charset="0"/>
                <a:cs typeface="宋体" panose="02010600030101010101" pitchFamily="2" charset="-122"/>
              </a:rPr>
              <a:t>找出</a:t>
            </a:r>
            <a:r>
              <a:rPr lang="en-US" altLang="zh-CN">
                <a:solidFill>
                  <a:schemeClr val="tx1"/>
                </a:solidFill>
                <a:uFillTx/>
                <a:latin typeface="Times New Roman" panose="02020603050405020304" pitchFamily="18" charset="0"/>
                <a:cs typeface="宋体" panose="02010600030101010101" pitchFamily="2" charset="-122"/>
              </a:rPr>
              <a:t>nums</a:t>
            </a:r>
            <a:r>
              <a:rPr lang="zh-CN" altLang="en-US">
                <a:solidFill>
                  <a:schemeClr val="tx1"/>
                </a:solidFill>
                <a:uFillTx/>
                <a:latin typeface="Times New Roman" panose="02020603050405020304" pitchFamily="18" charset="0"/>
                <a:cs typeface="宋体" panose="02010600030101010101" pitchFamily="2" charset="-122"/>
              </a:rPr>
              <a:t>数组元素所有的全排列集合？</a:t>
            </a:r>
            <a:r>
              <a:rPr lang="en-US" altLang="zh-CN">
                <a:solidFill>
                  <a:srgbClr val="000066"/>
                </a:solidFill>
                <a:latin typeface="+mj-ea"/>
                <a:ea typeface="+mj-ea"/>
              </a:rPr>
              <a:t> </a:t>
            </a:r>
            <a:endParaRPr lang="zh-CN" altLang="en-US">
              <a:solidFill>
                <a:srgbClr val="000066"/>
              </a:solidFill>
              <a:latin typeface="+mj-ea"/>
              <a:ea typeface="+mj-ea"/>
            </a:endParaRPr>
          </a:p>
        </p:txBody>
      </p:sp>
      <p:sp>
        <p:nvSpPr>
          <p:cNvPr id="7" name="文本框 6"/>
          <p:cNvSpPr txBox="1"/>
          <p:nvPr/>
        </p:nvSpPr>
        <p:spPr>
          <a:xfrm>
            <a:off x="504190" y="4364990"/>
            <a:ext cx="2649855" cy="1005840"/>
          </a:xfrm>
          <a:prstGeom prst="rect">
            <a:avLst/>
          </a:prstGeom>
          <a:solidFill>
            <a:schemeClr val="accent1">
              <a:lumMod val="60000"/>
              <a:lumOff val="40000"/>
            </a:schemeClr>
          </a:solidFill>
        </p:spPr>
        <p:txBody>
          <a:bodyPr>
            <a:noAutofit/>
          </a:bodyPr>
          <a:p>
            <a:pPr algn="ctr">
              <a:defRPr/>
            </a:pPr>
            <a:r>
              <a:rPr lang="en-US" altLang="zh-CN">
                <a:solidFill>
                  <a:srgbClr val="000066"/>
                </a:solidFill>
                <a:uFillTx/>
                <a:latin typeface="Times New Roman" panose="02020603050405020304" pitchFamily="18" charset="0"/>
                <a:ea typeface="+mj-ea"/>
              </a:rPr>
              <a:t>[[1,2,3],[1,3,2],[2,1,3]</a:t>
            </a:r>
            <a:endParaRPr lang="en-US" altLang="zh-CN">
              <a:solidFill>
                <a:srgbClr val="000066"/>
              </a:solidFill>
              <a:uFillTx/>
              <a:latin typeface="Times New Roman" panose="02020603050405020304" pitchFamily="18" charset="0"/>
              <a:ea typeface="+mj-ea"/>
            </a:endParaRPr>
          </a:p>
          <a:p>
            <a:pPr algn="ctr">
              <a:defRPr/>
            </a:pPr>
            <a:endParaRPr lang="en-US" altLang="zh-CN">
              <a:solidFill>
                <a:srgbClr val="000066"/>
              </a:solidFill>
              <a:uFillTx/>
              <a:latin typeface="Times New Roman" panose="02020603050405020304" pitchFamily="18" charset="0"/>
              <a:ea typeface="+mj-ea"/>
            </a:endParaRPr>
          </a:p>
          <a:p>
            <a:pPr algn="ctr">
              <a:defRPr/>
            </a:pPr>
            <a:r>
              <a:rPr lang="en-US" altLang="zh-CN">
                <a:solidFill>
                  <a:srgbClr val="000066"/>
                </a:solidFill>
                <a:uFillTx/>
                <a:latin typeface="Times New Roman" panose="02020603050405020304" pitchFamily="18" charset="0"/>
                <a:ea typeface="+mj-ea"/>
              </a:rPr>
              <a:t>[2,3,1],[3,1,2],[3,2,1]]</a:t>
            </a:r>
            <a:r>
              <a:rPr lang="en-US" altLang="zh-CN">
                <a:solidFill>
                  <a:srgbClr val="000066"/>
                </a:solidFill>
                <a:latin typeface="+mj-ea"/>
                <a:ea typeface="+mj-ea"/>
              </a:rPr>
              <a:t> </a:t>
            </a:r>
            <a:endParaRPr lang="zh-CN" altLang="en-US">
              <a:solidFill>
                <a:srgbClr val="000066"/>
              </a:solidFill>
              <a:latin typeface="+mj-ea"/>
              <a:ea typeface="+mj-ea"/>
            </a:endParaRPr>
          </a:p>
        </p:txBody>
      </p:sp>
      <p:sp>
        <p:nvSpPr>
          <p:cNvPr id="32773" name="右箭头 9"/>
          <p:cNvSpPr>
            <a:spLocks noChangeArrowheads="1"/>
          </p:cNvSpPr>
          <p:nvPr/>
        </p:nvSpPr>
        <p:spPr bwMode="auto">
          <a:xfrm>
            <a:off x="3275965" y="4778375"/>
            <a:ext cx="1529715" cy="497840"/>
          </a:xfrm>
          <a:prstGeom prst="rightArrow">
            <a:avLst>
              <a:gd name="adj1" fmla="val 50000"/>
              <a:gd name="adj2" fmla="val 50181"/>
            </a:avLst>
          </a:prstGeom>
          <a:solidFill>
            <a:schemeClr val="accent1"/>
          </a:solidFill>
          <a:ln w="9525" algn="ctr">
            <a:solidFill>
              <a:schemeClr val="tx1"/>
            </a:solidFill>
            <a:round/>
          </a:ln>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solidFill>
                <a:schemeClr val="tx1"/>
              </a:solidFill>
              <a:ea typeface="宋体" panose="02010600030101010101" pitchFamily="2" charset="-122"/>
            </a:endParaRPr>
          </a:p>
        </p:txBody>
      </p:sp>
      <p:sp>
        <p:nvSpPr>
          <p:cNvPr id="2" name="文本框 1"/>
          <p:cNvSpPr txBox="1"/>
          <p:nvPr/>
        </p:nvSpPr>
        <p:spPr>
          <a:xfrm>
            <a:off x="3275965" y="4437380"/>
            <a:ext cx="1456690" cy="429895"/>
          </a:xfrm>
          <a:prstGeom prst="rect">
            <a:avLst/>
          </a:prstGeom>
          <a:noFill/>
        </p:spPr>
        <p:txBody>
          <a:bodyPr>
            <a:noAutofit/>
          </a:bodyPr>
          <a:p>
            <a:pPr>
              <a:defRPr/>
            </a:pPr>
            <a:r>
              <a:rPr lang="zh-CN" altLang="en-US">
                <a:solidFill>
                  <a:srgbClr val="000066"/>
                </a:solidFill>
                <a:latin typeface="宋体" panose="02010600030101010101" pitchFamily="2" charset="-122"/>
                <a:cs typeface="宋体" panose="02010600030101010101" pitchFamily="2" charset="-122"/>
              </a:rPr>
              <a:t>转成树结构</a:t>
            </a:r>
            <a:r>
              <a:rPr lang="en-US" altLang="zh-CN">
                <a:solidFill>
                  <a:srgbClr val="000066"/>
                </a:solidFill>
                <a:latin typeface="宋体" panose="02010600030101010101" pitchFamily="2" charset="-122"/>
                <a:cs typeface="宋体" panose="02010600030101010101" pitchFamily="2" charset="-122"/>
              </a:rPr>
              <a:t> </a:t>
            </a:r>
            <a:endParaRPr lang="zh-CN" altLang="en-US">
              <a:solidFill>
                <a:srgbClr val="000066"/>
              </a:solidFill>
              <a:latin typeface="宋体" panose="02010600030101010101" pitchFamily="2" charset="-122"/>
              <a:cs typeface="宋体" panose="02010600030101010101" pitchFamily="2" charset="-122"/>
            </a:endParaRPr>
          </a:p>
        </p:txBody>
      </p:sp>
      <p:grpSp>
        <p:nvGrpSpPr>
          <p:cNvPr id="72" name="组合 71"/>
          <p:cNvGrpSpPr/>
          <p:nvPr/>
        </p:nvGrpSpPr>
        <p:grpSpPr>
          <a:xfrm>
            <a:off x="5147945" y="2924810"/>
            <a:ext cx="3688080" cy="2864485"/>
            <a:chOff x="8221" y="3132"/>
            <a:chExt cx="5808" cy="4511"/>
          </a:xfrm>
        </p:grpSpPr>
        <p:grpSp>
          <p:nvGrpSpPr>
            <p:cNvPr id="13" name="组合 12"/>
            <p:cNvGrpSpPr/>
            <p:nvPr/>
          </p:nvGrpSpPr>
          <p:grpSpPr>
            <a:xfrm>
              <a:off x="10546" y="3132"/>
              <a:ext cx="1018" cy="916"/>
              <a:chOff x="10489" y="3359"/>
              <a:chExt cx="1018" cy="916"/>
            </a:xfrm>
          </p:grpSpPr>
          <p:sp>
            <p:nvSpPr>
              <p:cNvPr id="10" name="椭圆 9"/>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 name="文本框 2"/>
              <p:cNvSpPr txBox="1"/>
              <p:nvPr/>
            </p:nvSpPr>
            <p:spPr>
              <a:xfrm>
                <a:off x="10602" y="3586"/>
                <a:ext cx="874" cy="552"/>
              </a:xfrm>
              <a:prstGeom prst="rect">
                <a:avLst/>
              </a:prstGeom>
              <a:noFill/>
            </p:spPr>
            <p:txBody>
              <a:bodyPr>
                <a:noAutofit/>
              </a:bodyPr>
              <a:p>
                <a:pPr>
                  <a:defRPr/>
                </a:pPr>
                <a:r>
                  <a:rPr lang="en-US" sz="1400">
                    <a:solidFill>
                      <a:srgbClr val="000066"/>
                    </a:solidFill>
                    <a:latin typeface="Times New Roman" panose="02020603050405020304" pitchFamily="18" charset="0"/>
                    <a:ea typeface="+mj-ea"/>
                    <a:cs typeface="Times New Roman" panose="02020603050405020304" pitchFamily="18" charset="0"/>
                  </a:rPr>
                  <a:t>start</a:t>
                </a:r>
                <a:endParaRPr lang="en-US" sz="1400">
                  <a:solidFill>
                    <a:srgbClr val="000066"/>
                  </a:solidFill>
                  <a:latin typeface="Times New Roman" panose="02020603050405020304" pitchFamily="18" charset="0"/>
                  <a:ea typeface="+mj-ea"/>
                  <a:cs typeface="Times New Roman" panose="02020603050405020304" pitchFamily="18" charset="0"/>
                </a:endParaRPr>
              </a:p>
            </p:txBody>
          </p:sp>
        </p:grpSp>
        <p:grpSp>
          <p:nvGrpSpPr>
            <p:cNvPr id="15" name="组合 14"/>
            <p:cNvGrpSpPr/>
            <p:nvPr/>
          </p:nvGrpSpPr>
          <p:grpSpPr>
            <a:xfrm>
              <a:off x="8675" y="4607"/>
              <a:ext cx="1018" cy="917"/>
              <a:chOff x="10489" y="3359"/>
              <a:chExt cx="1018" cy="917"/>
            </a:xfrm>
          </p:grpSpPr>
          <p:sp>
            <p:nvSpPr>
              <p:cNvPr id="16" name="椭圆 15"/>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10521" y="3585"/>
                <a:ext cx="874" cy="552"/>
              </a:xfrm>
              <a:prstGeom prst="rect">
                <a:avLst/>
              </a:prstGeom>
              <a:noFill/>
            </p:spPr>
            <p:txBody>
              <a:bodyPr>
                <a:noAutofit/>
              </a:bodyPr>
              <a:p>
                <a:pPr algn="ctr">
                  <a:defRPr/>
                </a:pPr>
                <a:r>
                  <a:rPr lang="en-US" sz="1400">
                    <a:solidFill>
                      <a:srgbClr val="000066"/>
                    </a:solidFill>
                    <a:latin typeface="Times New Roman" panose="02020603050405020304" pitchFamily="18" charset="0"/>
                    <a:ea typeface="+mj-ea"/>
                    <a:cs typeface="Times New Roman" panose="02020603050405020304" pitchFamily="18" charset="0"/>
                  </a:rPr>
                  <a:t>1</a:t>
                </a:r>
                <a:endParaRPr lang="en-US" sz="1400">
                  <a:solidFill>
                    <a:srgbClr val="000066"/>
                  </a:solidFill>
                  <a:latin typeface="Times New Roman" panose="02020603050405020304" pitchFamily="18" charset="0"/>
                  <a:ea typeface="+mj-ea"/>
                  <a:cs typeface="Times New Roman" panose="02020603050405020304" pitchFamily="18" charset="0"/>
                </a:endParaRPr>
              </a:p>
            </p:txBody>
          </p:sp>
        </p:grpSp>
        <p:grpSp>
          <p:nvGrpSpPr>
            <p:cNvPr id="8" name="组合 7"/>
            <p:cNvGrpSpPr/>
            <p:nvPr/>
          </p:nvGrpSpPr>
          <p:grpSpPr>
            <a:xfrm>
              <a:off x="10546" y="4607"/>
              <a:ext cx="1018" cy="916"/>
              <a:chOff x="10489" y="3359"/>
              <a:chExt cx="1018" cy="916"/>
            </a:xfrm>
          </p:grpSpPr>
          <p:sp>
            <p:nvSpPr>
              <p:cNvPr id="11" name="椭圆 10"/>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文本框 21"/>
              <p:cNvSpPr txBox="1"/>
              <p:nvPr/>
            </p:nvSpPr>
            <p:spPr>
              <a:xfrm>
                <a:off x="10602" y="3586"/>
                <a:ext cx="874" cy="552"/>
              </a:xfrm>
              <a:prstGeom prst="rect">
                <a:avLst/>
              </a:prstGeom>
              <a:noFill/>
            </p:spPr>
            <p:txBody>
              <a:bodyPr>
                <a:noAutofit/>
              </a:bodyPr>
              <a:p>
                <a:pPr algn="ctr">
                  <a:defRPr/>
                </a:pPr>
                <a:r>
                  <a:rPr lang="en-US" sz="1400">
                    <a:solidFill>
                      <a:srgbClr val="000066"/>
                    </a:solidFill>
                    <a:latin typeface="+mj-ea"/>
                    <a:ea typeface="+mj-ea"/>
                  </a:rPr>
                  <a:t>2</a:t>
                </a:r>
                <a:endParaRPr lang="en-US" sz="1400">
                  <a:solidFill>
                    <a:srgbClr val="000066"/>
                  </a:solidFill>
                  <a:latin typeface="+mj-ea"/>
                  <a:ea typeface="+mj-ea"/>
                </a:endParaRPr>
              </a:p>
            </p:txBody>
          </p:sp>
        </p:grpSp>
        <p:grpSp>
          <p:nvGrpSpPr>
            <p:cNvPr id="23" name="组合 22"/>
            <p:cNvGrpSpPr/>
            <p:nvPr/>
          </p:nvGrpSpPr>
          <p:grpSpPr>
            <a:xfrm>
              <a:off x="12529" y="4607"/>
              <a:ext cx="1018" cy="916"/>
              <a:chOff x="10489" y="3359"/>
              <a:chExt cx="1018" cy="916"/>
            </a:xfrm>
          </p:grpSpPr>
          <p:sp>
            <p:nvSpPr>
              <p:cNvPr id="24" name="椭圆 23"/>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文本框 24"/>
              <p:cNvSpPr txBox="1"/>
              <p:nvPr/>
            </p:nvSpPr>
            <p:spPr>
              <a:xfrm>
                <a:off x="10602" y="3586"/>
                <a:ext cx="874" cy="552"/>
              </a:xfrm>
              <a:prstGeom prst="rect">
                <a:avLst/>
              </a:prstGeom>
              <a:noFill/>
            </p:spPr>
            <p:txBody>
              <a:bodyPr>
                <a:noAutofit/>
              </a:bodyPr>
              <a:p>
                <a:pPr algn="ctr">
                  <a:defRPr/>
                </a:pPr>
                <a:r>
                  <a:rPr lang="en-US" sz="1400">
                    <a:solidFill>
                      <a:srgbClr val="000066"/>
                    </a:solidFill>
                    <a:latin typeface="+mj-ea"/>
                    <a:ea typeface="+mj-ea"/>
                  </a:rPr>
                  <a:t>3</a:t>
                </a:r>
                <a:endParaRPr lang="en-US" sz="1400">
                  <a:solidFill>
                    <a:srgbClr val="000066"/>
                  </a:solidFill>
                  <a:latin typeface="+mj-ea"/>
                  <a:ea typeface="+mj-ea"/>
                </a:endParaRPr>
              </a:p>
            </p:txBody>
          </p:sp>
        </p:grpSp>
        <p:cxnSp>
          <p:nvCxnSpPr>
            <p:cNvPr id="26" name="曲线连接符 25"/>
            <p:cNvCxnSpPr>
              <a:stCxn id="10" idx="2"/>
              <a:endCxn id="16" idx="0"/>
            </p:cNvCxnSpPr>
            <p:nvPr/>
          </p:nvCxnSpPr>
          <p:spPr>
            <a:xfrm rot="10800000" flipV="1">
              <a:off x="9184" y="3591"/>
              <a:ext cx="1362" cy="1016"/>
            </a:xfrm>
            <a:prstGeom prst="curvedConnector2">
              <a:avLst/>
            </a:prstGeom>
            <a:solidFill>
              <a:schemeClr val="accent1"/>
            </a:solidFill>
            <a:ln w="9525" cap="flat" cmpd="sng" algn="ctr">
              <a:solidFill>
                <a:schemeClr val="tx1"/>
              </a:solidFill>
              <a:prstDash val="solid"/>
              <a:round/>
              <a:headEnd type="none" w="med" len="med"/>
              <a:tailEnd type="arrow" w="med" len="med"/>
            </a:ln>
          </p:spPr>
        </p:cxnSp>
        <p:cxnSp>
          <p:nvCxnSpPr>
            <p:cNvPr id="27" name="曲线连接符 26"/>
            <p:cNvCxnSpPr>
              <a:stCxn id="3" idx="3"/>
              <a:endCxn id="24" idx="0"/>
            </p:cNvCxnSpPr>
            <p:nvPr/>
          </p:nvCxnSpPr>
          <p:spPr>
            <a:xfrm>
              <a:off x="11533" y="3635"/>
              <a:ext cx="1505" cy="972"/>
            </a:xfrm>
            <a:prstGeom prst="curvedConnector2">
              <a:avLst/>
            </a:prstGeom>
            <a:solidFill>
              <a:schemeClr val="accent1"/>
            </a:solidFill>
            <a:ln w="9525" cap="flat" cmpd="sng" algn="ctr">
              <a:solidFill>
                <a:schemeClr val="tx1"/>
              </a:solidFill>
              <a:prstDash val="solid"/>
              <a:round/>
              <a:headEnd type="none" w="med" len="med"/>
              <a:tailEnd type="arrow" w="med" len="med"/>
            </a:ln>
          </p:spPr>
        </p:cxnSp>
        <p:cxnSp>
          <p:nvCxnSpPr>
            <p:cNvPr id="28" name="曲线连接符 27"/>
            <p:cNvCxnSpPr>
              <a:stCxn id="10" idx="4"/>
              <a:endCxn id="11" idx="0"/>
            </p:cNvCxnSpPr>
            <p:nvPr/>
          </p:nvCxnSpPr>
          <p:spPr>
            <a:xfrm rot="5400000" flipV="1">
              <a:off x="10776" y="4328"/>
              <a:ext cx="558" cy="5"/>
            </a:xfrm>
            <a:prstGeom prst="curvedConnector2">
              <a:avLst/>
            </a:prstGeom>
            <a:solidFill>
              <a:schemeClr val="accent1"/>
            </a:solidFill>
            <a:ln w="9525" cap="flat" cmpd="sng" algn="ctr">
              <a:solidFill>
                <a:schemeClr val="tx1"/>
              </a:solidFill>
              <a:prstDash val="solid"/>
              <a:round/>
              <a:headEnd type="none" w="med" len="med"/>
              <a:tailEnd type="arrow" w="med" len="med"/>
            </a:ln>
          </p:spPr>
        </p:cxnSp>
        <p:grpSp>
          <p:nvGrpSpPr>
            <p:cNvPr id="30" name="组合 29"/>
            <p:cNvGrpSpPr/>
            <p:nvPr/>
          </p:nvGrpSpPr>
          <p:grpSpPr>
            <a:xfrm>
              <a:off x="9355" y="6011"/>
              <a:ext cx="538" cy="539"/>
              <a:chOff x="10489" y="3359"/>
              <a:chExt cx="1018" cy="917"/>
            </a:xfrm>
          </p:grpSpPr>
          <p:sp>
            <p:nvSpPr>
              <p:cNvPr id="31" name="椭圆 30"/>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文本框 31"/>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3</a:t>
                </a:r>
                <a:endParaRPr lang="en-US" sz="1400">
                  <a:solidFill>
                    <a:srgbClr val="000066"/>
                  </a:solidFill>
                  <a:latin typeface="+mj-ea"/>
                  <a:ea typeface="+mj-ea"/>
                </a:endParaRPr>
              </a:p>
            </p:txBody>
          </p:sp>
        </p:grpSp>
        <p:grpSp>
          <p:nvGrpSpPr>
            <p:cNvPr id="33" name="组合 32"/>
            <p:cNvGrpSpPr/>
            <p:nvPr/>
          </p:nvGrpSpPr>
          <p:grpSpPr>
            <a:xfrm>
              <a:off x="8221" y="6011"/>
              <a:ext cx="538" cy="539"/>
              <a:chOff x="10489" y="3359"/>
              <a:chExt cx="1018" cy="917"/>
            </a:xfrm>
          </p:grpSpPr>
          <p:sp>
            <p:nvSpPr>
              <p:cNvPr id="34" name="椭圆 33"/>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文本框 34"/>
              <p:cNvSpPr txBox="1"/>
              <p:nvPr/>
            </p:nvSpPr>
            <p:spPr>
              <a:xfrm>
                <a:off x="10602" y="3479"/>
                <a:ext cx="874" cy="552"/>
              </a:xfrm>
              <a:prstGeom prst="rect">
                <a:avLst/>
              </a:prstGeom>
              <a:noFill/>
            </p:spPr>
            <p:txBody>
              <a:bodyPr>
                <a:noAutofit/>
              </a:bodyPr>
              <a:p>
                <a:pPr algn="ctr">
                  <a:defRPr/>
                </a:pPr>
                <a:r>
                  <a:rPr lang="en-US" sz="1400">
                    <a:solidFill>
                      <a:srgbClr val="000066"/>
                    </a:solidFill>
                    <a:latin typeface="Times New Roman" panose="02020603050405020304" pitchFamily="18" charset="0"/>
                    <a:ea typeface="+mj-ea"/>
                    <a:cs typeface="Times New Roman" panose="02020603050405020304" pitchFamily="18" charset="0"/>
                  </a:rPr>
                  <a:t>2</a:t>
                </a:r>
                <a:endParaRPr lang="en-US" sz="1400">
                  <a:solidFill>
                    <a:srgbClr val="000066"/>
                  </a:solidFill>
                  <a:latin typeface="Times New Roman" panose="02020603050405020304" pitchFamily="18" charset="0"/>
                  <a:ea typeface="+mj-ea"/>
                  <a:cs typeface="Times New Roman" panose="02020603050405020304" pitchFamily="18" charset="0"/>
                </a:endParaRPr>
              </a:p>
            </p:txBody>
          </p:sp>
        </p:grpSp>
        <p:grpSp>
          <p:nvGrpSpPr>
            <p:cNvPr id="29" name="组合 28"/>
            <p:cNvGrpSpPr/>
            <p:nvPr/>
          </p:nvGrpSpPr>
          <p:grpSpPr>
            <a:xfrm>
              <a:off x="11440" y="6011"/>
              <a:ext cx="538" cy="539"/>
              <a:chOff x="10489" y="3359"/>
              <a:chExt cx="1018" cy="917"/>
            </a:xfrm>
          </p:grpSpPr>
          <p:sp>
            <p:nvSpPr>
              <p:cNvPr id="36" name="椭圆 35"/>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7" name="文本框 36"/>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3</a:t>
                </a:r>
                <a:endParaRPr lang="en-US" sz="1400">
                  <a:solidFill>
                    <a:srgbClr val="000066"/>
                  </a:solidFill>
                  <a:latin typeface="+mj-ea"/>
                  <a:ea typeface="+mj-ea"/>
                </a:endParaRPr>
              </a:p>
            </p:txBody>
          </p:sp>
        </p:grpSp>
        <p:grpSp>
          <p:nvGrpSpPr>
            <p:cNvPr id="38" name="组合 37"/>
            <p:cNvGrpSpPr/>
            <p:nvPr/>
          </p:nvGrpSpPr>
          <p:grpSpPr>
            <a:xfrm>
              <a:off x="10306" y="6011"/>
              <a:ext cx="538" cy="539"/>
              <a:chOff x="10489" y="3359"/>
              <a:chExt cx="1018" cy="917"/>
            </a:xfrm>
          </p:grpSpPr>
          <p:sp>
            <p:nvSpPr>
              <p:cNvPr id="39" name="椭圆 38"/>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0" name="文本框 39"/>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1</a:t>
                </a:r>
                <a:endParaRPr lang="en-US" sz="1400">
                  <a:solidFill>
                    <a:srgbClr val="000066"/>
                  </a:solidFill>
                  <a:latin typeface="+mj-ea"/>
                  <a:ea typeface="+mj-ea"/>
                </a:endParaRPr>
              </a:p>
            </p:txBody>
          </p:sp>
        </p:grpSp>
        <p:grpSp>
          <p:nvGrpSpPr>
            <p:cNvPr id="41" name="组合 40"/>
            <p:cNvGrpSpPr/>
            <p:nvPr/>
          </p:nvGrpSpPr>
          <p:grpSpPr>
            <a:xfrm>
              <a:off x="13468" y="6011"/>
              <a:ext cx="538" cy="539"/>
              <a:chOff x="10489" y="3359"/>
              <a:chExt cx="1018" cy="917"/>
            </a:xfrm>
          </p:grpSpPr>
          <p:sp>
            <p:nvSpPr>
              <p:cNvPr id="42" name="椭圆 41"/>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3" name="文本框 42"/>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2</a:t>
                </a:r>
                <a:endParaRPr lang="en-US" sz="1400">
                  <a:solidFill>
                    <a:srgbClr val="000066"/>
                  </a:solidFill>
                  <a:latin typeface="+mj-ea"/>
                  <a:ea typeface="+mj-ea"/>
                </a:endParaRPr>
              </a:p>
            </p:txBody>
          </p:sp>
        </p:grpSp>
        <p:grpSp>
          <p:nvGrpSpPr>
            <p:cNvPr id="44" name="组合 43"/>
            <p:cNvGrpSpPr/>
            <p:nvPr/>
          </p:nvGrpSpPr>
          <p:grpSpPr>
            <a:xfrm>
              <a:off x="12334" y="6011"/>
              <a:ext cx="538" cy="539"/>
              <a:chOff x="10489" y="3359"/>
              <a:chExt cx="1018" cy="917"/>
            </a:xfrm>
          </p:grpSpPr>
          <p:sp>
            <p:nvSpPr>
              <p:cNvPr id="45" name="椭圆 44"/>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6" name="文本框 45"/>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1</a:t>
                </a:r>
                <a:endParaRPr lang="en-US" sz="1400">
                  <a:solidFill>
                    <a:srgbClr val="000066"/>
                  </a:solidFill>
                  <a:latin typeface="+mj-ea"/>
                  <a:ea typeface="+mj-ea"/>
                </a:endParaRPr>
              </a:p>
            </p:txBody>
          </p:sp>
        </p:grpSp>
        <p:cxnSp>
          <p:nvCxnSpPr>
            <p:cNvPr id="47" name="曲线连接符 46"/>
            <p:cNvCxnSpPr>
              <a:stCxn id="16" idx="4"/>
              <a:endCxn id="35" idx="0"/>
            </p:cNvCxnSpPr>
            <p:nvPr/>
          </p:nvCxnSpPr>
          <p:spPr>
            <a:xfrm rot="5400000">
              <a:off x="8569" y="5467"/>
              <a:ext cx="558" cy="672"/>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cxnSp>
          <p:nvCxnSpPr>
            <p:cNvPr id="48" name="曲线连接符 47"/>
            <p:cNvCxnSpPr>
              <a:stCxn id="16" idx="4"/>
              <a:endCxn id="32" idx="0"/>
            </p:cNvCxnSpPr>
            <p:nvPr/>
          </p:nvCxnSpPr>
          <p:spPr>
            <a:xfrm rot="5400000" flipV="1">
              <a:off x="9136" y="5572"/>
              <a:ext cx="558" cy="462"/>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cxnSp>
          <p:nvCxnSpPr>
            <p:cNvPr id="49" name="曲线连接符 48"/>
            <p:cNvCxnSpPr>
              <a:stCxn id="24" idx="4"/>
              <a:endCxn id="46" idx="0"/>
            </p:cNvCxnSpPr>
            <p:nvPr/>
          </p:nvCxnSpPr>
          <p:spPr>
            <a:xfrm rot="5400000">
              <a:off x="12552" y="5596"/>
              <a:ext cx="558" cy="413"/>
            </a:xfrm>
            <a:prstGeom prst="curvedConnector3">
              <a:avLst>
                <a:gd name="adj1" fmla="val 49910"/>
              </a:avLst>
            </a:prstGeom>
            <a:solidFill>
              <a:schemeClr val="accent1"/>
            </a:solidFill>
            <a:ln w="9525" cap="flat" cmpd="sng" algn="ctr">
              <a:solidFill>
                <a:schemeClr val="tx1"/>
              </a:solidFill>
              <a:prstDash val="solid"/>
              <a:round/>
              <a:headEnd type="none" w="med" len="med"/>
              <a:tailEnd type="arrow" w="med" len="med"/>
            </a:ln>
          </p:spPr>
        </p:cxnSp>
        <p:cxnSp>
          <p:nvCxnSpPr>
            <p:cNvPr id="50" name="曲线连接符 49"/>
            <p:cNvCxnSpPr>
              <a:stCxn id="11" idx="4"/>
              <a:endCxn id="36" idx="0"/>
            </p:cNvCxnSpPr>
            <p:nvPr/>
          </p:nvCxnSpPr>
          <p:spPr>
            <a:xfrm rot="5400000" flipV="1">
              <a:off x="11139" y="5440"/>
              <a:ext cx="487" cy="654"/>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cxnSp>
          <p:nvCxnSpPr>
            <p:cNvPr id="51" name="曲线连接符 50"/>
            <p:cNvCxnSpPr>
              <a:stCxn id="11" idx="4"/>
              <a:endCxn id="40" idx="0"/>
            </p:cNvCxnSpPr>
            <p:nvPr/>
          </p:nvCxnSpPr>
          <p:spPr>
            <a:xfrm rot="5400000">
              <a:off x="10547" y="5574"/>
              <a:ext cx="558" cy="458"/>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cxnSp>
          <p:nvCxnSpPr>
            <p:cNvPr id="52" name="曲线连接符 51"/>
            <p:cNvCxnSpPr>
              <a:stCxn id="24" idx="4"/>
              <a:endCxn id="42" idx="0"/>
            </p:cNvCxnSpPr>
            <p:nvPr/>
          </p:nvCxnSpPr>
          <p:spPr>
            <a:xfrm rot="5400000" flipV="1">
              <a:off x="13144" y="5417"/>
              <a:ext cx="487" cy="699"/>
            </a:xfrm>
            <a:prstGeom prst="curvedConnector3">
              <a:avLst>
                <a:gd name="adj1" fmla="val 50103"/>
              </a:avLst>
            </a:prstGeom>
            <a:solidFill>
              <a:schemeClr val="accent1"/>
            </a:solidFill>
            <a:ln w="9525" cap="flat" cmpd="sng" algn="ctr">
              <a:solidFill>
                <a:schemeClr val="tx1"/>
              </a:solidFill>
              <a:prstDash val="solid"/>
              <a:round/>
              <a:headEnd type="none" w="med" len="med"/>
              <a:tailEnd type="arrow" w="med" len="med"/>
            </a:ln>
          </p:spPr>
        </p:cxnSp>
        <p:grpSp>
          <p:nvGrpSpPr>
            <p:cNvPr id="53" name="组合 52"/>
            <p:cNvGrpSpPr/>
            <p:nvPr/>
          </p:nvGrpSpPr>
          <p:grpSpPr>
            <a:xfrm>
              <a:off x="8221" y="7105"/>
              <a:ext cx="538" cy="539"/>
              <a:chOff x="10489" y="3359"/>
              <a:chExt cx="1018" cy="917"/>
            </a:xfrm>
          </p:grpSpPr>
          <p:sp>
            <p:nvSpPr>
              <p:cNvPr id="54" name="椭圆 53"/>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5" name="文本框 54"/>
              <p:cNvSpPr txBox="1"/>
              <p:nvPr/>
            </p:nvSpPr>
            <p:spPr>
              <a:xfrm>
                <a:off x="10602" y="3479"/>
                <a:ext cx="874" cy="552"/>
              </a:xfrm>
              <a:prstGeom prst="rect">
                <a:avLst/>
              </a:prstGeom>
              <a:noFill/>
            </p:spPr>
            <p:txBody>
              <a:bodyPr>
                <a:noAutofit/>
              </a:bodyPr>
              <a:p>
                <a:pPr algn="ctr">
                  <a:defRPr/>
                </a:pPr>
                <a:r>
                  <a:rPr lang="en-US" sz="1400">
                    <a:solidFill>
                      <a:srgbClr val="000066"/>
                    </a:solidFill>
                    <a:latin typeface="Times New Roman" panose="02020603050405020304" pitchFamily="18" charset="0"/>
                    <a:ea typeface="+mj-ea"/>
                    <a:cs typeface="Times New Roman" panose="02020603050405020304" pitchFamily="18" charset="0"/>
                  </a:rPr>
                  <a:t>3</a:t>
                </a:r>
                <a:endParaRPr lang="en-US" sz="1400">
                  <a:solidFill>
                    <a:srgbClr val="000066"/>
                  </a:solidFill>
                  <a:latin typeface="Times New Roman" panose="02020603050405020304" pitchFamily="18" charset="0"/>
                  <a:ea typeface="+mj-ea"/>
                  <a:cs typeface="Times New Roman" panose="02020603050405020304" pitchFamily="18" charset="0"/>
                </a:endParaRPr>
              </a:p>
            </p:txBody>
          </p:sp>
        </p:grpSp>
        <p:grpSp>
          <p:nvGrpSpPr>
            <p:cNvPr id="56" name="组合 55"/>
            <p:cNvGrpSpPr/>
            <p:nvPr/>
          </p:nvGrpSpPr>
          <p:grpSpPr>
            <a:xfrm>
              <a:off x="9355" y="7105"/>
              <a:ext cx="538" cy="539"/>
              <a:chOff x="10489" y="3359"/>
              <a:chExt cx="1018" cy="917"/>
            </a:xfrm>
          </p:grpSpPr>
          <p:sp>
            <p:nvSpPr>
              <p:cNvPr id="57" name="椭圆 56"/>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8" name="文本框 57"/>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2</a:t>
                </a:r>
                <a:endParaRPr lang="en-US" sz="1400">
                  <a:solidFill>
                    <a:srgbClr val="000066"/>
                  </a:solidFill>
                  <a:latin typeface="+mj-ea"/>
                  <a:ea typeface="+mj-ea"/>
                </a:endParaRPr>
              </a:p>
            </p:txBody>
          </p:sp>
        </p:grpSp>
        <p:grpSp>
          <p:nvGrpSpPr>
            <p:cNvPr id="59" name="组合 58"/>
            <p:cNvGrpSpPr/>
            <p:nvPr/>
          </p:nvGrpSpPr>
          <p:grpSpPr>
            <a:xfrm>
              <a:off x="10306" y="7105"/>
              <a:ext cx="538" cy="539"/>
              <a:chOff x="10489" y="3359"/>
              <a:chExt cx="1018" cy="917"/>
            </a:xfrm>
          </p:grpSpPr>
          <p:sp>
            <p:nvSpPr>
              <p:cNvPr id="60" name="椭圆 59"/>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1" name="文本框 60"/>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3</a:t>
                </a:r>
                <a:endParaRPr lang="en-US" sz="1400">
                  <a:solidFill>
                    <a:srgbClr val="000066"/>
                  </a:solidFill>
                  <a:latin typeface="+mj-ea"/>
                  <a:ea typeface="+mj-ea"/>
                </a:endParaRPr>
              </a:p>
            </p:txBody>
          </p:sp>
        </p:grpSp>
        <p:grpSp>
          <p:nvGrpSpPr>
            <p:cNvPr id="62" name="组合 61"/>
            <p:cNvGrpSpPr/>
            <p:nvPr/>
          </p:nvGrpSpPr>
          <p:grpSpPr>
            <a:xfrm>
              <a:off x="11456" y="7104"/>
              <a:ext cx="538" cy="539"/>
              <a:chOff x="10489" y="3359"/>
              <a:chExt cx="1018" cy="917"/>
            </a:xfrm>
          </p:grpSpPr>
          <p:sp>
            <p:nvSpPr>
              <p:cNvPr id="63" name="椭圆 62"/>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4" name="文本框 63"/>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1</a:t>
                </a:r>
                <a:endParaRPr lang="en-US" sz="1400">
                  <a:solidFill>
                    <a:srgbClr val="000066"/>
                  </a:solidFill>
                  <a:latin typeface="+mj-ea"/>
                  <a:ea typeface="+mj-ea"/>
                </a:endParaRPr>
              </a:p>
            </p:txBody>
          </p:sp>
        </p:grpSp>
        <p:grpSp>
          <p:nvGrpSpPr>
            <p:cNvPr id="65" name="组合 64"/>
            <p:cNvGrpSpPr/>
            <p:nvPr/>
          </p:nvGrpSpPr>
          <p:grpSpPr>
            <a:xfrm>
              <a:off x="12373" y="7103"/>
              <a:ext cx="538" cy="539"/>
              <a:chOff x="10489" y="3359"/>
              <a:chExt cx="1018" cy="917"/>
            </a:xfrm>
          </p:grpSpPr>
          <p:sp>
            <p:nvSpPr>
              <p:cNvPr id="66" name="椭圆 65"/>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7" name="文本框 66"/>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2</a:t>
                </a:r>
                <a:endParaRPr lang="en-US" sz="1400">
                  <a:solidFill>
                    <a:srgbClr val="000066"/>
                  </a:solidFill>
                  <a:latin typeface="+mj-ea"/>
                  <a:ea typeface="+mj-ea"/>
                </a:endParaRPr>
              </a:p>
            </p:txBody>
          </p:sp>
        </p:grpSp>
        <p:grpSp>
          <p:nvGrpSpPr>
            <p:cNvPr id="68" name="组合 67"/>
            <p:cNvGrpSpPr/>
            <p:nvPr/>
          </p:nvGrpSpPr>
          <p:grpSpPr>
            <a:xfrm>
              <a:off x="13491" y="7105"/>
              <a:ext cx="538" cy="539"/>
              <a:chOff x="10489" y="3359"/>
              <a:chExt cx="1018" cy="917"/>
            </a:xfrm>
          </p:grpSpPr>
          <p:sp>
            <p:nvSpPr>
              <p:cNvPr id="69" name="椭圆 68"/>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0" name="文本框 69"/>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1</a:t>
                </a:r>
                <a:endParaRPr lang="en-US" sz="1400">
                  <a:solidFill>
                    <a:srgbClr val="000066"/>
                  </a:solidFill>
                  <a:latin typeface="+mj-ea"/>
                  <a:ea typeface="+mj-ea"/>
                </a:endParaRPr>
              </a:p>
            </p:txBody>
          </p:sp>
        </p:grpSp>
        <p:cxnSp>
          <p:nvCxnSpPr>
            <p:cNvPr id="71" name="曲线连接符 70"/>
            <p:cNvCxnSpPr>
              <a:stCxn id="34" idx="4"/>
            </p:cNvCxnSpPr>
            <p:nvPr/>
          </p:nvCxnSpPr>
          <p:spPr>
            <a:xfrm rot="5400000" flipV="1">
              <a:off x="8226" y="6814"/>
              <a:ext cx="548" cy="20"/>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cxnSp>
          <p:nvCxnSpPr>
            <p:cNvPr id="73" name="曲线连接符 72"/>
            <p:cNvCxnSpPr/>
            <p:nvPr/>
          </p:nvCxnSpPr>
          <p:spPr>
            <a:xfrm rot="5400000" flipV="1">
              <a:off x="9362" y="6798"/>
              <a:ext cx="548" cy="20"/>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cxnSp>
          <p:nvCxnSpPr>
            <p:cNvPr id="74" name="曲线连接符 73"/>
            <p:cNvCxnSpPr/>
            <p:nvPr/>
          </p:nvCxnSpPr>
          <p:spPr>
            <a:xfrm rot="5400000" flipV="1">
              <a:off x="10282" y="6821"/>
              <a:ext cx="548" cy="20"/>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cxnSp>
          <p:nvCxnSpPr>
            <p:cNvPr id="75" name="曲线连接符 74"/>
            <p:cNvCxnSpPr/>
            <p:nvPr/>
          </p:nvCxnSpPr>
          <p:spPr>
            <a:xfrm rot="5400000" flipV="1">
              <a:off x="11426" y="6821"/>
              <a:ext cx="548" cy="20"/>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cxnSp>
          <p:nvCxnSpPr>
            <p:cNvPr id="76" name="曲线连接符 75"/>
            <p:cNvCxnSpPr/>
            <p:nvPr/>
          </p:nvCxnSpPr>
          <p:spPr>
            <a:xfrm rot="5400000" flipV="1">
              <a:off x="12379" y="6814"/>
              <a:ext cx="548" cy="20"/>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cxnSp>
          <p:nvCxnSpPr>
            <p:cNvPr id="77" name="曲线连接符 76"/>
            <p:cNvCxnSpPr/>
            <p:nvPr/>
          </p:nvCxnSpPr>
          <p:spPr>
            <a:xfrm rot="5400000" flipV="1">
              <a:off x="13513" y="6814"/>
              <a:ext cx="548" cy="20"/>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5620385" y="3054350"/>
            <a:ext cx="3031490" cy="880745"/>
          </a:xfrm>
          <a:prstGeom prst="rect">
            <a:avLst/>
          </a:prstGeom>
        </p:spPr>
        <p:txBody>
          <a:bodyPr>
            <a:noAutofit/>
          </a:bodyPr>
          <a:p>
            <a:endParaRPr lang="zh-CN" altLang="en-US" sz="1600"/>
          </a:p>
        </p:txBody>
      </p:sp>
      <p:sp>
        <p:nvSpPr>
          <p:cNvPr id="6" name="文本框 5"/>
          <p:cNvSpPr txBox="1"/>
          <p:nvPr/>
        </p:nvSpPr>
        <p:spPr>
          <a:xfrm>
            <a:off x="363855" y="1758315"/>
            <a:ext cx="8315960" cy="922020"/>
          </a:xfrm>
          <a:prstGeom prst="rect">
            <a:avLst/>
          </a:prstGeom>
          <a:noFill/>
        </p:spPr>
        <p:txBody>
          <a:bodyPr wrap="square" rtlCol="0">
            <a:spAutoFit/>
          </a:bodyPr>
          <a:p>
            <a:pPr indent="457200"/>
            <a:r>
              <a:rPr lang="zh-CN" altLang="en-US">
                <a:solidFill>
                  <a:srgbClr val="FF0000"/>
                </a:solidFill>
              </a:rPr>
              <a:t>列出所有可能情况解是帮助我们找到解决问题的规律和转换问题！</a:t>
            </a:r>
            <a:endParaRPr lang="zh-CN" altLang="en-US"/>
          </a:p>
          <a:p>
            <a:pPr indent="457200"/>
            <a:r>
              <a:rPr lang="zh-CN" altLang="en-US"/>
              <a:t>例如</a:t>
            </a:r>
            <a:r>
              <a:rPr lang="en-US" altLang="zh-CN"/>
              <a:t>2</a:t>
            </a:r>
            <a:r>
              <a:rPr lang="zh-CN" altLang="en-US"/>
              <a:t>：求斐波那契数列的第</a:t>
            </a:r>
            <a:r>
              <a:rPr lang="en-US" altLang="zh-CN"/>
              <a:t>n</a:t>
            </a:r>
            <a:r>
              <a:rPr lang="zh-CN" altLang="en-US"/>
              <a:t>项</a:t>
            </a:r>
            <a:endParaRPr lang="zh-CN" altLang="en-US"/>
          </a:p>
          <a:p>
            <a:pPr indent="457200"/>
            <a:endParaRPr lang="zh-CN" altLang="en-US">
              <a:solidFill>
                <a:schemeClr val="tx1"/>
              </a:solidFill>
              <a:uFillTx/>
              <a:latin typeface="Times New Roman" panose="02020603050405020304" pitchFamily="18" charset="0"/>
              <a:cs typeface="宋体" panose="02010600030101010101" pitchFamily="2" charset="-122"/>
              <a:sym typeface="+mn-ea"/>
            </a:endParaRPr>
          </a:p>
        </p:txBody>
      </p:sp>
      <p:sp>
        <p:nvSpPr>
          <p:cNvPr id="12" name="矩形 11"/>
          <p:cNvSpPr/>
          <p:nvPr/>
        </p:nvSpPr>
        <p:spPr>
          <a:xfrm>
            <a:off x="179383" y="908807"/>
            <a:ext cx="626618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1.3.3 </a:t>
            </a:r>
            <a:r>
              <a:rPr lang="zh-CN" altLang="en-US" sz="2800" b="1" dirty="0">
                <a:solidFill>
                  <a:srgbClr val="0000FF"/>
                </a:solidFill>
                <a:latin typeface="楷体" panose="02010609060101010101" pitchFamily="49" charset="-122"/>
                <a:ea typeface="楷体" panose="02010609060101010101" pitchFamily="49" charset="-122"/>
              </a:rPr>
              <a:t>善于把问题</a:t>
            </a:r>
            <a:r>
              <a:rPr lang="zh-CN" altLang="en-US" sz="2800" b="1" dirty="0">
                <a:solidFill>
                  <a:srgbClr val="0000FF"/>
                </a:solidFill>
                <a:latin typeface="楷体" panose="02010609060101010101" pitchFamily="49" charset="-122"/>
                <a:ea typeface="楷体" panose="02010609060101010101" pitchFamily="49" charset="-122"/>
                <a:sym typeface="+mn-ea"/>
              </a:rPr>
              <a:t>所有</a:t>
            </a:r>
            <a:r>
              <a:rPr lang="zh-CN" altLang="en-US" sz="2800" b="1" dirty="0">
                <a:solidFill>
                  <a:srgbClr val="0000FF"/>
                </a:solidFill>
                <a:latin typeface="楷体" panose="02010609060101010101" pitchFamily="49" charset="-122"/>
                <a:ea typeface="楷体" panose="02010609060101010101" pitchFamily="49" charset="-122"/>
              </a:rPr>
              <a:t>可能解情况</a:t>
            </a:r>
            <a:r>
              <a:rPr lang="zh-CN" altLang="en-US" sz="2800" b="1" dirty="0">
                <a:solidFill>
                  <a:srgbClr val="0000FF"/>
                </a:solidFill>
                <a:latin typeface="楷体" panose="02010609060101010101" pitchFamily="49" charset="-122"/>
                <a:ea typeface="楷体" panose="02010609060101010101" pitchFamily="49" charset="-122"/>
              </a:rPr>
              <a:t>列出</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4" name="文本框 13"/>
          <p:cNvSpPr txBox="1"/>
          <p:nvPr/>
        </p:nvSpPr>
        <p:spPr>
          <a:xfrm>
            <a:off x="467360" y="2493010"/>
            <a:ext cx="4032250" cy="442595"/>
          </a:xfrm>
          <a:prstGeom prst="rect">
            <a:avLst/>
          </a:prstGeom>
          <a:noFill/>
        </p:spPr>
        <p:txBody>
          <a:bodyPr>
            <a:noAutofit/>
          </a:bodyPr>
          <a:p>
            <a:pPr>
              <a:defRPr/>
            </a:pPr>
            <a:r>
              <a:rPr lang="zh-CN" altLang="en-US">
                <a:solidFill>
                  <a:srgbClr val="000066"/>
                </a:solidFill>
                <a:latin typeface="宋体" panose="02010600030101010101" pitchFamily="2" charset="-122"/>
              </a:rPr>
              <a:t>斐波那契数列：</a:t>
            </a:r>
            <a:r>
              <a:rPr lang="en-US" altLang="zh-CN">
                <a:solidFill>
                  <a:srgbClr val="000066"/>
                </a:solidFill>
                <a:latin typeface="Times New Roman" panose="02020603050405020304" pitchFamily="18" charset="0"/>
                <a:ea typeface="+mj-ea"/>
                <a:cs typeface="Times New Roman" panose="02020603050405020304" pitchFamily="18" charset="0"/>
              </a:rPr>
              <a:t>1 1 2 3 5 8 13 21 ... </a:t>
            </a:r>
            <a:endParaRPr lang="zh-CN" altLang="en-US">
              <a:solidFill>
                <a:srgbClr val="000066"/>
              </a:solidFill>
              <a:latin typeface="Times New Roman" panose="02020603050405020304" pitchFamily="18" charset="0"/>
              <a:ea typeface="+mj-ea"/>
              <a:cs typeface="Times New Roman" panose="02020603050405020304" pitchFamily="18" charset="0"/>
            </a:endParaRPr>
          </a:p>
        </p:txBody>
      </p:sp>
      <p:sp>
        <p:nvSpPr>
          <p:cNvPr id="5" name="文本框 4"/>
          <p:cNvSpPr txBox="1"/>
          <p:nvPr/>
        </p:nvSpPr>
        <p:spPr>
          <a:xfrm>
            <a:off x="467360" y="2924810"/>
            <a:ext cx="4481195" cy="448945"/>
          </a:xfrm>
          <a:prstGeom prst="rect">
            <a:avLst/>
          </a:prstGeom>
          <a:noFill/>
        </p:spPr>
        <p:txBody>
          <a:bodyPr>
            <a:noAutofit/>
          </a:bodyPr>
          <a:p>
            <a:pPr>
              <a:defRPr/>
            </a:pPr>
            <a:r>
              <a:rPr lang="zh-CN" altLang="en-US">
                <a:solidFill>
                  <a:schemeClr val="tx1"/>
                </a:solidFill>
                <a:uFillTx/>
                <a:latin typeface="Times New Roman" panose="02020603050405020304" pitchFamily="18" charset="0"/>
              </a:rPr>
              <a:t>找出任意一项的斐波那契数列</a:t>
            </a:r>
            <a:r>
              <a:rPr lang="zh-CN" altLang="en-US">
                <a:solidFill>
                  <a:schemeClr val="tx1"/>
                </a:solidFill>
                <a:uFillTx/>
                <a:latin typeface="Times New Roman" panose="02020603050405020304" pitchFamily="18" charset="0"/>
              </a:rPr>
              <a:t>值？</a:t>
            </a:r>
            <a:r>
              <a:rPr lang="en-US" altLang="zh-CN">
                <a:solidFill>
                  <a:srgbClr val="000066"/>
                </a:solidFill>
                <a:latin typeface="+mj-ea"/>
                <a:ea typeface="+mj-ea"/>
              </a:rPr>
              <a:t> </a:t>
            </a:r>
            <a:endParaRPr lang="zh-CN" altLang="en-US">
              <a:solidFill>
                <a:srgbClr val="000066"/>
              </a:solidFill>
              <a:latin typeface="+mj-ea"/>
              <a:ea typeface="+mj-ea"/>
            </a:endParaRPr>
          </a:p>
        </p:txBody>
      </p:sp>
      <p:sp>
        <p:nvSpPr>
          <p:cNvPr id="7" name="文本框 6"/>
          <p:cNvSpPr txBox="1"/>
          <p:nvPr/>
        </p:nvSpPr>
        <p:spPr>
          <a:xfrm>
            <a:off x="467360" y="4152265"/>
            <a:ext cx="2758440" cy="648970"/>
          </a:xfrm>
          <a:prstGeom prst="rect">
            <a:avLst/>
          </a:prstGeom>
          <a:solidFill>
            <a:schemeClr val="accent1">
              <a:lumMod val="60000"/>
              <a:lumOff val="40000"/>
            </a:schemeClr>
          </a:solidFill>
        </p:spPr>
        <p:txBody>
          <a:bodyPr>
            <a:noAutofit/>
          </a:bodyPr>
          <a:p>
            <a:pPr algn="ctr">
              <a:defRPr/>
            </a:pPr>
            <a:r>
              <a:rPr lang="zh-CN" altLang="en-US">
                <a:solidFill>
                  <a:schemeClr val="tx1"/>
                </a:solidFill>
                <a:uFillTx/>
                <a:latin typeface="Times New Roman" panose="02020603050405020304" pitchFamily="18" charset="0"/>
              </a:rPr>
              <a:t>求第</a:t>
            </a:r>
            <a:r>
              <a:rPr lang="en-US" altLang="zh-CN">
                <a:solidFill>
                  <a:schemeClr val="tx1"/>
                </a:solidFill>
                <a:uFillTx/>
                <a:latin typeface="Times New Roman" panose="02020603050405020304" pitchFamily="18" charset="0"/>
              </a:rPr>
              <a:t>n</a:t>
            </a:r>
            <a:r>
              <a:rPr lang="zh-CN" altLang="en-US">
                <a:solidFill>
                  <a:schemeClr val="tx1"/>
                </a:solidFill>
                <a:uFillTx/>
                <a:latin typeface="Times New Roman" panose="02020603050405020304" pitchFamily="18" charset="0"/>
              </a:rPr>
              <a:t>项斐波那契数列</a:t>
            </a:r>
            <a:r>
              <a:rPr lang="en-US" altLang="zh-CN">
                <a:solidFill>
                  <a:srgbClr val="000066"/>
                </a:solidFill>
                <a:latin typeface="+mj-ea"/>
                <a:ea typeface="+mj-ea"/>
              </a:rPr>
              <a:t> </a:t>
            </a:r>
            <a:endParaRPr lang="zh-CN" altLang="en-US">
              <a:solidFill>
                <a:srgbClr val="000066"/>
              </a:solidFill>
              <a:latin typeface="+mj-ea"/>
              <a:ea typeface="+mj-ea"/>
            </a:endParaRPr>
          </a:p>
        </p:txBody>
      </p:sp>
      <p:sp>
        <p:nvSpPr>
          <p:cNvPr id="32773" name="右箭头 9"/>
          <p:cNvSpPr>
            <a:spLocks noChangeArrowheads="1"/>
          </p:cNvSpPr>
          <p:nvPr/>
        </p:nvSpPr>
        <p:spPr bwMode="auto">
          <a:xfrm>
            <a:off x="3293110" y="4206240"/>
            <a:ext cx="1529715" cy="497840"/>
          </a:xfrm>
          <a:prstGeom prst="rightArrow">
            <a:avLst>
              <a:gd name="adj1" fmla="val 50000"/>
              <a:gd name="adj2" fmla="val 50181"/>
            </a:avLst>
          </a:prstGeom>
          <a:solidFill>
            <a:schemeClr val="accent1"/>
          </a:solidFill>
          <a:ln w="9525" algn="ctr">
            <a:solidFill>
              <a:schemeClr val="tx1"/>
            </a:solidFill>
            <a:round/>
          </a:ln>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solidFill>
                <a:schemeClr val="tx1"/>
              </a:solidFill>
              <a:ea typeface="宋体" panose="02010600030101010101" pitchFamily="2" charset="-122"/>
            </a:endParaRPr>
          </a:p>
        </p:txBody>
      </p:sp>
      <p:sp>
        <p:nvSpPr>
          <p:cNvPr id="2" name="文本框 1"/>
          <p:cNvSpPr txBox="1"/>
          <p:nvPr/>
        </p:nvSpPr>
        <p:spPr>
          <a:xfrm>
            <a:off x="3293110" y="3865245"/>
            <a:ext cx="1456690" cy="429895"/>
          </a:xfrm>
          <a:prstGeom prst="rect">
            <a:avLst/>
          </a:prstGeom>
          <a:noFill/>
        </p:spPr>
        <p:txBody>
          <a:bodyPr>
            <a:noAutofit/>
          </a:bodyPr>
          <a:p>
            <a:pPr>
              <a:defRPr/>
            </a:pPr>
            <a:r>
              <a:rPr lang="zh-CN" altLang="en-US">
                <a:solidFill>
                  <a:schemeClr val="tx1"/>
                </a:solidFill>
                <a:latin typeface="宋体" panose="02010600030101010101" pitchFamily="2" charset="-122"/>
              </a:rPr>
              <a:t>转成树结构</a:t>
            </a:r>
            <a:r>
              <a:rPr lang="en-US" altLang="zh-CN">
                <a:solidFill>
                  <a:srgbClr val="000066"/>
                </a:solidFill>
                <a:latin typeface="+mj-ea"/>
                <a:ea typeface="+mj-ea"/>
              </a:rPr>
              <a:t> </a:t>
            </a:r>
            <a:endParaRPr lang="zh-CN" altLang="en-US">
              <a:solidFill>
                <a:srgbClr val="000066"/>
              </a:solidFill>
              <a:latin typeface="+mj-ea"/>
              <a:ea typeface="+mj-ea"/>
            </a:endParaRPr>
          </a:p>
        </p:txBody>
      </p:sp>
      <p:grpSp>
        <p:nvGrpSpPr>
          <p:cNvPr id="72" name="组合 71"/>
          <p:cNvGrpSpPr/>
          <p:nvPr/>
        </p:nvGrpSpPr>
        <p:grpSpPr>
          <a:xfrm>
            <a:off x="5147945" y="2924810"/>
            <a:ext cx="3016250" cy="2326005"/>
            <a:chOff x="8221" y="3132"/>
            <a:chExt cx="4750" cy="3663"/>
          </a:xfrm>
        </p:grpSpPr>
        <p:grpSp>
          <p:nvGrpSpPr>
            <p:cNvPr id="13" name="组合 12"/>
            <p:cNvGrpSpPr/>
            <p:nvPr/>
          </p:nvGrpSpPr>
          <p:grpSpPr>
            <a:xfrm>
              <a:off x="10546" y="3132"/>
              <a:ext cx="1018" cy="916"/>
              <a:chOff x="10489" y="3359"/>
              <a:chExt cx="1018" cy="916"/>
            </a:xfrm>
          </p:grpSpPr>
          <p:sp>
            <p:nvSpPr>
              <p:cNvPr id="10" name="椭圆 9"/>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 name="文本框 2"/>
              <p:cNvSpPr txBox="1"/>
              <p:nvPr/>
            </p:nvSpPr>
            <p:spPr>
              <a:xfrm>
                <a:off x="10602" y="3586"/>
                <a:ext cx="874" cy="552"/>
              </a:xfrm>
              <a:prstGeom prst="rect">
                <a:avLst/>
              </a:prstGeom>
              <a:noFill/>
            </p:spPr>
            <p:txBody>
              <a:bodyPr>
                <a:noAutofit/>
              </a:bodyPr>
              <a:p>
                <a:pPr>
                  <a:defRPr/>
                </a:pPr>
                <a:r>
                  <a:rPr lang="en-US" sz="1400">
                    <a:solidFill>
                      <a:srgbClr val="000066"/>
                    </a:solidFill>
                    <a:latin typeface="+mj-ea"/>
                    <a:ea typeface="+mj-ea"/>
                  </a:rPr>
                  <a:t>f(n)</a:t>
                </a:r>
                <a:endParaRPr lang="en-US" sz="1400">
                  <a:solidFill>
                    <a:srgbClr val="000066"/>
                  </a:solidFill>
                  <a:latin typeface="+mj-ea"/>
                  <a:ea typeface="+mj-ea"/>
                </a:endParaRPr>
              </a:p>
            </p:txBody>
          </p:sp>
        </p:grpSp>
        <p:grpSp>
          <p:nvGrpSpPr>
            <p:cNvPr id="15" name="组合 14"/>
            <p:cNvGrpSpPr/>
            <p:nvPr/>
          </p:nvGrpSpPr>
          <p:grpSpPr>
            <a:xfrm>
              <a:off x="8587" y="4607"/>
              <a:ext cx="1290" cy="917"/>
              <a:chOff x="10401" y="3359"/>
              <a:chExt cx="1290" cy="917"/>
            </a:xfrm>
          </p:grpSpPr>
          <p:sp>
            <p:nvSpPr>
              <p:cNvPr id="16" name="椭圆 15"/>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10401" y="3515"/>
                <a:ext cx="1290" cy="573"/>
              </a:xfrm>
              <a:prstGeom prst="rect">
                <a:avLst/>
              </a:prstGeom>
              <a:noFill/>
            </p:spPr>
            <p:txBody>
              <a:bodyPr>
                <a:noAutofit/>
              </a:bodyPr>
              <a:p>
                <a:pPr algn="ctr">
                  <a:defRPr/>
                </a:pPr>
                <a:r>
                  <a:rPr lang="en-US" sz="1400">
                    <a:solidFill>
                      <a:srgbClr val="000066"/>
                    </a:solidFill>
                    <a:latin typeface="+mj-ea"/>
                    <a:ea typeface="+mj-ea"/>
                  </a:rPr>
                  <a:t>f(n-1</a:t>
                </a:r>
                <a:r>
                  <a:rPr lang="zh-CN" altLang="en-US" sz="1400">
                    <a:solidFill>
                      <a:srgbClr val="000066"/>
                    </a:solidFill>
                    <a:latin typeface="+mj-ea"/>
                    <a:ea typeface="+mj-ea"/>
                  </a:rPr>
                  <a:t>）</a:t>
                </a:r>
                <a:endParaRPr lang="zh-CN" altLang="en-US" sz="1400">
                  <a:solidFill>
                    <a:srgbClr val="000066"/>
                  </a:solidFill>
                  <a:latin typeface="+mj-ea"/>
                  <a:ea typeface="+mj-ea"/>
                </a:endParaRPr>
              </a:p>
            </p:txBody>
          </p:sp>
        </p:grpSp>
        <p:sp>
          <p:nvSpPr>
            <p:cNvPr id="11" name="椭圆 10"/>
            <p:cNvSpPr/>
            <p:nvPr/>
          </p:nvSpPr>
          <p:spPr>
            <a:xfrm>
              <a:off x="11850" y="4380"/>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26" name="曲线连接符 25"/>
            <p:cNvCxnSpPr>
              <a:stCxn id="10" idx="2"/>
              <a:endCxn id="16" idx="0"/>
            </p:cNvCxnSpPr>
            <p:nvPr/>
          </p:nvCxnSpPr>
          <p:spPr>
            <a:xfrm rot="10800000" flipV="1">
              <a:off x="9184" y="3591"/>
              <a:ext cx="1362" cy="1016"/>
            </a:xfrm>
            <a:prstGeom prst="curvedConnector2">
              <a:avLst/>
            </a:prstGeom>
            <a:solidFill>
              <a:schemeClr val="accent1"/>
            </a:solidFill>
            <a:ln w="9525" cap="flat" cmpd="sng" algn="ctr">
              <a:solidFill>
                <a:schemeClr val="tx1"/>
              </a:solidFill>
              <a:prstDash val="solid"/>
              <a:round/>
              <a:headEnd type="none" w="med" len="med"/>
              <a:tailEnd type="arrow" w="med" len="med"/>
            </a:ln>
          </p:spPr>
        </p:cxnSp>
        <p:cxnSp>
          <p:nvCxnSpPr>
            <p:cNvPr id="28" name="曲线连接符 27"/>
            <p:cNvCxnSpPr>
              <a:stCxn id="3" idx="3"/>
              <a:endCxn id="11" idx="0"/>
            </p:cNvCxnSpPr>
            <p:nvPr/>
          </p:nvCxnSpPr>
          <p:spPr>
            <a:xfrm>
              <a:off x="11533" y="3635"/>
              <a:ext cx="826" cy="745"/>
            </a:xfrm>
            <a:prstGeom prst="curvedConnector2">
              <a:avLst/>
            </a:prstGeom>
            <a:solidFill>
              <a:schemeClr val="accent1"/>
            </a:solidFill>
            <a:ln w="9525" cap="flat" cmpd="sng" algn="ctr">
              <a:solidFill>
                <a:schemeClr val="tx1"/>
              </a:solidFill>
              <a:prstDash val="solid"/>
              <a:round/>
              <a:headEnd type="none" w="med" len="med"/>
              <a:tailEnd type="arrow" w="med" len="med"/>
            </a:ln>
          </p:spPr>
        </p:cxnSp>
        <p:sp>
          <p:nvSpPr>
            <p:cNvPr id="34" name="椭圆 33"/>
            <p:cNvSpPr/>
            <p:nvPr/>
          </p:nvSpPr>
          <p:spPr>
            <a:xfrm>
              <a:off x="8221" y="6011"/>
              <a:ext cx="760" cy="703"/>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47" name="曲线连接符 46"/>
            <p:cNvCxnSpPr>
              <a:stCxn id="16" idx="4"/>
              <a:endCxn id="35" idx="0"/>
            </p:cNvCxnSpPr>
            <p:nvPr/>
          </p:nvCxnSpPr>
          <p:spPr>
            <a:xfrm rot="5400000">
              <a:off x="8569" y="5467"/>
              <a:ext cx="558" cy="672"/>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cxnSp>
          <p:nvCxnSpPr>
            <p:cNvPr id="48" name="曲线连接符 47"/>
            <p:cNvCxnSpPr>
              <a:stCxn id="16" idx="4"/>
              <a:endCxn id="32" idx="0"/>
            </p:cNvCxnSpPr>
            <p:nvPr/>
          </p:nvCxnSpPr>
          <p:spPr>
            <a:xfrm rot="5400000" flipV="1">
              <a:off x="9136" y="5572"/>
              <a:ext cx="558" cy="462"/>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cxnSp>
          <p:nvCxnSpPr>
            <p:cNvPr id="50" name="曲线连接符 49"/>
            <p:cNvCxnSpPr>
              <a:stCxn id="11" idx="4"/>
              <a:endCxn id="36" idx="0"/>
            </p:cNvCxnSpPr>
            <p:nvPr/>
          </p:nvCxnSpPr>
          <p:spPr>
            <a:xfrm rot="5400000" flipV="1">
              <a:off x="12308" y="5348"/>
              <a:ext cx="714" cy="612"/>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cxnSp>
          <p:nvCxnSpPr>
            <p:cNvPr id="51" name="曲线连接符 50"/>
            <p:cNvCxnSpPr>
              <a:endCxn id="84" idx="0"/>
            </p:cNvCxnSpPr>
            <p:nvPr/>
          </p:nvCxnSpPr>
          <p:spPr>
            <a:xfrm rot="10800000" flipV="1">
              <a:off x="11499" y="5297"/>
              <a:ext cx="860" cy="669"/>
            </a:xfrm>
            <a:prstGeom prst="curvedConnector2">
              <a:avLst/>
            </a:prstGeom>
            <a:solidFill>
              <a:schemeClr val="accent1"/>
            </a:solidFill>
            <a:ln w="9525" cap="flat" cmpd="sng" algn="ctr">
              <a:solidFill>
                <a:schemeClr val="tx1"/>
              </a:solidFill>
              <a:prstDash val="solid"/>
              <a:round/>
              <a:headEnd type="none" w="med" len="med"/>
              <a:tailEnd type="arrow" w="med" len="med"/>
            </a:ln>
          </p:spPr>
        </p:cxnSp>
        <p:sp>
          <p:nvSpPr>
            <p:cNvPr id="61" name="文本框 60"/>
            <p:cNvSpPr txBox="1"/>
            <p:nvPr/>
          </p:nvSpPr>
          <p:spPr>
            <a:xfrm>
              <a:off x="10640" y="6471"/>
              <a:ext cx="462" cy="324"/>
            </a:xfrm>
            <a:prstGeom prst="rect">
              <a:avLst/>
            </a:prstGeom>
            <a:noFill/>
          </p:spPr>
          <p:txBody>
            <a:bodyPr>
              <a:noAutofit/>
            </a:bodyPr>
            <a:p>
              <a:pPr algn="ctr">
                <a:defRPr/>
              </a:pPr>
              <a:endParaRPr lang="en-US" sz="1400">
                <a:solidFill>
                  <a:srgbClr val="000066"/>
                </a:solidFill>
                <a:latin typeface="+mj-ea"/>
                <a:ea typeface="+mj-ea"/>
              </a:endParaRPr>
            </a:p>
          </p:txBody>
        </p:sp>
      </p:grpSp>
      <p:sp>
        <p:nvSpPr>
          <p:cNvPr id="78" name="文本框 77"/>
          <p:cNvSpPr txBox="1"/>
          <p:nvPr/>
        </p:nvSpPr>
        <p:spPr>
          <a:xfrm>
            <a:off x="7462520" y="3863975"/>
            <a:ext cx="819150" cy="363855"/>
          </a:xfrm>
          <a:prstGeom prst="rect">
            <a:avLst/>
          </a:prstGeom>
          <a:noFill/>
        </p:spPr>
        <p:txBody>
          <a:bodyPr>
            <a:noAutofit/>
          </a:bodyPr>
          <a:p>
            <a:pPr algn="ctr">
              <a:defRPr/>
            </a:pPr>
            <a:r>
              <a:rPr lang="en-US" sz="1400">
                <a:solidFill>
                  <a:srgbClr val="000066"/>
                </a:solidFill>
                <a:latin typeface="+mj-ea"/>
                <a:ea typeface="+mj-ea"/>
              </a:rPr>
              <a:t>f(n-2</a:t>
            </a:r>
            <a:r>
              <a:rPr lang="zh-CN" altLang="en-US" sz="1400">
                <a:solidFill>
                  <a:srgbClr val="000066"/>
                </a:solidFill>
                <a:latin typeface="+mj-ea"/>
                <a:ea typeface="+mj-ea"/>
              </a:rPr>
              <a:t>）</a:t>
            </a:r>
            <a:endParaRPr lang="zh-CN" altLang="en-US" sz="1400">
              <a:solidFill>
                <a:srgbClr val="000066"/>
              </a:solidFill>
              <a:latin typeface="+mj-ea"/>
              <a:ea typeface="+mj-ea"/>
            </a:endParaRPr>
          </a:p>
        </p:txBody>
      </p:sp>
      <p:sp>
        <p:nvSpPr>
          <p:cNvPr id="79" name="文本框 78"/>
          <p:cNvSpPr txBox="1"/>
          <p:nvPr/>
        </p:nvSpPr>
        <p:spPr>
          <a:xfrm>
            <a:off x="5076190" y="4798060"/>
            <a:ext cx="774700" cy="352425"/>
          </a:xfrm>
          <a:prstGeom prst="rect">
            <a:avLst/>
          </a:prstGeom>
          <a:noFill/>
        </p:spPr>
        <p:txBody>
          <a:bodyPr>
            <a:noAutofit/>
          </a:bodyPr>
          <a:p>
            <a:pPr algn="ctr">
              <a:defRPr/>
            </a:pPr>
            <a:r>
              <a:rPr lang="en-US" sz="1400">
                <a:solidFill>
                  <a:srgbClr val="000066"/>
                </a:solidFill>
                <a:latin typeface="+mj-ea"/>
                <a:ea typeface="+mj-ea"/>
              </a:rPr>
              <a:t>f(n-2</a:t>
            </a:r>
            <a:r>
              <a:rPr lang="zh-CN" altLang="en-US" sz="1400">
                <a:solidFill>
                  <a:srgbClr val="000066"/>
                </a:solidFill>
                <a:latin typeface="+mj-ea"/>
                <a:ea typeface="+mj-ea"/>
              </a:rPr>
              <a:t>）</a:t>
            </a:r>
            <a:endParaRPr lang="zh-CN" altLang="en-US" sz="1400">
              <a:solidFill>
                <a:srgbClr val="000066"/>
              </a:solidFill>
              <a:latin typeface="+mj-ea"/>
              <a:ea typeface="+mj-ea"/>
            </a:endParaRPr>
          </a:p>
        </p:txBody>
      </p:sp>
      <p:sp>
        <p:nvSpPr>
          <p:cNvPr id="81" name="椭圆 80"/>
          <p:cNvSpPr/>
          <p:nvPr/>
        </p:nvSpPr>
        <p:spPr>
          <a:xfrm>
            <a:off x="5796280" y="4798060"/>
            <a:ext cx="482600" cy="446405"/>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2" name="文本框 81"/>
          <p:cNvSpPr txBox="1"/>
          <p:nvPr/>
        </p:nvSpPr>
        <p:spPr>
          <a:xfrm>
            <a:off x="5731510" y="4867275"/>
            <a:ext cx="774700" cy="352425"/>
          </a:xfrm>
          <a:prstGeom prst="rect">
            <a:avLst/>
          </a:prstGeom>
          <a:noFill/>
        </p:spPr>
        <p:txBody>
          <a:bodyPr>
            <a:noAutofit/>
          </a:bodyPr>
          <a:p>
            <a:pPr algn="ctr">
              <a:defRPr/>
            </a:pPr>
            <a:r>
              <a:rPr lang="en-US" sz="1400">
                <a:solidFill>
                  <a:srgbClr val="000066"/>
                </a:solidFill>
                <a:latin typeface="+mj-ea"/>
                <a:ea typeface="+mj-ea"/>
              </a:rPr>
              <a:t>f(n-3</a:t>
            </a:r>
            <a:r>
              <a:rPr lang="zh-CN" altLang="en-US" sz="1400">
                <a:solidFill>
                  <a:srgbClr val="000066"/>
                </a:solidFill>
                <a:latin typeface="+mj-ea"/>
                <a:ea typeface="+mj-ea"/>
              </a:rPr>
              <a:t>）</a:t>
            </a:r>
            <a:endParaRPr lang="zh-CN" altLang="en-US" sz="1400">
              <a:solidFill>
                <a:srgbClr val="000066"/>
              </a:solidFill>
              <a:latin typeface="+mj-ea"/>
              <a:ea typeface="+mj-ea"/>
            </a:endParaRPr>
          </a:p>
        </p:txBody>
      </p:sp>
      <p:sp>
        <p:nvSpPr>
          <p:cNvPr id="84" name="椭圆 83"/>
          <p:cNvSpPr/>
          <p:nvPr/>
        </p:nvSpPr>
        <p:spPr>
          <a:xfrm>
            <a:off x="6988175" y="4725035"/>
            <a:ext cx="482600" cy="446405"/>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3" name="文本框 82"/>
          <p:cNvSpPr txBox="1"/>
          <p:nvPr/>
        </p:nvSpPr>
        <p:spPr>
          <a:xfrm>
            <a:off x="6876415" y="4801235"/>
            <a:ext cx="774700" cy="352425"/>
          </a:xfrm>
          <a:prstGeom prst="rect">
            <a:avLst/>
          </a:prstGeom>
          <a:noFill/>
        </p:spPr>
        <p:txBody>
          <a:bodyPr>
            <a:noAutofit/>
          </a:bodyPr>
          <a:p>
            <a:pPr algn="ctr">
              <a:defRPr/>
            </a:pPr>
            <a:r>
              <a:rPr lang="en-US" sz="1400">
                <a:solidFill>
                  <a:srgbClr val="000066"/>
                </a:solidFill>
                <a:latin typeface="+mj-ea"/>
                <a:ea typeface="+mj-ea"/>
              </a:rPr>
              <a:t>f(n-3</a:t>
            </a:r>
            <a:r>
              <a:rPr lang="zh-CN" altLang="en-US" sz="1400">
                <a:solidFill>
                  <a:srgbClr val="000066"/>
                </a:solidFill>
                <a:latin typeface="+mj-ea"/>
                <a:ea typeface="+mj-ea"/>
              </a:rPr>
              <a:t>）</a:t>
            </a:r>
            <a:endParaRPr lang="zh-CN" altLang="en-US" sz="1400">
              <a:solidFill>
                <a:srgbClr val="000066"/>
              </a:solidFill>
              <a:latin typeface="+mj-ea"/>
              <a:ea typeface="+mj-ea"/>
            </a:endParaRPr>
          </a:p>
        </p:txBody>
      </p:sp>
      <p:sp>
        <p:nvSpPr>
          <p:cNvPr id="86" name="椭圆 85"/>
          <p:cNvSpPr/>
          <p:nvPr/>
        </p:nvSpPr>
        <p:spPr>
          <a:xfrm>
            <a:off x="7924165" y="4779010"/>
            <a:ext cx="482600" cy="446405"/>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7" name="文本框 86"/>
          <p:cNvSpPr txBox="1"/>
          <p:nvPr/>
        </p:nvSpPr>
        <p:spPr>
          <a:xfrm>
            <a:off x="7812405" y="4855210"/>
            <a:ext cx="774700" cy="352425"/>
          </a:xfrm>
          <a:prstGeom prst="rect">
            <a:avLst/>
          </a:prstGeom>
          <a:noFill/>
        </p:spPr>
        <p:txBody>
          <a:bodyPr>
            <a:noAutofit/>
          </a:bodyPr>
          <a:p>
            <a:pPr algn="ctr">
              <a:defRPr/>
            </a:pPr>
            <a:r>
              <a:rPr lang="en-US" sz="1400">
                <a:solidFill>
                  <a:srgbClr val="000066"/>
                </a:solidFill>
                <a:latin typeface="+mj-ea"/>
                <a:ea typeface="+mj-ea"/>
              </a:rPr>
              <a:t>f(n-4</a:t>
            </a:r>
            <a:r>
              <a:rPr lang="zh-CN" altLang="en-US" sz="1400">
                <a:solidFill>
                  <a:srgbClr val="000066"/>
                </a:solidFill>
                <a:latin typeface="+mj-ea"/>
                <a:ea typeface="+mj-ea"/>
              </a:rPr>
              <a:t>）</a:t>
            </a:r>
            <a:endParaRPr lang="zh-CN" altLang="en-US" sz="1400">
              <a:solidFill>
                <a:srgbClr val="000066"/>
              </a:solidFill>
              <a:latin typeface="+mj-ea"/>
              <a:ea typeface="+mj-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67395" y="83661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1.4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算法的衡量</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标准</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469896" y="1420617"/>
            <a:ext cx="3048635"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1.4.1 </a:t>
            </a:r>
            <a:r>
              <a:rPr lang="zh-CN" altLang="en-US" sz="2800" b="1" dirty="0">
                <a:solidFill>
                  <a:srgbClr val="0000FF"/>
                </a:solidFill>
                <a:latin typeface="楷体" panose="02010609060101010101" pitchFamily="49" charset="-122"/>
                <a:ea typeface="楷体" panose="02010609060101010101" pitchFamily="49" charset="-122"/>
              </a:rPr>
              <a:t>时间复杂度</a:t>
            </a:r>
            <a:endParaRPr lang="zh-CN" altLang="en-US" sz="2800" b="1" dirty="0">
              <a:solidFill>
                <a:srgbClr val="0000FF"/>
              </a:solidFill>
              <a:latin typeface="楷体" panose="02010609060101010101" pitchFamily="49" charset="-122"/>
              <a:ea typeface="楷体" panose="02010609060101010101" pitchFamily="49" charset="-122"/>
            </a:endParaRPr>
          </a:p>
        </p:txBody>
      </p:sp>
      <p:pic>
        <p:nvPicPr>
          <p:cNvPr id="6" name="图片 5" descr="OIP"/>
          <p:cNvPicPr>
            <a:picLocks noChangeAspect="1"/>
          </p:cNvPicPr>
          <p:nvPr/>
        </p:nvPicPr>
        <p:blipFill>
          <a:blip r:embed="rId1"/>
          <a:stretch>
            <a:fillRect/>
          </a:stretch>
        </p:blipFill>
        <p:spPr>
          <a:xfrm>
            <a:off x="2339975" y="2277110"/>
            <a:ext cx="4514850" cy="3114675"/>
          </a:xfrm>
          <a:prstGeom prst="rect">
            <a:avLst/>
          </a:prstGeom>
        </p:spPr>
      </p:pic>
      <p:sp>
        <p:nvSpPr>
          <p:cNvPr id="14" name="文本框 13"/>
          <p:cNvSpPr txBox="1"/>
          <p:nvPr/>
        </p:nvSpPr>
        <p:spPr>
          <a:xfrm>
            <a:off x="611505" y="1942465"/>
            <a:ext cx="6177915" cy="393700"/>
          </a:xfrm>
          <a:prstGeom prst="rect">
            <a:avLst/>
          </a:prstGeom>
          <a:noFill/>
        </p:spPr>
        <p:txBody>
          <a:bodyPr>
            <a:noAutofit/>
          </a:bodyPr>
          <a:p>
            <a:pPr>
              <a:defRPr/>
            </a:pPr>
            <a:r>
              <a:rPr lang="zh-CN" altLang="en-US">
                <a:solidFill>
                  <a:schemeClr val="tx1"/>
                </a:solidFill>
                <a:latin typeface="宋体" panose="02010600030101010101" pitchFamily="2" charset="-122"/>
              </a:rPr>
              <a:t>看一个算法的好坏的标准就是看这个算法</a:t>
            </a:r>
            <a:r>
              <a:rPr lang="en-US" altLang="zh-CN">
                <a:solidFill>
                  <a:schemeClr val="tx1"/>
                </a:solidFill>
                <a:latin typeface="宋体" panose="02010600030101010101" pitchFamily="2" charset="-122"/>
              </a:rPr>
              <a:t>“</a:t>
            </a:r>
            <a:r>
              <a:rPr lang="zh-CN" altLang="en-US">
                <a:solidFill>
                  <a:schemeClr val="tx1"/>
                </a:solidFill>
                <a:latin typeface="宋体" panose="02010600030101010101" pitchFamily="2" charset="-122"/>
              </a:rPr>
              <a:t>快</a:t>
            </a:r>
            <a:r>
              <a:rPr lang="en-US" altLang="zh-CN">
                <a:solidFill>
                  <a:schemeClr val="tx1"/>
                </a:solidFill>
                <a:latin typeface="宋体" panose="02010600030101010101" pitchFamily="2" charset="-122"/>
              </a:rPr>
              <a:t>”</a:t>
            </a:r>
            <a:r>
              <a:rPr lang="zh-CN" altLang="en-US">
                <a:solidFill>
                  <a:schemeClr val="tx1"/>
                </a:solidFill>
                <a:latin typeface="宋体" panose="02010600030101010101" pitchFamily="2" charset="-122"/>
              </a:rPr>
              <a:t>和</a:t>
            </a:r>
            <a:r>
              <a:rPr lang="en-US" altLang="zh-CN">
                <a:solidFill>
                  <a:schemeClr val="tx1"/>
                </a:solidFill>
                <a:latin typeface="宋体" panose="02010600030101010101" pitchFamily="2" charset="-122"/>
              </a:rPr>
              <a:t>“</a:t>
            </a:r>
            <a:r>
              <a:rPr lang="zh-CN" altLang="en-US">
                <a:solidFill>
                  <a:schemeClr val="tx1"/>
                </a:solidFill>
                <a:latin typeface="宋体" panose="02010600030101010101" pitchFamily="2" charset="-122"/>
              </a:rPr>
              <a:t>省</a:t>
            </a:r>
            <a:r>
              <a:rPr lang="en-US" altLang="zh-CN">
                <a:solidFill>
                  <a:schemeClr val="tx1"/>
                </a:solidFill>
                <a:latin typeface="宋体" panose="02010600030101010101" pitchFamily="2" charset="-122"/>
              </a:rPr>
              <a:t>”</a:t>
            </a:r>
            <a:r>
              <a:rPr lang="zh-CN" altLang="en-US">
                <a:solidFill>
                  <a:schemeClr val="tx1"/>
                </a:solidFill>
                <a:latin typeface="宋体" panose="02010600030101010101" pitchFamily="2" charset="-122"/>
              </a:rPr>
              <a:t>。</a:t>
            </a:r>
            <a:endParaRPr lang="zh-CN" altLang="en-US">
              <a:solidFill>
                <a:schemeClr val="tx1"/>
              </a:solidFill>
              <a:latin typeface="宋体" panose="02010600030101010101" pitchFamily="2" charset="-122"/>
            </a:endParaRPr>
          </a:p>
        </p:txBody>
      </p:sp>
      <p:sp>
        <p:nvSpPr>
          <p:cNvPr id="12" name="文本框 11"/>
          <p:cNvSpPr txBox="1"/>
          <p:nvPr/>
        </p:nvSpPr>
        <p:spPr>
          <a:xfrm>
            <a:off x="683895" y="5229225"/>
            <a:ext cx="8382000" cy="1053465"/>
          </a:xfrm>
          <a:prstGeom prst="rect">
            <a:avLst/>
          </a:prstGeom>
          <a:noFill/>
        </p:spPr>
        <p:txBody>
          <a:bodyPr>
            <a:noAutofit/>
          </a:bodyPr>
          <a:p>
            <a:pPr>
              <a:defRPr/>
            </a:pPr>
            <a:r>
              <a:rPr lang="zh-CN" altLang="en-US">
                <a:solidFill>
                  <a:schemeClr val="tx1"/>
                </a:solidFill>
                <a:latin typeface="宋体" panose="02010600030101010101" pitchFamily="2" charset="-122"/>
              </a:rPr>
              <a:t>如何描述算法的快？通常是粗略的计算算法的执行步骤（或执行指令）。描述算法执行快慢的时间复杂度，则用</a:t>
            </a:r>
            <a:r>
              <a:rPr lang="zh-CN" altLang="en-US">
                <a:solidFill>
                  <a:schemeClr val="tx1"/>
                </a:solidFill>
                <a:latin typeface="Times New Roman" panose="02020603050405020304" pitchFamily="18" charset="0"/>
                <a:cs typeface="Times New Roman" panose="02020603050405020304" pitchFamily="18" charset="0"/>
              </a:rPr>
              <a:t>大</a:t>
            </a:r>
            <a:r>
              <a:rPr lang="en-US" altLang="zh-CN">
                <a:solidFill>
                  <a:schemeClr val="tx1"/>
                </a:solidFill>
                <a:latin typeface="Times New Roman" panose="02020603050405020304" pitchFamily="18" charset="0"/>
                <a:cs typeface="Times New Roman" panose="02020603050405020304" pitchFamily="18" charset="0"/>
              </a:rPr>
              <a:t>O</a:t>
            </a:r>
            <a:r>
              <a:rPr lang="zh-CN" altLang="en-US">
                <a:solidFill>
                  <a:schemeClr val="tx1"/>
                </a:solidFill>
                <a:latin typeface="宋体" panose="02010600030101010101" pitchFamily="2" charset="-122"/>
              </a:rPr>
              <a:t>表示法。常见的时间复杂度有</a:t>
            </a:r>
            <a:r>
              <a:rPr lang="en-US" altLang="zh-CN">
                <a:solidFill>
                  <a:srgbClr val="FF0000"/>
                </a:solidFill>
                <a:latin typeface="Times New Roman" panose="02020603050405020304" pitchFamily="18" charset="0"/>
                <a:cs typeface="Times New Roman" panose="02020603050405020304" pitchFamily="18" charset="0"/>
              </a:rPr>
              <a:t>O(log</a:t>
            </a:r>
            <a:r>
              <a:rPr lang="en-US" altLang="zh-CN" baseline="-25000">
                <a:solidFill>
                  <a:srgbClr val="FF0000"/>
                </a:solidFill>
                <a:latin typeface="Times New Roman" panose="02020603050405020304" pitchFamily="18" charset="0"/>
                <a:cs typeface="Times New Roman" panose="02020603050405020304" pitchFamily="18" charset="0"/>
              </a:rPr>
              <a:t>2</a:t>
            </a:r>
            <a:r>
              <a:rPr lang="en-US" altLang="zh-CN">
                <a:solidFill>
                  <a:srgbClr val="FF0000"/>
                </a:solidFill>
                <a:latin typeface="Times New Roman" panose="02020603050405020304" pitchFamily="18" charset="0"/>
                <a:cs typeface="Times New Roman" panose="02020603050405020304" pitchFamily="18" charset="0"/>
              </a:rPr>
              <a:t>n)&lt;O(n)</a:t>
            </a:r>
            <a:endParaRPr lang="en-US" altLang="zh-CN">
              <a:solidFill>
                <a:srgbClr val="FF0000"/>
              </a:solidFill>
              <a:latin typeface="Times New Roman" panose="02020603050405020304" pitchFamily="18" charset="0"/>
              <a:cs typeface="Times New Roman" panose="02020603050405020304" pitchFamily="18" charset="0"/>
            </a:endParaRPr>
          </a:p>
          <a:p>
            <a:pPr>
              <a:defRPr/>
            </a:pPr>
            <a:r>
              <a:rPr lang="en-US" altLang="zh-CN">
                <a:solidFill>
                  <a:srgbClr val="FF0000"/>
                </a:solidFill>
                <a:latin typeface="Times New Roman" panose="02020603050405020304" pitchFamily="18" charset="0"/>
                <a:cs typeface="Times New Roman" panose="02020603050405020304" pitchFamily="18" charset="0"/>
              </a:rPr>
              <a:t>&lt;O(nlog</a:t>
            </a:r>
            <a:r>
              <a:rPr lang="en-US" altLang="zh-CN" baseline="-25000">
                <a:solidFill>
                  <a:srgbClr val="FF0000"/>
                </a:solidFill>
                <a:latin typeface="Times New Roman" panose="02020603050405020304" pitchFamily="18" charset="0"/>
                <a:cs typeface="Times New Roman" panose="02020603050405020304" pitchFamily="18" charset="0"/>
              </a:rPr>
              <a:t>2</a:t>
            </a:r>
            <a:r>
              <a:rPr lang="en-US" altLang="zh-CN">
                <a:solidFill>
                  <a:srgbClr val="FF0000"/>
                </a:solidFill>
                <a:latin typeface="Times New Roman" panose="02020603050405020304" pitchFamily="18" charset="0"/>
                <a:cs typeface="Times New Roman" panose="02020603050405020304" pitchFamily="18" charset="0"/>
              </a:rPr>
              <a:t>n)&lt;O(n</a:t>
            </a:r>
            <a:r>
              <a:rPr lang="en-US" altLang="zh-CN" baseline="30000">
                <a:solidFill>
                  <a:srgbClr val="FF0000"/>
                </a:solidFill>
                <a:latin typeface="Times New Roman" panose="02020603050405020304" pitchFamily="18" charset="0"/>
                <a:cs typeface="Times New Roman" panose="02020603050405020304" pitchFamily="18" charset="0"/>
              </a:rPr>
              <a:t>2</a:t>
            </a:r>
            <a:r>
              <a:rPr lang="en-US" altLang="zh-CN">
                <a:solidFill>
                  <a:srgbClr val="FF0000"/>
                </a:solidFill>
                <a:latin typeface="Times New Roman" panose="02020603050405020304" pitchFamily="18" charset="0"/>
                <a:cs typeface="Times New Roman" panose="02020603050405020304" pitchFamily="18" charset="0"/>
              </a:rPr>
              <a:t>)&lt;O(2</a:t>
            </a:r>
            <a:r>
              <a:rPr lang="en-US" altLang="zh-CN" baseline="30000">
                <a:solidFill>
                  <a:srgbClr val="FF0000"/>
                </a:solidFill>
                <a:latin typeface="Times New Roman" panose="02020603050405020304" pitchFamily="18" charset="0"/>
                <a:cs typeface="Times New Roman" panose="02020603050405020304" pitchFamily="18" charset="0"/>
              </a:rPr>
              <a:t>n</a:t>
            </a:r>
            <a:r>
              <a:rPr lang="en-US" altLang="zh-CN">
                <a:solidFill>
                  <a:srgbClr val="FF0000"/>
                </a:solidFill>
                <a:latin typeface="Times New Roman" panose="02020603050405020304" pitchFamily="18" charset="0"/>
                <a:cs typeface="Times New Roman" panose="02020603050405020304" pitchFamily="18" charset="0"/>
              </a:rPr>
              <a:t>)&lt;O(n!)</a:t>
            </a:r>
            <a:endParaRPr lang="en-US" altLang="zh-CN">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4163" y="1124707"/>
            <a:ext cx="3406140"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1.4.2 </a:t>
            </a:r>
            <a:r>
              <a:rPr lang="zh-CN" altLang="en-US" sz="2800" b="1" dirty="0">
                <a:solidFill>
                  <a:srgbClr val="0000FF"/>
                </a:solidFill>
                <a:latin typeface="楷体" panose="02010609060101010101" pitchFamily="49" charset="-122"/>
                <a:ea typeface="楷体" panose="02010609060101010101" pitchFamily="49" charset="-122"/>
              </a:rPr>
              <a:t>求</a:t>
            </a:r>
            <a:r>
              <a:rPr lang="zh-CN" altLang="en-US" sz="2800" b="1" dirty="0">
                <a:solidFill>
                  <a:srgbClr val="0000FF"/>
                </a:solidFill>
                <a:latin typeface="楷体" panose="02010609060101010101" pitchFamily="49" charset="-122"/>
                <a:ea typeface="楷体" panose="02010609060101010101" pitchFamily="49" charset="-122"/>
              </a:rPr>
              <a:t>时间复杂度</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9" name="文本框 8"/>
          <p:cNvSpPr txBox="1"/>
          <p:nvPr/>
        </p:nvSpPr>
        <p:spPr>
          <a:xfrm>
            <a:off x="5580380" y="3500755"/>
            <a:ext cx="3031490" cy="880745"/>
          </a:xfrm>
          <a:prstGeom prst="rect">
            <a:avLst/>
          </a:prstGeom>
        </p:spPr>
        <p:txBody>
          <a:bodyPr>
            <a:noAutofit/>
          </a:bodyPr>
          <a:p>
            <a:endParaRPr lang="zh-CN" altLang="en-US" sz="1600"/>
          </a:p>
        </p:txBody>
      </p:sp>
      <p:sp>
        <p:nvSpPr>
          <p:cNvPr id="14" name="文本框 13"/>
          <p:cNvSpPr txBox="1"/>
          <p:nvPr/>
        </p:nvSpPr>
        <p:spPr>
          <a:xfrm>
            <a:off x="611505" y="1942465"/>
            <a:ext cx="7520305" cy="1853565"/>
          </a:xfrm>
          <a:prstGeom prst="rect">
            <a:avLst/>
          </a:prstGeom>
          <a:noFill/>
        </p:spPr>
        <p:txBody>
          <a:bodyPr>
            <a:noAutofit/>
          </a:bodyPr>
          <a:p>
            <a:pPr>
              <a:defRPr/>
            </a:pPr>
            <a:r>
              <a:rPr lang="zh-CN" altLang="en-US">
                <a:solidFill>
                  <a:schemeClr val="tx1"/>
                </a:solidFill>
                <a:latin typeface="宋体" panose="02010600030101010101" pitchFamily="2" charset="-122"/>
              </a:rPr>
              <a:t>求一个算法时间复杂度：最终的目的就是找到循环的</a:t>
            </a:r>
            <a:r>
              <a:rPr lang="zh-CN" altLang="en-US">
                <a:solidFill>
                  <a:schemeClr val="tx1"/>
                </a:solidFill>
                <a:latin typeface="宋体" panose="02010600030101010101" pitchFamily="2" charset="-122"/>
              </a:rPr>
              <a:t>次数</a:t>
            </a:r>
            <a:endParaRPr lang="zh-CN" altLang="en-US">
              <a:solidFill>
                <a:schemeClr val="tx1"/>
              </a:solidFill>
              <a:latin typeface="宋体" panose="02010600030101010101" pitchFamily="2" charset="-122"/>
            </a:endParaRPr>
          </a:p>
          <a:p>
            <a:pPr>
              <a:defRPr/>
            </a:pPr>
            <a:r>
              <a:rPr lang="zh-CN" altLang="en-US">
                <a:solidFill>
                  <a:schemeClr val="tx1"/>
                </a:solidFill>
                <a:latin typeface="宋体" panose="02010600030101010101" pitchFamily="2" charset="-122"/>
              </a:rPr>
              <a:t>可以遵循一下步骤求的</a:t>
            </a:r>
            <a:r>
              <a:rPr lang="zh-CN" altLang="en-US">
                <a:solidFill>
                  <a:schemeClr val="tx1"/>
                </a:solidFill>
                <a:latin typeface="宋体" panose="02010600030101010101" pitchFamily="2" charset="-122"/>
              </a:rPr>
              <a:t>时间复杂度。</a:t>
            </a:r>
            <a:endParaRPr lang="zh-CN" altLang="en-US">
              <a:solidFill>
                <a:schemeClr val="tx1"/>
              </a:solidFill>
              <a:latin typeface="宋体" panose="02010600030101010101" pitchFamily="2" charset="-122"/>
            </a:endParaRPr>
          </a:p>
          <a:p>
            <a:pPr>
              <a:defRPr/>
            </a:pPr>
            <a:r>
              <a:rPr lang="zh-CN" altLang="en-US">
                <a:solidFill>
                  <a:schemeClr val="tx1"/>
                </a:solidFill>
                <a:latin typeface="宋体" panose="02010600030101010101" pitchFamily="2" charset="-122"/>
              </a:rPr>
              <a:t>步骤：①观察终止</a:t>
            </a:r>
            <a:r>
              <a:rPr lang="zh-CN" altLang="en-US">
                <a:solidFill>
                  <a:schemeClr val="tx1"/>
                </a:solidFill>
                <a:latin typeface="宋体" panose="02010600030101010101" pitchFamily="2" charset="-122"/>
              </a:rPr>
              <a:t>条件。</a:t>
            </a:r>
            <a:endParaRPr lang="zh-CN" altLang="en-US">
              <a:solidFill>
                <a:schemeClr val="tx1"/>
              </a:solidFill>
              <a:latin typeface="宋体" panose="02010600030101010101" pitchFamily="2" charset="-122"/>
            </a:endParaRPr>
          </a:p>
          <a:p>
            <a:pPr>
              <a:defRPr/>
            </a:pPr>
            <a:r>
              <a:rPr lang="en-US" altLang="zh-CN">
                <a:solidFill>
                  <a:schemeClr val="tx1"/>
                </a:solidFill>
                <a:latin typeface="宋体" panose="02010600030101010101" pitchFamily="2" charset="-122"/>
              </a:rPr>
              <a:t>      </a:t>
            </a:r>
            <a:r>
              <a:rPr lang="zh-CN" altLang="en-US">
                <a:solidFill>
                  <a:schemeClr val="tx1"/>
                </a:solidFill>
                <a:latin typeface="宋体" panose="02010600030101010101" pitchFamily="2" charset="-122"/>
              </a:rPr>
              <a:t>②找到循环次数与终止条件的</a:t>
            </a:r>
            <a:r>
              <a:rPr lang="zh-CN" altLang="en-US">
                <a:solidFill>
                  <a:schemeClr val="tx1"/>
                </a:solidFill>
                <a:latin typeface="宋体" panose="02010600030101010101" pitchFamily="2" charset="-122"/>
              </a:rPr>
              <a:t>关系</a:t>
            </a:r>
            <a:endParaRPr lang="zh-CN" altLang="en-US">
              <a:solidFill>
                <a:schemeClr val="tx1"/>
              </a:solidFill>
              <a:latin typeface="宋体" panose="02010600030101010101" pitchFamily="2" charset="-122"/>
            </a:endParaRPr>
          </a:p>
          <a:p>
            <a:pPr>
              <a:defRPr/>
            </a:pPr>
            <a:r>
              <a:rPr lang="en-US" altLang="zh-CN">
                <a:solidFill>
                  <a:schemeClr val="tx1"/>
                </a:solidFill>
                <a:latin typeface="宋体" panose="02010600030101010101" pitchFamily="2" charset="-122"/>
              </a:rPr>
              <a:t>      </a:t>
            </a:r>
            <a:r>
              <a:rPr lang="zh-CN" altLang="en-US">
                <a:solidFill>
                  <a:schemeClr val="tx1"/>
                </a:solidFill>
                <a:latin typeface="宋体" panose="02010600030101010101" pitchFamily="2" charset="-122"/>
              </a:rPr>
              <a:t>③根据前两部直接写求出次数总和和输入量关系求出</a:t>
            </a:r>
            <a:r>
              <a:rPr lang="zh-CN" altLang="en-US">
                <a:solidFill>
                  <a:schemeClr val="tx1"/>
                </a:solidFill>
                <a:latin typeface="宋体" panose="02010600030101010101" pitchFamily="2" charset="-122"/>
              </a:rPr>
              <a:t>时间复杂度</a:t>
            </a:r>
            <a:endParaRPr lang="zh-CN" altLang="en-US">
              <a:solidFill>
                <a:schemeClr val="tx1"/>
              </a:solidFill>
              <a:latin typeface="宋体" panose="02010600030101010101" pitchFamily="2" charset="-122"/>
            </a:endParaRPr>
          </a:p>
        </p:txBody>
      </p:sp>
      <p:sp>
        <p:nvSpPr>
          <p:cNvPr id="3" name="文本框 2"/>
          <p:cNvSpPr txBox="1"/>
          <p:nvPr/>
        </p:nvSpPr>
        <p:spPr>
          <a:xfrm>
            <a:off x="683895" y="3860800"/>
            <a:ext cx="7520305" cy="1853565"/>
          </a:xfrm>
          <a:prstGeom prst="rect">
            <a:avLst/>
          </a:prstGeom>
          <a:noFill/>
        </p:spPr>
        <p:txBody>
          <a:bodyPr>
            <a:noAutofit/>
          </a:bodyPr>
          <a:p>
            <a:pPr>
              <a:defRPr/>
            </a:pPr>
            <a:r>
              <a:rPr lang="zh-CN" altLang="en-US">
                <a:solidFill>
                  <a:schemeClr val="tx1"/>
                </a:solidFill>
                <a:latin typeface="宋体" panose="02010600030101010101" pitchFamily="2" charset="-122"/>
              </a:rPr>
              <a:t>总结一下</a:t>
            </a:r>
            <a:r>
              <a:rPr lang="zh-CN" altLang="en-US">
                <a:solidFill>
                  <a:schemeClr val="tx1"/>
                </a:solidFill>
                <a:latin typeface="宋体" panose="02010600030101010101" pitchFamily="2" charset="-122"/>
              </a:rPr>
              <a:t>类型：</a:t>
            </a:r>
            <a:endParaRPr lang="zh-CN" altLang="en-US">
              <a:solidFill>
                <a:schemeClr val="tx1"/>
              </a:solidFill>
              <a:latin typeface="宋体" panose="02010600030101010101" pitchFamily="2" charset="-122"/>
            </a:endParaRPr>
          </a:p>
          <a:p>
            <a:pPr>
              <a:defRPr/>
            </a:pPr>
            <a:r>
              <a:rPr lang="zh-CN" altLang="en-US">
                <a:solidFill>
                  <a:srgbClr val="FF0000"/>
                </a:solidFill>
                <a:latin typeface="宋体" panose="02010600030101010101" pitchFamily="2" charset="-122"/>
              </a:rPr>
              <a:t>（一）关于</a:t>
            </a:r>
            <a:r>
              <a:rPr lang="en-US" altLang="zh-CN">
                <a:solidFill>
                  <a:srgbClr val="FF0000"/>
                </a:solidFill>
                <a:latin typeface="宋体" panose="02010600030101010101" pitchFamily="2" charset="-122"/>
              </a:rPr>
              <a:t>for</a:t>
            </a:r>
            <a:r>
              <a:rPr lang="zh-CN" altLang="en-US">
                <a:solidFill>
                  <a:srgbClr val="FF0000"/>
                </a:solidFill>
                <a:latin typeface="宋体" panose="02010600030101010101" pitchFamily="2" charset="-122"/>
              </a:rPr>
              <a:t>循环的时间复杂度求解</a:t>
            </a:r>
            <a:endParaRPr lang="zh-CN" altLang="en-US">
              <a:solidFill>
                <a:srgbClr val="FF0000"/>
              </a:solidFill>
              <a:latin typeface="宋体" panose="02010600030101010101" pitchFamily="2" charset="-122"/>
            </a:endParaRPr>
          </a:p>
          <a:p>
            <a:pPr>
              <a:defRPr/>
            </a:pPr>
            <a:r>
              <a:rPr lang="zh-CN" altLang="en-US">
                <a:solidFill>
                  <a:srgbClr val="FF0000"/>
                </a:solidFill>
                <a:latin typeface="宋体" panose="02010600030101010101" pitchFamily="2" charset="-122"/>
              </a:rPr>
              <a:t>（二）关于</a:t>
            </a:r>
            <a:r>
              <a:rPr lang="en-US" altLang="zh-CN">
                <a:solidFill>
                  <a:srgbClr val="FF0000"/>
                </a:solidFill>
                <a:latin typeface="宋体" panose="02010600030101010101" pitchFamily="2" charset="-122"/>
              </a:rPr>
              <a:t>while</a:t>
            </a:r>
            <a:r>
              <a:rPr lang="zh-CN" altLang="en-US">
                <a:solidFill>
                  <a:srgbClr val="FF0000"/>
                </a:solidFill>
                <a:latin typeface="宋体" panose="02010600030101010101" pitchFamily="2" charset="-122"/>
              </a:rPr>
              <a:t>循环的时间复杂度求解</a:t>
            </a:r>
            <a:endParaRPr lang="zh-CN" altLang="en-US">
              <a:solidFill>
                <a:srgbClr val="FF0000"/>
              </a:solidFill>
              <a:latin typeface="宋体" panose="02010600030101010101" pitchFamily="2" charset="-122"/>
            </a:endParaRPr>
          </a:p>
          <a:p>
            <a:pPr>
              <a:defRPr/>
            </a:pPr>
            <a:r>
              <a:rPr lang="zh-CN" altLang="en-US">
                <a:solidFill>
                  <a:srgbClr val="FF0000"/>
                </a:solidFill>
                <a:latin typeface="宋体" panose="02010600030101010101" pitchFamily="2" charset="-122"/>
              </a:rPr>
              <a:t>（三）递归函数的时间复杂度求救</a:t>
            </a:r>
            <a:endParaRPr lang="zh-CN" altLang="en-US">
              <a:solidFill>
                <a:srgbClr val="FF0000"/>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4163" y="1124707"/>
            <a:ext cx="3406140"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1.4.2 </a:t>
            </a:r>
            <a:r>
              <a:rPr lang="zh-CN" altLang="en-US" sz="2800" b="1" dirty="0">
                <a:solidFill>
                  <a:srgbClr val="0000FF"/>
                </a:solidFill>
                <a:latin typeface="楷体" panose="02010609060101010101" pitchFamily="49" charset="-122"/>
                <a:ea typeface="楷体" panose="02010609060101010101" pitchFamily="49" charset="-122"/>
              </a:rPr>
              <a:t>求</a:t>
            </a:r>
            <a:r>
              <a:rPr lang="zh-CN" altLang="en-US" sz="2800" b="1" dirty="0">
                <a:solidFill>
                  <a:srgbClr val="0000FF"/>
                </a:solidFill>
                <a:latin typeface="楷体" panose="02010609060101010101" pitchFamily="49" charset="-122"/>
                <a:ea typeface="楷体" panose="02010609060101010101" pitchFamily="49" charset="-122"/>
              </a:rPr>
              <a:t>时间复杂度</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611505" y="1772285"/>
            <a:ext cx="7520305" cy="1853565"/>
          </a:xfrm>
          <a:prstGeom prst="rect">
            <a:avLst/>
          </a:prstGeom>
          <a:noFill/>
        </p:spPr>
        <p:txBody>
          <a:bodyPr>
            <a:noAutofit/>
          </a:bodyPr>
          <a:p>
            <a:pPr>
              <a:defRPr/>
            </a:pPr>
            <a:r>
              <a:rPr lang="zh-CN" altLang="en-US">
                <a:solidFill>
                  <a:srgbClr val="FF0000"/>
                </a:solidFill>
                <a:latin typeface="宋体" panose="02010600030101010101" pitchFamily="2" charset="-122"/>
              </a:rPr>
              <a:t>（一）关于</a:t>
            </a:r>
            <a:r>
              <a:rPr lang="en-US" altLang="zh-CN">
                <a:solidFill>
                  <a:srgbClr val="FF0000"/>
                </a:solidFill>
                <a:latin typeface="宋体" panose="02010600030101010101" pitchFamily="2" charset="-122"/>
              </a:rPr>
              <a:t>for</a:t>
            </a:r>
            <a:r>
              <a:rPr lang="zh-CN" altLang="en-US">
                <a:solidFill>
                  <a:srgbClr val="FF0000"/>
                </a:solidFill>
                <a:latin typeface="宋体" panose="02010600030101010101" pitchFamily="2" charset="-122"/>
              </a:rPr>
              <a:t>循环的时间复杂度求解</a:t>
            </a:r>
            <a:endParaRPr lang="zh-CN" altLang="en-US">
              <a:solidFill>
                <a:srgbClr val="FF0000"/>
              </a:solidFill>
              <a:latin typeface="宋体" panose="02010600030101010101" pitchFamily="2" charset="-122"/>
            </a:endParaRPr>
          </a:p>
          <a:p>
            <a:pPr indent="457200">
              <a:defRPr/>
            </a:pPr>
            <a:r>
              <a:rPr lang="zh-CN" altLang="en-US">
                <a:solidFill>
                  <a:schemeClr val="tx1"/>
                </a:solidFill>
                <a:latin typeface="宋体" panose="02010600030101010101" pitchFamily="2" charset="-122"/>
              </a:rPr>
              <a:t>①单层</a:t>
            </a:r>
            <a:r>
              <a:rPr lang="en-US" altLang="zh-CN">
                <a:solidFill>
                  <a:schemeClr val="tx1"/>
                </a:solidFill>
                <a:latin typeface="宋体" panose="02010600030101010101" pitchFamily="2" charset="-122"/>
              </a:rPr>
              <a:t>for</a:t>
            </a:r>
            <a:r>
              <a:rPr lang="zh-CN" altLang="en-US">
                <a:solidFill>
                  <a:schemeClr val="tx1"/>
                </a:solidFill>
                <a:latin typeface="宋体" panose="02010600030101010101" pitchFamily="2" charset="-122"/>
              </a:rPr>
              <a:t>循环</a:t>
            </a:r>
            <a:endParaRPr lang="zh-CN" altLang="en-US">
              <a:solidFill>
                <a:schemeClr val="tx1"/>
              </a:solidFill>
              <a:latin typeface="宋体" panose="02010600030101010101" pitchFamily="2" charset="-122"/>
            </a:endParaRPr>
          </a:p>
          <a:p>
            <a:pPr indent="457200">
              <a:defRPr/>
            </a:pPr>
            <a:r>
              <a:rPr lang="zh-CN" altLang="en-US">
                <a:solidFill>
                  <a:schemeClr val="tx1"/>
                </a:solidFill>
                <a:latin typeface="宋体" panose="02010600030101010101" pitchFamily="2" charset="-122"/>
              </a:rPr>
              <a:t>例</a:t>
            </a:r>
            <a:r>
              <a:rPr lang="en-US" altLang="zh-CN">
                <a:solidFill>
                  <a:schemeClr val="tx1"/>
                </a:solidFill>
                <a:latin typeface="宋体" panose="02010600030101010101" pitchFamily="2" charset="-122"/>
              </a:rPr>
              <a:t>1</a:t>
            </a:r>
            <a:r>
              <a:rPr lang="zh-CN" altLang="en-US">
                <a:solidFill>
                  <a:schemeClr val="tx1"/>
                </a:solidFill>
                <a:latin typeface="宋体" panose="02010600030101010101" pitchFamily="2" charset="-122"/>
              </a:rPr>
              <a:t>：</a:t>
            </a:r>
            <a:endParaRPr lang="zh-CN" altLang="en-US">
              <a:solidFill>
                <a:schemeClr val="tx1"/>
              </a:solidFill>
              <a:latin typeface="宋体" panose="02010600030101010101" pitchFamily="2" charset="-122"/>
            </a:endParaRPr>
          </a:p>
          <a:p>
            <a:pPr indent="457200">
              <a:defRPr/>
            </a:pPr>
            <a:r>
              <a:rPr lang="en-US" altLang="zh-CN">
                <a:solidFill>
                  <a:schemeClr val="tx1"/>
                </a:solidFill>
                <a:latin typeface="宋体" panose="02010600030101010101" pitchFamily="2" charset="-122"/>
              </a:rPr>
              <a:t>        </a:t>
            </a:r>
            <a:endParaRPr lang="en-US" altLang="zh-CN">
              <a:solidFill>
                <a:schemeClr val="tx1"/>
              </a:solidFill>
              <a:latin typeface="宋体" panose="02010600030101010101" pitchFamily="2" charset="-122"/>
            </a:endParaRPr>
          </a:p>
          <a:p>
            <a:pPr indent="457200">
              <a:defRPr/>
            </a:pPr>
            <a:endParaRPr lang="zh-CN" altLang="en-US">
              <a:solidFill>
                <a:schemeClr val="tx1"/>
              </a:solidFill>
              <a:latin typeface="宋体" panose="02010600030101010101" pitchFamily="2" charset="-122"/>
            </a:endParaRPr>
          </a:p>
        </p:txBody>
      </p:sp>
      <p:pic>
        <p:nvPicPr>
          <p:cNvPr id="4" name="图片 3"/>
          <p:cNvPicPr>
            <a:picLocks noChangeAspect="1"/>
          </p:cNvPicPr>
          <p:nvPr/>
        </p:nvPicPr>
        <p:blipFill>
          <a:blip r:embed="rId1"/>
          <a:stretch>
            <a:fillRect/>
          </a:stretch>
        </p:blipFill>
        <p:spPr>
          <a:xfrm>
            <a:off x="1835785" y="2420620"/>
            <a:ext cx="2219325" cy="838200"/>
          </a:xfrm>
          <a:prstGeom prst="rect">
            <a:avLst/>
          </a:prstGeom>
        </p:spPr>
      </p:pic>
      <p:sp>
        <p:nvSpPr>
          <p:cNvPr id="5" name="文本框 4"/>
          <p:cNvSpPr txBox="1"/>
          <p:nvPr/>
        </p:nvSpPr>
        <p:spPr>
          <a:xfrm>
            <a:off x="731520" y="3212465"/>
            <a:ext cx="8418195" cy="368300"/>
          </a:xfrm>
          <a:prstGeom prst="rect">
            <a:avLst/>
          </a:prstGeom>
          <a:noFill/>
        </p:spPr>
        <p:txBody>
          <a:bodyPr wrap="square" rtlCol="0" anchor="t">
            <a:spAutoFit/>
          </a:bodyPr>
          <a:p>
            <a:pPr indent="457200">
              <a:defRPr/>
            </a:pPr>
            <a:r>
              <a:rPr lang="zh-CN" altLang="en-US">
                <a:latin typeface="宋体" panose="02010600030101010101" pitchFamily="2" charset="-122"/>
                <a:sym typeface="+mn-ea"/>
              </a:rPr>
              <a:t>最为简单的单次累加的</a:t>
            </a:r>
            <a:r>
              <a:rPr lang="en-US" altLang="zh-CN">
                <a:latin typeface="宋体" panose="02010600030101010101" pitchFamily="2" charset="-122"/>
                <a:sym typeface="+mn-ea"/>
              </a:rPr>
              <a:t>for</a:t>
            </a:r>
            <a:r>
              <a:rPr lang="zh-CN" altLang="en-US">
                <a:latin typeface="宋体" panose="02010600030101010101" pitchFamily="2" charset="-122"/>
                <a:sym typeface="+mn-ea"/>
              </a:rPr>
              <a:t>循环，执行次数就是</a:t>
            </a:r>
            <a:r>
              <a:rPr lang="en-US" altLang="zh-CN">
                <a:latin typeface="宋体" panose="02010600030101010101" pitchFamily="2" charset="-122"/>
                <a:sym typeface="+mn-ea"/>
              </a:rPr>
              <a:t>n</a:t>
            </a:r>
            <a:r>
              <a:rPr lang="zh-CN" altLang="en-US">
                <a:latin typeface="宋体" panose="02010600030101010101" pitchFamily="2" charset="-122"/>
                <a:sym typeface="+mn-ea"/>
              </a:rPr>
              <a:t>，所以时间复杂度就是</a:t>
            </a:r>
            <a:r>
              <a:rPr lang="en-US" altLang="zh-CN">
                <a:latin typeface="宋体" panose="02010600030101010101" pitchFamily="2" charset="-122"/>
                <a:sym typeface="+mn-ea"/>
              </a:rPr>
              <a:t>O(n)</a:t>
            </a:r>
            <a:endParaRPr lang="en-US" altLang="zh-CN">
              <a:latin typeface="宋体" panose="02010600030101010101" pitchFamily="2" charset="-122"/>
              <a:sym typeface="+mn-ea"/>
            </a:endParaRPr>
          </a:p>
        </p:txBody>
      </p:sp>
      <p:sp>
        <p:nvSpPr>
          <p:cNvPr id="6" name="文本框 5"/>
          <p:cNvSpPr txBox="1"/>
          <p:nvPr/>
        </p:nvSpPr>
        <p:spPr>
          <a:xfrm>
            <a:off x="1187450" y="3716655"/>
            <a:ext cx="4572000" cy="368300"/>
          </a:xfrm>
          <a:prstGeom prst="rect">
            <a:avLst/>
          </a:prstGeom>
          <a:noFill/>
        </p:spPr>
        <p:txBody>
          <a:bodyPr wrap="square" rtlCol="0" anchor="t">
            <a:spAutoFit/>
          </a:bodyPr>
          <a:p>
            <a:r>
              <a:rPr lang="zh-CN" altLang="en-US">
                <a:latin typeface="宋体" panose="02010600030101010101" pitchFamily="2" charset="-122"/>
                <a:sym typeface="+mn-ea"/>
              </a:rPr>
              <a:t>例</a:t>
            </a:r>
            <a:r>
              <a:rPr lang="en-US" altLang="zh-CN">
                <a:latin typeface="宋体" panose="02010600030101010101" pitchFamily="2" charset="-122"/>
                <a:sym typeface="+mn-ea"/>
              </a:rPr>
              <a:t>2</a:t>
            </a:r>
            <a:r>
              <a:rPr lang="zh-CN" altLang="en-US">
                <a:latin typeface="宋体" panose="02010600030101010101" pitchFamily="2" charset="-122"/>
                <a:sym typeface="+mn-ea"/>
              </a:rPr>
              <a:t>：</a:t>
            </a:r>
            <a:endParaRPr lang="zh-CN" altLang="en-US">
              <a:latin typeface="宋体" panose="02010600030101010101" pitchFamily="2" charset="-122"/>
              <a:sym typeface="+mn-ea"/>
            </a:endParaRPr>
          </a:p>
        </p:txBody>
      </p:sp>
      <p:sp>
        <p:nvSpPr>
          <p:cNvPr id="10" name="文本框 9"/>
          <p:cNvSpPr txBox="1"/>
          <p:nvPr/>
        </p:nvSpPr>
        <p:spPr>
          <a:xfrm>
            <a:off x="827405" y="4742180"/>
            <a:ext cx="8418195" cy="368300"/>
          </a:xfrm>
          <a:prstGeom prst="rect">
            <a:avLst/>
          </a:prstGeom>
          <a:noFill/>
        </p:spPr>
        <p:txBody>
          <a:bodyPr wrap="square" rtlCol="0" anchor="t">
            <a:spAutoFit/>
          </a:bodyPr>
          <a:p>
            <a:pPr indent="457200">
              <a:defRPr/>
            </a:pPr>
            <a:r>
              <a:rPr lang="zh-CN" altLang="en-US">
                <a:latin typeface="宋体" panose="02010600030101010101" pitchFamily="2" charset="-122"/>
                <a:sym typeface="+mn-ea"/>
              </a:rPr>
              <a:t>首先，找到终止条件为</a:t>
            </a:r>
            <a:r>
              <a:rPr lang="en-US" altLang="zh-CN">
                <a:latin typeface="宋体" panose="02010600030101010101" pitchFamily="2" charset="-122"/>
                <a:sym typeface="+mn-ea"/>
              </a:rPr>
              <a:t>i&lt;n,</a:t>
            </a:r>
            <a:r>
              <a:rPr lang="zh-CN" altLang="en-US">
                <a:latin typeface="宋体" panose="02010600030101010101" pitchFamily="2" charset="-122"/>
                <a:sym typeface="+mn-ea"/>
              </a:rPr>
              <a:t>列举终止条件和循环次数</a:t>
            </a:r>
            <a:r>
              <a:rPr lang="zh-CN" altLang="en-US">
                <a:latin typeface="宋体" panose="02010600030101010101" pitchFamily="2" charset="-122"/>
                <a:sym typeface="+mn-ea"/>
              </a:rPr>
              <a:t>关系</a:t>
            </a:r>
            <a:endParaRPr lang="zh-CN" altLang="en-US">
              <a:latin typeface="宋体" panose="02010600030101010101" pitchFamily="2" charset="-122"/>
              <a:sym typeface="+mn-ea"/>
            </a:endParaRPr>
          </a:p>
        </p:txBody>
      </p:sp>
      <p:graphicFrame>
        <p:nvGraphicFramePr>
          <p:cNvPr id="11" name="表格 10"/>
          <p:cNvGraphicFramePr/>
          <p:nvPr>
            <p:custDataLst>
              <p:tags r:id="rId2"/>
            </p:custDataLst>
          </p:nvPr>
        </p:nvGraphicFramePr>
        <p:xfrm>
          <a:off x="1403350" y="5085080"/>
          <a:ext cx="6583045" cy="1021715"/>
        </p:xfrm>
        <a:graphic>
          <a:graphicData uri="http://schemas.openxmlformats.org/drawingml/2006/table">
            <a:tbl>
              <a:tblPr firstRow="1" bandRow="1">
                <a:tableStyleId>{5C22544A-7EE6-4342-B048-85BDC9FD1C3A}</a:tableStyleId>
              </a:tblPr>
              <a:tblGrid>
                <a:gridCol w="1250950"/>
                <a:gridCol w="629920"/>
                <a:gridCol w="940435"/>
                <a:gridCol w="940435"/>
                <a:gridCol w="940435"/>
                <a:gridCol w="940435"/>
                <a:gridCol w="940435"/>
              </a:tblGrid>
              <a:tr h="640715">
                <a:tc>
                  <a:txBody>
                    <a:bodyPr/>
                    <a:p>
                      <a:pPr>
                        <a:buNone/>
                      </a:pPr>
                      <a:r>
                        <a:rPr lang="zh-CN" altLang="en-US">
                          <a:latin typeface="宋体" panose="02010600030101010101" pitchFamily="2" charset="-122"/>
                          <a:ea typeface="宋体" panose="02010600030101010101" pitchFamily="2" charset="-122"/>
                        </a:rPr>
                        <a:t>循环次数</a:t>
                      </a:r>
                      <a:endParaRPr lang="zh-CN" altLang="en-US">
                        <a:latin typeface="宋体" panose="02010600030101010101" pitchFamily="2" charset="-122"/>
                        <a:ea typeface="宋体" panose="02010600030101010101" pitchFamily="2" charset="-122"/>
                      </a:endParaRPr>
                    </a:p>
                  </a:txBody>
                  <a:tcPr/>
                </a:tc>
                <a:tc>
                  <a:txBody>
                    <a:bodyPr/>
                    <a:p>
                      <a:pPr>
                        <a:buNone/>
                      </a:pPr>
                      <a:r>
                        <a:rPr lang="en-US" altLang="zh-CN"/>
                        <a:t>1</a:t>
                      </a:r>
                      <a:endParaRPr lang="en-US" altLang="zh-CN"/>
                    </a:p>
                  </a:txBody>
                  <a:tcPr/>
                </a:tc>
                <a:tc>
                  <a:txBody>
                    <a:bodyPr/>
                    <a:p>
                      <a:pPr>
                        <a:buNone/>
                      </a:pPr>
                      <a:r>
                        <a:rPr lang="en-US" altLang="zh-CN"/>
                        <a:t>2</a:t>
                      </a:r>
                      <a:endParaRPr lang="en-US" altLang="zh-CN"/>
                    </a:p>
                  </a:txBody>
                  <a:tcPr/>
                </a:tc>
                <a:tc>
                  <a:txBody>
                    <a:bodyPr/>
                    <a:p>
                      <a:pPr>
                        <a:buNone/>
                      </a:pPr>
                      <a:r>
                        <a:rPr lang="en-US" altLang="zh-CN"/>
                        <a:t>3</a:t>
                      </a:r>
                      <a:endParaRPr lang="en-US" altLang="zh-CN"/>
                    </a:p>
                  </a:txBody>
                  <a:tcPr/>
                </a:tc>
                <a:tc>
                  <a:txBody>
                    <a:bodyPr/>
                    <a:p>
                      <a:pPr>
                        <a:buNone/>
                      </a:pPr>
                      <a:r>
                        <a:rPr lang="en-US" altLang="zh-CN"/>
                        <a:t>4</a:t>
                      </a:r>
                      <a:endParaRPr lang="en-US" altLang="zh-CN"/>
                    </a:p>
                  </a:txBody>
                  <a:tcPr/>
                </a:tc>
                <a:tc>
                  <a:txBody>
                    <a:bodyPr/>
                    <a:p>
                      <a:pPr>
                        <a:buNone/>
                      </a:pPr>
                      <a:r>
                        <a:rPr lang="en-US" altLang="zh-CN"/>
                        <a:t>...</a:t>
                      </a:r>
                      <a:endParaRPr lang="en-US" altLang="zh-CN"/>
                    </a:p>
                  </a:txBody>
                  <a:tcPr/>
                </a:tc>
                <a:tc>
                  <a:txBody>
                    <a:bodyPr/>
                    <a:p>
                      <a:pPr>
                        <a:buNone/>
                      </a:pPr>
                      <a:r>
                        <a:rPr lang="en-US" altLang="zh-CN"/>
                        <a:t>k</a:t>
                      </a:r>
                      <a:endParaRPr lang="en-US" altLang="zh-CN"/>
                    </a:p>
                  </a:txBody>
                  <a:tcPr/>
                </a:tc>
              </a:tr>
              <a:tr h="381000">
                <a:tc>
                  <a:txBody>
                    <a:bodyPr/>
                    <a:p>
                      <a:pPr>
                        <a:buNone/>
                      </a:pPr>
                      <a:r>
                        <a:rPr lang="zh-CN" altLang="en-US">
                          <a:latin typeface="宋体" panose="02010600030101010101" pitchFamily="2" charset="-122"/>
                          <a:ea typeface="宋体" panose="02010600030101010101" pitchFamily="2" charset="-122"/>
                          <a:cs typeface="宋体" panose="02010600030101010101" pitchFamily="2" charset="-122"/>
                        </a:rPr>
                        <a:t>是否终止</a:t>
                      </a:r>
                      <a:r>
                        <a:rPr lang="en-US" altLang="zh-CN">
                          <a:latin typeface="宋体" panose="02010600030101010101" pitchFamily="2" charset="-122"/>
                          <a:ea typeface="宋体" panose="02010600030101010101" pitchFamily="2" charset="-122"/>
                          <a:cs typeface="宋体" panose="02010600030101010101" pitchFamily="2" charset="-122"/>
                        </a:rPr>
                        <a:t>i</a:t>
                      </a:r>
                      <a:endParaRPr lang="en-US" altLang="zh-CN">
                        <a:latin typeface="宋体" panose="02010600030101010101" pitchFamily="2" charset="-122"/>
                        <a:ea typeface="宋体" panose="02010600030101010101" pitchFamily="2" charset="-122"/>
                        <a:cs typeface="宋体" panose="02010600030101010101" pitchFamily="2" charset="-122"/>
                      </a:endParaRPr>
                    </a:p>
                  </a:txBody>
                  <a:tcPr/>
                </a:tc>
                <a:tc>
                  <a:txBody>
                    <a:bodyPr/>
                    <a:p>
                      <a:pPr>
                        <a:buNone/>
                      </a:pPr>
                      <a:r>
                        <a:rPr lang="en-US" altLang="zh-CN"/>
                        <a:t>1</a:t>
                      </a:r>
                      <a:endParaRPr lang="en-US" altLang="zh-CN"/>
                    </a:p>
                  </a:txBody>
                  <a:tcPr/>
                </a:tc>
                <a:tc>
                  <a:txBody>
                    <a:bodyPr/>
                    <a:p>
                      <a:pPr>
                        <a:buNone/>
                      </a:pPr>
                      <a:r>
                        <a:rPr lang="en-US" altLang="zh-CN"/>
                        <a:t>2</a:t>
                      </a:r>
                      <a:endParaRPr lang="en-US" altLang="zh-CN"/>
                    </a:p>
                  </a:txBody>
                  <a:tcPr/>
                </a:tc>
                <a:tc>
                  <a:txBody>
                    <a:bodyPr/>
                    <a:p>
                      <a:pPr>
                        <a:buNone/>
                      </a:pPr>
                      <a:r>
                        <a:rPr lang="en-US" altLang="zh-CN"/>
                        <a:t>4</a:t>
                      </a:r>
                      <a:endParaRPr lang="en-US" altLang="zh-CN"/>
                    </a:p>
                  </a:txBody>
                  <a:tcPr/>
                </a:tc>
                <a:tc>
                  <a:txBody>
                    <a:bodyPr/>
                    <a:p>
                      <a:pPr>
                        <a:buNone/>
                      </a:pPr>
                      <a:r>
                        <a:rPr lang="en-US" altLang="zh-CN"/>
                        <a:t>8</a:t>
                      </a:r>
                      <a:endParaRPr lang="en-US" altLang="zh-CN"/>
                    </a:p>
                  </a:txBody>
                  <a:tcPr/>
                </a:tc>
                <a:tc>
                  <a:txBody>
                    <a:bodyPr/>
                    <a:p>
                      <a:pPr>
                        <a:buNone/>
                      </a:pPr>
                      <a:r>
                        <a:rPr lang="en-US" altLang="zh-CN"/>
                        <a:t>...</a:t>
                      </a:r>
                      <a:endParaRPr lang="zh-CN" altLang="en-US"/>
                    </a:p>
                  </a:txBody>
                  <a:tcPr/>
                </a:tc>
                <a:tc>
                  <a:txBody>
                    <a:bodyPr/>
                    <a:p>
                      <a:pPr>
                        <a:buNone/>
                      </a:pPr>
                      <a:r>
                        <a:rPr lang="en-US" altLang="zh-CN"/>
                        <a:t>n</a:t>
                      </a:r>
                      <a:endParaRPr lang="en-US" altLang="zh-CN"/>
                    </a:p>
                  </a:txBody>
                  <a:tcPr/>
                </a:tc>
              </a:tr>
            </a:tbl>
          </a:graphicData>
        </a:graphic>
      </p:graphicFrame>
      <p:pic>
        <p:nvPicPr>
          <p:cNvPr id="12" name="图片 11"/>
          <p:cNvPicPr>
            <a:picLocks noChangeAspect="1"/>
          </p:cNvPicPr>
          <p:nvPr/>
        </p:nvPicPr>
        <p:blipFill>
          <a:blip r:embed="rId3"/>
          <a:stretch>
            <a:fillRect/>
          </a:stretch>
        </p:blipFill>
        <p:spPr>
          <a:xfrm>
            <a:off x="1763395" y="3797300"/>
            <a:ext cx="2400300" cy="92392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4163" y="1124707"/>
            <a:ext cx="3406140"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1.4.2 </a:t>
            </a:r>
            <a:r>
              <a:rPr lang="zh-CN" altLang="en-US" sz="2800" b="1" dirty="0">
                <a:solidFill>
                  <a:srgbClr val="0000FF"/>
                </a:solidFill>
                <a:latin typeface="楷体" panose="02010609060101010101" pitchFamily="49" charset="-122"/>
                <a:ea typeface="楷体" panose="02010609060101010101" pitchFamily="49" charset="-122"/>
              </a:rPr>
              <a:t>求</a:t>
            </a:r>
            <a:r>
              <a:rPr lang="zh-CN" altLang="en-US" sz="2800" b="1" dirty="0">
                <a:solidFill>
                  <a:srgbClr val="0000FF"/>
                </a:solidFill>
                <a:latin typeface="楷体" panose="02010609060101010101" pitchFamily="49" charset="-122"/>
                <a:ea typeface="楷体" panose="02010609060101010101" pitchFamily="49" charset="-122"/>
              </a:rPr>
              <a:t>时间复杂度</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467360" y="3610610"/>
            <a:ext cx="7520305" cy="1853565"/>
          </a:xfrm>
          <a:prstGeom prst="rect">
            <a:avLst/>
          </a:prstGeom>
          <a:noFill/>
        </p:spPr>
        <p:txBody>
          <a:bodyPr>
            <a:noAutofit/>
          </a:bodyPr>
          <a:p>
            <a:pPr indent="457200">
              <a:defRPr/>
            </a:pPr>
            <a:r>
              <a:rPr lang="zh-CN" altLang="en-US">
                <a:solidFill>
                  <a:schemeClr val="tx1"/>
                </a:solidFill>
                <a:latin typeface="宋体" panose="02010600030101010101" pitchFamily="2" charset="-122"/>
              </a:rPr>
              <a:t>②</a:t>
            </a:r>
            <a:r>
              <a:rPr lang="zh-CN" altLang="en-US">
                <a:solidFill>
                  <a:schemeClr val="tx1"/>
                </a:solidFill>
                <a:latin typeface="宋体" panose="02010600030101010101" pitchFamily="2" charset="-122"/>
              </a:rPr>
              <a:t>多层</a:t>
            </a:r>
            <a:r>
              <a:rPr lang="en-US" altLang="zh-CN">
                <a:solidFill>
                  <a:schemeClr val="tx1"/>
                </a:solidFill>
                <a:latin typeface="宋体" panose="02010600030101010101" pitchFamily="2" charset="-122"/>
              </a:rPr>
              <a:t>for</a:t>
            </a:r>
            <a:r>
              <a:rPr lang="zh-CN" altLang="en-US">
                <a:solidFill>
                  <a:schemeClr val="tx1"/>
                </a:solidFill>
                <a:latin typeface="宋体" panose="02010600030101010101" pitchFamily="2" charset="-122"/>
              </a:rPr>
              <a:t>循环</a:t>
            </a:r>
            <a:endParaRPr lang="zh-CN" altLang="en-US">
              <a:solidFill>
                <a:schemeClr val="tx1"/>
              </a:solidFill>
              <a:latin typeface="宋体" panose="02010600030101010101" pitchFamily="2" charset="-122"/>
            </a:endParaRPr>
          </a:p>
          <a:p>
            <a:pPr marL="457200" lvl="1" indent="457200">
              <a:defRPr/>
            </a:pPr>
            <a:r>
              <a:rPr lang="zh-CN" altLang="en-US">
                <a:solidFill>
                  <a:schemeClr val="tx1"/>
                </a:solidFill>
                <a:latin typeface="宋体" panose="02010600030101010101" pitchFamily="2" charset="-122"/>
              </a:rPr>
              <a:t>例题</a:t>
            </a:r>
            <a:r>
              <a:rPr lang="en-US" altLang="zh-CN">
                <a:solidFill>
                  <a:schemeClr val="tx1"/>
                </a:solidFill>
                <a:latin typeface="宋体" panose="02010600030101010101" pitchFamily="2" charset="-122"/>
              </a:rPr>
              <a:t>1</a:t>
            </a:r>
            <a:r>
              <a:rPr lang="zh-CN" altLang="en-US">
                <a:solidFill>
                  <a:schemeClr val="tx1"/>
                </a:solidFill>
                <a:latin typeface="宋体" panose="02010600030101010101" pitchFamily="2" charset="-122"/>
              </a:rPr>
              <a:t>：两层嵌套</a:t>
            </a:r>
            <a:r>
              <a:rPr lang="en-US" altLang="zh-CN">
                <a:solidFill>
                  <a:schemeClr val="tx1"/>
                </a:solidFill>
                <a:latin typeface="宋体" panose="02010600030101010101" pitchFamily="2" charset="-122"/>
              </a:rPr>
              <a:t>for</a:t>
            </a:r>
            <a:r>
              <a:rPr lang="zh-CN" altLang="en-US">
                <a:solidFill>
                  <a:schemeClr val="tx1"/>
                </a:solidFill>
                <a:latin typeface="宋体" panose="02010600030101010101" pitchFamily="2" charset="-122"/>
              </a:rPr>
              <a:t>循环互不影响，则各自计算。</a:t>
            </a:r>
            <a:endParaRPr lang="zh-CN" altLang="en-US">
              <a:solidFill>
                <a:schemeClr val="tx1"/>
              </a:solidFill>
              <a:latin typeface="宋体" panose="02010600030101010101" pitchFamily="2" charset="-122"/>
            </a:endParaRPr>
          </a:p>
          <a:p>
            <a:pPr marL="457200" lvl="1" indent="457200">
              <a:defRPr/>
            </a:pPr>
            <a:r>
              <a:rPr lang="en-US" altLang="zh-CN">
                <a:solidFill>
                  <a:schemeClr val="tx1"/>
                </a:solidFill>
                <a:latin typeface="宋体" panose="02010600030101010101" pitchFamily="2" charset="-122"/>
              </a:rPr>
              <a:t>        </a:t>
            </a:r>
            <a:endParaRPr lang="en-US" altLang="zh-CN">
              <a:solidFill>
                <a:schemeClr val="tx1"/>
              </a:solidFill>
              <a:latin typeface="宋体" panose="02010600030101010101" pitchFamily="2" charset="-122"/>
            </a:endParaRPr>
          </a:p>
          <a:p>
            <a:pPr indent="457200">
              <a:defRPr/>
            </a:pPr>
            <a:endParaRPr lang="zh-CN" altLang="en-US">
              <a:solidFill>
                <a:schemeClr val="tx1"/>
              </a:solidFill>
              <a:latin typeface="宋体" panose="02010600030101010101" pitchFamily="2" charset="-122"/>
            </a:endParaRPr>
          </a:p>
        </p:txBody>
      </p:sp>
      <p:sp>
        <p:nvSpPr>
          <p:cNvPr id="10" name="文本框 9"/>
          <p:cNvSpPr txBox="1"/>
          <p:nvPr/>
        </p:nvSpPr>
        <p:spPr>
          <a:xfrm>
            <a:off x="467360" y="2965450"/>
            <a:ext cx="8418195" cy="645160"/>
          </a:xfrm>
          <a:prstGeom prst="rect">
            <a:avLst/>
          </a:prstGeom>
          <a:noFill/>
        </p:spPr>
        <p:txBody>
          <a:bodyPr wrap="square" rtlCol="0" anchor="t">
            <a:spAutoFit/>
          </a:bodyPr>
          <a:p>
            <a:pPr indent="457200">
              <a:defRPr/>
            </a:pPr>
            <a:r>
              <a:rPr lang="zh-CN" altLang="en-US">
                <a:latin typeface="宋体" panose="02010600030101010101" pitchFamily="2" charset="-122"/>
                <a:sym typeface="+mn-ea"/>
              </a:rPr>
              <a:t>最后，确定循环次数和输入量的关系。</a:t>
            </a:r>
            <a:r>
              <a:rPr lang="en-US" altLang="zh-CN">
                <a:latin typeface="宋体" panose="02010600030101010101" pitchFamily="2" charset="-122"/>
                <a:sym typeface="+mn-ea"/>
              </a:rPr>
              <a:t>2</a:t>
            </a:r>
            <a:r>
              <a:rPr lang="en-US" altLang="zh-CN" baseline="30000">
                <a:latin typeface="宋体" panose="02010600030101010101" pitchFamily="2" charset="-122"/>
                <a:sym typeface="+mn-ea"/>
              </a:rPr>
              <a:t>k-1</a:t>
            </a:r>
            <a:r>
              <a:rPr lang="en-US" altLang="zh-CN">
                <a:latin typeface="宋体" panose="02010600030101010101" pitchFamily="2" charset="-122"/>
                <a:sym typeface="+mn-ea"/>
              </a:rPr>
              <a:t> = n</a:t>
            </a:r>
            <a:r>
              <a:rPr lang="zh-CN" altLang="en-US">
                <a:latin typeface="宋体" panose="02010600030101010101" pitchFamily="2" charset="-122"/>
                <a:sym typeface="+mn-ea"/>
              </a:rPr>
              <a:t>的时候循环停止，也就是两者的关系，所以</a:t>
            </a:r>
            <a:r>
              <a:rPr lang="en-US" altLang="zh-CN">
                <a:latin typeface="宋体" panose="02010600030101010101" pitchFamily="2" charset="-122"/>
                <a:sym typeface="+mn-ea"/>
              </a:rPr>
              <a:t>O(log</a:t>
            </a:r>
            <a:r>
              <a:rPr lang="en-US" altLang="zh-CN" baseline="-25000">
                <a:latin typeface="宋体" panose="02010600030101010101" pitchFamily="2" charset="-122"/>
                <a:sym typeface="+mn-ea"/>
              </a:rPr>
              <a:t>2</a:t>
            </a:r>
            <a:r>
              <a:rPr lang="en-US" altLang="zh-CN">
                <a:latin typeface="宋体" panose="02010600030101010101" pitchFamily="2" charset="-122"/>
                <a:sym typeface="+mn-ea"/>
              </a:rPr>
              <a:t>n)</a:t>
            </a:r>
            <a:endParaRPr lang="en-US" altLang="zh-CN">
              <a:latin typeface="宋体" panose="02010600030101010101" pitchFamily="2" charset="-122"/>
              <a:sym typeface="+mn-ea"/>
            </a:endParaRPr>
          </a:p>
        </p:txBody>
      </p:sp>
      <p:graphicFrame>
        <p:nvGraphicFramePr>
          <p:cNvPr id="11" name="表格 10"/>
          <p:cNvGraphicFramePr/>
          <p:nvPr>
            <p:custDataLst>
              <p:tags r:id="rId1"/>
            </p:custDataLst>
          </p:nvPr>
        </p:nvGraphicFramePr>
        <p:xfrm>
          <a:off x="971550" y="1844675"/>
          <a:ext cx="6583045" cy="1021715"/>
        </p:xfrm>
        <a:graphic>
          <a:graphicData uri="http://schemas.openxmlformats.org/drawingml/2006/table">
            <a:tbl>
              <a:tblPr firstRow="1" bandRow="1">
                <a:tableStyleId>{5C22544A-7EE6-4342-B048-85BDC9FD1C3A}</a:tableStyleId>
              </a:tblPr>
              <a:tblGrid>
                <a:gridCol w="1250950"/>
                <a:gridCol w="629920"/>
                <a:gridCol w="940435"/>
                <a:gridCol w="940435"/>
                <a:gridCol w="940435"/>
                <a:gridCol w="940435"/>
                <a:gridCol w="940435"/>
              </a:tblGrid>
              <a:tr h="640715">
                <a:tc>
                  <a:txBody>
                    <a:bodyPr/>
                    <a:p>
                      <a:pPr>
                        <a:buNone/>
                      </a:pPr>
                      <a:r>
                        <a:rPr lang="zh-CN" altLang="en-US">
                          <a:latin typeface="宋体" panose="02010600030101010101" pitchFamily="2" charset="-122"/>
                          <a:ea typeface="宋体" panose="02010600030101010101" pitchFamily="2" charset="-122"/>
                        </a:rPr>
                        <a:t>循环次数</a:t>
                      </a:r>
                      <a:endParaRPr lang="zh-CN" altLang="en-US">
                        <a:latin typeface="宋体" panose="02010600030101010101" pitchFamily="2" charset="-122"/>
                        <a:ea typeface="宋体" panose="02010600030101010101" pitchFamily="2" charset="-122"/>
                      </a:endParaRPr>
                    </a:p>
                  </a:txBody>
                  <a:tcPr/>
                </a:tc>
                <a:tc>
                  <a:txBody>
                    <a:bodyPr/>
                    <a:p>
                      <a:pPr>
                        <a:buNone/>
                      </a:pPr>
                      <a:r>
                        <a:rPr lang="en-US" altLang="zh-CN"/>
                        <a:t>1</a:t>
                      </a:r>
                      <a:endParaRPr lang="en-US" altLang="zh-CN"/>
                    </a:p>
                  </a:txBody>
                  <a:tcPr/>
                </a:tc>
                <a:tc>
                  <a:txBody>
                    <a:bodyPr/>
                    <a:p>
                      <a:pPr>
                        <a:buNone/>
                      </a:pPr>
                      <a:r>
                        <a:rPr lang="en-US" altLang="zh-CN"/>
                        <a:t>2</a:t>
                      </a:r>
                      <a:endParaRPr lang="en-US" altLang="zh-CN"/>
                    </a:p>
                  </a:txBody>
                  <a:tcPr/>
                </a:tc>
                <a:tc>
                  <a:txBody>
                    <a:bodyPr/>
                    <a:p>
                      <a:pPr>
                        <a:buNone/>
                      </a:pPr>
                      <a:r>
                        <a:rPr lang="en-US" altLang="zh-CN"/>
                        <a:t>3</a:t>
                      </a:r>
                      <a:endParaRPr lang="en-US" altLang="zh-CN"/>
                    </a:p>
                  </a:txBody>
                  <a:tcPr/>
                </a:tc>
                <a:tc>
                  <a:txBody>
                    <a:bodyPr/>
                    <a:p>
                      <a:pPr>
                        <a:buNone/>
                      </a:pPr>
                      <a:r>
                        <a:rPr lang="en-US" altLang="zh-CN"/>
                        <a:t>4</a:t>
                      </a:r>
                      <a:endParaRPr lang="en-US" altLang="zh-CN"/>
                    </a:p>
                  </a:txBody>
                  <a:tcPr/>
                </a:tc>
                <a:tc>
                  <a:txBody>
                    <a:bodyPr/>
                    <a:p>
                      <a:pPr>
                        <a:buNone/>
                      </a:pPr>
                      <a:r>
                        <a:rPr lang="en-US" altLang="zh-CN"/>
                        <a:t>...</a:t>
                      </a:r>
                      <a:endParaRPr lang="en-US" altLang="zh-CN"/>
                    </a:p>
                  </a:txBody>
                  <a:tcPr/>
                </a:tc>
                <a:tc>
                  <a:txBody>
                    <a:bodyPr/>
                    <a:p>
                      <a:pPr>
                        <a:buNone/>
                      </a:pPr>
                      <a:r>
                        <a:rPr lang="en-US" altLang="zh-CN"/>
                        <a:t>k</a:t>
                      </a:r>
                      <a:endParaRPr lang="en-US" altLang="zh-CN"/>
                    </a:p>
                  </a:txBody>
                  <a:tcPr/>
                </a:tc>
              </a:tr>
              <a:tr h="381000">
                <a:tc>
                  <a:txBody>
                    <a:bodyPr/>
                    <a:p>
                      <a:pPr>
                        <a:buNone/>
                      </a:pPr>
                      <a:r>
                        <a:rPr lang="zh-CN" altLang="en-US">
                          <a:latin typeface="宋体" panose="02010600030101010101" pitchFamily="2" charset="-122"/>
                          <a:ea typeface="宋体" panose="02010600030101010101" pitchFamily="2" charset="-122"/>
                          <a:cs typeface="宋体" panose="02010600030101010101" pitchFamily="2" charset="-122"/>
                        </a:rPr>
                        <a:t>是否终止</a:t>
                      </a:r>
                      <a:r>
                        <a:rPr lang="en-US" altLang="zh-CN">
                          <a:latin typeface="宋体" panose="02010600030101010101" pitchFamily="2" charset="-122"/>
                          <a:ea typeface="宋体" panose="02010600030101010101" pitchFamily="2" charset="-122"/>
                          <a:cs typeface="宋体" panose="02010600030101010101" pitchFamily="2" charset="-122"/>
                        </a:rPr>
                        <a:t>i</a:t>
                      </a:r>
                      <a:endParaRPr lang="en-US" altLang="zh-CN">
                        <a:latin typeface="宋体" panose="02010600030101010101" pitchFamily="2" charset="-122"/>
                        <a:ea typeface="宋体" panose="02010600030101010101" pitchFamily="2" charset="-122"/>
                        <a:cs typeface="宋体" panose="02010600030101010101" pitchFamily="2" charset="-122"/>
                      </a:endParaRPr>
                    </a:p>
                  </a:txBody>
                  <a:tcPr/>
                </a:tc>
                <a:tc>
                  <a:txBody>
                    <a:bodyPr/>
                    <a:p>
                      <a:pPr>
                        <a:buNone/>
                      </a:pPr>
                      <a:r>
                        <a:rPr lang="en-US" altLang="zh-CN"/>
                        <a:t>1</a:t>
                      </a:r>
                      <a:endParaRPr lang="en-US" altLang="zh-CN"/>
                    </a:p>
                  </a:txBody>
                  <a:tcPr/>
                </a:tc>
                <a:tc>
                  <a:txBody>
                    <a:bodyPr/>
                    <a:p>
                      <a:pPr>
                        <a:buNone/>
                      </a:pPr>
                      <a:r>
                        <a:rPr lang="en-US" altLang="zh-CN"/>
                        <a:t>2</a:t>
                      </a:r>
                      <a:endParaRPr lang="en-US" altLang="zh-CN"/>
                    </a:p>
                  </a:txBody>
                  <a:tcPr/>
                </a:tc>
                <a:tc>
                  <a:txBody>
                    <a:bodyPr/>
                    <a:p>
                      <a:pPr>
                        <a:buNone/>
                      </a:pPr>
                      <a:r>
                        <a:rPr lang="en-US" altLang="zh-CN"/>
                        <a:t>4</a:t>
                      </a:r>
                      <a:endParaRPr lang="en-US" altLang="zh-CN"/>
                    </a:p>
                  </a:txBody>
                  <a:tcPr/>
                </a:tc>
                <a:tc>
                  <a:txBody>
                    <a:bodyPr/>
                    <a:p>
                      <a:pPr>
                        <a:buNone/>
                      </a:pPr>
                      <a:r>
                        <a:rPr lang="en-US" altLang="zh-CN"/>
                        <a:t>8</a:t>
                      </a:r>
                      <a:endParaRPr lang="en-US" altLang="zh-CN"/>
                    </a:p>
                  </a:txBody>
                  <a:tcPr/>
                </a:tc>
                <a:tc>
                  <a:txBody>
                    <a:bodyPr/>
                    <a:p>
                      <a:pPr>
                        <a:buNone/>
                      </a:pPr>
                      <a:r>
                        <a:rPr lang="en-US" altLang="zh-CN"/>
                        <a:t>...</a:t>
                      </a:r>
                      <a:endParaRPr lang="zh-CN" altLang="en-US"/>
                    </a:p>
                  </a:txBody>
                  <a:tcPr/>
                </a:tc>
                <a:tc>
                  <a:txBody>
                    <a:bodyPr/>
                    <a:p>
                      <a:pPr>
                        <a:buNone/>
                      </a:pPr>
                      <a:r>
                        <a:rPr lang="en-US" altLang="zh-CN"/>
                        <a:t>n</a:t>
                      </a:r>
                      <a:endParaRPr lang="en-US" altLang="zh-CN"/>
                    </a:p>
                  </a:txBody>
                  <a:tcPr/>
                </a:tc>
              </a:tr>
            </a:tbl>
          </a:graphicData>
        </a:graphic>
      </p:graphicFrame>
      <p:pic>
        <p:nvPicPr>
          <p:cNvPr id="7" name="图片 6"/>
          <p:cNvPicPr>
            <a:picLocks noChangeAspect="1"/>
          </p:cNvPicPr>
          <p:nvPr/>
        </p:nvPicPr>
        <p:blipFill>
          <a:blip r:embed="rId2"/>
          <a:stretch>
            <a:fillRect/>
          </a:stretch>
        </p:blipFill>
        <p:spPr>
          <a:xfrm>
            <a:off x="2700020" y="4149090"/>
            <a:ext cx="2552700" cy="1543050"/>
          </a:xfrm>
          <a:prstGeom prst="rect">
            <a:avLst/>
          </a:prstGeom>
        </p:spPr>
      </p:pic>
      <p:graphicFrame>
        <p:nvGraphicFramePr>
          <p:cNvPr id="8" name="表格 7"/>
          <p:cNvGraphicFramePr/>
          <p:nvPr>
            <p:custDataLst>
              <p:tags r:id="rId3"/>
            </p:custDataLst>
          </p:nvPr>
        </p:nvGraphicFramePr>
        <p:xfrm>
          <a:off x="972185" y="5661025"/>
          <a:ext cx="6583045" cy="1021715"/>
        </p:xfrm>
        <a:graphic>
          <a:graphicData uri="http://schemas.openxmlformats.org/drawingml/2006/table">
            <a:tbl>
              <a:tblPr firstRow="1" bandRow="1">
                <a:tableStyleId>{5C22544A-7EE6-4342-B048-85BDC9FD1C3A}</a:tableStyleId>
              </a:tblPr>
              <a:tblGrid>
                <a:gridCol w="1250950"/>
                <a:gridCol w="629920"/>
                <a:gridCol w="940435"/>
                <a:gridCol w="940435"/>
                <a:gridCol w="940435"/>
                <a:gridCol w="940435"/>
                <a:gridCol w="940435"/>
              </a:tblGrid>
              <a:tr h="640715">
                <a:tc>
                  <a:txBody>
                    <a:bodyPr/>
                    <a:p>
                      <a:pPr>
                        <a:buNone/>
                      </a:pPr>
                      <a:r>
                        <a:rPr lang="zh-CN" altLang="en-US">
                          <a:latin typeface="宋体" panose="02010600030101010101" pitchFamily="2" charset="-122"/>
                          <a:ea typeface="宋体" panose="02010600030101010101" pitchFamily="2" charset="-122"/>
                        </a:rPr>
                        <a:t>外环次数</a:t>
                      </a:r>
                      <a:endParaRPr lang="zh-CN" altLang="en-US">
                        <a:latin typeface="宋体" panose="02010600030101010101" pitchFamily="2" charset="-122"/>
                        <a:ea typeface="宋体" panose="02010600030101010101" pitchFamily="2" charset="-122"/>
                      </a:endParaRPr>
                    </a:p>
                  </a:txBody>
                  <a:tcPr/>
                </a:tc>
                <a:tc>
                  <a:txBody>
                    <a:bodyPr/>
                    <a:p>
                      <a:pPr>
                        <a:buNone/>
                      </a:pPr>
                      <a:r>
                        <a:rPr lang="en-US" altLang="zh-CN"/>
                        <a:t>1</a:t>
                      </a:r>
                      <a:endParaRPr lang="en-US" altLang="zh-CN"/>
                    </a:p>
                  </a:txBody>
                  <a:tcPr/>
                </a:tc>
                <a:tc>
                  <a:txBody>
                    <a:bodyPr/>
                    <a:p>
                      <a:pPr>
                        <a:buNone/>
                      </a:pPr>
                      <a:r>
                        <a:rPr lang="en-US" altLang="zh-CN"/>
                        <a:t>2</a:t>
                      </a:r>
                      <a:endParaRPr lang="en-US" altLang="zh-CN"/>
                    </a:p>
                  </a:txBody>
                  <a:tcPr/>
                </a:tc>
                <a:tc>
                  <a:txBody>
                    <a:bodyPr/>
                    <a:p>
                      <a:pPr>
                        <a:buNone/>
                      </a:pPr>
                      <a:r>
                        <a:rPr lang="en-US" altLang="zh-CN"/>
                        <a:t>3</a:t>
                      </a:r>
                      <a:endParaRPr lang="en-US" altLang="zh-CN"/>
                    </a:p>
                  </a:txBody>
                  <a:tcPr/>
                </a:tc>
                <a:tc>
                  <a:txBody>
                    <a:bodyPr/>
                    <a:p>
                      <a:pPr>
                        <a:buNone/>
                      </a:pPr>
                      <a:r>
                        <a:rPr lang="en-US" altLang="zh-CN"/>
                        <a:t>4</a:t>
                      </a:r>
                      <a:endParaRPr lang="en-US" altLang="zh-CN"/>
                    </a:p>
                  </a:txBody>
                  <a:tcPr/>
                </a:tc>
                <a:tc>
                  <a:txBody>
                    <a:bodyPr/>
                    <a:p>
                      <a:pPr>
                        <a:buNone/>
                      </a:pPr>
                      <a:r>
                        <a:rPr lang="en-US" altLang="zh-CN"/>
                        <a:t>...</a:t>
                      </a:r>
                      <a:endParaRPr lang="en-US" altLang="zh-CN"/>
                    </a:p>
                  </a:txBody>
                  <a:tcPr/>
                </a:tc>
                <a:tc>
                  <a:txBody>
                    <a:bodyPr/>
                    <a:p>
                      <a:pPr>
                        <a:buNone/>
                      </a:pPr>
                      <a:r>
                        <a:rPr lang="en-US" altLang="zh-CN"/>
                        <a:t>k</a:t>
                      </a:r>
                      <a:endParaRPr lang="en-US" altLang="zh-CN"/>
                    </a:p>
                  </a:txBody>
                  <a:tcPr/>
                </a:tc>
              </a:tr>
              <a:tr h="381000">
                <a:tc>
                  <a:txBody>
                    <a:bodyPr/>
                    <a:p>
                      <a:pPr>
                        <a:buNone/>
                      </a:pPr>
                      <a:r>
                        <a:rPr lang="zh-CN" altLang="en-US" sz="1800">
                          <a:latin typeface="宋体" panose="02010600030101010101" pitchFamily="2" charset="-122"/>
                          <a:ea typeface="宋体" panose="02010600030101010101" pitchFamily="2" charset="-122"/>
                          <a:sym typeface="+mn-ea"/>
                        </a:rPr>
                        <a:t>外环次数</a:t>
                      </a:r>
                      <a:endParaRPr lang="en-US" altLang="zh-CN">
                        <a:latin typeface="宋体" panose="02010600030101010101" pitchFamily="2" charset="-122"/>
                        <a:ea typeface="宋体" panose="02010600030101010101" pitchFamily="2" charset="-122"/>
                        <a:cs typeface="宋体" panose="02010600030101010101" pitchFamily="2" charset="-122"/>
                      </a:endParaRPr>
                    </a:p>
                  </a:txBody>
                  <a:tcPr/>
                </a:tc>
                <a:tc>
                  <a:txBody>
                    <a:bodyPr/>
                    <a:p>
                      <a:pPr>
                        <a:buNone/>
                      </a:pPr>
                      <a:r>
                        <a:rPr lang="en-US" altLang="zh-CN"/>
                        <a:t>n</a:t>
                      </a:r>
                      <a:endParaRPr lang="en-US" altLang="zh-CN"/>
                    </a:p>
                  </a:txBody>
                  <a:tcPr/>
                </a:tc>
                <a:tc>
                  <a:txBody>
                    <a:bodyPr/>
                    <a:p>
                      <a:pPr>
                        <a:buNone/>
                      </a:pPr>
                      <a:r>
                        <a:rPr lang="en-US" altLang="zh-CN"/>
                        <a:t>n</a:t>
                      </a:r>
                      <a:endParaRPr lang="en-US" altLang="zh-CN"/>
                    </a:p>
                  </a:txBody>
                  <a:tcPr/>
                </a:tc>
                <a:tc>
                  <a:txBody>
                    <a:bodyPr/>
                    <a:p>
                      <a:pPr>
                        <a:buNone/>
                      </a:pPr>
                      <a:r>
                        <a:rPr lang="en-US" altLang="zh-CN"/>
                        <a:t>n</a:t>
                      </a:r>
                      <a:endParaRPr lang="en-US" altLang="zh-CN"/>
                    </a:p>
                  </a:txBody>
                  <a:tcPr/>
                </a:tc>
                <a:tc>
                  <a:txBody>
                    <a:bodyPr/>
                    <a:p>
                      <a:pPr>
                        <a:buNone/>
                      </a:pPr>
                      <a:r>
                        <a:rPr lang="en-US" altLang="zh-CN"/>
                        <a:t>n</a:t>
                      </a:r>
                      <a:endParaRPr lang="en-US" altLang="zh-CN"/>
                    </a:p>
                  </a:txBody>
                  <a:tcPr/>
                </a:tc>
                <a:tc>
                  <a:txBody>
                    <a:bodyPr/>
                    <a:p>
                      <a:pPr>
                        <a:buNone/>
                      </a:pPr>
                      <a:r>
                        <a:rPr lang="en-US" altLang="zh-CN"/>
                        <a:t>...</a:t>
                      </a:r>
                      <a:endParaRPr lang="zh-CN" altLang="en-US"/>
                    </a:p>
                  </a:txBody>
                  <a:tcPr/>
                </a:tc>
                <a:tc>
                  <a:txBody>
                    <a:bodyPr/>
                    <a:p>
                      <a:pPr>
                        <a:buNone/>
                      </a:pPr>
                      <a:r>
                        <a:rPr lang="en-US" altLang="zh-CN"/>
                        <a:t>n</a:t>
                      </a:r>
                      <a:endParaRPr lang="en-US" altLang="zh-CN"/>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7"/>
          <p:cNvSpPr>
            <a:spLocks noChangeArrowheads="1"/>
          </p:cNvSpPr>
          <p:nvPr/>
        </p:nvSpPr>
        <p:spPr bwMode="auto">
          <a:xfrm>
            <a:off x="900113" y="234950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第</a:t>
            </a:r>
            <a:r>
              <a:rPr lang="en-US" altLang="zh-CN"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1</a:t>
            </a: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章 概论</a:t>
            </a:r>
            <a:endPar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endParaRPr>
          </a:p>
        </p:txBody>
      </p:sp>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4163" y="1124707"/>
            <a:ext cx="3406140"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1.4.2 </a:t>
            </a:r>
            <a:r>
              <a:rPr lang="zh-CN" altLang="en-US" sz="2800" b="1" dirty="0">
                <a:solidFill>
                  <a:srgbClr val="0000FF"/>
                </a:solidFill>
                <a:latin typeface="楷体" panose="02010609060101010101" pitchFamily="49" charset="-122"/>
                <a:ea typeface="楷体" panose="02010609060101010101" pitchFamily="49" charset="-122"/>
              </a:rPr>
              <a:t>求</a:t>
            </a:r>
            <a:r>
              <a:rPr lang="zh-CN" altLang="en-US" sz="2800" b="1" dirty="0">
                <a:solidFill>
                  <a:srgbClr val="0000FF"/>
                </a:solidFill>
                <a:latin typeface="楷体" panose="02010609060101010101" pitchFamily="49" charset="-122"/>
                <a:ea typeface="楷体" panose="02010609060101010101" pitchFamily="49" charset="-122"/>
              </a:rPr>
              <a:t>时间复杂度</a:t>
            </a:r>
            <a:endParaRPr lang="zh-CN" altLang="en-US" sz="2800" b="1" dirty="0">
              <a:solidFill>
                <a:srgbClr val="0000FF"/>
              </a:solidFill>
              <a:latin typeface="楷体" panose="02010609060101010101" pitchFamily="49" charset="-122"/>
              <a:ea typeface="楷体" panose="02010609060101010101" pitchFamily="49" charset="-122"/>
            </a:endParaRPr>
          </a:p>
        </p:txBody>
      </p:sp>
      <p:graphicFrame>
        <p:nvGraphicFramePr>
          <p:cNvPr id="8" name="表格 7"/>
          <p:cNvGraphicFramePr/>
          <p:nvPr>
            <p:custDataLst>
              <p:tags r:id="rId1"/>
            </p:custDataLst>
          </p:nvPr>
        </p:nvGraphicFramePr>
        <p:xfrm>
          <a:off x="972185" y="1700530"/>
          <a:ext cx="6583045" cy="1021715"/>
        </p:xfrm>
        <a:graphic>
          <a:graphicData uri="http://schemas.openxmlformats.org/drawingml/2006/table">
            <a:tbl>
              <a:tblPr firstRow="1" bandRow="1">
                <a:tableStyleId>{5C22544A-7EE6-4342-B048-85BDC9FD1C3A}</a:tableStyleId>
              </a:tblPr>
              <a:tblGrid>
                <a:gridCol w="1250950"/>
                <a:gridCol w="629920"/>
                <a:gridCol w="940435"/>
                <a:gridCol w="940435"/>
                <a:gridCol w="940435"/>
                <a:gridCol w="940435"/>
                <a:gridCol w="940435"/>
              </a:tblGrid>
              <a:tr h="640715">
                <a:tc>
                  <a:txBody>
                    <a:bodyPr/>
                    <a:p>
                      <a:pPr>
                        <a:buNone/>
                      </a:pPr>
                      <a:r>
                        <a:rPr lang="zh-CN" altLang="en-US">
                          <a:latin typeface="宋体" panose="02010600030101010101" pitchFamily="2" charset="-122"/>
                          <a:ea typeface="宋体" panose="02010600030101010101" pitchFamily="2" charset="-122"/>
                        </a:rPr>
                        <a:t>外环次数</a:t>
                      </a:r>
                      <a:endParaRPr lang="zh-CN" altLang="en-US">
                        <a:latin typeface="宋体" panose="02010600030101010101" pitchFamily="2" charset="-122"/>
                        <a:ea typeface="宋体" panose="02010600030101010101" pitchFamily="2" charset="-122"/>
                      </a:endParaRPr>
                    </a:p>
                  </a:txBody>
                  <a:tcPr/>
                </a:tc>
                <a:tc>
                  <a:txBody>
                    <a:bodyPr/>
                    <a:p>
                      <a:pPr>
                        <a:buNone/>
                      </a:pPr>
                      <a:r>
                        <a:rPr lang="en-US" altLang="zh-CN"/>
                        <a:t>1</a:t>
                      </a:r>
                      <a:endParaRPr lang="en-US" altLang="zh-CN"/>
                    </a:p>
                  </a:txBody>
                  <a:tcPr/>
                </a:tc>
                <a:tc>
                  <a:txBody>
                    <a:bodyPr/>
                    <a:p>
                      <a:pPr>
                        <a:buNone/>
                      </a:pPr>
                      <a:r>
                        <a:rPr lang="en-US" altLang="zh-CN"/>
                        <a:t>2</a:t>
                      </a:r>
                      <a:endParaRPr lang="en-US" altLang="zh-CN"/>
                    </a:p>
                  </a:txBody>
                  <a:tcPr/>
                </a:tc>
                <a:tc>
                  <a:txBody>
                    <a:bodyPr/>
                    <a:p>
                      <a:pPr>
                        <a:buNone/>
                      </a:pPr>
                      <a:r>
                        <a:rPr lang="en-US" altLang="zh-CN"/>
                        <a:t>3</a:t>
                      </a:r>
                      <a:endParaRPr lang="en-US" altLang="zh-CN"/>
                    </a:p>
                  </a:txBody>
                  <a:tcPr/>
                </a:tc>
                <a:tc>
                  <a:txBody>
                    <a:bodyPr/>
                    <a:p>
                      <a:pPr>
                        <a:buNone/>
                      </a:pPr>
                      <a:r>
                        <a:rPr lang="en-US" altLang="zh-CN"/>
                        <a:t>4</a:t>
                      </a:r>
                      <a:endParaRPr lang="en-US" altLang="zh-CN"/>
                    </a:p>
                  </a:txBody>
                  <a:tcPr/>
                </a:tc>
                <a:tc>
                  <a:txBody>
                    <a:bodyPr/>
                    <a:p>
                      <a:pPr>
                        <a:buNone/>
                      </a:pPr>
                      <a:r>
                        <a:rPr lang="en-US" altLang="zh-CN"/>
                        <a:t>...</a:t>
                      </a:r>
                      <a:endParaRPr lang="en-US" altLang="zh-CN"/>
                    </a:p>
                  </a:txBody>
                  <a:tcPr/>
                </a:tc>
                <a:tc>
                  <a:txBody>
                    <a:bodyPr/>
                    <a:p>
                      <a:pPr>
                        <a:buNone/>
                      </a:pPr>
                      <a:r>
                        <a:rPr lang="en-US" altLang="zh-CN"/>
                        <a:t>k</a:t>
                      </a:r>
                      <a:endParaRPr lang="en-US" altLang="zh-CN"/>
                    </a:p>
                  </a:txBody>
                  <a:tcPr/>
                </a:tc>
              </a:tr>
              <a:tr h="381000">
                <a:tc>
                  <a:txBody>
                    <a:bodyPr/>
                    <a:p>
                      <a:pPr>
                        <a:buNone/>
                      </a:pPr>
                      <a:r>
                        <a:rPr lang="zh-CN" altLang="en-US" sz="1800">
                          <a:latin typeface="宋体" panose="02010600030101010101" pitchFamily="2" charset="-122"/>
                          <a:ea typeface="宋体" panose="02010600030101010101" pitchFamily="2" charset="-122"/>
                          <a:sym typeface="+mn-ea"/>
                        </a:rPr>
                        <a:t>外环次数</a:t>
                      </a:r>
                      <a:endParaRPr lang="en-US" altLang="zh-CN">
                        <a:latin typeface="宋体" panose="02010600030101010101" pitchFamily="2" charset="-122"/>
                        <a:ea typeface="宋体" panose="02010600030101010101" pitchFamily="2" charset="-122"/>
                        <a:cs typeface="宋体" panose="02010600030101010101" pitchFamily="2" charset="-122"/>
                      </a:endParaRPr>
                    </a:p>
                  </a:txBody>
                  <a:tcPr/>
                </a:tc>
                <a:tc>
                  <a:txBody>
                    <a:bodyPr/>
                    <a:p>
                      <a:pPr>
                        <a:buNone/>
                      </a:pPr>
                      <a:r>
                        <a:rPr lang="en-US" altLang="zh-CN"/>
                        <a:t>n</a:t>
                      </a:r>
                      <a:endParaRPr lang="en-US" altLang="zh-CN"/>
                    </a:p>
                  </a:txBody>
                  <a:tcPr/>
                </a:tc>
                <a:tc>
                  <a:txBody>
                    <a:bodyPr/>
                    <a:p>
                      <a:pPr>
                        <a:buNone/>
                      </a:pPr>
                      <a:r>
                        <a:rPr lang="en-US" altLang="zh-CN"/>
                        <a:t>n</a:t>
                      </a:r>
                      <a:endParaRPr lang="en-US" altLang="zh-CN"/>
                    </a:p>
                  </a:txBody>
                  <a:tcPr/>
                </a:tc>
                <a:tc>
                  <a:txBody>
                    <a:bodyPr/>
                    <a:p>
                      <a:pPr>
                        <a:buNone/>
                      </a:pPr>
                      <a:r>
                        <a:rPr lang="en-US" altLang="zh-CN"/>
                        <a:t>n</a:t>
                      </a:r>
                      <a:endParaRPr lang="en-US" altLang="zh-CN"/>
                    </a:p>
                  </a:txBody>
                  <a:tcPr/>
                </a:tc>
                <a:tc>
                  <a:txBody>
                    <a:bodyPr/>
                    <a:p>
                      <a:pPr>
                        <a:buNone/>
                      </a:pPr>
                      <a:r>
                        <a:rPr lang="en-US" altLang="zh-CN"/>
                        <a:t>n</a:t>
                      </a:r>
                      <a:endParaRPr lang="en-US" altLang="zh-CN"/>
                    </a:p>
                  </a:txBody>
                  <a:tcPr/>
                </a:tc>
                <a:tc>
                  <a:txBody>
                    <a:bodyPr/>
                    <a:p>
                      <a:pPr>
                        <a:buNone/>
                      </a:pPr>
                      <a:r>
                        <a:rPr lang="en-US" altLang="zh-CN"/>
                        <a:t>...</a:t>
                      </a:r>
                      <a:endParaRPr lang="zh-CN" altLang="en-US"/>
                    </a:p>
                  </a:txBody>
                  <a:tcPr/>
                </a:tc>
                <a:tc>
                  <a:txBody>
                    <a:bodyPr/>
                    <a:p>
                      <a:pPr>
                        <a:buNone/>
                      </a:pPr>
                      <a:r>
                        <a:rPr lang="en-US" altLang="zh-CN"/>
                        <a:t>n</a:t>
                      </a:r>
                      <a:endParaRPr lang="en-US" altLang="zh-CN"/>
                    </a:p>
                  </a:txBody>
                  <a:tcPr/>
                </a:tc>
              </a:tr>
            </a:tbl>
          </a:graphicData>
        </a:graphic>
      </p:graphicFrame>
      <p:sp>
        <p:nvSpPr>
          <p:cNvPr id="4" name="文本框 3"/>
          <p:cNvSpPr txBox="1"/>
          <p:nvPr/>
        </p:nvSpPr>
        <p:spPr>
          <a:xfrm>
            <a:off x="1075690" y="2896870"/>
            <a:ext cx="6736080" cy="368300"/>
          </a:xfrm>
          <a:prstGeom prst="rect">
            <a:avLst/>
          </a:prstGeom>
          <a:noFill/>
        </p:spPr>
        <p:txBody>
          <a:bodyPr wrap="square" rtlCol="0">
            <a:spAutoFit/>
          </a:bodyPr>
          <a:p>
            <a:r>
              <a:rPr lang="zh-CN" altLang="en-US"/>
              <a:t>总共循环</a:t>
            </a:r>
            <a:r>
              <a:rPr lang="en-US" altLang="zh-CN">
                <a:latin typeface="Times New Roman" panose="02020603050405020304" pitchFamily="18" charset="0"/>
                <a:cs typeface="Times New Roman" panose="02020603050405020304" pitchFamily="18" charset="0"/>
              </a:rPr>
              <a:t>n*log</a:t>
            </a:r>
            <a:r>
              <a:rPr lang="en-US" altLang="zh-CN" baseline="-25000">
                <a:latin typeface="Times New Roman" panose="02020603050405020304" pitchFamily="18" charset="0"/>
                <a:cs typeface="Times New Roman" panose="02020603050405020304" pitchFamily="18" charset="0"/>
              </a:rPr>
              <a:t>2</a:t>
            </a:r>
            <a:r>
              <a:rPr lang="en-US" altLang="zh-CN">
                <a:latin typeface="Times New Roman" panose="02020603050405020304" pitchFamily="18" charset="0"/>
                <a:cs typeface="Times New Roman" panose="02020603050405020304" pitchFamily="18" charset="0"/>
              </a:rPr>
              <a:t>n</a:t>
            </a:r>
            <a:r>
              <a:rPr lang="zh-CN" altLang="en-US"/>
              <a:t>次，所以时间复杂度为</a:t>
            </a:r>
            <a:r>
              <a:rPr lang="en-US" altLang="zh-CN">
                <a:latin typeface="Times New Roman" panose="02020603050405020304" pitchFamily="18" charset="0"/>
                <a:cs typeface="Times New Roman" panose="02020603050405020304" pitchFamily="18" charset="0"/>
              </a:rPr>
              <a:t>O(</a:t>
            </a:r>
            <a:r>
              <a:rPr lang="en-US" altLang="zh-CN">
                <a:latin typeface="Times New Roman" panose="02020603050405020304" pitchFamily="18" charset="0"/>
                <a:cs typeface="Times New Roman" panose="02020603050405020304" pitchFamily="18" charset="0"/>
                <a:sym typeface="+mn-ea"/>
              </a:rPr>
              <a:t>n*log</a:t>
            </a:r>
            <a:r>
              <a:rPr lang="en-US" altLang="zh-CN" baseline="-25000">
                <a:latin typeface="Times New Roman" panose="02020603050405020304" pitchFamily="18" charset="0"/>
                <a:cs typeface="Times New Roman" panose="02020603050405020304" pitchFamily="18" charset="0"/>
                <a:sym typeface="+mn-ea"/>
              </a:rPr>
              <a:t>2</a:t>
            </a:r>
            <a:r>
              <a:rPr lang="en-US" altLang="zh-CN">
                <a:latin typeface="Times New Roman" panose="02020603050405020304" pitchFamily="18" charset="0"/>
                <a:cs typeface="Times New Roman" panose="02020603050405020304" pitchFamily="18" charset="0"/>
                <a:sym typeface="+mn-ea"/>
              </a:rPr>
              <a:t>n</a:t>
            </a:r>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p:txBody>
      </p:sp>
      <p:sp>
        <p:nvSpPr>
          <p:cNvPr id="5" name="文本框 4"/>
          <p:cNvSpPr txBox="1"/>
          <p:nvPr/>
        </p:nvSpPr>
        <p:spPr>
          <a:xfrm>
            <a:off x="485775" y="3356610"/>
            <a:ext cx="7520305" cy="1853565"/>
          </a:xfrm>
          <a:prstGeom prst="rect">
            <a:avLst/>
          </a:prstGeom>
          <a:noFill/>
        </p:spPr>
        <p:txBody>
          <a:bodyPr>
            <a:noAutofit/>
          </a:bodyPr>
          <a:p>
            <a:pPr indent="457200">
              <a:defRPr/>
            </a:pPr>
            <a:r>
              <a:rPr lang="zh-CN" altLang="en-US">
                <a:solidFill>
                  <a:schemeClr val="tx1"/>
                </a:solidFill>
                <a:latin typeface="宋体" panose="02010600030101010101" pitchFamily="2" charset="-122"/>
              </a:rPr>
              <a:t>②</a:t>
            </a:r>
            <a:r>
              <a:rPr lang="zh-CN" altLang="en-US">
                <a:solidFill>
                  <a:schemeClr val="tx1"/>
                </a:solidFill>
                <a:latin typeface="宋体" panose="02010600030101010101" pitchFamily="2" charset="-122"/>
              </a:rPr>
              <a:t>多层</a:t>
            </a:r>
            <a:r>
              <a:rPr lang="en-US" altLang="zh-CN">
                <a:solidFill>
                  <a:schemeClr val="tx1"/>
                </a:solidFill>
                <a:latin typeface="宋体" panose="02010600030101010101" pitchFamily="2" charset="-122"/>
              </a:rPr>
              <a:t>for</a:t>
            </a:r>
            <a:r>
              <a:rPr lang="zh-CN" altLang="en-US">
                <a:solidFill>
                  <a:schemeClr val="tx1"/>
                </a:solidFill>
                <a:latin typeface="宋体" panose="02010600030101010101" pitchFamily="2" charset="-122"/>
              </a:rPr>
              <a:t>循环</a:t>
            </a:r>
            <a:endParaRPr lang="zh-CN" altLang="en-US">
              <a:solidFill>
                <a:schemeClr val="tx1"/>
              </a:solidFill>
              <a:latin typeface="宋体" panose="02010600030101010101" pitchFamily="2" charset="-122"/>
            </a:endParaRPr>
          </a:p>
          <a:p>
            <a:pPr marL="457200" lvl="1" indent="457200">
              <a:defRPr/>
            </a:pPr>
            <a:r>
              <a:rPr lang="zh-CN" altLang="en-US">
                <a:solidFill>
                  <a:schemeClr val="tx1"/>
                </a:solidFill>
                <a:latin typeface="宋体" panose="02010600030101010101" pitchFamily="2" charset="-122"/>
              </a:rPr>
              <a:t>例题</a:t>
            </a:r>
            <a:r>
              <a:rPr lang="en-US" altLang="zh-CN">
                <a:solidFill>
                  <a:schemeClr val="tx1"/>
                </a:solidFill>
                <a:latin typeface="宋体" panose="02010600030101010101" pitchFamily="2" charset="-122"/>
              </a:rPr>
              <a:t>2</a:t>
            </a:r>
            <a:r>
              <a:rPr lang="zh-CN" altLang="en-US">
                <a:solidFill>
                  <a:schemeClr val="tx1"/>
                </a:solidFill>
                <a:latin typeface="宋体" panose="02010600030101010101" pitchFamily="2" charset="-122"/>
              </a:rPr>
              <a:t>：两层嵌套</a:t>
            </a:r>
            <a:r>
              <a:rPr lang="en-US" altLang="zh-CN">
                <a:solidFill>
                  <a:schemeClr val="tx1"/>
                </a:solidFill>
                <a:latin typeface="宋体" panose="02010600030101010101" pitchFamily="2" charset="-122"/>
              </a:rPr>
              <a:t>for</a:t>
            </a:r>
            <a:r>
              <a:rPr lang="zh-CN" altLang="en-US">
                <a:solidFill>
                  <a:schemeClr val="tx1"/>
                </a:solidFill>
                <a:latin typeface="宋体" panose="02010600030101010101" pitchFamily="2" charset="-122"/>
              </a:rPr>
              <a:t>循环相互影响。</a:t>
            </a:r>
            <a:endParaRPr lang="zh-CN" altLang="en-US">
              <a:solidFill>
                <a:schemeClr val="tx1"/>
              </a:solidFill>
              <a:latin typeface="宋体" panose="02010600030101010101" pitchFamily="2" charset="-122"/>
            </a:endParaRPr>
          </a:p>
          <a:p>
            <a:pPr marL="457200" lvl="1" indent="457200">
              <a:defRPr/>
            </a:pPr>
            <a:r>
              <a:rPr lang="en-US" altLang="zh-CN">
                <a:solidFill>
                  <a:schemeClr val="tx1"/>
                </a:solidFill>
                <a:latin typeface="宋体" panose="02010600030101010101" pitchFamily="2" charset="-122"/>
              </a:rPr>
              <a:t>        </a:t>
            </a:r>
            <a:endParaRPr lang="en-US" altLang="zh-CN">
              <a:solidFill>
                <a:schemeClr val="tx1"/>
              </a:solidFill>
              <a:latin typeface="宋体" panose="02010600030101010101" pitchFamily="2" charset="-122"/>
            </a:endParaRPr>
          </a:p>
          <a:p>
            <a:pPr indent="457200">
              <a:defRPr/>
            </a:pPr>
            <a:endParaRPr lang="zh-CN" altLang="en-US">
              <a:solidFill>
                <a:schemeClr val="tx1"/>
              </a:solidFill>
              <a:latin typeface="宋体" panose="02010600030101010101" pitchFamily="2" charset="-122"/>
            </a:endParaRPr>
          </a:p>
        </p:txBody>
      </p:sp>
      <p:pic>
        <p:nvPicPr>
          <p:cNvPr id="6" name="图片 5"/>
          <p:cNvPicPr>
            <a:picLocks noChangeAspect="1"/>
          </p:cNvPicPr>
          <p:nvPr/>
        </p:nvPicPr>
        <p:blipFill>
          <a:blip r:embed="rId2"/>
          <a:stretch>
            <a:fillRect/>
          </a:stretch>
        </p:blipFill>
        <p:spPr>
          <a:xfrm>
            <a:off x="2915285" y="4076700"/>
            <a:ext cx="2533650" cy="1514475"/>
          </a:xfrm>
          <a:prstGeom prst="rect">
            <a:avLst/>
          </a:prstGeom>
        </p:spPr>
      </p:pic>
      <p:sp>
        <p:nvSpPr>
          <p:cNvPr id="9" name="文本框 8"/>
          <p:cNvSpPr txBox="1"/>
          <p:nvPr/>
        </p:nvSpPr>
        <p:spPr>
          <a:xfrm>
            <a:off x="1403350" y="5591175"/>
            <a:ext cx="6819900" cy="645160"/>
          </a:xfrm>
          <a:prstGeom prst="rect">
            <a:avLst/>
          </a:prstGeom>
          <a:noFill/>
        </p:spPr>
        <p:txBody>
          <a:bodyPr wrap="square" rtlCol="0" anchor="t">
            <a:spAutoFit/>
          </a:bodyPr>
          <a:p>
            <a:r>
              <a:rPr lang="zh-CN" altLang="en-US">
                <a:latin typeface="宋体" panose="02010600030101010101" pitchFamily="2" charset="-122"/>
                <a:sym typeface="+mn-ea"/>
              </a:rPr>
              <a:t>技巧：先写出外层循环变量值的变换，再写出内层根据外层循环变换执行的次数，然后累加内存的所有的执行</a:t>
            </a:r>
            <a:r>
              <a:rPr lang="zh-CN" altLang="en-US">
                <a:latin typeface="宋体" panose="02010600030101010101" pitchFamily="2" charset="-122"/>
                <a:sym typeface="+mn-ea"/>
              </a:rPr>
              <a:t>次数。</a:t>
            </a:r>
            <a:endParaRPr lang="zh-CN" altLang="en-US">
              <a:latin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4163" y="1124707"/>
            <a:ext cx="3406140"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1.4.2 </a:t>
            </a:r>
            <a:r>
              <a:rPr lang="zh-CN" altLang="en-US" sz="2800" b="1" dirty="0">
                <a:solidFill>
                  <a:srgbClr val="0000FF"/>
                </a:solidFill>
                <a:latin typeface="楷体" panose="02010609060101010101" pitchFamily="49" charset="-122"/>
                <a:ea typeface="楷体" panose="02010609060101010101" pitchFamily="49" charset="-122"/>
              </a:rPr>
              <a:t>求</a:t>
            </a:r>
            <a:r>
              <a:rPr lang="zh-CN" altLang="en-US" sz="2800" b="1" dirty="0">
                <a:solidFill>
                  <a:srgbClr val="0000FF"/>
                </a:solidFill>
                <a:latin typeface="楷体" panose="02010609060101010101" pitchFamily="49" charset="-122"/>
                <a:ea typeface="楷体" panose="02010609060101010101" pitchFamily="49" charset="-122"/>
              </a:rPr>
              <a:t>时间复杂度</a:t>
            </a:r>
            <a:endParaRPr lang="zh-CN" altLang="en-US" sz="2800" b="1" dirty="0">
              <a:solidFill>
                <a:srgbClr val="0000FF"/>
              </a:solidFill>
              <a:latin typeface="楷体" panose="02010609060101010101" pitchFamily="49" charset="-122"/>
              <a:ea typeface="楷体" panose="02010609060101010101" pitchFamily="49" charset="-122"/>
            </a:endParaRPr>
          </a:p>
        </p:txBody>
      </p:sp>
      <p:graphicFrame>
        <p:nvGraphicFramePr>
          <p:cNvPr id="8" name="表格 7"/>
          <p:cNvGraphicFramePr/>
          <p:nvPr>
            <p:custDataLst>
              <p:tags r:id="rId1"/>
            </p:custDataLst>
          </p:nvPr>
        </p:nvGraphicFramePr>
        <p:xfrm>
          <a:off x="972185" y="1700530"/>
          <a:ext cx="6583045" cy="1021715"/>
        </p:xfrm>
        <a:graphic>
          <a:graphicData uri="http://schemas.openxmlformats.org/drawingml/2006/table">
            <a:tbl>
              <a:tblPr firstRow="1" bandRow="1">
                <a:tableStyleId>{5C22544A-7EE6-4342-B048-85BDC9FD1C3A}</a:tableStyleId>
              </a:tblPr>
              <a:tblGrid>
                <a:gridCol w="1250950"/>
                <a:gridCol w="629920"/>
                <a:gridCol w="940435"/>
                <a:gridCol w="940435"/>
                <a:gridCol w="940435"/>
                <a:gridCol w="940435"/>
                <a:gridCol w="940435"/>
              </a:tblGrid>
              <a:tr h="640715">
                <a:tc>
                  <a:txBody>
                    <a:bodyPr/>
                    <a:p>
                      <a:pPr>
                        <a:buNone/>
                      </a:pPr>
                      <a:r>
                        <a:rPr lang="zh-CN" altLang="en-US">
                          <a:latin typeface="宋体" panose="02010600030101010101" pitchFamily="2" charset="-122"/>
                          <a:ea typeface="宋体" panose="02010600030101010101" pitchFamily="2" charset="-122"/>
                        </a:rPr>
                        <a:t>外环次数</a:t>
                      </a:r>
                      <a:endParaRPr lang="zh-CN" altLang="en-US">
                        <a:latin typeface="宋体" panose="02010600030101010101" pitchFamily="2" charset="-122"/>
                        <a:ea typeface="宋体" panose="02010600030101010101" pitchFamily="2" charset="-122"/>
                      </a:endParaRPr>
                    </a:p>
                  </a:txBody>
                  <a:tcPr/>
                </a:tc>
                <a:tc>
                  <a:txBody>
                    <a:bodyPr/>
                    <a:p>
                      <a:pPr>
                        <a:buNone/>
                      </a:pPr>
                      <a:r>
                        <a:rPr lang="en-US" altLang="zh-CN"/>
                        <a:t>1</a:t>
                      </a:r>
                      <a:endParaRPr lang="en-US" altLang="zh-CN"/>
                    </a:p>
                  </a:txBody>
                  <a:tcPr/>
                </a:tc>
                <a:tc>
                  <a:txBody>
                    <a:bodyPr/>
                    <a:p>
                      <a:pPr>
                        <a:buNone/>
                      </a:pPr>
                      <a:r>
                        <a:rPr lang="en-US" altLang="zh-CN"/>
                        <a:t>2</a:t>
                      </a:r>
                      <a:endParaRPr lang="en-US" altLang="zh-CN"/>
                    </a:p>
                  </a:txBody>
                  <a:tcPr/>
                </a:tc>
                <a:tc>
                  <a:txBody>
                    <a:bodyPr/>
                    <a:p>
                      <a:pPr>
                        <a:buNone/>
                      </a:pPr>
                      <a:r>
                        <a:rPr lang="en-US" altLang="zh-CN"/>
                        <a:t>3</a:t>
                      </a:r>
                      <a:endParaRPr lang="en-US" altLang="zh-CN"/>
                    </a:p>
                  </a:txBody>
                  <a:tcPr/>
                </a:tc>
                <a:tc>
                  <a:txBody>
                    <a:bodyPr/>
                    <a:p>
                      <a:pPr>
                        <a:buNone/>
                      </a:pPr>
                      <a:r>
                        <a:rPr lang="en-US" altLang="zh-CN"/>
                        <a:t>4</a:t>
                      </a:r>
                      <a:endParaRPr lang="en-US" altLang="zh-CN"/>
                    </a:p>
                  </a:txBody>
                  <a:tcPr/>
                </a:tc>
                <a:tc>
                  <a:txBody>
                    <a:bodyPr/>
                    <a:p>
                      <a:pPr>
                        <a:buNone/>
                      </a:pPr>
                      <a:r>
                        <a:rPr lang="en-US" altLang="zh-CN"/>
                        <a:t>...</a:t>
                      </a:r>
                      <a:endParaRPr lang="en-US" altLang="zh-CN"/>
                    </a:p>
                  </a:txBody>
                  <a:tcPr/>
                </a:tc>
                <a:tc>
                  <a:txBody>
                    <a:bodyPr/>
                    <a:p>
                      <a:pPr>
                        <a:buNone/>
                      </a:pPr>
                      <a:r>
                        <a:rPr lang="en-US" altLang="zh-CN"/>
                        <a:t>n</a:t>
                      </a:r>
                      <a:endParaRPr lang="en-US" altLang="zh-CN"/>
                    </a:p>
                  </a:txBody>
                  <a:tcPr/>
                </a:tc>
              </a:tr>
              <a:tr h="381000">
                <a:tc>
                  <a:txBody>
                    <a:bodyPr/>
                    <a:p>
                      <a:pPr>
                        <a:buNone/>
                      </a:pPr>
                      <a:r>
                        <a:rPr lang="zh-CN" altLang="en-US" sz="1800">
                          <a:latin typeface="宋体" panose="02010600030101010101" pitchFamily="2" charset="-122"/>
                          <a:ea typeface="宋体" panose="02010600030101010101" pitchFamily="2" charset="-122"/>
                          <a:sym typeface="+mn-ea"/>
                        </a:rPr>
                        <a:t>外环次数</a:t>
                      </a:r>
                      <a:endParaRPr lang="en-US" altLang="zh-CN">
                        <a:latin typeface="宋体" panose="02010600030101010101" pitchFamily="2" charset="-122"/>
                        <a:ea typeface="宋体" panose="02010600030101010101" pitchFamily="2" charset="-122"/>
                        <a:cs typeface="宋体" panose="02010600030101010101" pitchFamily="2" charset="-122"/>
                      </a:endParaRPr>
                    </a:p>
                  </a:txBody>
                  <a:tcPr/>
                </a:tc>
                <a:tc>
                  <a:txBody>
                    <a:bodyPr/>
                    <a:p>
                      <a:pPr>
                        <a:buNone/>
                      </a:pPr>
                      <a:r>
                        <a:rPr lang="en-US" altLang="zh-CN"/>
                        <a:t>1</a:t>
                      </a:r>
                      <a:endParaRPr lang="en-US" altLang="zh-CN"/>
                    </a:p>
                  </a:txBody>
                  <a:tcPr/>
                </a:tc>
                <a:tc>
                  <a:txBody>
                    <a:bodyPr/>
                    <a:p>
                      <a:pPr>
                        <a:buNone/>
                      </a:pPr>
                      <a:r>
                        <a:rPr lang="en-US" altLang="zh-CN"/>
                        <a:t>2</a:t>
                      </a:r>
                      <a:endParaRPr lang="en-US" altLang="zh-CN"/>
                    </a:p>
                  </a:txBody>
                  <a:tcPr/>
                </a:tc>
                <a:tc>
                  <a:txBody>
                    <a:bodyPr/>
                    <a:p>
                      <a:pPr>
                        <a:buNone/>
                      </a:pPr>
                      <a:r>
                        <a:rPr lang="en-US" altLang="zh-CN"/>
                        <a:t>3</a:t>
                      </a:r>
                      <a:endParaRPr lang="en-US" altLang="zh-CN"/>
                    </a:p>
                  </a:txBody>
                  <a:tcPr/>
                </a:tc>
                <a:tc>
                  <a:txBody>
                    <a:bodyPr/>
                    <a:p>
                      <a:pPr>
                        <a:buNone/>
                      </a:pPr>
                      <a:r>
                        <a:rPr lang="en-US" altLang="zh-CN"/>
                        <a:t>4</a:t>
                      </a:r>
                      <a:endParaRPr lang="en-US" altLang="zh-CN"/>
                    </a:p>
                  </a:txBody>
                  <a:tcPr/>
                </a:tc>
                <a:tc>
                  <a:txBody>
                    <a:bodyPr/>
                    <a:p>
                      <a:pPr>
                        <a:buNone/>
                      </a:pPr>
                      <a:r>
                        <a:rPr lang="en-US" altLang="zh-CN"/>
                        <a:t>...</a:t>
                      </a:r>
                      <a:endParaRPr lang="zh-CN" altLang="en-US"/>
                    </a:p>
                  </a:txBody>
                  <a:tcPr/>
                </a:tc>
                <a:tc>
                  <a:txBody>
                    <a:bodyPr/>
                    <a:p>
                      <a:pPr>
                        <a:buNone/>
                      </a:pPr>
                      <a:r>
                        <a:rPr lang="en-US" altLang="zh-CN"/>
                        <a:t>n</a:t>
                      </a:r>
                      <a:endParaRPr lang="en-US" altLang="zh-CN"/>
                    </a:p>
                  </a:txBody>
                  <a:tcPr/>
                </a:tc>
              </a:tr>
            </a:tbl>
          </a:graphicData>
        </a:graphic>
      </p:graphicFrame>
      <p:sp>
        <p:nvSpPr>
          <p:cNvPr id="4" name="文本框 3"/>
          <p:cNvSpPr txBox="1"/>
          <p:nvPr/>
        </p:nvSpPr>
        <p:spPr>
          <a:xfrm>
            <a:off x="1075690" y="2896870"/>
            <a:ext cx="6736080" cy="368300"/>
          </a:xfrm>
          <a:prstGeom prst="rect">
            <a:avLst/>
          </a:prstGeom>
          <a:noFill/>
        </p:spPr>
        <p:txBody>
          <a:bodyPr wrap="square" rtlCol="0">
            <a:spAutoFit/>
          </a:bodyPr>
          <a:p>
            <a:r>
              <a:rPr lang="zh-CN" altLang="en-US"/>
              <a:t>总共循环</a:t>
            </a:r>
            <a:r>
              <a:rPr lang="en-US" altLang="zh-CN"/>
              <a:t>(</a:t>
            </a:r>
            <a:r>
              <a:rPr lang="en-US" altLang="zh-CN">
                <a:latin typeface="Times New Roman" panose="02020603050405020304" pitchFamily="18" charset="0"/>
                <a:cs typeface="Times New Roman" panose="02020603050405020304" pitchFamily="18" charset="0"/>
              </a:rPr>
              <a:t>n*(n+1))/2</a:t>
            </a:r>
            <a:r>
              <a:rPr lang="zh-CN" altLang="en-US"/>
              <a:t>次，所以时间复杂度为</a:t>
            </a:r>
            <a:r>
              <a:rPr lang="en-US" altLang="zh-CN">
                <a:latin typeface="Times New Roman" panose="02020603050405020304" pitchFamily="18" charset="0"/>
                <a:cs typeface="Times New Roman" panose="02020603050405020304" pitchFamily="18" charset="0"/>
              </a:rPr>
              <a:t>O(</a:t>
            </a:r>
            <a:r>
              <a:rPr lang="en-US" altLang="zh-CN">
                <a:latin typeface="Times New Roman" panose="02020603050405020304" pitchFamily="18" charset="0"/>
                <a:cs typeface="Times New Roman" panose="02020603050405020304" pitchFamily="18" charset="0"/>
                <a:sym typeface="+mn-ea"/>
              </a:rPr>
              <a:t>n</a:t>
            </a:r>
            <a:r>
              <a:rPr lang="en-US" altLang="zh-CN" baseline="30000">
                <a:latin typeface="Times New Roman" panose="02020603050405020304" pitchFamily="18" charset="0"/>
                <a:cs typeface="Times New Roman" panose="02020603050405020304" pitchFamily="18" charset="0"/>
                <a:sym typeface="+mn-ea"/>
              </a:rPr>
              <a:t>2</a:t>
            </a:r>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p:txBody>
      </p:sp>
      <p:sp>
        <p:nvSpPr>
          <p:cNvPr id="12" name="文本框 11"/>
          <p:cNvSpPr txBox="1"/>
          <p:nvPr/>
        </p:nvSpPr>
        <p:spPr>
          <a:xfrm>
            <a:off x="755015" y="3356610"/>
            <a:ext cx="6758305" cy="537210"/>
          </a:xfrm>
          <a:prstGeom prst="rect">
            <a:avLst/>
          </a:prstGeom>
          <a:noFill/>
        </p:spPr>
        <p:txBody>
          <a:bodyPr wrap="square" rtlCol="0" anchor="t">
            <a:noAutofit/>
          </a:bodyPr>
          <a:p>
            <a:pPr marL="0" lvl="1" indent="0" latinLnBrk="0">
              <a:defRPr/>
            </a:pPr>
            <a:r>
              <a:rPr lang="zh-CN" altLang="en-US">
                <a:latin typeface="宋体" panose="02010600030101010101" pitchFamily="2" charset="-122"/>
                <a:sym typeface="+mn-ea"/>
              </a:rPr>
              <a:t>例题</a:t>
            </a:r>
            <a:r>
              <a:rPr lang="en-US" altLang="zh-CN">
                <a:latin typeface="宋体" panose="02010600030101010101" pitchFamily="2" charset="-122"/>
                <a:sym typeface="+mn-ea"/>
              </a:rPr>
              <a:t>3</a:t>
            </a:r>
            <a:r>
              <a:rPr lang="zh-CN" altLang="en-US">
                <a:latin typeface="宋体" panose="02010600030101010101" pitchFamily="2" charset="-122"/>
                <a:sym typeface="+mn-ea"/>
              </a:rPr>
              <a:t>：两层嵌套</a:t>
            </a:r>
            <a:r>
              <a:rPr lang="en-US" altLang="zh-CN">
                <a:latin typeface="宋体" panose="02010600030101010101" pitchFamily="2" charset="-122"/>
                <a:sym typeface="+mn-ea"/>
              </a:rPr>
              <a:t>for</a:t>
            </a:r>
            <a:r>
              <a:rPr lang="zh-CN" altLang="en-US">
                <a:latin typeface="宋体" panose="02010600030101010101" pitchFamily="2" charset="-122"/>
                <a:sym typeface="+mn-ea"/>
              </a:rPr>
              <a:t>循环相互影响。</a:t>
            </a:r>
            <a:endParaRPr lang="zh-CN" altLang="en-US">
              <a:latin typeface="宋体" panose="02010600030101010101" pitchFamily="2" charset="-122"/>
              <a:sym typeface="+mn-ea"/>
            </a:endParaRPr>
          </a:p>
        </p:txBody>
      </p:sp>
      <p:pic>
        <p:nvPicPr>
          <p:cNvPr id="13" name="图片 12"/>
          <p:cNvPicPr>
            <a:picLocks noChangeAspect="1"/>
          </p:cNvPicPr>
          <p:nvPr/>
        </p:nvPicPr>
        <p:blipFill>
          <a:blip r:embed="rId2"/>
          <a:stretch>
            <a:fillRect/>
          </a:stretch>
        </p:blipFill>
        <p:spPr>
          <a:xfrm>
            <a:off x="2771775" y="3789045"/>
            <a:ext cx="2400300" cy="1495425"/>
          </a:xfrm>
          <a:prstGeom prst="rect">
            <a:avLst/>
          </a:prstGeom>
        </p:spPr>
      </p:pic>
      <p:graphicFrame>
        <p:nvGraphicFramePr>
          <p:cNvPr id="14" name="表格 13"/>
          <p:cNvGraphicFramePr/>
          <p:nvPr>
            <p:custDataLst>
              <p:tags r:id="rId3"/>
            </p:custDataLst>
          </p:nvPr>
        </p:nvGraphicFramePr>
        <p:xfrm>
          <a:off x="972185" y="5300980"/>
          <a:ext cx="6583045" cy="1021715"/>
        </p:xfrm>
        <a:graphic>
          <a:graphicData uri="http://schemas.openxmlformats.org/drawingml/2006/table">
            <a:tbl>
              <a:tblPr firstRow="1" bandRow="1">
                <a:tableStyleId>{5C22544A-7EE6-4342-B048-85BDC9FD1C3A}</a:tableStyleId>
              </a:tblPr>
              <a:tblGrid>
                <a:gridCol w="1250950"/>
                <a:gridCol w="629920"/>
                <a:gridCol w="940435"/>
                <a:gridCol w="940435"/>
                <a:gridCol w="940435"/>
                <a:gridCol w="940435"/>
                <a:gridCol w="940435"/>
              </a:tblGrid>
              <a:tr h="640715">
                <a:tc>
                  <a:txBody>
                    <a:bodyPr/>
                    <a:p>
                      <a:pPr>
                        <a:buNone/>
                      </a:pPr>
                      <a:r>
                        <a:rPr lang="zh-CN" altLang="en-US">
                          <a:latin typeface="宋体" panose="02010600030101010101" pitchFamily="2" charset="-122"/>
                          <a:ea typeface="宋体" panose="02010600030101010101" pitchFamily="2" charset="-122"/>
                        </a:rPr>
                        <a:t>外环次数</a:t>
                      </a:r>
                      <a:endParaRPr lang="zh-CN" altLang="en-US">
                        <a:latin typeface="宋体" panose="02010600030101010101" pitchFamily="2" charset="-122"/>
                        <a:ea typeface="宋体" panose="02010600030101010101" pitchFamily="2" charset="-122"/>
                      </a:endParaRPr>
                    </a:p>
                  </a:txBody>
                  <a:tcPr/>
                </a:tc>
                <a:tc>
                  <a:txBody>
                    <a:bodyPr/>
                    <a:p>
                      <a:pPr>
                        <a:buNone/>
                      </a:pPr>
                      <a:r>
                        <a:rPr lang="en-US" altLang="zh-CN"/>
                        <a:t>1</a:t>
                      </a:r>
                      <a:endParaRPr lang="en-US" altLang="zh-CN"/>
                    </a:p>
                  </a:txBody>
                  <a:tcPr/>
                </a:tc>
                <a:tc>
                  <a:txBody>
                    <a:bodyPr/>
                    <a:p>
                      <a:pPr>
                        <a:buNone/>
                      </a:pPr>
                      <a:r>
                        <a:rPr lang="en-US" altLang="zh-CN"/>
                        <a:t>2</a:t>
                      </a:r>
                      <a:endParaRPr lang="en-US" altLang="zh-CN"/>
                    </a:p>
                  </a:txBody>
                  <a:tcPr/>
                </a:tc>
                <a:tc>
                  <a:txBody>
                    <a:bodyPr/>
                    <a:p>
                      <a:pPr>
                        <a:buNone/>
                      </a:pPr>
                      <a:r>
                        <a:rPr lang="en-US" altLang="zh-CN"/>
                        <a:t>4</a:t>
                      </a:r>
                      <a:endParaRPr lang="en-US" altLang="zh-CN"/>
                    </a:p>
                  </a:txBody>
                  <a:tcPr/>
                </a:tc>
                <a:tc>
                  <a:txBody>
                    <a:bodyPr/>
                    <a:p>
                      <a:pPr>
                        <a:buNone/>
                      </a:pPr>
                      <a:r>
                        <a:rPr lang="en-US" altLang="zh-CN"/>
                        <a:t>8</a:t>
                      </a:r>
                      <a:endParaRPr lang="en-US" altLang="zh-CN"/>
                    </a:p>
                  </a:txBody>
                  <a:tcPr/>
                </a:tc>
                <a:tc>
                  <a:txBody>
                    <a:bodyPr/>
                    <a:p>
                      <a:pPr>
                        <a:buNone/>
                      </a:pPr>
                      <a:r>
                        <a:rPr lang="en-US" altLang="zh-CN"/>
                        <a:t>...</a:t>
                      </a:r>
                      <a:endParaRPr lang="en-US" altLang="zh-CN"/>
                    </a:p>
                  </a:txBody>
                  <a:tcPr/>
                </a:tc>
                <a:tc>
                  <a:txBody>
                    <a:bodyPr/>
                    <a:p>
                      <a:pPr>
                        <a:buNone/>
                      </a:pPr>
                      <a:r>
                        <a:rPr lang="en-US" altLang="zh-CN"/>
                        <a:t>n</a:t>
                      </a:r>
                      <a:endParaRPr lang="en-US" altLang="zh-CN"/>
                    </a:p>
                  </a:txBody>
                  <a:tcPr/>
                </a:tc>
              </a:tr>
              <a:tr h="381000">
                <a:tc>
                  <a:txBody>
                    <a:bodyPr/>
                    <a:p>
                      <a:pPr>
                        <a:buNone/>
                      </a:pPr>
                      <a:r>
                        <a:rPr lang="zh-CN" altLang="en-US" sz="1800">
                          <a:latin typeface="宋体" panose="02010600030101010101" pitchFamily="2" charset="-122"/>
                          <a:ea typeface="宋体" panose="02010600030101010101" pitchFamily="2" charset="-122"/>
                          <a:sym typeface="+mn-ea"/>
                        </a:rPr>
                        <a:t>外环次数</a:t>
                      </a:r>
                      <a:endParaRPr lang="en-US" altLang="zh-CN">
                        <a:latin typeface="宋体" panose="02010600030101010101" pitchFamily="2" charset="-122"/>
                        <a:ea typeface="宋体" panose="02010600030101010101" pitchFamily="2" charset="-122"/>
                        <a:cs typeface="宋体" panose="02010600030101010101" pitchFamily="2" charset="-122"/>
                      </a:endParaRPr>
                    </a:p>
                  </a:txBody>
                  <a:tcPr/>
                </a:tc>
                <a:tc>
                  <a:txBody>
                    <a:bodyPr/>
                    <a:p>
                      <a:pPr>
                        <a:buNone/>
                      </a:pPr>
                      <a:r>
                        <a:rPr lang="en-US" altLang="zh-CN"/>
                        <a:t>1</a:t>
                      </a:r>
                      <a:endParaRPr lang="en-US" altLang="zh-CN"/>
                    </a:p>
                  </a:txBody>
                  <a:tcPr/>
                </a:tc>
                <a:tc>
                  <a:txBody>
                    <a:bodyPr/>
                    <a:p>
                      <a:pPr>
                        <a:buNone/>
                      </a:pPr>
                      <a:r>
                        <a:rPr lang="en-US" altLang="zh-CN"/>
                        <a:t>2</a:t>
                      </a:r>
                      <a:endParaRPr lang="en-US" altLang="zh-CN"/>
                    </a:p>
                  </a:txBody>
                  <a:tcPr/>
                </a:tc>
                <a:tc>
                  <a:txBody>
                    <a:bodyPr/>
                    <a:p>
                      <a:pPr>
                        <a:buNone/>
                      </a:pPr>
                      <a:r>
                        <a:rPr lang="en-US" altLang="zh-CN"/>
                        <a:t>4</a:t>
                      </a:r>
                      <a:endParaRPr lang="en-US" altLang="zh-CN"/>
                    </a:p>
                  </a:txBody>
                  <a:tcPr/>
                </a:tc>
                <a:tc>
                  <a:txBody>
                    <a:bodyPr/>
                    <a:p>
                      <a:pPr>
                        <a:buNone/>
                      </a:pPr>
                      <a:r>
                        <a:rPr lang="en-US" altLang="zh-CN"/>
                        <a:t>8</a:t>
                      </a:r>
                      <a:endParaRPr lang="en-US" altLang="zh-CN"/>
                    </a:p>
                  </a:txBody>
                  <a:tcPr/>
                </a:tc>
                <a:tc>
                  <a:txBody>
                    <a:bodyPr/>
                    <a:p>
                      <a:pPr>
                        <a:buNone/>
                      </a:pPr>
                      <a:r>
                        <a:rPr lang="en-US" altLang="zh-CN"/>
                        <a:t>...</a:t>
                      </a:r>
                      <a:endParaRPr lang="zh-CN" altLang="en-US"/>
                    </a:p>
                  </a:txBody>
                  <a:tcPr/>
                </a:tc>
                <a:tc>
                  <a:txBody>
                    <a:bodyPr/>
                    <a:p>
                      <a:pPr>
                        <a:buNone/>
                      </a:pPr>
                      <a:r>
                        <a:rPr lang="en-US" altLang="zh-CN"/>
                        <a:t>n</a:t>
                      </a:r>
                      <a:endParaRPr lang="en-US" altLang="zh-CN"/>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4163" y="1124707"/>
            <a:ext cx="3406140"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1.4.2 </a:t>
            </a:r>
            <a:r>
              <a:rPr lang="zh-CN" altLang="en-US" sz="2800" b="1" dirty="0">
                <a:solidFill>
                  <a:srgbClr val="0000FF"/>
                </a:solidFill>
                <a:latin typeface="楷体" panose="02010609060101010101" pitchFamily="49" charset="-122"/>
                <a:ea typeface="楷体" panose="02010609060101010101" pitchFamily="49" charset="-122"/>
              </a:rPr>
              <a:t>求</a:t>
            </a:r>
            <a:r>
              <a:rPr lang="zh-CN" altLang="en-US" sz="2800" b="1" dirty="0">
                <a:solidFill>
                  <a:srgbClr val="0000FF"/>
                </a:solidFill>
                <a:latin typeface="楷体" panose="02010609060101010101" pitchFamily="49" charset="-122"/>
                <a:ea typeface="楷体" panose="02010609060101010101" pitchFamily="49" charset="-122"/>
              </a:rPr>
              <a:t>时间复杂度</a:t>
            </a:r>
            <a:endParaRPr lang="zh-CN" altLang="en-US" sz="2800" b="1" dirty="0">
              <a:solidFill>
                <a:srgbClr val="0000FF"/>
              </a:solidFill>
              <a:latin typeface="楷体" panose="02010609060101010101" pitchFamily="49" charset="-122"/>
              <a:ea typeface="楷体" panose="02010609060101010101" pitchFamily="49" charset="-122"/>
            </a:endParaRPr>
          </a:p>
        </p:txBody>
      </p:sp>
      <p:graphicFrame>
        <p:nvGraphicFramePr>
          <p:cNvPr id="14" name="表格 13"/>
          <p:cNvGraphicFramePr/>
          <p:nvPr>
            <p:custDataLst>
              <p:tags r:id="rId1"/>
            </p:custDataLst>
          </p:nvPr>
        </p:nvGraphicFramePr>
        <p:xfrm>
          <a:off x="828040" y="1844675"/>
          <a:ext cx="6583045" cy="1021715"/>
        </p:xfrm>
        <a:graphic>
          <a:graphicData uri="http://schemas.openxmlformats.org/drawingml/2006/table">
            <a:tbl>
              <a:tblPr firstRow="1" bandRow="1">
                <a:tableStyleId>{5C22544A-7EE6-4342-B048-85BDC9FD1C3A}</a:tableStyleId>
              </a:tblPr>
              <a:tblGrid>
                <a:gridCol w="1250950"/>
                <a:gridCol w="629920"/>
                <a:gridCol w="940435"/>
                <a:gridCol w="940435"/>
                <a:gridCol w="940435"/>
                <a:gridCol w="940435"/>
                <a:gridCol w="940435"/>
              </a:tblGrid>
              <a:tr h="640715">
                <a:tc>
                  <a:txBody>
                    <a:bodyPr/>
                    <a:p>
                      <a:pPr>
                        <a:buNone/>
                      </a:pPr>
                      <a:r>
                        <a:rPr lang="zh-CN" altLang="en-US">
                          <a:latin typeface="宋体" panose="02010600030101010101" pitchFamily="2" charset="-122"/>
                          <a:ea typeface="宋体" panose="02010600030101010101" pitchFamily="2" charset="-122"/>
                        </a:rPr>
                        <a:t>外环次数</a:t>
                      </a:r>
                      <a:endParaRPr lang="zh-CN" altLang="en-US">
                        <a:latin typeface="宋体" panose="02010600030101010101" pitchFamily="2" charset="-122"/>
                        <a:ea typeface="宋体" panose="02010600030101010101" pitchFamily="2" charset="-122"/>
                      </a:endParaRPr>
                    </a:p>
                  </a:txBody>
                  <a:tcPr/>
                </a:tc>
                <a:tc>
                  <a:txBody>
                    <a:bodyPr/>
                    <a:p>
                      <a:pPr>
                        <a:buNone/>
                      </a:pPr>
                      <a:r>
                        <a:rPr lang="en-US" altLang="zh-CN"/>
                        <a:t>1</a:t>
                      </a:r>
                      <a:endParaRPr lang="en-US" altLang="zh-CN"/>
                    </a:p>
                  </a:txBody>
                  <a:tcPr/>
                </a:tc>
                <a:tc>
                  <a:txBody>
                    <a:bodyPr/>
                    <a:p>
                      <a:pPr>
                        <a:buNone/>
                      </a:pPr>
                      <a:r>
                        <a:rPr lang="en-US" altLang="zh-CN"/>
                        <a:t>2</a:t>
                      </a:r>
                      <a:endParaRPr lang="en-US" altLang="zh-CN"/>
                    </a:p>
                  </a:txBody>
                  <a:tcPr/>
                </a:tc>
                <a:tc>
                  <a:txBody>
                    <a:bodyPr/>
                    <a:p>
                      <a:pPr>
                        <a:buNone/>
                      </a:pPr>
                      <a:r>
                        <a:rPr lang="en-US" altLang="zh-CN"/>
                        <a:t>4</a:t>
                      </a:r>
                      <a:endParaRPr lang="en-US" altLang="zh-CN"/>
                    </a:p>
                  </a:txBody>
                  <a:tcPr/>
                </a:tc>
                <a:tc>
                  <a:txBody>
                    <a:bodyPr/>
                    <a:p>
                      <a:pPr>
                        <a:buNone/>
                      </a:pPr>
                      <a:r>
                        <a:rPr lang="en-US" altLang="zh-CN"/>
                        <a:t>8</a:t>
                      </a:r>
                      <a:endParaRPr lang="en-US" altLang="zh-CN"/>
                    </a:p>
                  </a:txBody>
                  <a:tcPr/>
                </a:tc>
                <a:tc>
                  <a:txBody>
                    <a:bodyPr/>
                    <a:p>
                      <a:pPr>
                        <a:buNone/>
                      </a:pPr>
                      <a:r>
                        <a:rPr lang="en-US" altLang="zh-CN"/>
                        <a:t>...</a:t>
                      </a:r>
                      <a:endParaRPr lang="en-US" altLang="zh-CN"/>
                    </a:p>
                  </a:txBody>
                  <a:tcPr/>
                </a:tc>
                <a:tc>
                  <a:txBody>
                    <a:bodyPr/>
                    <a:p>
                      <a:pPr>
                        <a:buNone/>
                      </a:pPr>
                      <a:r>
                        <a:rPr lang="en-US" altLang="zh-CN"/>
                        <a:t>n</a:t>
                      </a:r>
                      <a:endParaRPr lang="en-US" altLang="zh-CN"/>
                    </a:p>
                  </a:txBody>
                  <a:tcPr/>
                </a:tc>
              </a:tr>
              <a:tr h="381000">
                <a:tc>
                  <a:txBody>
                    <a:bodyPr/>
                    <a:p>
                      <a:pPr>
                        <a:buNone/>
                      </a:pPr>
                      <a:r>
                        <a:rPr lang="zh-CN" altLang="en-US" sz="1800">
                          <a:latin typeface="宋体" panose="02010600030101010101" pitchFamily="2" charset="-122"/>
                          <a:ea typeface="宋体" panose="02010600030101010101" pitchFamily="2" charset="-122"/>
                          <a:sym typeface="+mn-ea"/>
                        </a:rPr>
                        <a:t>外环次数</a:t>
                      </a:r>
                      <a:endParaRPr lang="en-US" altLang="zh-CN">
                        <a:latin typeface="宋体" panose="02010600030101010101" pitchFamily="2" charset="-122"/>
                        <a:ea typeface="宋体" panose="02010600030101010101" pitchFamily="2" charset="-122"/>
                        <a:cs typeface="宋体" panose="02010600030101010101" pitchFamily="2" charset="-122"/>
                      </a:endParaRPr>
                    </a:p>
                  </a:txBody>
                  <a:tcPr/>
                </a:tc>
                <a:tc>
                  <a:txBody>
                    <a:bodyPr/>
                    <a:p>
                      <a:pPr>
                        <a:buNone/>
                      </a:pPr>
                      <a:r>
                        <a:rPr lang="en-US" altLang="zh-CN"/>
                        <a:t>1</a:t>
                      </a:r>
                      <a:endParaRPr lang="en-US" altLang="zh-CN"/>
                    </a:p>
                  </a:txBody>
                  <a:tcPr/>
                </a:tc>
                <a:tc>
                  <a:txBody>
                    <a:bodyPr/>
                    <a:p>
                      <a:pPr>
                        <a:buNone/>
                      </a:pPr>
                      <a:r>
                        <a:rPr lang="en-US" altLang="zh-CN"/>
                        <a:t>2</a:t>
                      </a:r>
                      <a:endParaRPr lang="en-US" altLang="zh-CN"/>
                    </a:p>
                  </a:txBody>
                  <a:tcPr/>
                </a:tc>
                <a:tc>
                  <a:txBody>
                    <a:bodyPr/>
                    <a:p>
                      <a:pPr>
                        <a:buNone/>
                      </a:pPr>
                      <a:r>
                        <a:rPr lang="en-US" altLang="zh-CN"/>
                        <a:t>4</a:t>
                      </a:r>
                      <a:endParaRPr lang="en-US" altLang="zh-CN"/>
                    </a:p>
                  </a:txBody>
                  <a:tcPr/>
                </a:tc>
                <a:tc>
                  <a:txBody>
                    <a:bodyPr/>
                    <a:p>
                      <a:pPr>
                        <a:buNone/>
                      </a:pPr>
                      <a:r>
                        <a:rPr lang="en-US" altLang="zh-CN"/>
                        <a:t>8</a:t>
                      </a:r>
                      <a:endParaRPr lang="en-US" altLang="zh-CN"/>
                    </a:p>
                  </a:txBody>
                  <a:tcPr/>
                </a:tc>
                <a:tc>
                  <a:txBody>
                    <a:bodyPr/>
                    <a:p>
                      <a:pPr>
                        <a:buNone/>
                      </a:pPr>
                      <a:r>
                        <a:rPr lang="en-US" altLang="zh-CN"/>
                        <a:t>...</a:t>
                      </a:r>
                      <a:endParaRPr lang="zh-CN" altLang="en-US"/>
                    </a:p>
                  </a:txBody>
                  <a:tcPr/>
                </a:tc>
                <a:tc>
                  <a:txBody>
                    <a:bodyPr/>
                    <a:p>
                      <a:pPr>
                        <a:buNone/>
                      </a:pPr>
                      <a:r>
                        <a:rPr lang="en-US" altLang="zh-CN"/>
                        <a:t>n</a:t>
                      </a:r>
                      <a:endParaRPr lang="en-US" altLang="zh-CN"/>
                    </a:p>
                  </a:txBody>
                  <a:tcPr/>
                </a:tc>
              </a:tr>
            </a:tbl>
          </a:graphicData>
        </a:graphic>
      </p:graphicFrame>
      <p:sp>
        <p:nvSpPr>
          <p:cNvPr id="3" name="文本框 2"/>
          <p:cNvSpPr txBox="1"/>
          <p:nvPr/>
        </p:nvSpPr>
        <p:spPr>
          <a:xfrm>
            <a:off x="755650" y="2924810"/>
            <a:ext cx="6736080" cy="645160"/>
          </a:xfrm>
          <a:prstGeom prst="rect">
            <a:avLst/>
          </a:prstGeom>
          <a:noFill/>
        </p:spPr>
        <p:txBody>
          <a:bodyPr wrap="square" rtlCol="0">
            <a:spAutoFit/>
          </a:bodyPr>
          <a:p>
            <a:r>
              <a:rPr lang="zh-CN" altLang="en-US"/>
              <a:t>直接计算内层总共执行多少次，此时就是一个等比数列相加，而它的项是</a:t>
            </a:r>
            <a:r>
              <a:rPr lang="en-US" altLang="zh-CN"/>
              <a:t>log</a:t>
            </a:r>
            <a:r>
              <a:rPr lang="en-US" altLang="zh-CN" baseline="-25000"/>
              <a:t>2</a:t>
            </a:r>
            <a:r>
              <a:rPr lang="en-US" altLang="zh-CN"/>
              <a:t>n ,</a:t>
            </a:r>
            <a:r>
              <a:rPr lang="zh-CN" altLang="en-US"/>
              <a:t>所有它的时间复杂度就是</a:t>
            </a:r>
            <a:r>
              <a:rPr lang="en-US" altLang="zh-CN"/>
              <a:t>O(n)</a:t>
            </a:r>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4"/>
          <p:cNvSpPr txBox="1">
            <a:spLocks noChangeArrowheads="1"/>
          </p:cNvSpPr>
          <p:nvPr/>
        </p:nvSpPr>
        <p:spPr bwMode="auto">
          <a:xfrm>
            <a:off x="539750" y="1052513"/>
            <a:ext cx="80645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a:solidFill>
                  <a:srgbClr val="080808"/>
                </a:solidFill>
                <a:latin typeface="楷体" panose="02010609060101010101" pitchFamily="49" charset="-122"/>
                <a:ea typeface="楷体" panose="02010609060101010101" pitchFamily="49" charset="-122"/>
              </a:rPr>
              <a:t>算法实例</a:t>
            </a:r>
            <a:r>
              <a:rPr lang="en-US" altLang="zh-CN" sz="2400">
                <a:solidFill>
                  <a:srgbClr val="080808"/>
                </a:solidFill>
                <a:latin typeface="楷体" panose="02010609060101010101" pitchFamily="49" charset="-122"/>
                <a:ea typeface="楷体" panose="02010609060101010101" pitchFamily="49" charset="-122"/>
              </a:rPr>
              <a:t>1</a:t>
            </a:r>
            <a:r>
              <a:rPr lang="zh-CN" altLang="en-US" sz="2400">
                <a:solidFill>
                  <a:srgbClr val="080808"/>
                </a:solidFill>
                <a:latin typeface="楷体" panose="02010609060101010101" pitchFamily="49" charset="-122"/>
                <a:ea typeface="楷体" panose="02010609060101010101" pitchFamily="49" charset="-122"/>
              </a:rPr>
              <a:t>：</a:t>
            </a:r>
            <a:endParaRPr lang="zh-CN" altLang="en-US" sz="240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zh-CN" altLang="en-US" sz="2400">
                <a:solidFill>
                  <a:srgbClr val="080808"/>
                </a:solidFill>
                <a:latin typeface="楷体" panose="02010609060101010101" pitchFamily="49" charset="-122"/>
                <a:ea typeface="楷体" panose="02010609060101010101" pitchFamily="49" charset="-122"/>
              </a:rPr>
              <a:t>    狼、羊和卷心菜过河游戏。 在一河岸有狼、羊和卷心菜，农夫要将它们渡过河去，但由于他的船太小，每次只能载一样东西。并且，当农夫不在时，狼会把羊吃掉，而羊又会把卷心菜吃掉。问农夫如何将它们安全渡过河去？</a:t>
            </a:r>
            <a:endParaRPr lang="zh-CN" altLang="en-US" sz="2400">
              <a:solidFill>
                <a:srgbClr val="080808"/>
              </a:solidFill>
              <a:latin typeface="楷体" panose="02010609060101010101" pitchFamily="49" charset="-122"/>
              <a:ea typeface="楷体" panose="02010609060101010101" pitchFamily="49" charset="-122"/>
            </a:endParaRPr>
          </a:p>
        </p:txBody>
      </p:sp>
      <p:sp>
        <p:nvSpPr>
          <p:cNvPr id="15363" name="Rectangle 1"/>
          <p:cNvSpPr>
            <a:spLocks noChangeArrowheads="1"/>
          </p:cNvSpPr>
          <p:nvPr/>
        </p:nvSpPr>
        <p:spPr bwMode="auto">
          <a:xfrm>
            <a:off x="523875" y="3244850"/>
            <a:ext cx="8080375"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0"/>
              </a:spcBef>
              <a:buSzTx/>
              <a:buFontTx/>
              <a:buNone/>
            </a:pPr>
            <a:r>
              <a:rPr lang="zh-CN" altLang="en-US" sz="2400">
                <a:solidFill>
                  <a:srgbClr val="0000FF"/>
                </a:solidFill>
                <a:latin typeface="楷体" panose="02010609060101010101" pitchFamily="49" charset="-122"/>
                <a:ea typeface="楷体" panose="02010609060101010101" pitchFamily="49" charset="-122"/>
              </a:rPr>
              <a:t>游戏规则：</a:t>
            </a:r>
            <a:r>
              <a:rPr lang="zh-CN" altLang="en-US" sz="2400">
                <a:solidFill>
                  <a:srgbClr val="080808"/>
                </a:solidFill>
                <a:latin typeface="楷体" panose="02010609060101010101" pitchFamily="49" charset="-122"/>
                <a:ea typeface="楷体" panose="02010609060101010101" pitchFamily="49" charset="-122"/>
              </a:rPr>
              <a:t>没有农夫看管的时候，狼会吃羊，而羊会吃卷心菜。</a:t>
            </a:r>
            <a:endParaRPr lang="zh-CN" altLang="en-US" sz="2400">
              <a:solidFill>
                <a:srgbClr val="080808"/>
              </a:solidFill>
              <a:latin typeface="楷体" panose="02010609060101010101" pitchFamily="49" charset="-122"/>
              <a:ea typeface="楷体" panose="02010609060101010101" pitchFamily="49" charset="-122"/>
            </a:endParaRPr>
          </a:p>
          <a:p>
            <a:pPr>
              <a:spcBef>
                <a:spcPct val="0"/>
              </a:spcBef>
              <a:buSzTx/>
              <a:buFontTx/>
              <a:buNone/>
            </a:pPr>
            <a:r>
              <a:rPr lang="zh-CN" altLang="en-US" sz="2400">
                <a:solidFill>
                  <a:srgbClr val="080808"/>
                </a:solidFill>
                <a:latin typeface="楷体" panose="02010609060101010101" pitchFamily="49" charset="-122"/>
                <a:ea typeface="楷体" panose="02010609060101010101" pitchFamily="49" charset="-122"/>
              </a:rPr>
              <a:t>试着写出你的方案：</a:t>
            </a:r>
            <a:endParaRPr lang="zh-CN" altLang="en-US" sz="2400">
              <a:solidFill>
                <a:srgbClr val="080808"/>
              </a:solidFill>
              <a:latin typeface="楷体" panose="02010609060101010101" pitchFamily="49" charset="-122"/>
              <a:ea typeface="楷体" panose="02010609060101010101" pitchFamily="49" charset="-122"/>
            </a:endParaRPr>
          </a:p>
          <a:p>
            <a:pPr>
              <a:spcBef>
                <a:spcPct val="0"/>
              </a:spcBef>
              <a:buSzTx/>
              <a:buFontTx/>
              <a:buNone/>
            </a:pPr>
            <a:r>
              <a:rPr lang="en-US" altLang="zh-CN" sz="2400">
                <a:solidFill>
                  <a:srgbClr val="080808"/>
                </a:solidFill>
                <a:latin typeface="楷体" panose="02010609060101010101" pitchFamily="49" charset="-122"/>
                <a:ea typeface="楷体" panose="02010609060101010101" pitchFamily="49" charset="-122"/>
              </a:rPr>
              <a:t>1</a:t>
            </a:r>
            <a:r>
              <a:rPr lang="zh-CN" altLang="en-US" sz="2400">
                <a:solidFill>
                  <a:srgbClr val="080808"/>
                </a:solidFill>
                <a:latin typeface="楷体" panose="02010609060101010101" pitchFamily="49" charset="-122"/>
                <a:ea typeface="楷体" panose="02010609060101010101" pitchFamily="49" charset="-122"/>
              </a:rPr>
              <a:t>、                                     </a:t>
            </a:r>
            <a:endParaRPr lang="zh-CN" altLang="en-US" sz="2400">
              <a:solidFill>
                <a:srgbClr val="080808"/>
              </a:solidFill>
              <a:latin typeface="楷体" panose="02010609060101010101" pitchFamily="49" charset="-122"/>
              <a:ea typeface="楷体" panose="02010609060101010101" pitchFamily="49" charset="-122"/>
            </a:endParaRPr>
          </a:p>
          <a:p>
            <a:pPr>
              <a:spcBef>
                <a:spcPct val="0"/>
              </a:spcBef>
              <a:buSzTx/>
              <a:buFontTx/>
              <a:buNone/>
            </a:pPr>
            <a:r>
              <a:rPr lang="en-US" altLang="zh-CN" sz="2400">
                <a:solidFill>
                  <a:srgbClr val="080808"/>
                </a:solidFill>
                <a:latin typeface="楷体" panose="02010609060101010101" pitchFamily="49" charset="-122"/>
                <a:ea typeface="楷体" panose="02010609060101010101" pitchFamily="49" charset="-122"/>
              </a:rPr>
              <a:t>2</a:t>
            </a:r>
            <a:r>
              <a:rPr lang="zh-CN" altLang="en-US" sz="2400">
                <a:solidFill>
                  <a:srgbClr val="080808"/>
                </a:solidFill>
                <a:latin typeface="楷体" panose="02010609060101010101" pitchFamily="49" charset="-122"/>
                <a:ea typeface="楷体" panose="02010609060101010101" pitchFamily="49" charset="-122"/>
              </a:rPr>
              <a:t>、                                     </a:t>
            </a:r>
            <a:endParaRPr lang="zh-CN" altLang="en-US" sz="2400">
              <a:solidFill>
                <a:srgbClr val="080808"/>
              </a:solidFill>
              <a:latin typeface="楷体" panose="02010609060101010101" pitchFamily="49" charset="-122"/>
              <a:ea typeface="楷体" panose="02010609060101010101" pitchFamily="49" charset="-122"/>
            </a:endParaRPr>
          </a:p>
          <a:p>
            <a:pPr>
              <a:spcBef>
                <a:spcPct val="0"/>
              </a:spcBef>
              <a:buSzTx/>
              <a:buFontTx/>
              <a:buNone/>
            </a:pPr>
            <a:r>
              <a:rPr lang="en-US" altLang="zh-CN" sz="2400">
                <a:solidFill>
                  <a:srgbClr val="080808"/>
                </a:solidFill>
                <a:latin typeface="楷体" panose="02010609060101010101" pitchFamily="49" charset="-122"/>
                <a:ea typeface="楷体" panose="02010609060101010101" pitchFamily="49" charset="-122"/>
              </a:rPr>
              <a:t>3</a:t>
            </a:r>
            <a:r>
              <a:rPr lang="zh-CN" altLang="en-US" sz="2400">
                <a:solidFill>
                  <a:srgbClr val="080808"/>
                </a:solidFill>
                <a:latin typeface="楷体" panose="02010609060101010101" pitchFamily="49" charset="-122"/>
                <a:ea typeface="楷体" panose="02010609060101010101" pitchFamily="49" charset="-122"/>
              </a:rPr>
              <a:t>、                                     </a:t>
            </a:r>
            <a:endParaRPr lang="zh-CN" altLang="en-US" sz="2400">
              <a:solidFill>
                <a:srgbClr val="080808"/>
              </a:solidFill>
              <a:latin typeface="楷体" panose="02010609060101010101" pitchFamily="49" charset="-122"/>
              <a:ea typeface="楷体" panose="02010609060101010101" pitchFamily="49" charset="-122"/>
            </a:endParaRPr>
          </a:p>
          <a:p>
            <a:pPr>
              <a:spcBef>
                <a:spcPct val="0"/>
              </a:spcBef>
              <a:buSzTx/>
              <a:buFontTx/>
              <a:buNone/>
            </a:pPr>
            <a:r>
              <a:rPr lang="en-US" altLang="zh-CN" sz="2400">
                <a:solidFill>
                  <a:srgbClr val="080808"/>
                </a:solidFill>
                <a:latin typeface="楷体" panose="02010609060101010101" pitchFamily="49" charset="-122"/>
                <a:ea typeface="楷体" panose="02010609060101010101" pitchFamily="49" charset="-122"/>
              </a:rPr>
              <a:t>……</a:t>
            </a:r>
            <a:endParaRPr lang="en-US" altLang="zh-CN" sz="240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4"/>
          <p:cNvSpPr txBox="1">
            <a:spLocks noChangeArrowheads="1"/>
          </p:cNvSpPr>
          <p:nvPr/>
        </p:nvSpPr>
        <p:spPr bwMode="auto">
          <a:xfrm>
            <a:off x="684213" y="1052513"/>
            <a:ext cx="3382962"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a:solidFill>
                  <a:srgbClr val="0000FF"/>
                </a:solidFill>
                <a:latin typeface="楷体" panose="02010609060101010101" pitchFamily="49" charset="-122"/>
                <a:ea typeface="楷体" panose="02010609060101010101" pitchFamily="49" charset="-122"/>
              </a:rPr>
              <a:t>答案</a:t>
            </a:r>
            <a:r>
              <a:rPr lang="en-US" altLang="zh-CN" sz="2400">
                <a:solidFill>
                  <a:srgbClr val="0000FF"/>
                </a:solidFill>
                <a:latin typeface="楷体" panose="02010609060101010101" pitchFamily="49" charset="-122"/>
                <a:ea typeface="楷体" panose="02010609060101010101" pitchFamily="49" charset="-122"/>
              </a:rPr>
              <a:t>1</a:t>
            </a:r>
            <a:r>
              <a:rPr lang="zh-CN" altLang="en-US" sz="2400">
                <a:solidFill>
                  <a:srgbClr val="0000FF"/>
                </a:solidFill>
                <a:latin typeface="楷体" panose="02010609060101010101" pitchFamily="49" charset="-122"/>
                <a:ea typeface="楷体" panose="02010609060101010101" pitchFamily="49" charset="-122"/>
              </a:rPr>
              <a:t>：</a:t>
            </a:r>
            <a:endParaRPr lang="zh-CN" altLang="en-US" sz="2400">
              <a:solidFill>
                <a:srgbClr val="0000FF"/>
              </a:solidFill>
              <a:latin typeface="楷体" panose="02010609060101010101" pitchFamily="49" charset="-122"/>
              <a:ea typeface="楷体" panose="02010609060101010101" pitchFamily="49" charset="-122"/>
            </a:endParaRPr>
          </a:p>
          <a:p>
            <a:pPr>
              <a:spcBef>
                <a:spcPct val="50000"/>
              </a:spcBef>
              <a:buSzTx/>
              <a:buFontTx/>
              <a:buNone/>
            </a:pPr>
            <a:r>
              <a:rPr lang="zh-CN" altLang="en-US" sz="2400">
                <a:solidFill>
                  <a:srgbClr val="080808"/>
                </a:solidFill>
                <a:latin typeface="楷体" panose="02010609060101010101" pitchFamily="49" charset="-122"/>
                <a:ea typeface="楷体" panose="02010609060101010101" pitchFamily="49" charset="-122"/>
              </a:rPr>
              <a:t>农夫带羊过河</a:t>
            </a:r>
            <a:endParaRPr lang="zh-CN" altLang="en-US" sz="240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zh-CN" altLang="en-US" sz="2400">
                <a:solidFill>
                  <a:srgbClr val="080808"/>
                </a:solidFill>
                <a:latin typeface="楷体" panose="02010609060101010101" pitchFamily="49" charset="-122"/>
                <a:ea typeface="楷体" panose="02010609060101010101" pitchFamily="49" charset="-122"/>
              </a:rPr>
              <a:t>农夫返回</a:t>
            </a:r>
            <a:endParaRPr lang="zh-CN" altLang="en-US" sz="240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zh-CN" altLang="en-US" sz="2400">
                <a:solidFill>
                  <a:srgbClr val="080808"/>
                </a:solidFill>
                <a:latin typeface="楷体" panose="02010609060101010101" pitchFamily="49" charset="-122"/>
                <a:ea typeface="楷体" panose="02010609060101010101" pitchFamily="49" charset="-122"/>
              </a:rPr>
              <a:t>农夫带狼过河</a:t>
            </a:r>
            <a:endParaRPr lang="zh-CN" altLang="en-US" sz="240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zh-CN" altLang="en-US" sz="2400">
                <a:solidFill>
                  <a:srgbClr val="080808"/>
                </a:solidFill>
                <a:latin typeface="楷体" panose="02010609060101010101" pitchFamily="49" charset="-122"/>
                <a:ea typeface="楷体" panose="02010609060101010101" pitchFamily="49" charset="-122"/>
              </a:rPr>
              <a:t>农夫带羊返回</a:t>
            </a:r>
            <a:endParaRPr lang="zh-CN" altLang="en-US" sz="240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zh-CN" altLang="en-US" sz="2400">
                <a:solidFill>
                  <a:srgbClr val="080808"/>
                </a:solidFill>
                <a:latin typeface="楷体" panose="02010609060101010101" pitchFamily="49" charset="-122"/>
                <a:ea typeface="楷体" panose="02010609060101010101" pitchFamily="49" charset="-122"/>
              </a:rPr>
              <a:t>农夫带菜过河</a:t>
            </a:r>
            <a:endParaRPr lang="zh-CN" altLang="en-US" sz="240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zh-CN" altLang="en-US" sz="2400">
                <a:solidFill>
                  <a:srgbClr val="080808"/>
                </a:solidFill>
                <a:latin typeface="楷体" panose="02010609060101010101" pitchFamily="49" charset="-122"/>
                <a:ea typeface="楷体" panose="02010609060101010101" pitchFamily="49" charset="-122"/>
              </a:rPr>
              <a:t>农夫返回</a:t>
            </a:r>
            <a:endParaRPr lang="zh-CN" altLang="en-US" sz="240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zh-CN" altLang="en-US" sz="2400">
                <a:solidFill>
                  <a:srgbClr val="080808"/>
                </a:solidFill>
                <a:latin typeface="楷体" panose="02010609060101010101" pitchFamily="49" charset="-122"/>
                <a:ea typeface="楷体" panose="02010609060101010101" pitchFamily="49" charset="-122"/>
              </a:rPr>
              <a:t>农夫带羊过河</a:t>
            </a:r>
            <a:endParaRPr lang="zh-CN" altLang="en-US" sz="240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4427538" y="1108075"/>
            <a:ext cx="3384550" cy="4340225"/>
          </a:xfrm>
          <a:prstGeom prst="rect">
            <a:avLst/>
          </a:prstGeom>
          <a:noFill/>
          <a:ln w="9525">
            <a:noFill/>
            <a:miter lim="800000"/>
          </a:ln>
          <a:effectLst/>
        </p:spPr>
        <p:txBody>
          <a:bodyPr>
            <a:spAutoFit/>
          </a:bodyPr>
          <a:lstStyle/>
          <a:p>
            <a:pPr>
              <a:spcBef>
                <a:spcPct val="50000"/>
              </a:spcBef>
              <a:defRPr/>
            </a:pPr>
            <a:r>
              <a:rPr lang="zh-CN" altLang="en-US" dirty="0">
                <a:solidFill>
                  <a:schemeClr val="tx2">
                    <a:lumMod val="60000"/>
                    <a:lumOff val="40000"/>
                  </a:schemeClr>
                </a:solidFill>
                <a:latin typeface="楷体" panose="02010609060101010101" pitchFamily="49" charset="-122"/>
                <a:ea typeface="楷体" panose="02010609060101010101" pitchFamily="49" charset="-122"/>
              </a:rPr>
              <a:t>答案</a:t>
            </a:r>
            <a:r>
              <a:rPr lang="en-US" altLang="zh-CN" dirty="0">
                <a:solidFill>
                  <a:schemeClr val="tx2">
                    <a:lumMod val="60000"/>
                    <a:lumOff val="40000"/>
                  </a:schemeClr>
                </a:solidFill>
                <a:latin typeface="楷体" panose="02010609060101010101" pitchFamily="49" charset="-122"/>
                <a:ea typeface="楷体" panose="02010609060101010101" pitchFamily="49" charset="-122"/>
              </a:rPr>
              <a:t>2</a:t>
            </a:r>
            <a:r>
              <a:rPr lang="zh-CN" altLang="en-US" dirty="0">
                <a:solidFill>
                  <a:schemeClr val="tx2">
                    <a:lumMod val="60000"/>
                    <a:lumOff val="40000"/>
                  </a:schemeClr>
                </a:solidFill>
                <a:latin typeface="楷体" panose="02010609060101010101" pitchFamily="49" charset="-122"/>
                <a:ea typeface="楷体" panose="02010609060101010101" pitchFamily="49" charset="-122"/>
              </a:rPr>
              <a:t>：</a:t>
            </a:r>
            <a:endParaRPr lang="zh-CN" altLang="en-US" dirty="0">
              <a:solidFill>
                <a:schemeClr val="tx2">
                  <a:lumMod val="60000"/>
                  <a:lumOff val="40000"/>
                </a:schemeClr>
              </a:solidFill>
              <a:latin typeface="楷体" panose="02010609060101010101" pitchFamily="49" charset="-122"/>
              <a:ea typeface="楷体" panose="02010609060101010101" pitchFamily="49" charset="-122"/>
            </a:endParaRPr>
          </a:p>
          <a:p>
            <a:pPr>
              <a:spcBef>
                <a:spcPct val="50000"/>
              </a:spcBef>
              <a:defRPr/>
            </a:pPr>
            <a:r>
              <a:rPr lang="zh-CN" altLang="en-US" dirty="0">
                <a:solidFill>
                  <a:srgbClr val="080808"/>
                </a:solidFill>
                <a:latin typeface="楷体" panose="02010609060101010101" pitchFamily="49" charset="-122"/>
                <a:ea typeface="楷体" panose="02010609060101010101" pitchFamily="49" charset="-122"/>
              </a:rPr>
              <a:t>农夫带羊过河</a:t>
            </a:r>
            <a:endParaRPr lang="zh-CN" altLang="en-US" dirty="0">
              <a:solidFill>
                <a:srgbClr val="080808"/>
              </a:solidFill>
              <a:latin typeface="楷体" panose="02010609060101010101" pitchFamily="49" charset="-122"/>
              <a:ea typeface="楷体" panose="02010609060101010101" pitchFamily="49" charset="-122"/>
            </a:endParaRPr>
          </a:p>
          <a:p>
            <a:pPr>
              <a:spcBef>
                <a:spcPct val="50000"/>
              </a:spcBef>
              <a:defRPr/>
            </a:pPr>
            <a:r>
              <a:rPr lang="zh-CN" altLang="en-US" dirty="0">
                <a:solidFill>
                  <a:srgbClr val="080808"/>
                </a:solidFill>
                <a:latin typeface="楷体" panose="02010609060101010101" pitchFamily="49" charset="-122"/>
                <a:ea typeface="楷体" panose="02010609060101010101" pitchFamily="49" charset="-122"/>
              </a:rPr>
              <a:t>农夫返回</a:t>
            </a:r>
            <a:endParaRPr lang="zh-CN" altLang="en-US" dirty="0">
              <a:solidFill>
                <a:srgbClr val="080808"/>
              </a:solidFill>
              <a:latin typeface="楷体" panose="02010609060101010101" pitchFamily="49" charset="-122"/>
              <a:ea typeface="楷体" panose="02010609060101010101" pitchFamily="49" charset="-122"/>
            </a:endParaRPr>
          </a:p>
          <a:p>
            <a:pPr>
              <a:spcBef>
                <a:spcPct val="50000"/>
              </a:spcBef>
              <a:defRPr/>
            </a:pPr>
            <a:r>
              <a:rPr lang="zh-CN" altLang="en-US" dirty="0">
                <a:solidFill>
                  <a:srgbClr val="080808"/>
                </a:solidFill>
                <a:latin typeface="楷体" panose="02010609060101010101" pitchFamily="49" charset="-122"/>
                <a:ea typeface="楷体" panose="02010609060101010101" pitchFamily="49" charset="-122"/>
              </a:rPr>
              <a:t>农夫带菜过河</a:t>
            </a:r>
            <a:endParaRPr lang="zh-CN" altLang="en-US" dirty="0">
              <a:solidFill>
                <a:srgbClr val="080808"/>
              </a:solidFill>
              <a:latin typeface="楷体" panose="02010609060101010101" pitchFamily="49" charset="-122"/>
              <a:ea typeface="楷体" panose="02010609060101010101" pitchFamily="49" charset="-122"/>
            </a:endParaRPr>
          </a:p>
          <a:p>
            <a:pPr>
              <a:spcBef>
                <a:spcPct val="50000"/>
              </a:spcBef>
              <a:defRPr/>
            </a:pPr>
            <a:r>
              <a:rPr lang="zh-CN" altLang="en-US" dirty="0">
                <a:solidFill>
                  <a:srgbClr val="080808"/>
                </a:solidFill>
                <a:latin typeface="楷体" panose="02010609060101010101" pitchFamily="49" charset="-122"/>
                <a:ea typeface="楷体" panose="02010609060101010101" pitchFamily="49" charset="-122"/>
              </a:rPr>
              <a:t>农夫带羊返回</a:t>
            </a:r>
            <a:endParaRPr lang="zh-CN" altLang="en-US" dirty="0">
              <a:solidFill>
                <a:srgbClr val="080808"/>
              </a:solidFill>
              <a:latin typeface="楷体" panose="02010609060101010101" pitchFamily="49" charset="-122"/>
              <a:ea typeface="楷体" panose="02010609060101010101" pitchFamily="49" charset="-122"/>
            </a:endParaRPr>
          </a:p>
          <a:p>
            <a:pPr>
              <a:spcBef>
                <a:spcPct val="50000"/>
              </a:spcBef>
              <a:defRPr/>
            </a:pPr>
            <a:r>
              <a:rPr lang="zh-CN" altLang="en-US" dirty="0">
                <a:solidFill>
                  <a:srgbClr val="080808"/>
                </a:solidFill>
                <a:latin typeface="楷体" panose="02010609060101010101" pitchFamily="49" charset="-122"/>
                <a:ea typeface="楷体" panose="02010609060101010101" pitchFamily="49" charset="-122"/>
              </a:rPr>
              <a:t>农夫带狼过河</a:t>
            </a:r>
            <a:endParaRPr lang="zh-CN" altLang="en-US" dirty="0">
              <a:solidFill>
                <a:srgbClr val="080808"/>
              </a:solidFill>
              <a:latin typeface="楷体" panose="02010609060101010101" pitchFamily="49" charset="-122"/>
              <a:ea typeface="楷体" panose="02010609060101010101" pitchFamily="49" charset="-122"/>
            </a:endParaRPr>
          </a:p>
          <a:p>
            <a:pPr>
              <a:spcBef>
                <a:spcPct val="50000"/>
              </a:spcBef>
              <a:defRPr/>
            </a:pPr>
            <a:r>
              <a:rPr lang="zh-CN" altLang="en-US" dirty="0">
                <a:solidFill>
                  <a:srgbClr val="080808"/>
                </a:solidFill>
                <a:latin typeface="楷体" panose="02010609060101010101" pitchFamily="49" charset="-122"/>
                <a:ea typeface="楷体" panose="02010609060101010101" pitchFamily="49" charset="-122"/>
              </a:rPr>
              <a:t>农夫返回</a:t>
            </a:r>
            <a:endParaRPr lang="zh-CN" altLang="en-US" dirty="0">
              <a:solidFill>
                <a:srgbClr val="080808"/>
              </a:solidFill>
              <a:latin typeface="楷体" panose="02010609060101010101" pitchFamily="49" charset="-122"/>
              <a:ea typeface="楷体" panose="02010609060101010101" pitchFamily="49" charset="-122"/>
            </a:endParaRPr>
          </a:p>
          <a:p>
            <a:pPr>
              <a:spcBef>
                <a:spcPct val="50000"/>
              </a:spcBef>
              <a:defRPr/>
            </a:pPr>
            <a:r>
              <a:rPr lang="zh-CN" altLang="en-US" dirty="0">
                <a:solidFill>
                  <a:srgbClr val="080808"/>
                </a:solidFill>
                <a:latin typeface="楷体" panose="02010609060101010101" pitchFamily="49" charset="-122"/>
                <a:ea typeface="楷体" panose="02010609060101010101" pitchFamily="49" charset="-122"/>
              </a:rPr>
              <a:t>农夫带羊过河</a:t>
            </a:r>
            <a:endParaRPr lang="zh-CN" altLang="en-US"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539750" y="980728"/>
            <a:ext cx="8064500" cy="544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算法实例</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华罗庚先生曾经举了个泡茶的例子，比如，想泡壶茶喝。当时的情况是：开水没有，茶壶茶杯要洗，火生了，茶叶也有了，怎么办？</a:t>
            </a:r>
            <a:endParaRPr lang="en-US" altLang="zh-CN" sz="2400" dirty="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各道工序用时表：烧开水 </a:t>
            </a:r>
            <a:r>
              <a:rPr lang="en-US" altLang="zh-CN" sz="2400" dirty="0">
                <a:solidFill>
                  <a:srgbClr val="080808"/>
                </a:solidFill>
                <a:latin typeface="楷体" panose="02010609060101010101" pitchFamily="49" charset="-122"/>
                <a:ea typeface="楷体" panose="02010609060101010101" pitchFamily="49" charset="-122"/>
              </a:rPr>
              <a:t>15</a:t>
            </a:r>
            <a:r>
              <a:rPr lang="zh-CN" altLang="en-US" sz="2400" dirty="0" smtClean="0">
                <a:solidFill>
                  <a:srgbClr val="080808"/>
                </a:solidFill>
                <a:latin typeface="楷体" panose="02010609060101010101" pitchFamily="49" charset="-122"/>
                <a:ea typeface="楷体" panose="02010609060101010101" pitchFamily="49" charset="-122"/>
              </a:rPr>
              <a:t>分钟，</a:t>
            </a:r>
            <a:r>
              <a:rPr lang="zh-CN" altLang="en-US" sz="2400" dirty="0">
                <a:solidFill>
                  <a:srgbClr val="080808"/>
                </a:solidFill>
                <a:latin typeface="楷体" panose="02010609060101010101" pitchFamily="49" charset="-122"/>
                <a:ea typeface="楷体" panose="02010609060101010101" pitchFamily="49" charset="-122"/>
              </a:rPr>
              <a:t>洗茶壶 </a:t>
            </a:r>
            <a:r>
              <a:rPr lang="en-US" altLang="zh-CN" sz="2400" dirty="0" smtClean="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分钟，洗茶杯 </a:t>
            </a:r>
            <a:r>
              <a:rPr lang="en-US" altLang="zh-CN" sz="2400" dirty="0" smtClean="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分钟，拿茶叶 </a:t>
            </a:r>
            <a:r>
              <a:rPr lang="en-US" altLang="zh-CN" sz="2400" dirty="0" smtClean="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分钟，泡茶 </a:t>
            </a:r>
            <a:r>
              <a:rPr lang="en-US" altLang="zh-CN" sz="2400" dirty="0" smtClean="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分钟</a:t>
            </a:r>
            <a:endParaRPr lang="zh-CN" altLang="en-US" sz="2400" dirty="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zh-CN" altLang="en-US" sz="2400" dirty="0">
                <a:solidFill>
                  <a:srgbClr val="0000FF"/>
                </a:solidFill>
                <a:latin typeface="楷体" panose="02010609060101010101" pitchFamily="49" charset="-122"/>
                <a:ea typeface="楷体" panose="02010609060101010101" pitchFamily="49" charset="-122"/>
              </a:rPr>
              <a:t>甲：</a:t>
            </a:r>
            <a:r>
              <a:rPr lang="zh-CN" altLang="en-US" sz="2400" dirty="0">
                <a:solidFill>
                  <a:srgbClr val="080808"/>
                </a:solidFill>
                <a:latin typeface="楷体" panose="02010609060101010101" pitchFamily="49" charset="-122"/>
                <a:ea typeface="楷体" panose="02010609060101010101" pitchFamily="49" charset="-122"/>
              </a:rPr>
              <a:t>把水壶灌上凉水，放在火上，在等待水开的时间里，洗茶壶、洗茶杯、拿茶叶，等水开了，泡茶喝。</a:t>
            </a:r>
            <a:endParaRPr lang="zh-CN" altLang="en-US" sz="2400" dirty="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zh-CN" altLang="en-US" sz="2400" dirty="0">
                <a:solidFill>
                  <a:srgbClr val="FF3300"/>
                </a:solidFill>
                <a:latin typeface="楷体" panose="02010609060101010101" pitchFamily="49" charset="-122"/>
                <a:ea typeface="楷体" panose="02010609060101010101" pitchFamily="49" charset="-122"/>
              </a:rPr>
              <a:t>乙：</a:t>
            </a:r>
            <a:r>
              <a:rPr lang="zh-CN" altLang="en-US" sz="2400" dirty="0">
                <a:solidFill>
                  <a:srgbClr val="080808"/>
                </a:solidFill>
                <a:latin typeface="楷体" panose="02010609060101010101" pitchFamily="49" charset="-122"/>
                <a:ea typeface="楷体" panose="02010609060101010101" pitchFamily="49" charset="-122"/>
              </a:rPr>
              <a:t>先做好一些准备工作，洗茶壶茶杯，拿茶叶，一切就绪，灌水烧水，坐待水开了，泡茶喝。</a:t>
            </a:r>
            <a:endParaRPr lang="zh-CN" altLang="en-US" sz="2400" dirty="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zh-CN" altLang="en-US" sz="2400" dirty="0">
                <a:solidFill>
                  <a:srgbClr val="009900"/>
                </a:solidFill>
                <a:latin typeface="楷体" panose="02010609060101010101" pitchFamily="49" charset="-122"/>
                <a:ea typeface="楷体" panose="02010609060101010101" pitchFamily="49" charset="-122"/>
              </a:rPr>
              <a:t>丙：</a:t>
            </a:r>
            <a:r>
              <a:rPr lang="zh-CN" altLang="en-US" sz="2400" dirty="0">
                <a:solidFill>
                  <a:srgbClr val="080808"/>
                </a:solidFill>
                <a:latin typeface="楷体" panose="02010609060101010101" pitchFamily="49" charset="-122"/>
                <a:ea typeface="楷体" panose="02010609060101010101" pitchFamily="49" charset="-122"/>
              </a:rPr>
              <a:t>把水壶灌上凉水，放在火上，坐待水开，水开了之后，急急忙忙找茶叶，洗茶壶茶杯，泡茶喝。</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2" name="矩形 1"/>
          <p:cNvSpPr/>
          <p:nvPr/>
        </p:nvSpPr>
        <p:spPr bwMode="auto">
          <a:xfrm>
            <a:off x="6012160" y="3789040"/>
            <a:ext cx="2304256" cy="1728192"/>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none"/>
          <a:lstStyle/>
          <a:p>
            <a:pPr eaLnBrk="1" hangingPunct="1">
              <a:defRPr/>
            </a:pPr>
            <a:r>
              <a:rPr lang="zh-CN" altLang="en-US" dirty="0">
                <a:solidFill>
                  <a:srgbClr val="080808"/>
                </a:solidFill>
                <a:latin typeface="楷体" panose="02010609060101010101" pitchFamily="49" charset="-122"/>
                <a:ea typeface="楷体" panose="02010609060101010101" pitchFamily="49" charset="-122"/>
              </a:rPr>
              <a:t>花的时间不同</a:t>
            </a:r>
            <a:r>
              <a:rPr lang="en-US" altLang="zh-CN" dirty="0">
                <a:solidFill>
                  <a:srgbClr val="080808"/>
                </a:solidFill>
                <a:latin typeface="楷体" panose="02010609060101010101" pitchFamily="49" charset="-122"/>
                <a:ea typeface="楷体" panose="02010609060101010101" pitchFamily="49" charset="-122"/>
              </a:rPr>
              <a:t>:</a:t>
            </a:r>
            <a:endParaRPr lang="zh-CN" altLang="en-US" dirty="0">
              <a:solidFill>
                <a:srgbClr val="080808"/>
              </a:solidFill>
              <a:latin typeface="楷体" panose="02010609060101010101" pitchFamily="49" charset="-122"/>
              <a:ea typeface="楷体" panose="02010609060101010101" pitchFamily="49" charset="-122"/>
            </a:endParaRPr>
          </a:p>
          <a:p>
            <a:pPr eaLnBrk="1" hangingPunct="1">
              <a:defRPr/>
            </a:pPr>
            <a:r>
              <a:rPr lang="zh-CN" altLang="en-US" dirty="0">
                <a:solidFill>
                  <a:srgbClr val="080808"/>
                </a:solidFill>
                <a:latin typeface="楷体" panose="02010609060101010101" pitchFamily="49" charset="-122"/>
                <a:ea typeface="楷体" panose="02010609060101010101" pitchFamily="49" charset="-122"/>
              </a:rPr>
              <a:t>甲： </a:t>
            </a:r>
            <a:r>
              <a:rPr lang="en-US" altLang="zh-CN" dirty="0">
                <a:solidFill>
                  <a:srgbClr val="080808"/>
                </a:solidFill>
                <a:latin typeface="楷体" panose="02010609060101010101" pitchFamily="49" charset="-122"/>
                <a:ea typeface="楷体" panose="02010609060101010101" pitchFamily="49" charset="-122"/>
              </a:rPr>
              <a:t>16 </a:t>
            </a:r>
            <a:r>
              <a:rPr lang="zh-CN" altLang="en-US" dirty="0">
                <a:solidFill>
                  <a:srgbClr val="080808"/>
                </a:solidFill>
                <a:latin typeface="楷体" panose="02010609060101010101" pitchFamily="49" charset="-122"/>
                <a:ea typeface="楷体" panose="02010609060101010101" pitchFamily="49" charset="-122"/>
              </a:rPr>
              <a:t>分钟</a:t>
            </a:r>
            <a:endParaRPr lang="zh-CN" altLang="en-US" dirty="0">
              <a:solidFill>
                <a:srgbClr val="080808"/>
              </a:solidFill>
              <a:latin typeface="楷体" panose="02010609060101010101" pitchFamily="49" charset="-122"/>
              <a:ea typeface="楷体" panose="02010609060101010101" pitchFamily="49" charset="-122"/>
            </a:endParaRPr>
          </a:p>
          <a:p>
            <a:pPr eaLnBrk="1" hangingPunct="1">
              <a:defRPr/>
            </a:pPr>
            <a:r>
              <a:rPr lang="zh-CN" altLang="en-US" dirty="0">
                <a:solidFill>
                  <a:srgbClr val="080808"/>
                </a:solidFill>
                <a:latin typeface="楷体" panose="02010609060101010101" pitchFamily="49" charset="-122"/>
                <a:ea typeface="楷体" panose="02010609060101010101" pitchFamily="49" charset="-122"/>
              </a:rPr>
              <a:t>乙： </a:t>
            </a:r>
            <a:r>
              <a:rPr lang="en-US" altLang="zh-CN" dirty="0">
                <a:solidFill>
                  <a:srgbClr val="080808"/>
                </a:solidFill>
                <a:latin typeface="楷体" panose="02010609060101010101" pitchFamily="49" charset="-122"/>
                <a:ea typeface="楷体" panose="02010609060101010101" pitchFamily="49" charset="-122"/>
              </a:rPr>
              <a:t>20 </a:t>
            </a:r>
            <a:r>
              <a:rPr lang="zh-CN" altLang="en-US" dirty="0">
                <a:solidFill>
                  <a:srgbClr val="080808"/>
                </a:solidFill>
                <a:latin typeface="楷体" panose="02010609060101010101" pitchFamily="49" charset="-122"/>
                <a:ea typeface="楷体" panose="02010609060101010101" pitchFamily="49" charset="-122"/>
              </a:rPr>
              <a:t>分钟</a:t>
            </a:r>
            <a:endParaRPr lang="zh-CN" altLang="en-US" dirty="0">
              <a:solidFill>
                <a:srgbClr val="080808"/>
              </a:solidFill>
              <a:latin typeface="楷体" panose="02010609060101010101" pitchFamily="49" charset="-122"/>
              <a:ea typeface="楷体" panose="02010609060101010101" pitchFamily="49" charset="-122"/>
            </a:endParaRPr>
          </a:p>
          <a:p>
            <a:pPr eaLnBrk="1" hangingPunct="1">
              <a:defRPr/>
            </a:pPr>
            <a:r>
              <a:rPr lang="zh-CN" altLang="en-US" dirty="0">
                <a:solidFill>
                  <a:srgbClr val="080808"/>
                </a:solidFill>
                <a:latin typeface="楷体" panose="02010609060101010101" pitchFamily="49" charset="-122"/>
                <a:ea typeface="楷体" panose="02010609060101010101" pitchFamily="49" charset="-122"/>
              </a:rPr>
              <a:t>丙： </a:t>
            </a:r>
            <a:r>
              <a:rPr lang="en-US" altLang="zh-CN" dirty="0">
                <a:solidFill>
                  <a:srgbClr val="080808"/>
                </a:solidFill>
                <a:latin typeface="楷体" panose="02010609060101010101" pitchFamily="49" charset="-122"/>
                <a:ea typeface="楷体" panose="02010609060101010101" pitchFamily="49" charset="-122"/>
              </a:rPr>
              <a:t>20 </a:t>
            </a:r>
            <a:r>
              <a:rPr lang="zh-CN" altLang="en-US" dirty="0">
                <a:solidFill>
                  <a:srgbClr val="080808"/>
                </a:solidFill>
                <a:latin typeface="楷体" panose="02010609060101010101" pitchFamily="49" charset="-122"/>
                <a:ea typeface="楷体" panose="02010609060101010101" pitchFamily="49" charset="-122"/>
              </a:rPr>
              <a:t>分钟</a:t>
            </a:r>
            <a:endParaRPr lang="zh-CN" altLang="en-US"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539750" y="1052513"/>
            <a:ext cx="80645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a:solidFill>
                  <a:srgbClr val="080808"/>
                </a:solidFill>
                <a:latin typeface="楷体" panose="02010609060101010101" pitchFamily="49" charset="-122"/>
                <a:ea typeface="楷体" panose="02010609060101010101" pitchFamily="49" charset="-122"/>
              </a:rPr>
              <a:t>算法实例</a:t>
            </a:r>
            <a:r>
              <a:rPr lang="en-US" altLang="zh-CN" sz="2400">
                <a:solidFill>
                  <a:srgbClr val="080808"/>
                </a:solidFill>
                <a:latin typeface="楷体" panose="02010609060101010101" pitchFamily="49" charset="-122"/>
                <a:ea typeface="楷体" panose="02010609060101010101" pitchFamily="49" charset="-122"/>
              </a:rPr>
              <a:t>3</a:t>
            </a:r>
            <a:r>
              <a:rPr lang="zh-CN" altLang="en-US" sz="2400">
                <a:solidFill>
                  <a:srgbClr val="080808"/>
                </a:solidFill>
                <a:latin typeface="楷体" panose="02010609060101010101" pitchFamily="49" charset="-122"/>
                <a:ea typeface="楷体" panose="02010609060101010101" pitchFamily="49" charset="-122"/>
              </a:rPr>
              <a:t>：</a:t>
            </a:r>
            <a:endParaRPr lang="zh-CN" altLang="en-US" sz="240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zh-CN" altLang="en-US" sz="2400">
                <a:solidFill>
                  <a:srgbClr val="080808"/>
                </a:solidFill>
                <a:latin typeface="楷体" panose="02010609060101010101" pitchFamily="49" charset="-122"/>
                <a:ea typeface="楷体" panose="02010609060101010101" pitchFamily="49" charset="-122"/>
              </a:rPr>
              <a:t>    一位商人有</a:t>
            </a:r>
            <a:r>
              <a:rPr lang="en-US" altLang="zh-CN" sz="2400">
                <a:solidFill>
                  <a:srgbClr val="080808"/>
                </a:solidFill>
                <a:latin typeface="楷体" panose="02010609060101010101" pitchFamily="49" charset="-122"/>
                <a:ea typeface="楷体" panose="02010609060101010101" pitchFamily="49" charset="-122"/>
              </a:rPr>
              <a:t>9</a:t>
            </a:r>
            <a:r>
              <a:rPr lang="zh-CN" altLang="en-US" sz="2400">
                <a:solidFill>
                  <a:srgbClr val="080808"/>
                </a:solidFill>
                <a:latin typeface="楷体" panose="02010609060101010101" pitchFamily="49" charset="-122"/>
                <a:ea typeface="楷体" panose="02010609060101010101" pitchFamily="49" charset="-122"/>
              </a:rPr>
              <a:t>枚银元，其中有</a:t>
            </a:r>
            <a:r>
              <a:rPr lang="en-US" altLang="zh-CN" sz="2400">
                <a:solidFill>
                  <a:srgbClr val="080808"/>
                </a:solidFill>
                <a:latin typeface="楷体" panose="02010609060101010101" pitchFamily="49" charset="-122"/>
                <a:ea typeface="楷体" panose="02010609060101010101" pitchFamily="49" charset="-122"/>
              </a:rPr>
              <a:t>1</a:t>
            </a:r>
            <a:r>
              <a:rPr lang="zh-CN" altLang="en-US" sz="2400">
                <a:solidFill>
                  <a:srgbClr val="080808"/>
                </a:solidFill>
                <a:latin typeface="楷体" panose="02010609060101010101" pitchFamily="49" charset="-122"/>
                <a:ea typeface="楷体" panose="02010609060101010101" pitchFamily="49" charset="-122"/>
              </a:rPr>
              <a:t>枚略轻的是假银元．你能用天平（无砝码）将假银元找出来吗？写出解决这一问题的算法．</a:t>
            </a:r>
            <a:endParaRPr lang="zh-CN" altLang="en-US" sz="2400">
              <a:solidFill>
                <a:srgbClr val="080808"/>
              </a:solidFill>
              <a:latin typeface="楷体" panose="02010609060101010101" pitchFamily="49" charset="-122"/>
              <a:ea typeface="楷体" panose="02010609060101010101" pitchFamily="49" charset="-122"/>
            </a:endParaRPr>
          </a:p>
        </p:txBody>
      </p:sp>
      <p:pic>
        <p:nvPicPr>
          <p:cNvPr id="18435" name="图片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475" y="3246438"/>
            <a:ext cx="2525713" cy="252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4"/>
          <p:cNvSpPr txBox="1">
            <a:spLocks noChangeArrowheads="1"/>
          </p:cNvSpPr>
          <p:nvPr/>
        </p:nvSpPr>
        <p:spPr bwMode="auto">
          <a:xfrm>
            <a:off x="269875" y="908050"/>
            <a:ext cx="8604250" cy="471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a:solidFill>
                  <a:srgbClr val="080808"/>
                </a:solidFill>
                <a:latin typeface="楷体" panose="02010609060101010101" pitchFamily="49" charset="-122"/>
                <a:ea typeface="楷体" panose="02010609060101010101" pitchFamily="49" charset="-122"/>
              </a:rPr>
              <a:t>方法一：</a:t>
            </a:r>
            <a:endParaRPr lang="zh-CN" altLang="en-US" sz="240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en-US" altLang="zh-CN" sz="2400">
                <a:solidFill>
                  <a:srgbClr val="080808"/>
                </a:solidFill>
                <a:latin typeface="楷体" panose="02010609060101010101" pitchFamily="49" charset="-122"/>
                <a:ea typeface="楷体" panose="02010609060101010101" pitchFamily="49" charset="-122"/>
              </a:rPr>
              <a:t>S1  </a:t>
            </a:r>
            <a:r>
              <a:rPr lang="zh-CN" altLang="en-US" sz="2400">
                <a:solidFill>
                  <a:srgbClr val="080808"/>
                </a:solidFill>
                <a:latin typeface="楷体" panose="02010609060101010101" pitchFamily="49" charset="-122"/>
                <a:ea typeface="楷体" panose="02010609060101010101" pitchFamily="49" charset="-122"/>
              </a:rPr>
              <a:t>任取</a:t>
            </a:r>
            <a:r>
              <a:rPr lang="en-US" altLang="zh-CN" sz="2400">
                <a:solidFill>
                  <a:srgbClr val="080808"/>
                </a:solidFill>
                <a:latin typeface="楷体" panose="02010609060101010101" pitchFamily="49" charset="-122"/>
                <a:ea typeface="楷体" panose="02010609060101010101" pitchFamily="49" charset="-122"/>
              </a:rPr>
              <a:t>2</a:t>
            </a:r>
            <a:r>
              <a:rPr lang="zh-CN" altLang="en-US" sz="2400">
                <a:solidFill>
                  <a:srgbClr val="080808"/>
                </a:solidFill>
                <a:latin typeface="楷体" panose="02010609060101010101" pitchFamily="49" charset="-122"/>
                <a:ea typeface="楷体" panose="02010609060101010101" pitchFamily="49" charset="-122"/>
              </a:rPr>
              <a:t>枚银元分别放在天平的两边，如果天平左右不平衡，则轻的那一边就是假银元；如果天平平衡，则进行</a:t>
            </a:r>
            <a:r>
              <a:rPr lang="en-US" altLang="zh-CN" sz="2400">
                <a:solidFill>
                  <a:srgbClr val="080808"/>
                </a:solidFill>
                <a:latin typeface="楷体" panose="02010609060101010101" pitchFamily="49" charset="-122"/>
                <a:ea typeface="楷体" panose="02010609060101010101" pitchFamily="49" charset="-122"/>
              </a:rPr>
              <a:t>S2</a:t>
            </a:r>
            <a:r>
              <a:rPr lang="zh-CN" altLang="en-US" sz="2400">
                <a:solidFill>
                  <a:srgbClr val="080808"/>
                </a:solidFill>
                <a:latin typeface="楷体" panose="02010609060101010101" pitchFamily="49" charset="-122"/>
                <a:ea typeface="楷体" panose="02010609060101010101" pitchFamily="49" charset="-122"/>
              </a:rPr>
              <a:t>．</a:t>
            </a:r>
            <a:endParaRPr lang="zh-CN" altLang="en-US" sz="240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en-US" altLang="zh-CN" sz="2400">
                <a:solidFill>
                  <a:srgbClr val="080808"/>
                </a:solidFill>
                <a:latin typeface="楷体" panose="02010609060101010101" pitchFamily="49" charset="-122"/>
                <a:ea typeface="楷体" panose="02010609060101010101" pitchFamily="49" charset="-122"/>
              </a:rPr>
              <a:t>S2  </a:t>
            </a:r>
            <a:r>
              <a:rPr lang="zh-CN" altLang="en-US" sz="2400">
                <a:solidFill>
                  <a:srgbClr val="080808"/>
                </a:solidFill>
                <a:latin typeface="楷体" panose="02010609060101010101" pitchFamily="49" charset="-122"/>
                <a:ea typeface="楷体" panose="02010609060101010101" pitchFamily="49" charset="-122"/>
              </a:rPr>
              <a:t>取下右边的银元，然后把剩下的</a:t>
            </a:r>
            <a:r>
              <a:rPr lang="en-US" altLang="zh-CN" sz="2400">
                <a:solidFill>
                  <a:srgbClr val="080808"/>
                </a:solidFill>
                <a:latin typeface="楷体" panose="02010609060101010101" pitchFamily="49" charset="-122"/>
                <a:ea typeface="楷体" panose="02010609060101010101" pitchFamily="49" charset="-122"/>
              </a:rPr>
              <a:t>7</a:t>
            </a:r>
            <a:r>
              <a:rPr lang="zh-CN" altLang="en-US" sz="2400">
                <a:solidFill>
                  <a:srgbClr val="080808"/>
                </a:solidFill>
                <a:latin typeface="楷体" panose="02010609060101010101" pitchFamily="49" charset="-122"/>
                <a:ea typeface="楷体" panose="02010609060101010101" pitchFamily="49" charset="-122"/>
              </a:rPr>
              <a:t>枚银元依次放在右边进行称量，直到天平不平衡，偏轻的那一边就是假银元．</a:t>
            </a:r>
            <a:endParaRPr lang="zh-CN" altLang="en-US" sz="240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zh-CN" altLang="en-US" sz="2400">
                <a:solidFill>
                  <a:srgbClr val="080808"/>
                </a:solidFill>
                <a:latin typeface="楷体" panose="02010609060101010101" pitchFamily="49" charset="-122"/>
                <a:ea typeface="楷体" panose="02010609060101010101" pitchFamily="49" charset="-122"/>
              </a:rPr>
              <a:t>方法二：</a:t>
            </a:r>
            <a:endParaRPr lang="zh-CN" altLang="en-US" sz="240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en-US" altLang="zh-CN" sz="2400">
                <a:solidFill>
                  <a:srgbClr val="080808"/>
                </a:solidFill>
                <a:latin typeface="楷体" panose="02010609060101010101" pitchFamily="49" charset="-122"/>
                <a:ea typeface="楷体" panose="02010609060101010101" pitchFamily="49" charset="-122"/>
              </a:rPr>
              <a:t>S1  </a:t>
            </a:r>
            <a:r>
              <a:rPr lang="zh-CN" altLang="en-US" sz="2400">
                <a:solidFill>
                  <a:srgbClr val="080808"/>
                </a:solidFill>
                <a:latin typeface="楷体" panose="02010609060101010101" pitchFamily="49" charset="-122"/>
                <a:ea typeface="楷体" panose="02010609060101010101" pitchFamily="49" charset="-122"/>
              </a:rPr>
              <a:t>任取两枚银元分别放在天平的两端，如果天平左右不平衡，则轻的那一边是假银元；否则进行</a:t>
            </a:r>
            <a:r>
              <a:rPr lang="en-US" altLang="zh-CN" sz="2400">
                <a:solidFill>
                  <a:srgbClr val="080808"/>
                </a:solidFill>
                <a:latin typeface="楷体" panose="02010609060101010101" pitchFamily="49" charset="-122"/>
                <a:ea typeface="楷体" panose="02010609060101010101" pitchFamily="49" charset="-122"/>
              </a:rPr>
              <a:t>S2</a:t>
            </a:r>
            <a:r>
              <a:rPr lang="zh-CN" altLang="en-US" sz="2400">
                <a:solidFill>
                  <a:srgbClr val="080808"/>
                </a:solidFill>
                <a:latin typeface="楷体" panose="02010609060101010101" pitchFamily="49" charset="-122"/>
                <a:ea typeface="楷体" panose="02010609060101010101" pitchFamily="49" charset="-122"/>
              </a:rPr>
              <a:t>．</a:t>
            </a:r>
            <a:endParaRPr lang="zh-CN" altLang="en-US" sz="240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en-US" altLang="zh-CN" sz="2400">
                <a:solidFill>
                  <a:srgbClr val="080808"/>
                </a:solidFill>
                <a:latin typeface="楷体" panose="02010609060101010101" pitchFamily="49" charset="-122"/>
                <a:ea typeface="楷体" panose="02010609060101010101" pitchFamily="49" charset="-122"/>
              </a:rPr>
              <a:t>S2  </a:t>
            </a:r>
            <a:r>
              <a:rPr lang="zh-CN" altLang="en-US" sz="2400">
                <a:solidFill>
                  <a:srgbClr val="080808"/>
                </a:solidFill>
                <a:latin typeface="楷体" panose="02010609060101010101" pitchFamily="49" charset="-122"/>
                <a:ea typeface="楷体" panose="02010609060101010101" pitchFamily="49" charset="-122"/>
              </a:rPr>
              <a:t>重复执行</a:t>
            </a:r>
            <a:r>
              <a:rPr lang="en-US" altLang="zh-CN" sz="2400">
                <a:solidFill>
                  <a:srgbClr val="080808"/>
                </a:solidFill>
                <a:latin typeface="楷体" panose="02010609060101010101" pitchFamily="49" charset="-122"/>
                <a:ea typeface="楷体" panose="02010609060101010101" pitchFamily="49" charset="-122"/>
              </a:rPr>
              <a:t>S1</a:t>
            </a:r>
            <a:r>
              <a:rPr lang="zh-CN" altLang="en-US" sz="2400">
                <a:solidFill>
                  <a:srgbClr val="080808"/>
                </a:solidFill>
                <a:latin typeface="楷体" panose="02010609060101010101" pitchFamily="49" charset="-122"/>
                <a:ea typeface="楷体" panose="02010609060101010101" pitchFamily="49" charset="-122"/>
              </a:rPr>
              <a:t>，如果前</a:t>
            </a:r>
            <a:r>
              <a:rPr lang="en-US" altLang="zh-CN" sz="2400">
                <a:solidFill>
                  <a:srgbClr val="080808"/>
                </a:solidFill>
                <a:latin typeface="楷体" panose="02010609060101010101" pitchFamily="49" charset="-122"/>
                <a:ea typeface="楷体" panose="02010609060101010101" pitchFamily="49" charset="-122"/>
              </a:rPr>
              <a:t>4</a:t>
            </a:r>
            <a:r>
              <a:rPr lang="zh-CN" altLang="en-US" sz="2400">
                <a:solidFill>
                  <a:srgbClr val="080808"/>
                </a:solidFill>
                <a:latin typeface="楷体" panose="02010609060101010101" pitchFamily="49" charset="-122"/>
                <a:ea typeface="楷体" panose="02010609060101010101" pitchFamily="49" charset="-122"/>
              </a:rPr>
              <a:t>次天平都平衡，则剩下的那一枚是假银元．</a:t>
            </a:r>
            <a:endParaRPr lang="zh-CN" altLang="en-US" sz="240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5" y="908050"/>
            <a:ext cx="8604250" cy="360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a:solidFill>
                  <a:srgbClr val="080808"/>
                </a:solidFill>
                <a:latin typeface="楷体" panose="02010609060101010101" pitchFamily="49" charset="-122"/>
                <a:ea typeface="楷体" panose="02010609060101010101" pitchFamily="49" charset="-122"/>
              </a:rPr>
              <a:t>方法三：</a:t>
            </a:r>
            <a:endParaRPr lang="zh-CN" altLang="en-US" sz="240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en-US" altLang="zh-CN" sz="2400">
                <a:solidFill>
                  <a:srgbClr val="080808"/>
                </a:solidFill>
                <a:latin typeface="楷体" panose="02010609060101010101" pitchFamily="49" charset="-122"/>
                <a:ea typeface="楷体" panose="02010609060101010101" pitchFamily="49" charset="-122"/>
              </a:rPr>
              <a:t>S1  </a:t>
            </a:r>
            <a:r>
              <a:rPr lang="zh-CN" altLang="en-US" sz="2400">
                <a:solidFill>
                  <a:srgbClr val="080808"/>
                </a:solidFill>
                <a:latin typeface="楷体" panose="02010609060101010101" pitchFamily="49" charset="-122"/>
                <a:ea typeface="楷体" panose="02010609060101010101" pitchFamily="49" charset="-122"/>
              </a:rPr>
              <a:t>把</a:t>
            </a:r>
            <a:r>
              <a:rPr lang="en-US" altLang="zh-CN" sz="2400">
                <a:solidFill>
                  <a:srgbClr val="080808"/>
                </a:solidFill>
                <a:latin typeface="楷体" panose="02010609060101010101" pitchFamily="49" charset="-122"/>
                <a:ea typeface="楷体" panose="02010609060101010101" pitchFamily="49" charset="-122"/>
              </a:rPr>
              <a:t>9</a:t>
            </a:r>
            <a:r>
              <a:rPr lang="zh-CN" altLang="en-US" sz="2400">
                <a:solidFill>
                  <a:srgbClr val="080808"/>
                </a:solidFill>
                <a:latin typeface="楷体" panose="02010609060101010101" pitchFamily="49" charset="-122"/>
                <a:ea typeface="楷体" panose="02010609060101010101" pitchFamily="49" charset="-122"/>
              </a:rPr>
              <a:t>枚银元平均分成</a:t>
            </a:r>
            <a:r>
              <a:rPr lang="en-US" altLang="zh-CN" sz="2400">
                <a:solidFill>
                  <a:srgbClr val="080808"/>
                </a:solidFill>
                <a:latin typeface="楷体" panose="02010609060101010101" pitchFamily="49" charset="-122"/>
                <a:ea typeface="楷体" panose="02010609060101010101" pitchFamily="49" charset="-122"/>
              </a:rPr>
              <a:t>3</a:t>
            </a:r>
            <a:r>
              <a:rPr lang="zh-CN" altLang="en-US" sz="2400">
                <a:solidFill>
                  <a:srgbClr val="080808"/>
                </a:solidFill>
                <a:latin typeface="楷体" panose="02010609060101010101" pitchFamily="49" charset="-122"/>
                <a:ea typeface="楷体" panose="02010609060101010101" pitchFamily="49" charset="-122"/>
              </a:rPr>
              <a:t>组，每组</a:t>
            </a:r>
            <a:r>
              <a:rPr lang="en-US" altLang="zh-CN" sz="2400">
                <a:solidFill>
                  <a:srgbClr val="080808"/>
                </a:solidFill>
                <a:latin typeface="楷体" panose="02010609060101010101" pitchFamily="49" charset="-122"/>
                <a:ea typeface="楷体" panose="02010609060101010101" pitchFamily="49" charset="-122"/>
              </a:rPr>
              <a:t>3</a:t>
            </a:r>
            <a:r>
              <a:rPr lang="zh-CN" altLang="en-US" sz="2400">
                <a:solidFill>
                  <a:srgbClr val="080808"/>
                </a:solidFill>
                <a:latin typeface="楷体" panose="02010609060101010101" pitchFamily="49" charset="-122"/>
                <a:ea typeface="楷体" panose="02010609060101010101" pitchFamily="49" charset="-122"/>
              </a:rPr>
              <a:t>枚．</a:t>
            </a:r>
            <a:endParaRPr lang="zh-CN" altLang="en-US" sz="240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en-US" altLang="zh-CN" sz="2400">
                <a:solidFill>
                  <a:srgbClr val="080808"/>
                </a:solidFill>
                <a:latin typeface="楷体" panose="02010609060101010101" pitchFamily="49" charset="-122"/>
                <a:ea typeface="楷体" panose="02010609060101010101" pitchFamily="49" charset="-122"/>
              </a:rPr>
              <a:t>S2  </a:t>
            </a:r>
            <a:r>
              <a:rPr lang="zh-CN" altLang="en-US" sz="2400">
                <a:solidFill>
                  <a:srgbClr val="080808"/>
                </a:solidFill>
                <a:latin typeface="楷体" panose="02010609060101010101" pitchFamily="49" charset="-122"/>
                <a:ea typeface="楷体" panose="02010609060101010101" pitchFamily="49" charset="-122"/>
              </a:rPr>
              <a:t>先将其中两组放在天平的两边，如果天平左右不平衡，那么假银元就在轻的那一组；如果天平左右平衡，则假银元就在未称量的那一组内．</a:t>
            </a:r>
            <a:endParaRPr lang="zh-CN" altLang="en-US" sz="240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en-US" altLang="zh-CN" sz="2400">
                <a:solidFill>
                  <a:srgbClr val="080808"/>
                </a:solidFill>
                <a:latin typeface="楷体" panose="02010609060101010101" pitchFamily="49" charset="-122"/>
                <a:ea typeface="楷体" panose="02010609060101010101" pitchFamily="49" charset="-122"/>
              </a:rPr>
              <a:t>S3  </a:t>
            </a:r>
            <a:r>
              <a:rPr lang="zh-CN" altLang="en-US" sz="2400">
                <a:solidFill>
                  <a:srgbClr val="080808"/>
                </a:solidFill>
                <a:latin typeface="楷体" panose="02010609060101010101" pitchFamily="49" charset="-122"/>
                <a:ea typeface="楷体" panose="02010609060101010101" pitchFamily="49" charset="-122"/>
              </a:rPr>
              <a:t>取出含有假银元的那一组，从中任取</a:t>
            </a:r>
            <a:r>
              <a:rPr lang="en-US" altLang="zh-CN" sz="2400">
                <a:solidFill>
                  <a:srgbClr val="080808"/>
                </a:solidFill>
                <a:latin typeface="楷体" panose="02010609060101010101" pitchFamily="49" charset="-122"/>
                <a:ea typeface="楷体" panose="02010609060101010101" pitchFamily="49" charset="-122"/>
              </a:rPr>
              <a:t>2</a:t>
            </a:r>
            <a:r>
              <a:rPr lang="zh-CN" altLang="en-US" sz="2400">
                <a:solidFill>
                  <a:srgbClr val="080808"/>
                </a:solidFill>
                <a:latin typeface="楷体" panose="02010609060101010101" pitchFamily="49" charset="-122"/>
                <a:ea typeface="楷体" panose="02010609060101010101" pitchFamily="49" charset="-122"/>
              </a:rPr>
              <a:t>枚银元放在天平左右两边进行称量，如果天平左右不平衡，则轻的那一边是假银元；如果天平左右平衡，则未称的那一枚就是假银元．</a:t>
            </a:r>
            <a:endParaRPr lang="zh-CN" altLang="en-US" sz="240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5" y="1268760"/>
            <a:ext cx="86042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1.1】</a:t>
            </a:r>
            <a:r>
              <a:rPr lang="zh-CN" altLang="en-US" sz="2400" dirty="0">
                <a:solidFill>
                  <a:srgbClr val="080808"/>
                </a:solidFill>
                <a:latin typeface="楷体" panose="02010609060101010101" pitchFamily="49" charset="-122"/>
                <a:ea typeface="楷体" panose="02010609060101010101" pitchFamily="49" charset="-122"/>
              </a:rPr>
              <a:t>假设</a:t>
            </a:r>
            <a:r>
              <a:rPr lang="en-US" altLang="zh-CN" sz="2400" dirty="0">
                <a:solidFill>
                  <a:srgbClr val="080808"/>
                </a:solidFill>
                <a:latin typeface="楷体" panose="02010609060101010101" pitchFamily="49" charset="-122"/>
                <a:ea typeface="楷体" panose="02010609060101010101" pitchFamily="49" charset="-122"/>
              </a:rPr>
              <a:t>a</a:t>
            </a:r>
            <a:r>
              <a:rPr lang="zh-CN" altLang="en-US" sz="2400" dirty="0">
                <a:solidFill>
                  <a:srgbClr val="080808"/>
                </a:solidFill>
                <a:latin typeface="楷体" panose="02010609060101010101" pitchFamily="49" charset="-122"/>
                <a:ea typeface="楷体" panose="02010609060101010101" pitchFamily="49" charset="-122"/>
              </a:rPr>
              <a:t>杯中放的是牛奶，</a:t>
            </a:r>
            <a:r>
              <a:rPr lang="en-US" altLang="zh-CN" sz="2400" dirty="0">
                <a:solidFill>
                  <a:srgbClr val="080808"/>
                </a:solidFill>
                <a:latin typeface="楷体" panose="02010609060101010101" pitchFamily="49" charset="-122"/>
                <a:ea typeface="楷体" panose="02010609060101010101" pitchFamily="49" charset="-122"/>
              </a:rPr>
              <a:t>b</a:t>
            </a:r>
            <a:r>
              <a:rPr lang="zh-CN" altLang="en-US" sz="2400" dirty="0">
                <a:solidFill>
                  <a:srgbClr val="080808"/>
                </a:solidFill>
                <a:latin typeface="楷体" panose="02010609060101010101" pitchFamily="49" charset="-122"/>
                <a:ea typeface="楷体" panose="02010609060101010101" pitchFamily="49" charset="-122"/>
              </a:rPr>
              <a:t>杯中放的是水，写出交换两个杯子中液体的算法。</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69875" y="2367171"/>
            <a:ext cx="860425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思路：如果想要交换的话必须借助第三个空杯子</a:t>
            </a:r>
            <a:r>
              <a:rPr lang="en-US" altLang="zh-CN" sz="2400" dirty="0">
                <a:solidFill>
                  <a:srgbClr val="080808"/>
                </a:solidFill>
                <a:latin typeface="楷体" panose="02010609060101010101" pitchFamily="49" charset="-122"/>
                <a:ea typeface="楷体" panose="02010609060101010101" pitchFamily="49" charset="-122"/>
              </a:rPr>
              <a:t>t</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Step1</a:t>
            </a:r>
            <a:r>
              <a:rPr lang="zh-CN" altLang="en-US" sz="2400" dirty="0">
                <a:solidFill>
                  <a:srgbClr val="080808"/>
                </a:solidFill>
                <a:latin typeface="楷体" panose="02010609060101010101" pitchFamily="49" charset="-122"/>
                <a:ea typeface="楷体" panose="02010609060101010101" pitchFamily="49" charset="-122"/>
              </a:rPr>
              <a:t>：将</a:t>
            </a:r>
            <a:r>
              <a:rPr lang="en-US" altLang="zh-CN" sz="2400" dirty="0">
                <a:solidFill>
                  <a:srgbClr val="080808"/>
                </a:solidFill>
                <a:latin typeface="楷体" panose="02010609060101010101" pitchFamily="49" charset="-122"/>
                <a:ea typeface="楷体" panose="02010609060101010101" pitchFamily="49" charset="-122"/>
              </a:rPr>
              <a:t>a</a:t>
            </a:r>
            <a:r>
              <a:rPr lang="zh-CN" altLang="en-US" sz="2400" dirty="0">
                <a:solidFill>
                  <a:srgbClr val="080808"/>
                </a:solidFill>
                <a:latin typeface="楷体" panose="02010609060101010101" pitchFamily="49" charset="-122"/>
                <a:ea typeface="楷体" panose="02010609060101010101" pitchFamily="49" charset="-122"/>
              </a:rPr>
              <a:t>杯中的牛奶倒入空杯子</a:t>
            </a:r>
            <a:r>
              <a:rPr lang="en-US" altLang="zh-CN" sz="2400" dirty="0">
                <a:solidFill>
                  <a:srgbClr val="080808"/>
                </a:solidFill>
                <a:latin typeface="楷体" panose="02010609060101010101" pitchFamily="49" charset="-122"/>
                <a:ea typeface="楷体" panose="02010609060101010101" pitchFamily="49" charset="-122"/>
              </a:rPr>
              <a:t>t</a:t>
            </a:r>
            <a:r>
              <a:rPr lang="zh-CN" altLang="en-US" sz="2400" dirty="0">
                <a:solidFill>
                  <a:srgbClr val="080808"/>
                </a:solidFill>
                <a:latin typeface="楷体" panose="02010609060101010101" pitchFamily="49" charset="-122"/>
                <a:ea typeface="楷体" panose="02010609060101010101" pitchFamily="49" charset="-122"/>
              </a:rPr>
              <a:t>中；</a:t>
            </a:r>
            <a:endParaRPr lang="zh-CN" altLang="en-US" sz="2400" dirty="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Step2</a:t>
            </a:r>
            <a:r>
              <a:rPr lang="zh-CN" altLang="en-US" sz="2400" dirty="0">
                <a:solidFill>
                  <a:srgbClr val="080808"/>
                </a:solidFill>
                <a:latin typeface="楷体" panose="02010609060101010101" pitchFamily="49" charset="-122"/>
                <a:ea typeface="楷体" panose="02010609060101010101" pitchFamily="49" charset="-122"/>
              </a:rPr>
              <a:t>：将</a:t>
            </a:r>
            <a:r>
              <a:rPr lang="en-US" altLang="zh-CN" sz="2400" dirty="0">
                <a:solidFill>
                  <a:srgbClr val="080808"/>
                </a:solidFill>
                <a:latin typeface="楷体" panose="02010609060101010101" pitchFamily="49" charset="-122"/>
                <a:ea typeface="楷体" panose="02010609060101010101" pitchFamily="49" charset="-122"/>
              </a:rPr>
              <a:t>b</a:t>
            </a:r>
            <a:r>
              <a:rPr lang="zh-CN" altLang="en-US" sz="2400" dirty="0">
                <a:solidFill>
                  <a:srgbClr val="080808"/>
                </a:solidFill>
                <a:latin typeface="楷体" panose="02010609060101010101" pitchFamily="49" charset="-122"/>
                <a:ea typeface="楷体" panose="02010609060101010101" pitchFamily="49" charset="-122"/>
              </a:rPr>
              <a:t>杯中的水倒入</a:t>
            </a:r>
            <a:r>
              <a:rPr lang="en-US" altLang="zh-CN" sz="2400" dirty="0">
                <a:solidFill>
                  <a:srgbClr val="080808"/>
                </a:solidFill>
                <a:latin typeface="楷体" panose="02010609060101010101" pitchFamily="49" charset="-122"/>
                <a:ea typeface="楷体" panose="02010609060101010101" pitchFamily="49" charset="-122"/>
              </a:rPr>
              <a:t>a</a:t>
            </a:r>
            <a:r>
              <a:rPr lang="zh-CN" altLang="en-US" sz="2400" dirty="0">
                <a:solidFill>
                  <a:srgbClr val="080808"/>
                </a:solidFill>
                <a:latin typeface="楷体" panose="02010609060101010101" pitchFamily="49" charset="-122"/>
                <a:ea typeface="楷体" panose="02010609060101010101" pitchFamily="49" charset="-122"/>
              </a:rPr>
              <a:t>杯中；</a:t>
            </a:r>
            <a:endParaRPr lang="zh-CN" altLang="en-US" sz="2400" dirty="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Step3</a:t>
            </a:r>
            <a:r>
              <a:rPr lang="zh-CN" altLang="en-US" sz="2400" dirty="0">
                <a:solidFill>
                  <a:srgbClr val="080808"/>
                </a:solidFill>
                <a:latin typeface="楷体" panose="02010609060101010101" pitchFamily="49" charset="-122"/>
                <a:ea typeface="楷体" panose="02010609060101010101" pitchFamily="49" charset="-122"/>
              </a:rPr>
              <a:t>：将</a:t>
            </a:r>
            <a:r>
              <a:rPr lang="en-US" altLang="zh-CN" sz="2400" dirty="0">
                <a:solidFill>
                  <a:srgbClr val="080808"/>
                </a:solidFill>
                <a:latin typeface="楷体" panose="02010609060101010101" pitchFamily="49" charset="-122"/>
                <a:ea typeface="楷体" panose="02010609060101010101" pitchFamily="49" charset="-122"/>
              </a:rPr>
              <a:t>t</a:t>
            </a:r>
            <a:r>
              <a:rPr lang="zh-CN" altLang="en-US" sz="2400" dirty="0">
                <a:solidFill>
                  <a:srgbClr val="080808"/>
                </a:solidFill>
                <a:latin typeface="楷体" panose="02010609060101010101" pitchFamily="49" charset="-122"/>
                <a:ea typeface="楷体" panose="02010609060101010101" pitchFamily="49" charset="-122"/>
              </a:rPr>
              <a:t>杯中的牛奶倒入</a:t>
            </a:r>
            <a:r>
              <a:rPr lang="en-US" altLang="zh-CN" sz="2400" dirty="0">
                <a:solidFill>
                  <a:srgbClr val="080808"/>
                </a:solidFill>
                <a:latin typeface="楷体" panose="02010609060101010101" pitchFamily="49" charset="-122"/>
                <a:ea typeface="楷体" panose="02010609060101010101" pitchFamily="49" charset="-122"/>
              </a:rPr>
              <a:t>b</a:t>
            </a:r>
            <a:r>
              <a:rPr lang="zh-CN" altLang="en-US" sz="2400" dirty="0">
                <a:solidFill>
                  <a:srgbClr val="080808"/>
                </a:solidFill>
                <a:latin typeface="楷体" panose="02010609060101010101" pitchFamily="49" charset="-122"/>
                <a:ea typeface="楷体" panose="02010609060101010101" pitchFamily="49" charset="-122"/>
              </a:rPr>
              <a:t>杯中；</a:t>
            </a: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3"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8"/>
          <p:cNvSpPr>
            <a:spLocks noEditPoints="1"/>
          </p:cNvSpPr>
          <p:nvPr/>
        </p:nvSpPr>
        <p:spPr bwMode="auto">
          <a:xfrm>
            <a:off x="595080" y="1061879"/>
            <a:ext cx="714096" cy="33562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 name="Freeform 24"/>
          <p:cNvSpPr/>
          <p:nvPr>
            <p:custDataLst>
              <p:tags r:id="rId1"/>
            </p:custDataLst>
          </p:nvPr>
        </p:nvSpPr>
        <p:spPr bwMode="auto">
          <a:xfrm>
            <a:off x="4660082" y="2372308"/>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4" name="Freeform 26"/>
          <p:cNvSpPr/>
          <p:nvPr>
            <p:custDataLst>
              <p:tags r:id="rId2"/>
            </p:custDataLst>
          </p:nvPr>
        </p:nvSpPr>
        <p:spPr bwMode="auto">
          <a:xfrm>
            <a:off x="4660082" y="3193202"/>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5" name="Freeform 27">
            <a:hlinkClick r:id="rId3" action="ppaction://hlinksldjump"/>
          </p:cNvPr>
          <p:cNvSpPr/>
          <p:nvPr>
            <p:custDataLst>
              <p:tags r:id="rId4"/>
            </p:custDataLst>
          </p:nvPr>
        </p:nvSpPr>
        <p:spPr bwMode="auto">
          <a:xfrm>
            <a:off x="4075714" y="4028359"/>
            <a:ext cx="532002" cy="535572"/>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bg1"/>
          </a:solidFill>
          <a:ln>
            <a:noFill/>
          </a:ln>
        </p:spPr>
        <p:txBody>
          <a:bodyPr vert="horz" wrap="square" lIns="68553" tIns="34277" rIns="68553" bIns="34277" numCol="1" anchor="t" anchorCtr="0" compatLnSpc="1"/>
          <a:lstStyle/>
          <a:p>
            <a:endParaRPr lang="zh-CN" altLang="en-US"/>
          </a:p>
        </p:txBody>
      </p:sp>
      <p:sp>
        <p:nvSpPr>
          <p:cNvPr id="17" name="Freeform 28"/>
          <p:cNvSpPr/>
          <p:nvPr>
            <p:custDataLst>
              <p:tags r:id="rId5"/>
            </p:custDataLst>
          </p:nvPr>
        </p:nvSpPr>
        <p:spPr bwMode="auto">
          <a:xfrm>
            <a:off x="4660082" y="4028359"/>
            <a:ext cx="3361660" cy="53557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29" name="Freeform 30"/>
          <p:cNvSpPr/>
          <p:nvPr>
            <p:custDataLst>
              <p:tags r:id="rId6"/>
            </p:custDataLst>
          </p:nvPr>
        </p:nvSpPr>
        <p:spPr bwMode="auto">
          <a:xfrm>
            <a:off x="4660082" y="4875418"/>
            <a:ext cx="3361660" cy="53676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33" name="TextBox 47"/>
          <p:cNvSpPr txBox="1"/>
          <p:nvPr>
            <p:custDataLst>
              <p:tags r:id="rId7"/>
            </p:custDataLst>
          </p:nvPr>
        </p:nvSpPr>
        <p:spPr>
          <a:xfrm>
            <a:off x="4784090" y="2420620"/>
            <a:ext cx="3290570" cy="429895"/>
          </a:xfrm>
          <a:prstGeom prst="rect">
            <a:avLst/>
          </a:prstGeom>
          <a:noFill/>
        </p:spPr>
        <p:txBody>
          <a:bodyPr wrap="square" rtlCol="0">
            <a:spAutoFit/>
            <a:scene3d>
              <a:camera prst="orthographicFront"/>
              <a:lightRig rig="threePt" dir="t"/>
            </a:scene3d>
          </a:bodyPr>
          <a:lstStyle/>
          <a:p>
            <a:r>
              <a:rPr lang="en-US" altLang="zh-CN" sz="22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1.1 </a:t>
            </a:r>
            <a:r>
              <a:rPr lang="zh-CN" altLang="en-US" sz="22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课程</a:t>
            </a:r>
            <a:r>
              <a:rPr lang="zh-CN" altLang="en-US" sz="22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概要和资料参考</a:t>
            </a:r>
            <a:endParaRPr lang="zh-CN" altLang="en-US" sz="22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4" name="TextBox 48"/>
          <p:cNvSpPr txBox="1"/>
          <p:nvPr>
            <p:custDataLst>
              <p:tags r:id="rId8"/>
            </p:custDataLst>
          </p:nvPr>
        </p:nvSpPr>
        <p:spPr>
          <a:xfrm>
            <a:off x="4784389" y="3286425"/>
            <a:ext cx="2955963" cy="429895"/>
          </a:xfrm>
          <a:prstGeom prst="rect">
            <a:avLst/>
          </a:prstGeom>
          <a:noFill/>
        </p:spPr>
        <p:txBody>
          <a:bodyPr wrap="square" rtlCol="0">
            <a:spAutoFit/>
            <a:scene3d>
              <a:camera prst="orthographicFront"/>
              <a:lightRig rig="threePt" dir="t"/>
            </a:scene3d>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1"/>
                </a:solidFill>
                <a:effectLst>
                  <a:outerShdw blurRad="38100" dist="19050" dir="2700000" algn="tl" rotWithShape="0">
                    <a:schemeClr val="dk1">
                      <a:alpha val="40000"/>
                    </a:schemeClr>
                  </a:outerShdw>
                </a:effectLst>
              </a:rPr>
              <a:t>1.2 </a:t>
            </a:r>
            <a:r>
              <a:rPr lang="zh-CN" altLang="en-US" sz="2200" dirty="0">
                <a:solidFill>
                  <a:schemeClr val="tx1"/>
                </a:solidFill>
                <a:effectLst>
                  <a:outerShdw blurRad="38100" dist="19050" dir="2700000" algn="tl" rotWithShape="0">
                    <a:schemeClr val="dk1">
                      <a:alpha val="40000"/>
                    </a:schemeClr>
                  </a:outerShdw>
                </a:effectLst>
              </a:rPr>
              <a:t>算法基本概念</a:t>
            </a:r>
            <a:endParaRPr lang="zh-CN" altLang="en-US" sz="2200" dirty="0">
              <a:solidFill>
                <a:schemeClr val="tx1"/>
              </a:solidFill>
              <a:effectLst>
                <a:outerShdw blurRad="38100" dist="19050" dir="2700000" algn="tl" rotWithShape="0">
                  <a:schemeClr val="dk1">
                    <a:alpha val="40000"/>
                  </a:schemeClr>
                </a:outerShdw>
              </a:effectLst>
            </a:endParaRPr>
          </a:p>
        </p:txBody>
      </p:sp>
      <p:sp>
        <p:nvSpPr>
          <p:cNvPr id="35" name="TextBox 49"/>
          <p:cNvSpPr txBox="1"/>
          <p:nvPr>
            <p:custDataLst>
              <p:tags r:id="rId9"/>
            </p:custDataLst>
          </p:nvPr>
        </p:nvSpPr>
        <p:spPr>
          <a:xfrm>
            <a:off x="4784389" y="4089859"/>
            <a:ext cx="3289719" cy="429895"/>
          </a:xfrm>
          <a:prstGeom prst="rect">
            <a:avLst/>
          </a:prstGeom>
          <a:noFill/>
        </p:spPr>
        <p:txBody>
          <a:bodyPr wrap="square" rtlCol="0">
            <a:spAutoFit/>
            <a:scene3d>
              <a:camera prst="orthographicFront"/>
              <a:lightRig rig="threePt" dir="t"/>
            </a:scene3d>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1"/>
                </a:solidFill>
                <a:effectLst>
                  <a:outerShdw blurRad="38100" dist="19050" dir="2700000" algn="tl" rotWithShape="0">
                    <a:schemeClr val="dk1">
                      <a:alpha val="40000"/>
                    </a:schemeClr>
                  </a:outerShdw>
                </a:effectLst>
              </a:rPr>
              <a:t>1.3 </a:t>
            </a:r>
            <a:r>
              <a:rPr lang="zh-CN" altLang="en-US" sz="2200" dirty="0">
                <a:solidFill>
                  <a:schemeClr val="tx1"/>
                </a:solidFill>
                <a:effectLst>
                  <a:outerShdw blurRad="38100" dist="19050" dir="2700000" algn="tl" rotWithShape="0">
                    <a:schemeClr val="dk1">
                      <a:alpha val="40000"/>
                    </a:schemeClr>
                  </a:outerShdw>
                </a:effectLst>
              </a:rPr>
              <a:t>算法分析</a:t>
            </a:r>
            <a:endParaRPr lang="zh-CN" altLang="en-US" sz="2200" dirty="0">
              <a:solidFill>
                <a:schemeClr val="tx1"/>
              </a:solidFill>
              <a:effectLst>
                <a:outerShdw blurRad="38100" dist="19050" dir="2700000" algn="tl" rotWithShape="0">
                  <a:schemeClr val="dk1">
                    <a:alpha val="40000"/>
                  </a:schemeClr>
                </a:outerShdw>
              </a:effectLst>
            </a:endParaRPr>
          </a:p>
        </p:txBody>
      </p:sp>
      <p:sp>
        <p:nvSpPr>
          <p:cNvPr id="36" name="TextBox 50"/>
          <p:cNvSpPr txBox="1"/>
          <p:nvPr>
            <p:custDataLst>
              <p:tags r:id="rId10"/>
            </p:custDataLst>
          </p:nvPr>
        </p:nvSpPr>
        <p:spPr>
          <a:xfrm>
            <a:off x="4784389" y="4927516"/>
            <a:ext cx="2955963" cy="429895"/>
          </a:xfrm>
          <a:prstGeom prst="rect">
            <a:avLst/>
          </a:prstGeom>
          <a:noFill/>
        </p:spPr>
        <p:txBody>
          <a:bodyPr wrap="square" rtlCol="0">
            <a:spAutoFit/>
            <a:scene3d>
              <a:camera prst="orthographicFront"/>
              <a:lightRig rig="threePt" dir="t"/>
            </a:scene3d>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1"/>
                </a:solidFill>
                <a:effectLst>
                  <a:outerShdw blurRad="38100" dist="19050" dir="2700000" algn="tl" rotWithShape="0">
                    <a:schemeClr val="dk1">
                      <a:alpha val="40000"/>
                    </a:schemeClr>
                  </a:outerShdw>
                </a:effectLst>
              </a:rPr>
              <a:t>1.4 </a:t>
            </a:r>
            <a:r>
              <a:rPr lang="zh-CN" altLang="en-US" sz="2200" dirty="0">
                <a:solidFill>
                  <a:schemeClr val="tx1"/>
                </a:solidFill>
                <a:effectLst>
                  <a:outerShdw blurRad="38100" dist="19050" dir="2700000" algn="tl" rotWithShape="0">
                    <a:schemeClr val="dk1">
                      <a:alpha val="40000"/>
                    </a:schemeClr>
                  </a:outerShdw>
                </a:effectLst>
              </a:rPr>
              <a:t>算法设计实例</a:t>
            </a:r>
            <a:endParaRPr lang="zh-CN" altLang="en-US" sz="2200" dirty="0">
              <a:solidFill>
                <a:schemeClr val="tx1"/>
              </a:solidFill>
              <a:effectLst>
                <a:outerShdw blurRad="38100" dist="19050" dir="2700000" algn="tl" rotWithShape="0">
                  <a:schemeClr val="dk1">
                    <a:alpha val="40000"/>
                  </a:schemeClr>
                </a:outerShdw>
              </a:effectLst>
            </a:endParaRPr>
          </a:p>
        </p:txBody>
      </p:sp>
      <p:pic>
        <p:nvPicPr>
          <p:cNvPr id="37" name="Picture 2" descr="E:\我的文档\Nipic_6852949_20110401101000478152.pn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a:stretch>
            <a:fillRect/>
          </a:stretch>
        </p:blipFill>
        <p:spPr bwMode="auto">
          <a:xfrm>
            <a:off x="582590" y="2420888"/>
            <a:ext cx="2680498" cy="29473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8" name="Freeform 41"/>
          <p:cNvSpPr>
            <a:spLocks noEditPoints="1"/>
          </p:cNvSpPr>
          <p:nvPr>
            <p:custDataLst>
              <p:tags r:id="rId12"/>
            </p:custDataLst>
          </p:nvPr>
        </p:nvSpPr>
        <p:spPr bwMode="auto">
          <a:xfrm>
            <a:off x="4161357" y="2477381"/>
            <a:ext cx="360714" cy="356368"/>
          </a:xfrm>
          <a:custGeom>
            <a:avLst/>
            <a:gdLst>
              <a:gd name="T0" fmla="*/ 471 w 549"/>
              <a:gd name="T1" fmla="*/ 540 h 540"/>
              <a:gd name="T2" fmla="*/ 335 w 549"/>
              <a:gd name="T3" fmla="*/ 436 h 540"/>
              <a:gd name="T4" fmla="*/ 0 w 549"/>
              <a:gd name="T5" fmla="*/ 231 h 540"/>
              <a:gd name="T6" fmla="*/ 461 w 549"/>
              <a:gd name="T7" fmla="*/ 231 h 540"/>
              <a:gd name="T8" fmla="*/ 521 w 549"/>
              <a:gd name="T9" fmla="*/ 419 h 540"/>
              <a:gd name="T10" fmla="*/ 297 w 549"/>
              <a:gd name="T11" fmla="*/ 262 h 540"/>
              <a:gd name="T12" fmla="*/ 284 w 549"/>
              <a:gd name="T13" fmla="*/ 259 h 540"/>
              <a:gd name="T14" fmla="*/ 273 w 549"/>
              <a:gd name="T15" fmla="*/ 311 h 540"/>
              <a:gd name="T16" fmla="*/ 297 w 549"/>
              <a:gd name="T17" fmla="*/ 318 h 540"/>
              <a:gd name="T18" fmla="*/ 291 w 549"/>
              <a:gd name="T19" fmla="*/ 336 h 540"/>
              <a:gd name="T20" fmla="*/ 234 w 549"/>
              <a:gd name="T21" fmla="*/ 351 h 540"/>
              <a:gd name="T22" fmla="*/ 230 w 549"/>
              <a:gd name="T23" fmla="*/ 350 h 540"/>
              <a:gd name="T24" fmla="*/ 168 w 549"/>
              <a:gd name="T25" fmla="*/ 327 h 540"/>
              <a:gd name="T26" fmla="*/ 191 w 549"/>
              <a:gd name="T27" fmla="*/ 312 h 540"/>
              <a:gd name="T28" fmla="*/ 208 w 549"/>
              <a:gd name="T29" fmla="*/ 281 h 540"/>
              <a:gd name="T30" fmla="*/ 180 w 549"/>
              <a:gd name="T31" fmla="*/ 260 h 540"/>
              <a:gd name="T32" fmla="*/ 168 w 549"/>
              <a:gd name="T33" fmla="*/ 236 h 540"/>
              <a:gd name="T34" fmla="*/ 178 w 549"/>
              <a:gd name="T35" fmla="*/ 228 h 540"/>
              <a:gd name="T36" fmla="*/ 288 w 549"/>
              <a:gd name="T37" fmla="*/ 229 h 540"/>
              <a:gd name="T38" fmla="*/ 297 w 549"/>
              <a:gd name="T39" fmla="*/ 237 h 540"/>
              <a:gd name="T40" fmla="*/ 386 w 549"/>
              <a:gd name="T41" fmla="*/ 289 h 540"/>
              <a:gd name="T42" fmla="*/ 317 w 549"/>
              <a:gd name="T43" fmla="*/ 215 h 540"/>
              <a:gd name="T44" fmla="*/ 306 w 549"/>
              <a:gd name="T45" fmla="*/ 209 h 540"/>
              <a:gd name="T46" fmla="*/ 164 w 549"/>
              <a:gd name="T47" fmla="*/ 208 h 540"/>
              <a:gd name="T48" fmla="*/ 150 w 549"/>
              <a:gd name="T49" fmla="*/ 214 h 540"/>
              <a:gd name="T50" fmla="*/ 81 w 549"/>
              <a:gd name="T51" fmla="*/ 288 h 540"/>
              <a:gd name="T52" fmla="*/ 78 w 549"/>
              <a:gd name="T53" fmla="*/ 318 h 540"/>
              <a:gd name="T54" fmla="*/ 102 w 549"/>
              <a:gd name="T55" fmla="*/ 333 h 540"/>
              <a:gd name="T56" fmla="*/ 156 w 549"/>
              <a:gd name="T57" fmla="*/ 320 h 540"/>
              <a:gd name="T58" fmla="*/ 164 w 549"/>
              <a:gd name="T59" fmla="*/ 369 h 540"/>
              <a:gd name="T60" fmla="*/ 310 w 549"/>
              <a:gd name="T61" fmla="*/ 361 h 540"/>
              <a:gd name="T62" fmla="*/ 362 w 549"/>
              <a:gd name="T63" fmla="*/ 333 h 540"/>
              <a:gd name="T64" fmla="*/ 366 w 549"/>
              <a:gd name="T65" fmla="*/ 334 h 540"/>
              <a:gd name="T66" fmla="*/ 386 w 549"/>
              <a:gd name="T67" fmla="*/ 289 h 540"/>
              <a:gd name="T68" fmla="*/ 295 w 549"/>
              <a:gd name="T69" fmla="*/ 138 h 540"/>
              <a:gd name="T70" fmla="*/ 171 w 549"/>
              <a:gd name="T71" fmla="*/ 138 h 540"/>
              <a:gd name="T72" fmla="*/ 231 w 549"/>
              <a:gd name="T73" fmla="*/ 432 h 540"/>
              <a:gd name="T74" fmla="*/ 432 w 549"/>
              <a:gd name="T75" fmla="*/ 231 h 540"/>
              <a:gd name="T76" fmla="*/ 29 w 549"/>
              <a:gd name="T77" fmla="*/ 23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9" h="540">
                <a:moveTo>
                  <a:pt x="521" y="520"/>
                </a:moveTo>
                <a:cubicBezTo>
                  <a:pt x="507" y="534"/>
                  <a:pt x="489" y="540"/>
                  <a:pt x="471" y="540"/>
                </a:cubicBezTo>
                <a:cubicBezTo>
                  <a:pt x="452" y="540"/>
                  <a:pt x="434" y="534"/>
                  <a:pt x="420" y="520"/>
                </a:cubicBezTo>
                <a:lnTo>
                  <a:pt x="335" y="436"/>
                </a:lnTo>
                <a:cubicBezTo>
                  <a:pt x="304" y="452"/>
                  <a:pt x="268" y="462"/>
                  <a:pt x="231" y="462"/>
                </a:cubicBezTo>
                <a:cubicBezTo>
                  <a:pt x="103" y="462"/>
                  <a:pt x="0" y="358"/>
                  <a:pt x="0" y="231"/>
                </a:cubicBezTo>
                <a:cubicBezTo>
                  <a:pt x="0" y="103"/>
                  <a:pt x="103" y="0"/>
                  <a:pt x="231" y="0"/>
                </a:cubicBezTo>
                <a:cubicBezTo>
                  <a:pt x="358" y="0"/>
                  <a:pt x="461" y="103"/>
                  <a:pt x="461" y="231"/>
                </a:cubicBezTo>
                <a:cubicBezTo>
                  <a:pt x="461" y="269"/>
                  <a:pt x="452" y="304"/>
                  <a:pt x="436" y="336"/>
                </a:cubicBezTo>
                <a:lnTo>
                  <a:pt x="521" y="419"/>
                </a:lnTo>
                <a:cubicBezTo>
                  <a:pt x="549" y="447"/>
                  <a:pt x="549" y="492"/>
                  <a:pt x="521" y="520"/>
                </a:cubicBezTo>
                <a:close/>
                <a:moveTo>
                  <a:pt x="297" y="262"/>
                </a:moveTo>
                <a:lnTo>
                  <a:pt x="286" y="260"/>
                </a:lnTo>
                <a:cubicBezTo>
                  <a:pt x="285" y="259"/>
                  <a:pt x="285" y="259"/>
                  <a:pt x="284" y="259"/>
                </a:cubicBezTo>
                <a:cubicBezTo>
                  <a:pt x="272" y="258"/>
                  <a:pt x="260" y="267"/>
                  <a:pt x="257" y="281"/>
                </a:cubicBezTo>
                <a:cubicBezTo>
                  <a:pt x="255" y="294"/>
                  <a:pt x="261" y="307"/>
                  <a:pt x="273" y="311"/>
                </a:cubicBezTo>
                <a:cubicBezTo>
                  <a:pt x="273" y="312"/>
                  <a:pt x="274" y="312"/>
                  <a:pt x="274" y="312"/>
                </a:cubicBezTo>
                <a:lnTo>
                  <a:pt x="297" y="318"/>
                </a:lnTo>
                <a:lnTo>
                  <a:pt x="297" y="328"/>
                </a:lnTo>
                <a:cubicBezTo>
                  <a:pt x="297" y="331"/>
                  <a:pt x="295" y="335"/>
                  <a:pt x="291" y="336"/>
                </a:cubicBezTo>
                <a:lnTo>
                  <a:pt x="236" y="351"/>
                </a:lnTo>
                <a:cubicBezTo>
                  <a:pt x="235" y="351"/>
                  <a:pt x="234" y="351"/>
                  <a:pt x="234" y="351"/>
                </a:cubicBezTo>
                <a:cubicBezTo>
                  <a:pt x="233" y="351"/>
                  <a:pt x="232" y="351"/>
                  <a:pt x="231" y="351"/>
                </a:cubicBezTo>
                <a:cubicBezTo>
                  <a:pt x="231" y="351"/>
                  <a:pt x="230" y="351"/>
                  <a:pt x="230" y="350"/>
                </a:cubicBezTo>
                <a:lnTo>
                  <a:pt x="174" y="335"/>
                </a:lnTo>
                <a:cubicBezTo>
                  <a:pt x="171" y="334"/>
                  <a:pt x="168" y="331"/>
                  <a:pt x="168" y="327"/>
                </a:cubicBezTo>
                <a:lnTo>
                  <a:pt x="168" y="318"/>
                </a:lnTo>
                <a:lnTo>
                  <a:pt x="191" y="312"/>
                </a:lnTo>
                <a:cubicBezTo>
                  <a:pt x="192" y="312"/>
                  <a:pt x="192" y="312"/>
                  <a:pt x="193" y="311"/>
                </a:cubicBezTo>
                <a:cubicBezTo>
                  <a:pt x="204" y="307"/>
                  <a:pt x="211" y="294"/>
                  <a:pt x="208" y="281"/>
                </a:cubicBezTo>
                <a:cubicBezTo>
                  <a:pt x="205" y="267"/>
                  <a:pt x="193" y="258"/>
                  <a:pt x="181" y="259"/>
                </a:cubicBezTo>
                <a:cubicBezTo>
                  <a:pt x="181" y="259"/>
                  <a:pt x="180" y="259"/>
                  <a:pt x="180" y="260"/>
                </a:cubicBezTo>
                <a:lnTo>
                  <a:pt x="168" y="262"/>
                </a:lnTo>
                <a:lnTo>
                  <a:pt x="168" y="236"/>
                </a:lnTo>
                <a:cubicBezTo>
                  <a:pt x="168" y="233"/>
                  <a:pt x="169" y="231"/>
                  <a:pt x="171" y="229"/>
                </a:cubicBezTo>
                <a:cubicBezTo>
                  <a:pt x="173" y="228"/>
                  <a:pt x="176" y="227"/>
                  <a:pt x="178" y="228"/>
                </a:cubicBezTo>
                <a:lnTo>
                  <a:pt x="234" y="243"/>
                </a:lnTo>
                <a:lnTo>
                  <a:pt x="288" y="229"/>
                </a:lnTo>
                <a:cubicBezTo>
                  <a:pt x="290" y="228"/>
                  <a:pt x="292" y="228"/>
                  <a:pt x="294" y="230"/>
                </a:cubicBezTo>
                <a:cubicBezTo>
                  <a:pt x="296" y="232"/>
                  <a:pt x="297" y="234"/>
                  <a:pt x="297" y="237"/>
                </a:cubicBezTo>
                <a:lnTo>
                  <a:pt x="297" y="262"/>
                </a:lnTo>
                <a:close/>
                <a:moveTo>
                  <a:pt x="386" y="289"/>
                </a:moveTo>
                <a:cubicBezTo>
                  <a:pt x="385" y="289"/>
                  <a:pt x="385" y="288"/>
                  <a:pt x="385" y="288"/>
                </a:cubicBezTo>
                <a:lnTo>
                  <a:pt x="317" y="215"/>
                </a:lnTo>
                <a:cubicBezTo>
                  <a:pt x="316" y="215"/>
                  <a:pt x="316" y="214"/>
                  <a:pt x="316" y="214"/>
                </a:cubicBezTo>
                <a:cubicBezTo>
                  <a:pt x="313" y="211"/>
                  <a:pt x="309" y="210"/>
                  <a:pt x="306" y="209"/>
                </a:cubicBezTo>
                <a:cubicBezTo>
                  <a:pt x="305" y="208"/>
                  <a:pt x="304" y="208"/>
                  <a:pt x="302" y="208"/>
                </a:cubicBezTo>
                <a:lnTo>
                  <a:pt x="164" y="208"/>
                </a:lnTo>
                <a:cubicBezTo>
                  <a:pt x="163" y="208"/>
                  <a:pt x="163" y="208"/>
                  <a:pt x="163" y="208"/>
                </a:cubicBezTo>
                <a:cubicBezTo>
                  <a:pt x="158" y="209"/>
                  <a:pt x="153" y="211"/>
                  <a:pt x="150" y="214"/>
                </a:cubicBezTo>
                <a:cubicBezTo>
                  <a:pt x="149" y="214"/>
                  <a:pt x="149" y="215"/>
                  <a:pt x="149" y="215"/>
                </a:cubicBezTo>
                <a:lnTo>
                  <a:pt x="81" y="288"/>
                </a:lnTo>
                <a:cubicBezTo>
                  <a:pt x="81" y="288"/>
                  <a:pt x="80" y="289"/>
                  <a:pt x="80" y="289"/>
                </a:cubicBezTo>
                <a:cubicBezTo>
                  <a:pt x="74" y="297"/>
                  <a:pt x="73" y="309"/>
                  <a:pt x="78" y="318"/>
                </a:cubicBezTo>
                <a:cubicBezTo>
                  <a:pt x="82" y="327"/>
                  <a:pt x="90" y="334"/>
                  <a:pt x="99" y="334"/>
                </a:cubicBezTo>
                <a:cubicBezTo>
                  <a:pt x="100" y="334"/>
                  <a:pt x="101" y="334"/>
                  <a:pt x="102" y="333"/>
                </a:cubicBezTo>
                <a:cubicBezTo>
                  <a:pt x="103" y="333"/>
                  <a:pt x="103" y="333"/>
                  <a:pt x="104" y="333"/>
                </a:cubicBezTo>
                <a:lnTo>
                  <a:pt x="156" y="320"/>
                </a:lnTo>
                <a:lnTo>
                  <a:pt x="156" y="361"/>
                </a:lnTo>
                <a:cubicBezTo>
                  <a:pt x="156" y="365"/>
                  <a:pt x="160" y="369"/>
                  <a:pt x="164" y="369"/>
                </a:cubicBezTo>
                <a:lnTo>
                  <a:pt x="302" y="369"/>
                </a:lnTo>
                <a:cubicBezTo>
                  <a:pt x="307" y="369"/>
                  <a:pt x="310" y="365"/>
                  <a:pt x="310" y="361"/>
                </a:cubicBezTo>
                <a:lnTo>
                  <a:pt x="310" y="321"/>
                </a:lnTo>
                <a:lnTo>
                  <a:pt x="362" y="333"/>
                </a:lnTo>
                <a:cubicBezTo>
                  <a:pt x="362" y="333"/>
                  <a:pt x="363" y="333"/>
                  <a:pt x="363" y="333"/>
                </a:cubicBezTo>
                <a:cubicBezTo>
                  <a:pt x="364" y="334"/>
                  <a:pt x="365" y="334"/>
                  <a:pt x="366" y="334"/>
                </a:cubicBezTo>
                <a:cubicBezTo>
                  <a:pt x="374" y="334"/>
                  <a:pt x="381" y="329"/>
                  <a:pt x="386" y="322"/>
                </a:cubicBezTo>
                <a:cubicBezTo>
                  <a:pt x="393" y="312"/>
                  <a:pt x="393" y="299"/>
                  <a:pt x="386" y="289"/>
                </a:cubicBezTo>
                <a:close/>
                <a:moveTo>
                  <a:pt x="233" y="204"/>
                </a:moveTo>
                <a:cubicBezTo>
                  <a:pt x="267" y="204"/>
                  <a:pt x="295" y="174"/>
                  <a:pt x="295" y="138"/>
                </a:cubicBezTo>
                <a:cubicBezTo>
                  <a:pt x="295" y="101"/>
                  <a:pt x="267" y="71"/>
                  <a:pt x="233" y="71"/>
                </a:cubicBezTo>
                <a:cubicBezTo>
                  <a:pt x="198" y="71"/>
                  <a:pt x="171" y="101"/>
                  <a:pt x="171" y="138"/>
                </a:cubicBezTo>
                <a:cubicBezTo>
                  <a:pt x="171" y="174"/>
                  <a:pt x="198" y="204"/>
                  <a:pt x="233" y="204"/>
                </a:cubicBezTo>
                <a:close/>
                <a:moveTo>
                  <a:pt x="231" y="432"/>
                </a:moveTo>
                <a:lnTo>
                  <a:pt x="231" y="432"/>
                </a:lnTo>
                <a:cubicBezTo>
                  <a:pt x="342" y="432"/>
                  <a:pt x="432" y="342"/>
                  <a:pt x="432" y="231"/>
                </a:cubicBezTo>
                <a:cubicBezTo>
                  <a:pt x="432" y="120"/>
                  <a:pt x="342" y="30"/>
                  <a:pt x="231" y="30"/>
                </a:cubicBezTo>
                <a:cubicBezTo>
                  <a:pt x="119" y="30"/>
                  <a:pt x="29" y="120"/>
                  <a:pt x="29" y="231"/>
                </a:cubicBezTo>
                <a:cubicBezTo>
                  <a:pt x="29" y="342"/>
                  <a:pt x="119" y="432"/>
                  <a:pt x="231" y="4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39" name="Freeform 47"/>
          <p:cNvSpPr>
            <a:spLocks noEditPoints="1"/>
          </p:cNvSpPr>
          <p:nvPr>
            <p:custDataLst>
              <p:tags r:id="rId13"/>
            </p:custDataLst>
          </p:nvPr>
        </p:nvSpPr>
        <p:spPr bwMode="auto">
          <a:xfrm>
            <a:off x="4213509" y="3286424"/>
            <a:ext cx="308562" cy="349125"/>
          </a:xfrm>
          <a:custGeom>
            <a:avLst/>
            <a:gdLst>
              <a:gd name="T0" fmla="*/ 298 w 467"/>
              <a:gd name="T1" fmla="*/ 66 h 528"/>
              <a:gd name="T2" fmla="*/ 232 w 467"/>
              <a:gd name="T3" fmla="*/ 132 h 528"/>
              <a:gd name="T4" fmla="*/ 166 w 467"/>
              <a:gd name="T5" fmla="*/ 132 h 528"/>
              <a:gd name="T6" fmla="*/ 100 w 467"/>
              <a:gd name="T7" fmla="*/ 66 h 528"/>
              <a:gd name="T8" fmla="*/ 166 w 467"/>
              <a:gd name="T9" fmla="*/ 0 h 528"/>
              <a:gd name="T10" fmla="*/ 232 w 467"/>
              <a:gd name="T11" fmla="*/ 0 h 528"/>
              <a:gd name="T12" fmla="*/ 298 w 467"/>
              <a:gd name="T13" fmla="*/ 66 h 528"/>
              <a:gd name="T14" fmla="*/ 330 w 467"/>
              <a:gd name="T15" fmla="*/ 66 h 528"/>
              <a:gd name="T16" fmla="*/ 331 w 467"/>
              <a:gd name="T17" fmla="*/ 81 h 528"/>
              <a:gd name="T18" fmla="*/ 248 w 467"/>
              <a:gd name="T19" fmla="*/ 164 h 528"/>
              <a:gd name="T20" fmla="*/ 149 w 467"/>
              <a:gd name="T21" fmla="*/ 164 h 528"/>
              <a:gd name="T22" fmla="*/ 66 w 467"/>
              <a:gd name="T23" fmla="*/ 81 h 528"/>
              <a:gd name="T24" fmla="*/ 68 w 467"/>
              <a:gd name="T25" fmla="*/ 66 h 528"/>
              <a:gd name="T26" fmla="*/ 0 w 467"/>
              <a:gd name="T27" fmla="*/ 147 h 528"/>
              <a:gd name="T28" fmla="*/ 0 w 467"/>
              <a:gd name="T29" fmla="*/ 445 h 528"/>
              <a:gd name="T30" fmla="*/ 83 w 467"/>
              <a:gd name="T31" fmla="*/ 528 h 528"/>
              <a:gd name="T32" fmla="*/ 303 w 467"/>
              <a:gd name="T33" fmla="*/ 528 h 528"/>
              <a:gd name="T34" fmla="*/ 213 w 467"/>
              <a:gd name="T35" fmla="*/ 392 h 528"/>
              <a:gd name="T36" fmla="*/ 361 w 467"/>
              <a:gd name="T37" fmla="*/ 244 h 528"/>
              <a:gd name="T38" fmla="*/ 397 w 467"/>
              <a:gd name="T39" fmla="*/ 248 h 528"/>
              <a:gd name="T40" fmla="*/ 397 w 467"/>
              <a:gd name="T41" fmla="*/ 147 h 528"/>
              <a:gd name="T42" fmla="*/ 330 w 467"/>
              <a:gd name="T43" fmla="*/ 66 h 528"/>
              <a:gd name="T44" fmla="*/ 186 w 467"/>
              <a:gd name="T45" fmla="*/ 331 h 528"/>
              <a:gd name="T46" fmla="*/ 186 w 467"/>
              <a:gd name="T47" fmla="*/ 331 h 528"/>
              <a:gd name="T48" fmla="*/ 83 w 467"/>
              <a:gd name="T49" fmla="*/ 331 h 528"/>
              <a:gd name="T50" fmla="*/ 66 w 467"/>
              <a:gd name="T51" fmla="*/ 314 h 528"/>
              <a:gd name="T52" fmla="*/ 83 w 467"/>
              <a:gd name="T53" fmla="*/ 298 h 528"/>
              <a:gd name="T54" fmla="*/ 186 w 467"/>
              <a:gd name="T55" fmla="*/ 298 h 528"/>
              <a:gd name="T56" fmla="*/ 203 w 467"/>
              <a:gd name="T57" fmla="*/ 314 h 528"/>
              <a:gd name="T58" fmla="*/ 186 w 467"/>
              <a:gd name="T59" fmla="*/ 331 h 528"/>
              <a:gd name="T60" fmla="*/ 219 w 467"/>
              <a:gd name="T61" fmla="*/ 264 h 528"/>
              <a:gd name="T62" fmla="*/ 219 w 467"/>
              <a:gd name="T63" fmla="*/ 264 h 528"/>
              <a:gd name="T64" fmla="*/ 83 w 467"/>
              <a:gd name="T65" fmla="*/ 264 h 528"/>
              <a:gd name="T66" fmla="*/ 66 w 467"/>
              <a:gd name="T67" fmla="*/ 248 h 528"/>
              <a:gd name="T68" fmla="*/ 83 w 467"/>
              <a:gd name="T69" fmla="*/ 231 h 528"/>
              <a:gd name="T70" fmla="*/ 219 w 467"/>
              <a:gd name="T71" fmla="*/ 231 h 528"/>
              <a:gd name="T72" fmla="*/ 236 w 467"/>
              <a:gd name="T73" fmla="*/ 248 h 528"/>
              <a:gd name="T74" fmla="*/ 219 w 467"/>
              <a:gd name="T75" fmla="*/ 264 h 528"/>
              <a:gd name="T76" fmla="*/ 388 w 467"/>
              <a:gd name="T77" fmla="*/ 289 h 528"/>
              <a:gd name="T78" fmla="*/ 362 w 467"/>
              <a:gd name="T79" fmla="*/ 286 h 528"/>
              <a:gd name="T80" fmla="*/ 257 w 467"/>
              <a:gd name="T81" fmla="*/ 391 h 528"/>
              <a:gd name="T82" fmla="*/ 340 w 467"/>
              <a:gd name="T83" fmla="*/ 494 h 528"/>
              <a:gd name="T84" fmla="*/ 362 w 467"/>
              <a:gd name="T85" fmla="*/ 497 h 528"/>
              <a:gd name="T86" fmla="*/ 467 w 467"/>
              <a:gd name="T87" fmla="*/ 391 h 528"/>
              <a:gd name="T88" fmla="*/ 388 w 467"/>
              <a:gd name="T89" fmla="*/ 289 h 528"/>
              <a:gd name="T90" fmla="*/ 422 w 467"/>
              <a:gd name="T91" fmla="*/ 376 h 528"/>
              <a:gd name="T92" fmla="*/ 422 w 467"/>
              <a:gd name="T93" fmla="*/ 376 h 528"/>
              <a:gd name="T94" fmla="*/ 388 w 467"/>
              <a:gd name="T95" fmla="*/ 410 h 528"/>
              <a:gd name="T96" fmla="*/ 362 w 467"/>
              <a:gd name="T97" fmla="*/ 436 h 528"/>
              <a:gd name="T98" fmla="*/ 332 w 467"/>
              <a:gd name="T99" fmla="*/ 436 h 528"/>
              <a:gd name="T100" fmla="*/ 302 w 467"/>
              <a:gd name="T101" fmla="*/ 406 h 528"/>
              <a:gd name="T102" fmla="*/ 302 w 467"/>
              <a:gd name="T103" fmla="*/ 376 h 528"/>
              <a:gd name="T104" fmla="*/ 332 w 467"/>
              <a:gd name="T105" fmla="*/ 376 h 528"/>
              <a:gd name="T106" fmla="*/ 347 w 467"/>
              <a:gd name="T107" fmla="*/ 391 h 528"/>
              <a:gd name="T108" fmla="*/ 388 w 467"/>
              <a:gd name="T109" fmla="*/ 350 h 528"/>
              <a:gd name="T110" fmla="*/ 392 w 467"/>
              <a:gd name="T111" fmla="*/ 346 h 528"/>
              <a:gd name="T112" fmla="*/ 422 w 467"/>
              <a:gd name="T113" fmla="*/ 346 h 528"/>
              <a:gd name="T114" fmla="*/ 422 w 467"/>
              <a:gd name="T115" fmla="*/ 37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7" h="528">
                <a:moveTo>
                  <a:pt x="298" y="66"/>
                </a:moveTo>
                <a:cubicBezTo>
                  <a:pt x="298" y="103"/>
                  <a:pt x="268" y="132"/>
                  <a:pt x="232" y="132"/>
                </a:cubicBezTo>
                <a:lnTo>
                  <a:pt x="166" y="132"/>
                </a:lnTo>
                <a:cubicBezTo>
                  <a:pt x="129" y="132"/>
                  <a:pt x="100" y="103"/>
                  <a:pt x="100" y="66"/>
                </a:cubicBezTo>
                <a:cubicBezTo>
                  <a:pt x="100" y="29"/>
                  <a:pt x="129" y="0"/>
                  <a:pt x="166" y="0"/>
                </a:cubicBezTo>
                <a:lnTo>
                  <a:pt x="232" y="0"/>
                </a:lnTo>
                <a:cubicBezTo>
                  <a:pt x="268" y="0"/>
                  <a:pt x="298" y="29"/>
                  <a:pt x="298" y="66"/>
                </a:cubicBezTo>
                <a:close/>
                <a:moveTo>
                  <a:pt x="330" y="66"/>
                </a:moveTo>
                <a:cubicBezTo>
                  <a:pt x="331" y="71"/>
                  <a:pt x="331" y="76"/>
                  <a:pt x="331" y="81"/>
                </a:cubicBezTo>
                <a:cubicBezTo>
                  <a:pt x="331" y="127"/>
                  <a:pt x="294" y="164"/>
                  <a:pt x="248" y="164"/>
                </a:cubicBezTo>
                <a:lnTo>
                  <a:pt x="149" y="164"/>
                </a:lnTo>
                <a:cubicBezTo>
                  <a:pt x="103" y="164"/>
                  <a:pt x="66" y="127"/>
                  <a:pt x="66" y="81"/>
                </a:cubicBezTo>
                <a:cubicBezTo>
                  <a:pt x="66" y="76"/>
                  <a:pt x="67" y="71"/>
                  <a:pt x="68" y="66"/>
                </a:cubicBezTo>
                <a:cubicBezTo>
                  <a:pt x="29" y="73"/>
                  <a:pt x="0" y="107"/>
                  <a:pt x="0" y="147"/>
                </a:cubicBezTo>
                <a:lnTo>
                  <a:pt x="0" y="445"/>
                </a:lnTo>
                <a:cubicBezTo>
                  <a:pt x="0" y="491"/>
                  <a:pt x="37" y="528"/>
                  <a:pt x="83" y="528"/>
                </a:cubicBezTo>
                <a:lnTo>
                  <a:pt x="303" y="528"/>
                </a:lnTo>
                <a:cubicBezTo>
                  <a:pt x="250" y="505"/>
                  <a:pt x="213" y="453"/>
                  <a:pt x="213" y="392"/>
                </a:cubicBezTo>
                <a:cubicBezTo>
                  <a:pt x="213" y="310"/>
                  <a:pt x="279" y="244"/>
                  <a:pt x="361" y="244"/>
                </a:cubicBezTo>
                <a:cubicBezTo>
                  <a:pt x="374" y="244"/>
                  <a:pt x="386" y="245"/>
                  <a:pt x="397" y="248"/>
                </a:cubicBezTo>
                <a:lnTo>
                  <a:pt x="397" y="147"/>
                </a:lnTo>
                <a:cubicBezTo>
                  <a:pt x="397" y="107"/>
                  <a:pt x="368" y="73"/>
                  <a:pt x="330" y="66"/>
                </a:cubicBezTo>
                <a:close/>
                <a:moveTo>
                  <a:pt x="186" y="331"/>
                </a:moveTo>
                <a:lnTo>
                  <a:pt x="186" y="331"/>
                </a:lnTo>
                <a:lnTo>
                  <a:pt x="83" y="331"/>
                </a:lnTo>
                <a:cubicBezTo>
                  <a:pt x="74" y="331"/>
                  <a:pt x="66" y="323"/>
                  <a:pt x="66" y="314"/>
                </a:cubicBezTo>
                <a:cubicBezTo>
                  <a:pt x="66" y="305"/>
                  <a:pt x="74" y="298"/>
                  <a:pt x="83" y="298"/>
                </a:cubicBezTo>
                <a:lnTo>
                  <a:pt x="186" y="298"/>
                </a:lnTo>
                <a:cubicBezTo>
                  <a:pt x="195" y="298"/>
                  <a:pt x="203" y="305"/>
                  <a:pt x="203" y="314"/>
                </a:cubicBezTo>
                <a:cubicBezTo>
                  <a:pt x="203" y="323"/>
                  <a:pt x="195" y="331"/>
                  <a:pt x="186" y="331"/>
                </a:cubicBezTo>
                <a:close/>
                <a:moveTo>
                  <a:pt x="219" y="264"/>
                </a:moveTo>
                <a:lnTo>
                  <a:pt x="219" y="264"/>
                </a:lnTo>
                <a:lnTo>
                  <a:pt x="83" y="264"/>
                </a:lnTo>
                <a:cubicBezTo>
                  <a:pt x="74" y="264"/>
                  <a:pt x="66" y="257"/>
                  <a:pt x="66" y="248"/>
                </a:cubicBezTo>
                <a:cubicBezTo>
                  <a:pt x="66" y="239"/>
                  <a:pt x="74" y="231"/>
                  <a:pt x="83" y="231"/>
                </a:cubicBezTo>
                <a:lnTo>
                  <a:pt x="219" y="231"/>
                </a:lnTo>
                <a:cubicBezTo>
                  <a:pt x="229" y="231"/>
                  <a:pt x="236" y="239"/>
                  <a:pt x="236" y="248"/>
                </a:cubicBezTo>
                <a:cubicBezTo>
                  <a:pt x="236" y="257"/>
                  <a:pt x="229" y="264"/>
                  <a:pt x="219" y="264"/>
                </a:cubicBezTo>
                <a:close/>
                <a:moveTo>
                  <a:pt x="388" y="289"/>
                </a:moveTo>
                <a:cubicBezTo>
                  <a:pt x="380" y="287"/>
                  <a:pt x="371" y="286"/>
                  <a:pt x="362" y="286"/>
                </a:cubicBezTo>
                <a:cubicBezTo>
                  <a:pt x="304" y="286"/>
                  <a:pt x="257" y="333"/>
                  <a:pt x="257" y="391"/>
                </a:cubicBezTo>
                <a:cubicBezTo>
                  <a:pt x="257" y="442"/>
                  <a:pt x="292" y="484"/>
                  <a:pt x="340" y="494"/>
                </a:cubicBezTo>
                <a:cubicBezTo>
                  <a:pt x="347" y="496"/>
                  <a:pt x="354" y="497"/>
                  <a:pt x="362" y="497"/>
                </a:cubicBezTo>
                <a:cubicBezTo>
                  <a:pt x="420" y="497"/>
                  <a:pt x="467" y="449"/>
                  <a:pt x="467" y="391"/>
                </a:cubicBezTo>
                <a:cubicBezTo>
                  <a:pt x="467" y="342"/>
                  <a:pt x="434" y="301"/>
                  <a:pt x="388" y="289"/>
                </a:cubicBezTo>
                <a:close/>
                <a:moveTo>
                  <a:pt x="422" y="376"/>
                </a:moveTo>
                <a:lnTo>
                  <a:pt x="422" y="376"/>
                </a:lnTo>
                <a:lnTo>
                  <a:pt x="388" y="410"/>
                </a:lnTo>
                <a:lnTo>
                  <a:pt x="362" y="436"/>
                </a:lnTo>
                <a:cubicBezTo>
                  <a:pt x="354" y="444"/>
                  <a:pt x="340" y="444"/>
                  <a:pt x="332" y="436"/>
                </a:cubicBezTo>
                <a:lnTo>
                  <a:pt x="302" y="406"/>
                </a:lnTo>
                <a:cubicBezTo>
                  <a:pt x="294" y="398"/>
                  <a:pt x="294" y="384"/>
                  <a:pt x="302" y="376"/>
                </a:cubicBezTo>
                <a:cubicBezTo>
                  <a:pt x="311" y="368"/>
                  <a:pt x="324" y="368"/>
                  <a:pt x="332" y="376"/>
                </a:cubicBezTo>
                <a:lnTo>
                  <a:pt x="347" y="391"/>
                </a:lnTo>
                <a:lnTo>
                  <a:pt x="388" y="350"/>
                </a:lnTo>
                <a:lnTo>
                  <a:pt x="392" y="346"/>
                </a:lnTo>
                <a:cubicBezTo>
                  <a:pt x="400" y="338"/>
                  <a:pt x="413" y="338"/>
                  <a:pt x="422" y="346"/>
                </a:cubicBezTo>
                <a:cubicBezTo>
                  <a:pt x="430" y="355"/>
                  <a:pt x="430" y="368"/>
                  <a:pt x="422" y="3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40" name="Freeform 49"/>
          <p:cNvSpPr>
            <a:spLocks noEditPoints="1"/>
          </p:cNvSpPr>
          <p:nvPr>
            <p:custDataLst>
              <p:tags r:id="rId14"/>
            </p:custDataLst>
          </p:nvPr>
        </p:nvSpPr>
        <p:spPr bwMode="auto">
          <a:xfrm>
            <a:off x="4177292" y="4123956"/>
            <a:ext cx="328843" cy="352023"/>
          </a:xfrm>
          <a:custGeom>
            <a:avLst/>
            <a:gdLst>
              <a:gd name="T0" fmla="*/ 150 w 500"/>
              <a:gd name="T1" fmla="*/ 82 h 533"/>
              <a:gd name="T2" fmla="*/ 327 w 500"/>
              <a:gd name="T3" fmla="*/ 59 h 533"/>
              <a:gd name="T4" fmla="*/ 264 w 500"/>
              <a:gd name="T5" fmla="*/ 37 h 533"/>
              <a:gd name="T6" fmla="*/ 191 w 500"/>
              <a:gd name="T7" fmla="*/ 37 h 533"/>
              <a:gd name="T8" fmla="*/ 128 w 500"/>
              <a:gd name="T9" fmla="*/ 59 h 533"/>
              <a:gd name="T10" fmla="*/ 411 w 500"/>
              <a:gd name="T11" fmla="*/ 462 h 533"/>
              <a:gd name="T12" fmla="*/ 418 w 500"/>
              <a:gd name="T13" fmla="*/ 446 h 533"/>
              <a:gd name="T14" fmla="*/ 389 w 500"/>
              <a:gd name="T15" fmla="*/ 346 h 533"/>
              <a:gd name="T16" fmla="*/ 371 w 500"/>
              <a:gd name="T17" fmla="*/ 346 h 533"/>
              <a:gd name="T18" fmla="*/ 371 w 500"/>
              <a:gd name="T19" fmla="*/ 423 h 533"/>
              <a:gd name="T20" fmla="*/ 371 w 500"/>
              <a:gd name="T21" fmla="*/ 425 h 533"/>
              <a:gd name="T22" fmla="*/ 372 w 500"/>
              <a:gd name="T23" fmla="*/ 426 h 533"/>
              <a:gd name="T24" fmla="*/ 373 w 500"/>
              <a:gd name="T25" fmla="*/ 428 h 533"/>
              <a:gd name="T26" fmla="*/ 476 w 500"/>
              <a:gd name="T27" fmla="*/ 352 h 533"/>
              <a:gd name="T28" fmla="*/ 380 w 500"/>
              <a:gd name="T29" fmla="*/ 301 h 533"/>
              <a:gd name="T30" fmla="*/ 358 w 500"/>
              <a:gd name="T31" fmla="*/ 531 h 533"/>
              <a:gd name="T32" fmla="*/ 494 w 500"/>
              <a:gd name="T33" fmla="*/ 439 h 533"/>
              <a:gd name="T34" fmla="*/ 476 w 500"/>
              <a:gd name="T35" fmla="*/ 436 h 533"/>
              <a:gd name="T36" fmla="*/ 380 w 500"/>
              <a:gd name="T37" fmla="*/ 515 h 533"/>
              <a:gd name="T38" fmla="*/ 284 w 500"/>
              <a:gd name="T39" fmla="*/ 399 h 533"/>
              <a:gd name="T40" fmla="*/ 398 w 500"/>
              <a:gd name="T41" fmla="*/ 321 h 533"/>
              <a:gd name="T42" fmla="*/ 476 w 500"/>
              <a:gd name="T43" fmla="*/ 436 h 533"/>
              <a:gd name="T44" fmla="*/ 167 w 500"/>
              <a:gd name="T45" fmla="*/ 435 h 533"/>
              <a:gd name="T46" fmla="*/ 286 w 500"/>
              <a:gd name="T47" fmla="*/ 317 h 533"/>
              <a:gd name="T48" fmla="*/ 310 w 500"/>
              <a:gd name="T49" fmla="*/ 298 h 533"/>
              <a:gd name="T50" fmla="*/ 431 w 500"/>
              <a:gd name="T51" fmla="*/ 181 h 533"/>
              <a:gd name="T52" fmla="*/ 436 w 500"/>
              <a:gd name="T53" fmla="*/ 292 h 533"/>
              <a:gd name="T54" fmla="*/ 455 w 500"/>
              <a:gd name="T55" fmla="*/ 298 h 533"/>
              <a:gd name="T56" fmla="*/ 455 w 500"/>
              <a:gd name="T57" fmla="*/ 123 h 533"/>
              <a:gd name="T58" fmla="*/ 23 w 500"/>
              <a:gd name="T59" fmla="*/ 99 h 533"/>
              <a:gd name="T60" fmla="*/ 0 w 500"/>
              <a:gd name="T61" fmla="*/ 186 h 533"/>
              <a:gd name="T62" fmla="*/ 0 w 500"/>
              <a:gd name="T63" fmla="*/ 317 h 533"/>
              <a:gd name="T64" fmla="*/ 0 w 500"/>
              <a:gd name="T65" fmla="*/ 444 h 533"/>
              <a:gd name="T66" fmla="*/ 252 w 500"/>
              <a:gd name="T67" fmla="*/ 467 h 533"/>
              <a:gd name="T68" fmla="*/ 18 w 500"/>
              <a:gd name="T69" fmla="*/ 186 h 533"/>
              <a:gd name="T70" fmla="*/ 23 w 500"/>
              <a:gd name="T71" fmla="*/ 181 h 533"/>
              <a:gd name="T72" fmla="*/ 149 w 500"/>
              <a:gd name="T73" fmla="*/ 298 h 533"/>
              <a:gd name="T74" fmla="*/ 18 w 500"/>
              <a:gd name="T75" fmla="*/ 186 h 533"/>
              <a:gd name="T76" fmla="*/ 149 w 500"/>
              <a:gd name="T77" fmla="*/ 317 h 533"/>
              <a:gd name="T78" fmla="*/ 23 w 500"/>
              <a:gd name="T79" fmla="*/ 435 h 533"/>
              <a:gd name="T80" fmla="*/ 18 w 500"/>
              <a:gd name="T81" fmla="*/ 317 h 533"/>
              <a:gd name="T82" fmla="*/ 167 w 500"/>
              <a:gd name="T83" fmla="*/ 298 h 533"/>
              <a:gd name="T84" fmla="*/ 167 w 500"/>
              <a:gd name="T85" fmla="*/ 181 h 533"/>
              <a:gd name="T86" fmla="*/ 292 w 500"/>
              <a:gd name="T87" fmla="*/ 298 h 533"/>
              <a:gd name="T88" fmla="*/ 301 w 500"/>
              <a:gd name="T89" fmla="*/ 123 h 533"/>
              <a:gd name="T90" fmla="*/ 317 w 500"/>
              <a:gd name="T91" fmla="*/ 139 h 533"/>
              <a:gd name="T92" fmla="*/ 285 w 500"/>
              <a:gd name="T93" fmla="*/ 139 h 533"/>
              <a:gd name="T94" fmla="*/ 158 w 500"/>
              <a:gd name="T95" fmla="*/ 123 h 533"/>
              <a:gd name="T96" fmla="*/ 174 w 500"/>
              <a:gd name="T97" fmla="*/ 139 h 533"/>
              <a:gd name="T98" fmla="*/ 142 w 500"/>
              <a:gd name="T99" fmla="*/ 13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0" h="533">
                <a:moveTo>
                  <a:pt x="128" y="59"/>
                </a:moveTo>
                <a:cubicBezTo>
                  <a:pt x="128" y="72"/>
                  <a:pt x="138" y="82"/>
                  <a:pt x="150" y="82"/>
                </a:cubicBezTo>
                <a:lnTo>
                  <a:pt x="305" y="82"/>
                </a:lnTo>
                <a:cubicBezTo>
                  <a:pt x="317" y="82"/>
                  <a:pt x="327" y="72"/>
                  <a:pt x="327" y="59"/>
                </a:cubicBezTo>
                <a:cubicBezTo>
                  <a:pt x="327" y="47"/>
                  <a:pt x="317" y="37"/>
                  <a:pt x="305" y="37"/>
                </a:cubicBezTo>
                <a:lnTo>
                  <a:pt x="264" y="37"/>
                </a:lnTo>
                <a:cubicBezTo>
                  <a:pt x="264" y="17"/>
                  <a:pt x="247" y="0"/>
                  <a:pt x="227" y="0"/>
                </a:cubicBezTo>
                <a:cubicBezTo>
                  <a:pt x="207" y="0"/>
                  <a:pt x="191" y="17"/>
                  <a:pt x="191" y="37"/>
                </a:cubicBezTo>
                <a:lnTo>
                  <a:pt x="150" y="37"/>
                </a:lnTo>
                <a:cubicBezTo>
                  <a:pt x="138" y="37"/>
                  <a:pt x="128" y="47"/>
                  <a:pt x="128" y="59"/>
                </a:cubicBezTo>
                <a:close/>
                <a:moveTo>
                  <a:pt x="405" y="459"/>
                </a:moveTo>
                <a:cubicBezTo>
                  <a:pt x="406" y="461"/>
                  <a:pt x="409" y="462"/>
                  <a:pt x="411" y="462"/>
                </a:cubicBezTo>
                <a:cubicBezTo>
                  <a:pt x="414" y="462"/>
                  <a:pt x="416" y="461"/>
                  <a:pt x="418" y="459"/>
                </a:cubicBezTo>
                <a:cubicBezTo>
                  <a:pt x="421" y="456"/>
                  <a:pt x="421" y="450"/>
                  <a:pt x="418" y="446"/>
                </a:cubicBezTo>
                <a:lnTo>
                  <a:pt x="389" y="417"/>
                </a:lnTo>
                <a:lnTo>
                  <a:pt x="389" y="346"/>
                </a:lnTo>
                <a:cubicBezTo>
                  <a:pt x="389" y="341"/>
                  <a:pt x="385" y="337"/>
                  <a:pt x="380" y="337"/>
                </a:cubicBezTo>
                <a:cubicBezTo>
                  <a:pt x="375" y="337"/>
                  <a:pt x="371" y="341"/>
                  <a:pt x="371" y="346"/>
                </a:cubicBezTo>
                <a:lnTo>
                  <a:pt x="371" y="421"/>
                </a:lnTo>
                <a:cubicBezTo>
                  <a:pt x="371" y="422"/>
                  <a:pt x="371" y="423"/>
                  <a:pt x="371" y="423"/>
                </a:cubicBezTo>
                <a:cubicBezTo>
                  <a:pt x="371" y="423"/>
                  <a:pt x="371" y="424"/>
                  <a:pt x="371" y="424"/>
                </a:cubicBezTo>
                <a:cubicBezTo>
                  <a:pt x="371" y="424"/>
                  <a:pt x="371" y="425"/>
                  <a:pt x="371" y="425"/>
                </a:cubicBezTo>
                <a:cubicBezTo>
                  <a:pt x="371" y="425"/>
                  <a:pt x="372" y="425"/>
                  <a:pt x="372" y="426"/>
                </a:cubicBezTo>
                <a:cubicBezTo>
                  <a:pt x="372" y="426"/>
                  <a:pt x="372" y="426"/>
                  <a:pt x="372" y="426"/>
                </a:cubicBezTo>
                <a:cubicBezTo>
                  <a:pt x="372" y="427"/>
                  <a:pt x="373" y="427"/>
                  <a:pt x="373" y="428"/>
                </a:cubicBezTo>
                <a:cubicBezTo>
                  <a:pt x="373" y="428"/>
                  <a:pt x="373" y="428"/>
                  <a:pt x="373" y="428"/>
                </a:cubicBezTo>
                <a:lnTo>
                  <a:pt x="405" y="459"/>
                </a:lnTo>
                <a:close/>
                <a:moveTo>
                  <a:pt x="476" y="352"/>
                </a:moveTo>
                <a:cubicBezTo>
                  <a:pt x="458" y="327"/>
                  <a:pt x="432" y="309"/>
                  <a:pt x="402" y="303"/>
                </a:cubicBezTo>
                <a:cubicBezTo>
                  <a:pt x="394" y="302"/>
                  <a:pt x="387" y="301"/>
                  <a:pt x="380" y="301"/>
                </a:cubicBezTo>
                <a:cubicBezTo>
                  <a:pt x="324" y="301"/>
                  <a:pt x="276" y="341"/>
                  <a:pt x="266" y="396"/>
                </a:cubicBezTo>
                <a:cubicBezTo>
                  <a:pt x="254" y="458"/>
                  <a:pt x="295" y="519"/>
                  <a:pt x="358" y="531"/>
                </a:cubicBezTo>
                <a:cubicBezTo>
                  <a:pt x="365" y="533"/>
                  <a:pt x="373" y="533"/>
                  <a:pt x="380" y="533"/>
                </a:cubicBezTo>
                <a:cubicBezTo>
                  <a:pt x="435" y="533"/>
                  <a:pt x="483" y="494"/>
                  <a:pt x="494" y="439"/>
                </a:cubicBezTo>
                <a:cubicBezTo>
                  <a:pt x="500" y="409"/>
                  <a:pt x="493" y="378"/>
                  <a:pt x="476" y="352"/>
                </a:cubicBezTo>
                <a:close/>
                <a:moveTo>
                  <a:pt x="476" y="436"/>
                </a:moveTo>
                <a:lnTo>
                  <a:pt x="476" y="436"/>
                </a:lnTo>
                <a:cubicBezTo>
                  <a:pt x="467" y="482"/>
                  <a:pt x="427" y="515"/>
                  <a:pt x="380" y="515"/>
                </a:cubicBezTo>
                <a:cubicBezTo>
                  <a:pt x="374" y="515"/>
                  <a:pt x="368" y="515"/>
                  <a:pt x="361" y="514"/>
                </a:cubicBezTo>
                <a:cubicBezTo>
                  <a:pt x="308" y="503"/>
                  <a:pt x="273" y="452"/>
                  <a:pt x="284" y="399"/>
                </a:cubicBezTo>
                <a:cubicBezTo>
                  <a:pt x="292" y="353"/>
                  <a:pt x="333" y="319"/>
                  <a:pt x="380" y="319"/>
                </a:cubicBezTo>
                <a:cubicBezTo>
                  <a:pt x="386" y="319"/>
                  <a:pt x="392" y="320"/>
                  <a:pt x="398" y="321"/>
                </a:cubicBezTo>
                <a:cubicBezTo>
                  <a:pt x="424" y="326"/>
                  <a:pt x="446" y="341"/>
                  <a:pt x="461" y="362"/>
                </a:cubicBezTo>
                <a:cubicBezTo>
                  <a:pt x="476" y="384"/>
                  <a:pt x="481" y="410"/>
                  <a:pt x="476" y="436"/>
                </a:cubicBezTo>
                <a:close/>
                <a:moveTo>
                  <a:pt x="243" y="435"/>
                </a:moveTo>
                <a:lnTo>
                  <a:pt x="167" y="435"/>
                </a:lnTo>
                <a:lnTo>
                  <a:pt x="167" y="317"/>
                </a:lnTo>
                <a:lnTo>
                  <a:pt x="286" y="317"/>
                </a:lnTo>
                <a:cubicBezTo>
                  <a:pt x="293" y="310"/>
                  <a:pt x="302" y="304"/>
                  <a:pt x="311" y="298"/>
                </a:cubicBezTo>
                <a:lnTo>
                  <a:pt x="310" y="298"/>
                </a:lnTo>
                <a:lnTo>
                  <a:pt x="310" y="181"/>
                </a:lnTo>
                <a:lnTo>
                  <a:pt x="431" y="181"/>
                </a:lnTo>
                <a:cubicBezTo>
                  <a:pt x="434" y="181"/>
                  <a:pt x="436" y="183"/>
                  <a:pt x="436" y="186"/>
                </a:cubicBezTo>
                <a:lnTo>
                  <a:pt x="436" y="292"/>
                </a:lnTo>
                <a:cubicBezTo>
                  <a:pt x="443" y="295"/>
                  <a:pt x="449" y="298"/>
                  <a:pt x="455" y="302"/>
                </a:cubicBezTo>
                <a:lnTo>
                  <a:pt x="455" y="298"/>
                </a:lnTo>
                <a:lnTo>
                  <a:pt x="455" y="186"/>
                </a:lnTo>
                <a:lnTo>
                  <a:pt x="455" y="123"/>
                </a:lnTo>
                <a:cubicBezTo>
                  <a:pt x="455" y="110"/>
                  <a:pt x="444" y="99"/>
                  <a:pt x="431" y="99"/>
                </a:cubicBezTo>
                <a:lnTo>
                  <a:pt x="23" y="99"/>
                </a:lnTo>
                <a:cubicBezTo>
                  <a:pt x="10" y="99"/>
                  <a:pt x="0" y="110"/>
                  <a:pt x="0" y="123"/>
                </a:cubicBezTo>
                <a:lnTo>
                  <a:pt x="0" y="186"/>
                </a:lnTo>
                <a:lnTo>
                  <a:pt x="0" y="298"/>
                </a:lnTo>
                <a:lnTo>
                  <a:pt x="0" y="317"/>
                </a:lnTo>
                <a:lnTo>
                  <a:pt x="0" y="430"/>
                </a:lnTo>
                <a:lnTo>
                  <a:pt x="0" y="444"/>
                </a:lnTo>
                <a:cubicBezTo>
                  <a:pt x="0" y="457"/>
                  <a:pt x="10" y="467"/>
                  <a:pt x="23" y="467"/>
                </a:cubicBezTo>
                <a:lnTo>
                  <a:pt x="252" y="467"/>
                </a:lnTo>
                <a:cubicBezTo>
                  <a:pt x="247" y="457"/>
                  <a:pt x="245" y="446"/>
                  <a:pt x="243" y="435"/>
                </a:cubicBezTo>
                <a:close/>
                <a:moveTo>
                  <a:pt x="18" y="186"/>
                </a:moveTo>
                <a:lnTo>
                  <a:pt x="18" y="186"/>
                </a:lnTo>
                <a:cubicBezTo>
                  <a:pt x="18" y="183"/>
                  <a:pt x="21" y="181"/>
                  <a:pt x="23" y="181"/>
                </a:cubicBezTo>
                <a:lnTo>
                  <a:pt x="149" y="181"/>
                </a:lnTo>
                <a:lnTo>
                  <a:pt x="149" y="298"/>
                </a:lnTo>
                <a:lnTo>
                  <a:pt x="18" y="298"/>
                </a:lnTo>
                <a:lnTo>
                  <a:pt x="18" y="186"/>
                </a:lnTo>
                <a:close/>
                <a:moveTo>
                  <a:pt x="149" y="317"/>
                </a:moveTo>
                <a:lnTo>
                  <a:pt x="149" y="317"/>
                </a:lnTo>
                <a:lnTo>
                  <a:pt x="149" y="435"/>
                </a:lnTo>
                <a:lnTo>
                  <a:pt x="23" y="435"/>
                </a:lnTo>
                <a:cubicBezTo>
                  <a:pt x="21" y="435"/>
                  <a:pt x="18" y="432"/>
                  <a:pt x="18" y="430"/>
                </a:cubicBezTo>
                <a:lnTo>
                  <a:pt x="18" y="317"/>
                </a:lnTo>
                <a:lnTo>
                  <a:pt x="149" y="317"/>
                </a:lnTo>
                <a:close/>
                <a:moveTo>
                  <a:pt x="167" y="298"/>
                </a:moveTo>
                <a:lnTo>
                  <a:pt x="167" y="298"/>
                </a:lnTo>
                <a:lnTo>
                  <a:pt x="167" y="181"/>
                </a:lnTo>
                <a:lnTo>
                  <a:pt x="292" y="181"/>
                </a:lnTo>
                <a:lnTo>
                  <a:pt x="292" y="298"/>
                </a:lnTo>
                <a:lnTo>
                  <a:pt x="167" y="298"/>
                </a:lnTo>
                <a:close/>
                <a:moveTo>
                  <a:pt x="301" y="123"/>
                </a:moveTo>
                <a:lnTo>
                  <a:pt x="301" y="123"/>
                </a:lnTo>
                <a:cubicBezTo>
                  <a:pt x="310" y="123"/>
                  <a:pt x="317" y="130"/>
                  <a:pt x="317" y="139"/>
                </a:cubicBezTo>
                <a:cubicBezTo>
                  <a:pt x="317" y="148"/>
                  <a:pt x="310" y="155"/>
                  <a:pt x="301" y="155"/>
                </a:cubicBezTo>
                <a:cubicBezTo>
                  <a:pt x="292" y="155"/>
                  <a:pt x="285" y="148"/>
                  <a:pt x="285" y="139"/>
                </a:cubicBezTo>
                <a:cubicBezTo>
                  <a:pt x="285" y="130"/>
                  <a:pt x="292" y="123"/>
                  <a:pt x="301" y="123"/>
                </a:cubicBezTo>
                <a:close/>
                <a:moveTo>
                  <a:pt x="158" y="123"/>
                </a:moveTo>
                <a:lnTo>
                  <a:pt x="158" y="123"/>
                </a:lnTo>
                <a:cubicBezTo>
                  <a:pt x="167" y="123"/>
                  <a:pt x="174" y="130"/>
                  <a:pt x="174" y="139"/>
                </a:cubicBezTo>
                <a:cubicBezTo>
                  <a:pt x="174" y="148"/>
                  <a:pt x="167" y="155"/>
                  <a:pt x="158" y="155"/>
                </a:cubicBezTo>
                <a:cubicBezTo>
                  <a:pt x="149" y="155"/>
                  <a:pt x="142" y="148"/>
                  <a:pt x="142" y="139"/>
                </a:cubicBezTo>
                <a:cubicBezTo>
                  <a:pt x="142" y="130"/>
                  <a:pt x="149" y="123"/>
                  <a:pt x="158"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pic>
        <p:nvPicPr>
          <p:cNvPr id="41" name="图片 40"/>
          <p:cNvPicPr>
            <a:picLocks noChangeAspect="1"/>
          </p:cNvPicPr>
          <p:nvPr>
            <p:custDataLst>
              <p:tags r:id="rId15"/>
            </p:custDataLst>
          </p:nvPr>
        </p:nvPicPr>
        <p:blipFill>
          <a:blip r:embed="rId16"/>
          <a:stretch>
            <a:fillRect/>
          </a:stretch>
        </p:blipFill>
        <p:spPr>
          <a:xfrm>
            <a:off x="3896499" y="4013942"/>
            <a:ext cx="558000" cy="562768"/>
          </a:xfrm>
          <a:prstGeom prst="rect">
            <a:avLst/>
          </a:prstGeom>
        </p:spPr>
      </p:pic>
      <p:pic>
        <p:nvPicPr>
          <p:cNvPr id="42" name="图片 41"/>
          <p:cNvPicPr>
            <a:picLocks noChangeAspect="1"/>
          </p:cNvPicPr>
          <p:nvPr>
            <p:custDataLst>
              <p:tags r:id="rId17"/>
            </p:custDataLst>
          </p:nvPr>
        </p:nvPicPr>
        <p:blipFill>
          <a:blip r:embed="rId18"/>
          <a:stretch>
            <a:fillRect/>
          </a:stretch>
        </p:blipFill>
        <p:spPr>
          <a:xfrm>
            <a:off x="3872356" y="3181986"/>
            <a:ext cx="558000" cy="558000"/>
          </a:xfrm>
          <a:prstGeom prst="rect">
            <a:avLst/>
          </a:prstGeom>
        </p:spPr>
      </p:pic>
      <p:pic>
        <p:nvPicPr>
          <p:cNvPr id="43" name="图片 42"/>
          <p:cNvPicPr>
            <a:picLocks noChangeAspect="1"/>
          </p:cNvPicPr>
          <p:nvPr>
            <p:custDataLst>
              <p:tags r:id="rId19"/>
            </p:custDataLst>
          </p:nvPr>
        </p:nvPicPr>
        <p:blipFill>
          <a:blip r:embed="rId20"/>
          <a:stretch>
            <a:fillRect/>
          </a:stretch>
        </p:blipFill>
        <p:spPr>
          <a:xfrm>
            <a:off x="3885236" y="2372308"/>
            <a:ext cx="558000" cy="558000"/>
          </a:xfrm>
          <a:prstGeom prst="rect">
            <a:avLst/>
          </a:prstGeom>
        </p:spPr>
      </p:pic>
      <p:pic>
        <p:nvPicPr>
          <p:cNvPr id="44" name="图片 43"/>
          <p:cNvPicPr>
            <a:picLocks noChangeAspect="1"/>
          </p:cNvPicPr>
          <p:nvPr>
            <p:custDataLst>
              <p:tags r:id="rId21"/>
            </p:custDataLst>
          </p:nvPr>
        </p:nvPicPr>
        <p:blipFill>
          <a:blip r:embed="rId22"/>
          <a:stretch>
            <a:fillRect/>
          </a:stretch>
        </p:blipFill>
        <p:spPr>
          <a:xfrm>
            <a:off x="3905528" y="4849665"/>
            <a:ext cx="558000" cy="5580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5" y="1268760"/>
            <a:ext cx="86042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1.2】</a:t>
            </a:r>
            <a:r>
              <a:rPr lang="zh-CN" altLang="en-US" sz="2400" dirty="0">
                <a:solidFill>
                  <a:srgbClr val="080808"/>
                </a:solidFill>
                <a:latin typeface="楷体" panose="02010609060101010101" pitchFamily="49" charset="-122"/>
                <a:ea typeface="楷体" panose="02010609060101010101" pitchFamily="49" charset="-122"/>
              </a:rPr>
              <a:t>写出在有限整数序列中找最大值的算法。</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395536" y="2060848"/>
            <a:ext cx="8604250"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Step1</a:t>
            </a:r>
            <a:r>
              <a:rPr lang="zh-CN" altLang="en-US" sz="2400" dirty="0">
                <a:solidFill>
                  <a:srgbClr val="080808"/>
                </a:solidFill>
                <a:latin typeface="楷体" panose="02010609060101010101" pitchFamily="49" charset="-122"/>
                <a:ea typeface="楷体" panose="02010609060101010101" pitchFamily="49" charset="-122"/>
              </a:rPr>
              <a:t>：假设第一个数就是最大值</a:t>
            </a:r>
            <a:r>
              <a:rPr lang="en-US" altLang="zh-CN" sz="2400" dirty="0">
                <a:solidFill>
                  <a:srgbClr val="080808"/>
                </a:solidFill>
                <a:latin typeface="楷体" panose="02010609060101010101" pitchFamily="49" charset="-122"/>
                <a:ea typeface="楷体" panose="02010609060101010101" pitchFamily="49" charset="-122"/>
              </a:rPr>
              <a:t>max</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Step2</a:t>
            </a:r>
            <a:r>
              <a:rPr lang="zh-CN" altLang="en-US" sz="2400" dirty="0">
                <a:solidFill>
                  <a:srgbClr val="080808"/>
                </a:solidFill>
                <a:latin typeface="楷体" panose="02010609060101010101" pitchFamily="49" charset="-122"/>
                <a:ea typeface="楷体" panose="02010609060101010101" pitchFamily="49" charset="-122"/>
              </a:rPr>
              <a:t>：从第二个数开始依次与</a:t>
            </a:r>
            <a:r>
              <a:rPr lang="en-US" altLang="zh-CN" sz="2400" dirty="0">
                <a:solidFill>
                  <a:srgbClr val="080808"/>
                </a:solidFill>
                <a:latin typeface="楷体" panose="02010609060101010101" pitchFamily="49" charset="-122"/>
                <a:ea typeface="楷体" panose="02010609060101010101" pitchFamily="49" charset="-122"/>
              </a:rPr>
              <a:t>max</a:t>
            </a:r>
            <a:r>
              <a:rPr lang="zh-CN" altLang="en-US" sz="2400" dirty="0">
                <a:solidFill>
                  <a:srgbClr val="080808"/>
                </a:solidFill>
                <a:latin typeface="楷体" panose="02010609060101010101" pitchFamily="49" charset="-122"/>
                <a:ea typeface="楷体" panose="02010609060101010101" pitchFamily="49" charset="-122"/>
              </a:rPr>
              <a:t>相比较，如果发现有大于</a:t>
            </a:r>
            <a:r>
              <a:rPr lang="en-US" altLang="zh-CN" sz="2400" dirty="0">
                <a:solidFill>
                  <a:srgbClr val="080808"/>
                </a:solidFill>
                <a:latin typeface="楷体" panose="02010609060101010101" pitchFamily="49" charset="-122"/>
                <a:ea typeface="楷体" panose="02010609060101010101" pitchFamily="49" charset="-122"/>
              </a:rPr>
              <a:t>max</a:t>
            </a:r>
            <a:r>
              <a:rPr lang="zh-CN" altLang="en-US" sz="2400" dirty="0">
                <a:solidFill>
                  <a:srgbClr val="080808"/>
                </a:solidFill>
                <a:latin typeface="楷体" panose="02010609060101010101" pitchFamily="49" charset="-122"/>
                <a:ea typeface="楷体" panose="02010609060101010101" pitchFamily="49" charset="-122"/>
              </a:rPr>
              <a:t>的数，就让</a:t>
            </a:r>
            <a:r>
              <a:rPr lang="en-US" altLang="zh-CN" sz="2400" dirty="0">
                <a:solidFill>
                  <a:srgbClr val="080808"/>
                </a:solidFill>
                <a:latin typeface="楷体" panose="02010609060101010101" pitchFamily="49" charset="-122"/>
                <a:ea typeface="楷体" panose="02010609060101010101" pitchFamily="49" charset="-122"/>
              </a:rPr>
              <a:t>max</a:t>
            </a:r>
            <a:r>
              <a:rPr lang="zh-CN" altLang="en-US" sz="2400" dirty="0">
                <a:solidFill>
                  <a:srgbClr val="080808"/>
                </a:solidFill>
                <a:latin typeface="楷体" panose="02010609060101010101" pitchFamily="49" charset="-122"/>
                <a:ea typeface="楷体" panose="02010609060101010101" pitchFamily="49" charset="-122"/>
              </a:rPr>
              <a:t>等于这个数；</a:t>
            </a:r>
            <a:endParaRPr lang="zh-CN" altLang="en-US" sz="2400" dirty="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Step3</a:t>
            </a:r>
            <a:r>
              <a:rPr lang="zh-CN" altLang="en-US" sz="2400" dirty="0">
                <a:solidFill>
                  <a:srgbClr val="080808"/>
                </a:solidFill>
                <a:latin typeface="楷体" panose="02010609060101010101" pitchFamily="49" charset="-122"/>
                <a:ea typeface="楷体" panose="02010609060101010101" pitchFamily="49" charset="-122"/>
              </a:rPr>
              <a:t>：重复</a:t>
            </a:r>
            <a:r>
              <a:rPr lang="en-US" altLang="zh-CN" sz="2400" dirty="0">
                <a:solidFill>
                  <a:srgbClr val="080808"/>
                </a:solidFill>
                <a:latin typeface="楷体" panose="02010609060101010101" pitchFamily="49" charset="-122"/>
                <a:ea typeface="楷体" panose="02010609060101010101" pitchFamily="49" charset="-122"/>
              </a:rPr>
              <a:t>Step2</a:t>
            </a:r>
            <a:r>
              <a:rPr lang="zh-CN" altLang="en-US" sz="2400" dirty="0">
                <a:solidFill>
                  <a:srgbClr val="080808"/>
                </a:solidFill>
                <a:latin typeface="楷体" panose="02010609060101010101" pitchFamily="49" charset="-122"/>
                <a:ea typeface="楷体" panose="02010609060101010101" pitchFamily="49" charset="-122"/>
              </a:rPr>
              <a:t>，直到比完最后一个数；</a:t>
            </a:r>
            <a:endParaRPr lang="zh-CN" altLang="en-US" sz="2400" dirty="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Step4</a:t>
            </a: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max</a:t>
            </a:r>
            <a:r>
              <a:rPr lang="zh-CN" altLang="en-US" sz="2400" dirty="0">
                <a:solidFill>
                  <a:srgbClr val="080808"/>
                </a:solidFill>
                <a:latin typeface="楷体" panose="02010609060101010101" pitchFamily="49" charset="-122"/>
                <a:ea typeface="楷体" panose="02010609060101010101" pitchFamily="49" charset="-122"/>
              </a:rPr>
              <a:t>中放的就是最大数。</a:t>
            </a: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5" y="1268760"/>
            <a:ext cx="86042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1.3】</a:t>
            </a:r>
            <a:r>
              <a:rPr lang="zh-CN" altLang="en-US" sz="2400" dirty="0">
                <a:solidFill>
                  <a:srgbClr val="080808"/>
                </a:solidFill>
                <a:latin typeface="楷体" panose="02010609060101010101" pitchFamily="49" charset="-122"/>
                <a:ea typeface="楷体" panose="02010609060101010101" pitchFamily="49" charset="-122"/>
              </a:rPr>
              <a:t>写出求三个整数中最小数的算法。</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395605" y="2060575"/>
            <a:ext cx="5681345" cy="3230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步骤</a:t>
            </a:r>
            <a:r>
              <a:rPr lang="zh-CN" altLang="en-US" sz="2400" dirty="0">
                <a:solidFill>
                  <a:srgbClr val="080808"/>
                </a:solidFill>
                <a:latin typeface="楷体" panose="02010609060101010101" pitchFamily="49" charset="-122"/>
                <a:ea typeface="楷体" panose="02010609060101010101" pitchFamily="49" charset="-122"/>
              </a:rPr>
              <a:t>一：假设第一个数</a:t>
            </a:r>
            <a:r>
              <a:rPr lang="en-US" altLang="zh-CN" sz="2400" dirty="0">
                <a:solidFill>
                  <a:srgbClr val="080808"/>
                </a:solidFill>
                <a:latin typeface="楷体" panose="02010609060101010101" pitchFamily="49" charset="-122"/>
                <a:ea typeface="楷体" panose="02010609060101010101" pitchFamily="49" charset="-122"/>
              </a:rPr>
              <a:t>a</a:t>
            </a:r>
            <a:r>
              <a:rPr lang="zh-CN" altLang="en-US" sz="2400" dirty="0">
                <a:solidFill>
                  <a:srgbClr val="080808"/>
                </a:solidFill>
                <a:latin typeface="楷体" panose="02010609060101010101" pitchFamily="49" charset="-122"/>
                <a:ea typeface="楷体" panose="02010609060101010101" pitchFamily="49" charset="-122"/>
              </a:rPr>
              <a:t>就是最小值</a:t>
            </a:r>
            <a:r>
              <a:rPr lang="en-US" altLang="zh-CN" sz="2400" dirty="0">
                <a:solidFill>
                  <a:srgbClr val="080808"/>
                </a:solidFill>
                <a:latin typeface="楷体" panose="02010609060101010101" pitchFamily="49" charset="-122"/>
                <a:ea typeface="楷体" panose="02010609060101010101" pitchFamily="49" charset="-122"/>
              </a:rPr>
              <a:t>min</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步骤</a:t>
            </a:r>
            <a:r>
              <a:rPr lang="zh-CN" altLang="en-US" sz="2400" dirty="0">
                <a:solidFill>
                  <a:srgbClr val="080808"/>
                </a:solidFill>
                <a:latin typeface="楷体" panose="02010609060101010101" pitchFamily="49" charset="-122"/>
                <a:ea typeface="楷体" panose="02010609060101010101" pitchFamily="49" charset="-122"/>
              </a:rPr>
              <a:t>二：让第二个数</a:t>
            </a:r>
            <a:r>
              <a:rPr lang="en-US" altLang="zh-CN" sz="2400" dirty="0">
                <a:solidFill>
                  <a:srgbClr val="080808"/>
                </a:solidFill>
                <a:latin typeface="楷体" panose="02010609060101010101" pitchFamily="49" charset="-122"/>
                <a:ea typeface="楷体" panose="02010609060101010101" pitchFamily="49" charset="-122"/>
              </a:rPr>
              <a:t>b</a:t>
            </a:r>
            <a:r>
              <a:rPr lang="zh-CN" altLang="en-US" sz="2400" dirty="0">
                <a:solidFill>
                  <a:srgbClr val="080808"/>
                </a:solidFill>
                <a:latin typeface="楷体" panose="02010609060101010101" pitchFamily="49" charset="-122"/>
                <a:ea typeface="楷体" panose="02010609060101010101" pitchFamily="49" charset="-122"/>
              </a:rPr>
              <a:t>与</a:t>
            </a:r>
            <a:r>
              <a:rPr lang="en-US" altLang="zh-CN" sz="2400" dirty="0">
                <a:solidFill>
                  <a:srgbClr val="080808"/>
                </a:solidFill>
                <a:latin typeface="楷体" panose="02010609060101010101" pitchFamily="49" charset="-122"/>
                <a:ea typeface="楷体" panose="02010609060101010101" pitchFamily="49" charset="-122"/>
              </a:rPr>
              <a:t>min</a:t>
            </a:r>
            <a:r>
              <a:rPr lang="zh-CN" altLang="en-US" sz="2400" dirty="0">
                <a:solidFill>
                  <a:srgbClr val="080808"/>
                </a:solidFill>
                <a:latin typeface="楷体" panose="02010609060101010101" pitchFamily="49" charset="-122"/>
                <a:ea typeface="楷体" panose="02010609060101010101" pitchFamily="49" charset="-122"/>
              </a:rPr>
              <a:t>相比较，</a:t>
            </a:r>
            <a:endParaRPr lang="zh-CN" altLang="en-US" sz="2400" dirty="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如果</a:t>
            </a:r>
            <a:r>
              <a:rPr lang="en-US" altLang="zh-CN" sz="2400" dirty="0">
                <a:solidFill>
                  <a:srgbClr val="080808"/>
                </a:solidFill>
                <a:latin typeface="楷体" panose="02010609060101010101" pitchFamily="49" charset="-122"/>
                <a:ea typeface="楷体" panose="02010609060101010101" pitchFamily="49" charset="-122"/>
              </a:rPr>
              <a:t>b</a:t>
            </a:r>
            <a:r>
              <a:rPr lang="zh-CN" altLang="en-US" sz="2400" dirty="0">
                <a:solidFill>
                  <a:srgbClr val="080808"/>
                </a:solidFill>
                <a:latin typeface="楷体" panose="02010609060101010101" pitchFamily="49" charset="-122"/>
                <a:ea typeface="楷体" panose="02010609060101010101" pitchFamily="49" charset="-122"/>
              </a:rPr>
              <a:t>小于与</a:t>
            </a:r>
            <a:r>
              <a:rPr lang="en-US" altLang="zh-CN" sz="2400" dirty="0">
                <a:solidFill>
                  <a:srgbClr val="080808"/>
                </a:solidFill>
                <a:latin typeface="楷体" panose="02010609060101010101" pitchFamily="49" charset="-122"/>
                <a:ea typeface="楷体" panose="02010609060101010101" pitchFamily="49" charset="-122"/>
              </a:rPr>
              <a:t>min</a:t>
            </a:r>
            <a:r>
              <a:rPr lang="zh-CN" altLang="en-US" sz="2400" dirty="0">
                <a:solidFill>
                  <a:srgbClr val="080808"/>
                </a:solidFill>
                <a:latin typeface="楷体" panose="02010609060101010101" pitchFamily="49" charset="-122"/>
                <a:ea typeface="楷体" panose="02010609060101010101" pitchFamily="49" charset="-122"/>
              </a:rPr>
              <a:t>，令</a:t>
            </a:r>
            <a:r>
              <a:rPr lang="en-US" altLang="zh-CN" sz="2400" dirty="0">
                <a:solidFill>
                  <a:srgbClr val="080808"/>
                </a:solidFill>
                <a:latin typeface="楷体" panose="02010609060101010101" pitchFamily="49" charset="-122"/>
                <a:ea typeface="楷体" panose="02010609060101010101" pitchFamily="49" charset="-122"/>
              </a:rPr>
              <a:t>min=b</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步骤</a:t>
            </a:r>
            <a:r>
              <a:rPr lang="zh-CN" altLang="en-US" sz="2400" dirty="0">
                <a:solidFill>
                  <a:srgbClr val="080808"/>
                </a:solidFill>
                <a:latin typeface="楷体" panose="02010609060101010101" pitchFamily="49" charset="-122"/>
                <a:ea typeface="楷体" panose="02010609060101010101" pitchFamily="49" charset="-122"/>
              </a:rPr>
              <a:t>三：让第三个数</a:t>
            </a:r>
            <a:r>
              <a:rPr lang="en-US" altLang="zh-CN" sz="2400" dirty="0">
                <a:solidFill>
                  <a:srgbClr val="080808"/>
                </a:solidFill>
                <a:latin typeface="楷体" panose="02010609060101010101" pitchFamily="49" charset="-122"/>
                <a:ea typeface="楷体" panose="02010609060101010101" pitchFamily="49" charset="-122"/>
              </a:rPr>
              <a:t>c</a:t>
            </a:r>
            <a:r>
              <a:rPr lang="zh-CN" altLang="en-US" sz="2400" dirty="0">
                <a:solidFill>
                  <a:srgbClr val="080808"/>
                </a:solidFill>
                <a:latin typeface="楷体" panose="02010609060101010101" pitchFamily="49" charset="-122"/>
                <a:ea typeface="楷体" panose="02010609060101010101" pitchFamily="49" charset="-122"/>
              </a:rPr>
              <a:t>与</a:t>
            </a:r>
            <a:r>
              <a:rPr lang="en-US" altLang="zh-CN" sz="2400" dirty="0">
                <a:solidFill>
                  <a:srgbClr val="080808"/>
                </a:solidFill>
                <a:latin typeface="楷体" panose="02010609060101010101" pitchFamily="49" charset="-122"/>
                <a:ea typeface="楷体" panose="02010609060101010101" pitchFamily="49" charset="-122"/>
              </a:rPr>
              <a:t>min</a:t>
            </a:r>
            <a:r>
              <a:rPr lang="zh-CN" altLang="en-US" sz="2400" dirty="0">
                <a:solidFill>
                  <a:srgbClr val="080808"/>
                </a:solidFill>
                <a:latin typeface="楷体" panose="02010609060101010101" pitchFamily="49" charset="-122"/>
                <a:ea typeface="楷体" panose="02010609060101010101" pitchFamily="49" charset="-122"/>
              </a:rPr>
              <a:t>相比较，</a:t>
            </a:r>
            <a:endParaRPr lang="zh-CN" altLang="en-US" sz="2400" dirty="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如果</a:t>
            </a:r>
            <a:r>
              <a:rPr lang="en-US" altLang="zh-CN" sz="2400" dirty="0">
                <a:solidFill>
                  <a:srgbClr val="080808"/>
                </a:solidFill>
                <a:latin typeface="楷体" panose="02010609060101010101" pitchFamily="49" charset="-122"/>
                <a:ea typeface="楷体" panose="02010609060101010101" pitchFamily="49" charset="-122"/>
              </a:rPr>
              <a:t>c</a:t>
            </a:r>
            <a:r>
              <a:rPr lang="zh-CN" altLang="en-US" sz="2400" dirty="0">
                <a:solidFill>
                  <a:srgbClr val="080808"/>
                </a:solidFill>
                <a:latin typeface="楷体" panose="02010609060101010101" pitchFamily="49" charset="-122"/>
                <a:ea typeface="楷体" panose="02010609060101010101" pitchFamily="49" charset="-122"/>
              </a:rPr>
              <a:t>小于与</a:t>
            </a:r>
            <a:r>
              <a:rPr lang="en-US" altLang="zh-CN" sz="2400" dirty="0">
                <a:solidFill>
                  <a:srgbClr val="080808"/>
                </a:solidFill>
                <a:latin typeface="楷体" panose="02010609060101010101" pitchFamily="49" charset="-122"/>
                <a:ea typeface="楷体" panose="02010609060101010101" pitchFamily="49" charset="-122"/>
              </a:rPr>
              <a:t>min</a:t>
            </a:r>
            <a:r>
              <a:rPr lang="zh-CN" altLang="en-US" sz="2400" dirty="0">
                <a:solidFill>
                  <a:srgbClr val="080808"/>
                </a:solidFill>
                <a:latin typeface="楷体" panose="02010609060101010101" pitchFamily="49" charset="-122"/>
                <a:ea typeface="楷体" panose="02010609060101010101" pitchFamily="49" charset="-122"/>
              </a:rPr>
              <a:t>，令</a:t>
            </a:r>
            <a:r>
              <a:rPr lang="en-US" altLang="zh-CN" sz="2400" dirty="0">
                <a:solidFill>
                  <a:srgbClr val="080808"/>
                </a:solidFill>
                <a:latin typeface="楷体" panose="02010609060101010101" pitchFamily="49" charset="-122"/>
                <a:ea typeface="楷体" panose="02010609060101010101" pitchFamily="49" charset="-122"/>
              </a:rPr>
              <a:t>min=c</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步骤</a:t>
            </a:r>
            <a:r>
              <a:rPr lang="zh-CN" altLang="en-US" sz="2400" dirty="0">
                <a:solidFill>
                  <a:srgbClr val="080808"/>
                </a:solidFill>
                <a:latin typeface="楷体" panose="02010609060101010101" pitchFamily="49" charset="-122"/>
                <a:ea typeface="楷体" panose="02010609060101010101" pitchFamily="49" charset="-122"/>
              </a:rPr>
              <a:t>四：</a:t>
            </a:r>
            <a:r>
              <a:rPr lang="en-US" altLang="zh-CN" sz="2400" dirty="0">
                <a:solidFill>
                  <a:srgbClr val="080808"/>
                </a:solidFill>
                <a:latin typeface="楷体" panose="02010609060101010101" pitchFamily="49" charset="-122"/>
                <a:ea typeface="楷体" panose="02010609060101010101" pitchFamily="49" charset="-122"/>
              </a:rPr>
              <a:t>min</a:t>
            </a:r>
            <a:r>
              <a:rPr lang="zh-CN" altLang="en-US" sz="2400" dirty="0">
                <a:solidFill>
                  <a:srgbClr val="080808"/>
                </a:solidFill>
                <a:latin typeface="楷体" panose="02010609060101010101" pitchFamily="49" charset="-122"/>
                <a:ea typeface="楷体" panose="02010609060101010101" pitchFamily="49" charset="-122"/>
              </a:rPr>
              <a:t>中放的就是最小值。</a:t>
            </a: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9606" y="1196752"/>
            <a:ext cx="3074881"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1.1.2 </a:t>
            </a:r>
            <a:r>
              <a:rPr lang="zh-CN" altLang="en-US" sz="2800" b="1" dirty="0">
                <a:solidFill>
                  <a:srgbClr val="0000FF"/>
                </a:solidFill>
                <a:latin typeface="楷体" panose="02010609060101010101" pitchFamily="49" charset="-122"/>
                <a:ea typeface="楷体" panose="02010609060101010101" pitchFamily="49" charset="-122"/>
              </a:rPr>
              <a:t>算法的作用</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6" name="Text Box 4"/>
          <p:cNvSpPr txBox="1">
            <a:spLocks noChangeArrowheads="1"/>
          </p:cNvSpPr>
          <p:nvPr/>
        </p:nvSpPr>
        <p:spPr bwMode="auto">
          <a:xfrm>
            <a:off x="292069" y="1916832"/>
            <a:ext cx="884314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　　在计算机界，算法被称之为程序的灵魂，图灵奖获得者沃斯提出了著名的公式：“算法</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数据结构</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程序”。</a:t>
            </a:r>
            <a:endParaRPr lang="zh-CN" altLang="en-US" sz="2400" dirty="0">
              <a:solidFill>
                <a:srgbClr val="080808"/>
              </a:solidFill>
              <a:latin typeface="楷体" panose="02010609060101010101" pitchFamily="49" charset="-122"/>
              <a:ea typeface="楷体" panose="02010609060101010101" pitchFamily="49" charset="-122"/>
            </a:endParaRPr>
          </a:p>
        </p:txBody>
      </p:sp>
      <p:pic>
        <p:nvPicPr>
          <p:cNvPr id="3" name="图片 2"/>
          <p:cNvPicPr>
            <a:picLocks noChangeAspect="1"/>
          </p:cNvPicPr>
          <p:nvPr/>
        </p:nvPicPr>
        <p:blipFill>
          <a:blip r:embed="rId6"/>
          <a:stretch>
            <a:fillRect/>
          </a:stretch>
        </p:blipFill>
        <p:spPr>
          <a:xfrm>
            <a:off x="583715" y="3284984"/>
            <a:ext cx="7976569" cy="2232248"/>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980728"/>
            <a:ext cx="3074881"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1.1.3 </a:t>
            </a:r>
            <a:r>
              <a:rPr lang="zh-CN" altLang="en-US" sz="2800" b="1" dirty="0">
                <a:solidFill>
                  <a:srgbClr val="0000FF"/>
                </a:solidFill>
                <a:latin typeface="楷体" panose="02010609060101010101" pitchFamily="49" charset="-122"/>
                <a:ea typeface="楷体" panose="02010609060101010101" pitchFamily="49" charset="-122"/>
              </a:rPr>
              <a:t>算法的特性</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6" name="Text Box 4"/>
          <p:cNvSpPr txBox="1">
            <a:spLocks noChangeArrowheads="1"/>
          </p:cNvSpPr>
          <p:nvPr/>
        </p:nvSpPr>
        <p:spPr bwMode="auto">
          <a:xfrm>
            <a:off x="301959" y="1700808"/>
            <a:ext cx="8838187"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）确定性</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算法中的每个步骤都有确定的定义，不允许出现二义性。例如对于同一个输入必须保证每次运行能得到相同的执行结果。</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）可行性</a:t>
            </a: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算法中的每个步骤是实际能够进行的，且整个算法是能够在可接受时间内完成的。</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）有限性</a:t>
            </a: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算法的执行步骤是有限的，是能够终止的，并且每一步骤都能在有限时间内完成。</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4</a:t>
            </a:r>
            <a:r>
              <a:rPr lang="zh-CN" altLang="en-US" sz="2400" dirty="0">
                <a:solidFill>
                  <a:srgbClr val="080808"/>
                </a:solidFill>
                <a:latin typeface="楷体" panose="02010609060101010101" pitchFamily="49" charset="-122"/>
                <a:ea typeface="楷体" panose="02010609060101010101" pitchFamily="49" charset="-122"/>
              </a:rPr>
              <a:t>）输入性</a:t>
            </a: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算法可以有</a:t>
            </a:r>
            <a:r>
              <a:rPr lang="en-US" altLang="zh-CN" sz="2400" dirty="0">
                <a:solidFill>
                  <a:srgbClr val="080808"/>
                </a:solidFill>
                <a:latin typeface="楷体" panose="02010609060101010101" pitchFamily="49" charset="-122"/>
                <a:ea typeface="楷体" panose="02010609060101010101" pitchFamily="49" charset="-122"/>
              </a:rPr>
              <a:t>0</a:t>
            </a:r>
            <a:r>
              <a:rPr lang="zh-CN" altLang="en-US" sz="2400" dirty="0">
                <a:solidFill>
                  <a:srgbClr val="080808"/>
                </a:solidFill>
                <a:latin typeface="楷体" panose="02010609060101010101" pitchFamily="49" charset="-122"/>
                <a:ea typeface="楷体" panose="02010609060101010101" pitchFamily="49" charset="-122"/>
              </a:rPr>
              <a:t>个或多个输入 。大多数算法需要接受外界的数据来完成运算，对于一些比较简单的问题，可以不需要输入数据，例如在屏幕上打印文字。</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5</a:t>
            </a:r>
            <a:r>
              <a:rPr lang="zh-CN" altLang="en-US" sz="2400" dirty="0">
                <a:solidFill>
                  <a:srgbClr val="080808"/>
                </a:solidFill>
                <a:latin typeface="楷体" panose="02010609060101010101" pitchFamily="49" charset="-122"/>
                <a:ea typeface="楷体" panose="02010609060101010101" pitchFamily="49" charset="-122"/>
              </a:rPr>
              <a:t>）输出性</a:t>
            </a: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算法需要有一个或多个输出。算法的目的是用来求解问题，问题求解的结果应以一定的方式输出。</a:t>
            </a: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 Box 3"/>
          <p:cNvSpPr txBox="1">
            <a:spLocks noChangeArrowheads="1"/>
          </p:cNvSpPr>
          <p:nvPr/>
        </p:nvSpPr>
        <p:spPr bwMode="auto">
          <a:xfrm>
            <a:off x="323528" y="984885"/>
            <a:ext cx="3063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例</a:t>
            </a:r>
            <a:r>
              <a:rPr lang="en-US" altLang="zh-CN" sz="2400" dirty="0">
                <a:latin typeface="楷体" panose="02010609060101010101" pitchFamily="49" charset="-122"/>
                <a:ea typeface="楷体" panose="02010609060101010101" pitchFamily="49" charset="-122"/>
              </a:rPr>
              <a:t>1.4】</a:t>
            </a:r>
            <a:r>
              <a:rPr lang="zh-CN" altLang="en-US" sz="2400" dirty="0">
                <a:latin typeface="楷体" panose="02010609060101010101" pitchFamily="49" charset="-122"/>
                <a:ea typeface="楷体" panose="02010609060101010101" pitchFamily="49" charset="-122"/>
              </a:rPr>
              <a:t>		</a:t>
            </a:r>
            <a:endParaRPr lang="zh-CN" altLang="en-US" sz="2400" dirty="0">
              <a:latin typeface="楷体" panose="02010609060101010101" pitchFamily="49" charset="-122"/>
              <a:ea typeface="楷体" panose="02010609060101010101" pitchFamily="49" charset="-122"/>
            </a:endParaRPr>
          </a:p>
        </p:txBody>
      </p:sp>
      <p:sp>
        <p:nvSpPr>
          <p:cNvPr id="203781" name="Text Box 5"/>
          <p:cNvSpPr txBox="1">
            <a:spLocks noChangeArrowheads="1"/>
          </p:cNvSpPr>
          <p:nvPr/>
        </p:nvSpPr>
        <p:spPr bwMode="auto">
          <a:xfrm>
            <a:off x="1079500" y="1815148"/>
            <a:ext cx="2879725" cy="393954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defRPr/>
            </a:pP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void try1() </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int s=0; </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zh-CN" altLang="en-US"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int </a:t>
            </a:r>
            <a:r>
              <a:rPr lang="en-US" altLang="zh-CN" sz="2000" b="1" dirty="0" err="1">
                <a:solidFill>
                  <a:srgbClr val="006666"/>
                </a:solidFill>
                <a:latin typeface="楷体" panose="02010609060101010101" pitchFamily="49" charset="-122"/>
                <a:ea typeface="楷体" panose="02010609060101010101" pitchFamily="49" charset="-122"/>
                <a:cs typeface="Times New Roman" panose="02020603050405020304" pitchFamily="18" charset="0"/>
              </a:rPr>
              <a:t>i</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=0; </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zh-CN" altLang="en-US"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while (i%3==0) </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zh-CN" altLang="en-US"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s=</a:t>
            </a:r>
            <a:r>
              <a:rPr lang="en-US" altLang="zh-CN" sz="2000" b="1" dirty="0" err="1">
                <a:solidFill>
                  <a:srgbClr val="006666"/>
                </a:solidFill>
                <a:latin typeface="楷体" panose="02010609060101010101" pitchFamily="49" charset="-122"/>
                <a:ea typeface="楷体" panose="02010609060101010101" pitchFamily="49" charset="-122"/>
                <a:cs typeface="Times New Roman" panose="02020603050405020304" pitchFamily="18" charset="0"/>
              </a:rPr>
              <a:t>s+i</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000" b="1" dirty="0" err="1">
                <a:solidFill>
                  <a:srgbClr val="006666"/>
                </a:solidFill>
                <a:latin typeface="楷体" panose="02010609060101010101" pitchFamily="49" charset="-122"/>
                <a:ea typeface="楷体" panose="02010609060101010101" pitchFamily="49" charset="-122"/>
                <a:cs typeface="Times New Roman" panose="02020603050405020304" pitchFamily="18" charset="0"/>
              </a:rPr>
              <a:t>i</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=i+3;</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 </a:t>
            </a:r>
            <a:r>
              <a:rPr lang="zh-CN" altLang="en-US"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000" b="1" dirty="0" err="1">
                <a:solidFill>
                  <a:srgbClr val="006666"/>
                </a:solidFill>
                <a:latin typeface="楷体" panose="02010609060101010101" pitchFamily="49" charset="-122"/>
                <a:ea typeface="楷体" panose="02010609060101010101" pitchFamily="49" charset="-122"/>
                <a:cs typeface="Times New Roman" panose="02020603050405020304" pitchFamily="18" charset="0"/>
              </a:rPr>
              <a:t>printf</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("%d\</a:t>
            </a:r>
            <a:r>
              <a:rPr lang="en-US" altLang="zh-CN" sz="2000" b="1" dirty="0" err="1">
                <a:solidFill>
                  <a:srgbClr val="006666"/>
                </a:solidFill>
                <a:latin typeface="楷体" panose="02010609060101010101" pitchFamily="49" charset="-122"/>
                <a:ea typeface="楷体" panose="02010609060101010101" pitchFamily="49" charset="-122"/>
                <a:cs typeface="Times New Roman" panose="02020603050405020304" pitchFamily="18" charset="0"/>
              </a:rPr>
              <a:t>n",s</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29701" name="Text Box 7"/>
          <p:cNvSpPr txBox="1">
            <a:spLocks noChangeArrowheads="1"/>
          </p:cNvSpPr>
          <p:nvPr/>
        </p:nvSpPr>
        <p:spPr bwMode="auto">
          <a:xfrm>
            <a:off x="-3854" y="5909552"/>
            <a:ext cx="8280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a:latin typeface="楷体" panose="02010609060101010101" pitchFamily="49" charset="-122"/>
                <a:ea typeface="楷体" panose="02010609060101010101" pitchFamily="49" charset="-122"/>
              </a:rPr>
              <a:t>　　试问它违反了算法的什么特征？</a:t>
            </a:r>
            <a:endParaRPr lang="zh-CN" altLang="en-US" sz="2400">
              <a:latin typeface="楷体" panose="02010609060101010101" pitchFamily="49" charset="-122"/>
              <a:ea typeface="楷体" panose="02010609060101010101" pitchFamily="49" charset="-122"/>
            </a:endParaRPr>
          </a:p>
        </p:txBody>
      </p:sp>
      <p:sp>
        <p:nvSpPr>
          <p:cNvPr id="8" name="Text Box 2"/>
          <p:cNvSpPr txBox="1">
            <a:spLocks noChangeArrowheads="1"/>
          </p:cNvSpPr>
          <p:nvPr/>
        </p:nvSpPr>
        <p:spPr bwMode="auto">
          <a:xfrm>
            <a:off x="4545286" y="2480137"/>
            <a:ext cx="4170684" cy="2609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lnSpc>
                <a:spcPct val="130000"/>
              </a:lnSpc>
              <a:spcBef>
                <a:spcPct val="50000"/>
              </a:spcBef>
              <a:buSzTx/>
              <a:buFontTx/>
              <a:buNone/>
            </a:pPr>
            <a:r>
              <a:rPr lang="zh-CN" altLang="en-US" sz="2400" dirty="0">
                <a:solidFill>
                  <a:srgbClr val="FF0000"/>
                </a:solidFill>
                <a:latin typeface="楷体" panose="02010609060101010101" pitchFamily="49" charset="-122"/>
                <a:ea typeface="楷体" panose="02010609060101010101" pitchFamily="49" charset="-122"/>
              </a:rPr>
              <a:t>解：</a:t>
            </a:r>
            <a:endParaRPr lang="en-US" altLang="zh-CN" sz="2400" dirty="0">
              <a:solidFill>
                <a:srgbClr val="FF0000"/>
              </a:solidFill>
              <a:latin typeface="楷体" panose="02010609060101010101" pitchFamily="49" charset="-122"/>
              <a:ea typeface="楷体" panose="02010609060101010101" pitchFamily="49" charset="-122"/>
            </a:endParaRPr>
          </a:p>
          <a:p>
            <a:pPr>
              <a:lnSpc>
                <a:spcPct val="130000"/>
              </a:lnSpc>
              <a:spcBef>
                <a:spcPct val="50000"/>
              </a:spcBef>
              <a:buSzTx/>
              <a:buFontTx/>
              <a:buNone/>
            </a:pPr>
            <a:r>
              <a:rPr lang="zh-CN" altLang="en-US" sz="2400" dirty="0">
                <a:latin typeface="楷体" panose="02010609060101010101" pitchFamily="49" charset="-122"/>
                <a:ea typeface="楷体" panose="02010609060101010101" pitchFamily="49" charset="-122"/>
              </a:rPr>
              <a:t>在这段算法中，变量</a:t>
            </a:r>
            <a:r>
              <a:rPr lang="en-US" altLang="zh-CN" sz="2400" dirty="0" err="1">
                <a:latin typeface="楷体" panose="02010609060101010101" pitchFamily="49" charset="-122"/>
                <a:ea typeface="楷体" panose="02010609060101010101" pitchFamily="49" charset="-122"/>
              </a:rPr>
              <a:t>i</a:t>
            </a:r>
            <a:r>
              <a:rPr lang="zh-CN" altLang="en-US" sz="2400" dirty="0">
                <a:latin typeface="楷体" panose="02010609060101010101" pitchFamily="49" charset="-122"/>
                <a:ea typeface="楷体" panose="02010609060101010101" pitchFamily="49" charset="-122"/>
              </a:rPr>
              <a:t>的值会一直增加，将形成一个死循环，不会终止，因此不符合算法的有限性特性。</a:t>
            </a:r>
            <a:endParaRPr lang="en-US" altLang="zh-CN" sz="24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4703764" y="2463282"/>
            <a:ext cx="4176464" cy="2609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lnSpc>
                <a:spcPct val="130000"/>
              </a:lnSpc>
              <a:spcBef>
                <a:spcPct val="50000"/>
              </a:spcBef>
              <a:buSzTx/>
              <a:buFontTx/>
              <a:buNone/>
            </a:pPr>
            <a:r>
              <a:rPr lang="zh-CN" altLang="en-US" sz="2400" dirty="0">
                <a:solidFill>
                  <a:srgbClr val="FF0000"/>
                </a:solidFill>
                <a:latin typeface="楷体" panose="02010609060101010101" pitchFamily="49" charset="-122"/>
                <a:ea typeface="楷体" panose="02010609060101010101" pitchFamily="49" charset="-122"/>
              </a:rPr>
              <a:t>解：</a:t>
            </a:r>
            <a:endParaRPr lang="en-US" altLang="zh-CN" sz="2400" dirty="0">
              <a:solidFill>
                <a:srgbClr val="FF0000"/>
              </a:solidFill>
              <a:latin typeface="楷体" panose="02010609060101010101" pitchFamily="49" charset="-122"/>
              <a:ea typeface="楷体" panose="02010609060101010101" pitchFamily="49" charset="-122"/>
            </a:endParaRPr>
          </a:p>
          <a:p>
            <a:pPr>
              <a:lnSpc>
                <a:spcPct val="130000"/>
              </a:lnSpc>
              <a:spcBef>
                <a:spcPct val="50000"/>
              </a:spcBef>
              <a:buSzTx/>
              <a:buFontTx/>
              <a:buNone/>
            </a:pPr>
            <a:r>
              <a:rPr lang="zh-CN" altLang="en-US" sz="2400" dirty="0">
                <a:latin typeface="楷体" panose="02010609060101010101" pitchFamily="49" charset="-122"/>
                <a:ea typeface="楷体" panose="02010609060101010101" pitchFamily="49" charset="-122"/>
              </a:rPr>
              <a:t>在这段算法中，当计算完成后没有给出任何有效结果，对用户来说显然是不满意的，因此不符合算法的输出性特性。</a:t>
            </a:r>
            <a:endParaRPr lang="zh-CN" altLang="en-US" sz="2400" dirty="0">
              <a:latin typeface="楷体" panose="02010609060101010101" pitchFamily="49" charset="-122"/>
              <a:ea typeface="楷体" panose="02010609060101010101" pitchFamily="49" charset="-122"/>
            </a:endParaRPr>
          </a:p>
        </p:txBody>
      </p:sp>
      <p:sp>
        <p:nvSpPr>
          <p:cNvPr id="3" name="Text Box 6"/>
          <p:cNvSpPr txBox="1">
            <a:spLocks noChangeArrowheads="1"/>
          </p:cNvSpPr>
          <p:nvPr/>
        </p:nvSpPr>
        <p:spPr bwMode="auto">
          <a:xfrm>
            <a:off x="468313" y="1721349"/>
            <a:ext cx="3971925" cy="4093428"/>
          </a:xfrm>
          <a:prstGeom prst="rect">
            <a:avLst/>
          </a:prstGeom>
          <a:solidFill>
            <a:srgbClr val="FFCCFF"/>
          </a:solidFill>
        </p:spPr>
        <p:style>
          <a:lnRef idx="1">
            <a:schemeClr val="accent1"/>
          </a:lnRef>
          <a:fillRef idx="2">
            <a:schemeClr val="accent1"/>
          </a:fillRef>
          <a:effectRef idx="1">
            <a:schemeClr val="accent1"/>
          </a:effectRef>
          <a:fontRef idx="minor">
            <a:schemeClr val="dk1"/>
          </a:fontRef>
        </p:style>
        <p:txBody>
          <a:bodyPr wrap="square">
            <a:spAutoFit/>
          </a:bodyPr>
          <a:lstStyle/>
          <a:p>
            <a:pPr>
              <a:spcBef>
                <a:spcPct val="50000"/>
              </a:spcBef>
              <a:defRPr/>
            </a:pP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void try2() </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int s=0; </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zh-CN" altLang="en-US"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int </a:t>
            </a:r>
            <a:r>
              <a:rPr lang="en-US" altLang="zh-CN" sz="2000" b="1" dirty="0" err="1">
                <a:solidFill>
                  <a:srgbClr val="006666"/>
                </a:solidFill>
                <a:latin typeface="楷体" panose="02010609060101010101" pitchFamily="49" charset="-122"/>
                <a:ea typeface="楷体" panose="02010609060101010101" pitchFamily="49" charset="-122"/>
                <a:cs typeface="Times New Roman" panose="02020603050405020304" pitchFamily="18" charset="0"/>
              </a:rPr>
              <a:t>i</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=1; </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zh-CN" altLang="en-US"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while (i%3==0&amp;&amp;</a:t>
            </a:r>
            <a:r>
              <a:rPr lang="en-US" altLang="zh-CN" sz="2000" b="1" dirty="0" err="1">
                <a:solidFill>
                  <a:srgbClr val="006666"/>
                </a:solidFill>
                <a:latin typeface="楷体" panose="02010609060101010101" pitchFamily="49" charset="-122"/>
                <a:ea typeface="楷体" panose="02010609060101010101" pitchFamily="49" charset="-122"/>
                <a:cs typeface="Times New Roman" panose="02020603050405020304" pitchFamily="18" charset="0"/>
              </a:rPr>
              <a:t>i</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&lt;=1000) </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zh-CN" altLang="en-US"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s=</a:t>
            </a:r>
            <a:r>
              <a:rPr lang="en-US" altLang="zh-CN" sz="2000" b="1" dirty="0" err="1">
                <a:solidFill>
                  <a:srgbClr val="006666"/>
                </a:solidFill>
                <a:latin typeface="楷体" panose="02010609060101010101" pitchFamily="49" charset="-122"/>
                <a:ea typeface="楷体" panose="02010609060101010101" pitchFamily="49" charset="-122"/>
                <a:cs typeface="Times New Roman" panose="02020603050405020304" pitchFamily="18" charset="0"/>
              </a:rPr>
              <a:t>s+i</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000" b="1" dirty="0" err="1">
                <a:solidFill>
                  <a:srgbClr val="006666"/>
                </a:solidFill>
                <a:latin typeface="楷体" panose="02010609060101010101" pitchFamily="49" charset="-122"/>
                <a:ea typeface="楷体" panose="02010609060101010101" pitchFamily="49" charset="-122"/>
                <a:cs typeface="Times New Roman" panose="02020603050405020304" pitchFamily="18" charset="0"/>
              </a:rPr>
              <a:t>i</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=i+1;</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  </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30725" name="Text Box 7"/>
          <p:cNvSpPr txBox="1">
            <a:spLocks noChangeArrowheads="1"/>
          </p:cNvSpPr>
          <p:nvPr/>
        </p:nvSpPr>
        <p:spPr bwMode="auto">
          <a:xfrm>
            <a:off x="-324544" y="5963585"/>
            <a:ext cx="8280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latin typeface="楷体" panose="02010609060101010101" pitchFamily="49" charset="-122"/>
                <a:ea typeface="楷体" panose="02010609060101010101" pitchFamily="49" charset="-122"/>
              </a:rPr>
              <a:t>　　试问它违反了算法的什么特征？</a:t>
            </a:r>
            <a:endParaRPr lang="zh-CN" altLang="en-US" sz="2400" dirty="0">
              <a:latin typeface="楷体" panose="02010609060101010101" pitchFamily="49" charset="-122"/>
              <a:ea typeface="楷体" panose="02010609060101010101" pitchFamily="49" charset="-122"/>
            </a:endParaRPr>
          </a:p>
        </p:txBody>
      </p:sp>
      <p:sp>
        <p:nvSpPr>
          <p:cNvPr id="6" name="Text Box 3"/>
          <p:cNvSpPr txBox="1">
            <a:spLocks noChangeArrowheads="1"/>
          </p:cNvSpPr>
          <p:nvPr/>
        </p:nvSpPr>
        <p:spPr bwMode="auto">
          <a:xfrm>
            <a:off x="323528" y="984885"/>
            <a:ext cx="3063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例</a:t>
            </a:r>
            <a:r>
              <a:rPr lang="en-US" altLang="zh-CN" sz="2400" dirty="0" smtClean="0">
                <a:latin typeface="楷体" panose="02010609060101010101" pitchFamily="49" charset="-122"/>
                <a:ea typeface="楷体" panose="02010609060101010101" pitchFamily="49" charset="-122"/>
              </a:rPr>
              <a:t>1.5】</a:t>
            </a:r>
            <a:r>
              <a:rPr lang="zh-CN" altLang="en-US" sz="2400" dirty="0">
                <a:latin typeface="楷体" panose="02010609060101010101" pitchFamily="49" charset="-122"/>
                <a:ea typeface="楷体" panose="02010609060101010101" pitchFamily="49" charset="-122"/>
              </a:rPr>
              <a:t>			</a:t>
            </a:r>
            <a:endParaRPr lang="zh-CN" altLang="en-US" sz="24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81" name="Text Box 5"/>
          <p:cNvSpPr txBox="1">
            <a:spLocks noChangeArrowheads="1"/>
          </p:cNvSpPr>
          <p:nvPr/>
        </p:nvSpPr>
        <p:spPr bwMode="auto">
          <a:xfrm>
            <a:off x="550617" y="2112930"/>
            <a:ext cx="3789710" cy="317009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spcBef>
                <a:spcPct val="50000"/>
              </a:spcBef>
              <a:defRPr/>
            </a:pP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void try3() </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int n=15; </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zh-CN" altLang="en-US"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int </a:t>
            </a:r>
            <a:r>
              <a:rPr lang="en-US" altLang="zh-CN" sz="2000" b="1" dirty="0" err="1">
                <a:solidFill>
                  <a:srgbClr val="006666"/>
                </a:solidFill>
                <a:latin typeface="楷体" panose="02010609060101010101" pitchFamily="49" charset="-122"/>
                <a:ea typeface="楷体" panose="02010609060101010101" pitchFamily="49" charset="-122"/>
                <a:cs typeface="Times New Roman" panose="02020603050405020304" pitchFamily="18" charset="0"/>
              </a:rPr>
              <a:t>i</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=0; </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zh-CN" altLang="en-US"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while (</a:t>
            </a:r>
            <a:r>
              <a:rPr lang="en-US" altLang="zh-CN" sz="2000" b="1" dirty="0" err="1">
                <a:solidFill>
                  <a:srgbClr val="006666"/>
                </a:solidFill>
                <a:latin typeface="楷体" panose="02010609060101010101" pitchFamily="49" charset="-122"/>
                <a:ea typeface="楷体" panose="02010609060101010101" pitchFamily="49" charset="-122"/>
                <a:cs typeface="Times New Roman" panose="02020603050405020304" pitchFamily="18" charset="0"/>
              </a:rPr>
              <a:t>n%i</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==0)</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a:t>
            </a:r>
            <a:r>
              <a:rPr lang="zh-CN" altLang="en-US"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000" b="1" dirty="0" err="1">
                <a:solidFill>
                  <a:srgbClr val="006666"/>
                </a:solidFill>
                <a:latin typeface="楷体" panose="02010609060101010101" pitchFamily="49" charset="-122"/>
                <a:ea typeface="楷体" panose="02010609060101010101" pitchFamily="49" charset="-122"/>
                <a:cs typeface="Times New Roman" panose="02020603050405020304" pitchFamily="18" charset="0"/>
              </a:rPr>
              <a:t>printf</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("%d\n",</a:t>
            </a:r>
            <a:r>
              <a:rPr lang="en-US" altLang="zh-CN" sz="2000" b="1" dirty="0" err="1">
                <a:solidFill>
                  <a:srgbClr val="006666"/>
                </a:solidFill>
                <a:latin typeface="楷体" panose="02010609060101010101" pitchFamily="49" charset="-122"/>
                <a:ea typeface="楷体" panose="02010609060101010101" pitchFamily="49" charset="-122"/>
                <a:cs typeface="Times New Roman" panose="02020603050405020304" pitchFamily="18" charset="0"/>
              </a:rPr>
              <a:t>i</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29701" name="Text Box 7"/>
          <p:cNvSpPr txBox="1">
            <a:spLocks noChangeArrowheads="1"/>
          </p:cNvSpPr>
          <p:nvPr/>
        </p:nvSpPr>
        <p:spPr bwMode="auto">
          <a:xfrm>
            <a:off x="-180528" y="5828505"/>
            <a:ext cx="8280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a:latin typeface="楷体" panose="02010609060101010101" pitchFamily="49" charset="-122"/>
                <a:ea typeface="楷体" panose="02010609060101010101" pitchFamily="49" charset="-122"/>
              </a:rPr>
              <a:t>　　试问它违反了算法的什么特征？</a:t>
            </a:r>
            <a:endParaRPr lang="zh-CN" altLang="en-US" sz="2400">
              <a:latin typeface="楷体" panose="02010609060101010101" pitchFamily="49" charset="-122"/>
              <a:ea typeface="楷体" panose="02010609060101010101" pitchFamily="49" charset="-122"/>
            </a:endParaRPr>
          </a:p>
        </p:txBody>
      </p:sp>
      <p:sp>
        <p:nvSpPr>
          <p:cNvPr id="8" name="Text Box 2"/>
          <p:cNvSpPr txBox="1">
            <a:spLocks noChangeArrowheads="1"/>
          </p:cNvSpPr>
          <p:nvPr/>
        </p:nvSpPr>
        <p:spPr bwMode="auto">
          <a:xfrm>
            <a:off x="4545286" y="2393198"/>
            <a:ext cx="4170684" cy="2609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lnSpc>
                <a:spcPct val="130000"/>
              </a:lnSpc>
              <a:spcBef>
                <a:spcPct val="50000"/>
              </a:spcBef>
              <a:buSzTx/>
              <a:buFontTx/>
              <a:buNone/>
            </a:pPr>
            <a:r>
              <a:rPr lang="zh-CN" altLang="en-US" sz="2400" dirty="0">
                <a:solidFill>
                  <a:srgbClr val="FF0000"/>
                </a:solidFill>
                <a:latin typeface="楷体" panose="02010609060101010101" pitchFamily="49" charset="-122"/>
                <a:ea typeface="楷体" panose="02010609060101010101" pitchFamily="49" charset="-122"/>
              </a:rPr>
              <a:t>解：</a:t>
            </a:r>
            <a:endParaRPr lang="en-US" altLang="zh-CN" sz="2400" dirty="0">
              <a:solidFill>
                <a:srgbClr val="FF0000"/>
              </a:solidFill>
              <a:latin typeface="楷体" panose="02010609060101010101" pitchFamily="49" charset="-122"/>
              <a:ea typeface="楷体" panose="02010609060101010101" pitchFamily="49" charset="-122"/>
            </a:endParaRPr>
          </a:p>
          <a:p>
            <a:pPr>
              <a:lnSpc>
                <a:spcPct val="130000"/>
              </a:lnSpc>
              <a:spcBef>
                <a:spcPct val="50000"/>
              </a:spcBef>
              <a:buSzTx/>
              <a:buFontTx/>
              <a:buNone/>
            </a:pPr>
            <a:r>
              <a:rPr lang="zh-CN" altLang="en-US" sz="2400" dirty="0">
                <a:latin typeface="楷体" panose="02010609060101010101" pitchFamily="49" charset="-122"/>
                <a:ea typeface="楷体" panose="02010609060101010101" pitchFamily="49" charset="-122"/>
              </a:rPr>
              <a:t>在这段算法中，当进行第一轮循环时</a:t>
            </a:r>
            <a:r>
              <a:rPr lang="en-US" altLang="zh-CN" sz="2400" dirty="0" err="1">
                <a:latin typeface="楷体" panose="02010609060101010101" pitchFamily="49" charset="-122"/>
                <a:ea typeface="楷体" panose="02010609060101010101" pitchFamily="49" charset="-122"/>
              </a:rPr>
              <a:t>i</a:t>
            </a:r>
            <a:r>
              <a:rPr lang="en-US" altLang="zh-CN" sz="2400" dirty="0">
                <a:latin typeface="楷体" panose="02010609060101010101" pitchFamily="49" charset="-122"/>
                <a:ea typeface="楷体" panose="02010609060101010101" pitchFamily="49" charset="-122"/>
              </a:rPr>
              <a:t>=0,i</a:t>
            </a:r>
            <a:r>
              <a:rPr lang="zh-CN" altLang="en-US" sz="2400" dirty="0">
                <a:latin typeface="楷体" panose="02010609060101010101" pitchFamily="49" charset="-122"/>
                <a:ea typeface="楷体" panose="02010609060101010101" pitchFamily="49" charset="-122"/>
              </a:rPr>
              <a:t>又是除数，出现了除数为</a:t>
            </a:r>
            <a:r>
              <a:rPr lang="en-US" altLang="zh-CN" sz="2400" dirty="0">
                <a:latin typeface="楷体" panose="02010609060101010101" pitchFamily="49" charset="-122"/>
                <a:ea typeface="楷体" panose="02010609060101010101" pitchFamily="49" charset="-122"/>
              </a:rPr>
              <a:t>0</a:t>
            </a:r>
            <a:r>
              <a:rPr lang="zh-CN" altLang="en-US" sz="2400" dirty="0">
                <a:latin typeface="楷体" panose="02010609060101010101" pitchFamily="49" charset="-122"/>
                <a:ea typeface="楷体" panose="02010609060101010101" pitchFamily="49" charset="-122"/>
              </a:rPr>
              <a:t>的错误，因此不符合算法的可行性特性。</a:t>
            </a:r>
            <a:endParaRPr lang="en-US" altLang="zh-CN" sz="2400" dirty="0">
              <a:latin typeface="楷体" panose="02010609060101010101" pitchFamily="49" charset="-122"/>
              <a:ea typeface="楷体" panose="02010609060101010101" pitchFamily="49" charset="-122"/>
            </a:endParaRPr>
          </a:p>
        </p:txBody>
      </p:sp>
      <p:sp>
        <p:nvSpPr>
          <p:cNvPr id="6" name="Text Box 3"/>
          <p:cNvSpPr txBox="1">
            <a:spLocks noChangeArrowheads="1"/>
          </p:cNvSpPr>
          <p:nvPr/>
        </p:nvSpPr>
        <p:spPr bwMode="auto">
          <a:xfrm>
            <a:off x="323528" y="984885"/>
            <a:ext cx="3063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例</a:t>
            </a:r>
            <a:r>
              <a:rPr lang="en-US" altLang="zh-CN" sz="2400" dirty="0" smtClean="0">
                <a:latin typeface="楷体" panose="02010609060101010101" pitchFamily="49" charset="-122"/>
                <a:ea typeface="楷体" panose="02010609060101010101" pitchFamily="49" charset="-122"/>
              </a:rPr>
              <a:t>1.6】</a:t>
            </a:r>
            <a:r>
              <a:rPr lang="zh-CN" altLang="en-US" sz="2400" dirty="0">
                <a:latin typeface="楷体" panose="02010609060101010101" pitchFamily="49" charset="-122"/>
                <a:ea typeface="楷体" panose="02010609060101010101" pitchFamily="49" charset="-122"/>
              </a:rPr>
              <a:t>			</a:t>
            </a:r>
            <a:endParaRPr lang="zh-CN" altLang="en-US" sz="24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107504" y="1196752"/>
            <a:ext cx="8640960" cy="4216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在设计算法时，还要明确算法的五个设计</a:t>
            </a:r>
            <a:r>
              <a:rPr lang="zh-CN" altLang="en-US" sz="2400" dirty="0" smtClean="0">
                <a:solidFill>
                  <a:srgbClr val="080808"/>
                </a:solidFill>
                <a:latin typeface="楷体" panose="02010609060101010101" pitchFamily="49" charset="-122"/>
                <a:ea typeface="楷体" panose="02010609060101010101" pitchFamily="49" charset="-122"/>
              </a:rPr>
              <a:t>目标：</a:t>
            </a:r>
            <a:endParaRPr lang="en-US" altLang="zh-CN" sz="2400" dirty="0" smtClean="0">
              <a:solidFill>
                <a:srgbClr val="080808"/>
              </a:solidFill>
              <a:latin typeface="楷体" panose="02010609060101010101" pitchFamily="49" charset="-122"/>
              <a:ea typeface="楷体" panose="02010609060101010101" pitchFamily="49" charset="-122"/>
            </a:endParaRPr>
          </a:p>
          <a:p>
            <a:pPr>
              <a:spcBef>
                <a:spcPts val="0"/>
              </a:spcBef>
              <a:buSzTx/>
              <a:buFontTx/>
              <a:buNone/>
            </a:pP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000" dirty="0">
                <a:solidFill>
                  <a:srgbClr val="080808"/>
                </a:solidFill>
                <a:latin typeface="楷体" panose="02010609060101010101" pitchFamily="49" charset="-122"/>
                <a:ea typeface="楷体" panose="02010609060101010101" pitchFamily="49" charset="-122"/>
              </a:rPr>
              <a:t>（</a:t>
            </a:r>
            <a:r>
              <a:rPr lang="en-US" altLang="zh-CN" sz="2000" dirty="0">
                <a:solidFill>
                  <a:srgbClr val="080808"/>
                </a:solidFill>
                <a:latin typeface="楷体" panose="02010609060101010101" pitchFamily="49" charset="-122"/>
                <a:ea typeface="楷体" panose="02010609060101010101" pitchFamily="49" charset="-122"/>
              </a:rPr>
              <a:t>1</a:t>
            </a:r>
            <a:r>
              <a:rPr lang="zh-CN" altLang="en-US"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000FF"/>
                </a:solidFill>
                <a:latin typeface="楷体" panose="02010609060101010101" pitchFamily="49" charset="-122"/>
                <a:ea typeface="楷体" panose="02010609060101010101" pitchFamily="49" charset="-122"/>
              </a:rPr>
              <a:t>正确性</a:t>
            </a:r>
            <a:r>
              <a:rPr lang="zh-CN" altLang="en-US" sz="2000" dirty="0">
                <a:solidFill>
                  <a:srgbClr val="080808"/>
                </a:solidFill>
                <a:latin typeface="楷体" panose="02010609060101010101" pitchFamily="49" charset="-122"/>
                <a:ea typeface="楷体" panose="02010609060101010101" pitchFamily="49" charset="-122"/>
              </a:rPr>
              <a:t>：要求算法能够满足需求，完成规定的功能和性能要求，得出正确的结果。</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000" dirty="0">
                <a:solidFill>
                  <a:srgbClr val="080808"/>
                </a:solidFill>
                <a:latin typeface="楷体" panose="02010609060101010101" pitchFamily="49" charset="-122"/>
                <a:ea typeface="楷体" panose="02010609060101010101" pitchFamily="49" charset="-122"/>
              </a:rPr>
              <a:t>（</a:t>
            </a:r>
            <a:r>
              <a:rPr lang="en-US" altLang="zh-CN" sz="2000" dirty="0">
                <a:solidFill>
                  <a:srgbClr val="080808"/>
                </a:solidFill>
                <a:latin typeface="楷体" panose="02010609060101010101" pitchFamily="49" charset="-122"/>
                <a:ea typeface="楷体" panose="02010609060101010101" pitchFamily="49" charset="-122"/>
              </a:rPr>
              <a:t>2</a:t>
            </a:r>
            <a:r>
              <a:rPr lang="zh-CN" altLang="en-US"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000FF"/>
                </a:solidFill>
                <a:latin typeface="楷体" panose="02010609060101010101" pitchFamily="49" charset="-122"/>
                <a:ea typeface="楷体" panose="02010609060101010101" pitchFamily="49" charset="-122"/>
              </a:rPr>
              <a:t>可使用性</a:t>
            </a:r>
            <a:r>
              <a:rPr lang="zh-CN" altLang="en-US" sz="2000" dirty="0">
                <a:solidFill>
                  <a:srgbClr val="080808"/>
                </a:solidFill>
                <a:latin typeface="楷体" panose="02010609060101010101" pitchFamily="49" charset="-122"/>
                <a:ea typeface="楷体" panose="02010609060101010101" pitchFamily="49" charset="-122"/>
              </a:rPr>
              <a:t>：要求算法对于用户来说要能够很方便的使用。</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000" dirty="0">
                <a:solidFill>
                  <a:srgbClr val="080808"/>
                </a:solidFill>
                <a:latin typeface="楷体" panose="02010609060101010101" pitchFamily="49" charset="-122"/>
                <a:ea typeface="楷体" panose="02010609060101010101" pitchFamily="49" charset="-122"/>
              </a:rPr>
              <a:t>（</a:t>
            </a:r>
            <a:r>
              <a:rPr lang="en-US" altLang="zh-CN" sz="2000" dirty="0">
                <a:solidFill>
                  <a:srgbClr val="080808"/>
                </a:solidFill>
                <a:latin typeface="楷体" panose="02010609060101010101" pitchFamily="49" charset="-122"/>
                <a:ea typeface="楷体" panose="02010609060101010101" pitchFamily="49" charset="-122"/>
              </a:rPr>
              <a:t>3</a:t>
            </a:r>
            <a:r>
              <a:rPr lang="zh-CN" altLang="en-US"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000FF"/>
                </a:solidFill>
                <a:latin typeface="楷体" panose="02010609060101010101" pitchFamily="49" charset="-122"/>
                <a:ea typeface="楷体" panose="02010609060101010101" pitchFamily="49" charset="-122"/>
              </a:rPr>
              <a:t>可读性</a:t>
            </a:r>
            <a:r>
              <a:rPr lang="zh-CN" altLang="en-US" sz="2000" dirty="0">
                <a:solidFill>
                  <a:srgbClr val="080808"/>
                </a:solidFill>
                <a:latin typeface="楷体" panose="02010609060101010101" pitchFamily="49" charset="-122"/>
                <a:ea typeface="楷体" panose="02010609060101010101" pitchFamily="49" charset="-122"/>
              </a:rPr>
              <a:t>：算法具有良好的可读性，便于人的理解，增强算法的可交流性。算法的设计要条理清晰、逻辑性强和具有结构化特性。</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000" dirty="0">
                <a:solidFill>
                  <a:srgbClr val="080808"/>
                </a:solidFill>
                <a:latin typeface="楷体" panose="02010609060101010101" pitchFamily="49" charset="-122"/>
                <a:ea typeface="楷体" panose="02010609060101010101" pitchFamily="49" charset="-122"/>
              </a:rPr>
              <a:t>（</a:t>
            </a:r>
            <a:r>
              <a:rPr lang="en-US" altLang="zh-CN" sz="2000" dirty="0">
                <a:solidFill>
                  <a:srgbClr val="080808"/>
                </a:solidFill>
                <a:latin typeface="楷体" panose="02010609060101010101" pitchFamily="49" charset="-122"/>
                <a:ea typeface="楷体" panose="02010609060101010101" pitchFamily="49" charset="-122"/>
              </a:rPr>
              <a:t>4</a:t>
            </a:r>
            <a:r>
              <a:rPr lang="zh-CN" altLang="en-US"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000FF"/>
                </a:solidFill>
                <a:latin typeface="楷体" panose="02010609060101010101" pitchFamily="49" charset="-122"/>
                <a:ea typeface="楷体" panose="02010609060101010101" pitchFamily="49" charset="-122"/>
              </a:rPr>
              <a:t>健壮性</a:t>
            </a:r>
            <a:r>
              <a:rPr lang="zh-CN" altLang="en-US" sz="2000" dirty="0">
                <a:solidFill>
                  <a:srgbClr val="080808"/>
                </a:solidFill>
                <a:latin typeface="楷体" panose="02010609060101010101" pitchFamily="49" charset="-122"/>
                <a:ea typeface="楷体" panose="02010609060101010101" pitchFamily="49" charset="-122"/>
              </a:rPr>
              <a:t>：算法要拥有应对不符合规范要求的输入情况的处理能力，对于不符合规范要求的输入能够及时进行判断，并提供妥善的处理方式。</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000" dirty="0">
                <a:solidFill>
                  <a:srgbClr val="080808"/>
                </a:solidFill>
                <a:latin typeface="楷体" panose="02010609060101010101" pitchFamily="49" charset="-122"/>
                <a:ea typeface="楷体" panose="02010609060101010101" pitchFamily="49" charset="-122"/>
              </a:rPr>
              <a:t>（</a:t>
            </a:r>
            <a:r>
              <a:rPr lang="en-US" altLang="zh-CN" sz="2000" dirty="0">
                <a:solidFill>
                  <a:srgbClr val="080808"/>
                </a:solidFill>
                <a:latin typeface="楷体" panose="02010609060101010101" pitchFamily="49" charset="-122"/>
                <a:ea typeface="楷体" panose="02010609060101010101" pitchFamily="49" charset="-122"/>
              </a:rPr>
              <a:t>5</a:t>
            </a:r>
            <a:r>
              <a:rPr lang="zh-CN" altLang="en-US"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000FF"/>
                </a:solidFill>
                <a:latin typeface="楷体" panose="02010609060101010101" pitchFamily="49" charset="-122"/>
                <a:ea typeface="楷体" panose="02010609060101010101" pitchFamily="49" charset="-122"/>
              </a:rPr>
              <a:t>高效率与低存储量需求</a:t>
            </a:r>
            <a:r>
              <a:rPr lang="zh-CN" altLang="en-US" sz="2000" dirty="0">
                <a:solidFill>
                  <a:srgbClr val="080808"/>
                </a:solidFill>
                <a:latin typeface="楷体" panose="02010609060101010101" pitchFamily="49" charset="-122"/>
                <a:ea typeface="楷体" panose="02010609060101010101" pitchFamily="49" charset="-122"/>
              </a:rPr>
              <a:t>：对于同一个问题来说，求解的算法是不唯一的，这就需要我们找到最优算法。当问题的规模逐渐增大时，需要考虑的问题有两个方面。一是算法的时间效率，执行时间越短效率越高；一是算法执行过程中所需的空间存储量，需要的空间越小越好。</a:t>
            </a:r>
            <a:endParaRPr lang="zh-CN" altLang="en-US" sz="20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07504" y="968546"/>
            <a:ext cx="8064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例</a:t>
            </a:r>
            <a:r>
              <a:rPr lang="en-US" altLang="zh-CN" sz="2400" dirty="0" smtClean="0">
                <a:latin typeface="楷体" panose="02010609060101010101" pitchFamily="49" charset="-122"/>
                <a:ea typeface="楷体" panose="02010609060101010101" pitchFamily="49" charset="-122"/>
              </a:rPr>
              <a:t>1.7】</a:t>
            </a:r>
            <a:r>
              <a:rPr lang="zh-CN" altLang="en-US" sz="2400" dirty="0">
                <a:latin typeface="楷体" panose="02010609060101010101" pitchFamily="49" charset="-122"/>
                <a:ea typeface="楷体" panose="02010609060101010101" pitchFamily="49" charset="-122"/>
              </a:rPr>
              <a:t>接受用户输入的两个整数，输出它们的</a:t>
            </a:r>
            <a:r>
              <a:rPr lang="zh-CN" altLang="en-US" sz="2400" dirty="0" smtClean="0">
                <a:latin typeface="楷体" panose="02010609060101010101" pitchFamily="49" charset="-122"/>
                <a:ea typeface="楷体" panose="02010609060101010101" pitchFamily="49" charset="-122"/>
              </a:rPr>
              <a:t>商。</a:t>
            </a:r>
            <a:endParaRPr lang="zh-CN" altLang="en-US" sz="2400" dirty="0">
              <a:latin typeface="楷体" panose="02010609060101010101" pitchFamily="49" charset="-122"/>
              <a:ea typeface="楷体" panose="02010609060101010101" pitchFamily="49" charset="-122"/>
            </a:endParaRPr>
          </a:p>
        </p:txBody>
      </p:sp>
      <p:sp>
        <p:nvSpPr>
          <p:cNvPr id="203781" name="Text Box 5"/>
          <p:cNvSpPr txBox="1">
            <a:spLocks noChangeArrowheads="1"/>
          </p:cNvSpPr>
          <p:nvPr/>
        </p:nvSpPr>
        <p:spPr bwMode="auto">
          <a:xfrm>
            <a:off x="107504" y="1823585"/>
            <a:ext cx="3600400" cy="317009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spcBef>
                <a:spcPct val="50000"/>
              </a:spcBef>
              <a:defRPr/>
            </a:pPr>
            <a:r>
              <a:rPr lang="fr-FR"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void qu() </a:t>
            </a:r>
            <a:endParaRPr lang="fr-FR"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fr-FR"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   </a:t>
            </a:r>
            <a:endParaRPr lang="fr-FR"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fr-FR"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int a,b,q; </a:t>
            </a:r>
            <a:endParaRPr lang="fr-FR"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fr-FR"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scanf(“%d,%d”,&amp;a,&amp;b);</a:t>
            </a:r>
            <a:endParaRPr lang="fr-FR"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fr-FR"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q=a/b;</a:t>
            </a:r>
            <a:endParaRPr lang="fr-FR"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zh-CN" altLang="fr-FR"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a:t>
            </a:r>
            <a:r>
              <a:rPr lang="zh-CN" altLang="en-US"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a:t>
            </a:r>
            <a:r>
              <a:rPr lang="fr-FR"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printf("%d\n",q);   </a:t>
            </a:r>
            <a:endParaRPr lang="fr-FR"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fr-FR"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a:t>
            </a:r>
            <a:endParaRPr lang="fr-FR"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8" name="Text Box 2"/>
          <p:cNvSpPr txBox="1">
            <a:spLocks noChangeArrowheads="1"/>
          </p:cNvSpPr>
          <p:nvPr/>
        </p:nvSpPr>
        <p:spPr bwMode="auto">
          <a:xfrm>
            <a:off x="591803" y="5566443"/>
            <a:ext cx="7960394" cy="98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lnSpc>
                <a:spcPct val="130000"/>
              </a:lnSpc>
              <a:spcBef>
                <a:spcPct val="50000"/>
              </a:spcBef>
              <a:buSzTx/>
              <a:buFontTx/>
              <a:buNone/>
            </a:pPr>
            <a:r>
              <a:rPr lang="zh-CN" altLang="en-US" sz="2400" dirty="0">
                <a:latin typeface="楷体" panose="02010609060101010101" pitchFamily="49" charset="-122"/>
                <a:ea typeface="楷体" panose="02010609060101010101" pitchFamily="49" charset="-122"/>
              </a:rPr>
              <a:t>这个算法是存在问题的，当用户输入</a:t>
            </a:r>
            <a:r>
              <a:rPr lang="en-US" altLang="zh-CN" sz="2400" dirty="0">
                <a:latin typeface="楷体" panose="02010609060101010101" pitchFamily="49" charset="-122"/>
                <a:ea typeface="楷体" panose="02010609060101010101" pitchFamily="49" charset="-122"/>
              </a:rPr>
              <a:t>5</a:t>
            </a:r>
            <a:r>
              <a:rPr lang="zh-CN" altLang="en-US" sz="2400" dirty="0">
                <a:latin typeface="楷体" panose="02010609060101010101" pitchFamily="49" charset="-122"/>
                <a:ea typeface="楷体" panose="02010609060101010101" pitchFamily="49" charset="-122"/>
              </a:rPr>
              <a:t>和</a:t>
            </a:r>
            <a:r>
              <a:rPr lang="en-US" altLang="zh-CN" sz="2400" dirty="0">
                <a:latin typeface="楷体" panose="02010609060101010101" pitchFamily="49" charset="-122"/>
                <a:ea typeface="楷体" panose="02010609060101010101" pitchFamily="49" charset="-122"/>
              </a:rPr>
              <a:t>0</a:t>
            </a:r>
            <a:r>
              <a:rPr lang="zh-CN" altLang="en-US" sz="2400" dirty="0">
                <a:latin typeface="楷体" panose="02010609060101010101" pitchFamily="49" charset="-122"/>
                <a:ea typeface="楷体" panose="02010609060101010101" pitchFamily="49" charset="-122"/>
              </a:rPr>
              <a:t>的时候，算法执行就会出错。所以该算法不满足健壮性的设计目标。</a:t>
            </a:r>
            <a:endParaRPr lang="en-US" altLang="zh-CN" sz="2400" dirty="0">
              <a:latin typeface="楷体" panose="02010609060101010101" pitchFamily="49" charset="-122"/>
              <a:ea typeface="楷体" panose="02010609060101010101" pitchFamily="49" charset="-122"/>
            </a:endParaRPr>
          </a:p>
        </p:txBody>
      </p:sp>
      <p:sp>
        <p:nvSpPr>
          <p:cNvPr id="7" name="Text Box 6"/>
          <p:cNvSpPr txBox="1">
            <a:spLocks noChangeArrowheads="1"/>
          </p:cNvSpPr>
          <p:nvPr/>
        </p:nvSpPr>
        <p:spPr bwMode="auto">
          <a:xfrm>
            <a:off x="3486886" y="1429084"/>
            <a:ext cx="5657114" cy="5016758"/>
          </a:xfrm>
          <a:prstGeom prst="rect">
            <a:avLst/>
          </a:prstGeom>
          <a:solidFill>
            <a:srgbClr val="FFCCFF"/>
          </a:solidFill>
        </p:spPr>
        <p:style>
          <a:lnRef idx="1">
            <a:schemeClr val="accent1"/>
          </a:lnRef>
          <a:fillRef idx="2">
            <a:schemeClr val="accent1"/>
          </a:fillRef>
          <a:effectRef idx="1">
            <a:schemeClr val="accent1"/>
          </a:effectRef>
          <a:fontRef idx="minor">
            <a:schemeClr val="dk1"/>
          </a:fontRef>
        </p:style>
        <p:txBody>
          <a:bodyPr wrap="square">
            <a:spAutoFit/>
          </a:bodyPr>
          <a:lstStyle/>
          <a:p>
            <a:pPr>
              <a:spcBef>
                <a:spcPct val="50000"/>
              </a:spcBef>
              <a:defRPr/>
            </a:pP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void qu1() </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   </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int </a:t>
            </a:r>
            <a:r>
              <a:rPr lang="en-US" altLang="zh-CN" sz="2000" b="1" dirty="0" err="1">
                <a:solidFill>
                  <a:srgbClr val="006666"/>
                </a:solidFill>
                <a:latin typeface="楷体" panose="02010609060101010101" pitchFamily="49" charset="-122"/>
                <a:ea typeface="楷体" panose="02010609060101010101" pitchFamily="49" charset="-122"/>
                <a:cs typeface="Times New Roman" panose="02020603050405020304" pitchFamily="18" charset="0"/>
              </a:rPr>
              <a:t>a,b,q</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000" b="1" dirty="0" err="1">
                <a:solidFill>
                  <a:srgbClr val="006666"/>
                </a:solidFill>
                <a:latin typeface="楷体" panose="02010609060101010101" pitchFamily="49" charset="-122"/>
                <a:ea typeface="楷体" panose="02010609060101010101" pitchFamily="49" charset="-122"/>
                <a:cs typeface="Times New Roman" panose="02020603050405020304" pitchFamily="18" charset="0"/>
              </a:rPr>
              <a:t>scanf</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a:t>
            </a:r>
            <a:r>
              <a:rPr lang="en-US" altLang="zh-CN" sz="2000" b="1" dirty="0" err="1">
                <a:solidFill>
                  <a:srgbClr val="006666"/>
                </a:solidFill>
                <a:latin typeface="楷体" panose="02010609060101010101" pitchFamily="49" charset="-122"/>
                <a:ea typeface="楷体" panose="02010609060101010101" pitchFamily="49" charset="-122"/>
                <a:cs typeface="Times New Roman" panose="02020603050405020304" pitchFamily="18" charset="0"/>
              </a:rPr>
              <a:t>d,%d”,&amp;a,&amp;b</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if(b==0)</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000" b="1" dirty="0" err="1">
                <a:solidFill>
                  <a:srgbClr val="006666"/>
                </a:solidFill>
                <a:latin typeface="楷体" panose="02010609060101010101" pitchFamily="49" charset="-122"/>
                <a:ea typeface="楷体" panose="02010609060101010101" pitchFamily="49" charset="-122"/>
                <a:cs typeface="Times New Roman" panose="02020603050405020304" pitchFamily="18" charset="0"/>
              </a:rPr>
              <a:t>printf</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("The divisor cannot be zero</a:t>
            </a:r>
            <a:r>
              <a:rPr lang="zh-CN" altLang="en-US"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else</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  q=a/b;</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zh-CN" altLang="en-US"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000" b="1" dirty="0" err="1">
                <a:solidFill>
                  <a:srgbClr val="006666"/>
                </a:solidFill>
                <a:latin typeface="楷体" panose="02010609060101010101" pitchFamily="49" charset="-122"/>
                <a:ea typeface="楷体" panose="02010609060101010101" pitchFamily="49" charset="-122"/>
                <a:cs typeface="Times New Roman" panose="02020603050405020304" pitchFamily="18" charset="0"/>
              </a:rPr>
              <a:t>printf</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("%d\</a:t>
            </a:r>
            <a:r>
              <a:rPr lang="en-US" altLang="zh-CN" sz="2000" b="1" dirty="0" err="1">
                <a:solidFill>
                  <a:srgbClr val="006666"/>
                </a:solidFill>
                <a:latin typeface="楷体" panose="02010609060101010101" pitchFamily="49" charset="-122"/>
                <a:ea typeface="楷体" panose="02010609060101010101" pitchFamily="49" charset="-122"/>
                <a:cs typeface="Times New Roman" panose="02020603050405020304" pitchFamily="18" charset="0"/>
              </a:rPr>
              <a:t>n",q</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  </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980728"/>
            <a:ext cx="3074881"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1.1.4 </a:t>
            </a:r>
            <a:r>
              <a:rPr lang="zh-CN" altLang="en-US" sz="2800" b="1" dirty="0">
                <a:solidFill>
                  <a:srgbClr val="0000FF"/>
                </a:solidFill>
                <a:latin typeface="楷体" panose="02010609060101010101" pitchFamily="49" charset="-122"/>
                <a:ea typeface="楷体" panose="02010609060101010101" pitchFamily="49" charset="-122"/>
              </a:rPr>
              <a:t>算法的描述</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6" name="Text Box 4"/>
          <p:cNvSpPr txBox="1">
            <a:spLocks noChangeArrowheads="1"/>
          </p:cNvSpPr>
          <p:nvPr/>
        </p:nvSpPr>
        <p:spPr bwMode="auto">
          <a:xfrm>
            <a:off x="301959" y="1700808"/>
            <a:ext cx="88381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在算法设计过程中，算法的描述方式主要有四种：自然语言、流程图、伪代码和程序设计语言，如下表所示。</a:t>
            </a:r>
            <a:endParaRPr lang="zh-CN" altLang="en-US" sz="2400" dirty="0">
              <a:solidFill>
                <a:srgbClr val="080808"/>
              </a:solidFill>
              <a:latin typeface="楷体" panose="02010609060101010101" pitchFamily="49" charset="-122"/>
              <a:ea typeface="楷体" panose="02010609060101010101" pitchFamily="49" charset="-122"/>
            </a:endParaRPr>
          </a:p>
        </p:txBody>
      </p:sp>
      <p:pic>
        <p:nvPicPr>
          <p:cNvPr id="3" name="图片 2"/>
          <p:cNvPicPr>
            <a:picLocks noChangeAspect="1"/>
          </p:cNvPicPr>
          <p:nvPr/>
        </p:nvPicPr>
        <p:blipFill>
          <a:blip r:embed="rId6"/>
          <a:stretch>
            <a:fillRect/>
          </a:stretch>
        </p:blipFill>
        <p:spPr>
          <a:xfrm>
            <a:off x="486746" y="2994048"/>
            <a:ext cx="8170507" cy="2664296"/>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7"/>
          <p:cNvSpPr>
            <a:spLocks noChangeArrowheads="1"/>
          </p:cNvSpPr>
          <p:nvPr/>
        </p:nvSpPr>
        <p:spPr bwMode="auto">
          <a:xfrm>
            <a:off x="755333" y="45085"/>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 助</a:t>
            </a: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记思维</a:t>
            </a: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导图</a:t>
            </a:r>
            <a:endPar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endParaRPr>
          </a:p>
        </p:txBody>
      </p:sp>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pic>
        <p:nvPicPr>
          <p:cNvPr id="2" name="图片 1"/>
          <p:cNvPicPr>
            <a:picLocks noChangeAspect="1"/>
          </p:cNvPicPr>
          <p:nvPr/>
        </p:nvPicPr>
        <p:blipFill>
          <a:blip r:embed="rId2"/>
          <a:stretch>
            <a:fillRect/>
          </a:stretch>
        </p:blipFill>
        <p:spPr>
          <a:xfrm>
            <a:off x="0" y="2026920"/>
            <a:ext cx="9143365" cy="480441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矩形 1"/>
              <p:cNvSpPr/>
              <p:nvPr/>
            </p:nvSpPr>
            <p:spPr>
              <a:xfrm>
                <a:off x="107504" y="2348880"/>
                <a:ext cx="8928992" cy="3219984"/>
              </a:xfrm>
              <a:prstGeom prst="rect">
                <a:avLst/>
              </a:prstGeom>
            </p:spPr>
            <p:txBody>
              <a:bodyPr wrap="square">
                <a:spAutoFit/>
              </a:bodyPr>
              <a:lstStyle/>
              <a:p>
                <a:pPr indent="266700" algn="just">
                  <a:spcAft>
                    <a:spcPts val="0"/>
                  </a:spcAft>
                </a:pPr>
                <a:r>
                  <a:rPr lang="zh-CN" altLang="zh-CN" sz="2000" dirty="0" smtClean="0">
                    <a:latin typeface="楷体" panose="02010609060101010101" pitchFamily="49" charset="-122"/>
                    <a:ea typeface="楷体" panose="02010609060101010101" pitchFamily="49" charset="-122"/>
                    <a:cs typeface="Times New Roman" panose="02020603050405020304" pitchFamily="18" charset="0"/>
                  </a:rPr>
                  <a:t>解题</a:t>
                </a:r>
                <a:r>
                  <a:rPr lang="zh-CN" altLang="zh-CN" sz="2000" dirty="0">
                    <a:latin typeface="楷体" panose="02010609060101010101" pitchFamily="49" charset="-122"/>
                    <a:ea typeface="楷体" panose="02010609060101010101" pitchFamily="49" charset="-122"/>
                    <a:cs typeface="Times New Roman" panose="02020603050405020304" pitchFamily="18" charset="0"/>
                  </a:rPr>
                  <a:t>思路：素数是指只能被</a:t>
                </a:r>
                <a:r>
                  <a:rPr lang="en-US" altLang="zh-CN" sz="2000" dirty="0">
                    <a:latin typeface="楷体" panose="02010609060101010101" pitchFamily="49" charset="-122"/>
                    <a:ea typeface="楷体" panose="02010609060101010101" pitchFamily="49" charset="-122"/>
                  </a:rPr>
                  <a:t>1</a:t>
                </a:r>
                <a:r>
                  <a:rPr lang="zh-CN" altLang="zh-CN" sz="2000" dirty="0">
                    <a:latin typeface="楷体" panose="02010609060101010101" pitchFamily="49" charset="-122"/>
                    <a:ea typeface="楷体" panose="02010609060101010101" pitchFamily="49" charset="-122"/>
                    <a:cs typeface="Times New Roman" panose="02020603050405020304" pitchFamily="18" charset="0"/>
                  </a:rPr>
                  <a:t>和自身整除的数，在判断一个数是否是素数的时候，通常采用的是这样的方式，假设现在这个数是</a:t>
                </a:r>
                <a:r>
                  <a:rPr lang="en-US" altLang="zh-CN" sz="2000" dirty="0">
                    <a:latin typeface="楷体" panose="02010609060101010101" pitchFamily="49" charset="-122"/>
                    <a:ea typeface="楷体" panose="02010609060101010101" pitchFamily="49" charset="-122"/>
                  </a:rPr>
                  <a:t>7</a:t>
                </a:r>
                <a:r>
                  <a:rPr lang="zh-CN" altLang="zh-CN" sz="2000" dirty="0">
                    <a:latin typeface="楷体" panose="02010609060101010101" pitchFamily="49" charset="-122"/>
                    <a:ea typeface="楷体" panose="02010609060101010101" pitchFamily="49" charset="-122"/>
                    <a:cs typeface="Times New Roman" panose="02020603050405020304" pitchFamily="18" charset="0"/>
                  </a:rPr>
                  <a:t>，就从</a:t>
                </a:r>
                <a:r>
                  <a:rPr lang="en-US" altLang="zh-CN" sz="2000" dirty="0">
                    <a:latin typeface="楷体" panose="02010609060101010101" pitchFamily="49" charset="-122"/>
                    <a:ea typeface="楷体" panose="02010609060101010101" pitchFamily="49" charset="-122"/>
                  </a:rPr>
                  <a:t>2</a:t>
                </a:r>
                <a:r>
                  <a:rPr lang="zh-CN" altLang="zh-CN" sz="2000" dirty="0">
                    <a:latin typeface="楷体" panose="02010609060101010101" pitchFamily="49" charset="-122"/>
                    <a:ea typeface="楷体" panose="02010609060101010101" pitchFamily="49" charset="-122"/>
                    <a:cs typeface="Times New Roman" panose="02020603050405020304" pitchFamily="18" charset="0"/>
                  </a:rPr>
                  <a:t>开始，用</a:t>
                </a:r>
                <a:r>
                  <a:rPr lang="en-US" altLang="zh-CN" sz="2000" dirty="0">
                    <a:latin typeface="楷体" panose="02010609060101010101" pitchFamily="49" charset="-122"/>
                    <a:ea typeface="楷体" panose="02010609060101010101" pitchFamily="49" charset="-122"/>
                  </a:rPr>
                  <a:t>2</a:t>
                </a:r>
                <a:r>
                  <a:rPr lang="zh-CN" altLang="zh-CN" sz="2000" dirty="0">
                    <a:latin typeface="楷体" panose="02010609060101010101" pitchFamily="49" charset="-122"/>
                    <a:ea typeface="楷体" panose="02010609060101010101" pitchFamily="49" charset="-122"/>
                    <a:cs typeface="Times New Roman" panose="02020603050405020304" pitchFamily="18" charset="0"/>
                  </a:rPr>
                  <a:t>去除</a:t>
                </a:r>
                <a:r>
                  <a:rPr lang="en-US" altLang="zh-CN" sz="2000" dirty="0">
                    <a:latin typeface="楷体" panose="02010609060101010101" pitchFamily="49" charset="-122"/>
                    <a:ea typeface="楷体" panose="02010609060101010101" pitchFamily="49" charset="-122"/>
                  </a:rPr>
                  <a:t>7</a:t>
                </a:r>
                <a:r>
                  <a:rPr lang="zh-CN" altLang="zh-CN" sz="2000" dirty="0">
                    <a:latin typeface="楷体" panose="02010609060101010101" pitchFamily="49" charset="-122"/>
                    <a:ea typeface="楷体" panose="02010609060101010101" pitchFamily="49" charset="-122"/>
                    <a:cs typeface="Times New Roman" panose="02020603050405020304" pitchFamily="18" charset="0"/>
                  </a:rPr>
                  <a:t>，如果余数不为零，就接着用</a:t>
                </a:r>
                <a:r>
                  <a:rPr lang="en-US" altLang="zh-CN" sz="2000" dirty="0">
                    <a:latin typeface="楷体" panose="02010609060101010101" pitchFamily="49" charset="-122"/>
                    <a:ea typeface="楷体" panose="02010609060101010101" pitchFamily="49" charset="-122"/>
                  </a:rPr>
                  <a:t>3</a:t>
                </a:r>
                <a:r>
                  <a:rPr lang="zh-CN" altLang="zh-CN" sz="2000" dirty="0">
                    <a:latin typeface="楷体" panose="02010609060101010101" pitchFamily="49" charset="-122"/>
                    <a:ea typeface="楷体" panose="02010609060101010101" pitchFamily="49" charset="-122"/>
                    <a:cs typeface="Times New Roman" panose="02020603050405020304" pitchFamily="18" charset="0"/>
                  </a:rPr>
                  <a:t>去除</a:t>
                </a:r>
                <a:r>
                  <a:rPr lang="en-US" altLang="zh-CN" sz="2000" dirty="0">
                    <a:latin typeface="楷体" panose="02010609060101010101" pitchFamily="49" charset="-122"/>
                    <a:ea typeface="楷体" panose="02010609060101010101" pitchFamily="49" charset="-122"/>
                  </a:rPr>
                  <a:t>7</a:t>
                </a:r>
                <a:r>
                  <a:rPr lang="zh-CN" altLang="zh-CN" sz="2000" dirty="0">
                    <a:latin typeface="楷体" panose="02010609060101010101" pitchFamily="49" charset="-122"/>
                    <a:ea typeface="楷体" panose="02010609060101010101" pitchFamily="49" charset="-122"/>
                    <a:cs typeface="Times New Roman" panose="02020603050405020304" pitchFamily="18" charset="0"/>
                  </a:rPr>
                  <a:t>，……，直到试到</a:t>
                </a:r>
                <a:r>
                  <a:rPr lang="en-US" altLang="zh-CN" sz="2000" dirty="0">
                    <a:latin typeface="楷体" panose="02010609060101010101" pitchFamily="49" charset="-122"/>
                    <a:ea typeface="楷体" panose="02010609060101010101" pitchFamily="49" charset="-122"/>
                  </a:rPr>
                  <a:t>6</a:t>
                </a:r>
                <a:r>
                  <a:rPr lang="zh-CN" altLang="zh-CN" sz="2000" dirty="0">
                    <a:latin typeface="楷体" panose="02010609060101010101" pitchFamily="49" charset="-122"/>
                    <a:ea typeface="楷体" panose="02010609060101010101" pitchFamily="49" charset="-122"/>
                    <a:cs typeface="Times New Roman" panose="02020603050405020304" pitchFamily="18" charset="0"/>
                  </a:rPr>
                  <a:t>去除</a:t>
                </a:r>
                <a:r>
                  <a:rPr lang="en-US" altLang="zh-CN" sz="2000" dirty="0">
                    <a:latin typeface="楷体" panose="02010609060101010101" pitchFamily="49" charset="-122"/>
                    <a:ea typeface="楷体" panose="02010609060101010101" pitchFamily="49" charset="-122"/>
                  </a:rPr>
                  <a:t>7</a:t>
                </a:r>
                <a:r>
                  <a:rPr lang="zh-CN" altLang="zh-CN" sz="2000" dirty="0">
                    <a:latin typeface="楷体" panose="02010609060101010101" pitchFamily="49" charset="-122"/>
                    <a:ea typeface="楷体" panose="02010609060101010101" pitchFamily="49" charset="-122"/>
                    <a:cs typeface="Times New Roman" panose="02020603050405020304" pitchFamily="18" charset="0"/>
                  </a:rPr>
                  <a:t>为止，此时余数依然不为零，因此得出结论</a:t>
                </a:r>
                <a:r>
                  <a:rPr lang="en-US" altLang="zh-CN" sz="2000" dirty="0">
                    <a:latin typeface="楷体" panose="02010609060101010101" pitchFamily="49" charset="-122"/>
                    <a:ea typeface="楷体" panose="02010609060101010101" pitchFamily="49" charset="-122"/>
                  </a:rPr>
                  <a:t>7</a:t>
                </a:r>
                <a:r>
                  <a:rPr lang="zh-CN" altLang="zh-CN" sz="2000" dirty="0">
                    <a:latin typeface="楷体" panose="02010609060101010101" pitchFamily="49" charset="-122"/>
                    <a:ea typeface="楷体" panose="02010609060101010101" pitchFamily="49" charset="-122"/>
                    <a:cs typeface="Times New Roman" panose="02020603050405020304" pitchFamily="18" charset="0"/>
                  </a:rPr>
                  <a:t>是素数。对于</a:t>
                </a:r>
                <a:r>
                  <a:rPr lang="en-US" altLang="zh-CN" sz="2000" dirty="0">
                    <a:latin typeface="楷体" panose="02010609060101010101" pitchFamily="49" charset="-122"/>
                    <a:ea typeface="楷体" panose="02010609060101010101" pitchFamily="49" charset="-122"/>
                  </a:rPr>
                  <a:t>n</a:t>
                </a:r>
                <a:r>
                  <a:rPr lang="zh-CN" altLang="zh-CN" sz="2000" dirty="0">
                    <a:latin typeface="楷体" panose="02010609060101010101" pitchFamily="49" charset="-122"/>
                    <a:ea typeface="楷体" panose="02010609060101010101" pitchFamily="49" charset="-122"/>
                    <a:cs typeface="Times New Roman" panose="02020603050405020304" pitchFamily="18" charset="0"/>
                  </a:rPr>
                  <a:t>来说，需要试的数的范围就是</a:t>
                </a:r>
                <a:r>
                  <a:rPr lang="en-US" altLang="zh-CN" sz="2000" dirty="0">
                    <a:latin typeface="楷体" panose="02010609060101010101" pitchFamily="49" charset="-122"/>
                    <a:ea typeface="楷体" panose="02010609060101010101" pitchFamily="49" charset="-122"/>
                  </a:rPr>
                  <a:t>2~n-1</a:t>
                </a:r>
                <a:r>
                  <a:rPr lang="zh-CN" altLang="zh-CN" sz="2000" dirty="0">
                    <a:latin typeface="楷体" panose="02010609060101010101" pitchFamily="49" charset="-122"/>
                    <a:ea typeface="楷体" panose="02010609060101010101" pitchFamily="49" charset="-122"/>
                    <a:cs typeface="Times New Roman" panose="02020603050405020304" pitchFamily="18" charset="0"/>
                  </a:rPr>
                  <a:t>，其实算法还可以进行优化，不需要到</a:t>
                </a:r>
                <a:r>
                  <a:rPr lang="en-US" altLang="zh-CN" sz="2000" dirty="0">
                    <a:latin typeface="楷体" panose="02010609060101010101" pitchFamily="49" charset="-122"/>
                    <a:ea typeface="楷体" panose="02010609060101010101" pitchFamily="49" charset="-122"/>
                  </a:rPr>
                  <a:t>n-1</a:t>
                </a:r>
                <a:r>
                  <a:rPr lang="zh-CN" altLang="zh-CN" sz="2000" dirty="0">
                    <a:latin typeface="楷体" panose="02010609060101010101" pitchFamily="49" charset="-122"/>
                    <a:ea typeface="楷体" panose="02010609060101010101" pitchFamily="49" charset="-122"/>
                    <a:cs typeface="Times New Roman" panose="02020603050405020304" pitchFamily="18" charset="0"/>
                  </a:rPr>
                  <a:t>，只需要测试到</a:t>
                </a:r>
                <a14:m>
                  <m:oMath xmlns:m="http://schemas.openxmlformats.org/officeDocument/2006/math">
                    <m:rad>
                      <m:radPr>
                        <m:degHide m:val="on"/>
                        <m:ctrlPr>
                          <a:rPr lang="zh-CN" altLang="zh-CN" sz="2000" i="1">
                            <a:effectLst/>
                            <a:latin typeface="Cambria Math" panose="02040503050406030204" pitchFamily="18" charset="0"/>
                            <a:ea typeface="Cambria Math" panose="02040503050406030204" pitchFamily="18" charset="0"/>
                          </a:rPr>
                        </m:ctrlPr>
                      </m:radPr>
                      <m:deg/>
                      <m:e>
                        <m:r>
                          <m:rPr>
                            <m:sty m:val="p"/>
                          </m:rPr>
                          <a:rPr lang="en-US" altLang="zh-CN" sz="2000">
                            <a:latin typeface="Cambria Math" panose="02040503050406030204" pitchFamily="18" charset="0"/>
                            <a:cs typeface="Times New Roman" panose="02020603050405020304" pitchFamily="18" charset="0"/>
                          </a:rPr>
                          <m:t>n</m:t>
                        </m:r>
                      </m:e>
                    </m:rad>
                  </m:oMath>
                </a14:m>
                <a:r>
                  <a:rPr lang="zh-CN" altLang="zh-CN" sz="2000" dirty="0">
                    <a:latin typeface="楷体" panose="02010609060101010101" pitchFamily="49" charset="-122"/>
                    <a:ea typeface="楷体" panose="02010609060101010101" pitchFamily="49" charset="-122"/>
                    <a:cs typeface="Times New Roman" panose="02020603050405020304" pitchFamily="18" charset="0"/>
                  </a:rPr>
                  <a:t>即可，原因是</a:t>
                </a:r>
                <a14:m>
                  <m:oMath xmlns:m="http://schemas.openxmlformats.org/officeDocument/2006/math">
                    <m:rad>
                      <m:radPr>
                        <m:degHide m:val="on"/>
                        <m:ctrlPr>
                          <a:rPr lang="zh-CN" altLang="zh-CN" sz="2000" i="1">
                            <a:effectLst/>
                            <a:latin typeface="Cambria Math" panose="02040503050406030204" pitchFamily="18" charset="0"/>
                            <a:ea typeface="Cambria Math" panose="02040503050406030204" pitchFamily="18" charset="0"/>
                          </a:rPr>
                        </m:ctrlPr>
                      </m:radPr>
                      <m:deg/>
                      <m:e>
                        <m:r>
                          <m:rPr>
                            <m:sty m:val="p"/>
                          </m:rPr>
                          <a:rPr lang="en-US" altLang="zh-CN" sz="2000">
                            <a:latin typeface="Cambria Math" panose="02040503050406030204" pitchFamily="18" charset="0"/>
                            <a:cs typeface="Times New Roman" panose="02020603050405020304" pitchFamily="18" charset="0"/>
                          </a:rPr>
                          <m:t>n</m:t>
                        </m:r>
                      </m:e>
                    </m:rad>
                  </m:oMath>
                </a14:m>
                <a:r>
                  <a:rPr lang="zh-CN" altLang="zh-CN" sz="2000" dirty="0">
                    <a:latin typeface="楷体" panose="02010609060101010101" pitchFamily="49" charset="-122"/>
                    <a:ea typeface="楷体" panose="02010609060101010101" pitchFamily="49" charset="-122"/>
                    <a:cs typeface="Times New Roman" panose="02020603050405020304" pitchFamily="18" charset="0"/>
                  </a:rPr>
                  <a:t>是一个分界线，如果在</a:t>
                </a:r>
                <a:r>
                  <a:rPr lang="en-US" altLang="zh-CN" sz="2000" dirty="0">
                    <a:latin typeface="楷体" panose="02010609060101010101" pitchFamily="49" charset="-122"/>
                    <a:ea typeface="楷体" panose="02010609060101010101" pitchFamily="49" charset="-122"/>
                  </a:rPr>
                  <a:t>[2,</a:t>
                </a:r>
                <a14:m>
                  <m:oMath xmlns:m="http://schemas.openxmlformats.org/officeDocument/2006/math">
                    <m:r>
                      <a:rPr lang="en-US" altLang="zh-CN" sz="2000">
                        <a:latin typeface="Cambria Math" panose="02040503050406030204" pitchFamily="18" charset="0"/>
                        <a:cs typeface="Times New Roman" panose="02020603050405020304" pitchFamily="18" charset="0"/>
                      </a:rPr>
                      <m:t> </m:t>
                    </m:r>
                    <m:rad>
                      <m:radPr>
                        <m:degHide m:val="on"/>
                        <m:ctrlPr>
                          <a:rPr lang="zh-CN" altLang="zh-CN" sz="2000" i="1">
                            <a:effectLst/>
                            <a:latin typeface="Cambria Math" panose="02040503050406030204" pitchFamily="18" charset="0"/>
                            <a:ea typeface="Cambria Math" panose="02040503050406030204" pitchFamily="18" charset="0"/>
                          </a:rPr>
                        </m:ctrlPr>
                      </m:radPr>
                      <m:deg/>
                      <m:e>
                        <m:r>
                          <m:rPr>
                            <m:sty m:val="p"/>
                          </m:rPr>
                          <a:rPr lang="en-US" altLang="zh-CN" sz="2000">
                            <a:latin typeface="Cambria Math" panose="02040503050406030204" pitchFamily="18" charset="0"/>
                            <a:cs typeface="Times New Roman" panose="02020603050405020304" pitchFamily="18" charset="0"/>
                          </a:rPr>
                          <m:t>n</m:t>
                        </m:r>
                      </m:e>
                    </m:rad>
                  </m:oMath>
                </a14:m>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cs typeface="Times New Roman" panose="02020603050405020304" pitchFamily="18" charset="0"/>
                  </a:rPr>
                  <a:t>区间里有一个数</a:t>
                </a:r>
                <a:r>
                  <a:rPr lang="en-US" altLang="zh-CN" sz="2000" dirty="0">
                    <a:latin typeface="楷体" panose="02010609060101010101" pitchFamily="49" charset="-122"/>
                    <a:ea typeface="楷体" panose="02010609060101010101" pitchFamily="49" charset="-122"/>
                  </a:rPr>
                  <a:t>h</a:t>
                </a:r>
                <a:r>
                  <a:rPr lang="zh-CN" altLang="zh-CN" sz="2000" dirty="0">
                    <a:latin typeface="楷体" panose="02010609060101010101" pitchFamily="49" charset="-122"/>
                    <a:ea typeface="楷体" panose="02010609060101010101" pitchFamily="49" charset="-122"/>
                    <a:cs typeface="Times New Roman" panose="02020603050405020304" pitchFamily="18" charset="0"/>
                  </a:rPr>
                  <a:t>能够整除</a:t>
                </a:r>
                <a:r>
                  <a:rPr lang="en-US" altLang="zh-CN" sz="2000" dirty="0">
                    <a:latin typeface="楷体" panose="02010609060101010101" pitchFamily="49" charset="-122"/>
                    <a:ea typeface="楷体" panose="02010609060101010101" pitchFamily="49" charset="-122"/>
                  </a:rPr>
                  <a:t>n</a:t>
                </a:r>
                <a:r>
                  <a:rPr lang="zh-CN" altLang="zh-CN" sz="2000" dirty="0">
                    <a:latin typeface="楷体" panose="02010609060101010101" pitchFamily="49" charset="-122"/>
                    <a:ea typeface="楷体" panose="02010609060101010101" pitchFamily="49" charset="-122"/>
                    <a:cs typeface="Times New Roman" panose="02020603050405020304" pitchFamily="18" charset="0"/>
                  </a:rPr>
                  <a:t>的话，在</a:t>
                </a:r>
                <a:r>
                  <a:rPr lang="en-US" altLang="zh-CN" sz="2000" dirty="0">
                    <a:latin typeface="楷体" panose="02010609060101010101" pitchFamily="49" charset="-122"/>
                    <a:ea typeface="楷体" panose="02010609060101010101" pitchFamily="49" charset="-122"/>
                  </a:rPr>
                  <a:t>[</a:t>
                </a:r>
                <a14:m>
                  <m:oMath xmlns:m="http://schemas.openxmlformats.org/officeDocument/2006/math">
                    <m:rad>
                      <m:radPr>
                        <m:degHide m:val="on"/>
                        <m:ctrlPr>
                          <a:rPr lang="zh-CN" altLang="zh-CN" sz="2000" i="1">
                            <a:effectLst/>
                            <a:latin typeface="Cambria Math" panose="02040503050406030204" pitchFamily="18" charset="0"/>
                            <a:ea typeface="Cambria Math" panose="02040503050406030204" pitchFamily="18" charset="0"/>
                          </a:rPr>
                        </m:ctrlPr>
                      </m:radPr>
                      <m:deg/>
                      <m:e>
                        <m:r>
                          <m:rPr>
                            <m:sty m:val="p"/>
                          </m:rPr>
                          <a:rPr lang="en-US" altLang="zh-CN" sz="2000">
                            <a:latin typeface="Cambria Math" panose="02040503050406030204" pitchFamily="18" charset="0"/>
                            <a:cs typeface="Times New Roman" panose="02020603050405020304" pitchFamily="18" charset="0"/>
                          </a:rPr>
                          <m:t>n</m:t>
                        </m:r>
                      </m:e>
                    </m:rad>
                  </m:oMath>
                </a14:m>
                <a:r>
                  <a:rPr lang="en-US" altLang="zh-CN" sz="2000" dirty="0">
                    <a:latin typeface="楷体" panose="02010609060101010101" pitchFamily="49" charset="-122"/>
                    <a:ea typeface="楷体" panose="02010609060101010101" pitchFamily="49" charset="-122"/>
                  </a:rPr>
                  <a:t>, n-1]</a:t>
                </a:r>
                <a:r>
                  <a:rPr lang="zh-CN" altLang="zh-CN" sz="2000" dirty="0">
                    <a:latin typeface="楷体" panose="02010609060101010101" pitchFamily="49" charset="-122"/>
                    <a:ea typeface="楷体" panose="02010609060101010101" pitchFamily="49" charset="-122"/>
                    <a:cs typeface="Times New Roman" panose="02020603050405020304" pitchFamily="18" charset="0"/>
                  </a:rPr>
                  <a:t>区间里必定会有一个数</a:t>
                </a:r>
                <a:r>
                  <a:rPr lang="en-US" altLang="zh-CN" sz="2000" dirty="0">
                    <a:latin typeface="楷体" panose="02010609060101010101" pitchFamily="49" charset="-122"/>
                    <a:ea typeface="楷体" panose="02010609060101010101" pitchFamily="49" charset="-122"/>
                  </a:rPr>
                  <a:t>k</a:t>
                </a:r>
                <a:r>
                  <a:rPr lang="zh-CN" altLang="zh-CN" sz="2000" dirty="0">
                    <a:latin typeface="楷体" panose="02010609060101010101" pitchFamily="49" charset="-122"/>
                    <a:ea typeface="楷体" panose="02010609060101010101" pitchFamily="49" charset="-122"/>
                    <a:cs typeface="Times New Roman" panose="02020603050405020304" pitchFamily="18" charset="0"/>
                  </a:rPr>
                  <a:t>与之相对应，有</a:t>
                </a:r>
                <a:r>
                  <a:rPr lang="en-US" altLang="zh-CN" sz="2000" dirty="0">
                    <a:latin typeface="楷体" panose="02010609060101010101" pitchFamily="49" charset="-122"/>
                    <a:ea typeface="楷体" panose="02010609060101010101" pitchFamily="49" charset="-122"/>
                  </a:rPr>
                  <a:t>h*k=n</a:t>
                </a:r>
                <a:r>
                  <a:rPr lang="zh-CN" altLang="zh-CN" sz="2000" dirty="0">
                    <a:latin typeface="楷体" panose="02010609060101010101" pitchFamily="49" charset="-122"/>
                    <a:ea typeface="楷体" panose="02010609060101010101" pitchFamily="49" charset="-122"/>
                    <a:cs typeface="Times New Roman" panose="02020603050405020304" pitchFamily="18" charset="0"/>
                  </a:rPr>
                  <a:t>，例如</a:t>
                </a:r>
                <a:r>
                  <a:rPr lang="en-US" altLang="zh-CN" sz="2000" dirty="0">
                    <a:latin typeface="楷体" panose="02010609060101010101" pitchFamily="49" charset="-122"/>
                    <a:ea typeface="楷体" panose="02010609060101010101" pitchFamily="49" charset="-122"/>
                  </a:rPr>
                  <a:t>15</a:t>
                </a:r>
                <a:r>
                  <a:rPr lang="zh-CN" altLang="zh-CN" sz="2000" dirty="0">
                    <a:latin typeface="楷体" panose="02010609060101010101" pitchFamily="49" charset="-122"/>
                    <a:ea typeface="楷体" panose="02010609060101010101" pitchFamily="49" charset="-122"/>
                    <a:cs typeface="Times New Roman" panose="02020603050405020304" pitchFamily="18" charset="0"/>
                  </a:rPr>
                  <a:t>这个数，我们在</a:t>
                </a:r>
                <a:r>
                  <a:rPr lang="en-US" altLang="zh-CN" sz="2000" dirty="0">
                    <a:latin typeface="楷体" panose="02010609060101010101" pitchFamily="49" charset="-122"/>
                    <a:ea typeface="楷体" panose="02010609060101010101" pitchFamily="49" charset="-122"/>
                  </a:rPr>
                  <a:t>[2,</a:t>
                </a:r>
                <a14:m>
                  <m:oMath xmlns:m="http://schemas.openxmlformats.org/officeDocument/2006/math">
                    <m:r>
                      <a:rPr lang="en-US" altLang="zh-CN" sz="2000">
                        <a:latin typeface="Cambria Math" panose="02040503050406030204" pitchFamily="18" charset="0"/>
                        <a:cs typeface="Times New Roman" panose="02020603050405020304" pitchFamily="18" charset="0"/>
                      </a:rPr>
                      <m:t> </m:t>
                    </m:r>
                    <m:rad>
                      <m:radPr>
                        <m:degHide m:val="on"/>
                        <m:ctrlPr>
                          <a:rPr lang="zh-CN" altLang="zh-CN" sz="2000" i="1">
                            <a:effectLst/>
                            <a:latin typeface="Cambria Math" panose="02040503050406030204" pitchFamily="18" charset="0"/>
                            <a:ea typeface="Cambria Math" panose="02040503050406030204" pitchFamily="18" charset="0"/>
                          </a:rPr>
                        </m:ctrlPr>
                      </m:radPr>
                      <m:deg/>
                      <m:e>
                        <m:r>
                          <a:rPr lang="en-US" altLang="zh-CN" sz="2000">
                            <a:latin typeface="Cambria Math" panose="02040503050406030204" pitchFamily="18" charset="0"/>
                            <a:cs typeface="Times New Roman" panose="02020603050405020304" pitchFamily="18" charset="0"/>
                          </a:rPr>
                          <m:t>15</m:t>
                        </m:r>
                      </m:e>
                    </m:rad>
                  </m:oMath>
                </a14:m>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cs typeface="Times New Roman" panose="02020603050405020304" pitchFamily="18" charset="0"/>
                  </a:rPr>
                  <a:t>之间找到一个数</a:t>
                </a:r>
                <a:r>
                  <a:rPr lang="en-US" altLang="zh-CN" sz="2000" dirty="0">
                    <a:latin typeface="楷体" panose="02010609060101010101" pitchFamily="49" charset="-122"/>
                    <a:ea typeface="楷体" panose="02010609060101010101" pitchFamily="49" charset="-122"/>
                  </a:rPr>
                  <a:t>3</a:t>
                </a:r>
                <a:r>
                  <a:rPr lang="zh-CN" altLang="zh-CN" sz="2000" dirty="0">
                    <a:latin typeface="楷体" panose="02010609060101010101" pitchFamily="49" charset="-122"/>
                    <a:ea typeface="楷体" panose="02010609060101010101" pitchFamily="49" charset="-122"/>
                    <a:cs typeface="Times New Roman" panose="02020603050405020304" pitchFamily="18" charset="0"/>
                  </a:rPr>
                  <a:t>能够整除它，在</a:t>
                </a:r>
                <a:r>
                  <a:rPr lang="en-US" altLang="zh-CN" sz="2000" dirty="0">
                    <a:latin typeface="楷体" panose="02010609060101010101" pitchFamily="49" charset="-122"/>
                    <a:ea typeface="楷体" panose="02010609060101010101" pitchFamily="49" charset="-122"/>
                  </a:rPr>
                  <a:t>[</a:t>
                </a:r>
                <a14:m>
                  <m:oMath xmlns:m="http://schemas.openxmlformats.org/officeDocument/2006/math">
                    <m:rad>
                      <m:radPr>
                        <m:degHide m:val="on"/>
                        <m:ctrlPr>
                          <a:rPr lang="zh-CN" altLang="zh-CN" sz="2000" i="1">
                            <a:effectLst/>
                            <a:latin typeface="Cambria Math" panose="02040503050406030204" pitchFamily="18" charset="0"/>
                            <a:ea typeface="Cambria Math" panose="02040503050406030204" pitchFamily="18" charset="0"/>
                          </a:rPr>
                        </m:ctrlPr>
                      </m:radPr>
                      <m:deg/>
                      <m:e>
                        <m:r>
                          <a:rPr lang="en-US" altLang="zh-CN" sz="2000">
                            <a:latin typeface="Cambria Math" panose="02040503050406030204" pitchFamily="18" charset="0"/>
                            <a:cs typeface="Times New Roman" panose="02020603050405020304" pitchFamily="18" charset="0"/>
                          </a:rPr>
                          <m:t>15</m:t>
                        </m:r>
                      </m:e>
                    </m:rad>
                  </m:oMath>
                </a14:m>
                <a:r>
                  <a:rPr lang="en-US" altLang="zh-CN" sz="2000" dirty="0">
                    <a:latin typeface="楷体" panose="02010609060101010101" pitchFamily="49" charset="-122"/>
                    <a:ea typeface="楷体" panose="02010609060101010101" pitchFamily="49" charset="-122"/>
                  </a:rPr>
                  <a:t>, 14]</a:t>
                </a:r>
                <a:r>
                  <a:rPr lang="zh-CN" altLang="zh-CN" sz="2000" dirty="0">
                    <a:latin typeface="楷体" panose="02010609060101010101" pitchFamily="49" charset="-122"/>
                    <a:ea typeface="楷体" panose="02010609060101010101" pitchFamily="49" charset="-122"/>
                    <a:cs typeface="Times New Roman" panose="02020603050405020304" pitchFamily="18" charset="0"/>
                  </a:rPr>
                  <a:t>之间就有一个数</a:t>
                </a:r>
                <a:r>
                  <a:rPr lang="en-US" altLang="zh-CN" sz="2000" dirty="0">
                    <a:latin typeface="楷体" panose="02010609060101010101" pitchFamily="49" charset="-122"/>
                    <a:ea typeface="楷体" panose="02010609060101010101" pitchFamily="49" charset="-122"/>
                  </a:rPr>
                  <a:t>5</a:t>
                </a:r>
                <a:r>
                  <a:rPr lang="zh-CN" altLang="zh-CN" sz="2000" dirty="0">
                    <a:latin typeface="楷体" panose="02010609060101010101" pitchFamily="49" charset="-122"/>
                    <a:ea typeface="楷体" panose="02010609060101010101" pitchFamily="49" charset="-122"/>
                    <a:cs typeface="Times New Roman" panose="02020603050405020304" pitchFamily="18" charset="0"/>
                  </a:rPr>
                  <a:t>与之相对应，有</a:t>
                </a:r>
                <a:r>
                  <a:rPr lang="en-US" altLang="zh-CN" sz="2000" dirty="0">
                    <a:latin typeface="楷体" panose="02010609060101010101" pitchFamily="49" charset="-122"/>
                    <a:ea typeface="楷体" panose="02010609060101010101" pitchFamily="49" charset="-122"/>
                  </a:rPr>
                  <a:t>3*5=15</a:t>
                </a:r>
                <a:r>
                  <a:rPr lang="zh-CN" altLang="zh-CN" sz="2000" dirty="0">
                    <a:latin typeface="楷体" panose="02010609060101010101" pitchFamily="49" charset="-122"/>
                    <a:ea typeface="楷体" panose="02010609060101010101" pitchFamily="49" charset="-122"/>
                    <a:cs typeface="Times New Roman" panose="02020603050405020304" pitchFamily="18" charset="0"/>
                  </a:rPr>
                  <a:t>。相对应的，如果</a:t>
                </a:r>
                <a:r>
                  <a:rPr lang="en-US" altLang="zh-CN" sz="2000" dirty="0">
                    <a:latin typeface="楷体" panose="02010609060101010101" pitchFamily="49" charset="-122"/>
                    <a:ea typeface="楷体" panose="02010609060101010101" pitchFamily="49" charset="-122"/>
                  </a:rPr>
                  <a:t>[2,</a:t>
                </a:r>
                <a14:m>
                  <m:oMath xmlns:m="http://schemas.openxmlformats.org/officeDocument/2006/math">
                    <m:r>
                      <a:rPr lang="en-US" altLang="zh-CN" sz="2000">
                        <a:latin typeface="Cambria Math" panose="02040503050406030204" pitchFamily="18" charset="0"/>
                        <a:cs typeface="Times New Roman" panose="02020603050405020304" pitchFamily="18" charset="0"/>
                      </a:rPr>
                      <m:t> </m:t>
                    </m:r>
                    <m:rad>
                      <m:radPr>
                        <m:degHide m:val="on"/>
                        <m:ctrlPr>
                          <a:rPr lang="zh-CN" altLang="zh-CN" sz="2000" i="1">
                            <a:effectLst/>
                            <a:latin typeface="Cambria Math" panose="02040503050406030204" pitchFamily="18" charset="0"/>
                            <a:ea typeface="Cambria Math" panose="02040503050406030204" pitchFamily="18" charset="0"/>
                          </a:rPr>
                        </m:ctrlPr>
                      </m:radPr>
                      <m:deg/>
                      <m:e>
                        <m:r>
                          <m:rPr>
                            <m:sty m:val="p"/>
                          </m:rPr>
                          <a:rPr lang="en-US" altLang="zh-CN" sz="2000">
                            <a:latin typeface="Cambria Math" panose="02040503050406030204" pitchFamily="18" charset="0"/>
                            <a:cs typeface="Times New Roman" panose="02020603050405020304" pitchFamily="18" charset="0"/>
                          </a:rPr>
                          <m:t>n</m:t>
                        </m:r>
                      </m:e>
                    </m:rad>
                  </m:oMath>
                </a14:m>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cs typeface="Times New Roman" panose="02020603050405020304" pitchFamily="18" charset="0"/>
                  </a:rPr>
                  <a:t>区间里找不到能够整除</a:t>
                </a:r>
                <a:r>
                  <a:rPr lang="en-US" altLang="zh-CN" sz="2000" dirty="0">
                    <a:latin typeface="楷体" panose="02010609060101010101" pitchFamily="49" charset="-122"/>
                    <a:ea typeface="楷体" panose="02010609060101010101" pitchFamily="49" charset="-122"/>
                  </a:rPr>
                  <a:t>n</a:t>
                </a:r>
                <a:r>
                  <a:rPr lang="zh-CN" altLang="zh-CN" sz="2000" dirty="0">
                    <a:latin typeface="楷体" panose="02010609060101010101" pitchFamily="49" charset="-122"/>
                    <a:ea typeface="楷体" panose="02010609060101010101" pitchFamily="49" charset="-122"/>
                    <a:cs typeface="Times New Roman" panose="02020603050405020304" pitchFamily="18" charset="0"/>
                  </a:rPr>
                  <a:t>的数，那么在</a:t>
                </a:r>
                <a:r>
                  <a:rPr lang="en-US" altLang="zh-CN" sz="2000" dirty="0">
                    <a:latin typeface="楷体" panose="02010609060101010101" pitchFamily="49" charset="-122"/>
                    <a:ea typeface="楷体" panose="02010609060101010101" pitchFamily="49" charset="-122"/>
                  </a:rPr>
                  <a:t>[</a:t>
                </a:r>
                <a14:m>
                  <m:oMath xmlns:m="http://schemas.openxmlformats.org/officeDocument/2006/math">
                    <m:rad>
                      <m:radPr>
                        <m:degHide m:val="on"/>
                        <m:ctrlPr>
                          <a:rPr lang="zh-CN" altLang="zh-CN" sz="2000" i="1">
                            <a:effectLst/>
                            <a:latin typeface="Cambria Math" panose="02040503050406030204" pitchFamily="18" charset="0"/>
                            <a:ea typeface="Cambria Math" panose="02040503050406030204" pitchFamily="18" charset="0"/>
                          </a:rPr>
                        </m:ctrlPr>
                      </m:radPr>
                      <m:deg/>
                      <m:e>
                        <m:r>
                          <m:rPr>
                            <m:sty m:val="p"/>
                          </m:rPr>
                          <a:rPr lang="en-US" altLang="zh-CN" sz="2000">
                            <a:latin typeface="Cambria Math" panose="02040503050406030204" pitchFamily="18" charset="0"/>
                            <a:cs typeface="Times New Roman" panose="02020603050405020304" pitchFamily="18" charset="0"/>
                          </a:rPr>
                          <m:t>n</m:t>
                        </m:r>
                      </m:e>
                    </m:rad>
                  </m:oMath>
                </a14:m>
                <a:r>
                  <a:rPr lang="en-US" altLang="zh-CN" sz="2000" dirty="0">
                    <a:latin typeface="楷体" panose="02010609060101010101" pitchFamily="49" charset="-122"/>
                    <a:ea typeface="楷体" panose="02010609060101010101" pitchFamily="49" charset="-122"/>
                  </a:rPr>
                  <a:t>, n-1]</a:t>
                </a:r>
                <a:r>
                  <a:rPr lang="zh-CN" altLang="zh-CN" sz="2000" dirty="0">
                    <a:latin typeface="楷体" panose="02010609060101010101" pitchFamily="49" charset="-122"/>
                    <a:ea typeface="楷体" panose="02010609060101010101" pitchFamily="49" charset="-122"/>
                    <a:cs typeface="Times New Roman" panose="02020603050405020304" pitchFamily="18" charset="0"/>
                  </a:rPr>
                  <a:t>这个区间内也肯定没有能整除它的数。</a:t>
                </a:r>
                <a:endParaRPr lang="zh-CN" altLang="en-US" sz="2000" dirty="0">
                  <a:latin typeface="楷体" panose="02010609060101010101" pitchFamily="49" charset="-122"/>
                  <a:ea typeface="楷体" panose="02010609060101010101" pitchFamily="49" charset="-122"/>
                </a:endParaRPr>
              </a:p>
            </p:txBody>
          </p:sp>
        </mc:Choice>
        <mc:Fallback>
          <p:sp>
            <p:nvSpPr>
              <p:cNvPr id="2" name="矩形 1"/>
              <p:cNvSpPr>
                <a:spLocks noRot="1" noChangeAspect="1" noMove="1" noResize="1" noEditPoints="1" noAdjustHandles="1" noChangeArrowheads="1" noChangeShapeType="1" noTextEdit="1"/>
              </p:cNvSpPr>
              <p:nvPr/>
            </p:nvSpPr>
            <p:spPr>
              <a:xfrm>
                <a:off x="107504" y="2348880"/>
                <a:ext cx="8928992" cy="3219984"/>
              </a:xfrm>
              <a:prstGeom prst="rect">
                <a:avLst/>
              </a:prstGeom>
              <a:blipFill rotWithShape="1">
                <a:blip r:embed="rId1"/>
                <a:stretch>
                  <a:fillRect l="-2" r="5" b="17"/>
                </a:stretch>
              </a:blipFill>
            </p:spPr>
            <p:txBody>
              <a:bodyPr/>
              <a:lstStyle/>
              <a:p>
                <a:r>
                  <a:rPr lang="zh-CN" altLang="en-US">
                    <a:noFill/>
                  </a:rPr>
                  <a:t> </a:t>
                </a:r>
              </a:p>
            </p:txBody>
          </p:sp>
        </mc:Fallback>
      </mc:AlternateContent>
      <p:sp>
        <p:nvSpPr>
          <p:cNvPr id="3" name="矩形 2"/>
          <p:cNvSpPr/>
          <p:nvPr/>
        </p:nvSpPr>
        <p:spPr>
          <a:xfrm>
            <a:off x="100471" y="1268760"/>
            <a:ext cx="8928992" cy="1200329"/>
          </a:xfrm>
          <a:prstGeom prst="rect">
            <a:avLst/>
          </a:prstGeom>
        </p:spPr>
        <p:txBody>
          <a:bodyPr wrap="square">
            <a:spAutoFit/>
          </a:bodyPr>
          <a:lstStyle/>
          <a:p>
            <a:pPr indent="266700" algn="just">
              <a:spcAft>
                <a:spcPts val="0"/>
              </a:spcAft>
            </a:pPr>
            <a:r>
              <a:rPr lang="en-US" altLang="zh-CN" sz="2400" kern="100" dirty="0">
                <a:latin typeface="楷体" panose="02010609060101010101" pitchFamily="49" charset="-122"/>
                <a:ea typeface="楷体" panose="02010609060101010101" pitchFamily="49" charset="-122"/>
                <a:cs typeface="Times New Roman" panose="02020603050405020304" pitchFamily="18" charset="0"/>
              </a:rPr>
              <a:t>  </a:t>
            </a:r>
            <a:r>
              <a:rPr lang="zh-CN" altLang="zh-CN" sz="2400" kern="100" dirty="0">
                <a:latin typeface="楷体" panose="02010609060101010101" pitchFamily="49" charset="-122"/>
                <a:ea typeface="楷体" panose="02010609060101010101" pitchFamily="49" charset="-122"/>
                <a:cs typeface="Times New Roman" panose="02020603050405020304" pitchFamily="18" charset="0"/>
              </a:rPr>
              <a:t>下面以判断一个大于</a:t>
            </a:r>
            <a:r>
              <a:rPr lang="en-US" altLang="zh-CN" sz="2400" kern="100" dirty="0">
                <a:latin typeface="楷体" panose="02010609060101010101" pitchFamily="49" charset="-122"/>
                <a:ea typeface="楷体" panose="02010609060101010101" pitchFamily="49" charset="-122"/>
                <a:cs typeface="Times New Roman" panose="02020603050405020304" pitchFamily="18" charset="0"/>
              </a:rPr>
              <a:t>2</a:t>
            </a:r>
            <a:r>
              <a:rPr lang="zh-CN" altLang="zh-CN" sz="2400" kern="100" dirty="0">
                <a:latin typeface="楷体" panose="02010609060101010101" pitchFamily="49" charset="-122"/>
                <a:ea typeface="楷体" panose="02010609060101010101" pitchFamily="49" charset="-122"/>
                <a:cs typeface="Times New Roman" panose="02020603050405020304" pitchFamily="18" charset="0"/>
              </a:rPr>
              <a:t>的正整数是否为素数这一问题为例，分别采用上述四种方式进行描述。</a:t>
            </a:r>
            <a:endParaRPr lang="zh-CN" altLang="zh-CN" sz="2400" kern="100" dirty="0">
              <a:latin typeface="楷体" panose="02010609060101010101" pitchFamily="49" charset="-122"/>
              <a:ea typeface="楷体" panose="02010609060101010101" pitchFamily="49" charset="-122"/>
              <a:cs typeface="Times New Roman" panose="02020603050405020304" pitchFamily="18" charset="0"/>
            </a:endParaRPr>
          </a:p>
          <a:p>
            <a:r>
              <a:rPr lang="en-US" altLang="zh-CN" sz="2400" dirty="0">
                <a:latin typeface="楷体" panose="02010609060101010101" pitchFamily="49" charset="-122"/>
                <a:ea typeface="楷体" panose="02010609060101010101" pitchFamily="49" charset="-122"/>
                <a:cs typeface="Times New Roman" panose="02020603050405020304" pitchFamily="18" charset="0"/>
              </a:rPr>
              <a:t>    </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107504" y="1166842"/>
            <a:ext cx="9217024"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、自然语言</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用日常生活中使用的语言来描述算法，相对来说易于理解，但书写起来比较烦琐，也有可能因为表述不到位引起歧义，对于较为复杂的问题较难表述准确。对于计算机来说，是不可识别和执行的。</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判断一个大于</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的正整数是否为素数的算法描述如下：</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Step1</a:t>
            </a:r>
            <a:r>
              <a:rPr lang="zh-CN" altLang="en-US" sz="2400" dirty="0">
                <a:solidFill>
                  <a:srgbClr val="080808"/>
                </a:solidFill>
                <a:latin typeface="楷体" panose="02010609060101010101" pitchFamily="49" charset="-122"/>
                <a:ea typeface="楷体" panose="02010609060101010101" pitchFamily="49" charset="-122"/>
              </a:rPr>
              <a:t>：输入</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Step2</a:t>
            </a:r>
            <a:r>
              <a:rPr lang="zh-CN" altLang="en-US" sz="2400" dirty="0">
                <a:solidFill>
                  <a:srgbClr val="080808"/>
                </a:solidFill>
                <a:latin typeface="楷体" panose="02010609060101010101" pitchFamily="49" charset="-122"/>
                <a:ea typeface="楷体" panose="02010609060101010101" pitchFamily="49" charset="-122"/>
              </a:rPr>
              <a:t>：定义变量</a:t>
            </a:r>
            <a:r>
              <a:rPr lang="en-US" altLang="zh-CN" sz="2400" dirty="0" err="1">
                <a:solidFill>
                  <a:srgbClr val="080808"/>
                </a:solidFill>
                <a:latin typeface="楷体" panose="02010609060101010101" pitchFamily="49" charset="-122"/>
                <a:ea typeface="楷体" panose="02010609060101010101" pitchFamily="49" charset="-122"/>
              </a:rPr>
              <a:t>i</a:t>
            </a:r>
            <a:r>
              <a:rPr lang="zh-CN" altLang="en-US" sz="2400" dirty="0">
                <a:solidFill>
                  <a:srgbClr val="080808"/>
                </a:solidFill>
                <a:latin typeface="楷体" panose="02010609060101010101" pitchFamily="49" charset="-122"/>
                <a:ea typeface="楷体" panose="02010609060101010101" pitchFamily="49" charset="-122"/>
              </a:rPr>
              <a:t>，赋初始值为</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Step3</a:t>
            </a:r>
            <a:r>
              <a:rPr lang="zh-CN" altLang="en-US" sz="2400" dirty="0">
                <a:solidFill>
                  <a:srgbClr val="080808"/>
                </a:solidFill>
                <a:latin typeface="楷体" panose="02010609060101010101" pitchFamily="49" charset="-122"/>
                <a:ea typeface="楷体" panose="02010609060101010101" pitchFamily="49" charset="-122"/>
              </a:rPr>
              <a:t>：判断</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除以</a:t>
            </a:r>
            <a:r>
              <a:rPr lang="en-US" altLang="zh-CN" sz="2400" dirty="0" err="1">
                <a:solidFill>
                  <a:srgbClr val="080808"/>
                </a:solidFill>
                <a:latin typeface="楷体" panose="02010609060101010101" pitchFamily="49" charset="-122"/>
                <a:ea typeface="楷体" panose="02010609060101010101" pitchFamily="49" charset="-122"/>
              </a:rPr>
              <a:t>i</a:t>
            </a:r>
            <a:r>
              <a:rPr lang="zh-CN" altLang="en-US" sz="2400" dirty="0">
                <a:solidFill>
                  <a:srgbClr val="080808"/>
                </a:solidFill>
                <a:latin typeface="楷体" panose="02010609060101010101" pitchFamily="49" charset="-122"/>
                <a:ea typeface="楷体" panose="02010609060101010101" pitchFamily="49" charset="-122"/>
              </a:rPr>
              <a:t>的余数是否为</a:t>
            </a:r>
            <a:r>
              <a:rPr lang="en-US" altLang="zh-CN" sz="2400" dirty="0">
                <a:solidFill>
                  <a:srgbClr val="080808"/>
                </a:solidFill>
                <a:latin typeface="楷体" panose="02010609060101010101" pitchFamily="49" charset="-122"/>
                <a:ea typeface="楷体" panose="02010609060101010101" pitchFamily="49" charset="-122"/>
              </a:rPr>
              <a:t>0</a:t>
            </a:r>
            <a:r>
              <a:rPr lang="zh-CN" altLang="en-US" sz="2400" dirty="0">
                <a:solidFill>
                  <a:srgbClr val="080808"/>
                </a:solidFill>
                <a:latin typeface="楷体" panose="02010609060101010101" pitchFamily="49" charset="-122"/>
                <a:ea typeface="楷体" panose="02010609060101010101" pitchFamily="49" charset="-122"/>
              </a:rPr>
              <a:t>，若余数为</a:t>
            </a:r>
            <a:r>
              <a:rPr lang="en-US" altLang="zh-CN" sz="2400" dirty="0">
                <a:solidFill>
                  <a:srgbClr val="080808"/>
                </a:solidFill>
                <a:latin typeface="楷体" panose="02010609060101010101" pitchFamily="49" charset="-122"/>
                <a:ea typeface="楷体" panose="02010609060101010101" pitchFamily="49" charset="-122"/>
              </a:rPr>
              <a:t>0</a:t>
            </a:r>
            <a:r>
              <a:rPr lang="zh-CN" altLang="en-US" sz="2400" dirty="0">
                <a:solidFill>
                  <a:srgbClr val="080808"/>
                </a:solidFill>
                <a:latin typeface="楷体" panose="02010609060101010101" pitchFamily="49" charset="-122"/>
                <a:ea typeface="楷体" panose="02010609060101010101" pitchFamily="49" charset="-122"/>
              </a:rPr>
              <a:t>，转到</a:t>
            </a:r>
            <a:r>
              <a:rPr lang="en-US" altLang="zh-CN" sz="2400" dirty="0">
                <a:solidFill>
                  <a:srgbClr val="080808"/>
                </a:solidFill>
                <a:latin typeface="楷体" panose="02010609060101010101" pitchFamily="49" charset="-122"/>
                <a:ea typeface="楷体" panose="02010609060101010101" pitchFamily="49" charset="-122"/>
              </a:rPr>
              <a:t>Step6</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Step4</a:t>
            </a:r>
            <a:r>
              <a:rPr lang="zh-CN" altLang="en-US" sz="2400" dirty="0">
                <a:solidFill>
                  <a:srgbClr val="080808"/>
                </a:solidFill>
                <a:latin typeface="楷体" panose="02010609060101010101" pitchFamily="49" charset="-122"/>
                <a:ea typeface="楷体" panose="02010609060101010101" pitchFamily="49" charset="-122"/>
              </a:rPr>
              <a:t>：变量</a:t>
            </a:r>
            <a:r>
              <a:rPr lang="en-US" altLang="zh-CN" sz="2400" dirty="0" err="1">
                <a:solidFill>
                  <a:srgbClr val="080808"/>
                </a:solidFill>
                <a:latin typeface="楷体" panose="02010609060101010101" pitchFamily="49" charset="-122"/>
                <a:ea typeface="楷体" panose="02010609060101010101" pitchFamily="49" charset="-122"/>
              </a:rPr>
              <a:t>i</a:t>
            </a:r>
            <a:r>
              <a:rPr lang="zh-CN" altLang="en-US" sz="2400" dirty="0">
                <a:solidFill>
                  <a:srgbClr val="080808"/>
                </a:solidFill>
                <a:latin typeface="楷体" panose="02010609060101010101" pitchFamily="49" charset="-122"/>
                <a:ea typeface="楷体" panose="02010609060101010101" pitchFamily="49" charset="-122"/>
              </a:rPr>
              <a:t>的值自加</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Step5</a:t>
            </a:r>
            <a:r>
              <a:rPr lang="zh-CN" altLang="en-US" sz="2400" dirty="0">
                <a:solidFill>
                  <a:srgbClr val="080808"/>
                </a:solidFill>
                <a:latin typeface="楷体" panose="02010609060101010101" pitchFamily="49" charset="-122"/>
                <a:ea typeface="楷体" panose="02010609060101010101" pitchFamily="49" charset="-122"/>
              </a:rPr>
              <a:t>：判断</a:t>
            </a:r>
            <a:r>
              <a:rPr lang="en-US" altLang="zh-CN" sz="2400" dirty="0" err="1">
                <a:solidFill>
                  <a:srgbClr val="080808"/>
                </a:solidFill>
                <a:latin typeface="楷体" panose="02010609060101010101" pitchFamily="49" charset="-122"/>
                <a:ea typeface="楷体" panose="02010609060101010101" pitchFamily="49" charset="-122"/>
              </a:rPr>
              <a:t>i</a:t>
            </a:r>
            <a:r>
              <a:rPr lang="zh-CN" altLang="en-US" sz="2400" dirty="0">
                <a:solidFill>
                  <a:srgbClr val="080808"/>
                </a:solidFill>
                <a:latin typeface="楷体" panose="02010609060101010101" pitchFamily="49" charset="-122"/>
                <a:ea typeface="楷体" panose="02010609060101010101" pitchFamily="49" charset="-122"/>
              </a:rPr>
              <a:t>的值是否小于√</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，如果是返回</a:t>
            </a:r>
            <a:r>
              <a:rPr lang="en-US" altLang="zh-CN" sz="2400" dirty="0">
                <a:solidFill>
                  <a:srgbClr val="080808"/>
                </a:solidFill>
                <a:latin typeface="楷体" panose="02010609060101010101" pitchFamily="49" charset="-122"/>
                <a:ea typeface="楷体" panose="02010609060101010101" pitchFamily="49" charset="-122"/>
              </a:rPr>
              <a:t>Step3</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Step6</a:t>
            </a:r>
            <a:r>
              <a:rPr lang="zh-CN" altLang="en-US" sz="2400" dirty="0">
                <a:solidFill>
                  <a:srgbClr val="080808"/>
                </a:solidFill>
                <a:latin typeface="楷体" panose="02010609060101010101" pitchFamily="49" charset="-122"/>
                <a:ea typeface="楷体" panose="02010609060101010101" pitchFamily="49" charset="-122"/>
              </a:rPr>
              <a:t>：判断</a:t>
            </a:r>
            <a:r>
              <a:rPr lang="en-US" altLang="zh-CN" sz="2400" dirty="0" err="1">
                <a:solidFill>
                  <a:srgbClr val="080808"/>
                </a:solidFill>
                <a:latin typeface="楷体" panose="02010609060101010101" pitchFamily="49" charset="-122"/>
                <a:ea typeface="楷体" panose="02010609060101010101" pitchFamily="49" charset="-122"/>
              </a:rPr>
              <a:t>i</a:t>
            </a:r>
            <a:r>
              <a:rPr lang="zh-CN" altLang="en-US" sz="2400" dirty="0">
                <a:solidFill>
                  <a:srgbClr val="080808"/>
                </a:solidFill>
                <a:latin typeface="楷体" panose="02010609060101010101" pitchFamily="49" charset="-122"/>
                <a:ea typeface="楷体" panose="02010609060101010101" pitchFamily="49" charset="-122"/>
              </a:rPr>
              <a:t>的值是否大于√</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，如果是输出“</a:t>
            </a:r>
            <a:r>
              <a:rPr lang="en-US" altLang="zh-CN" sz="2400" dirty="0">
                <a:solidFill>
                  <a:srgbClr val="080808"/>
                </a:solidFill>
                <a:latin typeface="楷体" panose="02010609060101010101" pitchFamily="49" charset="-122"/>
                <a:ea typeface="楷体" panose="02010609060101010101" pitchFamily="49" charset="-122"/>
              </a:rPr>
              <a:t>This is </a:t>
            </a:r>
            <a:r>
              <a:rPr lang="en-US" altLang="zh-CN" sz="2400" dirty="0" smtClean="0">
                <a:solidFill>
                  <a:srgbClr val="080808"/>
                </a:solidFill>
                <a:latin typeface="楷体" panose="02010609060101010101" pitchFamily="49" charset="-122"/>
                <a:ea typeface="楷体" panose="02010609060101010101" pitchFamily="49" charset="-122"/>
              </a:rPr>
              <a:t>a </a:t>
            </a:r>
            <a:r>
              <a:rPr lang="en-US" altLang="zh-CN" sz="2400" dirty="0">
                <a:solidFill>
                  <a:srgbClr val="080808"/>
                </a:solidFill>
                <a:latin typeface="楷体" panose="02010609060101010101" pitchFamily="49" charset="-122"/>
                <a:ea typeface="楷体" panose="02010609060101010101" pitchFamily="49" charset="-122"/>
              </a:rPr>
              <a:t>prime.”</a:t>
            </a:r>
            <a:r>
              <a:rPr lang="zh-CN" altLang="en-US" sz="2400" dirty="0">
                <a:solidFill>
                  <a:srgbClr val="080808"/>
                </a:solidFill>
                <a:latin typeface="楷体" panose="02010609060101010101" pitchFamily="49" charset="-122"/>
                <a:ea typeface="楷体" panose="02010609060101010101" pitchFamily="49" charset="-122"/>
              </a:rPr>
              <a:t>，否则输出“</a:t>
            </a:r>
            <a:r>
              <a:rPr lang="en-US" altLang="zh-CN" sz="2400" dirty="0">
                <a:solidFill>
                  <a:srgbClr val="080808"/>
                </a:solidFill>
                <a:latin typeface="楷体" panose="02010609060101010101" pitchFamily="49" charset="-122"/>
                <a:ea typeface="楷体" panose="02010609060101010101" pitchFamily="49" charset="-122"/>
              </a:rPr>
              <a:t>This is not a prime.”</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107504" y="1166842"/>
            <a:ext cx="9036496"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、流程图 </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流程图是用不同的图框来表示各类操作，图框内部写出步骤，再用箭头连接起来表示其先后顺序，通过图形的方式来描述算法，直观而又形象，判断一个大于</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的正整数是否为素数算法的流程图描述形式如下图所示：</a:t>
            </a: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pic>
        <p:nvPicPr>
          <p:cNvPr id="3" name="图片 2"/>
          <p:cNvPicPr>
            <a:picLocks noChangeAspect="1"/>
          </p:cNvPicPr>
          <p:nvPr/>
        </p:nvPicPr>
        <p:blipFill>
          <a:blip r:embed="rId1"/>
          <a:stretch>
            <a:fillRect/>
          </a:stretch>
        </p:blipFill>
        <p:spPr>
          <a:xfrm>
            <a:off x="2027766" y="1052735"/>
            <a:ext cx="5424554" cy="5480477"/>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107504" y="1166842"/>
            <a:ext cx="9036496"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、伪代码</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伪代码是一种介于自然语言与计算机语言之间的用来描述算法的语言，参照计算机语言的书写形式来表示算法的各个步骤，相比计算机语言它更加接近自然语言，相对来说容易理解。它旨在用接近自然语言的形式描述程序的执行过程，一般是不能直接执行的。判断一个大于</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的正整数是否为素数算法的伪代码描述如下：</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Step1</a:t>
            </a:r>
            <a:r>
              <a:rPr lang="zh-CN" altLang="en-US" sz="2400" dirty="0">
                <a:solidFill>
                  <a:srgbClr val="080808"/>
                </a:solidFill>
                <a:latin typeface="楷体" panose="02010609060101010101" pitchFamily="49" charset="-122"/>
                <a:ea typeface="楷体" panose="02010609060101010101" pitchFamily="49" charset="-122"/>
              </a:rPr>
              <a:t>：输入</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Step2</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Step3</a:t>
            </a:r>
            <a:r>
              <a:rPr lang="zh-CN" altLang="en-US" sz="2400" dirty="0">
                <a:solidFill>
                  <a:srgbClr val="080808"/>
                </a:solidFill>
                <a:latin typeface="楷体" panose="02010609060101010101" pitchFamily="49" charset="-122"/>
                <a:ea typeface="楷体" panose="02010609060101010101" pitchFamily="49" charset="-122"/>
              </a:rPr>
              <a:t>：循环直到 </a:t>
            </a:r>
            <a:r>
              <a:rPr lang="en-US" altLang="zh-CN" sz="2400" dirty="0" err="1">
                <a:solidFill>
                  <a:srgbClr val="080808"/>
                </a:solidFill>
                <a:latin typeface="楷体" panose="02010609060101010101" pitchFamily="49" charset="-122"/>
                <a:ea typeface="楷体" panose="02010609060101010101" pitchFamily="49" charset="-122"/>
              </a:rPr>
              <a:t>i</a:t>
            </a:r>
            <a:r>
              <a:rPr lang="zh-CN" altLang="en-US" sz="2400" dirty="0">
                <a:solidFill>
                  <a:srgbClr val="080808"/>
                </a:solidFill>
                <a:latin typeface="楷体" panose="02010609060101010101" pitchFamily="49" charset="-122"/>
                <a:ea typeface="楷体" panose="02010609060101010101" pitchFamily="49" charset="-122"/>
              </a:rPr>
              <a:t>大于根号</a:t>
            </a:r>
            <a:r>
              <a:rPr lang="en-US" altLang="zh-CN" sz="2400" dirty="0">
                <a:solidFill>
                  <a:srgbClr val="080808"/>
                </a:solidFill>
                <a:latin typeface="楷体" panose="02010609060101010101" pitchFamily="49" charset="-122"/>
                <a:ea typeface="楷体" panose="02010609060101010101" pitchFamily="49" charset="-122"/>
              </a:rPr>
              <a:t>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3.1</a:t>
            </a:r>
            <a:r>
              <a:rPr lang="zh-CN" altLang="en-US" sz="2400" dirty="0">
                <a:solidFill>
                  <a:srgbClr val="080808"/>
                </a:solidFill>
                <a:latin typeface="楷体" panose="02010609060101010101" pitchFamily="49" charset="-122"/>
                <a:ea typeface="楷体" panose="02010609060101010101" pitchFamily="49" charset="-122"/>
              </a:rPr>
              <a:t>如果</a:t>
            </a:r>
            <a:r>
              <a:rPr lang="en-US" altLang="zh-CN" sz="2400" dirty="0" err="1">
                <a:solidFill>
                  <a:srgbClr val="080808"/>
                </a:solidFill>
                <a:latin typeface="楷体" panose="02010609060101010101" pitchFamily="49" charset="-122"/>
                <a:ea typeface="楷体" panose="02010609060101010101" pitchFamily="49" charset="-122"/>
              </a:rPr>
              <a:t>n%i</a:t>
            </a:r>
            <a:r>
              <a:rPr lang="en-US" altLang="zh-CN" sz="2400" dirty="0">
                <a:solidFill>
                  <a:srgbClr val="080808"/>
                </a:solidFill>
                <a:latin typeface="楷体" panose="02010609060101010101" pitchFamily="49" charset="-122"/>
                <a:ea typeface="楷体" panose="02010609060101010101" pitchFamily="49" charset="-122"/>
              </a:rPr>
              <a:t>==0</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break;</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3.2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=i+1;</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Step4</a:t>
            </a:r>
            <a:r>
              <a:rPr lang="zh-CN" altLang="en-US" sz="2400" dirty="0">
                <a:solidFill>
                  <a:srgbClr val="080808"/>
                </a:solidFill>
                <a:latin typeface="楷体" panose="02010609060101010101" pitchFamily="49" charset="-122"/>
                <a:ea typeface="楷体" panose="02010609060101010101" pitchFamily="49" charset="-122"/>
              </a:rPr>
              <a:t>：如果</a:t>
            </a:r>
            <a:r>
              <a:rPr lang="en-US" altLang="zh-CN" sz="2400" dirty="0" err="1">
                <a:solidFill>
                  <a:srgbClr val="080808"/>
                </a:solidFill>
                <a:latin typeface="楷体" panose="02010609060101010101" pitchFamily="49" charset="-122"/>
                <a:ea typeface="楷体" panose="02010609060101010101" pitchFamily="49" charset="-122"/>
              </a:rPr>
              <a:t>i</a:t>
            </a:r>
            <a:r>
              <a:rPr lang="zh-CN" altLang="en-US" sz="2400" dirty="0">
                <a:solidFill>
                  <a:srgbClr val="080808"/>
                </a:solidFill>
                <a:latin typeface="楷体" panose="02010609060101010101" pitchFamily="49" charset="-122"/>
                <a:ea typeface="楷体" panose="02010609060101010101" pitchFamily="49" charset="-122"/>
              </a:rPr>
              <a:t>大于根号</a:t>
            </a:r>
            <a:r>
              <a:rPr lang="en-US" altLang="zh-CN" sz="2400" dirty="0">
                <a:solidFill>
                  <a:srgbClr val="080808"/>
                </a:solidFill>
                <a:latin typeface="楷体" panose="02010609060101010101" pitchFamily="49" charset="-122"/>
                <a:ea typeface="楷体" panose="02010609060101010101" pitchFamily="49" charset="-122"/>
              </a:rPr>
              <a:t>n, </a:t>
            </a:r>
            <a:r>
              <a:rPr lang="zh-CN" altLang="en-US" sz="2400" dirty="0">
                <a:solidFill>
                  <a:srgbClr val="080808"/>
                </a:solidFill>
                <a:latin typeface="楷体" panose="02010609060101010101" pitchFamily="49" charset="-122"/>
                <a:ea typeface="楷体" panose="02010609060101010101" pitchFamily="49" charset="-122"/>
              </a:rPr>
              <a:t>输出“</a:t>
            </a:r>
            <a:r>
              <a:rPr lang="en-US" altLang="zh-CN" sz="2400" dirty="0">
                <a:solidFill>
                  <a:srgbClr val="080808"/>
                </a:solidFill>
                <a:latin typeface="楷体" panose="02010609060101010101" pitchFamily="49" charset="-122"/>
                <a:ea typeface="楷体" panose="02010609060101010101" pitchFamily="49" charset="-122"/>
              </a:rPr>
              <a:t>This is </a:t>
            </a:r>
            <a:r>
              <a:rPr lang="en-US" altLang="zh-CN" sz="2400" dirty="0" smtClean="0">
                <a:solidFill>
                  <a:srgbClr val="080808"/>
                </a:solidFill>
                <a:latin typeface="楷体" panose="02010609060101010101" pitchFamily="49" charset="-122"/>
                <a:ea typeface="楷体" panose="02010609060101010101" pitchFamily="49" charset="-122"/>
              </a:rPr>
              <a:t>a </a:t>
            </a:r>
            <a:r>
              <a:rPr lang="en-US" altLang="zh-CN" sz="2400" dirty="0">
                <a:solidFill>
                  <a:srgbClr val="080808"/>
                </a:solidFill>
                <a:latin typeface="楷体" panose="02010609060101010101" pitchFamily="49" charset="-122"/>
                <a:ea typeface="楷体" panose="02010609060101010101" pitchFamily="49" charset="-122"/>
              </a:rPr>
              <a:t>prime.”</a:t>
            </a:r>
            <a:r>
              <a:rPr lang="zh-CN" altLang="en-US" sz="2400" dirty="0">
                <a:solidFill>
                  <a:srgbClr val="080808"/>
                </a:solidFill>
                <a:latin typeface="楷体" panose="02010609060101010101" pitchFamily="49" charset="-122"/>
                <a:ea typeface="楷体" panose="02010609060101010101" pitchFamily="49" charset="-122"/>
              </a:rPr>
              <a:t>，否则输出“</a:t>
            </a:r>
            <a:r>
              <a:rPr lang="en-US" altLang="zh-CN" sz="2400" dirty="0">
                <a:solidFill>
                  <a:srgbClr val="080808"/>
                </a:solidFill>
                <a:latin typeface="楷体" panose="02010609060101010101" pitchFamily="49" charset="-122"/>
                <a:ea typeface="楷体" panose="02010609060101010101" pitchFamily="49" charset="-122"/>
              </a:rPr>
              <a:t>This is </a:t>
            </a:r>
            <a:r>
              <a:rPr lang="en-US" altLang="zh-CN" sz="2400" dirty="0" smtClean="0">
                <a:solidFill>
                  <a:srgbClr val="080808"/>
                </a:solidFill>
                <a:latin typeface="楷体" panose="02010609060101010101" pitchFamily="49" charset="-122"/>
                <a:ea typeface="楷体" panose="02010609060101010101" pitchFamily="49" charset="-122"/>
              </a:rPr>
              <a:t>not a </a:t>
            </a:r>
            <a:r>
              <a:rPr lang="en-US" altLang="zh-CN" sz="2400" dirty="0">
                <a:solidFill>
                  <a:srgbClr val="080808"/>
                </a:solidFill>
                <a:latin typeface="楷体" panose="02010609060101010101" pitchFamily="49" charset="-122"/>
                <a:ea typeface="楷体" panose="02010609060101010101" pitchFamily="49" charset="-122"/>
              </a:rPr>
              <a:t>prime.”</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107504" y="856357"/>
            <a:ext cx="9036496"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4</a:t>
            </a:r>
            <a:r>
              <a:rPr lang="zh-CN" altLang="en-US" sz="2400" dirty="0">
                <a:solidFill>
                  <a:srgbClr val="080808"/>
                </a:solidFill>
                <a:latin typeface="楷体" panose="02010609060101010101" pitchFamily="49" charset="-122"/>
                <a:ea typeface="楷体" panose="02010609060101010101" pitchFamily="49" charset="-122"/>
              </a:rPr>
              <a:t>、程序设计语言</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可以直接运用计算机语言的形式来描述算法，通常是将算法写成子函数，这样的算法是可以直接在计算机上执行的。判断一个大于</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的正整数是否为素数算法的程序设计语言描述如下：</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int main()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   int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scanf</a:t>
            </a:r>
            <a:r>
              <a:rPr lang="en-US" altLang="zh-CN" sz="2400" dirty="0">
                <a:solidFill>
                  <a:srgbClr val="080808"/>
                </a:solidFill>
                <a:latin typeface="楷体" panose="02010609060101010101" pitchFamily="49" charset="-122"/>
                <a:ea typeface="楷体" panose="02010609060101010101" pitchFamily="49" charset="-122"/>
              </a:rPr>
              <a:t>("%d", &amp;n);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for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 2;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&lt; sqrt(n);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  if (</a:t>
            </a:r>
            <a:r>
              <a:rPr lang="en-US" altLang="zh-CN" sz="2400" dirty="0" err="1">
                <a:solidFill>
                  <a:srgbClr val="080808"/>
                </a:solidFill>
                <a:latin typeface="楷体" panose="02010609060101010101" pitchFamily="49" charset="-122"/>
                <a:ea typeface="楷体" panose="02010609060101010101" pitchFamily="49" charset="-122"/>
              </a:rPr>
              <a:t>n%i</a:t>
            </a:r>
            <a:r>
              <a:rPr lang="en-US" altLang="zh-CN" sz="2400" dirty="0">
                <a:solidFill>
                  <a:srgbClr val="080808"/>
                </a:solidFill>
                <a:latin typeface="楷体" panose="02010609060101010101" pitchFamily="49" charset="-122"/>
                <a:ea typeface="楷体" panose="02010609060101010101" pitchFamily="49" charset="-122"/>
              </a:rPr>
              <a:t> == 0)</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break;}</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&gt;sqrt(n))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printf</a:t>
            </a:r>
            <a:r>
              <a:rPr lang="en-US" altLang="zh-CN" sz="2400" dirty="0">
                <a:solidFill>
                  <a:srgbClr val="080808"/>
                </a:solidFill>
                <a:latin typeface="楷体" panose="02010609060101010101" pitchFamily="49" charset="-122"/>
                <a:ea typeface="楷体" panose="02010609060101010101" pitchFamily="49" charset="-122"/>
              </a:rPr>
              <a:t>("This is a prime.");</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else</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printf</a:t>
            </a:r>
            <a:r>
              <a:rPr lang="en-US" altLang="zh-CN" sz="2400" dirty="0">
                <a:solidFill>
                  <a:srgbClr val="080808"/>
                </a:solidFill>
                <a:latin typeface="楷体" panose="02010609060101010101" pitchFamily="49" charset="-122"/>
                <a:ea typeface="楷体" panose="02010609060101010101" pitchFamily="49" charset="-122"/>
              </a:rPr>
              <a:t>("This is not a prime.");</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0;</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 </a:t>
            </a:r>
            <a:r>
              <a:rPr lang="zh-CN" altLang="en-US" sz="2400" dirty="0">
                <a:solidFill>
                  <a:srgbClr val="080808"/>
                </a:solidFill>
                <a:latin typeface="楷体" panose="02010609060101010101" pitchFamily="49" charset="-122"/>
                <a:ea typeface="楷体" panose="02010609060101010101" pitchFamily="49" charset="-122"/>
              </a:rPr>
              <a:t> </a:t>
            </a: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817548"/>
            <a:ext cx="3796232"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1.1.5 </a:t>
            </a:r>
            <a:r>
              <a:rPr lang="zh-CN" altLang="en-US" sz="2800" b="1" dirty="0">
                <a:solidFill>
                  <a:srgbClr val="0000FF"/>
                </a:solidFill>
                <a:latin typeface="楷体" panose="02010609060101010101" pitchFamily="49" charset="-122"/>
                <a:ea typeface="楷体" panose="02010609060101010101" pitchFamily="49" charset="-122"/>
              </a:rPr>
              <a:t>算法设计的步骤</a:t>
            </a:r>
            <a:endParaRPr lang="zh-CN" altLang="en-US" sz="2800" b="1" dirty="0">
              <a:solidFill>
                <a:srgbClr val="0000FF"/>
              </a:solidFill>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1"/>
          <a:stretch>
            <a:fillRect/>
          </a:stretch>
        </p:blipFill>
        <p:spPr>
          <a:xfrm>
            <a:off x="1907704" y="1431940"/>
            <a:ext cx="4914963" cy="5246210"/>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2"/>
          <p:cNvSpPr txBox="1">
            <a:spLocks noChangeArrowheads="1"/>
          </p:cNvSpPr>
          <p:nvPr/>
        </p:nvSpPr>
        <p:spPr bwMode="auto">
          <a:xfrm>
            <a:off x="2843808" y="1124744"/>
            <a:ext cx="2959093" cy="583565"/>
          </a:xfrm>
          <a:prstGeom prst="rect">
            <a:avLst/>
          </a:prstGeom>
          <a:noFill/>
          <a:ln w="9525">
            <a:noFill/>
            <a:miter lim="800000"/>
          </a:ln>
          <a:effectLst/>
        </p:spPr>
        <p:txBody>
          <a:bodyPr>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1.3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算法分析</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41987" name="Text Box 3"/>
          <p:cNvSpPr txBox="1">
            <a:spLocks noChangeArrowheads="1"/>
          </p:cNvSpPr>
          <p:nvPr/>
        </p:nvSpPr>
        <p:spPr bwMode="auto">
          <a:xfrm>
            <a:off x="611560" y="2032880"/>
            <a:ext cx="8136904"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　　算法分析主要是分析算法占用计算机资源的情况，围绕时间和空间两个方面展开，即算法的</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时间复杂度分析</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和算法的</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空间复杂度分析</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，根据分析的情况选择算法或对算法进行改进和优化。评价算法效率的方法有两种：</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事前分析法</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和</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事后评估法</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ct val="5000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  算法的运行时间主要是和问题的规模</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有关，例如参与运算元素的个数等，</a:t>
            </a:r>
            <a:r>
              <a:rPr lang="zh-CN" altLang="en-US" sz="24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算法</a:t>
            </a:r>
            <a:r>
              <a:rPr lang="zh-CN" altLang="en-US"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的时间复杂</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度描述的是算法的运行时间与问题规模之间的关系。</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通常情况下用算法中基本语句的运行时间来衡量算法的运行时间。基本语句通常是除去分支结构和循环结构语句之外的，被执行次数最多的语句，一般是指最内层循环中的语句。</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250" y="976955"/>
            <a:ext cx="6143028"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1.2.1 </a:t>
            </a:r>
            <a:r>
              <a:rPr lang="zh-CN" altLang="en-US" sz="2800" b="1" dirty="0">
                <a:solidFill>
                  <a:srgbClr val="0000FF"/>
                </a:solidFill>
                <a:latin typeface="楷体" panose="02010609060101010101" pitchFamily="49" charset="-122"/>
                <a:ea typeface="楷体" panose="02010609060101010101" pitchFamily="49" charset="-122"/>
              </a:rPr>
              <a:t>算法的时间复杂度与大</a:t>
            </a:r>
            <a:r>
              <a:rPr lang="en-US" altLang="zh-CN" sz="2800" b="1" dirty="0">
                <a:solidFill>
                  <a:srgbClr val="0000FF"/>
                </a:solidFill>
                <a:latin typeface="楷体" panose="02010609060101010101" pitchFamily="49" charset="-122"/>
                <a:ea typeface="楷体" panose="02010609060101010101" pitchFamily="49" charset="-122"/>
              </a:rPr>
              <a:t>O</a:t>
            </a:r>
            <a:r>
              <a:rPr lang="zh-CN" altLang="en-US" sz="2800" b="1" dirty="0">
                <a:solidFill>
                  <a:srgbClr val="0000FF"/>
                </a:solidFill>
                <a:latin typeface="楷体" panose="02010609060101010101" pitchFamily="49" charset="-122"/>
                <a:ea typeface="楷体" panose="02010609060101010101" pitchFamily="49" charset="-122"/>
              </a:rPr>
              <a:t>表示法</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6" name="Text Box 4"/>
          <p:cNvSpPr txBox="1">
            <a:spLocks noChangeArrowheads="1"/>
          </p:cNvSpPr>
          <p:nvPr/>
        </p:nvSpPr>
        <p:spPr bwMode="auto">
          <a:xfrm>
            <a:off x="301959" y="1700808"/>
            <a:ext cx="8838187"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算法的时间复杂度通常使用大</a:t>
            </a:r>
            <a:r>
              <a:rPr lang="en-US" altLang="zh-CN" sz="2400" dirty="0">
                <a:solidFill>
                  <a:srgbClr val="080808"/>
                </a:solidFill>
                <a:latin typeface="楷体" panose="02010609060101010101" pitchFamily="49" charset="-122"/>
                <a:ea typeface="楷体" panose="02010609060101010101" pitchFamily="49" charset="-122"/>
              </a:rPr>
              <a:t>O</a:t>
            </a:r>
            <a:r>
              <a:rPr lang="zh-CN" altLang="en-US" sz="2400" dirty="0">
                <a:solidFill>
                  <a:srgbClr val="080808"/>
                </a:solidFill>
                <a:latin typeface="楷体" panose="02010609060101010101" pitchFamily="49" charset="-122"/>
                <a:ea typeface="楷体" panose="02010609060101010101" pitchFamily="49" charset="-122"/>
              </a:rPr>
              <a:t>符号表示：</a:t>
            </a:r>
            <a:r>
              <a:rPr lang="en-US" altLang="zh-CN" sz="2400" dirty="0">
                <a:solidFill>
                  <a:srgbClr val="080808"/>
                </a:solidFill>
                <a:latin typeface="楷体" panose="02010609060101010101" pitchFamily="49" charset="-122"/>
                <a:ea typeface="楷体" panose="02010609060101010101" pitchFamily="49" charset="-122"/>
              </a:rPr>
              <a:t>T(n)=O(f(n))</a:t>
            </a:r>
            <a:r>
              <a:rPr lang="zh-CN" altLang="en-US" sz="2400" dirty="0">
                <a:solidFill>
                  <a:srgbClr val="080808"/>
                </a:solidFill>
                <a:latin typeface="楷体" panose="02010609060101010101" pitchFamily="49" charset="-122"/>
                <a:ea typeface="楷体" panose="02010609060101010101" pitchFamily="49" charset="-122"/>
              </a:rPr>
              <a:t>，其中</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表示问题的规模。大</a:t>
            </a:r>
            <a:r>
              <a:rPr lang="en-US" altLang="zh-CN" sz="2400" dirty="0">
                <a:solidFill>
                  <a:srgbClr val="080808"/>
                </a:solidFill>
                <a:latin typeface="楷体" panose="02010609060101010101" pitchFamily="49" charset="-122"/>
                <a:ea typeface="楷体" panose="02010609060101010101" pitchFamily="49" charset="-122"/>
              </a:rPr>
              <a:t>O</a:t>
            </a:r>
            <a:r>
              <a:rPr lang="zh-CN" altLang="en-US" sz="2400" dirty="0">
                <a:solidFill>
                  <a:srgbClr val="080808"/>
                </a:solidFill>
                <a:latin typeface="楷体" panose="02010609060101010101" pitchFamily="49" charset="-122"/>
                <a:ea typeface="楷体" panose="02010609060101010101" pitchFamily="49" charset="-122"/>
              </a:rPr>
              <a:t>表示算法的执行时间与问题规模</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之间的一种增长关系。下面通过实例来讲解什么是大</a:t>
            </a:r>
            <a:r>
              <a:rPr lang="en-US" altLang="zh-CN" sz="2400" dirty="0">
                <a:solidFill>
                  <a:srgbClr val="080808"/>
                </a:solidFill>
                <a:latin typeface="楷体" panose="02010609060101010101" pitchFamily="49" charset="-122"/>
                <a:ea typeface="楷体" panose="02010609060101010101" pitchFamily="49" charset="-122"/>
              </a:rPr>
              <a:t>O</a:t>
            </a:r>
            <a:r>
              <a:rPr lang="zh-CN" altLang="en-US" sz="2400" dirty="0">
                <a:solidFill>
                  <a:srgbClr val="080808"/>
                </a:solidFill>
                <a:latin typeface="楷体" panose="02010609060101010101" pitchFamily="49" charset="-122"/>
                <a:ea typeface="楷体" panose="02010609060101010101" pitchFamily="49" charset="-122"/>
              </a:rPr>
              <a:t>表示法。</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、二分查找</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查找是计算机中的常见操作，下面介绍一种用来解决查找问题的算法：二分查找。二分查找的功能是在一个数据序列中查找数据，如果成功返回这个数的位置，如果失败返回空。</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思考：假设现在我在心里想一个</a:t>
            </a:r>
            <a:r>
              <a:rPr lang="en-US" altLang="zh-CN" sz="2400" dirty="0">
                <a:solidFill>
                  <a:srgbClr val="080808"/>
                </a:solidFill>
                <a:latin typeface="楷体" panose="02010609060101010101" pitchFamily="49" charset="-122"/>
                <a:ea typeface="楷体" panose="02010609060101010101" pitchFamily="49" charset="-122"/>
              </a:rPr>
              <a:t>1-100</a:t>
            </a:r>
            <a:r>
              <a:rPr lang="zh-CN" altLang="en-US" sz="2400" dirty="0">
                <a:solidFill>
                  <a:srgbClr val="080808"/>
                </a:solidFill>
                <a:latin typeface="楷体" panose="02010609060101010101" pitchFamily="49" charset="-122"/>
                <a:ea typeface="楷体" panose="02010609060101010101" pitchFamily="49" charset="-122"/>
              </a:rPr>
              <a:t>之间的整数，请尝试用最少的次数猜出这个数。在你每次猜测之后，会告诉你是否正确，如果错了会提示你大了还是小了。</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ChangeArrowheads="1"/>
          </p:cNvSpPr>
          <p:nvPr/>
        </p:nvSpPr>
        <p:spPr bwMode="auto">
          <a:xfrm>
            <a:off x="395536" y="1484784"/>
            <a:ext cx="842493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71500">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0" algn="just" eaLnBrk="1" hangingPunct="1">
              <a:spcBef>
                <a:spcPct val="0"/>
              </a:spcBef>
              <a:buSzTx/>
              <a:buFontTx/>
              <a:buNone/>
            </a:pPr>
            <a:r>
              <a:rPr lang="zh-CN" altLang="en-US" sz="2400" b="1" dirty="0">
                <a:latin typeface="Times New Roman" panose="02020603050405020304" pitchFamily="18" charset="0"/>
              </a:rPr>
              <a:t>方法</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：假设你采用的是从第一个数开始猜，每次加</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的方法，过程如下：</a:t>
            </a:r>
            <a:endParaRPr lang="en-US" altLang="zh-CN" sz="2400" dirty="0">
              <a:latin typeface="Times New Roman" panose="02020603050405020304" pitchFamily="18" charset="0"/>
            </a:endParaRPr>
          </a:p>
        </p:txBody>
      </p:sp>
      <p:graphicFrame>
        <p:nvGraphicFramePr>
          <p:cNvPr id="2" name="表格 1"/>
          <p:cNvGraphicFramePr>
            <a:graphicFrameLocks noGrp="1"/>
          </p:cNvGraphicFramePr>
          <p:nvPr/>
        </p:nvGraphicFramePr>
        <p:xfrm>
          <a:off x="2438442" y="3522204"/>
          <a:ext cx="4427250" cy="576064"/>
        </p:xfrm>
        <a:graphic>
          <a:graphicData uri="http://schemas.openxmlformats.org/drawingml/2006/table">
            <a:tbl>
              <a:tblPr firstRow="1" firstCol="1" bandRow="1"/>
              <a:tblGrid>
                <a:gridCol w="442725"/>
                <a:gridCol w="442725"/>
                <a:gridCol w="442725"/>
                <a:gridCol w="442725"/>
                <a:gridCol w="442725"/>
                <a:gridCol w="442725"/>
                <a:gridCol w="442725"/>
                <a:gridCol w="442725"/>
                <a:gridCol w="442725"/>
                <a:gridCol w="442725"/>
              </a:tblGrid>
              <a:tr h="288032">
                <a:tc>
                  <a:txBody>
                    <a:bodyPr/>
                    <a:lstStyle/>
                    <a:p>
                      <a:pPr algn="just">
                        <a:lnSpc>
                          <a:spcPts val="1800"/>
                        </a:lnSpc>
                        <a:spcAft>
                          <a:spcPts val="0"/>
                        </a:spcAft>
                      </a:pPr>
                      <a:r>
                        <a:rPr lang="zh-CN" sz="1100" kern="100" dirty="0">
                          <a:effectLst/>
                          <a:latin typeface="Times New Roman" panose="02020603050405020304" pitchFamily="18" charset="0"/>
                          <a:ea typeface="宋体" panose="02010600030101010101" pitchFamily="2" charset="-122"/>
                          <a:cs typeface="Times New Roman" panose="02020603050405020304" pitchFamily="18" charset="0"/>
                        </a:rPr>
                        <a:t>猜测</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1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1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100" kern="1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100" kern="100" dirty="0">
                          <a:effectLst/>
                          <a:latin typeface="Times New Roman" panose="02020603050405020304" pitchFamily="18" charset="0"/>
                          <a:ea typeface="宋体" panose="02010600030101010101" pitchFamily="2" charset="-122"/>
                          <a:cs typeface="Times New Roman" panose="02020603050405020304" pitchFamily="18" charset="0"/>
                        </a:rPr>
                        <a:t>4</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100" kern="100">
                          <a:effectLst/>
                          <a:latin typeface="Times New Roman" panose="02020603050405020304" pitchFamily="18" charset="0"/>
                          <a:ea typeface="宋体" panose="02010600030101010101" pitchFamily="2" charset="-122"/>
                          <a:cs typeface="Times New Roman" panose="02020603050405020304" pitchFamily="18" charset="0"/>
                        </a:rPr>
                        <a:t>5</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100" kern="100">
                          <a:effectLst/>
                          <a:latin typeface="Times New Roman" panose="02020603050405020304" pitchFamily="18" charset="0"/>
                          <a:ea typeface="宋体" panose="02010600030101010101" pitchFamily="2" charset="-122"/>
                          <a:cs typeface="Times New Roman" panose="02020603050405020304" pitchFamily="18" charset="0"/>
                        </a:rPr>
                        <a:t>6</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100" kern="100">
                          <a:effectLst/>
                          <a:latin typeface="Times New Roman" panose="02020603050405020304" pitchFamily="18" charset="0"/>
                          <a:ea typeface="宋体" panose="02010600030101010101" pitchFamily="2" charset="-122"/>
                          <a:cs typeface="Times New Roman" panose="02020603050405020304" pitchFamily="18" charset="0"/>
                        </a:rPr>
                        <a:t>7</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100" kern="100">
                          <a:effectLst/>
                          <a:latin typeface="Times New Roman" panose="02020603050405020304" pitchFamily="18" charset="0"/>
                          <a:ea typeface="宋体" panose="02010600030101010101" pitchFamily="2" charset="-122"/>
                          <a:cs typeface="Times New Roman" panose="02020603050405020304" pitchFamily="18" charset="0"/>
                        </a:rPr>
                        <a:t>8</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zh-CN" sz="11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a:lnSpc>
                          <a:spcPts val="1800"/>
                        </a:lnSpc>
                        <a:spcAft>
                          <a:spcPts val="0"/>
                        </a:spcAft>
                      </a:pPr>
                      <a:r>
                        <a:rPr lang="zh-CN" sz="1100" kern="100">
                          <a:effectLst/>
                          <a:latin typeface="Times New Roman" panose="02020603050405020304" pitchFamily="18" charset="0"/>
                          <a:ea typeface="宋体" panose="02010600030101010101" pitchFamily="2" charset="-122"/>
                          <a:cs typeface="Times New Roman" panose="02020603050405020304" pitchFamily="18" charset="0"/>
                        </a:rPr>
                        <a:t>结果</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zh-CN" sz="1100" kern="100">
                          <a:effectLst/>
                          <a:latin typeface="Times New Roman" panose="02020603050405020304" pitchFamily="18" charset="0"/>
                          <a:ea typeface="宋体" panose="02010600030101010101" pitchFamily="2" charset="-122"/>
                          <a:cs typeface="Times New Roman" panose="02020603050405020304" pitchFamily="18" charset="0"/>
                        </a:rPr>
                        <a:t>小了</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zh-CN" sz="1100" kern="100">
                          <a:effectLst/>
                          <a:latin typeface="Times New Roman" panose="02020603050405020304" pitchFamily="18" charset="0"/>
                          <a:ea typeface="宋体" panose="02010600030101010101" pitchFamily="2" charset="-122"/>
                          <a:cs typeface="Times New Roman" panose="02020603050405020304" pitchFamily="18" charset="0"/>
                        </a:rPr>
                        <a:t>小了</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zh-CN" sz="1100" kern="100">
                          <a:effectLst/>
                          <a:latin typeface="Times New Roman" panose="02020603050405020304" pitchFamily="18" charset="0"/>
                          <a:ea typeface="宋体" panose="02010600030101010101" pitchFamily="2" charset="-122"/>
                          <a:cs typeface="Times New Roman" panose="02020603050405020304" pitchFamily="18" charset="0"/>
                        </a:rPr>
                        <a:t>小了</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zh-CN" sz="1100" kern="100">
                          <a:effectLst/>
                          <a:latin typeface="Times New Roman" panose="02020603050405020304" pitchFamily="18" charset="0"/>
                          <a:ea typeface="宋体" panose="02010600030101010101" pitchFamily="2" charset="-122"/>
                          <a:cs typeface="Times New Roman" panose="02020603050405020304" pitchFamily="18" charset="0"/>
                        </a:rPr>
                        <a:t>小了</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zh-CN" sz="1100" kern="100">
                          <a:effectLst/>
                          <a:latin typeface="Times New Roman" panose="02020603050405020304" pitchFamily="18" charset="0"/>
                          <a:ea typeface="宋体" panose="02010600030101010101" pitchFamily="2" charset="-122"/>
                          <a:cs typeface="Times New Roman" panose="02020603050405020304" pitchFamily="18" charset="0"/>
                        </a:rPr>
                        <a:t>小了</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zh-CN" sz="1100" kern="100">
                          <a:effectLst/>
                          <a:latin typeface="Times New Roman" panose="02020603050405020304" pitchFamily="18" charset="0"/>
                          <a:ea typeface="宋体" panose="02010600030101010101" pitchFamily="2" charset="-122"/>
                          <a:cs typeface="Times New Roman" panose="02020603050405020304" pitchFamily="18" charset="0"/>
                        </a:rPr>
                        <a:t>小了</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zh-CN" sz="1100" kern="100">
                          <a:effectLst/>
                          <a:latin typeface="Times New Roman" panose="02020603050405020304" pitchFamily="18" charset="0"/>
                          <a:ea typeface="宋体" panose="02010600030101010101" pitchFamily="2" charset="-122"/>
                          <a:cs typeface="Times New Roman" panose="02020603050405020304" pitchFamily="18" charset="0"/>
                        </a:rPr>
                        <a:t>小了</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zh-CN" sz="1100" kern="100">
                          <a:effectLst/>
                          <a:latin typeface="Times New Roman" panose="02020603050405020304" pitchFamily="18" charset="0"/>
                          <a:ea typeface="宋体" panose="02010600030101010101" pitchFamily="2" charset="-122"/>
                          <a:cs typeface="Times New Roman" panose="02020603050405020304" pitchFamily="18" charset="0"/>
                        </a:rPr>
                        <a:t>小了</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zh-CN" sz="11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矩形 2"/>
          <p:cNvSpPr/>
          <p:nvPr/>
        </p:nvSpPr>
        <p:spPr>
          <a:xfrm>
            <a:off x="3347864" y="2924944"/>
            <a:ext cx="2608406" cy="369332"/>
          </a:xfrm>
          <a:prstGeom prst="rect">
            <a:avLst/>
          </a:prstGeom>
        </p:spPr>
        <p:txBody>
          <a:bodyPr wrap="none">
            <a:spAutoFit/>
          </a:bodyPr>
          <a:lstStyle/>
          <a:p>
            <a:pPr algn="ctr">
              <a:spcBef>
                <a:spcPts val="600"/>
              </a:spcBef>
              <a:spcAft>
                <a:spcPts val="600"/>
              </a:spcAft>
            </a:pPr>
            <a:r>
              <a:rPr lang="zh-CN" altLang="zh-CN" kern="100" dirty="0">
                <a:latin typeface="Times New Roman" panose="02020603050405020304" pitchFamily="18" charset="0"/>
                <a:cs typeface="Times New Roman" panose="02020603050405020304" pitchFamily="18" charset="0"/>
              </a:rPr>
              <a:t>表</a:t>
            </a:r>
            <a:r>
              <a:rPr lang="en-US" altLang="zh-CN" kern="100" dirty="0">
                <a:latin typeface="Times New Roman" panose="02020603050405020304" pitchFamily="18" charset="0"/>
                <a:cs typeface="Times New Roman" panose="02020603050405020304" pitchFamily="18" charset="0"/>
              </a:rPr>
              <a:t>1.2 </a:t>
            </a:r>
            <a:r>
              <a:rPr lang="zh-CN" altLang="zh-CN" kern="100" dirty="0">
                <a:latin typeface="Times New Roman" panose="02020603050405020304" pitchFamily="18" charset="0"/>
                <a:cs typeface="Times New Roman" panose="02020603050405020304" pitchFamily="18" charset="0"/>
              </a:rPr>
              <a:t>简单查找猜数过程</a:t>
            </a:r>
            <a:endParaRPr lang="zh-CN" altLang="zh-CN" kern="1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67395" y="83661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1.1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课程</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概要和参考</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资料</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291143" y="1420617"/>
            <a:ext cx="3406140"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1.1.1 </a:t>
            </a:r>
            <a:r>
              <a:rPr lang="zh-CN" altLang="en-US" sz="2800" b="1" dirty="0">
                <a:solidFill>
                  <a:srgbClr val="0000FF"/>
                </a:solidFill>
                <a:latin typeface="楷体" panose="02010609060101010101" pitchFamily="49" charset="-122"/>
                <a:ea typeface="楷体" panose="02010609060101010101" pitchFamily="49" charset="-122"/>
              </a:rPr>
              <a:t>算法的</a:t>
            </a:r>
            <a:r>
              <a:rPr lang="zh-CN" altLang="en-US" sz="2800" b="1" dirty="0">
                <a:solidFill>
                  <a:srgbClr val="0000FF"/>
                </a:solidFill>
                <a:latin typeface="楷体" panose="02010609060101010101" pitchFamily="49" charset="-122"/>
                <a:ea typeface="楷体" panose="02010609060101010101" pitchFamily="49" charset="-122"/>
              </a:rPr>
              <a:t>重要性</a:t>
            </a:r>
            <a:endParaRPr lang="zh-CN" altLang="en-US" sz="2800" b="1" dirty="0">
              <a:solidFill>
                <a:srgbClr val="0000FF"/>
              </a:solidFill>
              <a:latin typeface="楷体" panose="02010609060101010101" pitchFamily="49" charset="-122"/>
              <a:ea typeface="楷体" panose="02010609060101010101" pitchFamily="49" charset="-122"/>
            </a:endParaRPr>
          </a:p>
        </p:txBody>
      </p:sp>
      <p:pic>
        <p:nvPicPr>
          <p:cNvPr id="17" name="图片 16" descr="图片1"/>
          <p:cNvPicPr>
            <a:picLocks noChangeAspect="1"/>
          </p:cNvPicPr>
          <p:nvPr/>
        </p:nvPicPr>
        <p:blipFill>
          <a:blip r:embed="rId1"/>
          <a:stretch>
            <a:fillRect/>
          </a:stretch>
        </p:blipFill>
        <p:spPr>
          <a:xfrm>
            <a:off x="1259840" y="2132965"/>
            <a:ext cx="1233805" cy="3348990"/>
          </a:xfrm>
          <a:prstGeom prst="rect">
            <a:avLst/>
          </a:prstGeom>
        </p:spPr>
      </p:pic>
      <p:grpSp>
        <p:nvGrpSpPr>
          <p:cNvPr id="56" name="组合 55"/>
          <p:cNvGrpSpPr/>
          <p:nvPr/>
        </p:nvGrpSpPr>
        <p:grpSpPr>
          <a:xfrm>
            <a:off x="5002530" y="1964690"/>
            <a:ext cx="3398520" cy="3482340"/>
            <a:chOff x="6318" y="3018"/>
            <a:chExt cx="5352" cy="5484"/>
          </a:xfrm>
        </p:grpSpPr>
        <p:grpSp>
          <p:nvGrpSpPr>
            <p:cNvPr id="55" name="组合 54"/>
            <p:cNvGrpSpPr/>
            <p:nvPr/>
          </p:nvGrpSpPr>
          <p:grpSpPr>
            <a:xfrm>
              <a:off x="6318" y="3018"/>
              <a:ext cx="5353" cy="5484"/>
              <a:chOff x="6318" y="3018"/>
              <a:chExt cx="5353" cy="5484"/>
            </a:xfrm>
          </p:grpSpPr>
          <p:sp>
            <p:nvSpPr>
              <p:cNvPr id="51" name="任意多边形 50"/>
              <p:cNvSpPr/>
              <p:nvPr/>
            </p:nvSpPr>
            <p:spPr>
              <a:xfrm>
                <a:off x="7745" y="4543"/>
                <a:ext cx="2510" cy="1149"/>
              </a:xfrm>
              <a:custGeom>
                <a:avLst/>
                <a:gdLst>
                  <a:gd name="connsiteX0" fmla="*/ 0 w 2510"/>
                  <a:gd name="connsiteY0" fmla="*/ 602 h 1149"/>
                  <a:gd name="connsiteX1" fmla="*/ 1276 w 2510"/>
                  <a:gd name="connsiteY1" fmla="*/ 1149 h 1149"/>
                  <a:gd name="connsiteX2" fmla="*/ 2510 w 2510"/>
                  <a:gd name="connsiteY2" fmla="*/ 588 h 1149"/>
                  <a:gd name="connsiteX3" fmla="*/ 1276 w 2510"/>
                  <a:gd name="connsiteY3" fmla="*/ 0 h 1149"/>
                  <a:gd name="connsiteX4" fmla="*/ 0 w 2510"/>
                  <a:gd name="connsiteY4" fmla="*/ 602 h 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0" h="1149">
                    <a:moveTo>
                      <a:pt x="0" y="602"/>
                    </a:moveTo>
                    <a:lnTo>
                      <a:pt x="1276" y="1149"/>
                    </a:lnTo>
                    <a:lnTo>
                      <a:pt x="2510" y="588"/>
                    </a:lnTo>
                    <a:lnTo>
                      <a:pt x="1276" y="0"/>
                    </a:lnTo>
                    <a:lnTo>
                      <a:pt x="0" y="602"/>
                    </a:lnTo>
                    <a:close/>
                  </a:path>
                </a:pathLst>
              </a:custGeom>
              <a:solidFill>
                <a:srgbClr val="DBDBDB"/>
              </a:solidFill>
              <a:ln w="9525" cap="flat" cmpd="sng" algn="ctr">
                <a:no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9" name="任意多边形 48"/>
              <p:cNvSpPr/>
              <p:nvPr/>
            </p:nvSpPr>
            <p:spPr>
              <a:xfrm>
                <a:off x="6956" y="5647"/>
                <a:ext cx="4145" cy="1738"/>
              </a:xfrm>
              <a:custGeom>
                <a:avLst/>
                <a:gdLst>
                  <a:gd name="connsiteX0" fmla="*/ 0 w 4145"/>
                  <a:gd name="connsiteY0" fmla="*/ 846 h 1738"/>
                  <a:gd name="connsiteX1" fmla="*/ 2065 w 4145"/>
                  <a:gd name="connsiteY1" fmla="*/ 1738 h 1738"/>
                  <a:gd name="connsiteX2" fmla="*/ 4145 w 4145"/>
                  <a:gd name="connsiteY2" fmla="*/ 803 h 1738"/>
                  <a:gd name="connsiteX3" fmla="*/ 1993 w 4145"/>
                  <a:gd name="connsiteY3" fmla="*/ 0 h 1738"/>
                  <a:gd name="connsiteX4" fmla="*/ 0 w 4145"/>
                  <a:gd name="connsiteY4" fmla="*/ 846 h 1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5" h="1738">
                    <a:moveTo>
                      <a:pt x="0" y="846"/>
                    </a:moveTo>
                    <a:lnTo>
                      <a:pt x="2065" y="1738"/>
                    </a:lnTo>
                    <a:lnTo>
                      <a:pt x="4145" y="803"/>
                    </a:lnTo>
                    <a:lnTo>
                      <a:pt x="1993" y="0"/>
                    </a:lnTo>
                    <a:lnTo>
                      <a:pt x="0" y="846"/>
                    </a:lnTo>
                    <a:close/>
                  </a:path>
                </a:pathLst>
              </a:custGeom>
              <a:solidFill>
                <a:srgbClr val="DBDBDB"/>
              </a:solidFill>
              <a:ln w="9525" cap="flat" cmpd="sng" algn="ctr">
                <a:no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3" name="任意多边形 42"/>
              <p:cNvSpPr/>
              <p:nvPr/>
            </p:nvSpPr>
            <p:spPr>
              <a:xfrm>
                <a:off x="7883" y="3018"/>
                <a:ext cx="1132" cy="2321"/>
              </a:xfrm>
              <a:custGeom>
                <a:avLst/>
                <a:gdLst/>
                <a:ahLst/>
                <a:cxnLst>
                  <a:cxn ang="3">
                    <a:pos x="hc" y="t"/>
                  </a:cxn>
                  <a:cxn ang="cd2">
                    <a:pos x="l" y="vc"/>
                  </a:cxn>
                  <a:cxn ang="cd4">
                    <a:pos x="hc" y="b"/>
                  </a:cxn>
                  <a:cxn ang="0">
                    <a:pos x="r" y="vc"/>
                  </a:cxn>
                </a:cxnLst>
                <a:rect l="l" t="t" r="r" b="b"/>
                <a:pathLst>
                  <a:path w="1132" h="2321">
                    <a:moveTo>
                      <a:pt x="1111" y="0"/>
                    </a:moveTo>
                    <a:lnTo>
                      <a:pt x="1129" y="30"/>
                    </a:lnTo>
                    <a:lnTo>
                      <a:pt x="1132" y="35"/>
                    </a:lnTo>
                    <a:lnTo>
                      <a:pt x="1132" y="2312"/>
                    </a:lnTo>
                    <a:lnTo>
                      <a:pt x="1129" y="2313"/>
                    </a:lnTo>
                    <a:lnTo>
                      <a:pt x="1111" y="2321"/>
                    </a:lnTo>
                    <a:lnTo>
                      <a:pt x="0" y="1836"/>
                    </a:lnTo>
                    <a:lnTo>
                      <a:pt x="1111" y="0"/>
                    </a:lnTo>
                    <a:close/>
                  </a:path>
                </a:pathLst>
              </a:custGeom>
              <a:solidFill>
                <a:srgbClr val="FE9800"/>
              </a:solidFill>
              <a:ln w="9525" cap="flat" cmpd="sng" algn="ctr">
                <a:noFill/>
                <a:prstDash val="solid"/>
                <a:round/>
                <a:headEnd type="none" w="med" len="med"/>
                <a:tailEnd type="none" w="med" len="med"/>
              </a:ln>
            </p:spPr>
            <p:txBody>
              <a:bodyPr vert="horz" wrap="square" lIns="91440" tIns="45720" rIns="91440" bIns="45720" numCol="1" anchor="t" anchorCtr="0" compatLnSpc="1">
                <a:no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任意多边形 43"/>
              <p:cNvSpPr/>
              <p:nvPr/>
            </p:nvSpPr>
            <p:spPr>
              <a:xfrm>
                <a:off x="7149" y="5129"/>
                <a:ext cx="1866" cy="1745"/>
              </a:xfrm>
              <a:custGeom>
                <a:avLst/>
                <a:gdLst/>
                <a:ahLst/>
                <a:cxnLst>
                  <a:cxn ang="3">
                    <a:pos x="hc" y="t"/>
                  </a:cxn>
                  <a:cxn ang="cd2">
                    <a:pos x="l" y="vc"/>
                  </a:cxn>
                  <a:cxn ang="cd4">
                    <a:pos x="hc" y="b"/>
                  </a:cxn>
                  <a:cxn ang="0">
                    <a:pos x="r" y="vc"/>
                  </a:cxn>
                </a:cxnLst>
                <a:rect l="l" t="t" r="r" b="b"/>
                <a:pathLst>
                  <a:path w="1866" h="1745">
                    <a:moveTo>
                      <a:pt x="568" y="0"/>
                    </a:moveTo>
                    <a:lnTo>
                      <a:pt x="1846" y="558"/>
                    </a:lnTo>
                    <a:lnTo>
                      <a:pt x="1863" y="550"/>
                    </a:lnTo>
                    <a:lnTo>
                      <a:pt x="1866" y="549"/>
                    </a:lnTo>
                    <a:lnTo>
                      <a:pt x="1866" y="1736"/>
                    </a:lnTo>
                    <a:lnTo>
                      <a:pt x="1863" y="1738"/>
                    </a:lnTo>
                    <a:lnTo>
                      <a:pt x="1846" y="1745"/>
                    </a:lnTo>
                    <a:lnTo>
                      <a:pt x="0" y="939"/>
                    </a:lnTo>
                    <a:lnTo>
                      <a:pt x="568" y="0"/>
                    </a:lnTo>
                    <a:close/>
                  </a:path>
                </a:pathLst>
              </a:custGeom>
              <a:solidFill>
                <a:srgbClr val="5996ED"/>
              </a:solidFill>
              <a:ln w="9525" cap="flat" cmpd="sng" algn="ctr">
                <a:noFill/>
                <a:prstDash val="solid"/>
                <a:round/>
                <a:headEnd type="none" w="med" len="med"/>
                <a:tailEnd type="none" w="med" len="med"/>
              </a:ln>
            </p:spPr>
            <p:txBody>
              <a:bodyPr vert="horz" wrap="square" lIns="91440" tIns="45720" rIns="91440" bIns="45720" numCol="1" anchor="t" anchorCtr="0" compatLnSpc="1">
                <a:no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5" name="任意多边形 44"/>
              <p:cNvSpPr/>
              <p:nvPr/>
            </p:nvSpPr>
            <p:spPr>
              <a:xfrm>
                <a:off x="6318" y="6472"/>
                <a:ext cx="2697" cy="2030"/>
              </a:xfrm>
              <a:custGeom>
                <a:avLst/>
                <a:gdLst/>
                <a:ahLst/>
                <a:cxnLst>
                  <a:cxn ang="3">
                    <a:pos x="hc" y="t"/>
                  </a:cxn>
                  <a:cxn ang="cd2">
                    <a:pos x="l" y="vc"/>
                  </a:cxn>
                  <a:cxn ang="cd4">
                    <a:pos x="hc" y="b"/>
                  </a:cxn>
                  <a:cxn ang="0">
                    <a:pos x="r" y="vc"/>
                  </a:cxn>
                </a:cxnLst>
                <a:rect l="l" t="t" r="r" b="b"/>
                <a:pathLst>
                  <a:path w="2697" h="2030">
                    <a:moveTo>
                      <a:pt x="587" y="0"/>
                    </a:moveTo>
                    <a:lnTo>
                      <a:pt x="2677" y="912"/>
                    </a:lnTo>
                    <a:lnTo>
                      <a:pt x="2694" y="905"/>
                    </a:lnTo>
                    <a:lnTo>
                      <a:pt x="2697" y="903"/>
                    </a:lnTo>
                    <a:lnTo>
                      <a:pt x="2697" y="2022"/>
                    </a:lnTo>
                    <a:lnTo>
                      <a:pt x="2694" y="2024"/>
                    </a:lnTo>
                    <a:lnTo>
                      <a:pt x="2677" y="2030"/>
                    </a:lnTo>
                    <a:lnTo>
                      <a:pt x="1" y="970"/>
                    </a:lnTo>
                    <a:lnTo>
                      <a:pt x="0" y="970"/>
                    </a:lnTo>
                    <a:lnTo>
                      <a:pt x="587" y="0"/>
                    </a:lnTo>
                    <a:close/>
                  </a:path>
                </a:pathLst>
              </a:custGeom>
              <a:solidFill>
                <a:srgbClr val="96D8C0"/>
              </a:solidFill>
              <a:ln w="9525" cap="flat" cmpd="sng" algn="ctr">
                <a:noFill/>
                <a:prstDash val="solid"/>
                <a:round/>
                <a:headEnd type="none" w="med" len="med"/>
                <a:tailEnd type="none" w="med" len="med"/>
              </a:ln>
            </p:spPr>
            <p:txBody>
              <a:bodyPr vert="horz" wrap="square" lIns="91440" tIns="45720" rIns="91440" bIns="45720" numCol="1" anchor="t" anchorCtr="0" compatLnSpc="1">
                <a:no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6" name="任意多边形 45"/>
              <p:cNvSpPr/>
              <p:nvPr/>
            </p:nvSpPr>
            <p:spPr>
              <a:xfrm>
                <a:off x="9015" y="3053"/>
                <a:ext cx="1090" cy="2277"/>
              </a:xfrm>
              <a:custGeom>
                <a:avLst/>
                <a:gdLst/>
                <a:ahLst/>
                <a:cxnLst>
                  <a:cxn ang="3">
                    <a:pos x="hc" y="t"/>
                  </a:cxn>
                  <a:cxn ang="cd2">
                    <a:pos x="l" y="vc"/>
                  </a:cxn>
                  <a:cxn ang="cd4">
                    <a:pos x="hc" y="b"/>
                  </a:cxn>
                  <a:cxn ang="0">
                    <a:pos x="r" y="vc"/>
                  </a:cxn>
                </a:cxnLst>
                <a:rect l="l" t="t" r="r" b="b"/>
                <a:pathLst>
                  <a:path w="1090" h="2277">
                    <a:moveTo>
                      <a:pt x="0" y="0"/>
                    </a:moveTo>
                    <a:lnTo>
                      <a:pt x="1090" y="1802"/>
                    </a:lnTo>
                    <a:lnTo>
                      <a:pt x="0" y="2277"/>
                    </a:lnTo>
                    <a:lnTo>
                      <a:pt x="0" y="0"/>
                    </a:lnTo>
                    <a:close/>
                  </a:path>
                </a:pathLst>
              </a:custGeom>
              <a:solidFill>
                <a:srgbClr val="F9531A"/>
              </a:solidFill>
              <a:ln w="9525" cap="flat" cmpd="sng" algn="ctr">
                <a:noFill/>
                <a:prstDash val="solid"/>
                <a:round/>
                <a:headEnd type="none" w="med" len="med"/>
                <a:tailEnd type="none" w="med" len="med"/>
              </a:ln>
            </p:spPr>
            <p:txBody>
              <a:bodyPr vert="horz" wrap="square" lIns="91440" tIns="45720" rIns="91440" bIns="45720" numCol="1" anchor="t" anchorCtr="0" compatLnSpc="1">
                <a:no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7" name="任意多边形 46"/>
              <p:cNvSpPr/>
              <p:nvPr/>
            </p:nvSpPr>
            <p:spPr>
              <a:xfrm>
                <a:off x="9015" y="5130"/>
                <a:ext cx="1824" cy="1736"/>
              </a:xfrm>
              <a:custGeom>
                <a:avLst/>
                <a:gdLst/>
                <a:ahLst/>
                <a:cxnLst>
                  <a:cxn ang="3">
                    <a:pos x="hc" y="t"/>
                  </a:cxn>
                  <a:cxn ang="cd2">
                    <a:pos x="l" y="vc"/>
                  </a:cxn>
                  <a:cxn ang="cd4">
                    <a:pos x="hc" y="b"/>
                  </a:cxn>
                  <a:cxn ang="0">
                    <a:pos x="r" y="vc"/>
                  </a:cxn>
                </a:cxnLst>
                <a:rect l="l" t="t" r="r" b="b"/>
                <a:pathLst>
                  <a:path w="1824" h="1736">
                    <a:moveTo>
                      <a:pt x="1256" y="0"/>
                    </a:moveTo>
                    <a:lnTo>
                      <a:pt x="1824" y="939"/>
                    </a:lnTo>
                    <a:lnTo>
                      <a:pt x="0" y="1736"/>
                    </a:lnTo>
                    <a:lnTo>
                      <a:pt x="0" y="548"/>
                    </a:lnTo>
                    <a:lnTo>
                      <a:pt x="1256" y="0"/>
                    </a:lnTo>
                    <a:close/>
                  </a:path>
                </a:pathLst>
              </a:custGeom>
              <a:solidFill>
                <a:srgbClr val="1A69DC"/>
              </a:solidFill>
              <a:ln w="9525" cap="flat" cmpd="sng" algn="ctr">
                <a:noFill/>
                <a:prstDash val="solid"/>
                <a:round/>
                <a:headEnd type="none" w="med" len="med"/>
                <a:tailEnd type="none" w="med" len="med"/>
              </a:ln>
            </p:spPr>
            <p:txBody>
              <a:bodyPr vert="horz" wrap="square" lIns="91440" tIns="45720" rIns="91440" bIns="45720" numCol="1" anchor="t" anchorCtr="0" compatLnSpc="1">
                <a:no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8" name="任意多边形 47"/>
              <p:cNvSpPr/>
              <p:nvPr/>
            </p:nvSpPr>
            <p:spPr>
              <a:xfrm>
                <a:off x="9015" y="6472"/>
                <a:ext cx="2656" cy="2022"/>
              </a:xfrm>
              <a:custGeom>
                <a:avLst/>
                <a:gdLst/>
                <a:ahLst/>
                <a:cxnLst>
                  <a:cxn ang="3">
                    <a:pos x="hc" y="t"/>
                  </a:cxn>
                  <a:cxn ang="cd2">
                    <a:pos x="l" y="vc"/>
                  </a:cxn>
                  <a:cxn ang="cd4">
                    <a:pos x="hc" y="b"/>
                  </a:cxn>
                  <a:cxn ang="0">
                    <a:pos x="r" y="vc"/>
                  </a:cxn>
                </a:cxnLst>
                <a:rect l="l" t="t" r="r" b="b"/>
                <a:pathLst>
                  <a:path w="2656" h="2022">
                    <a:moveTo>
                      <a:pt x="2068" y="0"/>
                    </a:moveTo>
                    <a:lnTo>
                      <a:pt x="2655" y="970"/>
                    </a:lnTo>
                    <a:lnTo>
                      <a:pt x="2656" y="970"/>
                    </a:lnTo>
                    <a:lnTo>
                      <a:pt x="0" y="2022"/>
                    </a:lnTo>
                    <a:lnTo>
                      <a:pt x="0" y="903"/>
                    </a:lnTo>
                    <a:lnTo>
                      <a:pt x="2068" y="0"/>
                    </a:lnTo>
                    <a:close/>
                  </a:path>
                </a:pathLst>
              </a:custGeom>
              <a:solidFill>
                <a:srgbClr val="2B9871"/>
              </a:solidFill>
              <a:ln w="9525" cap="flat" cmpd="sng" algn="ctr">
                <a:noFill/>
                <a:prstDash val="solid"/>
                <a:round/>
                <a:headEnd type="none" w="med" len="med"/>
                <a:tailEnd type="none" w="med" len="med"/>
              </a:ln>
            </p:spPr>
            <p:txBody>
              <a:bodyPr vert="horz" wrap="square" lIns="91440" tIns="45720" rIns="91440" bIns="45720" numCol="1" anchor="t" anchorCtr="0" compatLnSpc="1">
                <a:no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2" name="文本框 51"/>
              <p:cNvSpPr txBox="1"/>
              <p:nvPr/>
            </p:nvSpPr>
            <p:spPr>
              <a:xfrm>
                <a:off x="8107" y="7385"/>
                <a:ext cx="2563" cy="580"/>
              </a:xfrm>
              <a:prstGeom prst="rect">
                <a:avLst/>
              </a:prstGeom>
              <a:noFill/>
            </p:spPr>
            <p:txBody>
              <a:bodyPr wrap="square" rtlCol="0" anchor="t">
                <a:spAutoFit/>
              </a:bodyPr>
              <a:p>
                <a:pPr lvl="0">
                  <a:lnSpc>
                    <a:spcPct val="100000"/>
                  </a:lnSpc>
                  <a:spcBef>
                    <a:spcPct val="0"/>
                  </a:spcBef>
                  <a:spcAft>
                    <a:spcPct val="35000"/>
                  </a:spcAft>
                </a:pPr>
                <a:r>
                  <a:rPr lang="zh-CN" altLang="en-US">
                    <a:sym typeface="+mn-ea"/>
                  </a:rPr>
                  <a:t>算</a:t>
                </a:r>
                <a:r>
                  <a:rPr lang="en-US" altLang="zh-CN">
                    <a:sym typeface="+mn-ea"/>
                  </a:rPr>
                  <a:t>           </a:t>
                </a:r>
                <a:r>
                  <a:rPr lang="zh-CN" altLang="en-US">
                    <a:sym typeface="+mn-ea"/>
                  </a:rPr>
                  <a:t>法</a:t>
                </a:r>
                <a:endParaRPr lang="zh-CN" altLang="en-US">
                  <a:sym typeface="+mn-ea"/>
                </a:endParaRPr>
              </a:p>
            </p:txBody>
          </p:sp>
        </p:grpSp>
        <p:sp>
          <p:nvSpPr>
            <p:cNvPr id="53" name="文本框 52"/>
            <p:cNvSpPr txBox="1"/>
            <p:nvPr/>
          </p:nvSpPr>
          <p:spPr>
            <a:xfrm>
              <a:off x="7654" y="5692"/>
              <a:ext cx="3754" cy="580"/>
            </a:xfrm>
            <a:prstGeom prst="rect">
              <a:avLst/>
            </a:prstGeom>
            <a:noFill/>
          </p:spPr>
          <p:txBody>
            <a:bodyPr wrap="square" rtlCol="0" anchor="t">
              <a:spAutoFit/>
            </a:bodyPr>
            <a:p>
              <a:pPr lvl="0">
                <a:lnSpc>
                  <a:spcPct val="100000"/>
                </a:lnSpc>
                <a:spcBef>
                  <a:spcPct val="0"/>
                </a:spcBef>
                <a:spcAft>
                  <a:spcPct val="35000"/>
                </a:spcAft>
              </a:pPr>
              <a:r>
                <a:rPr lang="zh-CN" altLang="en-US">
                  <a:sym typeface="+mn-ea"/>
                </a:rPr>
                <a:t>互联网</a:t>
              </a:r>
              <a:r>
                <a:rPr lang="en-US" altLang="zh-CN">
                  <a:sym typeface="+mn-ea"/>
                </a:rPr>
                <a:t>   </a:t>
              </a:r>
              <a:r>
                <a:rPr lang="zh-CN" altLang="en-US">
                  <a:sym typeface="+mn-ea"/>
                </a:rPr>
                <a:t>社交媒体</a:t>
              </a:r>
              <a:endParaRPr lang="zh-CN" altLang="en-US">
                <a:sym typeface="+mn-ea"/>
              </a:endParaRPr>
            </a:p>
          </p:txBody>
        </p:sp>
        <p:sp>
          <p:nvSpPr>
            <p:cNvPr id="54" name="文本框 53"/>
            <p:cNvSpPr txBox="1"/>
            <p:nvPr/>
          </p:nvSpPr>
          <p:spPr>
            <a:xfrm>
              <a:off x="7314" y="4031"/>
              <a:ext cx="3644" cy="580"/>
            </a:xfrm>
            <a:prstGeom prst="rect">
              <a:avLst/>
            </a:prstGeom>
            <a:noFill/>
          </p:spPr>
          <p:txBody>
            <a:bodyPr wrap="square" rtlCol="0" anchor="t">
              <a:spAutoFit/>
            </a:bodyPr>
            <a:p>
              <a:pPr lvl="0">
                <a:lnSpc>
                  <a:spcPct val="100000"/>
                </a:lnSpc>
                <a:spcBef>
                  <a:spcPct val="0"/>
                </a:spcBef>
                <a:spcAft>
                  <a:spcPct val="35000"/>
                </a:spcAft>
              </a:pPr>
              <a:r>
                <a:rPr lang="zh-CN" altLang="en-US">
                  <a:sym typeface="+mn-ea"/>
                </a:rPr>
                <a:t>人工智能</a:t>
              </a:r>
              <a:r>
                <a:rPr lang="en-US" altLang="zh-CN">
                  <a:sym typeface="+mn-ea"/>
                </a:rPr>
                <a:t>  </a:t>
              </a:r>
              <a:r>
                <a:rPr lang="zh-CN" altLang="en-US">
                  <a:sym typeface="+mn-ea"/>
                </a:rPr>
                <a:t>机器学习</a:t>
              </a:r>
              <a:endParaRPr lang="zh-CN" altLang="en-US">
                <a:sym typeface="+mn-ea"/>
              </a:endParaRPr>
            </a:p>
          </p:txBody>
        </p:sp>
      </p:grpSp>
      <p:sp>
        <p:nvSpPr>
          <p:cNvPr id="3" name="文本框 2"/>
          <p:cNvSpPr txBox="1"/>
          <p:nvPr/>
        </p:nvSpPr>
        <p:spPr>
          <a:xfrm>
            <a:off x="827405" y="5805170"/>
            <a:ext cx="2313940" cy="645160"/>
          </a:xfrm>
          <a:prstGeom prst="rect">
            <a:avLst/>
          </a:prstGeom>
          <a:noFill/>
        </p:spPr>
        <p:txBody>
          <a:bodyPr wrap="square" rtlCol="0" anchor="t">
            <a:spAutoFit/>
          </a:bodyPr>
          <a:p>
            <a:pPr lvl="0" algn="ctr">
              <a:lnSpc>
                <a:spcPct val="100000"/>
              </a:lnSpc>
              <a:spcBef>
                <a:spcPct val="0"/>
              </a:spcBef>
              <a:spcAft>
                <a:spcPct val="35000"/>
              </a:spcAft>
            </a:pPr>
            <a:r>
              <a:rPr lang="zh-CN" altLang="en-US">
                <a:sym typeface="+mn-ea"/>
              </a:rPr>
              <a:t>算法是我们解决问题采用</a:t>
            </a:r>
            <a:r>
              <a:rPr lang="zh-CN" altLang="en-US">
                <a:sym typeface="+mn-ea"/>
              </a:rPr>
              <a:t>的方法和</a:t>
            </a:r>
            <a:r>
              <a:rPr lang="zh-CN" altLang="en-US">
                <a:sym typeface="+mn-ea"/>
              </a:rPr>
              <a:t>步骤！</a:t>
            </a:r>
            <a:endParaRPr lang="zh-CN" altLang="en-US">
              <a:sym typeface="+mn-ea"/>
            </a:endParaRPr>
          </a:p>
        </p:txBody>
      </p:sp>
      <p:sp>
        <p:nvSpPr>
          <p:cNvPr id="4" name="文本框 3"/>
          <p:cNvSpPr txBox="1"/>
          <p:nvPr/>
        </p:nvSpPr>
        <p:spPr>
          <a:xfrm>
            <a:off x="5652135" y="5666740"/>
            <a:ext cx="2313940" cy="922020"/>
          </a:xfrm>
          <a:prstGeom prst="rect">
            <a:avLst/>
          </a:prstGeom>
          <a:noFill/>
        </p:spPr>
        <p:txBody>
          <a:bodyPr wrap="square" rtlCol="0" anchor="t">
            <a:spAutoFit/>
          </a:bodyPr>
          <a:p>
            <a:pPr lvl="0" algn="ctr">
              <a:lnSpc>
                <a:spcPct val="100000"/>
              </a:lnSpc>
              <a:spcBef>
                <a:spcPct val="0"/>
              </a:spcBef>
              <a:spcAft>
                <a:spcPct val="35000"/>
              </a:spcAft>
            </a:pPr>
            <a:r>
              <a:rPr lang="zh-CN" altLang="en-US">
                <a:sym typeface="+mn-ea"/>
              </a:rPr>
              <a:t>算法是当前程序世界的灵魂</a:t>
            </a:r>
            <a:r>
              <a:rPr lang="zh-CN" altLang="en-US">
                <a:sym typeface="+mn-ea"/>
              </a:rPr>
              <a:t>和血肉！重要性</a:t>
            </a:r>
            <a:r>
              <a:rPr lang="zh-CN" altLang="en-US">
                <a:sym typeface="+mn-ea"/>
              </a:rPr>
              <a:t>不言而喻。</a:t>
            </a:r>
            <a:endParaRPr lang="zh-CN" altLang="en-US">
              <a:sym typeface="+mn-ea"/>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395536" y="1008018"/>
            <a:ext cx="8424936"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71500">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0" algn="just" eaLnBrk="1" hangingPunct="1">
              <a:spcBef>
                <a:spcPct val="0"/>
              </a:spcBef>
              <a:buSzTx/>
              <a:buFontTx/>
              <a:buNone/>
            </a:pPr>
            <a:r>
              <a:rPr lang="zh-CN" altLang="en-US" sz="2200" b="1" dirty="0">
                <a:latin typeface="Times New Roman" panose="02020603050405020304" pitchFamily="18" charset="0"/>
              </a:rPr>
              <a:t>方法</a:t>
            </a:r>
            <a:r>
              <a:rPr lang="en-US" altLang="zh-CN" sz="2200" b="1" dirty="0">
                <a:latin typeface="Times New Roman" panose="02020603050405020304" pitchFamily="18" charset="0"/>
              </a:rPr>
              <a:t>2</a:t>
            </a:r>
            <a:r>
              <a:rPr lang="zh-CN" altLang="en-US" sz="2200" b="1" dirty="0">
                <a:latin typeface="Times New Roman" panose="02020603050405020304" pitchFamily="18" charset="0"/>
              </a:rPr>
              <a:t>：从最中间的数开始猜，第一个猜的数是</a:t>
            </a:r>
            <a:r>
              <a:rPr lang="en-US" altLang="zh-CN" sz="2200" b="1" dirty="0">
                <a:latin typeface="Times New Roman" panose="02020603050405020304" pitchFamily="18" charset="0"/>
              </a:rPr>
              <a:t>50</a:t>
            </a:r>
            <a:r>
              <a:rPr lang="zh-CN" altLang="en-US" sz="2200" b="1" dirty="0">
                <a:latin typeface="Times New Roman" panose="02020603050405020304" pitchFamily="18" charset="0"/>
              </a:rPr>
              <a:t>，而</a:t>
            </a:r>
            <a:r>
              <a:rPr lang="en-US" altLang="zh-CN" sz="2200" b="1" dirty="0">
                <a:latin typeface="Times New Roman" panose="02020603050405020304" pitchFamily="18" charset="0"/>
              </a:rPr>
              <a:t>36&lt;50</a:t>
            </a:r>
            <a:r>
              <a:rPr lang="zh-CN" altLang="en-US" sz="2200" b="1" dirty="0">
                <a:latin typeface="Times New Roman" panose="02020603050405020304" pitchFamily="18" charset="0"/>
              </a:rPr>
              <a:t>，会提示你大了，由此你知道了这个数应该是在</a:t>
            </a:r>
            <a:r>
              <a:rPr lang="en-US" altLang="zh-CN" sz="2200" b="1" dirty="0">
                <a:latin typeface="Times New Roman" panose="02020603050405020304" pitchFamily="18" charset="0"/>
              </a:rPr>
              <a:t>50</a:t>
            </a:r>
            <a:r>
              <a:rPr lang="zh-CN" altLang="en-US" sz="2200" b="1" dirty="0">
                <a:latin typeface="Times New Roman" panose="02020603050405020304" pitchFamily="18" charset="0"/>
              </a:rPr>
              <a:t>的前面，下一次查找的范围就是</a:t>
            </a:r>
            <a:r>
              <a:rPr lang="en-US" altLang="zh-CN" sz="2200" b="1" dirty="0">
                <a:latin typeface="Times New Roman" panose="02020603050405020304" pitchFamily="18" charset="0"/>
              </a:rPr>
              <a:t>1-49</a:t>
            </a:r>
            <a:r>
              <a:rPr lang="zh-CN" altLang="en-US" sz="2200" b="1" dirty="0">
                <a:latin typeface="Times New Roman" panose="02020603050405020304" pitchFamily="18" charset="0"/>
              </a:rPr>
              <a:t>之间了，再从中间的数</a:t>
            </a:r>
            <a:r>
              <a:rPr lang="en-US" altLang="zh-CN" sz="2200" b="1" dirty="0">
                <a:latin typeface="Times New Roman" panose="02020603050405020304" pitchFamily="18" charset="0"/>
              </a:rPr>
              <a:t>25</a:t>
            </a:r>
            <a:r>
              <a:rPr lang="zh-CN" altLang="en-US" sz="2200" b="1" dirty="0">
                <a:latin typeface="Times New Roman" panose="02020603050405020304" pitchFamily="18" charset="0"/>
              </a:rPr>
              <a:t>开始猜，而</a:t>
            </a:r>
            <a:r>
              <a:rPr lang="en-US" altLang="zh-CN" sz="2200" b="1" dirty="0">
                <a:latin typeface="Times New Roman" panose="02020603050405020304" pitchFamily="18" charset="0"/>
              </a:rPr>
              <a:t>36&gt;25</a:t>
            </a:r>
            <a:r>
              <a:rPr lang="zh-CN" altLang="en-US" sz="2200" b="1" dirty="0">
                <a:latin typeface="Times New Roman" panose="02020603050405020304" pitchFamily="18" charset="0"/>
              </a:rPr>
              <a:t>，会提示你小了，这个时候你已经知道这个数应当在</a:t>
            </a:r>
            <a:r>
              <a:rPr lang="en-US" altLang="zh-CN" sz="2200" b="1" dirty="0">
                <a:latin typeface="Times New Roman" panose="02020603050405020304" pitchFamily="18" charset="0"/>
              </a:rPr>
              <a:t>26-49</a:t>
            </a:r>
            <a:r>
              <a:rPr lang="zh-CN" altLang="en-US" sz="2200" b="1" dirty="0">
                <a:latin typeface="Times New Roman" panose="02020603050405020304" pitchFamily="18" charset="0"/>
              </a:rPr>
              <a:t>之间，再从中间的数</a:t>
            </a:r>
            <a:r>
              <a:rPr lang="en-US" altLang="zh-CN" sz="2200" b="1" dirty="0">
                <a:latin typeface="Times New Roman" panose="02020603050405020304" pitchFamily="18" charset="0"/>
              </a:rPr>
              <a:t>37</a:t>
            </a:r>
            <a:r>
              <a:rPr lang="zh-CN" altLang="en-US" sz="2200" b="1" dirty="0">
                <a:latin typeface="Times New Roman" panose="02020603050405020304" pitchFamily="18" charset="0"/>
              </a:rPr>
              <a:t>开始猜，如此反复，知道找到</a:t>
            </a:r>
            <a:r>
              <a:rPr lang="en-US" altLang="zh-CN" sz="2200" b="1" dirty="0">
                <a:latin typeface="Times New Roman" panose="02020603050405020304" pitchFamily="18" charset="0"/>
              </a:rPr>
              <a:t>36,</a:t>
            </a:r>
            <a:r>
              <a:rPr lang="zh-CN" altLang="en-US" sz="2200" b="1" dirty="0">
                <a:latin typeface="Times New Roman" panose="02020603050405020304" pitchFamily="18" charset="0"/>
              </a:rPr>
              <a:t>为止。猜数过程如下：</a:t>
            </a:r>
            <a:endParaRPr lang="en-US" altLang="zh-CN" sz="2200" dirty="0">
              <a:latin typeface="Times New Roman" panose="02020603050405020304" pitchFamily="18" charset="0"/>
            </a:endParaRPr>
          </a:p>
        </p:txBody>
      </p:sp>
      <p:graphicFrame>
        <p:nvGraphicFramePr>
          <p:cNvPr id="5" name="表格 4"/>
          <p:cNvGraphicFramePr>
            <a:graphicFrameLocks noGrp="1"/>
          </p:cNvGraphicFramePr>
          <p:nvPr/>
        </p:nvGraphicFramePr>
        <p:xfrm>
          <a:off x="2771800" y="3573016"/>
          <a:ext cx="4031456" cy="664418"/>
        </p:xfrm>
        <a:graphic>
          <a:graphicData uri="http://schemas.openxmlformats.org/drawingml/2006/table">
            <a:tbl>
              <a:tblPr firstRow="1" firstCol="1" bandRow="1"/>
              <a:tblGrid>
                <a:gridCol w="503932"/>
                <a:gridCol w="503932"/>
                <a:gridCol w="503932"/>
                <a:gridCol w="503932"/>
                <a:gridCol w="503932"/>
                <a:gridCol w="503932"/>
                <a:gridCol w="503932"/>
                <a:gridCol w="503932"/>
              </a:tblGrid>
              <a:tr h="332209">
                <a:tc>
                  <a:txBody>
                    <a:bodyPr/>
                    <a:lstStyle/>
                    <a:p>
                      <a:pPr algn="just">
                        <a:lnSpc>
                          <a:spcPts val="1800"/>
                        </a:lnSpc>
                        <a:spcAft>
                          <a:spcPts val="0"/>
                        </a:spcAf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猜测</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50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25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37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31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34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35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36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209">
                <a:tc>
                  <a:txBody>
                    <a:bodyPr/>
                    <a:lstStyle/>
                    <a:p>
                      <a:pPr algn="just">
                        <a:lnSpc>
                          <a:spcPts val="1800"/>
                        </a:lnSpc>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结果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大了</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小了</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大了</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小了</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小了</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小了</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正确</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矩形 5"/>
          <p:cNvSpPr/>
          <p:nvPr/>
        </p:nvSpPr>
        <p:spPr>
          <a:xfrm>
            <a:off x="3419872" y="2996952"/>
            <a:ext cx="2608406" cy="369332"/>
          </a:xfrm>
          <a:prstGeom prst="rect">
            <a:avLst/>
          </a:prstGeom>
        </p:spPr>
        <p:txBody>
          <a:bodyPr wrap="none">
            <a:spAutoFit/>
          </a:bodyPr>
          <a:lstStyle/>
          <a:p>
            <a:pPr algn="ctr">
              <a:spcBef>
                <a:spcPts val="600"/>
              </a:spcBef>
              <a:spcAft>
                <a:spcPts val="600"/>
              </a:spcAft>
            </a:pPr>
            <a:r>
              <a:rPr lang="zh-CN" altLang="zh-CN" kern="100" dirty="0">
                <a:latin typeface="Times New Roman" panose="02020603050405020304" pitchFamily="18" charset="0"/>
                <a:cs typeface="Times New Roman" panose="02020603050405020304" pitchFamily="18" charset="0"/>
              </a:rPr>
              <a:t>表</a:t>
            </a:r>
            <a:r>
              <a:rPr lang="en-US" altLang="zh-CN" kern="100" dirty="0">
                <a:latin typeface="Times New Roman" panose="02020603050405020304" pitchFamily="18" charset="0"/>
                <a:cs typeface="Times New Roman" panose="02020603050405020304" pitchFamily="18" charset="0"/>
              </a:rPr>
              <a:t>1.3 </a:t>
            </a:r>
            <a:r>
              <a:rPr lang="zh-CN" altLang="zh-CN" kern="100" dirty="0">
                <a:latin typeface="Times New Roman" panose="02020603050405020304" pitchFamily="18" charset="0"/>
                <a:cs typeface="Times New Roman" panose="02020603050405020304" pitchFamily="18" charset="0"/>
              </a:rPr>
              <a:t>二分查找猜数过程</a:t>
            </a:r>
            <a:endParaRPr lang="zh-CN" altLang="zh-CN" kern="100" dirty="0">
              <a:latin typeface="Times New Roman" panose="02020603050405020304" pitchFamily="18" charset="0"/>
              <a:cs typeface="Times New Roman" panose="02020603050405020304" pitchFamily="18" charset="0"/>
            </a:endParaRPr>
          </a:p>
        </p:txBody>
      </p:sp>
      <p:sp>
        <p:nvSpPr>
          <p:cNvPr id="7" name="矩形 6"/>
          <p:cNvSpPr/>
          <p:nvPr/>
        </p:nvSpPr>
        <p:spPr>
          <a:xfrm>
            <a:off x="3415697" y="4647996"/>
            <a:ext cx="3012363" cy="369332"/>
          </a:xfrm>
          <a:prstGeom prst="rect">
            <a:avLst/>
          </a:prstGeom>
        </p:spPr>
        <p:txBody>
          <a:bodyPr wrap="none">
            <a:spAutoFit/>
          </a:bodyPr>
          <a:lstStyle/>
          <a:p>
            <a:pPr algn="ctr">
              <a:spcBef>
                <a:spcPts val="600"/>
              </a:spcBef>
              <a:spcAft>
                <a:spcPts val="600"/>
              </a:spcAft>
            </a:pPr>
            <a:r>
              <a:rPr lang="zh-CN" altLang="zh-CN" kern="100" dirty="0">
                <a:latin typeface="Times New Roman" panose="02020603050405020304" pitchFamily="18" charset="0"/>
                <a:cs typeface="Times New Roman" panose="02020603050405020304" pitchFamily="18" charset="0"/>
              </a:rPr>
              <a:t>表</a:t>
            </a:r>
            <a:r>
              <a:rPr lang="en-US" altLang="zh-CN" kern="100" dirty="0">
                <a:latin typeface="Times New Roman" panose="02020603050405020304" pitchFamily="18" charset="0"/>
                <a:cs typeface="Times New Roman" panose="02020603050405020304" pitchFamily="18" charset="0"/>
              </a:rPr>
              <a:t>1.4  n</a:t>
            </a:r>
            <a:r>
              <a:rPr lang="zh-CN" altLang="zh-CN" kern="100" dirty="0">
                <a:latin typeface="Times New Roman" panose="02020603050405020304" pitchFamily="18" charset="0"/>
                <a:cs typeface="Times New Roman" panose="02020603050405020304" pitchFamily="18" charset="0"/>
              </a:rPr>
              <a:t>个数的二分查找次数</a:t>
            </a:r>
            <a:endParaRPr lang="zh-CN" altLang="zh-CN" kern="1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8" name="表格 7"/>
              <p:cNvGraphicFramePr>
                <a:graphicFrameLocks noGrp="1"/>
              </p:cNvGraphicFramePr>
              <p:nvPr/>
            </p:nvGraphicFramePr>
            <p:xfrm>
              <a:off x="1907704" y="5229200"/>
              <a:ext cx="6336704" cy="881430"/>
            </p:xfrm>
            <a:graphic>
              <a:graphicData uri="http://schemas.openxmlformats.org/drawingml/2006/table">
                <a:tbl>
                  <a:tblPr firstRow="1" firstCol="1" bandRow="1"/>
                  <a:tblGrid>
                    <a:gridCol w="926272"/>
                    <a:gridCol w="671730"/>
                    <a:gridCol w="679049"/>
                    <a:gridCol w="682301"/>
                    <a:gridCol w="682301"/>
                    <a:gridCol w="682301"/>
                    <a:gridCol w="682301"/>
                    <a:gridCol w="638388"/>
                    <a:gridCol w="692061"/>
                  </a:tblGrid>
                  <a:tr h="305366">
                    <a:tc>
                      <a:txBody>
                        <a:bodyPr/>
                        <a:lstStyle/>
                        <a:p>
                          <a:pPr algn="ctr">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n</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32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64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128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790">
                    <a:tc>
                      <a:txBody>
                        <a:bodyPr/>
                        <a:lstStyle/>
                        <a:p>
                          <a:pPr algn="ctr">
                            <a:lnSpc>
                              <a:spcPts val="1800"/>
                            </a:lnSpc>
                            <a:spcAft>
                              <a:spcPts val="0"/>
                            </a:spcAft>
                          </a:pPr>
                          <a14:m>
                            <m:oMathPara xmlns:m="http://schemas.openxmlformats.org/officeDocument/2006/math">
                              <m:oMathParaPr>
                                <m:jc m:val="centerGroup"/>
                              </m:oMathParaPr>
                              <m:oMath xmlns:m="http://schemas.openxmlformats.org/officeDocument/2006/math">
                                <m:func>
                                  <m:func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sSub>
                                      <m:sSub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1400" kern="100">
                                            <a:effectLst/>
                                            <a:latin typeface="Cambria Math" panose="02040503050406030204" pitchFamily="18" charset="0"/>
                                            <a:ea typeface="宋体" panose="02010600030101010101" pitchFamily="2" charset="-122"/>
                                            <a:cs typeface="Times New Roman" panose="02020603050405020304" pitchFamily="18" charset="0"/>
                                          </a:rPr>
                                          <m:t>log</m:t>
                                        </m:r>
                                      </m:e>
                                      <m:sub>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sub>
                                    </m:sSub>
                                  </m:fName>
                                  <m:e>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𝑛</m:t>
                                    </m:r>
                                  </m:e>
                                </m:func>
                              </m:oMath>
                            </m:oMathPara>
                          </a14:m>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14:m>
                            <m:oMathPara xmlns:m="http://schemas.openxmlformats.org/officeDocument/2006/math">
                              <m:oMathParaPr>
                                <m:jc m:val="centerGroup"/>
                              </m:oMathParaPr>
                              <m:oMath xmlns:m="http://schemas.openxmlformats.org/officeDocument/2006/math">
                                <m:func>
                                  <m:func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sSub>
                                      <m:sSub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1400" kern="100">
                                            <a:effectLst/>
                                            <a:latin typeface="Cambria Math" panose="02040503050406030204" pitchFamily="18" charset="0"/>
                                            <a:ea typeface="宋体" panose="02010600030101010101" pitchFamily="2" charset="-122"/>
                                            <a:cs typeface="Times New Roman" panose="02020603050405020304" pitchFamily="18" charset="0"/>
                                          </a:rPr>
                                          <m:t>log</m:t>
                                        </m:r>
                                      </m:e>
                                      <m:sub>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sub>
                                    </m:sSub>
                                  </m:fName>
                                  <m:e>
                                    <m:sSup>
                                      <m:sSup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0</m:t>
                                        </m:r>
                                      </m:sup>
                                    </m:sSup>
                                  </m:e>
                                </m:func>
                              </m:oMath>
                            </m:oMathPara>
                          </a14:m>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14:m>
                            <m:oMathPara xmlns:m="http://schemas.openxmlformats.org/officeDocument/2006/math">
                              <m:oMathParaPr>
                                <m:jc m:val="centerGroup"/>
                              </m:oMathParaPr>
                              <m:oMath xmlns:m="http://schemas.openxmlformats.org/officeDocument/2006/math">
                                <m:func>
                                  <m:func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sSub>
                                      <m:sSub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1400" kern="100">
                                            <a:effectLst/>
                                            <a:latin typeface="Cambria Math" panose="02040503050406030204" pitchFamily="18" charset="0"/>
                                            <a:ea typeface="宋体" panose="02010600030101010101" pitchFamily="2" charset="-122"/>
                                            <a:cs typeface="Times New Roman" panose="02020603050405020304" pitchFamily="18" charset="0"/>
                                          </a:rPr>
                                          <m:t>log</m:t>
                                        </m:r>
                                      </m:e>
                                      <m:sub>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sub>
                                    </m:sSub>
                                  </m:fName>
                                  <m:e>
                                    <m:sSup>
                                      <m:sSup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1</m:t>
                                        </m:r>
                                      </m:sup>
                                    </m:sSup>
                                  </m:e>
                                </m:func>
                              </m:oMath>
                            </m:oMathPara>
                          </a14:m>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14:m>
                            <m:oMathPara xmlns:m="http://schemas.openxmlformats.org/officeDocument/2006/math">
                              <m:oMathParaPr>
                                <m:jc m:val="centerGroup"/>
                              </m:oMathParaPr>
                              <m:oMath xmlns:m="http://schemas.openxmlformats.org/officeDocument/2006/math">
                                <m:func>
                                  <m:func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sSub>
                                      <m:sSub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1400" kern="100">
                                            <a:effectLst/>
                                            <a:latin typeface="Cambria Math" panose="02040503050406030204" pitchFamily="18" charset="0"/>
                                            <a:ea typeface="宋体" panose="02010600030101010101" pitchFamily="2" charset="-122"/>
                                            <a:cs typeface="Times New Roman" panose="02020603050405020304" pitchFamily="18" charset="0"/>
                                          </a:rPr>
                                          <m:t>log</m:t>
                                        </m:r>
                                      </m:e>
                                      <m:sub>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sub>
                                    </m:sSub>
                                  </m:fName>
                                  <m:e>
                                    <m:sSup>
                                      <m:sSup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sup>
                                    </m:sSup>
                                  </m:e>
                                </m:func>
                              </m:oMath>
                            </m:oMathPara>
                          </a14:m>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14:m>
                            <m:oMathPara xmlns:m="http://schemas.openxmlformats.org/officeDocument/2006/math">
                              <m:oMathParaPr>
                                <m:jc m:val="centerGroup"/>
                              </m:oMathParaPr>
                              <m:oMath xmlns:m="http://schemas.openxmlformats.org/officeDocument/2006/math">
                                <m:func>
                                  <m:func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sSub>
                                      <m:sSub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1400" kern="100">
                                            <a:effectLst/>
                                            <a:latin typeface="Cambria Math" panose="02040503050406030204" pitchFamily="18" charset="0"/>
                                            <a:ea typeface="宋体" panose="02010600030101010101" pitchFamily="2" charset="-122"/>
                                            <a:cs typeface="Times New Roman" panose="02020603050405020304" pitchFamily="18" charset="0"/>
                                          </a:rPr>
                                          <m:t>log</m:t>
                                        </m:r>
                                      </m:e>
                                      <m:sub>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sub>
                                    </m:sSub>
                                  </m:fName>
                                  <m:e>
                                    <m:sSup>
                                      <m:sSup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3</m:t>
                                        </m:r>
                                      </m:sup>
                                    </m:sSup>
                                  </m:e>
                                </m:func>
                              </m:oMath>
                            </m:oMathPara>
                          </a14:m>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14:m>
                            <m:oMathPara xmlns:m="http://schemas.openxmlformats.org/officeDocument/2006/math">
                              <m:oMathParaPr>
                                <m:jc m:val="centerGroup"/>
                              </m:oMathParaPr>
                              <m:oMath xmlns:m="http://schemas.openxmlformats.org/officeDocument/2006/math">
                                <m:func>
                                  <m:func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sSub>
                                      <m:sSub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1400" kern="100">
                                            <a:effectLst/>
                                            <a:latin typeface="Cambria Math" panose="02040503050406030204" pitchFamily="18" charset="0"/>
                                            <a:ea typeface="宋体" panose="02010600030101010101" pitchFamily="2" charset="-122"/>
                                            <a:cs typeface="Times New Roman" panose="02020603050405020304" pitchFamily="18" charset="0"/>
                                          </a:rPr>
                                          <m:t>log</m:t>
                                        </m:r>
                                      </m:e>
                                      <m:sub>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sub>
                                    </m:sSub>
                                  </m:fName>
                                  <m:e>
                                    <m:sSup>
                                      <m:sSup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4</m:t>
                                        </m:r>
                                      </m:sup>
                                    </m:sSup>
                                  </m:e>
                                </m:func>
                              </m:oMath>
                            </m:oMathPara>
                          </a14:m>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14:m>
                            <m:oMathPara xmlns:m="http://schemas.openxmlformats.org/officeDocument/2006/math">
                              <m:oMathParaPr>
                                <m:jc m:val="centerGroup"/>
                              </m:oMathParaPr>
                              <m:oMath xmlns:m="http://schemas.openxmlformats.org/officeDocument/2006/math">
                                <m:func>
                                  <m:func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sSub>
                                      <m:sSub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1400" kern="100">
                                            <a:effectLst/>
                                            <a:latin typeface="Cambria Math" panose="02040503050406030204" pitchFamily="18" charset="0"/>
                                            <a:ea typeface="宋体" panose="02010600030101010101" pitchFamily="2" charset="-122"/>
                                            <a:cs typeface="Times New Roman" panose="02020603050405020304" pitchFamily="18" charset="0"/>
                                          </a:rPr>
                                          <m:t>log</m:t>
                                        </m:r>
                                      </m:e>
                                      <m:sub>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sub>
                                    </m:sSub>
                                  </m:fName>
                                  <m:e>
                                    <m:sSup>
                                      <m:sSup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5</m:t>
                                        </m:r>
                                      </m:sup>
                                    </m:sSup>
                                  </m:e>
                                </m:func>
                              </m:oMath>
                            </m:oMathPara>
                          </a14:m>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14:m>
                            <m:oMathPara xmlns:m="http://schemas.openxmlformats.org/officeDocument/2006/math">
                              <m:oMathParaPr>
                                <m:jc m:val="centerGroup"/>
                              </m:oMathParaPr>
                              <m:oMath xmlns:m="http://schemas.openxmlformats.org/officeDocument/2006/math">
                                <m:func>
                                  <m:func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sSub>
                                      <m:sSub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1400" kern="100">
                                            <a:effectLst/>
                                            <a:latin typeface="Cambria Math" panose="02040503050406030204" pitchFamily="18" charset="0"/>
                                            <a:ea typeface="宋体" panose="02010600030101010101" pitchFamily="2" charset="-122"/>
                                            <a:cs typeface="Times New Roman" panose="02020603050405020304" pitchFamily="18" charset="0"/>
                                          </a:rPr>
                                          <m:t>log</m:t>
                                        </m:r>
                                      </m:e>
                                      <m:sub>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sub>
                                    </m:sSub>
                                  </m:fName>
                                  <m:e>
                                    <m:sSup>
                                      <m:sSup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6</m:t>
                                        </m:r>
                                      </m:sup>
                                    </m:sSup>
                                  </m:e>
                                </m:func>
                              </m:oMath>
                            </m:oMathPara>
                          </a14:m>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14:m>
                            <m:oMathPara xmlns:m="http://schemas.openxmlformats.org/officeDocument/2006/math">
                              <m:oMathParaPr>
                                <m:jc m:val="centerGroup"/>
                              </m:oMathParaPr>
                              <m:oMath xmlns:m="http://schemas.openxmlformats.org/officeDocument/2006/math">
                                <m:func>
                                  <m:func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sSub>
                                      <m:sSub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1400" kern="100">
                                            <a:effectLst/>
                                            <a:latin typeface="Cambria Math" panose="02040503050406030204" pitchFamily="18" charset="0"/>
                                            <a:ea typeface="宋体" panose="02010600030101010101" pitchFamily="2" charset="-122"/>
                                            <a:cs typeface="Times New Roman" panose="02020603050405020304" pitchFamily="18" charset="0"/>
                                          </a:rPr>
                                          <m:t>log</m:t>
                                        </m:r>
                                      </m:e>
                                      <m:sub>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sub>
                                    </m:sSub>
                                  </m:fName>
                                  <m:e>
                                    <m:sSup>
                                      <m:sSup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7</m:t>
                                        </m:r>
                                      </m:sup>
                                    </m:sSup>
                                  </m:e>
                                </m:func>
                              </m:oMath>
                            </m:oMathPara>
                          </a14:m>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3274">
                    <a:tc>
                      <a:txBody>
                        <a:bodyPr/>
                        <a:lstStyle/>
                        <a:p>
                          <a:pPr algn="ctr">
                            <a:lnSpc>
                              <a:spcPts val="1800"/>
                            </a:lnSpc>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查找次数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7</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Choice>
        <mc:Fallback xmlns="">
          <p:graphicFrame>
            <p:nvGraphicFramePr>
              <p:cNvPr id="8" name="表格 7"/>
              <p:cNvGraphicFramePr>
                <a:graphicFrameLocks noGrp="1"/>
              </p:cNvGraphicFramePr>
              <p:nvPr/>
            </p:nvGraphicFramePr>
            <p:xfrm>
              <a:off x="1907704" y="5229200"/>
              <a:ext cx="6336704" cy="881430"/>
            </p:xfrm>
            <a:graphic>
              <a:graphicData uri="http://schemas.openxmlformats.org/drawingml/2006/table">
                <a:tbl>
                  <a:tblPr firstRow="1" firstCol="1" bandRow="1"/>
                  <a:tblGrid>
                    <a:gridCol w="926272"/>
                    <a:gridCol w="671730"/>
                    <a:gridCol w="679049"/>
                    <a:gridCol w="682301"/>
                    <a:gridCol w="682301"/>
                    <a:gridCol w="682301"/>
                    <a:gridCol w="682301"/>
                    <a:gridCol w="638388"/>
                    <a:gridCol w="692061"/>
                  </a:tblGrid>
                  <a:tr h="305366">
                    <a:tc>
                      <a:txBody>
                        <a:bodyPr/>
                        <a:lstStyle/>
                        <a:p>
                          <a:pPr algn="ctr">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n</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32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64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128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735">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6"/>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6"/>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6"/>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6"/>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6"/>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6"/>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6"/>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6"/>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6"/>
                        </a:blipFill>
                      </a:tcPr>
                    </a:tc>
                  </a:tr>
                  <a:tr h="283274">
                    <a:tc>
                      <a:txBody>
                        <a:bodyPr/>
                        <a:lstStyle/>
                        <a:p>
                          <a:pPr algn="ctr">
                            <a:lnSpc>
                              <a:spcPts val="1800"/>
                            </a:lnSpc>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查找次数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7</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Fallback>
      </mc:AlternateContent>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ChangeArrowheads="1"/>
          </p:cNvSpPr>
          <p:nvPr/>
        </p:nvSpPr>
        <p:spPr bwMode="auto">
          <a:xfrm>
            <a:off x="359532" y="980728"/>
            <a:ext cx="842493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71500">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0" algn="just" eaLnBrk="1" hangingPunct="1">
              <a:spcBef>
                <a:spcPct val="0"/>
              </a:spcBef>
              <a:buSzTx/>
              <a:buFontTx/>
              <a:buNone/>
            </a:pPr>
            <a:r>
              <a:rPr lang="zh-CN" altLang="en-US" sz="2400" b="1" dirty="0">
                <a:latin typeface="Times New Roman" panose="02020603050405020304" pitchFamily="18" charset="0"/>
              </a:rPr>
              <a:t>简单查找算法实现如下：</a:t>
            </a:r>
            <a:endParaRPr lang="en-US" altLang="zh-CN" sz="2400" b="1" dirty="0">
              <a:latin typeface="Times New Roman" panose="02020603050405020304" pitchFamily="18" charset="0"/>
            </a:endParaRPr>
          </a:p>
          <a:p>
            <a:pPr indent="0" algn="just" eaLnBrk="1" hangingPunct="1">
              <a:spcBef>
                <a:spcPct val="0"/>
              </a:spcBef>
              <a:buSzTx/>
              <a:buFontTx/>
              <a:buNone/>
            </a:pPr>
            <a:endParaRPr lang="zh-CN" altLang="en-US" sz="2400" b="1" dirty="0">
              <a:latin typeface="Times New Roman" panose="02020603050405020304" pitchFamily="18" charset="0"/>
            </a:endParaRPr>
          </a:p>
          <a:p>
            <a:pPr algn="just" eaLnBrk="1" hangingPunct="1">
              <a:spcBef>
                <a:spcPct val="0"/>
              </a:spcBef>
              <a:buSzTx/>
              <a:buFontTx/>
              <a:buNone/>
            </a:pPr>
            <a:r>
              <a:rPr lang="en-US" altLang="zh-CN" sz="2400" dirty="0">
                <a:latin typeface="Times New Roman" panose="02020603050405020304" pitchFamily="18" charset="0"/>
              </a:rPr>
              <a:t>int Search (int a [], int n, int k)</a:t>
            </a:r>
            <a:endParaRPr lang="en-US" altLang="zh-CN" sz="2400" dirty="0">
              <a:latin typeface="Times New Roman" panose="02020603050405020304" pitchFamily="18" charset="0"/>
            </a:endParaRPr>
          </a:p>
          <a:p>
            <a:pPr algn="just" eaLnBrk="1" hangingPunct="1">
              <a:spcBef>
                <a:spcPct val="0"/>
              </a:spcBef>
              <a:buSzTx/>
              <a:buFontTx/>
              <a:buNone/>
            </a:pP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algn="just" eaLnBrk="1" hangingPunct="1">
              <a:spcBef>
                <a:spcPct val="0"/>
              </a:spcBef>
              <a:buSzTx/>
              <a:buFontTx/>
              <a:buNone/>
            </a:pPr>
            <a:r>
              <a:rPr lang="en-US" altLang="zh-CN" sz="2400" dirty="0">
                <a:latin typeface="Times New Roman" panose="02020603050405020304" pitchFamily="18" charset="0"/>
              </a:rPr>
              <a:t>       int </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 = 0;</a:t>
            </a:r>
            <a:endParaRPr lang="en-US" altLang="zh-CN" sz="2400" dirty="0">
              <a:latin typeface="Times New Roman" panose="02020603050405020304" pitchFamily="18" charset="0"/>
            </a:endParaRPr>
          </a:p>
          <a:p>
            <a:pPr algn="just" eaLnBrk="1" hangingPunct="1">
              <a:spcBef>
                <a:spcPct val="0"/>
              </a:spcBef>
              <a:buSzTx/>
              <a:buFontTx/>
              <a:buNone/>
            </a:pPr>
            <a:r>
              <a:rPr lang="en-US" altLang="zh-CN" sz="2400" dirty="0">
                <a:latin typeface="Times New Roman" panose="02020603050405020304" pitchFamily="18" charset="0"/>
              </a:rPr>
              <a:t>	   while (</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 &lt; n &amp;&amp; a[</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 = </a:t>
            </a:r>
            <a:r>
              <a:rPr lang="en-US" altLang="zh-CN" sz="2400" dirty="0" smtClean="0">
                <a:latin typeface="Times New Roman" panose="02020603050405020304" pitchFamily="18" charset="0"/>
              </a:rPr>
              <a:t>k) </a:t>
            </a:r>
            <a:endParaRPr lang="en-US" altLang="zh-CN" sz="2400" dirty="0">
              <a:latin typeface="Times New Roman" panose="02020603050405020304" pitchFamily="18" charset="0"/>
            </a:endParaRPr>
          </a:p>
          <a:p>
            <a:pPr algn="just" eaLnBrk="1" hangingPunct="1">
              <a:spcBef>
                <a:spcPct val="0"/>
              </a:spcBef>
              <a:buSzTx/>
              <a:buFontTx/>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algn="just" eaLnBrk="1" hangingPunct="1">
              <a:spcBef>
                <a:spcPct val="0"/>
              </a:spcBef>
              <a:buSzTx/>
              <a:buFontTx/>
              <a:buNone/>
            </a:pPr>
            <a:r>
              <a:rPr lang="en-US" altLang="zh-CN" sz="2400" dirty="0">
                <a:latin typeface="Times New Roman" panose="02020603050405020304" pitchFamily="18" charset="0"/>
              </a:rPr>
              <a:t>	   if(a[</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 == k) </a:t>
            </a:r>
            <a:endParaRPr lang="en-US" altLang="zh-CN" sz="2400" dirty="0">
              <a:latin typeface="Times New Roman" panose="02020603050405020304" pitchFamily="18" charset="0"/>
            </a:endParaRPr>
          </a:p>
          <a:p>
            <a:pPr algn="just" eaLnBrk="1" hangingPunct="1">
              <a:spcBef>
                <a:spcPct val="0"/>
              </a:spcBef>
              <a:buSzTx/>
              <a:buFontTx/>
              <a:buNone/>
            </a:pPr>
            <a:r>
              <a:rPr lang="en-US" altLang="zh-CN" sz="2400" dirty="0">
                <a:latin typeface="Times New Roman" panose="02020603050405020304" pitchFamily="18" charset="0"/>
              </a:rPr>
              <a:t>           return </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algn="just" eaLnBrk="1" hangingPunct="1">
              <a:spcBef>
                <a:spcPct val="0"/>
              </a:spcBef>
              <a:buSzTx/>
              <a:buFontTx/>
              <a:buNone/>
            </a:pPr>
            <a:r>
              <a:rPr lang="en-US" altLang="zh-CN" sz="2400" dirty="0">
                <a:latin typeface="Times New Roman" panose="02020603050405020304" pitchFamily="18" charset="0"/>
              </a:rPr>
              <a:t>	   else </a:t>
            </a:r>
            <a:endParaRPr lang="en-US" altLang="zh-CN" sz="2400" dirty="0">
              <a:latin typeface="Times New Roman" panose="02020603050405020304" pitchFamily="18" charset="0"/>
            </a:endParaRPr>
          </a:p>
          <a:p>
            <a:pPr algn="just" eaLnBrk="1" hangingPunct="1">
              <a:spcBef>
                <a:spcPct val="0"/>
              </a:spcBef>
              <a:buSzTx/>
              <a:buFontTx/>
              <a:buNone/>
            </a:pPr>
            <a:r>
              <a:rPr lang="en-US" altLang="zh-CN" sz="2400" dirty="0">
                <a:latin typeface="Times New Roman" panose="02020603050405020304" pitchFamily="18" charset="0"/>
              </a:rPr>
              <a:t>           return -1;</a:t>
            </a:r>
            <a:endParaRPr lang="en-US" altLang="zh-CN" sz="2400" dirty="0">
              <a:latin typeface="Times New Roman" panose="02020603050405020304" pitchFamily="18" charset="0"/>
            </a:endParaRPr>
          </a:p>
          <a:p>
            <a:pPr algn="just" eaLnBrk="1" hangingPunct="1">
              <a:spcBef>
                <a:spcPct val="0"/>
              </a:spcBef>
              <a:buSzTx/>
              <a:buFontTx/>
              <a:buNone/>
            </a:pP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ChangeArrowheads="1"/>
          </p:cNvSpPr>
          <p:nvPr/>
        </p:nvSpPr>
        <p:spPr bwMode="auto">
          <a:xfrm>
            <a:off x="0" y="877181"/>
            <a:ext cx="9126760"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71500">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0" algn="just" eaLnBrk="1" hangingPunct="1">
              <a:spcBef>
                <a:spcPct val="0"/>
              </a:spcBef>
              <a:buSzTx/>
              <a:buFontTx/>
              <a:buNone/>
            </a:pPr>
            <a:r>
              <a:rPr lang="zh-CN" altLang="en-US" sz="2400" b="1" dirty="0">
                <a:latin typeface="Times New Roman" panose="02020603050405020304" pitchFamily="18" charset="0"/>
              </a:rPr>
              <a:t>  二分查找算法实现如下：</a:t>
            </a:r>
            <a:endParaRPr lang="en-US" altLang="zh-CN" sz="2400" b="1" dirty="0">
              <a:latin typeface="Times New Roman" panose="02020603050405020304" pitchFamily="18" charset="0"/>
            </a:endParaRPr>
          </a:p>
          <a:p>
            <a:pPr indent="457200" algn="just" eaLnBrk="1" hangingPunct="1">
              <a:spcBef>
                <a:spcPct val="0"/>
              </a:spcBef>
              <a:buSzTx/>
              <a:buFontTx/>
              <a:buNone/>
            </a:pPr>
            <a:endParaRPr lang="en-US" altLang="zh-CN" sz="2400" b="1" dirty="0">
              <a:latin typeface="Times New Roman" panose="02020603050405020304" pitchFamily="18" charset="0"/>
            </a:endParaRPr>
          </a:p>
          <a:p>
            <a:pPr indent="457200" algn="just" eaLnBrk="1" hangingPunct="1">
              <a:spcBef>
                <a:spcPct val="0"/>
              </a:spcBef>
              <a:buSzTx/>
              <a:buFontTx/>
              <a:buNone/>
            </a:pPr>
            <a:r>
              <a:rPr lang="en-US" altLang="zh-CN" sz="2400" dirty="0">
                <a:latin typeface="Times New Roman" panose="02020603050405020304" pitchFamily="18" charset="0"/>
              </a:rPr>
              <a:t>int </a:t>
            </a:r>
            <a:r>
              <a:rPr lang="en-US" altLang="zh-CN" sz="2400" dirty="0" err="1">
                <a:latin typeface="Times New Roman" panose="02020603050405020304" pitchFamily="18" charset="0"/>
              </a:rPr>
              <a:t>BiSearch</a:t>
            </a:r>
            <a:r>
              <a:rPr lang="en-US" altLang="zh-CN" sz="2400" dirty="0">
                <a:latin typeface="Times New Roman" panose="02020603050405020304" pitchFamily="18" charset="0"/>
              </a:rPr>
              <a:t> (int a [], int n, int k)</a:t>
            </a:r>
            <a:endParaRPr lang="en-US" altLang="zh-CN" sz="2400" dirty="0">
              <a:latin typeface="Times New Roman" panose="02020603050405020304" pitchFamily="18" charset="0"/>
            </a:endParaRPr>
          </a:p>
          <a:p>
            <a:pPr indent="457200" algn="just" eaLnBrk="1" hangingPunct="1">
              <a:spcBef>
                <a:spcPct val="0"/>
              </a:spcBef>
              <a:buSzTx/>
              <a:buFontTx/>
              <a:buNone/>
            </a:pPr>
            <a:r>
              <a:rPr lang="en-US" altLang="zh-CN" sz="2400" dirty="0">
                <a:latin typeface="Times New Roman" panose="02020603050405020304" pitchFamily="18" charset="0"/>
              </a:rPr>
              <a:t>  {        </a:t>
            </a:r>
            <a:endParaRPr lang="en-US" altLang="zh-CN" sz="2400" dirty="0">
              <a:latin typeface="Times New Roman" panose="02020603050405020304" pitchFamily="18" charset="0"/>
            </a:endParaRPr>
          </a:p>
          <a:p>
            <a:pPr indent="457200" algn="just" eaLnBrk="1" hangingPunct="1">
              <a:spcBef>
                <a:spcPct val="0"/>
              </a:spcBef>
              <a:buSzTx/>
              <a:buFontTx/>
              <a:buNone/>
            </a:pPr>
            <a:r>
              <a:rPr lang="en-US" altLang="zh-CN" sz="2400" dirty="0">
                <a:latin typeface="Times New Roman" panose="02020603050405020304" pitchFamily="18" charset="0"/>
              </a:rPr>
              <a:t>      int low = 0;    // low</a:t>
            </a:r>
            <a:r>
              <a:rPr lang="zh-CN" altLang="en-US" sz="2400" dirty="0">
                <a:latin typeface="Times New Roman" panose="02020603050405020304" pitchFamily="18" charset="0"/>
              </a:rPr>
              <a:t>是当前查找区间的上界，初始值为</a:t>
            </a:r>
            <a:r>
              <a:rPr lang="en-US" altLang="zh-CN" sz="2400" dirty="0">
                <a:latin typeface="Times New Roman" panose="02020603050405020304" pitchFamily="18" charset="0"/>
              </a:rPr>
              <a:t>0</a:t>
            </a:r>
            <a:endParaRPr lang="en-US" altLang="zh-CN" sz="2400" dirty="0">
              <a:latin typeface="Times New Roman" panose="02020603050405020304" pitchFamily="18" charset="0"/>
            </a:endParaRPr>
          </a:p>
          <a:p>
            <a:pPr indent="457200" algn="just" eaLnBrk="1" hangingPunct="1">
              <a:spcBef>
                <a:spcPct val="0"/>
              </a:spcBef>
              <a:buSzTx/>
              <a:buFontTx/>
              <a:buNone/>
            </a:pPr>
            <a:r>
              <a:rPr lang="en-US" altLang="zh-CN" sz="2400" dirty="0">
                <a:latin typeface="Times New Roman" panose="02020603050405020304" pitchFamily="18" charset="0"/>
              </a:rPr>
              <a:t>      high = n - 1;   //high</a:t>
            </a:r>
            <a:r>
              <a:rPr lang="zh-CN" altLang="en-US" sz="2400" dirty="0">
                <a:latin typeface="Times New Roman" panose="02020603050405020304" pitchFamily="18" charset="0"/>
              </a:rPr>
              <a:t>是当前查找区间的下界，初始值为</a:t>
            </a:r>
            <a:r>
              <a:rPr lang="en-US" altLang="zh-CN" sz="2400" dirty="0">
                <a:latin typeface="Times New Roman" panose="02020603050405020304" pitchFamily="18" charset="0"/>
              </a:rPr>
              <a:t>n-1</a:t>
            </a:r>
            <a:endParaRPr lang="en-US" altLang="zh-CN" sz="2400" dirty="0">
              <a:latin typeface="Times New Roman" panose="02020603050405020304" pitchFamily="18" charset="0"/>
            </a:endParaRPr>
          </a:p>
          <a:p>
            <a:pPr indent="457200" algn="just" eaLnBrk="1" hangingPunct="1">
              <a:spcBef>
                <a:spcPct val="0"/>
              </a:spcBef>
              <a:buSzTx/>
              <a:buFontTx/>
              <a:buNone/>
            </a:pPr>
            <a:r>
              <a:rPr lang="en-US" altLang="zh-CN" sz="2400" dirty="0">
                <a:latin typeface="Times New Roman" panose="02020603050405020304" pitchFamily="18" charset="0"/>
              </a:rPr>
              <a:t>	  int mid;</a:t>
            </a:r>
            <a:endParaRPr lang="en-US" altLang="zh-CN" sz="2400" dirty="0">
              <a:latin typeface="Times New Roman" panose="02020603050405020304" pitchFamily="18" charset="0"/>
            </a:endParaRPr>
          </a:p>
          <a:p>
            <a:pPr indent="457200" algn="just" eaLnBrk="1" hangingPunct="1">
              <a:spcBef>
                <a:spcPct val="0"/>
              </a:spcBef>
              <a:buSzTx/>
              <a:buFontTx/>
              <a:buNone/>
            </a:pPr>
            <a:r>
              <a:rPr lang="en-US" altLang="zh-CN" sz="2400" dirty="0">
                <a:latin typeface="Times New Roman" panose="02020603050405020304" pitchFamily="18" charset="0"/>
              </a:rPr>
              <a:t>      while (low &lt;= high)</a:t>
            </a:r>
            <a:endParaRPr lang="en-US" altLang="zh-CN" sz="2400" dirty="0">
              <a:latin typeface="Times New Roman" panose="02020603050405020304" pitchFamily="18" charset="0"/>
            </a:endParaRPr>
          </a:p>
          <a:p>
            <a:pPr indent="457200" algn="just" eaLnBrk="1" hangingPunct="1">
              <a:spcBef>
                <a:spcPct val="0"/>
              </a:spcBef>
              <a:buSzTx/>
              <a:buFontTx/>
              <a:buNone/>
            </a:pPr>
            <a:r>
              <a:rPr lang="en-US" altLang="zh-CN" sz="2400" dirty="0">
                <a:latin typeface="Times New Roman" panose="02020603050405020304" pitchFamily="18" charset="0"/>
              </a:rPr>
              <a:t>	    {     mid = (low + high)/2;   //</a:t>
            </a:r>
            <a:r>
              <a:rPr lang="zh-CN" altLang="en-US" sz="2400" dirty="0">
                <a:latin typeface="Times New Roman" panose="02020603050405020304" pitchFamily="18" charset="0"/>
              </a:rPr>
              <a:t>确定查找区间中心下标</a:t>
            </a:r>
            <a:endParaRPr lang="zh-CN" altLang="en-US" sz="2400" dirty="0">
              <a:latin typeface="Times New Roman" panose="02020603050405020304" pitchFamily="18" charset="0"/>
            </a:endParaRPr>
          </a:p>
          <a:p>
            <a:pPr indent="457200" algn="just" eaLnBrk="1" hangingPunct="1">
              <a:spcBef>
                <a:spcPct val="0"/>
              </a:spcBef>
              <a:buSzTx/>
              <a:buFontTx/>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if(k ==a[mid]) </a:t>
            </a:r>
            <a:endParaRPr lang="en-US" altLang="zh-CN" sz="2400" dirty="0">
              <a:latin typeface="Times New Roman" panose="02020603050405020304" pitchFamily="18" charset="0"/>
            </a:endParaRPr>
          </a:p>
          <a:p>
            <a:pPr indent="457200" algn="just" eaLnBrk="1" hangingPunct="1">
              <a:spcBef>
                <a:spcPct val="0"/>
              </a:spcBef>
              <a:buSzTx/>
              <a:buFontTx/>
              <a:buNone/>
            </a:pPr>
            <a:r>
              <a:rPr lang="en-US" altLang="zh-CN" sz="2400" dirty="0">
                <a:latin typeface="Times New Roman" panose="02020603050405020304" pitchFamily="18" charset="0"/>
              </a:rPr>
              <a:t>                   return mid;	       //</a:t>
            </a:r>
            <a:r>
              <a:rPr lang="zh-CN" altLang="en-US" sz="2400" dirty="0">
                <a:latin typeface="Times New Roman" panose="02020603050405020304" pitchFamily="18" charset="0"/>
              </a:rPr>
              <a:t>查找成功</a:t>
            </a:r>
            <a:r>
              <a:rPr lang="en-US" altLang="zh-CN" sz="2400" dirty="0">
                <a:latin typeface="Times New Roman" panose="02020603050405020304" pitchFamily="18" charset="0"/>
              </a:rPr>
              <a:t>,</a:t>
            </a:r>
            <a:r>
              <a:rPr lang="zh-CN" altLang="en-US" sz="2400" dirty="0">
                <a:latin typeface="Times New Roman" panose="02020603050405020304" pitchFamily="18" charset="0"/>
              </a:rPr>
              <a:t>返回当前元素下标</a:t>
            </a:r>
            <a:endParaRPr lang="zh-CN" altLang="en-US" sz="2400" dirty="0">
              <a:latin typeface="Times New Roman" panose="02020603050405020304" pitchFamily="18" charset="0"/>
            </a:endParaRPr>
          </a:p>
          <a:p>
            <a:pPr indent="457200" algn="just" eaLnBrk="1" hangingPunct="1">
              <a:spcBef>
                <a:spcPct val="0"/>
              </a:spcBef>
              <a:buSzTx/>
              <a:buFontTx/>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else if(k&lt;a[mid]) </a:t>
            </a:r>
            <a:endParaRPr lang="en-US" altLang="zh-CN" sz="2400" dirty="0">
              <a:latin typeface="Times New Roman" panose="02020603050405020304" pitchFamily="18" charset="0"/>
            </a:endParaRPr>
          </a:p>
          <a:p>
            <a:pPr indent="457200" algn="just" eaLnBrk="1" hangingPunct="1">
              <a:spcBef>
                <a:spcPct val="0"/>
              </a:spcBef>
              <a:buSzTx/>
              <a:buFontTx/>
              <a:buNone/>
            </a:pPr>
            <a:r>
              <a:rPr lang="en-US" altLang="zh-CN" sz="2400" dirty="0">
                <a:latin typeface="Times New Roman" panose="02020603050405020304" pitchFamily="18" charset="0"/>
              </a:rPr>
              <a:t>                   high = mid - 1; </a:t>
            </a:r>
            <a:r>
              <a:rPr lang="zh-CN" altLang="en-US" sz="2400" dirty="0">
                <a:latin typeface="Times New Roman" panose="02020603050405020304" pitchFamily="18" charset="0"/>
              </a:rPr>
              <a:t>	           </a:t>
            </a:r>
            <a:endParaRPr lang="en-US" altLang="zh-CN" sz="2400" dirty="0">
              <a:latin typeface="Times New Roman" panose="02020603050405020304" pitchFamily="18" charset="0"/>
            </a:endParaRPr>
          </a:p>
          <a:p>
            <a:pPr indent="457200" algn="just" eaLnBrk="1" hangingPunct="1">
              <a:spcBef>
                <a:spcPct val="0"/>
              </a:spcBef>
              <a:buSzTx/>
              <a:buFontTx/>
              <a:buNone/>
            </a:pPr>
            <a:r>
              <a:rPr lang="en-US" altLang="zh-CN" sz="2400" dirty="0">
                <a:latin typeface="Times New Roman" panose="02020603050405020304" pitchFamily="18" charset="0"/>
              </a:rPr>
              <a:t>                else low = mid + 1</a:t>
            </a:r>
            <a:r>
              <a:rPr lang="zh-CN" altLang="en-US" sz="2400" dirty="0">
                <a:latin typeface="Times New Roman" panose="02020603050405020304" pitchFamily="18" charset="0"/>
              </a:rPr>
              <a:t>	     </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indent="457200" algn="just" eaLnBrk="1" hangingPunct="1">
              <a:spcBef>
                <a:spcPct val="0"/>
              </a:spcBef>
              <a:buSzTx/>
              <a:buFontTx/>
              <a:buNone/>
            </a:pPr>
            <a:r>
              <a:rPr lang="en-US" altLang="zh-CN" sz="2400" dirty="0">
                <a:latin typeface="Times New Roman" panose="02020603050405020304" pitchFamily="18" charset="0"/>
              </a:rPr>
              <a:t>	   return -1;   //</a:t>
            </a:r>
            <a:r>
              <a:rPr lang="zh-CN" altLang="en-US" sz="2400" dirty="0">
                <a:latin typeface="Times New Roman" panose="02020603050405020304" pitchFamily="18" charset="0"/>
              </a:rPr>
              <a:t>查找失败，返回</a:t>
            </a:r>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a:p>
            <a:pPr indent="457200" algn="just" eaLnBrk="1" hangingPunct="1">
              <a:spcBef>
                <a:spcPct val="0"/>
              </a:spcBef>
              <a:buSzTx/>
              <a:buFontTx/>
              <a:buNone/>
            </a:pPr>
            <a:r>
              <a:rPr lang="en-US" altLang="zh-CN" sz="2400" dirty="0">
                <a:latin typeface="Times New Roman" panose="02020603050405020304" pitchFamily="18" charset="0"/>
              </a:rPr>
              <a:t>    } 		</a:t>
            </a:r>
            <a:endParaRPr lang="en-US" altLang="zh-CN" sz="24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152906" y="836712"/>
            <a:ext cx="8838187"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400" b="1" dirty="0">
                <a:solidFill>
                  <a:srgbClr val="080808"/>
                </a:solidFill>
                <a:latin typeface="楷体" panose="02010609060101010101" pitchFamily="49" charset="-122"/>
                <a:ea typeface="楷体" panose="02010609060101010101" pitchFamily="49" charset="-122"/>
              </a:rPr>
              <a:t>2</a:t>
            </a:r>
            <a:r>
              <a:rPr lang="zh-CN" altLang="en-US" sz="2400" b="1" dirty="0">
                <a:solidFill>
                  <a:srgbClr val="080808"/>
                </a:solidFill>
                <a:latin typeface="楷体" panose="02010609060101010101" pitchFamily="49" charset="-122"/>
                <a:ea typeface="楷体" panose="02010609060101010101" pitchFamily="49" charset="-122"/>
              </a:rPr>
              <a:t>、大</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zh-CN" altLang="en-US" sz="2400" b="1" dirty="0">
                <a:solidFill>
                  <a:srgbClr val="080808"/>
                </a:solidFill>
                <a:latin typeface="楷体" panose="02010609060101010101" pitchFamily="49" charset="-122"/>
                <a:ea typeface="楷体" panose="02010609060101010101" pitchFamily="49" charset="-122"/>
              </a:rPr>
              <a:t>表示法的定义</a:t>
            </a:r>
            <a:endParaRPr lang="en-US" altLang="zh-CN" sz="2400" b="1"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下面从算法执行时间的角度分析简单查找与二分查找两种查找方法。相对于简单查找来说，二分查找究竟节省了多少时间呢？如下表所示，当</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的规模越来越大时，简单查找需要的次数增加的是非常快的，当</a:t>
            </a:r>
            <a:r>
              <a:rPr lang="en-US" altLang="zh-CN" sz="2400" dirty="0">
                <a:solidFill>
                  <a:srgbClr val="080808"/>
                </a:solidFill>
                <a:latin typeface="楷体" panose="02010609060101010101" pitchFamily="49" charset="-122"/>
                <a:ea typeface="楷体" panose="02010609060101010101" pitchFamily="49" charset="-122"/>
              </a:rPr>
              <a:t>n= 100000000</a:t>
            </a:r>
            <a:r>
              <a:rPr lang="zh-CN" altLang="en-US" sz="2400" dirty="0">
                <a:solidFill>
                  <a:srgbClr val="080808"/>
                </a:solidFill>
                <a:latin typeface="楷体" panose="02010609060101010101" pitchFamily="49" charset="-122"/>
                <a:ea typeface="楷体" panose="02010609060101010101" pitchFamily="49" charset="-122"/>
              </a:rPr>
              <a:t>时，二分查找只需要</a:t>
            </a:r>
            <a:r>
              <a:rPr lang="en-US" altLang="zh-CN" sz="2400" dirty="0">
                <a:solidFill>
                  <a:srgbClr val="080808"/>
                </a:solidFill>
                <a:latin typeface="楷体" panose="02010609060101010101" pitchFamily="49" charset="-122"/>
                <a:ea typeface="楷体" panose="02010609060101010101" pitchFamily="49" charset="-122"/>
              </a:rPr>
              <a:t>27</a:t>
            </a:r>
            <a:r>
              <a:rPr lang="zh-CN" altLang="en-US" sz="2400" dirty="0">
                <a:solidFill>
                  <a:srgbClr val="080808"/>
                </a:solidFill>
                <a:latin typeface="楷体" panose="02010609060101010101" pitchFamily="49" charset="-122"/>
                <a:ea typeface="楷体" panose="02010609060101010101" pitchFamily="49" charset="-122"/>
              </a:rPr>
              <a:t>次，执行时间远远短于简单查找法，这是为什么呢？原因是二分查找和简单查找的运行时间的增速不同。随着问题规模</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的增加，二分查找增加的时间并不多，而简单查找增加的时间却很多。因此，随着问题规模不断增大，二分查找的速度比简单查找快得多。算法分析就是要找出运行时间如何随问题规模的增加而增加，这也正是大</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zh-CN" altLang="en-US" sz="2400" dirty="0">
                <a:solidFill>
                  <a:srgbClr val="080808"/>
                </a:solidFill>
                <a:latin typeface="楷体" panose="02010609060101010101" pitchFamily="49" charset="-122"/>
                <a:ea typeface="楷体" panose="02010609060101010101" pitchFamily="49" charset="-122"/>
              </a:rPr>
              <a:t>表示法的用武之地。</a:t>
            </a:r>
            <a:endParaRPr lang="zh-CN" altLang="en-US" sz="2400" dirty="0">
              <a:solidFill>
                <a:srgbClr val="080808"/>
              </a:solidFill>
              <a:latin typeface="楷体" panose="02010609060101010101" pitchFamily="49" charset="-122"/>
              <a:ea typeface="楷体" panose="02010609060101010101" pitchFamily="49" charset="-122"/>
            </a:endParaRPr>
          </a:p>
        </p:txBody>
      </p:sp>
      <p:graphicFrame>
        <p:nvGraphicFramePr>
          <p:cNvPr id="4" name="表格 3"/>
          <p:cNvGraphicFramePr>
            <a:graphicFrameLocks noGrp="1"/>
          </p:cNvGraphicFramePr>
          <p:nvPr/>
        </p:nvGraphicFramePr>
        <p:xfrm>
          <a:off x="539552" y="5301208"/>
          <a:ext cx="8064896" cy="1211334"/>
        </p:xfrm>
        <a:graphic>
          <a:graphicData uri="http://schemas.openxmlformats.org/drawingml/2006/table">
            <a:tbl>
              <a:tblPr firstRow="1" firstCol="1" bandRow="1">
                <a:tableStyleId>{5C22544A-7EE6-4342-B048-85BDC9FD1C3A}</a:tableStyleId>
              </a:tblPr>
              <a:tblGrid>
                <a:gridCol w="1724636"/>
                <a:gridCol w="1268052"/>
                <a:gridCol w="1268052"/>
                <a:gridCol w="1268052"/>
                <a:gridCol w="1268052"/>
                <a:gridCol w="1268052"/>
              </a:tblGrid>
              <a:tr h="403778">
                <a:tc>
                  <a:txBody>
                    <a:bodyPr/>
                    <a:lstStyle/>
                    <a:p>
                      <a:pPr algn="ctr">
                        <a:lnSpc>
                          <a:spcPts val="1800"/>
                        </a:lnSpc>
                        <a:spcAft>
                          <a:spcPts val="0"/>
                        </a:spcAft>
                      </a:pPr>
                      <a:r>
                        <a:rPr lang="en-US" sz="1600" b="1" kern="100">
                          <a:effectLst/>
                        </a:rPr>
                        <a:t>n</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800"/>
                        </a:lnSpc>
                        <a:spcAft>
                          <a:spcPts val="0"/>
                        </a:spcAft>
                      </a:pPr>
                      <a:r>
                        <a:rPr lang="en-US" sz="1600" b="1" kern="100">
                          <a:effectLst/>
                        </a:rPr>
                        <a:t>10</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800"/>
                        </a:lnSpc>
                        <a:spcAft>
                          <a:spcPts val="0"/>
                        </a:spcAft>
                      </a:pPr>
                      <a:r>
                        <a:rPr lang="en-US" sz="1600" b="1" kern="100">
                          <a:effectLst/>
                        </a:rPr>
                        <a:t>100</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800"/>
                        </a:lnSpc>
                        <a:spcAft>
                          <a:spcPts val="0"/>
                        </a:spcAft>
                      </a:pPr>
                      <a:r>
                        <a:rPr lang="en-US" sz="1600" b="1" kern="100">
                          <a:effectLst/>
                        </a:rPr>
                        <a:t>10000</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800"/>
                        </a:lnSpc>
                        <a:spcAft>
                          <a:spcPts val="0"/>
                        </a:spcAft>
                      </a:pPr>
                      <a:r>
                        <a:rPr lang="en-US" sz="1600" b="1" kern="100">
                          <a:effectLst/>
                        </a:rPr>
                        <a:t>1000000</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800"/>
                        </a:lnSpc>
                        <a:spcAft>
                          <a:spcPts val="0"/>
                        </a:spcAft>
                      </a:pPr>
                      <a:r>
                        <a:rPr lang="en-US" sz="1600" b="1" kern="100">
                          <a:effectLst/>
                        </a:rPr>
                        <a:t>100000000</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403778">
                <a:tc>
                  <a:txBody>
                    <a:bodyPr/>
                    <a:lstStyle/>
                    <a:p>
                      <a:pPr algn="ctr">
                        <a:lnSpc>
                          <a:spcPts val="1800"/>
                        </a:lnSpc>
                        <a:spcAft>
                          <a:spcPts val="0"/>
                        </a:spcAft>
                      </a:pPr>
                      <a:r>
                        <a:rPr lang="zh-CN" sz="1600" b="1" kern="100">
                          <a:effectLst/>
                        </a:rPr>
                        <a:t>简单查找次数</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800"/>
                        </a:lnSpc>
                        <a:spcAft>
                          <a:spcPts val="0"/>
                        </a:spcAft>
                      </a:pPr>
                      <a:r>
                        <a:rPr lang="en-US" sz="1600" b="1" kern="100">
                          <a:effectLst/>
                        </a:rPr>
                        <a:t>10</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800"/>
                        </a:lnSpc>
                        <a:spcAft>
                          <a:spcPts val="0"/>
                        </a:spcAft>
                      </a:pPr>
                      <a:r>
                        <a:rPr lang="en-US" sz="1600" b="1" kern="100">
                          <a:effectLst/>
                        </a:rPr>
                        <a:t>100</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800"/>
                        </a:lnSpc>
                        <a:spcAft>
                          <a:spcPts val="0"/>
                        </a:spcAft>
                      </a:pPr>
                      <a:r>
                        <a:rPr lang="en-US" sz="1600" b="1" kern="100">
                          <a:effectLst/>
                        </a:rPr>
                        <a:t>10000</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800"/>
                        </a:lnSpc>
                        <a:spcAft>
                          <a:spcPts val="0"/>
                        </a:spcAft>
                      </a:pPr>
                      <a:r>
                        <a:rPr lang="en-US" sz="1600" b="1" kern="100">
                          <a:effectLst/>
                        </a:rPr>
                        <a:t>1000000</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800"/>
                        </a:lnSpc>
                        <a:spcAft>
                          <a:spcPts val="0"/>
                        </a:spcAft>
                      </a:pPr>
                      <a:r>
                        <a:rPr lang="en-US" sz="1600" b="1" kern="100">
                          <a:effectLst/>
                        </a:rPr>
                        <a:t>100000000</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403778">
                <a:tc>
                  <a:txBody>
                    <a:bodyPr/>
                    <a:lstStyle/>
                    <a:p>
                      <a:pPr algn="ctr">
                        <a:lnSpc>
                          <a:spcPts val="1800"/>
                        </a:lnSpc>
                        <a:spcAft>
                          <a:spcPts val="0"/>
                        </a:spcAft>
                      </a:pPr>
                      <a:r>
                        <a:rPr lang="zh-CN" sz="1600" b="1" kern="100">
                          <a:effectLst/>
                        </a:rPr>
                        <a:t>二分查找次数</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800"/>
                        </a:lnSpc>
                        <a:spcAft>
                          <a:spcPts val="0"/>
                        </a:spcAft>
                      </a:pPr>
                      <a:r>
                        <a:rPr lang="en-US" sz="1600" b="1" kern="100">
                          <a:effectLst/>
                        </a:rPr>
                        <a:t>1</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800"/>
                        </a:lnSpc>
                        <a:spcAft>
                          <a:spcPts val="0"/>
                        </a:spcAft>
                      </a:pPr>
                      <a:r>
                        <a:rPr lang="en-US" sz="1600" b="1" kern="100">
                          <a:effectLst/>
                        </a:rPr>
                        <a:t>7</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800"/>
                        </a:lnSpc>
                        <a:spcAft>
                          <a:spcPts val="0"/>
                        </a:spcAft>
                      </a:pPr>
                      <a:r>
                        <a:rPr lang="en-US" sz="1600" b="1" kern="100">
                          <a:effectLst/>
                        </a:rPr>
                        <a:t>14</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800"/>
                        </a:lnSpc>
                        <a:spcAft>
                          <a:spcPts val="0"/>
                        </a:spcAft>
                      </a:pPr>
                      <a:r>
                        <a:rPr lang="en-US" sz="1600" b="1" kern="100">
                          <a:effectLst/>
                        </a:rPr>
                        <a:t>20</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800"/>
                        </a:lnSpc>
                        <a:spcAft>
                          <a:spcPts val="0"/>
                        </a:spcAft>
                      </a:pPr>
                      <a:r>
                        <a:rPr lang="en-US" sz="1600" b="1" kern="100" dirty="0">
                          <a:effectLst/>
                        </a:rPr>
                        <a:t>27</a:t>
                      </a:r>
                      <a:endParaRPr lang="zh-CN" sz="16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 Box 4"/>
              <p:cNvSpPr txBox="1">
                <a:spLocks noChangeArrowheads="1"/>
              </p:cNvSpPr>
              <p:nvPr/>
            </p:nvSpPr>
            <p:spPr bwMode="auto">
              <a:xfrm>
                <a:off x="152906" y="1628800"/>
                <a:ext cx="8838187"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大</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zh-CN" altLang="en-US" sz="2400" dirty="0">
                    <a:solidFill>
                      <a:srgbClr val="080808"/>
                    </a:solidFill>
                    <a:latin typeface="楷体" panose="02010609060101010101" pitchFamily="49" charset="-122"/>
                    <a:ea typeface="楷体" panose="02010609060101010101" pitchFamily="49" charset="-122"/>
                  </a:rPr>
                  <a:t>表示法：</a:t>
                </a:r>
                <a:r>
                  <a:rPr lang="en-US" altLang="zh-CN" sz="2400" dirty="0">
                    <a:solidFill>
                      <a:srgbClr val="080808"/>
                    </a:solidFill>
                    <a:latin typeface="楷体" panose="02010609060101010101" pitchFamily="49" charset="-122"/>
                    <a:ea typeface="楷体" panose="02010609060101010101" pitchFamily="49" charset="-122"/>
                  </a:rPr>
                  <a:t>T(n)=</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 O</a:t>
                </a:r>
                <a:r>
                  <a:rPr lang="en-US" altLang="zh-CN" sz="2400" dirty="0">
                    <a:solidFill>
                      <a:srgbClr val="080808"/>
                    </a:solidFill>
                    <a:latin typeface="楷体" panose="02010609060101010101" pitchFamily="49" charset="-122"/>
                    <a:ea typeface="楷体" panose="02010609060101010101" pitchFamily="49" charset="-122"/>
                  </a:rPr>
                  <a:t>(f(n))</a:t>
                </a:r>
                <a:r>
                  <a:rPr lang="zh-CN" altLang="en-US" sz="2400" dirty="0">
                    <a:solidFill>
                      <a:srgbClr val="080808"/>
                    </a:solidFill>
                    <a:latin typeface="楷体" panose="02010609060101010101" pitchFamily="49" charset="-122"/>
                    <a:ea typeface="楷体" panose="02010609060101010101" pitchFamily="49" charset="-122"/>
                  </a:rPr>
                  <a:t>，其中</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表示问题的规模。用大</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zh-CN" altLang="en-US" sz="2400" dirty="0">
                    <a:solidFill>
                      <a:srgbClr val="080808"/>
                    </a:solidFill>
                    <a:latin typeface="楷体" panose="02010609060101010101" pitchFamily="49" charset="-122"/>
                    <a:ea typeface="楷体" panose="02010609060101010101" pitchFamily="49" charset="-122"/>
                  </a:rPr>
                  <a:t>表示法来表示简单查找的运行时间就是</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，二分查找的运行时间就是</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400" dirty="0">
                    <a:solidFill>
                      <a:srgbClr val="080808"/>
                    </a:solidFill>
                    <a:latin typeface="楷体" panose="02010609060101010101" pitchFamily="49" charset="-122"/>
                    <a:ea typeface="楷体" panose="02010609060101010101" pitchFamily="49" charset="-122"/>
                  </a:rPr>
                  <a:t>(</a:t>
                </a:r>
                <a14:m>
                  <m:oMath xmlns:m="http://schemas.openxmlformats.org/officeDocument/2006/math">
                    <m:func>
                      <m:funcPr>
                        <m:ctrlPr>
                          <a:rPr lang="zh-CN" altLang="zh-CN" sz="2400" i="1">
                            <a:solidFill>
                              <a:srgbClr val="080808"/>
                            </a:solidFill>
                            <a:latin typeface="Cambria Math" panose="02040503050406030204" pitchFamily="18" charset="0"/>
                            <a:ea typeface="楷体" panose="02010609060101010101" pitchFamily="49" charset="-122"/>
                          </a:rPr>
                        </m:ctrlPr>
                      </m:funcPr>
                      <m:fName>
                        <m:sSub>
                          <m:sSubPr>
                            <m:ctrlPr>
                              <a:rPr lang="zh-CN" altLang="zh-CN" sz="2400" i="1">
                                <a:solidFill>
                                  <a:srgbClr val="080808"/>
                                </a:solidFill>
                                <a:latin typeface="Cambria Math" panose="02040503050406030204" pitchFamily="18" charset="0"/>
                                <a:ea typeface="楷体" panose="02010609060101010101" pitchFamily="49" charset="-122"/>
                              </a:rPr>
                            </m:ctrlPr>
                          </m:sSubPr>
                          <m:e>
                            <m:r>
                              <m:rPr>
                                <m:sty m:val="p"/>
                              </m:rPr>
                              <a:rPr lang="en-US" altLang="zh-CN" sz="2400">
                                <a:solidFill>
                                  <a:srgbClr val="080808"/>
                                </a:solidFill>
                                <a:latin typeface="Cambria Math" panose="02040503050406030204" pitchFamily="18" charset="0"/>
                                <a:ea typeface="楷体" panose="02010609060101010101" pitchFamily="49" charset="-122"/>
                              </a:rPr>
                              <m:t>log</m:t>
                            </m:r>
                          </m:e>
                          <m:sub>
                            <m:r>
                              <a:rPr lang="en-US" altLang="zh-CN" sz="2400">
                                <a:solidFill>
                                  <a:srgbClr val="080808"/>
                                </a:solidFill>
                                <a:latin typeface="Cambria Math" panose="02040503050406030204" pitchFamily="18" charset="0"/>
                                <a:ea typeface="楷体" panose="02010609060101010101" pitchFamily="49" charset="-122"/>
                              </a:rPr>
                              <m:t>2</m:t>
                            </m:r>
                          </m:sub>
                        </m:sSub>
                      </m:fName>
                      <m:e>
                        <m:r>
                          <a:rPr lang="en-US" altLang="zh-CN" sz="2400">
                            <a:solidFill>
                              <a:srgbClr val="080808"/>
                            </a:solidFill>
                            <a:latin typeface="Cambria Math" panose="02040503050406030204" pitchFamily="18" charset="0"/>
                            <a:ea typeface="楷体" panose="02010609060101010101" pitchFamily="49" charset="-122"/>
                          </a:rPr>
                          <m:t>𝑛</m:t>
                        </m:r>
                      </m:e>
                    </m:func>
                  </m:oMath>
                </a14:m>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。综上所述，我们得出结论，算法的时间复杂度不是指算法的运行一次需要多长时间，而是指随着问题规模的增加，其运行时间将以什么样的速度增加。</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 O</a:t>
                </a:r>
                <a:r>
                  <a:rPr lang="en-US" altLang="zh-CN" sz="2400" dirty="0">
                    <a:solidFill>
                      <a:srgbClr val="080808"/>
                    </a:solidFill>
                    <a:latin typeface="楷体" panose="02010609060101010101" pitchFamily="49" charset="-122"/>
                    <a:ea typeface="楷体" panose="02010609060101010101" pitchFamily="49" charset="-122"/>
                  </a:rPr>
                  <a:t>(</a:t>
                </a:r>
                <a14:m>
                  <m:oMath xmlns:m="http://schemas.openxmlformats.org/officeDocument/2006/math">
                    <m:func>
                      <m:funcPr>
                        <m:ctrlPr>
                          <a:rPr lang="zh-CN" altLang="zh-CN" sz="2400" i="1">
                            <a:solidFill>
                              <a:srgbClr val="080808"/>
                            </a:solidFill>
                            <a:latin typeface="Cambria Math" panose="02040503050406030204" pitchFamily="18" charset="0"/>
                            <a:ea typeface="楷体" panose="02010609060101010101" pitchFamily="49" charset="-122"/>
                          </a:rPr>
                        </m:ctrlPr>
                      </m:funcPr>
                      <m:fName>
                        <m:sSub>
                          <m:sSubPr>
                            <m:ctrlPr>
                              <a:rPr lang="zh-CN" altLang="zh-CN" sz="2400" i="1">
                                <a:solidFill>
                                  <a:srgbClr val="080808"/>
                                </a:solidFill>
                                <a:latin typeface="Cambria Math" panose="02040503050406030204" pitchFamily="18" charset="0"/>
                                <a:ea typeface="楷体" panose="02010609060101010101" pitchFamily="49" charset="-122"/>
                              </a:rPr>
                            </m:ctrlPr>
                          </m:sSubPr>
                          <m:e>
                            <m:r>
                              <m:rPr>
                                <m:sty m:val="p"/>
                              </m:rPr>
                              <a:rPr lang="en-US" altLang="zh-CN" sz="2400">
                                <a:solidFill>
                                  <a:srgbClr val="080808"/>
                                </a:solidFill>
                                <a:latin typeface="Cambria Math" panose="02040503050406030204" pitchFamily="18" charset="0"/>
                                <a:ea typeface="楷体" panose="02010609060101010101" pitchFamily="49" charset="-122"/>
                              </a:rPr>
                              <m:t>log</m:t>
                            </m:r>
                          </m:e>
                          <m:sub>
                            <m:r>
                              <a:rPr lang="en-US" altLang="zh-CN" sz="2400">
                                <a:solidFill>
                                  <a:srgbClr val="080808"/>
                                </a:solidFill>
                                <a:latin typeface="Cambria Math" panose="02040503050406030204" pitchFamily="18" charset="0"/>
                                <a:ea typeface="楷体" panose="02010609060101010101" pitchFamily="49" charset="-122"/>
                              </a:rPr>
                              <m:t>2</m:t>
                            </m:r>
                          </m:sub>
                        </m:sSub>
                      </m:fName>
                      <m:e>
                        <m:r>
                          <a:rPr lang="en-US" altLang="zh-CN" sz="2400">
                            <a:solidFill>
                              <a:srgbClr val="080808"/>
                            </a:solidFill>
                            <a:latin typeface="Cambria Math" panose="02040503050406030204" pitchFamily="18" charset="0"/>
                            <a:ea typeface="楷体" panose="02010609060101010101" pitchFamily="49" charset="-122"/>
                          </a:rPr>
                          <m:t>𝑛</m:t>
                        </m:r>
                      </m:e>
                    </m:func>
                  </m:oMath>
                </a14:m>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比</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快，当需要查找的元素区间越多时，前者比后者快得越多。</a:t>
                </a:r>
                <a:endParaRPr lang="zh-CN" altLang="en-US" sz="2400" dirty="0">
                  <a:solidFill>
                    <a:srgbClr val="080808"/>
                  </a:solidFill>
                  <a:latin typeface="楷体" panose="02010609060101010101" pitchFamily="49" charset="-122"/>
                  <a:ea typeface="楷体" panose="02010609060101010101" pitchFamily="49" charset="-122"/>
                </a:endParaRPr>
              </a:p>
            </p:txBody>
          </p:sp>
        </mc:Choice>
        <mc:Fallback>
          <p:sp>
            <p:nvSpPr>
              <p:cNvPr id="5" name="Text Box 4"/>
              <p:cNvSpPr txBox="1">
                <a:spLocks noRot="1" noChangeAspect="1" noMove="1" noResize="1" noEditPoints="1" noAdjustHandles="1" noChangeArrowheads="1" noChangeShapeType="1" noTextEdit="1"/>
              </p:cNvSpPr>
              <p:nvPr/>
            </p:nvSpPr>
            <p:spPr bwMode="auto">
              <a:xfrm>
                <a:off x="152906" y="1628800"/>
                <a:ext cx="8838187" cy="2308324"/>
              </a:xfrm>
              <a:prstGeom prst="rect">
                <a:avLst/>
              </a:prstGeom>
              <a:blipFill rotWithShape="1">
                <a:blip r:embed="rId6"/>
                <a:stretch>
                  <a:fillRect l="-6" t="-1" r="1" b="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0" y="836712"/>
            <a:ext cx="924363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400" b="1" dirty="0">
                <a:solidFill>
                  <a:srgbClr val="080808"/>
                </a:solidFill>
                <a:latin typeface="楷体" panose="02010609060101010101" pitchFamily="49" charset="-122"/>
                <a:ea typeface="楷体" panose="02010609060101010101" pitchFamily="49" charset="-122"/>
              </a:rPr>
              <a:t>3</a:t>
            </a:r>
            <a:r>
              <a:rPr lang="zh-CN" altLang="en-US" sz="2400" b="1" dirty="0">
                <a:solidFill>
                  <a:srgbClr val="080808"/>
                </a:solidFill>
                <a:latin typeface="楷体" panose="02010609060101010101" pitchFamily="49" charset="-122"/>
                <a:ea typeface="楷体" panose="02010609060101010101" pitchFamily="49" charset="-122"/>
              </a:rPr>
              <a:t>、推导大</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zh-CN" altLang="en-US" sz="2400" b="1" dirty="0">
                <a:solidFill>
                  <a:srgbClr val="080808"/>
                </a:solidFill>
                <a:latin typeface="楷体" panose="02010609060101010101" pitchFamily="49" charset="-122"/>
                <a:ea typeface="楷体" panose="02010609060101010101" pitchFamily="49" charset="-122"/>
              </a:rPr>
              <a:t>阶</a:t>
            </a:r>
            <a:endParaRPr lang="en-US" altLang="zh-CN" sz="2400" b="1"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在算法分析中，我们将语句总的执行次数记为</a:t>
            </a:r>
            <a:r>
              <a:rPr lang="en-US" altLang="zh-CN" sz="2400" dirty="0">
                <a:solidFill>
                  <a:srgbClr val="080808"/>
                </a:solidFill>
                <a:latin typeface="楷体" panose="02010609060101010101" pitchFamily="49" charset="-122"/>
                <a:ea typeface="楷体" panose="02010609060101010101" pitchFamily="49" charset="-122"/>
              </a:rPr>
              <a:t>T(n)</a:t>
            </a:r>
            <a:r>
              <a:rPr lang="zh-CN" altLang="en-US" sz="2400" dirty="0">
                <a:solidFill>
                  <a:srgbClr val="080808"/>
                </a:solidFill>
                <a:latin typeface="楷体" panose="02010609060101010101" pitchFamily="49" charset="-122"/>
                <a:ea typeface="楷体" panose="02010609060101010101" pitchFamily="49" charset="-122"/>
              </a:rPr>
              <a:t>，进而分析</a:t>
            </a:r>
            <a:r>
              <a:rPr lang="en-US" altLang="zh-CN" sz="2400" dirty="0">
                <a:solidFill>
                  <a:srgbClr val="080808"/>
                </a:solidFill>
                <a:latin typeface="楷体" panose="02010609060101010101" pitchFamily="49" charset="-122"/>
                <a:ea typeface="楷体" panose="02010609060101010101" pitchFamily="49" charset="-122"/>
              </a:rPr>
              <a:t>T(n)</a:t>
            </a:r>
            <a:r>
              <a:rPr lang="zh-CN" altLang="en-US" sz="2400" dirty="0">
                <a:solidFill>
                  <a:srgbClr val="080808"/>
                </a:solidFill>
                <a:latin typeface="楷体" panose="02010609060101010101" pitchFamily="49" charset="-122"/>
                <a:ea typeface="楷体" panose="02010609060101010101" pitchFamily="49" charset="-122"/>
              </a:rPr>
              <a:t>随</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的变化情况从而确定出确认</a:t>
            </a:r>
            <a:r>
              <a:rPr lang="en-US" altLang="zh-CN" sz="2400" dirty="0">
                <a:solidFill>
                  <a:srgbClr val="080808"/>
                </a:solidFill>
                <a:latin typeface="楷体" panose="02010609060101010101" pitchFamily="49" charset="-122"/>
                <a:ea typeface="楷体" panose="02010609060101010101" pitchFamily="49" charset="-122"/>
              </a:rPr>
              <a:t>T(n)</a:t>
            </a:r>
            <a:r>
              <a:rPr lang="zh-CN" altLang="en-US" sz="2400" dirty="0">
                <a:solidFill>
                  <a:srgbClr val="080808"/>
                </a:solidFill>
                <a:latin typeface="楷体" panose="02010609060101010101" pitchFamily="49" charset="-122"/>
                <a:ea typeface="楷体" panose="02010609060101010101" pitchFamily="49" charset="-122"/>
              </a:rPr>
              <a:t>的数量级，即推导大</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zh-CN" altLang="en-US" sz="2400" dirty="0">
                <a:solidFill>
                  <a:srgbClr val="080808"/>
                </a:solidFill>
                <a:latin typeface="楷体" panose="02010609060101010101" pitchFamily="49" charset="-122"/>
                <a:ea typeface="楷体" panose="02010609060101010101" pitchFamily="49" charset="-122"/>
              </a:rPr>
              <a:t>阶，具体分为以下四个步骤：</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）分析问题的规模</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，找出算法中的基本语句，计算出</a:t>
            </a:r>
            <a:r>
              <a:rPr lang="en-US" altLang="zh-CN" sz="2400" dirty="0">
                <a:solidFill>
                  <a:srgbClr val="080808"/>
                </a:solidFill>
                <a:latin typeface="楷体" panose="02010609060101010101" pitchFamily="49" charset="-122"/>
                <a:ea typeface="楷体" panose="02010609060101010101" pitchFamily="49" charset="-122"/>
              </a:rPr>
              <a:t>T(n)</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）用常数</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取代</a:t>
            </a:r>
            <a:r>
              <a:rPr lang="en-US" altLang="zh-CN" sz="2400" dirty="0">
                <a:solidFill>
                  <a:srgbClr val="080808"/>
                </a:solidFill>
                <a:latin typeface="楷体" panose="02010609060101010101" pitchFamily="49" charset="-122"/>
                <a:ea typeface="楷体" panose="02010609060101010101" pitchFamily="49" charset="-122"/>
              </a:rPr>
              <a:t>T(n)</a:t>
            </a:r>
            <a:r>
              <a:rPr lang="zh-CN" altLang="en-US" sz="2400" dirty="0">
                <a:solidFill>
                  <a:srgbClr val="080808"/>
                </a:solidFill>
                <a:latin typeface="楷体" panose="02010609060101010101" pitchFamily="49" charset="-122"/>
                <a:ea typeface="楷体" panose="02010609060101010101" pitchFamily="49" charset="-122"/>
              </a:rPr>
              <a:t>中的加法常数项。</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）在</a:t>
            </a:r>
            <a:r>
              <a:rPr lang="en-US" altLang="zh-CN" sz="2400" dirty="0">
                <a:solidFill>
                  <a:srgbClr val="080808"/>
                </a:solidFill>
                <a:latin typeface="楷体" panose="02010609060101010101" pitchFamily="49" charset="-122"/>
                <a:ea typeface="楷体" panose="02010609060101010101" pitchFamily="49" charset="-122"/>
              </a:rPr>
              <a:t>T(n)</a:t>
            </a:r>
            <a:r>
              <a:rPr lang="zh-CN" altLang="en-US" sz="2400" dirty="0">
                <a:solidFill>
                  <a:srgbClr val="080808"/>
                </a:solidFill>
                <a:latin typeface="楷体" panose="02010609060101010101" pitchFamily="49" charset="-122"/>
                <a:ea typeface="楷体" panose="02010609060101010101" pitchFamily="49" charset="-122"/>
              </a:rPr>
              <a:t>中，只保留其中的最高阶项。</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4</a:t>
            </a:r>
            <a:r>
              <a:rPr lang="zh-CN" altLang="en-US" sz="2400" dirty="0">
                <a:solidFill>
                  <a:srgbClr val="080808"/>
                </a:solidFill>
                <a:latin typeface="楷体" panose="02010609060101010101" pitchFamily="49" charset="-122"/>
                <a:ea typeface="楷体" panose="02010609060101010101" pitchFamily="49" charset="-122"/>
              </a:rPr>
              <a:t>）如果最高阶项存在且不是</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，就去掉它的系数，所得结果即是大</a:t>
            </a:r>
            <a:r>
              <a:rPr lang="en-US" altLang="zh-CN" sz="2400" dirty="0">
                <a:solidFill>
                  <a:srgbClr val="080808"/>
                </a:solidFill>
                <a:latin typeface="楷体" panose="02010609060101010101" pitchFamily="49" charset="-122"/>
                <a:ea typeface="楷体" panose="02010609060101010101" pitchFamily="49" charset="-122"/>
              </a:rPr>
              <a:t>O</a:t>
            </a:r>
            <a:r>
              <a:rPr lang="zh-CN" altLang="en-US" sz="2400" dirty="0">
                <a:solidFill>
                  <a:srgbClr val="080808"/>
                </a:solidFill>
                <a:latin typeface="楷体" panose="02010609060101010101" pitchFamily="49" charset="-122"/>
                <a:ea typeface="楷体" panose="02010609060101010101" pitchFamily="49" charset="-122"/>
              </a:rPr>
              <a:t>阶。</a:t>
            </a:r>
            <a:endParaRPr lang="zh-CN" altLang="en-US" sz="2400" dirty="0">
              <a:solidFill>
                <a:srgbClr val="080808"/>
              </a:solidFill>
              <a:latin typeface="楷体" panose="02010609060101010101" pitchFamily="49" charset="-122"/>
              <a:ea typeface="楷体" panose="02010609060101010101" pitchFamily="49" charset="-122"/>
            </a:endParaRPr>
          </a:p>
        </p:txBody>
      </p:sp>
      <p:pic>
        <p:nvPicPr>
          <p:cNvPr id="3" name="图片 2"/>
          <p:cNvPicPr>
            <a:picLocks noChangeAspect="1"/>
          </p:cNvPicPr>
          <p:nvPr/>
        </p:nvPicPr>
        <p:blipFill>
          <a:blip r:embed="rId6"/>
          <a:stretch>
            <a:fillRect/>
          </a:stretch>
        </p:blipFill>
        <p:spPr>
          <a:xfrm>
            <a:off x="708869" y="4253032"/>
            <a:ext cx="7825892" cy="2344320"/>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976955"/>
            <a:ext cx="4878259"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1.2.2 </a:t>
            </a:r>
            <a:r>
              <a:rPr lang="zh-CN" altLang="en-US" sz="2800" b="1" dirty="0">
                <a:solidFill>
                  <a:srgbClr val="0000FF"/>
                </a:solidFill>
                <a:latin typeface="楷体" panose="02010609060101010101" pitchFamily="49" charset="-122"/>
                <a:ea typeface="楷体" panose="02010609060101010101" pitchFamily="49" charset="-122"/>
              </a:rPr>
              <a:t>算法的时间复杂度分析</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Text Box 4"/>
          <p:cNvSpPr txBox="1">
            <a:spLocks noChangeArrowheads="1"/>
          </p:cNvSpPr>
          <p:nvPr/>
        </p:nvSpPr>
        <p:spPr bwMode="auto">
          <a:xfrm>
            <a:off x="133062" y="1628800"/>
            <a:ext cx="8838187"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O(1)</a:t>
            </a:r>
            <a:endParaRPr lang="en-US" altLang="zh-CN"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endParaRPr lang="en-US" altLang="zh-CN"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400" dirty="0" err="1">
                <a:solidFill>
                  <a:srgbClr val="080808"/>
                </a:solidFill>
                <a:latin typeface="Times New Roman" panose="02020603050405020304" pitchFamily="18" charset="0"/>
                <a:ea typeface="楷体" panose="02010609060101010101" pitchFamily="49" charset="-122"/>
                <a:cs typeface="Times New Roman" panose="02020603050405020304" pitchFamily="18" charset="0"/>
              </a:rPr>
              <a:t>pt</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 (int n)</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      int m = 0;                        /*</a:t>
            </a:r>
            <a:r>
              <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      m=2*</a:t>
            </a:r>
            <a:r>
              <a:rPr lang="en-US" altLang="zh-CN" sz="2400" dirty="0" err="1">
                <a:solidFill>
                  <a:srgbClr val="080808"/>
                </a:solidFill>
                <a:latin typeface="Times New Roman" panose="02020603050405020304" pitchFamily="18" charset="0"/>
                <a:ea typeface="楷体" panose="02010609060101010101" pitchFamily="49" charset="-122"/>
                <a:cs typeface="Times New Roman" panose="02020603050405020304" pitchFamily="18" charset="0"/>
              </a:rPr>
              <a:t>n+n</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/5+6;               /*</a:t>
            </a:r>
            <a:r>
              <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a:solidFill>
                  <a:srgbClr val="080808"/>
                </a:solidFill>
                <a:latin typeface="Times New Roman" panose="02020603050405020304" pitchFamily="18" charset="0"/>
                <a:ea typeface="楷体" panose="02010609060101010101" pitchFamily="49" charset="-122"/>
                <a:cs typeface="Times New Roman" panose="02020603050405020304" pitchFamily="18" charset="0"/>
              </a:rPr>
              <a:t>printf</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err="1">
                <a:solidFill>
                  <a:srgbClr val="080808"/>
                </a:solidFill>
                <a:latin typeface="Times New Roman" panose="02020603050405020304" pitchFamily="18" charset="0"/>
                <a:ea typeface="楷体" panose="02010609060101010101" pitchFamily="49" charset="-122"/>
                <a:cs typeface="Times New Roman" panose="02020603050405020304" pitchFamily="18" charset="0"/>
              </a:rPr>
              <a:t>d",m</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Text Box 4"/>
          <p:cNvSpPr txBox="1">
            <a:spLocks noChangeArrowheads="1"/>
          </p:cNvSpPr>
          <p:nvPr/>
        </p:nvSpPr>
        <p:spPr bwMode="auto">
          <a:xfrm>
            <a:off x="152906" y="4941168"/>
            <a:ext cx="883818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这个算法是由顺序结构的语句构成的，算法的运行次数函数</a:t>
            </a:r>
            <a:r>
              <a:rPr lang="en-US" altLang="zh-CN" sz="2400" dirty="0">
                <a:solidFill>
                  <a:srgbClr val="080808"/>
                </a:solidFill>
                <a:latin typeface="楷体" panose="02010609060101010101" pitchFamily="49" charset="-122"/>
                <a:ea typeface="楷体" panose="02010609060101010101" pitchFamily="49" charset="-122"/>
              </a:rPr>
              <a:t>T</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。根据推导大</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zh-CN" altLang="en-US" sz="2400" dirty="0">
                <a:solidFill>
                  <a:srgbClr val="080808"/>
                </a:solidFill>
                <a:latin typeface="楷体" panose="02010609060101010101" pitchFamily="49" charset="-122"/>
                <a:ea typeface="楷体" panose="02010609060101010101" pitchFamily="49" charset="-122"/>
              </a:rPr>
              <a:t>阶的方法步骤，把常数项</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改为</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。因此求出该算法的时间复杂度为</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324544" y="476672"/>
            <a:ext cx="8982203"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endParaRPr lang="en-US" altLang="zh-CN"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假设现在修改算法，执行</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遍</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m=2*</a:t>
            </a:r>
            <a:r>
              <a:rPr lang="en-US" altLang="zh-CN" sz="2400" dirty="0" err="1">
                <a:solidFill>
                  <a:srgbClr val="080808"/>
                </a:solidFill>
                <a:latin typeface="Times New Roman" panose="02020603050405020304" pitchFamily="18" charset="0"/>
                <a:ea typeface="楷体" panose="02010609060101010101" pitchFamily="49" charset="-122"/>
                <a:cs typeface="Times New Roman" panose="02020603050405020304" pitchFamily="18" charset="0"/>
              </a:rPr>
              <a:t>n+n</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/5+6</a:t>
            </a:r>
            <a:r>
              <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语句，算法如下：</a:t>
            </a:r>
            <a:endPar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pt</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n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m = 0;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m=2*</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n+n</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/5+6;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m=2*</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n+n</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/5+6;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m=2*</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n+n</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/5+6;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m=2*</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n+n</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/5+6;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m=2*</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n+n</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/5+6;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d",m</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Text Box 4"/>
          <p:cNvSpPr txBox="1">
            <a:spLocks noChangeArrowheads="1"/>
          </p:cNvSpPr>
          <p:nvPr/>
        </p:nvSpPr>
        <p:spPr bwMode="auto">
          <a:xfrm>
            <a:off x="152906" y="4797152"/>
            <a:ext cx="883818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这个算法的运行次数函数</a:t>
            </a:r>
            <a:r>
              <a:rPr lang="en-US" altLang="zh-CN" sz="2400" dirty="0">
                <a:solidFill>
                  <a:srgbClr val="080808"/>
                </a:solidFill>
                <a:latin typeface="楷体" panose="02010609060101010101" pitchFamily="49" charset="-122"/>
                <a:ea typeface="楷体" panose="02010609060101010101" pitchFamily="49" charset="-122"/>
              </a:rPr>
              <a:t>T(n)=7</a:t>
            </a:r>
            <a:r>
              <a:rPr lang="zh-CN" altLang="en-US" sz="2400" dirty="0">
                <a:solidFill>
                  <a:srgbClr val="080808"/>
                </a:solidFill>
                <a:latin typeface="楷体" panose="02010609060101010101" pitchFamily="49" charset="-122"/>
                <a:ea typeface="楷体" panose="02010609060101010101" pitchFamily="49" charset="-122"/>
              </a:rPr>
              <a:t>。根据推导大</a:t>
            </a:r>
            <a:r>
              <a:rPr lang="en-US" altLang="zh-CN" sz="2400" dirty="0">
                <a:solidFill>
                  <a:srgbClr val="080808"/>
                </a:solidFill>
                <a:latin typeface="楷体" panose="02010609060101010101" pitchFamily="49" charset="-122"/>
                <a:ea typeface="楷体" panose="02010609060101010101" pitchFamily="49" charset="-122"/>
              </a:rPr>
              <a:t>O</a:t>
            </a:r>
            <a:r>
              <a:rPr lang="zh-CN" altLang="en-US" sz="2400" dirty="0">
                <a:solidFill>
                  <a:srgbClr val="080808"/>
                </a:solidFill>
                <a:latin typeface="楷体" panose="02010609060101010101" pitchFamily="49" charset="-122"/>
                <a:ea typeface="楷体" panose="02010609060101010101" pitchFamily="49" charset="-122"/>
              </a:rPr>
              <a:t>阶的方法步骤，把常数项</a:t>
            </a:r>
            <a:r>
              <a:rPr lang="en-US" altLang="zh-CN" sz="2400" dirty="0">
                <a:solidFill>
                  <a:srgbClr val="080808"/>
                </a:solidFill>
                <a:latin typeface="楷体" panose="02010609060101010101" pitchFamily="49" charset="-122"/>
                <a:ea typeface="楷体" panose="02010609060101010101" pitchFamily="49" charset="-122"/>
              </a:rPr>
              <a:t>7</a:t>
            </a:r>
            <a:r>
              <a:rPr lang="zh-CN" altLang="en-US" sz="2400" dirty="0">
                <a:solidFill>
                  <a:srgbClr val="080808"/>
                </a:solidFill>
                <a:latin typeface="楷体" panose="02010609060101010101" pitchFamily="49" charset="-122"/>
                <a:ea typeface="楷体" panose="02010609060101010101" pitchFamily="49" charset="-122"/>
              </a:rPr>
              <a:t>改为</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。因此求出该算法的时间复杂度也是</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由上面两个例子可以看出，不管</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的值是多少，第一个算法和第二个算法执行的次数始终都是</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次和</a:t>
            </a:r>
            <a:r>
              <a:rPr lang="en-US" altLang="zh-CN" sz="2400" dirty="0">
                <a:solidFill>
                  <a:srgbClr val="080808"/>
                </a:solidFill>
                <a:latin typeface="楷体" panose="02010609060101010101" pitchFamily="49" charset="-122"/>
                <a:ea typeface="楷体" panose="02010609060101010101" pitchFamily="49" charset="-122"/>
              </a:rPr>
              <a:t>7</a:t>
            </a:r>
            <a:r>
              <a:rPr lang="zh-CN" altLang="en-US" sz="2400" dirty="0">
                <a:solidFill>
                  <a:srgbClr val="080808"/>
                </a:solidFill>
                <a:latin typeface="楷体" panose="02010609060101010101" pitchFamily="49" charset="-122"/>
                <a:ea typeface="楷体" panose="02010609060101010101" pitchFamily="49" charset="-122"/>
              </a:rPr>
              <a:t>次，这类算法执行次数与问题规模</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没有关系的算法，称它的算法复杂度为</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26167" y="980728"/>
            <a:ext cx="883818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O(n)</a:t>
            </a:r>
            <a:endParaRPr lang="en-US" altLang="zh-CN"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endParaRPr lang="en-US" altLang="zh-CN"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sum (int n)</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sum = 0;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&lt;n;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sum= sum+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 sum);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Text Box 4"/>
          <p:cNvSpPr txBox="1">
            <a:spLocks noChangeArrowheads="1"/>
          </p:cNvSpPr>
          <p:nvPr/>
        </p:nvSpPr>
        <p:spPr bwMode="auto">
          <a:xfrm>
            <a:off x="152906" y="5013176"/>
            <a:ext cx="883818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这个算法的运行次数函数</a:t>
            </a:r>
            <a:r>
              <a:rPr lang="en-US" altLang="zh-CN" sz="2400" dirty="0">
                <a:solidFill>
                  <a:srgbClr val="080808"/>
                </a:solidFill>
                <a:latin typeface="楷体" panose="02010609060101010101" pitchFamily="49" charset="-122"/>
                <a:ea typeface="楷体" panose="02010609060101010101" pitchFamily="49" charset="-122"/>
              </a:rPr>
              <a:t>T(n)=n+3</a:t>
            </a:r>
            <a:r>
              <a:rPr lang="zh-CN" altLang="en-US" sz="2400" dirty="0">
                <a:solidFill>
                  <a:srgbClr val="080808"/>
                </a:solidFill>
                <a:latin typeface="楷体" panose="02010609060101010101" pitchFamily="49" charset="-122"/>
                <a:ea typeface="楷体" panose="02010609060101010101" pitchFamily="49" charset="-122"/>
              </a:rPr>
              <a:t>。根据推导大</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zh-CN" altLang="en-US" sz="2400" dirty="0">
                <a:solidFill>
                  <a:srgbClr val="080808"/>
                </a:solidFill>
                <a:latin typeface="楷体" panose="02010609060101010101" pitchFamily="49" charset="-122"/>
                <a:ea typeface="楷体" panose="02010609060101010101" pitchFamily="49" charset="-122"/>
              </a:rPr>
              <a:t>阶的方法步骤，求出该算法的时间复杂度是</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。此时算法执行次数随问题规模</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的增加而增加，两者是线性关系，因此称这类算法的时间复杂度为线性阶。</a:t>
            </a: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 Box 4"/>
              <p:cNvSpPr txBox="1">
                <a:spLocks noChangeArrowheads="1"/>
              </p:cNvSpPr>
              <p:nvPr/>
            </p:nvSpPr>
            <p:spPr bwMode="auto">
              <a:xfrm>
                <a:off x="395536" y="836712"/>
                <a:ext cx="8838187"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14:m>
                  <m:oMath xmlns:m="http://schemas.openxmlformats.org/officeDocument/2006/math">
                    <m:func>
                      <m:funcPr>
                        <m:ctrlPr>
                          <a:rPr lang="zh-CN" altLang="zh-CN" sz="2400" b="1" i="1">
                            <a:solidFill>
                              <a:srgbClr val="080808"/>
                            </a:solidFill>
                            <a:latin typeface="Cambria Math" panose="02040503050406030204" pitchFamily="18" charset="0"/>
                            <a:ea typeface="楷体" panose="02010609060101010101" pitchFamily="49" charset="-122"/>
                            <a:cs typeface="Times New Roman" panose="02020603050405020304" pitchFamily="18" charset="0"/>
                          </a:rPr>
                        </m:ctrlPr>
                      </m:funcPr>
                      <m:fName>
                        <m:sSub>
                          <m:sSubPr>
                            <m:ctrlPr>
                              <a:rPr lang="zh-CN" altLang="zh-CN" sz="2400" b="1" i="1">
                                <a:solidFill>
                                  <a:srgbClr val="080808"/>
                                </a:solidFill>
                                <a:latin typeface="Cambria Math" panose="02040503050406030204" pitchFamily="18" charset="0"/>
                                <a:ea typeface="楷体" panose="02010609060101010101" pitchFamily="49" charset="-122"/>
                                <a:cs typeface="Times New Roman" panose="02020603050405020304" pitchFamily="18" charset="0"/>
                              </a:rPr>
                            </m:ctrlPr>
                          </m:sSubPr>
                          <m:e>
                            <m:r>
                              <m:rPr>
                                <m:sty m:val="p"/>
                              </m:rPr>
                              <a:rPr lang="en-US" altLang="zh-CN" sz="2400" b="1">
                                <a:solidFill>
                                  <a:srgbClr val="080808"/>
                                </a:solidFill>
                                <a:latin typeface="Cambria Math" panose="02040503050406030204" pitchFamily="18" charset="0"/>
                                <a:ea typeface="楷体" panose="02010609060101010101" pitchFamily="49" charset="-122"/>
                                <a:cs typeface="Times New Roman" panose="02020603050405020304" pitchFamily="18" charset="0"/>
                              </a:rPr>
                              <m:t>log</m:t>
                            </m:r>
                          </m:e>
                          <m:sub>
                            <m:r>
                              <a:rPr lang="en-US" altLang="zh-CN" sz="2400" b="1">
                                <a:solidFill>
                                  <a:srgbClr val="080808"/>
                                </a:solidFill>
                                <a:latin typeface="Cambria Math" panose="02040503050406030204" pitchFamily="18" charset="0"/>
                                <a:ea typeface="楷体" panose="02010609060101010101" pitchFamily="49" charset="-122"/>
                                <a:cs typeface="Times New Roman" panose="02020603050405020304" pitchFamily="18" charset="0"/>
                              </a:rPr>
                              <m:t>2</m:t>
                            </m:r>
                          </m:sub>
                        </m:sSub>
                      </m:fName>
                      <m:e>
                        <m:r>
                          <a:rPr lang="en-US" altLang="zh-CN" sz="2400" b="1">
                            <a:solidFill>
                              <a:srgbClr val="080808"/>
                            </a:solidFill>
                            <a:latin typeface="Cambria Math" panose="02040503050406030204" pitchFamily="18" charset="0"/>
                            <a:ea typeface="楷体" panose="02010609060101010101" pitchFamily="49" charset="-122"/>
                            <a:cs typeface="Times New Roman" panose="02020603050405020304" pitchFamily="18" charset="0"/>
                          </a:rPr>
                          <m:t>𝑛</m:t>
                        </m:r>
                      </m:e>
                    </m:func>
                  </m:oMath>
                </a14:m>
                <a:r>
                  <a:rPr lang="en-US" altLang="zh-CN"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powersum (int n)</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i=1;                                  </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sum = 0;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&lt;n</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sum= sum+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14:m>
                  <m:oMath xmlns:m="http://schemas.openxmlformats.org/officeDocument/2006/math">
                    <m:func>
                      <m:funcPr>
                        <m:ctrlPr>
                          <a:rPr lang="zh-CN" altLang="zh-CN" sz="2400" i="1">
                            <a:solidFill>
                              <a:srgbClr val="0000FF"/>
                            </a:solidFill>
                            <a:latin typeface="Cambria Math" panose="02040503050406030204" pitchFamily="18" charset="0"/>
                          </a:rPr>
                        </m:ctrlPr>
                      </m:funcPr>
                      <m:fName>
                        <m:sSub>
                          <m:sSubPr>
                            <m:ctrlPr>
                              <a:rPr lang="zh-CN" altLang="zh-CN" sz="2400" i="1">
                                <a:solidFill>
                                  <a:srgbClr val="0000FF"/>
                                </a:solidFill>
                                <a:latin typeface="Cambria Math" panose="02040503050406030204" pitchFamily="18" charset="0"/>
                              </a:rPr>
                            </m:ctrlPr>
                          </m:sSubPr>
                          <m:e>
                            <m:r>
                              <m:rPr>
                                <m:sty m:val="p"/>
                              </m:rPr>
                              <a:rPr lang="en-US" altLang="zh-CN" sz="2400">
                                <a:solidFill>
                                  <a:srgbClr val="0000FF"/>
                                </a:solidFill>
                                <a:latin typeface="Cambria Math" panose="02040503050406030204" pitchFamily="18" charset="0"/>
                              </a:rPr>
                              <m:t>log</m:t>
                            </m:r>
                          </m:e>
                          <m:sub>
                            <m:r>
                              <a:rPr lang="en-US" altLang="zh-CN" sz="2400">
                                <a:solidFill>
                                  <a:srgbClr val="0000FF"/>
                                </a:solidFill>
                                <a:latin typeface="Cambria Math" panose="02040503050406030204" pitchFamily="18" charset="0"/>
                              </a:rPr>
                              <m:t>2</m:t>
                            </m:r>
                          </m:sub>
                        </m:sSub>
                      </m:fName>
                      <m:e>
                        <m:r>
                          <a:rPr lang="en-US" altLang="zh-CN" sz="2400">
                            <a:solidFill>
                              <a:srgbClr val="0000FF"/>
                            </a:solidFill>
                            <a:latin typeface="Cambria Math" panose="02040503050406030204" pitchFamily="18" charset="0"/>
                          </a:rPr>
                          <m:t>𝑛</m:t>
                        </m:r>
                      </m:e>
                    </m:func>
                  </m:oMath>
                </a14:m>
                <a:r>
                  <a:rPr lang="zh-CN"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                          /*</a:t>
                </a:r>
                <a:r>
                  <a:rPr lang="zh-CN"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14:m>
                  <m:oMath xmlns:m="http://schemas.openxmlformats.org/officeDocument/2006/math">
                    <m:func>
                      <m:funcPr>
                        <m:ctrlPr>
                          <a:rPr lang="zh-CN" altLang="zh-CN" sz="2400" i="1">
                            <a:solidFill>
                              <a:srgbClr val="0000FF"/>
                            </a:solidFill>
                            <a:latin typeface="Cambria Math" panose="02040503050406030204" pitchFamily="18" charset="0"/>
                          </a:rPr>
                        </m:ctrlPr>
                      </m:funcPr>
                      <m:fName>
                        <m:sSub>
                          <m:sSubPr>
                            <m:ctrlPr>
                              <a:rPr lang="zh-CN" altLang="zh-CN" sz="2400" i="1">
                                <a:solidFill>
                                  <a:srgbClr val="0000FF"/>
                                </a:solidFill>
                                <a:latin typeface="Cambria Math" panose="02040503050406030204" pitchFamily="18" charset="0"/>
                              </a:rPr>
                            </m:ctrlPr>
                          </m:sSubPr>
                          <m:e>
                            <m:r>
                              <m:rPr>
                                <m:sty m:val="p"/>
                              </m:rPr>
                              <a:rPr lang="en-US" altLang="zh-CN" sz="2400">
                                <a:solidFill>
                                  <a:srgbClr val="0000FF"/>
                                </a:solidFill>
                                <a:latin typeface="Cambria Math" panose="02040503050406030204" pitchFamily="18" charset="0"/>
                              </a:rPr>
                              <m:t>log</m:t>
                            </m:r>
                          </m:e>
                          <m:sub>
                            <m:r>
                              <a:rPr lang="en-US" altLang="zh-CN" sz="2400">
                                <a:solidFill>
                                  <a:srgbClr val="0000FF"/>
                                </a:solidFill>
                                <a:latin typeface="Cambria Math" panose="02040503050406030204" pitchFamily="18" charset="0"/>
                              </a:rPr>
                              <m:t>2</m:t>
                            </m:r>
                          </m:sub>
                        </m:sSub>
                      </m:fName>
                      <m:e>
                        <m:r>
                          <a:rPr lang="en-US" altLang="zh-CN" sz="2400">
                            <a:solidFill>
                              <a:srgbClr val="0000FF"/>
                            </a:solidFill>
                            <a:latin typeface="Cambria Math" panose="02040503050406030204" pitchFamily="18" charset="0"/>
                          </a:rPr>
                          <m:t>𝑛</m:t>
                        </m:r>
                      </m:e>
                    </m:func>
                  </m:oMath>
                </a14:m>
                <a:r>
                  <a:rPr lang="zh-CN"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 sum);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mc:Choice>
        <mc:Fallback>
          <p:sp>
            <p:nvSpPr>
              <p:cNvPr id="5" name="Text Box 4"/>
              <p:cNvSpPr txBox="1">
                <a:spLocks noRot="1" noChangeAspect="1" noMove="1" noResize="1" noEditPoints="1" noAdjustHandles="1" noChangeArrowheads="1" noChangeShapeType="1" noTextEdit="1"/>
              </p:cNvSpPr>
              <p:nvPr/>
            </p:nvSpPr>
            <p:spPr bwMode="auto">
              <a:xfrm>
                <a:off x="395536" y="836712"/>
                <a:ext cx="8838187" cy="4154984"/>
              </a:xfrm>
              <a:prstGeom prst="rect">
                <a:avLst/>
              </a:prstGeom>
              <a:blipFill rotWithShape="1">
                <a:blip r:embed="rId6"/>
                <a:stretch>
                  <a:fillRect l="-6" t="-10" r="2" b="1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Text Box 4"/>
              <p:cNvSpPr txBox="1">
                <a:spLocks noChangeArrowheads="1"/>
              </p:cNvSpPr>
              <p:nvPr/>
            </p:nvSpPr>
            <p:spPr bwMode="auto">
              <a:xfrm>
                <a:off x="288370" y="5013827"/>
                <a:ext cx="8838187"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楷体" panose="02010609060101010101" pitchFamily="49" charset="-122"/>
                    <a:ea typeface="楷体" panose="02010609060101010101" pitchFamily="49" charset="-122"/>
                  </a:rPr>
                  <a:t>这个算法关键在于分析循环体内的基本语句的执行次数，即计算循环执行的次数，循环变量</a:t>
                </a:r>
                <a:r>
                  <a:rPr lang="en-US" altLang="zh-CN" sz="2000" dirty="0" err="1">
                    <a:solidFill>
                      <a:srgbClr val="080808"/>
                    </a:solidFill>
                    <a:latin typeface="楷体" panose="02010609060101010101" pitchFamily="49" charset="-122"/>
                    <a:ea typeface="楷体" panose="02010609060101010101" pitchFamily="49" charset="-122"/>
                  </a:rPr>
                  <a:t>i</a:t>
                </a:r>
                <a:r>
                  <a:rPr lang="zh-CN" altLang="en-US" sz="2000" dirty="0">
                    <a:solidFill>
                      <a:srgbClr val="080808"/>
                    </a:solidFill>
                    <a:latin typeface="楷体" panose="02010609060101010101" pitchFamily="49" charset="-122"/>
                    <a:ea typeface="楷体" panose="02010609060101010101" pitchFamily="49" charset="-122"/>
                  </a:rPr>
                  <a:t>的初始值为</a:t>
                </a:r>
                <a:r>
                  <a:rPr lang="en-US" altLang="zh-CN" sz="2000" dirty="0">
                    <a:solidFill>
                      <a:srgbClr val="080808"/>
                    </a:solidFill>
                    <a:latin typeface="楷体" panose="02010609060101010101" pitchFamily="49" charset="-122"/>
                    <a:ea typeface="楷体" panose="02010609060101010101" pitchFamily="49" charset="-122"/>
                  </a:rPr>
                  <a:t>1</a:t>
                </a:r>
                <a:r>
                  <a:rPr lang="zh-CN" altLang="en-US" sz="2000" dirty="0">
                    <a:solidFill>
                      <a:srgbClr val="080808"/>
                    </a:solidFill>
                    <a:latin typeface="楷体" panose="02010609060101010101" pitchFamily="49" charset="-122"/>
                    <a:ea typeface="楷体" panose="02010609060101010101" pitchFamily="49" charset="-122"/>
                  </a:rPr>
                  <a:t>，每次循环让</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*2</a:t>
                </a:r>
                <a:r>
                  <a:rPr lang="zh-CN" altLang="en-US" sz="2000" dirty="0">
                    <a:solidFill>
                      <a:srgbClr val="080808"/>
                    </a:solidFill>
                    <a:latin typeface="楷体" panose="02010609060101010101" pitchFamily="49" charset="-122"/>
                    <a:ea typeface="楷体" panose="02010609060101010101" pitchFamily="49" charset="-122"/>
                  </a:rPr>
                  <a:t>，循环条件其实也就转化为判断多少个</a:t>
                </a:r>
                <a:r>
                  <a:rPr lang="en-US" altLang="zh-CN" sz="2000" dirty="0">
                    <a:solidFill>
                      <a:srgbClr val="080808"/>
                    </a:solidFill>
                    <a:latin typeface="楷体" panose="02010609060101010101" pitchFamily="49" charset="-122"/>
                    <a:ea typeface="楷体" panose="02010609060101010101" pitchFamily="49" charset="-122"/>
                  </a:rPr>
                  <a:t>2</a:t>
                </a:r>
                <a:r>
                  <a:rPr lang="zh-CN" altLang="en-US" sz="2000" dirty="0">
                    <a:solidFill>
                      <a:srgbClr val="080808"/>
                    </a:solidFill>
                    <a:latin typeface="楷体" panose="02010609060101010101" pitchFamily="49" charset="-122"/>
                    <a:ea typeface="楷体" panose="02010609060101010101" pitchFamily="49" charset="-122"/>
                  </a:rPr>
                  <a:t>相乘后大于</a:t>
                </a:r>
                <a:r>
                  <a:rPr lang="en-US" altLang="zh-CN" sz="2000" dirty="0">
                    <a:solidFill>
                      <a:srgbClr val="080808"/>
                    </a:solidFill>
                    <a:latin typeface="楷体" panose="02010609060101010101" pitchFamily="49" charset="-122"/>
                    <a:ea typeface="楷体" panose="02010609060101010101" pitchFamily="49" charset="-122"/>
                  </a:rPr>
                  <a:t>n</a:t>
                </a:r>
                <a:r>
                  <a:rPr lang="zh-CN" altLang="en-US" sz="2000" dirty="0">
                    <a:solidFill>
                      <a:srgbClr val="080808"/>
                    </a:solidFill>
                    <a:latin typeface="楷体" panose="02010609060101010101" pitchFamily="49" charset="-122"/>
                    <a:ea typeface="楷体" panose="02010609060101010101" pitchFamily="49" charset="-122"/>
                  </a:rPr>
                  <a:t>，如果满足条件即结束循环。假设循环次数为</a:t>
                </a:r>
                <a:r>
                  <a:rPr lang="en-US" altLang="zh-CN" sz="2000" dirty="0">
                    <a:solidFill>
                      <a:srgbClr val="080808"/>
                    </a:solidFill>
                    <a:latin typeface="楷体" panose="02010609060101010101" pitchFamily="49" charset="-122"/>
                    <a:ea typeface="楷体" panose="02010609060101010101" pitchFamily="49" charset="-122"/>
                  </a:rPr>
                  <a:t>c</a:t>
                </a:r>
                <a:r>
                  <a:rPr lang="zh-CN" altLang="en-US" sz="2000" dirty="0">
                    <a:solidFill>
                      <a:srgbClr val="080808"/>
                    </a:solidFill>
                    <a:latin typeface="楷体" panose="02010609060101010101" pitchFamily="49" charset="-122"/>
                    <a:ea typeface="楷体" panose="02010609060101010101" pitchFamily="49" charset="-122"/>
                  </a:rPr>
                  <a:t>，有</a:t>
                </a:r>
                <a:r>
                  <a:rPr lang="en-US" altLang="zh-CN" sz="2000" dirty="0">
                    <a:solidFill>
                      <a:srgbClr val="080808"/>
                    </a:solidFill>
                    <a:latin typeface="楷体" panose="02010609060101010101" pitchFamily="49" charset="-122"/>
                    <a:ea typeface="楷体" panose="02010609060101010101" pitchFamily="49" charset="-122"/>
                  </a:rPr>
                  <a:t>2*c=n</a:t>
                </a:r>
                <a:r>
                  <a:rPr lang="zh-CN" altLang="en-US" sz="2000" dirty="0">
                    <a:solidFill>
                      <a:srgbClr val="080808"/>
                    </a:solidFill>
                    <a:latin typeface="楷体" panose="02010609060101010101" pitchFamily="49" charset="-122"/>
                    <a:ea typeface="楷体" panose="02010609060101010101" pitchFamily="49" charset="-122"/>
                  </a:rPr>
                  <a:t>，算出</a:t>
                </a:r>
                <a:r>
                  <a:rPr lang="en-US" altLang="zh-CN" sz="2000" dirty="0">
                    <a:solidFill>
                      <a:srgbClr val="080808"/>
                    </a:solidFill>
                    <a:latin typeface="楷体" panose="02010609060101010101" pitchFamily="49" charset="-122"/>
                    <a:ea typeface="楷体" panose="02010609060101010101" pitchFamily="49" charset="-122"/>
                  </a:rPr>
                  <a:t>c=</a:t>
                </a:r>
                <a14:m>
                  <m:oMath xmlns:m="http://schemas.openxmlformats.org/officeDocument/2006/math">
                    <m:func>
                      <m:funcPr>
                        <m:ctrlPr>
                          <a:rPr lang="zh-CN" altLang="zh-CN" sz="2000" i="1">
                            <a:solidFill>
                              <a:srgbClr val="080808"/>
                            </a:solidFill>
                            <a:latin typeface="Cambria Math" panose="02040503050406030204" pitchFamily="18" charset="0"/>
                            <a:ea typeface="楷体" panose="02010609060101010101" pitchFamily="49" charset="-122"/>
                          </a:rPr>
                        </m:ctrlPr>
                      </m:funcPr>
                      <m:fName>
                        <m:sSub>
                          <m:sSubPr>
                            <m:ctrlPr>
                              <a:rPr lang="zh-CN" altLang="zh-CN" sz="2000" i="1">
                                <a:solidFill>
                                  <a:srgbClr val="080808"/>
                                </a:solidFill>
                                <a:latin typeface="Cambria Math" panose="02040503050406030204" pitchFamily="18" charset="0"/>
                                <a:ea typeface="楷体" panose="02010609060101010101" pitchFamily="49" charset="-122"/>
                              </a:rPr>
                            </m:ctrlPr>
                          </m:sSubPr>
                          <m:e>
                            <m:r>
                              <m:rPr>
                                <m:sty m:val="p"/>
                              </m:rPr>
                              <a:rPr lang="en-US" altLang="zh-CN" sz="2000">
                                <a:solidFill>
                                  <a:srgbClr val="080808"/>
                                </a:solidFill>
                                <a:latin typeface="Cambria Math" panose="02040503050406030204" pitchFamily="18" charset="0"/>
                                <a:ea typeface="楷体" panose="02010609060101010101" pitchFamily="49" charset="-122"/>
                              </a:rPr>
                              <m:t>log</m:t>
                            </m:r>
                          </m:e>
                          <m:sub>
                            <m:r>
                              <a:rPr lang="en-US" altLang="zh-CN" sz="2000">
                                <a:solidFill>
                                  <a:srgbClr val="080808"/>
                                </a:solidFill>
                                <a:latin typeface="Cambria Math" panose="02040503050406030204" pitchFamily="18" charset="0"/>
                                <a:ea typeface="楷体" panose="02010609060101010101" pitchFamily="49" charset="-122"/>
                              </a:rPr>
                              <m:t>2</m:t>
                            </m:r>
                          </m:sub>
                        </m:sSub>
                      </m:fName>
                      <m:e>
                        <m:r>
                          <a:rPr lang="en-US" altLang="zh-CN" sz="2000">
                            <a:solidFill>
                              <a:srgbClr val="080808"/>
                            </a:solidFill>
                            <a:latin typeface="Cambria Math" panose="02040503050406030204" pitchFamily="18" charset="0"/>
                            <a:ea typeface="楷体" panose="02010609060101010101" pitchFamily="49" charset="-122"/>
                          </a:rPr>
                          <m:t>𝑛</m:t>
                        </m:r>
                      </m:e>
                    </m:func>
                  </m:oMath>
                </a14:m>
                <a:r>
                  <a:rPr lang="zh-CN" altLang="en-US" sz="2000" dirty="0">
                    <a:solidFill>
                      <a:srgbClr val="080808"/>
                    </a:solidFill>
                    <a:latin typeface="楷体" panose="02010609060101010101" pitchFamily="49" charset="-122"/>
                    <a:ea typeface="楷体" panose="02010609060101010101" pitchFamily="49" charset="-122"/>
                  </a:rPr>
                  <a:t>。由此算出该算法的运行次数函数</a:t>
                </a:r>
                <a:r>
                  <a:rPr lang="en-US" altLang="zh-CN" sz="2000" dirty="0">
                    <a:solidFill>
                      <a:srgbClr val="080808"/>
                    </a:solidFill>
                    <a:latin typeface="楷体" panose="02010609060101010101" pitchFamily="49" charset="-122"/>
                    <a:ea typeface="楷体" panose="02010609060101010101" pitchFamily="49" charset="-122"/>
                  </a:rPr>
                  <a:t>T(n)=</a:t>
                </a:r>
                <a14:m>
                  <m:oMath xmlns:m="http://schemas.openxmlformats.org/officeDocument/2006/math">
                    <m:r>
                      <a:rPr lang="en-US" altLang="zh-CN" sz="2000">
                        <a:solidFill>
                          <a:srgbClr val="080808"/>
                        </a:solidFill>
                        <a:latin typeface="Cambria Math" panose="02040503050406030204" pitchFamily="18" charset="0"/>
                        <a:ea typeface="楷体" panose="02010609060101010101" pitchFamily="49" charset="-122"/>
                      </a:rPr>
                      <m:t>2</m:t>
                    </m:r>
                    <m:r>
                      <a:rPr lang="zh-CN" altLang="en-US" sz="2000">
                        <a:solidFill>
                          <a:srgbClr val="080808"/>
                        </a:solidFill>
                        <a:latin typeface="Cambria Math" panose="02040503050406030204" pitchFamily="18" charset="0"/>
                        <a:ea typeface="楷体" panose="02010609060101010101" pitchFamily="49" charset="-122"/>
                      </a:rPr>
                      <m:t>∗</m:t>
                    </m:r>
                    <m:func>
                      <m:funcPr>
                        <m:ctrlPr>
                          <a:rPr lang="zh-CN" altLang="zh-CN" sz="2000" i="1">
                            <a:solidFill>
                              <a:srgbClr val="080808"/>
                            </a:solidFill>
                            <a:latin typeface="Cambria Math" panose="02040503050406030204" pitchFamily="18" charset="0"/>
                            <a:ea typeface="楷体" panose="02010609060101010101" pitchFamily="49" charset="-122"/>
                          </a:rPr>
                        </m:ctrlPr>
                      </m:funcPr>
                      <m:fName>
                        <m:sSub>
                          <m:sSubPr>
                            <m:ctrlPr>
                              <a:rPr lang="zh-CN" altLang="zh-CN" sz="2000" i="1">
                                <a:solidFill>
                                  <a:srgbClr val="080808"/>
                                </a:solidFill>
                                <a:latin typeface="Cambria Math" panose="02040503050406030204" pitchFamily="18" charset="0"/>
                                <a:ea typeface="楷体" panose="02010609060101010101" pitchFamily="49" charset="-122"/>
                              </a:rPr>
                            </m:ctrlPr>
                          </m:sSubPr>
                          <m:e>
                            <m:r>
                              <m:rPr>
                                <m:sty m:val="p"/>
                              </m:rPr>
                              <a:rPr lang="en-US" altLang="zh-CN" sz="2000">
                                <a:solidFill>
                                  <a:srgbClr val="080808"/>
                                </a:solidFill>
                                <a:latin typeface="Cambria Math" panose="02040503050406030204" pitchFamily="18" charset="0"/>
                                <a:ea typeface="楷体" panose="02010609060101010101" pitchFamily="49" charset="-122"/>
                              </a:rPr>
                              <m:t>log</m:t>
                            </m:r>
                          </m:e>
                          <m:sub>
                            <m:r>
                              <a:rPr lang="en-US" altLang="zh-CN" sz="2000">
                                <a:solidFill>
                                  <a:srgbClr val="080808"/>
                                </a:solidFill>
                                <a:latin typeface="Cambria Math" panose="02040503050406030204" pitchFamily="18" charset="0"/>
                                <a:ea typeface="楷体" panose="02010609060101010101" pitchFamily="49" charset="-122"/>
                              </a:rPr>
                              <m:t>2</m:t>
                            </m:r>
                          </m:sub>
                        </m:sSub>
                      </m:fName>
                      <m:e>
                        <m:r>
                          <a:rPr lang="en-US" altLang="zh-CN" sz="2000">
                            <a:solidFill>
                              <a:srgbClr val="080808"/>
                            </a:solidFill>
                            <a:latin typeface="Cambria Math" panose="02040503050406030204" pitchFamily="18" charset="0"/>
                            <a:ea typeface="楷体" panose="02010609060101010101" pitchFamily="49" charset="-122"/>
                          </a:rPr>
                          <m:t>𝑛</m:t>
                        </m:r>
                      </m:e>
                    </m:func>
                  </m:oMath>
                </a14:m>
                <a:r>
                  <a:rPr lang="en-US" altLang="zh-CN" sz="2000" dirty="0">
                    <a:solidFill>
                      <a:srgbClr val="080808"/>
                    </a:solidFill>
                    <a:latin typeface="楷体" panose="02010609060101010101" pitchFamily="49" charset="-122"/>
                    <a:ea typeface="楷体" panose="02010609060101010101" pitchFamily="49" charset="-122"/>
                  </a:rPr>
                  <a:t>+3</a:t>
                </a:r>
                <a:r>
                  <a:rPr lang="zh-CN" altLang="en-US" sz="2000" dirty="0">
                    <a:solidFill>
                      <a:srgbClr val="080808"/>
                    </a:solidFill>
                    <a:latin typeface="楷体" panose="02010609060101010101" pitchFamily="49" charset="-122"/>
                    <a:ea typeface="楷体" panose="02010609060101010101" pitchFamily="49" charset="-122"/>
                  </a:rPr>
                  <a:t>。根据推导大</a:t>
                </a:r>
                <a:r>
                  <a:rPr lang="en-US" altLang="zh-CN" sz="20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zh-CN" altLang="en-US" sz="2000" dirty="0">
                    <a:solidFill>
                      <a:srgbClr val="080808"/>
                    </a:solidFill>
                    <a:latin typeface="楷体" panose="02010609060101010101" pitchFamily="49" charset="-122"/>
                    <a:ea typeface="楷体" panose="02010609060101010101" pitchFamily="49" charset="-122"/>
                  </a:rPr>
                  <a:t>阶的方法步骤，求出该算法的时间复杂度是</a:t>
                </a:r>
                <a:r>
                  <a:rPr lang="en-US" altLang="zh-CN" sz="20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000" dirty="0">
                    <a:solidFill>
                      <a:srgbClr val="080808"/>
                    </a:solidFill>
                    <a:latin typeface="楷体" panose="02010609060101010101" pitchFamily="49" charset="-122"/>
                    <a:ea typeface="楷体" panose="02010609060101010101" pitchFamily="49" charset="-122"/>
                  </a:rPr>
                  <a:t>(</a:t>
                </a:r>
                <a14:m>
                  <m:oMath xmlns:m="http://schemas.openxmlformats.org/officeDocument/2006/math">
                    <m:func>
                      <m:funcPr>
                        <m:ctrlPr>
                          <a:rPr lang="zh-CN" altLang="zh-CN" sz="2000" i="1">
                            <a:solidFill>
                              <a:srgbClr val="080808"/>
                            </a:solidFill>
                            <a:latin typeface="Cambria Math" panose="02040503050406030204" pitchFamily="18" charset="0"/>
                            <a:ea typeface="楷体" panose="02010609060101010101" pitchFamily="49" charset="-122"/>
                          </a:rPr>
                        </m:ctrlPr>
                      </m:funcPr>
                      <m:fName>
                        <m:sSub>
                          <m:sSubPr>
                            <m:ctrlPr>
                              <a:rPr lang="zh-CN" altLang="zh-CN" sz="2000" i="1">
                                <a:solidFill>
                                  <a:srgbClr val="080808"/>
                                </a:solidFill>
                                <a:latin typeface="Cambria Math" panose="02040503050406030204" pitchFamily="18" charset="0"/>
                                <a:ea typeface="楷体" panose="02010609060101010101" pitchFamily="49" charset="-122"/>
                              </a:rPr>
                            </m:ctrlPr>
                          </m:sSubPr>
                          <m:e>
                            <m:r>
                              <m:rPr>
                                <m:sty m:val="p"/>
                              </m:rPr>
                              <a:rPr lang="en-US" altLang="zh-CN" sz="2000">
                                <a:solidFill>
                                  <a:srgbClr val="080808"/>
                                </a:solidFill>
                                <a:latin typeface="Cambria Math" panose="02040503050406030204" pitchFamily="18" charset="0"/>
                                <a:ea typeface="楷体" panose="02010609060101010101" pitchFamily="49" charset="-122"/>
                              </a:rPr>
                              <m:t>log</m:t>
                            </m:r>
                          </m:e>
                          <m:sub>
                            <m:r>
                              <a:rPr lang="en-US" altLang="zh-CN" sz="2000">
                                <a:solidFill>
                                  <a:srgbClr val="080808"/>
                                </a:solidFill>
                                <a:latin typeface="Cambria Math" panose="02040503050406030204" pitchFamily="18" charset="0"/>
                                <a:ea typeface="楷体" panose="02010609060101010101" pitchFamily="49" charset="-122"/>
                              </a:rPr>
                              <m:t>2</m:t>
                            </m:r>
                          </m:sub>
                        </m:sSub>
                      </m:fName>
                      <m:e>
                        <m:r>
                          <a:rPr lang="en-US" altLang="zh-CN" sz="2000">
                            <a:solidFill>
                              <a:srgbClr val="080808"/>
                            </a:solidFill>
                            <a:latin typeface="Cambria Math" panose="02040503050406030204" pitchFamily="18" charset="0"/>
                            <a:ea typeface="楷体" panose="02010609060101010101" pitchFamily="49" charset="-122"/>
                          </a:rPr>
                          <m:t>𝑛</m:t>
                        </m:r>
                      </m:e>
                    </m:func>
                  </m:oMath>
                </a14:m>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a:t>
                </a:r>
                <a:endParaRPr lang="zh-CN" altLang="en-US" sz="2000" dirty="0">
                  <a:solidFill>
                    <a:srgbClr val="080808"/>
                  </a:solidFill>
                  <a:latin typeface="楷体" panose="02010609060101010101" pitchFamily="49" charset="-122"/>
                  <a:ea typeface="楷体" panose="02010609060101010101" pitchFamily="49" charset="-122"/>
                </a:endParaRPr>
              </a:p>
            </p:txBody>
          </p:sp>
        </mc:Choice>
        <mc:Fallback>
          <p:sp>
            <p:nvSpPr>
              <p:cNvPr id="7" name="Text Box 4"/>
              <p:cNvSpPr txBox="1">
                <a:spLocks noRot="1" noChangeAspect="1" noMove="1" noResize="1" noEditPoints="1" noAdjustHandles="1" noChangeArrowheads="1" noChangeShapeType="1" noTextEdit="1"/>
              </p:cNvSpPr>
              <p:nvPr/>
            </p:nvSpPr>
            <p:spPr bwMode="auto">
              <a:xfrm>
                <a:off x="288370" y="5013827"/>
                <a:ext cx="8838187" cy="1692771"/>
              </a:xfrm>
              <a:prstGeom prst="rect">
                <a:avLst/>
              </a:prstGeom>
              <a:blipFill rotWithShape="1">
                <a:blip r:embed="rId7"/>
                <a:stretch>
                  <a:fillRect l="-1" t="-30" r="4" b="2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67395" y="83661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1.1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课程</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概要和参考</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资料</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251773" y="1420617"/>
            <a:ext cx="4472940" cy="521970"/>
          </a:xfrm>
          <a:prstGeom prst="rect">
            <a:avLst/>
          </a:prstGeom>
        </p:spPr>
        <p:txBody>
          <a:bodyPr wrap="none">
            <a:spAutoFit/>
          </a:bodyPr>
          <a:lstStyle/>
          <a:p>
            <a:pPr algn="just">
              <a:spcBef>
                <a:spcPct val="50000"/>
              </a:spcBef>
              <a:defRPr/>
            </a:pPr>
            <a:r>
              <a:rPr lang="zh-CN" altLang="en-US" sz="2800" b="1" dirty="0">
                <a:solidFill>
                  <a:srgbClr val="0000FF"/>
                </a:solidFill>
                <a:latin typeface="楷体" panose="02010609060101010101" pitchFamily="49" charset="-122"/>
                <a:ea typeface="楷体" panose="02010609060101010101" pitchFamily="49" charset="-122"/>
              </a:rPr>
              <a:t>算法对计算机</a:t>
            </a:r>
            <a:r>
              <a:rPr lang="zh-CN" altLang="en-US" sz="2800" b="1" dirty="0">
                <a:solidFill>
                  <a:srgbClr val="0000FF"/>
                </a:solidFill>
                <a:latin typeface="楷体" panose="02010609060101010101" pitchFamily="49" charset="-122"/>
                <a:ea typeface="楷体" panose="02010609060101010101" pitchFamily="49" charset="-122"/>
              </a:rPr>
              <a:t>专业个人</a:t>
            </a:r>
            <a:r>
              <a:rPr lang="zh-CN" altLang="en-US" sz="2800" b="1" dirty="0">
                <a:solidFill>
                  <a:srgbClr val="0000FF"/>
                </a:solidFill>
                <a:latin typeface="楷体" panose="02010609060101010101" pitchFamily="49" charset="-122"/>
                <a:ea typeface="楷体" panose="02010609060101010101" pitchFamily="49" charset="-122"/>
              </a:rPr>
              <a:t>而言</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895" y="2132965"/>
            <a:ext cx="7468870" cy="838200"/>
          </a:xfrm>
          <a:prstGeom prst="rect">
            <a:avLst/>
          </a:prstGeom>
          <a:noFill/>
        </p:spPr>
        <p:txBody>
          <a:bodyPr wrap="square" rtlCol="0" anchor="t">
            <a:noAutofit/>
          </a:bodyPr>
          <a:p>
            <a:pPr marL="285750" lvl="0" indent="-285750" algn="l">
              <a:lnSpc>
                <a:spcPct val="100000"/>
              </a:lnSpc>
              <a:spcBef>
                <a:spcPct val="0"/>
              </a:spcBef>
              <a:spcAft>
                <a:spcPct val="35000"/>
              </a:spcAft>
              <a:buFont typeface="Wingdings" panose="05000000000000000000" charset="0"/>
              <a:buChar char="n"/>
            </a:pPr>
            <a:r>
              <a:rPr lang="zh-CN" altLang="en-US" b="1">
                <a:sym typeface="+mn-ea"/>
              </a:rPr>
              <a:t>程序设计能力</a:t>
            </a:r>
            <a:r>
              <a:rPr lang="zh-CN" altLang="en-US">
                <a:sym typeface="+mn-ea"/>
              </a:rPr>
              <a:t>：强悍的程序设计能力是计算机专业人必要素质。程序设计离不开对算法的</a:t>
            </a:r>
            <a:r>
              <a:rPr lang="zh-CN" altLang="en-US">
                <a:sym typeface="+mn-ea"/>
              </a:rPr>
              <a:t>理解。</a:t>
            </a:r>
            <a:endParaRPr lang="zh-CN" altLang="en-US">
              <a:sym typeface="+mn-ea"/>
            </a:endParaRPr>
          </a:p>
          <a:p>
            <a:pPr marL="285750" lvl="0" indent="-285750" algn="l">
              <a:lnSpc>
                <a:spcPct val="100000"/>
              </a:lnSpc>
              <a:spcBef>
                <a:spcPct val="0"/>
              </a:spcBef>
              <a:spcAft>
                <a:spcPct val="35000"/>
              </a:spcAft>
              <a:buFont typeface="Wingdings" panose="05000000000000000000" charset="0"/>
              <a:buChar char="n"/>
            </a:pPr>
            <a:r>
              <a:rPr lang="zh-CN" altLang="en-US" b="1">
                <a:sym typeface="+mn-ea"/>
              </a:rPr>
              <a:t>程序设计</a:t>
            </a:r>
            <a:r>
              <a:rPr lang="en-US" altLang="zh-CN" b="1">
                <a:sym typeface="+mn-ea"/>
              </a:rPr>
              <a:t>=</a:t>
            </a:r>
            <a:r>
              <a:rPr lang="zh-CN" altLang="en-US" b="1">
                <a:sym typeface="+mn-ea"/>
              </a:rPr>
              <a:t>数据结构＋算法</a:t>
            </a:r>
            <a:endParaRPr lang="zh-CN" altLang="en-US" b="1">
              <a:sym typeface="+mn-ea"/>
            </a:endParaRPr>
          </a:p>
          <a:p>
            <a:pPr marL="285750" lvl="0" indent="-285750" algn="l">
              <a:lnSpc>
                <a:spcPct val="100000"/>
              </a:lnSpc>
              <a:spcBef>
                <a:spcPct val="0"/>
              </a:spcBef>
              <a:spcAft>
                <a:spcPct val="35000"/>
              </a:spcAft>
              <a:buFont typeface="Wingdings" panose="05000000000000000000" charset="0"/>
              <a:buChar char="n"/>
            </a:pPr>
            <a:r>
              <a:rPr lang="zh-CN" altLang="en-US" b="1">
                <a:sym typeface="+mn-ea"/>
              </a:rPr>
              <a:t>学习算法目的：设计高效的程序。时间，空间的极致利用。</a:t>
            </a:r>
            <a:endParaRPr lang="en-US" altLang="zh-CN" b="1">
              <a:sym typeface="+mn-ea"/>
            </a:endParaRPr>
          </a:p>
        </p:txBody>
      </p:sp>
      <p:sp>
        <p:nvSpPr>
          <p:cNvPr id="6" name="文本框 5"/>
          <p:cNvSpPr txBox="1"/>
          <p:nvPr/>
        </p:nvSpPr>
        <p:spPr>
          <a:xfrm>
            <a:off x="1520190" y="4051935"/>
            <a:ext cx="1284605" cy="368300"/>
          </a:xfrm>
          <a:prstGeom prst="rect">
            <a:avLst/>
          </a:prstGeom>
          <a:noFill/>
        </p:spPr>
        <p:txBody>
          <a:bodyPr wrap="square" rtlCol="0">
            <a:spAutoFit/>
          </a:bodyPr>
          <a:p>
            <a:r>
              <a:rPr lang="zh-CN" altLang="en-US" b="1"/>
              <a:t>算法策略</a:t>
            </a:r>
            <a:endParaRPr lang="zh-CN" altLang="en-US" b="1"/>
          </a:p>
        </p:txBody>
      </p:sp>
      <p:sp>
        <p:nvSpPr>
          <p:cNvPr id="7" name="左右箭头 6"/>
          <p:cNvSpPr/>
          <p:nvPr/>
        </p:nvSpPr>
        <p:spPr>
          <a:xfrm>
            <a:off x="2700020" y="4076700"/>
            <a:ext cx="791845" cy="288290"/>
          </a:xfrm>
          <a:prstGeom prst="leftRigh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1548130" y="4509135"/>
            <a:ext cx="1284605" cy="922020"/>
          </a:xfrm>
          <a:prstGeom prst="rect">
            <a:avLst/>
          </a:prstGeom>
          <a:noFill/>
        </p:spPr>
        <p:txBody>
          <a:bodyPr wrap="square" rtlCol="0">
            <a:spAutoFit/>
          </a:bodyPr>
          <a:p>
            <a:r>
              <a:rPr lang="zh-CN" altLang="en-US" b="1"/>
              <a:t>分治</a:t>
            </a:r>
            <a:endParaRPr lang="zh-CN" altLang="en-US" b="1"/>
          </a:p>
          <a:p>
            <a:r>
              <a:rPr lang="zh-CN" altLang="en-US" b="1"/>
              <a:t>回溯</a:t>
            </a:r>
            <a:endParaRPr lang="zh-CN" altLang="en-US" b="1"/>
          </a:p>
          <a:p>
            <a:r>
              <a:rPr lang="zh-CN" altLang="en-US" b="1"/>
              <a:t>动态</a:t>
            </a:r>
            <a:r>
              <a:rPr lang="zh-CN" altLang="en-US" b="1"/>
              <a:t>规划</a:t>
            </a:r>
            <a:endParaRPr lang="zh-CN" altLang="en-US" b="1"/>
          </a:p>
        </p:txBody>
      </p:sp>
      <p:sp>
        <p:nvSpPr>
          <p:cNvPr id="9" name="文本框 8"/>
          <p:cNvSpPr txBox="1"/>
          <p:nvPr/>
        </p:nvSpPr>
        <p:spPr>
          <a:xfrm>
            <a:off x="3775710" y="4509135"/>
            <a:ext cx="1560195" cy="922020"/>
          </a:xfrm>
          <a:prstGeom prst="rect">
            <a:avLst/>
          </a:prstGeom>
          <a:noFill/>
        </p:spPr>
        <p:txBody>
          <a:bodyPr wrap="square" rtlCol="0">
            <a:spAutoFit/>
          </a:bodyPr>
          <a:p>
            <a:r>
              <a:rPr lang="zh-CN" altLang="en-US" b="1"/>
              <a:t>空城计</a:t>
            </a:r>
            <a:endParaRPr lang="zh-CN" altLang="en-US" b="1"/>
          </a:p>
          <a:p>
            <a:r>
              <a:rPr lang="zh-CN" altLang="en-US" b="1"/>
              <a:t>美人计</a:t>
            </a:r>
            <a:endParaRPr lang="zh-CN" altLang="en-US" b="1"/>
          </a:p>
          <a:p>
            <a:r>
              <a:rPr lang="zh-CN" altLang="en-US" b="1"/>
              <a:t>调虎离山</a:t>
            </a:r>
            <a:r>
              <a:rPr lang="zh-CN" altLang="en-US" b="1"/>
              <a:t>计</a:t>
            </a:r>
            <a:endParaRPr lang="zh-CN" altLang="en-US" b="1"/>
          </a:p>
        </p:txBody>
      </p:sp>
      <p:sp>
        <p:nvSpPr>
          <p:cNvPr id="11" name="文本框 10"/>
          <p:cNvSpPr txBox="1"/>
          <p:nvPr/>
        </p:nvSpPr>
        <p:spPr>
          <a:xfrm>
            <a:off x="3775710" y="4051935"/>
            <a:ext cx="1284605" cy="368300"/>
          </a:xfrm>
          <a:prstGeom prst="rect">
            <a:avLst/>
          </a:prstGeom>
          <a:noFill/>
        </p:spPr>
        <p:txBody>
          <a:bodyPr wrap="square" rtlCol="0">
            <a:spAutoFit/>
          </a:bodyPr>
          <a:p>
            <a:r>
              <a:rPr lang="zh-CN" altLang="en-US" b="1"/>
              <a:t>孙子兵法</a:t>
            </a:r>
            <a:endParaRPr lang="zh-CN" altLang="en-US" b="1"/>
          </a:p>
        </p:txBody>
      </p:sp>
      <p:pic>
        <p:nvPicPr>
          <p:cNvPr id="12" name="图片 11"/>
          <p:cNvPicPr>
            <a:picLocks noChangeAspect="1"/>
          </p:cNvPicPr>
          <p:nvPr/>
        </p:nvPicPr>
        <p:blipFill>
          <a:blip r:embed="rId1"/>
          <a:stretch>
            <a:fillRect/>
          </a:stretch>
        </p:blipFill>
        <p:spPr>
          <a:xfrm flipV="1">
            <a:off x="5292090" y="3644900"/>
            <a:ext cx="2276475" cy="1857375"/>
          </a:xfrm>
          <a:prstGeom prst="rect">
            <a:avLst/>
          </a:prstGeom>
        </p:spPr>
      </p:pic>
      <p:sp>
        <p:nvSpPr>
          <p:cNvPr id="13" name="文本框 12" descr="7b0a2020202022776f7264617274223a2022220a7d0a"/>
          <p:cNvSpPr txBox="1"/>
          <p:nvPr/>
        </p:nvSpPr>
        <p:spPr>
          <a:xfrm>
            <a:off x="5940425" y="5502275"/>
            <a:ext cx="2177415" cy="391795"/>
          </a:xfrm>
          <a:prstGeom prst="rect">
            <a:avLst/>
          </a:prstGeom>
          <a:noFill/>
          <a:extLst>
            <a:ext uri="{909E8E84-426E-40DD-AFC4-6F175D3DCCD1}">
              <a14:hiddenFill xmlns:a14="http://schemas.microsoft.com/office/drawing/2010/main">
                <a:solidFill>
                  <a:srgbClr val="FF0000"/>
                </a:solidFill>
              </a14:hiddenFill>
            </a:ext>
          </a:extLst>
        </p:spPr>
        <p:txBody>
          <a:bodyPr wrap="square" rtlCol="0" anchor="t">
            <a:noAutofit/>
          </a:bodyPr>
          <a:p>
            <a:r>
              <a:rPr lang="zh-CN" altLang="en-US" b="1">
                <a:ln w="2540">
                  <a:solidFill>
                    <a:srgbClr val="EB8080"/>
                  </a:solidFill>
                </a:ln>
                <a:solidFill>
                  <a:srgbClr val="9EC3E6"/>
                </a:solidFill>
                <a:effectLst>
                  <a:innerShdw blurRad="6350" dist="50800" dir="13500000">
                    <a:prstClr val="black">
                      <a:alpha val="50000"/>
                    </a:prstClr>
                  </a:innerShdw>
                </a:effectLst>
                <a:latin typeface="汉仪综艺体简" panose="02010600000101010101" charset="-122"/>
                <a:ea typeface="汉仪综艺体简" panose="02010600000101010101" charset="-122"/>
                <a:sym typeface="+mn-ea"/>
              </a:rPr>
              <a:t>时间，空间！！！</a:t>
            </a:r>
            <a:endParaRPr lang="zh-CN" altLang="en-US" b="1">
              <a:ln w="2540">
                <a:solidFill>
                  <a:srgbClr val="EB8080"/>
                </a:solidFill>
              </a:ln>
              <a:solidFill>
                <a:srgbClr val="9EC3E6"/>
              </a:solidFill>
              <a:effectLst>
                <a:innerShdw blurRad="6350" dist="50800" dir="13500000">
                  <a:prstClr val="black">
                    <a:alpha val="50000"/>
                  </a:prstClr>
                </a:innerShdw>
              </a:effectLst>
              <a:latin typeface="汉仪综艺体简" panose="02010600000101010101" charset="-122"/>
              <a:ea typeface="汉仪综艺体简" panose="02010600000101010101" charset="-122"/>
              <a:sym typeface="+mn-ea"/>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152906" y="908720"/>
            <a:ext cx="8838187"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O(n</a:t>
            </a:r>
            <a:r>
              <a:rPr lang="en-US" altLang="zh-CN" sz="2400" b="1" baseline="300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sum1 (int n)</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i,j</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sum = 0;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&lt;n;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(j=0; </a:t>
            </a:r>
            <a:r>
              <a:rPr lang="en-US" altLang="zh-CN" sz="24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j&lt;n</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j++)</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sum= sum+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400" baseline="30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 sum);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Text Box 4"/>
          <p:cNvSpPr txBox="1">
            <a:spLocks noChangeArrowheads="1"/>
          </p:cNvSpPr>
          <p:nvPr/>
        </p:nvSpPr>
        <p:spPr bwMode="auto">
          <a:xfrm>
            <a:off x="152906" y="5433035"/>
            <a:ext cx="883818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楷体" panose="02010609060101010101" pitchFamily="49" charset="-122"/>
                <a:ea typeface="楷体" panose="02010609060101010101" pitchFamily="49" charset="-122"/>
              </a:rPr>
              <a:t>这个算法结构是一个双重循环，内层循环在前面已经分析过，它的时间复杂度是</a:t>
            </a:r>
            <a:r>
              <a:rPr lang="en-US" altLang="zh-CN" sz="20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000" dirty="0">
                <a:solidFill>
                  <a:srgbClr val="080808"/>
                </a:solidFill>
                <a:latin typeface="楷体" panose="02010609060101010101" pitchFamily="49" charset="-122"/>
                <a:ea typeface="楷体" panose="02010609060101010101" pitchFamily="49" charset="-122"/>
              </a:rPr>
              <a:t>(n)</a:t>
            </a:r>
            <a:r>
              <a:rPr lang="zh-CN" altLang="en-US" sz="2000" dirty="0">
                <a:solidFill>
                  <a:srgbClr val="080808"/>
                </a:solidFill>
                <a:latin typeface="楷体" panose="02010609060101010101" pitchFamily="49" charset="-122"/>
                <a:ea typeface="楷体" panose="02010609060101010101" pitchFamily="49" charset="-122"/>
              </a:rPr>
              <a:t>。现在在它的外面再加上一层循环，其实也就是把循环体内时间复杂度为</a:t>
            </a:r>
            <a:r>
              <a:rPr lang="en-US" altLang="zh-CN" sz="20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000" dirty="0">
                <a:solidFill>
                  <a:srgbClr val="080808"/>
                </a:solidFill>
                <a:latin typeface="楷体" panose="02010609060101010101" pitchFamily="49" charset="-122"/>
                <a:ea typeface="楷体" panose="02010609060101010101" pitchFamily="49" charset="-122"/>
              </a:rPr>
              <a:t>(n)</a:t>
            </a:r>
            <a:r>
              <a:rPr lang="zh-CN" altLang="en-US" sz="2000" dirty="0">
                <a:solidFill>
                  <a:srgbClr val="080808"/>
                </a:solidFill>
                <a:latin typeface="楷体" panose="02010609060101010101" pitchFamily="49" charset="-122"/>
                <a:ea typeface="楷体" panose="02010609060101010101" pitchFamily="49" charset="-122"/>
              </a:rPr>
              <a:t>的语句，在执行</a:t>
            </a:r>
            <a:r>
              <a:rPr lang="en-US" altLang="zh-CN" sz="2000" dirty="0">
                <a:solidFill>
                  <a:srgbClr val="080808"/>
                </a:solidFill>
                <a:latin typeface="楷体" panose="02010609060101010101" pitchFamily="49" charset="-122"/>
                <a:ea typeface="楷体" panose="02010609060101010101" pitchFamily="49" charset="-122"/>
              </a:rPr>
              <a:t>n</a:t>
            </a:r>
            <a:r>
              <a:rPr lang="zh-CN" altLang="en-US" sz="2000" dirty="0">
                <a:solidFill>
                  <a:srgbClr val="080808"/>
                </a:solidFill>
                <a:latin typeface="楷体" panose="02010609060101010101" pitchFamily="49" charset="-122"/>
                <a:ea typeface="楷体" panose="02010609060101010101" pitchFamily="49" charset="-122"/>
              </a:rPr>
              <a:t>次，因此得出该算法的时间复杂度为</a:t>
            </a:r>
            <a:r>
              <a:rPr lang="en-US" altLang="zh-CN" sz="20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000" dirty="0">
                <a:solidFill>
                  <a:srgbClr val="080808"/>
                </a:solidFill>
                <a:latin typeface="楷体" panose="02010609060101010101" pitchFamily="49" charset="-122"/>
                <a:ea typeface="楷体" panose="02010609060101010101" pitchFamily="49" charset="-122"/>
              </a:rPr>
              <a:t>(n</a:t>
            </a:r>
            <a:r>
              <a:rPr lang="en-US" altLang="zh-CN" sz="2000" baseline="30000" dirty="0">
                <a:solidFill>
                  <a:srgbClr val="080808"/>
                </a:solidFill>
                <a:latin typeface="楷体" panose="02010609060101010101" pitchFamily="49" charset="-122"/>
                <a:ea typeface="楷体" panose="02010609060101010101" pitchFamily="49" charset="-122"/>
              </a:rPr>
              <a:t>2</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a:t>
            </a:r>
            <a:endParaRPr lang="zh-CN" altLang="en-US" sz="20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152906" y="908720"/>
            <a:ext cx="8838187"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如果对算法进行修改：</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sum2 (int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m,int</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n)</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i,j</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sum = 0;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&lt;m;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(j=0; j&lt;n;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sum= sum+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m*n</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 sum);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Text Box 4"/>
          <p:cNvSpPr txBox="1">
            <a:spLocks noChangeArrowheads="1"/>
          </p:cNvSpPr>
          <p:nvPr/>
        </p:nvSpPr>
        <p:spPr bwMode="auto">
          <a:xfrm>
            <a:off x="152906" y="5433035"/>
            <a:ext cx="883818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楷体" panose="02010609060101010101" pitchFamily="49" charset="-122"/>
                <a:ea typeface="楷体" panose="02010609060101010101" pitchFamily="49" charset="-122"/>
              </a:rPr>
              <a:t>此时这个算法结构仍然是一个双重循环，内层循环的时间复杂度还是</a:t>
            </a:r>
            <a:r>
              <a:rPr lang="en-US" altLang="zh-CN" sz="20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000" dirty="0">
                <a:solidFill>
                  <a:srgbClr val="080808"/>
                </a:solidFill>
                <a:latin typeface="楷体" panose="02010609060101010101" pitchFamily="49" charset="-122"/>
                <a:ea typeface="楷体" panose="02010609060101010101" pitchFamily="49" charset="-122"/>
              </a:rPr>
              <a:t>(n)</a:t>
            </a:r>
            <a:r>
              <a:rPr lang="zh-CN" altLang="en-US" sz="2000" dirty="0">
                <a:solidFill>
                  <a:srgbClr val="080808"/>
                </a:solidFill>
                <a:latin typeface="楷体" panose="02010609060101010101" pitchFamily="49" charset="-122"/>
                <a:ea typeface="楷体" panose="02010609060101010101" pitchFamily="49" charset="-122"/>
              </a:rPr>
              <a:t>，只不过外层循环的次数变成了</a:t>
            </a:r>
            <a:r>
              <a:rPr lang="en-US" altLang="zh-CN" sz="2000" dirty="0">
                <a:solidFill>
                  <a:srgbClr val="080808"/>
                </a:solidFill>
                <a:latin typeface="楷体" panose="02010609060101010101" pitchFamily="49" charset="-122"/>
                <a:ea typeface="楷体" panose="02010609060101010101" pitchFamily="49" charset="-122"/>
              </a:rPr>
              <a:t>m</a:t>
            </a:r>
            <a:r>
              <a:rPr lang="zh-CN" altLang="en-US" sz="2000" dirty="0">
                <a:solidFill>
                  <a:srgbClr val="080808"/>
                </a:solidFill>
                <a:latin typeface="楷体" panose="02010609060101010101" pitchFamily="49" charset="-122"/>
                <a:ea typeface="楷体" panose="02010609060101010101" pitchFamily="49" charset="-122"/>
              </a:rPr>
              <a:t>次，即是把循环体内时间复杂度为</a:t>
            </a:r>
            <a:r>
              <a:rPr lang="en-US" altLang="zh-CN" sz="20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000" dirty="0">
                <a:solidFill>
                  <a:srgbClr val="080808"/>
                </a:solidFill>
                <a:latin typeface="楷体" panose="02010609060101010101" pitchFamily="49" charset="-122"/>
                <a:ea typeface="楷体" panose="02010609060101010101" pitchFamily="49" charset="-122"/>
              </a:rPr>
              <a:t>(n)</a:t>
            </a:r>
            <a:r>
              <a:rPr lang="zh-CN" altLang="en-US" sz="2000" dirty="0">
                <a:solidFill>
                  <a:srgbClr val="080808"/>
                </a:solidFill>
                <a:latin typeface="楷体" panose="02010609060101010101" pitchFamily="49" charset="-122"/>
                <a:ea typeface="楷体" panose="02010609060101010101" pitchFamily="49" charset="-122"/>
              </a:rPr>
              <a:t>的语句，在执行</a:t>
            </a:r>
            <a:r>
              <a:rPr lang="en-US" altLang="zh-CN" sz="2000" dirty="0">
                <a:solidFill>
                  <a:srgbClr val="080808"/>
                </a:solidFill>
                <a:latin typeface="楷体" panose="02010609060101010101" pitchFamily="49" charset="-122"/>
                <a:ea typeface="楷体" panose="02010609060101010101" pitchFamily="49" charset="-122"/>
              </a:rPr>
              <a:t>m</a:t>
            </a:r>
            <a:r>
              <a:rPr lang="zh-CN" altLang="en-US" sz="2000" dirty="0">
                <a:solidFill>
                  <a:srgbClr val="080808"/>
                </a:solidFill>
                <a:latin typeface="楷体" panose="02010609060101010101" pitchFamily="49" charset="-122"/>
                <a:ea typeface="楷体" panose="02010609060101010101" pitchFamily="49" charset="-122"/>
              </a:rPr>
              <a:t>次，因此得出该算法的时间复杂度为</a:t>
            </a:r>
            <a:r>
              <a:rPr lang="en-US" altLang="zh-CN" sz="20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000" dirty="0">
                <a:solidFill>
                  <a:srgbClr val="080808"/>
                </a:solidFill>
                <a:latin typeface="楷体" panose="02010609060101010101" pitchFamily="49" charset="-122"/>
                <a:ea typeface="楷体" panose="02010609060101010101" pitchFamily="49" charset="-122"/>
              </a:rPr>
              <a:t>(</a:t>
            </a:r>
            <a:r>
              <a:rPr lang="en-US" altLang="zh-CN" sz="2000" dirty="0" err="1">
                <a:solidFill>
                  <a:srgbClr val="080808"/>
                </a:solidFill>
                <a:latin typeface="楷体" panose="02010609060101010101" pitchFamily="49" charset="-122"/>
                <a:ea typeface="楷体" panose="02010609060101010101" pitchFamily="49" charset="-122"/>
              </a:rPr>
              <a:t>m×n</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a:t>
            </a:r>
            <a:endParaRPr lang="zh-CN" altLang="en-US" sz="20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33536" y="836712"/>
            <a:ext cx="883818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再来看下面这个算法，它的时间复杂度是多少呢？</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sum3(int n)</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i,j</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sum = 0;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&lt;n;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(j=</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j&lt;n;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sum= sum+ i*j; }       </a:t>
            </a:r>
            <a:r>
              <a:rPr lang="en-US" altLang="zh-CN" sz="24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 sum);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Text Box 4"/>
          <p:cNvSpPr txBox="1">
            <a:spLocks noChangeArrowheads="1"/>
          </p:cNvSpPr>
          <p:nvPr/>
        </p:nvSpPr>
        <p:spPr bwMode="auto">
          <a:xfrm>
            <a:off x="134178" y="4566607"/>
            <a:ext cx="8974326"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楷体" panose="02010609060101010101" pitchFamily="49" charset="-122"/>
                <a:ea typeface="楷体" panose="02010609060101010101" pitchFamily="49" charset="-122"/>
              </a:rPr>
              <a:t>这个算法结构同样是一个双重循环，但是内层循环的执行次数不再是</a:t>
            </a:r>
            <a:r>
              <a:rPr lang="en-US" altLang="zh-CN" sz="2000" dirty="0">
                <a:solidFill>
                  <a:srgbClr val="080808"/>
                </a:solidFill>
                <a:latin typeface="楷体" panose="02010609060101010101" pitchFamily="49" charset="-122"/>
                <a:ea typeface="楷体" panose="02010609060101010101" pitchFamily="49" charset="-122"/>
              </a:rPr>
              <a:t>n</a:t>
            </a:r>
            <a:r>
              <a:rPr lang="zh-CN" altLang="en-US" sz="2000" dirty="0">
                <a:solidFill>
                  <a:srgbClr val="080808"/>
                </a:solidFill>
                <a:latin typeface="楷体" panose="02010609060101010101" pitchFamily="49" charset="-122"/>
                <a:ea typeface="楷体" panose="02010609060101010101" pitchFamily="49" charset="-122"/>
              </a:rPr>
              <a:t>了，需要重新计算，此时内层循环的执行次数与</a:t>
            </a:r>
            <a:r>
              <a:rPr lang="en-US" altLang="zh-CN" sz="2000" dirty="0" err="1">
                <a:solidFill>
                  <a:srgbClr val="080808"/>
                </a:solidFill>
                <a:latin typeface="楷体" panose="02010609060101010101" pitchFamily="49" charset="-122"/>
                <a:ea typeface="楷体" panose="02010609060101010101" pitchFamily="49" charset="-122"/>
              </a:rPr>
              <a:t>i</a:t>
            </a:r>
            <a:r>
              <a:rPr lang="zh-CN" altLang="en-US" sz="2000" dirty="0">
                <a:solidFill>
                  <a:srgbClr val="080808"/>
                </a:solidFill>
                <a:latin typeface="楷体" panose="02010609060101010101" pitchFamily="49" charset="-122"/>
                <a:ea typeface="楷体" panose="02010609060101010101" pitchFamily="49" charset="-122"/>
              </a:rPr>
              <a:t>的值有关，当</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 = 0</a:t>
            </a:r>
            <a:r>
              <a:rPr lang="zh-CN" altLang="en-US" sz="2000" dirty="0">
                <a:solidFill>
                  <a:srgbClr val="080808"/>
                </a:solidFill>
                <a:latin typeface="楷体" panose="02010609060101010101" pitchFamily="49" charset="-122"/>
                <a:ea typeface="楷体" panose="02010609060101010101" pitchFamily="49" charset="-122"/>
              </a:rPr>
              <a:t>时，内层循环的执行次数是</a:t>
            </a:r>
            <a:r>
              <a:rPr lang="en-US" altLang="zh-CN" sz="2000" dirty="0">
                <a:solidFill>
                  <a:srgbClr val="080808"/>
                </a:solidFill>
                <a:latin typeface="楷体" panose="02010609060101010101" pitchFamily="49" charset="-122"/>
                <a:ea typeface="楷体" panose="02010609060101010101" pitchFamily="49" charset="-122"/>
              </a:rPr>
              <a:t>n</a:t>
            </a:r>
            <a:r>
              <a:rPr lang="zh-CN" altLang="en-US" sz="2000" dirty="0">
                <a:solidFill>
                  <a:srgbClr val="080808"/>
                </a:solidFill>
                <a:latin typeface="楷体" panose="02010609060101010101" pitchFamily="49" charset="-122"/>
                <a:ea typeface="楷体" panose="02010609060101010101" pitchFamily="49" charset="-122"/>
              </a:rPr>
              <a:t>，当</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 = 1</a:t>
            </a:r>
            <a:r>
              <a:rPr lang="zh-CN" altLang="en-US" sz="2000" dirty="0">
                <a:solidFill>
                  <a:srgbClr val="080808"/>
                </a:solidFill>
                <a:latin typeface="楷体" panose="02010609060101010101" pitchFamily="49" charset="-122"/>
                <a:ea typeface="楷体" panose="02010609060101010101" pitchFamily="49" charset="-122"/>
              </a:rPr>
              <a:t>时，内循环的执行次数是</a:t>
            </a:r>
            <a:r>
              <a:rPr lang="en-US" altLang="zh-CN" sz="2000" dirty="0">
                <a:solidFill>
                  <a:srgbClr val="080808"/>
                </a:solidFill>
                <a:latin typeface="楷体" panose="02010609060101010101" pitchFamily="49" charset="-122"/>
                <a:ea typeface="楷体" panose="02010609060101010101" pitchFamily="49" charset="-122"/>
              </a:rPr>
              <a:t>n-1</a:t>
            </a:r>
            <a:r>
              <a:rPr lang="zh-CN" altLang="en-US" sz="2000" dirty="0">
                <a:solidFill>
                  <a:srgbClr val="080808"/>
                </a:solidFill>
                <a:latin typeface="楷体" panose="02010609060101010101" pitchFamily="49" charset="-122"/>
                <a:ea typeface="楷体" panose="02010609060101010101" pitchFamily="49" charset="-122"/>
              </a:rPr>
              <a:t>，当</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 = 2</a:t>
            </a:r>
            <a:r>
              <a:rPr lang="zh-CN" altLang="en-US" sz="2000" dirty="0">
                <a:solidFill>
                  <a:srgbClr val="080808"/>
                </a:solidFill>
                <a:latin typeface="楷体" panose="02010609060101010101" pitchFamily="49" charset="-122"/>
                <a:ea typeface="楷体" panose="02010609060101010101" pitchFamily="49" charset="-122"/>
              </a:rPr>
              <a:t>时，内循环的执行次数是</a:t>
            </a:r>
            <a:r>
              <a:rPr lang="en-US" altLang="zh-CN" sz="2000" dirty="0">
                <a:solidFill>
                  <a:srgbClr val="080808"/>
                </a:solidFill>
                <a:latin typeface="楷体" panose="02010609060101010101" pitchFamily="49" charset="-122"/>
                <a:ea typeface="楷体" panose="02010609060101010101" pitchFamily="49" charset="-122"/>
              </a:rPr>
              <a:t>n-2</a:t>
            </a:r>
            <a:r>
              <a:rPr lang="zh-CN" altLang="en-US" sz="2000" dirty="0">
                <a:solidFill>
                  <a:srgbClr val="080808"/>
                </a:solidFill>
                <a:latin typeface="楷体" panose="02010609060101010101" pitchFamily="49" charset="-122"/>
                <a:ea typeface="楷体" panose="02010609060101010101" pitchFamily="49" charset="-122"/>
              </a:rPr>
              <a:t>，</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，当</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 = n</a:t>
            </a:r>
            <a:r>
              <a:rPr lang="zh-CN" altLang="en-US" sz="2000" dirty="0">
                <a:solidFill>
                  <a:srgbClr val="080808"/>
                </a:solidFill>
                <a:latin typeface="楷体" panose="02010609060101010101" pitchFamily="49" charset="-122"/>
                <a:ea typeface="楷体" panose="02010609060101010101" pitchFamily="49" charset="-122"/>
              </a:rPr>
              <a:t>－</a:t>
            </a:r>
            <a:r>
              <a:rPr lang="en-US" altLang="zh-CN" sz="2000" dirty="0">
                <a:solidFill>
                  <a:srgbClr val="080808"/>
                </a:solidFill>
                <a:latin typeface="楷体" panose="02010609060101010101" pitchFamily="49" charset="-122"/>
                <a:ea typeface="楷体" panose="02010609060101010101" pitchFamily="49" charset="-122"/>
              </a:rPr>
              <a:t>1</a:t>
            </a:r>
            <a:r>
              <a:rPr lang="zh-CN" altLang="en-US" sz="2000" dirty="0">
                <a:solidFill>
                  <a:srgbClr val="080808"/>
                </a:solidFill>
                <a:latin typeface="楷体" panose="02010609060101010101" pitchFamily="49" charset="-122"/>
                <a:ea typeface="楷体" panose="02010609060101010101" pitchFamily="49" charset="-122"/>
              </a:rPr>
              <a:t>时，内循环的执行次数是</a:t>
            </a:r>
            <a:r>
              <a:rPr lang="en-US" altLang="zh-CN" sz="2000" dirty="0">
                <a:solidFill>
                  <a:srgbClr val="080808"/>
                </a:solidFill>
                <a:latin typeface="楷体" panose="02010609060101010101" pitchFamily="49" charset="-122"/>
                <a:ea typeface="楷体" panose="02010609060101010101" pitchFamily="49" charset="-122"/>
              </a:rPr>
              <a:t>1</a:t>
            </a:r>
            <a:r>
              <a:rPr lang="zh-CN" altLang="en-US" sz="2000" dirty="0">
                <a:solidFill>
                  <a:srgbClr val="080808"/>
                </a:solidFill>
                <a:latin typeface="楷体" panose="02010609060101010101" pitchFamily="49" charset="-122"/>
                <a:ea typeface="楷体" panose="02010609060101010101" pitchFamily="49" charset="-122"/>
              </a:rPr>
              <a:t>次，总的执行次数就是：</a:t>
            </a:r>
            <a:endParaRPr lang="zh-CN" altLang="en-US" sz="20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000" dirty="0">
                <a:solidFill>
                  <a:srgbClr val="080808"/>
                </a:solidFill>
                <a:latin typeface="楷体" panose="02010609060101010101" pitchFamily="49" charset="-122"/>
                <a:ea typeface="楷体" panose="02010609060101010101" pitchFamily="49" charset="-122"/>
              </a:rPr>
              <a:t>T(n)=n+(n-1)+(n-2)+…+1+3=(n</a:t>
            </a:r>
            <a:r>
              <a:rPr lang="en-US" altLang="zh-CN" sz="2000" baseline="30000" dirty="0">
                <a:solidFill>
                  <a:srgbClr val="080808"/>
                </a:solidFill>
                <a:latin typeface="楷体" panose="02010609060101010101" pitchFamily="49" charset="-122"/>
                <a:ea typeface="楷体" panose="02010609060101010101" pitchFamily="49" charset="-122"/>
              </a:rPr>
              <a:t>2</a:t>
            </a:r>
            <a:r>
              <a:rPr lang="en-US" altLang="zh-CN" sz="2000" dirty="0">
                <a:solidFill>
                  <a:srgbClr val="080808"/>
                </a:solidFill>
                <a:latin typeface="楷体" panose="02010609060101010101" pitchFamily="49" charset="-122"/>
                <a:ea typeface="楷体" panose="02010609060101010101" pitchFamily="49" charset="-122"/>
              </a:rPr>
              <a:t>+n)/2+3</a:t>
            </a:r>
            <a:endParaRPr lang="en-US" altLang="zh-CN" sz="20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000" dirty="0">
                <a:solidFill>
                  <a:srgbClr val="080808"/>
                </a:solidFill>
                <a:latin typeface="楷体" panose="02010609060101010101" pitchFamily="49" charset="-122"/>
                <a:ea typeface="楷体" panose="02010609060101010101" pitchFamily="49" charset="-122"/>
              </a:rPr>
              <a:t>根据推导大</a:t>
            </a:r>
            <a:r>
              <a:rPr lang="en-US" altLang="zh-CN" sz="20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zh-CN" altLang="en-US" sz="2000" dirty="0">
                <a:solidFill>
                  <a:srgbClr val="080808"/>
                </a:solidFill>
                <a:latin typeface="楷体" panose="02010609060101010101" pitchFamily="49" charset="-122"/>
                <a:ea typeface="楷体" panose="02010609060101010101" pitchFamily="49" charset="-122"/>
              </a:rPr>
              <a:t>阶的方法步骤，得出该算法的时间复杂度是</a:t>
            </a:r>
            <a:r>
              <a:rPr lang="en-US" altLang="zh-CN" sz="20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000" dirty="0">
                <a:solidFill>
                  <a:srgbClr val="080808"/>
                </a:solidFill>
                <a:latin typeface="楷体" panose="02010609060101010101" pitchFamily="49" charset="-122"/>
                <a:ea typeface="楷体" panose="02010609060101010101" pitchFamily="49" charset="-122"/>
              </a:rPr>
              <a:t>(n</a:t>
            </a:r>
            <a:r>
              <a:rPr lang="en-US" altLang="zh-CN" sz="2000" baseline="30000" dirty="0">
                <a:solidFill>
                  <a:srgbClr val="080808"/>
                </a:solidFill>
                <a:latin typeface="楷体" panose="02010609060101010101" pitchFamily="49" charset="-122"/>
                <a:ea typeface="楷体" panose="02010609060101010101" pitchFamily="49" charset="-122"/>
              </a:rPr>
              <a:t>2</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a:t>
            </a:r>
            <a:endParaRPr lang="zh-CN" altLang="en-US" sz="20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6703" y="976955"/>
            <a:ext cx="4879862"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1.2.3 </a:t>
            </a:r>
            <a:r>
              <a:rPr lang="zh-CN" altLang="en-US" sz="2800" b="1" dirty="0">
                <a:solidFill>
                  <a:srgbClr val="0000FF"/>
                </a:solidFill>
                <a:latin typeface="楷体" panose="02010609060101010101" pitchFamily="49" charset="-122"/>
                <a:ea typeface="楷体" panose="02010609060101010101" pitchFamily="49" charset="-122"/>
              </a:rPr>
              <a:t>算法的空间复杂度分析</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6" name="Text Box 4"/>
          <p:cNvSpPr txBox="1">
            <a:spLocks noChangeArrowheads="1"/>
          </p:cNvSpPr>
          <p:nvPr/>
        </p:nvSpPr>
        <p:spPr bwMode="auto">
          <a:xfrm>
            <a:off x="60141" y="2090172"/>
            <a:ext cx="9023717"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算法的空间复杂度定义为该算法执行时耗费的辅助存储空间，用</a:t>
            </a:r>
            <a:r>
              <a:rPr lang="en-US" altLang="zh-CN" sz="2400" dirty="0">
                <a:solidFill>
                  <a:srgbClr val="080808"/>
                </a:solidFill>
                <a:latin typeface="楷体" panose="02010609060101010101" pitchFamily="49" charset="-122"/>
                <a:ea typeface="楷体" panose="02010609060101010101" pitchFamily="49" charset="-122"/>
              </a:rPr>
              <a:t>S(n)</a:t>
            </a:r>
            <a:r>
              <a:rPr lang="zh-CN" altLang="en-US" sz="2400" dirty="0">
                <a:solidFill>
                  <a:srgbClr val="080808"/>
                </a:solidFill>
                <a:latin typeface="楷体" panose="02010609060101010101" pitchFamily="49" charset="-122"/>
                <a:ea typeface="楷体" panose="02010609060101010101" pitchFamily="49" charset="-122"/>
              </a:rPr>
              <a:t>表示，同样是是问题规模</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的函数。算法空间复杂度分析是对算法在执行过程中临时所需要使用的存储空间大小进行量度。算法在执行过程中占用的空间与算法的设计有关，针对同一问题的不同算法有所不同，有的算法空间复杂度与问题规模有关，会随问题规模的增大而增大，有的则与问题规模无关，在计算空间复杂度的时候也使用大</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O</a:t>
            </a:r>
            <a:r>
              <a:rPr lang="zh-CN" altLang="en-US" sz="2400" dirty="0">
                <a:solidFill>
                  <a:srgbClr val="080808"/>
                </a:solidFill>
                <a:latin typeface="楷体" panose="02010609060101010101" pitchFamily="49" charset="-122"/>
                <a:ea typeface="楷体" panose="02010609060101010101" pitchFamily="49" charset="-122"/>
              </a:rPr>
              <a:t>表示法。</a:t>
            </a: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1.4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算法设计实例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323528" y="1916832"/>
            <a:ext cx="8363699"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1.8】</a:t>
            </a:r>
            <a:r>
              <a:rPr lang="zh-CN" altLang="en-US" sz="2400" dirty="0">
                <a:solidFill>
                  <a:srgbClr val="080808"/>
                </a:solidFill>
                <a:latin typeface="楷体" panose="02010609060101010101" pitchFamily="49" charset="-122"/>
                <a:ea typeface="楷体" panose="02010609060101010101" pitchFamily="49" charset="-122"/>
              </a:rPr>
              <a:t>请设计一个算法完成一维数组元素的逆置操作，假设原数组元素为</a:t>
            </a:r>
            <a:r>
              <a:rPr lang="en-US" altLang="zh-CN" sz="2400" dirty="0">
                <a:solidFill>
                  <a:srgbClr val="080808"/>
                </a:solidFill>
                <a:latin typeface="楷体" panose="02010609060101010101" pitchFamily="49" charset="-122"/>
                <a:ea typeface="楷体" panose="02010609060101010101" pitchFamily="49" charset="-122"/>
              </a:rPr>
              <a:t>a0, a1,…, an-1</a:t>
            </a:r>
            <a:r>
              <a:rPr lang="zh-CN" altLang="en-US" sz="2400" dirty="0">
                <a:solidFill>
                  <a:srgbClr val="080808"/>
                </a:solidFill>
                <a:latin typeface="楷体" panose="02010609060101010101" pitchFamily="49" charset="-122"/>
                <a:ea typeface="楷体" panose="02010609060101010101" pitchFamily="49" charset="-122"/>
              </a:rPr>
              <a:t>，逆置后的序列应当为</a:t>
            </a:r>
            <a:r>
              <a:rPr lang="en-US" altLang="zh-CN" sz="2400" dirty="0">
                <a:solidFill>
                  <a:srgbClr val="080808"/>
                </a:solidFill>
                <a:latin typeface="楷体" panose="02010609060101010101" pitchFamily="49" charset="-122"/>
                <a:ea typeface="楷体" panose="02010609060101010101" pitchFamily="49" charset="-122"/>
              </a:rPr>
              <a:t>an-1, …, a1, a0</a:t>
            </a:r>
            <a:r>
              <a:rPr lang="zh-CN" altLang="en-US" sz="2400" dirty="0">
                <a:solidFill>
                  <a:srgbClr val="080808"/>
                </a:solidFill>
                <a:latin typeface="楷体" panose="02010609060101010101" pitchFamily="49" charset="-122"/>
                <a:ea typeface="楷体" panose="02010609060101010101" pitchFamily="49" charset="-122"/>
              </a:rPr>
              <a:t>，要求原一维数组元素保持不变。</a:t>
            </a:r>
            <a:endParaRPr lang="zh-CN" altLang="en-US" sz="2400" dirty="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算法设计：首先分析问题中设计的数据和数据之间的关系，本题的操作对象是一个一维数组，数据元素之间是线性关系。然后选择算法策略，根据题目要求，逆置后原数组保持不变，这样的话就必须开辟一片新的存储空间用来存放逆置后的数组元素，因此定义了一维数组</a:t>
            </a:r>
            <a:r>
              <a:rPr lang="en-US" altLang="zh-CN" sz="2400" dirty="0">
                <a:solidFill>
                  <a:srgbClr val="080808"/>
                </a:solidFill>
                <a:latin typeface="楷体" panose="02010609060101010101" pitchFamily="49" charset="-122"/>
                <a:ea typeface="楷体" panose="02010609060101010101" pitchFamily="49" charset="-122"/>
              </a:rPr>
              <a:t>b</a:t>
            </a:r>
            <a:r>
              <a:rPr lang="zh-CN" altLang="en-US" sz="2400" dirty="0">
                <a:solidFill>
                  <a:srgbClr val="080808"/>
                </a:solidFill>
                <a:latin typeface="楷体" panose="02010609060101010101" pitchFamily="49" charset="-122"/>
                <a:ea typeface="楷体" panose="02010609060101010101" pitchFamily="49" charset="-122"/>
              </a:rPr>
              <a:t>，如下表</a:t>
            </a:r>
            <a:r>
              <a:rPr lang="en-US" altLang="zh-CN" sz="2400" dirty="0">
                <a:solidFill>
                  <a:srgbClr val="080808"/>
                </a:solidFill>
                <a:latin typeface="楷体" panose="02010609060101010101" pitchFamily="49" charset="-122"/>
                <a:ea typeface="楷体" panose="02010609060101010101" pitchFamily="49" charset="-122"/>
              </a:rPr>
              <a:t>1.6</a:t>
            </a:r>
            <a:r>
              <a:rPr lang="zh-CN" altLang="en-US" sz="2400" dirty="0">
                <a:solidFill>
                  <a:srgbClr val="080808"/>
                </a:solidFill>
                <a:latin typeface="楷体" panose="02010609060101010101" pitchFamily="49" charset="-122"/>
                <a:ea typeface="楷体" panose="02010609060101010101" pitchFamily="49" charset="-122"/>
              </a:rPr>
              <a:t>所示，数组</a:t>
            </a:r>
            <a:r>
              <a:rPr lang="en-US" altLang="zh-CN" sz="2400" dirty="0">
                <a:solidFill>
                  <a:srgbClr val="080808"/>
                </a:solidFill>
                <a:latin typeface="楷体" panose="02010609060101010101" pitchFamily="49" charset="-122"/>
                <a:ea typeface="楷体" panose="02010609060101010101" pitchFamily="49" charset="-122"/>
              </a:rPr>
              <a:t>b</a:t>
            </a:r>
            <a:r>
              <a:rPr lang="zh-CN" altLang="en-US" sz="2400" dirty="0">
                <a:solidFill>
                  <a:srgbClr val="080808"/>
                </a:solidFill>
                <a:latin typeface="楷体" panose="02010609060101010101" pitchFamily="49" charset="-122"/>
                <a:ea typeface="楷体" panose="02010609060101010101" pitchFamily="49" charset="-122"/>
              </a:rPr>
              <a:t>中的元素</a:t>
            </a:r>
            <a:r>
              <a:rPr lang="en-US" altLang="zh-CN" sz="2400" dirty="0">
                <a:solidFill>
                  <a:srgbClr val="080808"/>
                </a:solidFill>
                <a:latin typeface="楷体" panose="02010609060101010101" pitchFamily="49" charset="-122"/>
                <a:ea typeface="楷体" panose="02010609060101010101" pitchFamily="49" charset="-122"/>
              </a:rPr>
              <a:t>b[0]</a:t>
            </a:r>
            <a:r>
              <a:rPr lang="zh-CN" altLang="en-US" sz="2400" dirty="0">
                <a:solidFill>
                  <a:srgbClr val="080808"/>
                </a:solidFill>
                <a:latin typeface="楷体" panose="02010609060101010101" pitchFamily="49" charset="-122"/>
                <a:ea typeface="楷体" panose="02010609060101010101" pitchFamily="49" charset="-122"/>
              </a:rPr>
              <a:t>对应于数组元素</a:t>
            </a:r>
            <a:r>
              <a:rPr lang="en-US" altLang="zh-CN" sz="2400" dirty="0">
                <a:solidFill>
                  <a:srgbClr val="080808"/>
                </a:solidFill>
                <a:latin typeface="楷体" panose="02010609060101010101" pitchFamily="49" charset="-122"/>
                <a:ea typeface="楷体" panose="02010609060101010101" pitchFamily="49" charset="-122"/>
              </a:rPr>
              <a:t>a</a:t>
            </a:r>
            <a:r>
              <a:rPr lang="zh-CN" altLang="en-US" sz="2400" dirty="0">
                <a:solidFill>
                  <a:srgbClr val="080808"/>
                </a:solidFill>
                <a:latin typeface="楷体" panose="02010609060101010101" pitchFamily="49" charset="-122"/>
                <a:ea typeface="楷体" panose="02010609060101010101" pitchFamily="49" charset="-122"/>
              </a:rPr>
              <a:t>中的元素</a:t>
            </a:r>
            <a:r>
              <a:rPr lang="en-US" altLang="zh-CN" sz="2400" dirty="0">
                <a:solidFill>
                  <a:srgbClr val="080808"/>
                </a:solidFill>
                <a:latin typeface="楷体" panose="02010609060101010101" pitchFamily="49" charset="-122"/>
                <a:ea typeface="楷体" panose="02010609060101010101" pitchFamily="49" charset="-122"/>
              </a:rPr>
              <a:t>a[n-1]</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b[1]</a:t>
            </a:r>
            <a:r>
              <a:rPr lang="zh-CN" altLang="en-US" sz="2400" dirty="0">
                <a:solidFill>
                  <a:srgbClr val="080808"/>
                </a:solidFill>
                <a:latin typeface="楷体" panose="02010609060101010101" pitchFamily="49" charset="-122"/>
                <a:ea typeface="楷体" panose="02010609060101010101" pitchFamily="49" charset="-122"/>
              </a:rPr>
              <a:t>对应于</a:t>
            </a:r>
            <a:r>
              <a:rPr lang="en-US" altLang="zh-CN" sz="2400" dirty="0">
                <a:solidFill>
                  <a:srgbClr val="080808"/>
                </a:solidFill>
                <a:latin typeface="楷体" panose="02010609060101010101" pitchFamily="49" charset="-122"/>
                <a:ea typeface="楷体" panose="02010609060101010101" pitchFamily="49" charset="-122"/>
              </a:rPr>
              <a:t>a[n-2]</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b[2]</a:t>
            </a:r>
            <a:r>
              <a:rPr lang="zh-CN" altLang="en-US" sz="2400" dirty="0">
                <a:solidFill>
                  <a:srgbClr val="080808"/>
                </a:solidFill>
                <a:latin typeface="楷体" panose="02010609060101010101" pitchFamily="49" charset="-122"/>
                <a:ea typeface="楷体" panose="02010609060101010101" pitchFamily="49" charset="-122"/>
              </a:rPr>
              <a:t>对应于</a:t>
            </a:r>
            <a:r>
              <a:rPr lang="en-US" altLang="zh-CN" sz="2400" dirty="0">
                <a:solidFill>
                  <a:srgbClr val="080808"/>
                </a:solidFill>
                <a:latin typeface="楷体" panose="02010609060101010101" pitchFamily="49" charset="-122"/>
                <a:ea typeface="楷体" panose="02010609060101010101" pitchFamily="49" charset="-122"/>
              </a:rPr>
              <a:t>a[n-3] ……</a:t>
            </a:r>
            <a:r>
              <a:rPr lang="zh-CN" altLang="en-US" sz="2400" dirty="0">
                <a:solidFill>
                  <a:srgbClr val="080808"/>
                </a:solidFill>
                <a:latin typeface="楷体" panose="02010609060101010101" pitchFamily="49" charset="-122"/>
                <a:ea typeface="楷体" panose="02010609060101010101" pitchFamily="49" charset="-122"/>
              </a:rPr>
              <a:t>，归纳出规律</a:t>
            </a:r>
            <a:r>
              <a:rPr lang="en-US" altLang="zh-CN" sz="2400" dirty="0">
                <a:solidFill>
                  <a:srgbClr val="080808"/>
                </a:solidFill>
                <a:latin typeface="楷体" panose="02010609060101010101" pitchFamily="49" charset="-122"/>
                <a:ea typeface="楷体" panose="02010609060101010101" pitchFamily="49" charset="-122"/>
              </a:rPr>
              <a:t>b[</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对应于</a:t>
            </a:r>
            <a:r>
              <a:rPr lang="en-US" altLang="zh-CN" sz="2400" dirty="0">
                <a:solidFill>
                  <a:srgbClr val="080808"/>
                </a:solidFill>
                <a:latin typeface="楷体" panose="02010609060101010101" pitchFamily="49" charset="-122"/>
                <a:ea typeface="楷体" panose="02010609060101010101" pitchFamily="49" charset="-122"/>
              </a:rPr>
              <a:t>a[n-1-i]</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251520" y="1412776"/>
            <a:ext cx="8568952"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1.9】</a:t>
            </a:r>
            <a:r>
              <a:rPr lang="zh-CN" altLang="en-US" sz="2400" dirty="0">
                <a:solidFill>
                  <a:srgbClr val="080808"/>
                </a:solidFill>
                <a:latin typeface="楷体" panose="02010609060101010101" pitchFamily="49" charset="-122"/>
                <a:ea typeface="楷体" panose="02010609060101010101" pitchFamily="49" charset="-122"/>
              </a:rPr>
              <a:t>请设计一个算法完成一维数组元素的逆置操作，假设原数组元素为</a:t>
            </a:r>
            <a:r>
              <a:rPr lang="en-US" altLang="zh-CN" sz="2400" dirty="0">
                <a:solidFill>
                  <a:srgbClr val="080808"/>
                </a:solidFill>
                <a:latin typeface="楷体" panose="02010609060101010101" pitchFamily="49" charset="-122"/>
                <a:ea typeface="楷体" panose="02010609060101010101" pitchFamily="49" charset="-122"/>
              </a:rPr>
              <a:t>a0, a1, …, an-1</a:t>
            </a:r>
            <a:r>
              <a:rPr lang="zh-CN" altLang="en-US" sz="2400" dirty="0">
                <a:solidFill>
                  <a:srgbClr val="080808"/>
                </a:solidFill>
                <a:latin typeface="楷体" panose="02010609060101010101" pitchFamily="49" charset="-122"/>
                <a:ea typeface="楷体" panose="02010609060101010101" pitchFamily="49" charset="-122"/>
              </a:rPr>
              <a:t>，逆置后的序列应当为</a:t>
            </a:r>
            <a:r>
              <a:rPr lang="en-US" altLang="zh-CN" sz="2400" dirty="0">
                <a:solidFill>
                  <a:srgbClr val="080808"/>
                </a:solidFill>
                <a:latin typeface="楷体" panose="02010609060101010101" pitchFamily="49" charset="-122"/>
                <a:ea typeface="楷体" panose="02010609060101010101" pitchFamily="49" charset="-122"/>
              </a:rPr>
              <a:t>an-1, …, a1, a0</a:t>
            </a:r>
            <a:r>
              <a:rPr lang="zh-CN" altLang="en-US" sz="2400" dirty="0">
                <a:solidFill>
                  <a:srgbClr val="080808"/>
                </a:solidFill>
                <a:latin typeface="楷体" panose="02010609060101010101" pitchFamily="49" charset="-122"/>
                <a:ea typeface="楷体" panose="02010609060101010101" pitchFamily="49" charset="-122"/>
              </a:rPr>
              <a:t>，要求原数组中的数据元素值被改变。</a:t>
            </a:r>
            <a:endParaRPr lang="zh-CN" altLang="en-US" sz="2400" dirty="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算法设计：首先分析问题中设计的数据和数据之间的关系，本题的操作对象是一个一维数组，数据元素之间是线性关系。然后选择算法策略，根据题目要求，逆置后原数组中的数据元素值被改变，这样的话就不需要开辟一片新的存储空间了，此时要关注的问题是如何确保在转置</a:t>
            </a:r>
            <a:r>
              <a:rPr lang="en-US" altLang="zh-CN" sz="2400" dirty="0">
                <a:solidFill>
                  <a:srgbClr val="080808"/>
                </a:solidFill>
                <a:latin typeface="楷体" panose="02010609060101010101" pitchFamily="49" charset="-122"/>
                <a:ea typeface="楷体" panose="02010609060101010101" pitchFamily="49" charset="-122"/>
              </a:rPr>
              <a:t>A</a:t>
            </a:r>
            <a:r>
              <a:rPr lang="zh-CN" altLang="en-US" sz="2400" dirty="0">
                <a:solidFill>
                  <a:srgbClr val="080808"/>
                </a:solidFill>
                <a:latin typeface="楷体" panose="02010609060101010101" pitchFamily="49" charset="-122"/>
                <a:ea typeface="楷体" panose="02010609060101010101" pitchFamily="49" charset="-122"/>
              </a:rPr>
              <a:t>中元素的过程中不会因为数据的覆盖式写入特点而丢失数据，因此考虑从数组两端开始，一一交换，如下图</a:t>
            </a:r>
            <a:r>
              <a:rPr lang="en-US" altLang="zh-CN" sz="2400" dirty="0">
                <a:solidFill>
                  <a:srgbClr val="080808"/>
                </a:solidFill>
                <a:latin typeface="楷体" panose="02010609060101010101" pitchFamily="49" charset="-122"/>
                <a:ea typeface="楷体" panose="02010609060101010101" pitchFamily="49" charset="-122"/>
              </a:rPr>
              <a:t>1.6</a:t>
            </a:r>
            <a:r>
              <a:rPr lang="zh-CN" altLang="en-US" sz="2400" dirty="0">
                <a:solidFill>
                  <a:srgbClr val="080808"/>
                </a:solidFill>
                <a:latin typeface="楷体" panose="02010609060101010101" pitchFamily="49" charset="-122"/>
                <a:ea typeface="楷体" panose="02010609060101010101" pitchFamily="49" charset="-122"/>
              </a:rPr>
              <a:t>所示，</a:t>
            </a:r>
            <a:r>
              <a:rPr lang="en-US" altLang="zh-CN" sz="2400" dirty="0">
                <a:solidFill>
                  <a:srgbClr val="080808"/>
                </a:solidFill>
                <a:latin typeface="楷体" panose="02010609060101010101" pitchFamily="49" charset="-122"/>
                <a:ea typeface="楷体" panose="02010609060101010101" pitchFamily="49" charset="-122"/>
              </a:rPr>
              <a:t>a[0]</a:t>
            </a:r>
            <a:r>
              <a:rPr lang="zh-CN" altLang="en-US" sz="2400" dirty="0">
                <a:solidFill>
                  <a:srgbClr val="080808"/>
                </a:solidFill>
                <a:latin typeface="楷体" panose="02010609060101010101" pitchFamily="49" charset="-122"/>
                <a:ea typeface="楷体" panose="02010609060101010101" pitchFamily="49" charset="-122"/>
              </a:rPr>
              <a:t>对应于</a:t>
            </a:r>
            <a:r>
              <a:rPr lang="en-US" altLang="zh-CN" sz="2400" dirty="0">
                <a:solidFill>
                  <a:srgbClr val="080808"/>
                </a:solidFill>
                <a:latin typeface="楷体" panose="02010609060101010101" pitchFamily="49" charset="-122"/>
                <a:ea typeface="楷体" panose="02010609060101010101" pitchFamily="49" charset="-122"/>
              </a:rPr>
              <a:t>a[n-1]</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a[1]</a:t>
            </a:r>
            <a:r>
              <a:rPr lang="zh-CN" altLang="en-US" sz="2400" dirty="0">
                <a:solidFill>
                  <a:srgbClr val="080808"/>
                </a:solidFill>
                <a:latin typeface="楷体" panose="02010609060101010101" pitchFamily="49" charset="-122"/>
                <a:ea typeface="楷体" panose="02010609060101010101" pitchFamily="49" charset="-122"/>
              </a:rPr>
              <a:t>对应于</a:t>
            </a:r>
            <a:r>
              <a:rPr lang="en-US" altLang="zh-CN" sz="2400" dirty="0">
                <a:solidFill>
                  <a:srgbClr val="080808"/>
                </a:solidFill>
                <a:latin typeface="楷体" panose="02010609060101010101" pitchFamily="49" charset="-122"/>
                <a:ea typeface="楷体" panose="02010609060101010101" pitchFamily="49" charset="-122"/>
              </a:rPr>
              <a:t>a[n-2]</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，归纳出规律</a:t>
            </a:r>
            <a:r>
              <a:rPr lang="en-US" altLang="zh-CN" sz="2400" dirty="0">
                <a:solidFill>
                  <a:srgbClr val="080808"/>
                </a:solidFill>
                <a:latin typeface="楷体" panose="02010609060101010101" pitchFamily="49" charset="-122"/>
                <a:ea typeface="楷体" panose="02010609060101010101" pitchFamily="49" charset="-122"/>
              </a:rPr>
              <a:t>a[</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对应于</a:t>
            </a:r>
            <a:r>
              <a:rPr lang="en-US" altLang="zh-CN" sz="2400" dirty="0">
                <a:solidFill>
                  <a:srgbClr val="080808"/>
                </a:solidFill>
                <a:latin typeface="楷体" panose="02010609060101010101" pitchFamily="49" charset="-122"/>
                <a:ea typeface="楷体" panose="02010609060101010101" pitchFamily="49" charset="-122"/>
              </a:rPr>
              <a:t>a[n-1-i]</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67395" y="83661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1.1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课程</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概要和参考</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资料</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2391" y="1420617"/>
            <a:ext cx="3763645"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1.1.2 </a:t>
            </a:r>
            <a:r>
              <a:rPr lang="zh-CN" altLang="en-US" sz="2800" b="1" dirty="0">
                <a:solidFill>
                  <a:srgbClr val="0000FF"/>
                </a:solidFill>
                <a:latin typeface="楷体" panose="02010609060101010101" pitchFamily="49" charset="-122"/>
                <a:ea typeface="楷体" panose="02010609060101010101" pitchFamily="49" charset="-122"/>
              </a:rPr>
              <a:t>算法的如何</a:t>
            </a:r>
            <a:r>
              <a:rPr lang="zh-CN" altLang="en-US" sz="2800" b="1" dirty="0">
                <a:solidFill>
                  <a:srgbClr val="0000FF"/>
                </a:solidFill>
                <a:latin typeface="楷体" panose="02010609060101010101" pitchFamily="49" charset="-122"/>
                <a:ea typeface="楷体" panose="02010609060101010101" pitchFamily="49" charset="-122"/>
              </a:rPr>
              <a:t>学习</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6" name="文本框 5"/>
          <p:cNvSpPr txBox="1"/>
          <p:nvPr/>
        </p:nvSpPr>
        <p:spPr>
          <a:xfrm>
            <a:off x="2987675" y="5258435"/>
            <a:ext cx="4568190" cy="709930"/>
          </a:xfrm>
          <a:prstGeom prst="rect">
            <a:avLst/>
          </a:prstGeom>
          <a:noFill/>
          <a:extLst>
            <a:ext uri="{909E8E84-426E-40DD-AFC4-6F175D3DCCD1}">
              <a14:hiddenFill xmlns:a14="http://schemas.microsoft.com/office/drawing/2010/main">
                <a:solidFill>
                  <a:schemeClr val="tx1"/>
                </a:solidFill>
              </a14:hiddenFill>
            </a:ext>
          </a:extLst>
        </p:spPr>
        <p:txBody>
          <a:bodyPr wrap="square" rtlCol="0" anchor="t">
            <a:noAutofit/>
          </a:bodyPr>
          <a:p>
            <a:pPr lvl="0" algn="ctr">
              <a:lnSpc>
                <a:spcPct val="100000"/>
              </a:lnSpc>
              <a:spcBef>
                <a:spcPct val="0"/>
              </a:spcBef>
              <a:spcAft>
                <a:spcPct val="35000"/>
              </a:spcAft>
            </a:pPr>
            <a:r>
              <a:rPr lang="zh-CN" altLang="en-US">
                <a:ln>
                  <a:solidFill>
                    <a:schemeClr val="tx1"/>
                  </a:solidFill>
                </a:ln>
                <a:sym typeface="+mn-ea"/>
              </a:rPr>
              <a:t>算法的设计是不断对问题的推敲和研究！从中积累经验并不断对</a:t>
            </a:r>
            <a:r>
              <a:rPr lang="zh-CN" altLang="en-US">
                <a:ln>
                  <a:solidFill>
                    <a:schemeClr val="tx1"/>
                  </a:solidFill>
                </a:ln>
                <a:sym typeface="+mn-ea"/>
              </a:rPr>
              <a:t>经验总结，算法的理论也只能从这个过程中去消化</a:t>
            </a:r>
            <a:r>
              <a:rPr lang="zh-CN" altLang="en-US">
                <a:ln>
                  <a:solidFill>
                    <a:schemeClr val="tx1"/>
                  </a:solidFill>
                </a:ln>
                <a:sym typeface="+mn-ea"/>
              </a:rPr>
              <a:t>和体会。</a:t>
            </a:r>
            <a:endParaRPr lang="zh-CN" altLang="en-US">
              <a:ln>
                <a:solidFill>
                  <a:schemeClr val="tx1"/>
                </a:solidFill>
              </a:ln>
              <a:sym typeface="+mn-ea"/>
            </a:endParaRPr>
          </a:p>
        </p:txBody>
      </p:sp>
      <p:sp>
        <p:nvSpPr>
          <p:cNvPr id="7" name="流程图: 终止 6"/>
          <p:cNvSpPr/>
          <p:nvPr/>
        </p:nvSpPr>
        <p:spPr>
          <a:xfrm>
            <a:off x="106680" y="3399155"/>
            <a:ext cx="1357630" cy="436880"/>
          </a:xfrm>
          <a:prstGeom prst="flowChartTerminator">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232410" y="3451225"/>
            <a:ext cx="1158875" cy="328930"/>
          </a:xfrm>
          <a:prstGeom prst="rect">
            <a:avLst/>
          </a:prstGeom>
          <a:noFill/>
        </p:spPr>
        <p:txBody>
          <a:bodyPr wrap="square" rtlCol="0">
            <a:noAutofit/>
          </a:bodyPr>
          <a:p>
            <a:r>
              <a:rPr lang="zh-CN" altLang="en-US"/>
              <a:t>提出</a:t>
            </a:r>
            <a:r>
              <a:rPr lang="zh-CN" altLang="en-US"/>
              <a:t>问题</a:t>
            </a:r>
            <a:endParaRPr lang="zh-CN" altLang="en-US"/>
          </a:p>
        </p:txBody>
      </p:sp>
      <p:sp>
        <p:nvSpPr>
          <p:cNvPr id="9" name="右箭头 8"/>
          <p:cNvSpPr/>
          <p:nvPr/>
        </p:nvSpPr>
        <p:spPr>
          <a:xfrm>
            <a:off x="1509395" y="3500755"/>
            <a:ext cx="375920" cy="185420"/>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流程图: 终止 11"/>
          <p:cNvSpPr/>
          <p:nvPr/>
        </p:nvSpPr>
        <p:spPr>
          <a:xfrm>
            <a:off x="1938020" y="3374390"/>
            <a:ext cx="1374775" cy="489585"/>
          </a:xfrm>
          <a:prstGeom prst="flowChartTerminator">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2002790" y="3451225"/>
            <a:ext cx="1250950" cy="349250"/>
          </a:xfrm>
          <a:prstGeom prst="rect">
            <a:avLst/>
          </a:prstGeom>
          <a:noFill/>
        </p:spPr>
        <p:txBody>
          <a:bodyPr wrap="square" rtlCol="0">
            <a:noAutofit/>
          </a:bodyPr>
          <a:p>
            <a:r>
              <a:rPr lang="zh-CN" altLang="en-US" sz="1400"/>
              <a:t>推敲</a:t>
            </a:r>
            <a:r>
              <a:rPr lang="zh-CN" altLang="en-US" sz="1400"/>
              <a:t>解析问题</a:t>
            </a:r>
            <a:endParaRPr lang="zh-CN" altLang="en-US" sz="1400"/>
          </a:p>
        </p:txBody>
      </p:sp>
      <p:sp>
        <p:nvSpPr>
          <p:cNvPr id="16" name="矩形 15"/>
          <p:cNvSpPr/>
          <p:nvPr/>
        </p:nvSpPr>
        <p:spPr>
          <a:xfrm>
            <a:off x="3650615" y="2722880"/>
            <a:ext cx="3168015" cy="1872615"/>
          </a:xfrm>
          <a:prstGeom prst="rect">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矩形 17"/>
          <p:cNvSpPr/>
          <p:nvPr/>
        </p:nvSpPr>
        <p:spPr>
          <a:xfrm>
            <a:off x="3938905" y="3010535"/>
            <a:ext cx="1296035" cy="504190"/>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矩形 18"/>
          <p:cNvSpPr/>
          <p:nvPr/>
        </p:nvSpPr>
        <p:spPr>
          <a:xfrm>
            <a:off x="3938905" y="3863975"/>
            <a:ext cx="1296035" cy="504190"/>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0" name="文本框 19"/>
          <p:cNvSpPr txBox="1"/>
          <p:nvPr/>
        </p:nvSpPr>
        <p:spPr>
          <a:xfrm>
            <a:off x="4010660" y="3082925"/>
            <a:ext cx="1455420" cy="368300"/>
          </a:xfrm>
          <a:prstGeom prst="rect">
            <a:avLst/>
          </a:prstGeom>
          <a:noFill/>
        </p:spPr>
        <p:txBody>
          <a:bodyPr wrap="square" rtlCol="0">
            <a:spAutoFit/>
          </a:bodyPr>
          <a:p>
            <a:r>
              <a:rPr lang="zh-CN" altLang="en-US"/>
              <a:t>数据</a:t>
            </a:r>
            <a:r>
              <a:rPr lang="zh-CN" altLang="en-US"/>
              <a:t>结构</a:t>
            </a:r>
            <a:endParaRPr lang="zh-CN" altLang="en-US"/>
          </a:p>
        </p:txBody>
      </p:sp>
      <p:sp>
        <p:nvSpPr>
          <p:cNvPr id="21" name="文本框 20"/>
          <p:cNvSpPr txBox="1"/>
          <p:nvPr/>
        </p:nvSpPr>
        <p:spPr>
          <a:xfrm>
            <a:off x="4010660" y="3931920"/>
            <a:ext cx="1455420" cy="368300"/>
          </a:xfrm>
          <a:prstGeom prst="rect">
            <a:avLst/>
          </a:prstGeom>
          <a:noFill/>
        </p:spPr>
        <p:txBody>
          <a:bodyPr wrap="square" rtlCol="0">
            <a:spAutoFit/>
          </a:bodyPr>
          <a:p>
            <a:r>
              <a:rPr lang="zh-CN" altLang="en-US"/>
              <a:t>算法</a:t>
            </a:r>
            <a:endParaRPr lang="zh-CN" altLang="en-US"/>
          </a:p>
        </p:txBody>
      </p:sp>
      <p:sp>
        <p:nvSpPr>
          <p:cNvPr id="22" name="右大括号 21"/>
          <p:cNvSpPr/>
          <p:nvPr/>
        </p:nvSpPr>
        <p:spPr>
          <a:xfrm>
            <a:off x="5306695" y="3082925"/>
            <a:ext cx="698500" cy="1152525"/>
          </a:xfrm>
          <a:prstGeom prst="rightBrace">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矩形 22"/>
          <p:cNvSpPr/>
          <p:nvPr/>
        </p:nvSpPr>
        <p:spPr>
          <a:xfrm>
            <a:off x="6099175" y="3423920"/>
            <a:ext cx="597535" cy="504190"/>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文本框 23"/>
          <p:cNvSpPr txBox="1"/>
          <p:nvPr/>
        </p:nvSpPr>
        <p:spPr>
          <a:xfrm>
            <a:off x="6113780" y="3491865"/>
            <a:ext cx="671195" cy="368300"/>
          </a:xfrm>
          <a:prstGeom prst="rect">
            <a:avLst/>
          </a:prstGeom>
          <a:noFill/>
        </p:spPr>
        <p:txBody>
          <a:bodyPr wrap="square" rtlCol="0">
            <a:spAutoFit/>
          </a:bodyPr>
          <a:p>
            <a:r>
              <a:rPr lang="zh-CN" altLang="en-US"/>
              <a:t>程序</a:t>
            </a:r>
            <a:endParaRPr lang="zh-CN" altLang="en-US"/>
          </a:p>
        </p:txBody>
      </p:sp>
      <p:sp>
        <p:nvSpPr>
          <p:cNvPr id="25" name="右箭头 24"/>
          <p:cNvSpPr/>
          <p:nvPr/>
        </p:nvSpPr>
        <p:spPr>
          <a:xfrm>
            <a:off x="6894195" y="3509645"/>
            <a:ext cx="439420" cy="238760"/>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流程图: 终止 25"/>
          <p:cNvSpPr/>
          <p:nvPr/>
        </p:nvSpPr>
        <p:spPr>
          <a:xfrm>
            <a:off x="7380605" y="3406140"/>
            <a:ext cx="1098550" cy="421640"/>
          </a:xfrm>
          <a:prstGeom prst="flowChartTerminator">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文本框 26"/>
          <p:cNvSpPr txBox="1"/>
          <p:nvPr/>
        </p:nvSpPr>
        <p:spPr>
          <a:xfrm>
            <a:off x="7475220" y="3451225"/>
            <a:ext cx="917575" cy="349250"/>
          </a:xfrm>
          <a:prstGeom prst="rect">
            <a:avLst/>
          </a:prstGeom>
          <a:noFill/>
        </p:spPr>
        <p:txBody>
          <a:bodyPr wrap="square" rtlCol="0">
            <a:noAutofit/>
          </a:bodyPr>
          <a:p>
            <a:r>
              <a:rPr lang="zh-CN" altLang="en-US" sz="1400"/>
              <a:t>解决问题</a:t>
            </a:r>
            <a:endParaRPr lang="zh-CN" altLang="en-US" sz="1400"/>
          </a:p>
        </p:txBody>
      </p:sp>
      <p:sp>
        <p:nvSpPr>
          <p:cNvPr id="28" name="右箭头 27"/>
          <p:cNvSpPr/>
          <p:nvPr/>
        </p:nvSpPr>
        <p:spPr>
          <a:xfrm>
            <a:off x="3371215" y="3514725"/>
            <a:ext cx="242570" cy="171450"/>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0" name="矩形 29"/>
          <p:cNvSpPr/>
          <p:nvPr/>
        </p:nvSpPr>
        <p:spPr>
          <a:xfrm>
            <a:off x="42545" y="2219960"/>
            <a:ext cx="6845935" cy="2502535"/>
          </a:xfrm>
          <a:prstGeom prst="rect">
            <a:avLst/>
          </a:prstGeom>
          <a:noFill/>
          <a:ln w="28575" cap="flat" cmpd="sng" algn="ctr">
            <a:solidFill>
              <a:schemeClr val="accent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31" name="直接箭头连接符 30"/>
          <p:cNvCxnSpPr/>
          <p:nvPr/>
        </p:nvCxnSpPr>
        <p:spPr>
          <a:xfrm>
            <a:off x="6923405" y="4702175"/>
            <a:ext cx="457200" cy="598805"/>
          </a:xfrm>
          <a:prstGeom prst="straightConnector1">
            <a:avLst/>
          </a:prstGeom>
          <a:ln>
            <a:headEnd type="none" w="med" len="med"/>
            <a:tailEnd type="arrow" w="med" len="med"/>
          </a:ln>
        </p:spPr>
        <p:style>
          <a:lnRef idx="3">
            <a:schemeClr val="accent1"/>
          </a:lnRef>
          <a:fillRef idx="0">
            <a:srgbClr val="FFFFFF"/>
          </a:fillRef>
          <a:effectRef idx="0">
            <a:srgbClr val="FFFFFF"/>
          </a:effectRef>
          <a:fontRef idx="minor">
            <a:schemeClr val="tx1"/>
          </a:fontRef>
        </p:style>
      </p:cxnSp>
      <p:sp>
        <p:nvSpPr>
          <p:cNvPr id="32" name="文本框 31"/>
          <p:cNvSpPr txBox="1"/>
          <p:nvPr/>
        </p:nvSpPr>
        <p:spPr>
          <a:xfrm>
            <a:off x="106680" y="4816475"/>
            <a:ext cx="2936875" cy="779780"/>
          </a:xfrm>
          <a:prstGeom prst="rect">
            <a:avLst/>
          </a:prstGeom>
          <a:noFill/>
        </p:spPr>
        <p:txBody>
          <a:bodyPr wrap="square" rtlCol="0">
            <a:noAutofit/>
          </a:bodyPr>
          <a:p>
            <a:r>
              <a:rPr lang="zh-CN" altLang="en-US"/>
              <a:t>举例：用分治算法</a:t>
            </a:r>
            <a:r>
              <a:rPr lang="zh-CN" altLang="en-US"/>
              <a:t>解决</a:t>
            </a:r>
            <a:endParaRPr lang="zh-CN" altLang="en-US"/>
          </a:p>
          <a:p>
            <a:r>
              <a:rPr lang="zh-CN" altLang="en-US"/>
              <a:t>二分查找到峰值</a:t>
            </a:r>
            <a:r>
              <a:rPr lang="zh-CN" altLang="en-US"/>
              <a:t>查询</a:t>
            </a:r>
            <a:endParaRPr lang="zh-CN" altLang="en-US"/>
          </a:p>
          <a:p>
            <a:r>
              <a:rPr lang="zh-CN" altLang="en-US"/>
              <a:t>动态规划数组上的应用到二叉树上的</a:t>
            </a:r>
            <a:r>
              <a:rPr lang="zh-CN" altLang="en-US"/>
              <a:t>应用。</a:t>
            </a:r>
            <a:endParaRPr lang="zh-CN" altLang="en-US"/>
          </a:p>
          <a:p>
            <a:r>
              <a:rPr lang="zh-CN" altLang="en-US"/>
              <a:t>举例</a:t>
            </a:r>
            <a:r>
              <a:rPr lang="en-US" altLang="zh-CN"/>
              <a:t>pow</a:t>
            </a:r>
            <a:r>
              <a:rPr lang="zh-CN" altLang="en-US"/>
              <a:t>函数的</a:t>
            </a:r>
            <a:r>
              <a:rPr lang="zh-CN" altLang="en-US"/>
              <a:t>实现。</a:t>
            </a: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67395" y="83661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1.1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课程</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概要和参考</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资料</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66362" y="1420617"/>
            <a:ext cx="4121150"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1.1.3 </a:t>
            </a:r>
            <a:r>
              <a:rPr lang="zh-CN" altLang="en-US" sz="2800" b="1" dirty="0">
                <a:solidFill>
                  <a:srgbClr val="0000FF"/>
                </a:solidFill>
                <a:latin typeface="楷体" panose="02010609060101010101" pitchFamily="49" charset="-122"/>
                <a:ea typeface="楷体" panose="02010609060101010101" pitchFamily="49" charset="-122"/>
              </a:rPr>
              <a:t>本课程的参考</a:t>
            </a:r>
            <a:r>
              <a:rPr lang="zh-CN" altLang="en-US" sz="2800" b="1" dirty="0">
                <a:solidFill>
                  <a:srgbClr val="0000FF"/>
                </a:solidFill>
                <a:latin typeface="楷体" panose="02010609060101010101" pitchFamily="49" charset="-122"/>
                <a:ea typeface="楷体" panose="02010609060101010101" pitchFamily="49" charset="-122"/>
              </a:rPr>
              <a:t>资料</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683260" y="3429000"/>
            <a:ext cx="4976495" cy="645160"/>
          </a:xfrm>
          <a:prstGeom prst="rect">
            <a:avLst/>
          </a:prstGeom>
          <a:noFill/>
        </p:spPr>
        <p:txBody>
          <a:bodyPr wrap="square" rtlCol="0" anchor="t">
            <a:spAutoFit/>
          </a:bodyPr>
          <a:p>
            <a:r>
              <a:rPr lang="en-US" altLang="zh-CN"/>
              <a:t>[1]</a:t>
            </a:r>
            <a:r>
              <a:rPr lang="zh-CN" altLang="en-US"/>
              <a:t>屈婉玲</a:t>
            </a:r>
            <a:r>
              <a:rPr lang="en-US" altLang="zh-CN"/>
              <a:t>. (2016). #i{</a:t>
            </a:r>
            <a:r>
              <a:rPr lang="zh-CN" altLang="en-US"/>
              <a:t>算法设计与分析</a:t>
            </a:r>
            <a:r>
              <a:rPr lang="en-US" altLang="zh-CN"/>
              <a:t>.</a:t>
            </a:r>
            <a:r>
              <a:rPr lang="zh-CN" altLang="en-US"/>
              <a:t>第</a:t>
            </a:r>
            <a:r>
              <a:rPr lang="en-US" altLang="zh-CN"/>
              <a:t>2</a:t>
            </a:r>
            <a:r>
              <a:rPr lang="zh-CN" altLang="en-US"/>
              <a:t>版</a:t>
            </a:r>
            <a:r>
              <a:rPr lang="en-US" altLang="zh-CN"/>
              <a:t>}. </a:t>
            </a:r>
            <a:r>
              <a:rPr lang="zh-CN" altLang="en-US"/>
              <a:t>清华大学出版社</a:t>
            </a:r>
            <a:r>
              <a:rPr lang="en-US" altLang="zh-CN"/>
              <a:t>.</a:t>
            </a:r>
            <a:endParaRPr lang="zh-CN" altLang="en-US"/>
          </a:p>
        </p:txBody>
      </p:sp>
      <p:pic>
        <p:nvPicPr>
          <p:cNvPr id="4" name="图片 3"/>
          <p:cNvPicPr>
            <a:picLocks noChangeAspect="1"/>
          </p:cNvPicPr>
          <p:nvPr/>
        </p:nvPicPr>
        <p:blipFill>
          <a:blip r:embed="rId1"/>
          <a:stretch>
            <a:fillRect/>
          </a:stretch>
        </p:blipFill>
        <p:spPr>
          <a:xfrm>
            <a:off x="2555240" y="1885950"/>
            <a:ext cx="1097280" cy="1543050"/>
          </a:xfrm>
          <a:prstGeom prst="rect">
            <a:avLst/>
          </a:prstGeom>
        </p:spPr>
      </p:pic>
      <p:pic>
        <p:nvPicPr>
          <p:cNvPr id="7" name="图片 6"/>
          <p:cNvPicPr>
            <a:picLocks noChangeAspect="1"/>
          </p:cNvPicPr>
          <p:nvPr/>
        </p:nvPicPr>
        <p:blipFill>
          <a:blip r:embed="rId2"/>
          <a:stretch>
            <a:fillRect/>
          </a:stretch>
        </p:blipFill>
        <p:spPr>
          <a:xfrm>
            <a:off x="2555240" y="4157345"/>
            <a:ext cx="1125855" cy="1492250"/>
          </a:xfrm>
          <a:prstGeom prst="rect">
            <a:avLst/>
          </a:prstGeom>
        </p:spPr>
      </p:pic>
      <p:sp>
        <p:nvSpPr>
          <p:cNvPr id="8" name="文本框 7"/>
          <p:cNvSpPr txBox="1"/>
          <p:nvPr/>
        </p:nvSpPr>
        <p:spPr>
          <a:xfrm>
            <a:off x="683260" y="5733415"/>
            <a:ext cx="4946015" cy="645160"/>
          </a:xfrm>
          <a:prstGeom prst="rect">
            <a:avLst/>
          </a:prstGeom>
          <a:noFill/>
        </p:spPr>
        <p:txBody>
          <a:bodyPr wrap="square" rtlCol="0" anchor="t">
            <a:spAutoFit/>
          </a:bodyPr>
          <a:p>
            <a:r>
              <a:rPr lang="en-US" altLang="zh-CN"/>
              <a:t>[2]</a:t>
            </a:r>
            <a:r>
              <a:rPr lang="zh-CN" altLang="en-US"/>
              <a:t>陈屹</a:t>
            </a:r>
            <a:r>
              <a:rPr lang="en-US" altLang="zh-CN"/>
              <a:t>. (2020). #i{</a:t>
            </a:r>
            <a:r>
              <a:rPr lang="zh-CN" altLang="en-US"/>
              <a:t>算法</a:t>
            </a:r>
            <a:r>
              <a:rPr lang="en-US" altLang="zh-CN"/>
              <a:t>python</a:t>
            </a:r>
            <a:r>
              <a:rPr lang="zh-CN" altLang="en-US"/>
              <a:t>语言实现</a:t>
            </a:r>
            <a:r>
              <a:rPr lang="en-US" altLang="zh-CN"/>
              <a:t>}. </a:t>
            </a:r>
            <a:r>
              <a:rPr lang="zh-CN" altLang="en-US"/>
              <a:t>中国</a:t>
            </a:r>
            <a:r>
              <a:rPr lang="zh-CN" altLang="en-US"/>
              <a:t>水利水电出版社</a:t>
            </a:r>
            <a:r>
              <a:rPr lang="en-US" altLang="zh-CN"/>
              <a:t>.</a:t>
            </a:r>
            <a:endParaRPr lang="zh-CN" altLang="en-US"/>
          </a:p>
        </p:txBody>
      </p:sp>
      <p:sp>
        <p:nvSpPr>
          <p:cNvPr id="9" name="文本框 8"/>
          <p:cNvSpPr txBox="1"/>
          <p:nvPr/>
        </p:nvSpPr>
        <p:spPr>
          <a:xfrm>
            <a:off x="5580380" y="3500755"/>
            <a:ext cx="3031490" cy="880745"/>
          </a:xfrm>
          <a:prstGeom prst="rect">
            <a:avLst/>
          </a:prstGeom>
        </p:spPr>
        <p:txBody>
          <a:bodyPr>
            <a:noAutofit/>
          </a:bodyPr>
          <a:p>
            <a:endParaRPr lang="zh-CN" altLang="en-US" sz="1600"/>
          </a:p>
        </p:txBody>
      </p:sp>
      <p:sp>
        <p:nvSpPr>
          <p:cNvPr id="10" name="文本框 9"/>
          <p:cNvSpPr txBox="1"/>
          <p:nvPr/>
        </p:nvSpPr>
        <p:spPr>
          <a:xfrm>
            <a:off x="5651500" y="3429000"/>
            <a:ext cx="3263265" cy="651510"/>
          </a:xfrm>
          <a:prstGeom prst="rect">
            <a:avLst/>
          </a:prstGeom>
        </p:spPr>
        <p:txBody>
          <a:bodyPr>
            <a:noAutofit/>
          </a:bodyPr>
          <a:p>
            <a:r>
              <a:rPr lang="zh-CN" altLang="en-US" sz="1600">
                <a:hlinkClick r:id="rId3"/>
              </a:rPr>
              <a:t>题库 </a:t>
            </a:r>
            <a:r>
              <a:rPr lang="en-US" altLang="zh-CN" sz="1600">
                <a:hlinkClick r:id="rId3"/>
              </a:rPr>
              <a:t>- </a:t>
            </a:r>
            <a:r>
              <a:rPr lang="zh-CN" altLang="en-US" sz="1600">
                <a:hlinkClick r:id="rId3"/>
              </a:rPr>
              <a:t>力扣 </a:t>
            </a:r>
            <a:r>
              <a:rPr lang="en-US" altLang="zh-CN" sz="1600">
                <a:hlinkClick r:id="rId3"/>
              </a:rPr>
              <a:t>(LeetCode) </a:t>
            </a:r>
            <a:r>
              <a:rPr lang="zh-CN" altLang="en-US" sz="1600">
                <a:hlinkClick r:id="rId3"/>
              </a:rPr>
              <a:t>全球极客挚爱的技术成长平台</a:t>
            </a:r>
            <a:endParaRPr lang="zh-CN" altLang="en-US" sz="1600">
              <a:hlinkClick r:id="rId3"/>
            </a:endParaRPr>
          </a:p>
        </p:txBody>
      </p:sp>
      <p:sp>
        <p:nvSpPr>
          <p:cNvPr id="11" name="文本框 10"/>
          <p:cNvSpPr txBox="1"/>
          <p:nvPr/>
        </p:nvSpPr>
        <p:spPr>
          <a:xfrm>
            <a:off x="5659755" y="3933190"/>
            <a:ext cx="3352165" cy="368300"/>
          </a:xfrm>
          <a:prstGeom prst="rect">
            <a:avLst/>
          </a:prstGeom>
          <a:noFill/>
        </p:spPr>
        <p:txBody>
          <a:bodyPr wrap="square" rtlCol="0" anchor="t">
            <a:spAutoFit/>
          </a:bodyPr>
          <a:p>
            <a:r>
              <a:rPr lang="en-US" altLang="zh-CN"/>
              <a:t>https://leetcode.cn/problemset/</a:t>
            </a: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1.2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算法的基本概念</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456773" y="3141663"/>
            <a:ext cx="3538965"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宋体" panose="02010600030101010101" pitchFamily="2" charset="-122"/>
              </a:rPr>
              <a:t>广义地说为了</a:t>
            </a:r>
            <a:r>
              <a:rPr lang="zh-CN" altLang="en-US" sz="2400" dirty="0">
                <a:solidFill>
                  <a:srgbClr val="FF0000"/>
                </a:solidFill>
                <a:latin typeface="宋体" panose="02010600030101010101" pitchFamily="2" charset="-122"/>
              </a:rPr>
              <a:t>解决某一问题</a:t>
            </a:r>
            <a:r>
              <a:rPr lang="zh-CN" altLang="en-US" sz="2400" dirty="0">
                <a:solidFill>
                  <a:srgbClr val="080808"/>
                </a:solidFill>
                <a:latin typeface="宋体" panose="02010600030101010101" pitchFamily="2" charset="-122"/>
              </a:rPr>
              <a:t>而采取的</a:t>
            </a:r>
            <a:r>
              <a:rPr lang="zh-CN" altLang="en-US" sz="2400" dirty="0">
                <a:solidFill>
                  <a:srgbClr val="FF0000"/>
                </a:solidFill>
                <a:latin typeface="宋体" panose="02010600030101010101" pitchFamily="2" charset="-122"/>
              </a:rPr>
              <a:t>方法和步骤</a:t>
            </a:r>
            <a:r>
              <a:rPr lang="zh-CN" altLang="en-US" sz="2400" dirty="0">
                <a:solidFill>
                  <a:srgbClr val="080808"/>
                </a:solidFill>
                <a:latin typeface="宋体" panose="02010600030101010101" pitchFamily="2" charset="-122"/>
              </a:rPr>
              <a:t>，就称之为算法乐谱是乐队演奏和指挥的算法；菜谱是厨师烧菜的算法。</a:t>
            </a:r>
            <a:endParaRPr lang="zh-CN" altLang="en-US" sz="2400" dirty="0">
              <a:solidFill>
                <a:srgbClr val="080808"/>
              </a:solidFill>
              <a:latin typeface="宋体" panose="02010600030101010101" pitchFamily="2" charset="-122"/>
            </a:endParaRPr>
          </a:p>
        </p:txBody>
      </p:sp>
      <p:sp>
        <p:nvSpPr>
          <p:cNvPr id="11" name="Text Box 4"/>
          <p:cNvSpPr txBox="1">
            <a:spLocks noChangeArrowheads="1"/>
          </p:cNvSpPr>
          <p:nvPr/>
        </p:nvSpPr>
        <p:spPr bwMode="auto">
          <a:xfrm>
            <a:off x="4140200" y="2587625"/>
            <a:ext cx="4897438" cy="378460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defRPr/>
            </a:pPr>
            <a:r>
              <a:rPr lang="en-US" altLang="zh-CN" sz="2400" dirty="0">
                <a:solidFill>
                  <a:srgbClr val="080808"/>
                </a:solidFill>
                <a:latin typeface="宋体" panose="02010600030101010101" pitchFamily="2" charset="-122"/>
                <a:cs typeface="宋体" panose="02010600030101010101" pitchFamily="2" charset="-122"/>
              </a:rPr>
              <a:t>S1</a:t>
            </a:r>
            <a:r>
              <a:rPr lang="zh-CN" altLang="en-US" sz="2400" dirty="0">
                <a:solidFill>
                  <a:srgbClr val="080808"/>
                </a:solidFill>
                <a:latin typeface="宋体" panose="02010600030101010101" pitchFamily="2" charset="-122"/>
                <a:cs typeface="宋体" panose="02010600030101010101" pitchFamily="2" charset="-122"/>
              </a:rPr>
              <a:t>：洗净番茄；</a:t>
            </a:r>
            <a:endParaRPr lang="zh-CN" altLang="en-US" sz="2400" dirty="0">
              <a:solidFill>
                <a:srgbClr val="080808"/>
              </a:solidFill>
              <a:latin typeface="宋体" panose="02010600030101010101" pitchFamily="2" charset="-122"/>
              <a:cs typeface="宋体" panose="02010600030101010101" pitchFamily="2" charset="-122"/>
            </a:endParaRPr>
          </a:p>
          <a:p>
            <a:pPr>
              <a:spcBef>
                <a:spcPts val="0"/>
              </a:spcBef>
              <a:buSzTx/>
              <a:buFontTx/>
              <a:buNone/>
              <a:defRPr/>
            </a:pPr>
            <a:r>
              <a:rPr lang="en-US" altLang="zh-CN" sz="2400" dirty="0">
                <a:solidFill>
                  <a:srgbClr val="080808"/>
                </a:solidFill>
                <a:latin typeface="宋体" panose="02010600030101010101" pitchFamily="2" charset="-122"/>
                <a:cs typeface="宋体" panose="02010600030101010101" pitchFamily="2" charset="-122"/>
              </a:rPr>
              <a:t>S2</a:t>
            </a:r>
            <a:r>
              <a:rPr lang="zh-CN" altLang="en-US" sz="2400" dirty="0">
                <a:solidFill>
                  <a:srgbClr val="080808"/>
                </a:solidFill>
                <a:latin typeface="宋体" panose="02010600030101010101" pitchFamily="2" charset="-122"/>
                <a:cs typeface="宋体" panose="02010600030101010101" pitchFamily="2" charset="-122"/>
              </a:rPr>
              <a:t>：切碎番茄；</a:t>
            </a:r>
            <a:endParaRPr lang="zh-CN" altLang="en-US" sz="2400" dirty="0">
              <a:solidFill>
                <a:srgbClr val="080808"/>
              </a:solidFill>
              <a:latin typeface="宋体" panose="02010600030101010101" pitchFamily="2" charset="-122"/>
              <a:cs typeface="宋体" panose="02010600030101010101" pitchFamily="2" charset="-122"/>
            </a:endParaRPr>
          </a:p>
          <a:p>
            <a:pPr>
              <a:spcBef>
                <a:spcPts val="0"/>
              </a:spcBef>
              <a:buSzTx/>
              <a:buFontTx/>
              <a:buNone/>
              <a:defRPr/>
            </a:pPr>
            <a:r>
              <a:rPr lang="en-US" altLang="zh-CN" sz="2400" dirty="0">
                <a:solidFill>
                  <a:srgbClr val="080808"/>
                </a:solidFill>
                <a:latin typeface="宋体" panose="02010600030101010101" pitchFamily="2" charset="-122"/>
                <a:cs typeface="宋体" panose="02010600030101010101" pitchFamily="2" charset="-122"/>
              </a:rPr>
              <a:t>S3</a:t>
            </a:r>
            <a:r>
              <a:rPr lang="zh-CN" altLang="en-US" sz="2400" dirty="0">
                <a:solidFill>
                  <a:srgbClr val="080808"/>
                </a:solidFill>
                <a:latin typeface="宋体" panose="02010600030101010101" pitchFamily="2" charset="-122"/>
                <a:cs typeface="宋体" panose="02010600030101010101" pitchFamily="2" charset="-122"/>
              </a:rPr>
              <a:t>：打好鸡蛋并调匀；</a:t>
            </a:r>
            <a:endParaRPr lang="zh-CN" altLang="en-US" sz="2400" dirty="0">
              <a:solidFill>
                <a:srgbClr val="080808"/>
              </a:solidFill>
              <a:latin typeface="宋体" panose="02010600030101010101" pitchFamily="2" charset="-122"/>
              <a:cs typeface="宋体" panose="02010600030101010101" pitchFamily="2" charset="-122"/>
            </a:endParaRPr>
          </a:p>
          <a:p>
            <a:pPr>
              <a:spcBef>
                <a:spcPts val="0"/>
              </a:spcBef>
              <a:buSzTx/>
              <a:buFontTx/>
              <a:buNone/>
              <a:defRPr/>
            </a:pPr>
            <a:r>
              <a:rPr lang="en-US" altLang="zh-CN" sz="2400" dirty="0">
                <a:solidFill>
                  <a:srgbClr val="080808"/>
                </a:solidFill>
                <a:latin typeface="宋体" panose="02010600030101010101" pitchFamily="2" charset="-122"/>
                <a:cs typeface="宋体" panose="02010600030101010101" pitchFamily="2" charset="-122"/>
              </a:rPr>
              <a:t>S4</a:t>
            </a:r>
            <a:r>
              <a:rPr lang="zh-CN" altLang="en-US" sz="2400" dirty="0">
                <a:solidFill>
                  <a:srgbClr val="080808"/>
                </a:solidFill>
                <a:latin typeface="宋体" panose="02010600030101010101" pitchFamily="2" charset="-122"/>
                <a:cs typeface="宋体" panose="02010600030101010101" pitchFamily="2" charset="-122"/>
              </a:rPr>
              <a:t>：洗净锅，放在灶上；</a:t>
            </a:r>
            <a:endParaRPr lang="zh-CN" altLang="en-US" sz="2400" dirty="0">
              <a:solidFill>
                <a:srgbClr val="080808"/>
              </a:solidFill>
              <a:latin typeface="宋体" panose="02010600030101010101" pitchFamily="2" charset="-122"/>
              <a:cs typeface="宋体" panose="02010600030101010101" pitchFamily="2" charset="-122"/>
            </a:endParaRPr>
          </a:p>
          <a:p>
            <a:pPr>
              <a:spcBef>
                <a:spcPts val="0"/>
              </a:spcBef>
              <a:buSzTx/>
              <a:buFontTx/>
              <a:buNone/>
              <a:defRPr/>
            </a:pPr>
            <a:r>
              <a:rPr lang="en-US" altLang="zh-CN" sz="2400" dirty="0">
                <a:solidFill>
                  <a:srgbClr val="080808"/>
                </a:solidFill>
                <a:latin typeface="宋体" panose="02010600030101010101" pitchFamily="2" charset="-122"/>
                <a:cs typeface="宋体" panose="02010600030101010101" pitchFamily="2" charset="-122"/>
              </a:rPr>
              <a:t>S5</a:t>
            </a:r>
            <a:r>
              <a:rPr lang="zh-CN" altLang="en-US" sz="2400" dirty="0">
                <a:solidFill>
                  <a:srgbClr val="080808"/>
                </a:solidFill>
                <a:latin typeface="宋体" panose="02010600030101010101" pitchFamily="2" charset="-122"/>
                <a:cs typeface="宋体" panose="02010600030101010101" pitchFamily="2" charset="-122"/>
              </a:rPr>
              <a:t>：点好煤气，打开油烟机；</a:t>
            </a:r>
            <a:endParaRPr lang="zh-CN" altLang="en-US" sz="2400" dirty="0">
              <a:solidFill>
                <a:srgbClr val="080808"/>
              </a:solidFill>
              <a:latin typeface="宋体" panose="02010600030101010101" pitchFamily="2" charset="-122"/>
              <a:cs typeface="宋体" panose="02010600030101010101" pitchFamily="2" charset="-122"/>
            </a:endParaRPr>
          </a:p>
          <a:p>
            <a:pPr>
              <a:spcBef>
                <a:spcPts val="0"/>
              </a:spcBef>
              <a:buSzTx/>
              <a:buFontTx/>
              <a:buNone/>
              <a:defRPr/>
            </a:pPr>
            <a:r>
              <a:rPr lang="en-US" altLang="zh-CN" sz="2400" dirty="0">
                <a:solidFill>
                  <a:srgbClr val="080808"/>
                </a:solidFill>
                <a:latin typeface="宋体" panose="02010600030101010101" pitchFamily="2" charset="-122"/>
                <a:cs typeface="宋体" panose="02010600030101010101" pitchFamily="2" charset="-122"/>
              </a:rPr>
              <a:t>S6</a:t>
            </a:r>
            <a:r>
              <a:rPr lang="zh-CN" altLang="en-US" sz="2400" dirty="0">
                <a:solidFill>
                  <a:srgbClr val="080808"/>
                </a:solidFill>
                <a:latin typeface="宋体" panose="02010600030101010101" pitchFamily="2" charset="-122"/>
                <a:cs typeface="宋体" panose="02010600030101010101" pitchFamily="2" charset="-122"/>
              </a:rPr>
              <a:t>：倒入适量油，烧热；</a:t>
            </a:r>
            <a:endParaRPr lang="zh-CN" altLang="en-US" sz="2400" dirty="0">
              <a:solidFill>
                <a:srgbClr val="080808"/>
              </a:solidFill>
              <a:latin typeface="宋体" panose="02010600030101010101" pitchFamily="2" charset="-122"/>
              <a:cs typeface="宋体" panose="02010600030101010101" pitchFamily="2" charset="-122"/>
            </a:endParaRPr>
          </a:p>
          <a:p>
            <a:pPr>
              <a:spcBef>
                <a:spcPts val="0"/>
              </a:spcBef>
              <a:buSzTx/>
              <a:buFontTx/>
              <a:buNone/>
              <a:defRPr/>
            </a:pPr>
            <a:r>
              <a:rPr lang="en-US" altLang="zh-CN" sz="2400" dirty="0">
                <a:solidFill>
                  <a:srgbClr val="080808"/>
                </a:solidFill>
                <a:latin typeface="宋体" panose="02010600030101010101" pitchFamily="2" charset="-122"/>
                <a:cs typeface="宋体" panose="02010600030101010101" pitchFamily="2" charset="-122"/>
              </a:rPr>
              <a:t>S7</a:t>
            </a:r>
            <a:r>
              <a:rPr lang="zh-CN" altLang="en-US" sz="2400" dirty="0">
                <a:solidFill>
                  <a:srgbClr val="080808"/>
                </a:solidFill>
                <a:latin typeface="宋体" panose="02010600030101010101" pitchFamily="2" charset="-122"/>
                <a:cs typeface="宋体" panose="02010600030101010101" pitchFamily="2" charset="-122"/>
              </a:rPr>
              <a:t>：倒入鸡蛋，用铲子炒匀；</a:t>
            </a:r>
            <a:endParaRPr lang="zh-CN" altLang="en-US" sz="2400" dirty="0">
              <a:solidFill>
                <a:srgbClr val="080808"/>
              </a:solidFill>
              <a:latin typeface="宋体" panose="02010600030101010101" pitchFamily="2" charset="-122"/>
              <a:cs typeface="宋体" panose="02010600030101010101" pitchFamily="2" charset="-122"/>
            </a:endParaRPr>
          </a:p>
          <a:p>
            <a:pPr>
              <a:spcBef>
                <a:spcPts val="0"/>
              </a:spcBef>
              <a:buSzTx/>
              <a:buFontTx/>
              <a:buNone/>
              <a:defRPr/>
            </a:pPr>
            <a:r>
              <a:rPr lang="en-US" altLang="zh-CN" sz="2400" dirty="0">
                <a:solidFill>
                  <a:srgbClr val="080808"/>
                </a:solidFill>
                <a:latin typeface="宋体" panose="02010600030101010101" pitchFamily="2" charset="-122"/>
                <a:cs typeface="宋体" panose="02010600030101010101" pitchFamily="2" charset="-122"/>
              </a:rPr>
              <a:t>S8</a:t>
            </a:r>
            <a:r>
              <a:rPr lang="zh-CN" altLang="en-US" sz="2400" dirty="0">
                <a:solidFill>
                  <a:srgbClr val="080808"/>
                </a:solidFill>
                <a:latin typeface="宋体" panose="02010600030101010101" pitchFamily="2" charset="-122"/>
                <a:cs typeface="宋体" panose="02010600030101010101" pitchFamily="2" charset="-122"/>
              </a:rPr>
              <a:t>：倒入番茄，炒匀；</a:t>
            </a:r>
            <a:endParaRPr lang="zh-CN" altLang="en-US" sz="2400" dirty="0">
              <a:solidFill>
                <a:srgbClr val="080808"/>
              </a:solidFill>
              <a:latin typeface="宋体" panose="02010600030101010101" pitchFamily="2" charset="-122"/>
              <a:cs typeface="宋体" panose="02010600030101010101" pitchFamily="2" charset="-122"/>
            </a:endParaRPr>
          </a:p>
          <a:p>
            <a:pPr>
              <a:spcBef>
                <a:spcPts val="0"/>
              </a:spcBef>
              <a:buSzTx/>
              <a:buFontTx/>
              <a:buNone/>
              <a:defRPr/>
            </a:pPr>
            <a:r>
              <a:rPr lang="en-US" altLang="zh-CN" sz="2400" dirty="0">
                <a:solidFill>
                  <a:srgbClr val="080808"/>
                </a:solidFill>
                <a:latin typeface="宋体" panose="02010600030101010101" pitchFamily="2" charset="-122"/>
                <a:cs typeface="宋体" panose="02010600030101010101" pitchFamily="2" charset="-122"/>
              </a:rPr>
              <a:t>S9</a:t>
            </a:r>
            <a:r>
              <a:rPr lang="zh-CN" altLang="en-US" sz="2400" dirty="0">
                <a:solidFill>
                  <a:srgbClr val="080808"/>
                </a:solidFill>
                <a:latin typeface="宋体" panose="02010600030101010101" pitchFamily="2" charset="-122"/>
                <a:cs typeface="宋体" panose="02010600030101010101" pitchFamily="2" charset="-122"/>
              </a:rPr>
              <a:t>：放入盐和调料，炒匀；熄火；</a:t>
            </a:r>
            <a:endParaRPr lang="zh-CN" altLang="en-US" sz="2400" dirty="0">
              <a:solidFill>
                <a:srgbClr val="080808"/>
              </a:solidFill>
              <a:latin typeface="宋体" panose="02010600030101010101" pitchFamily="2" charset="-122"/>
              <a:cs typeface="宋体" panose="02010600030101010101" pitchFamily="2" charset="-122"/>
            </a:endParaRPr>
          </a:p>
          <a:p>
            <a:pPr>
              <a:spcBef>
                <a:spcPts val="0"/>
              </a:spcBef>
              <a:buSzTx/>
              <a:buFontTx/>
              <a:buNone/>
              <a:defRPr/>
            </a:pPr>
            <a:r>
              <a:rPr lang="en-US" altLang="zh-CN" sz="2400" dirty="0">
                <a:solidFill>
                  <a:srgbClr val="080808"/>
                </a:solidFill>
                <a:latin typeface="宋体" panose="02010600030101010101" pitchFamily="2" charset="-122"/>
                <a:cs typeface="宋体" panose="02010600030101010101" pitchFamily="2" charset="-122"/>
              </a:rPr>
              <a:t>S10</a:t>
            </a:r>
            <a:r>
              <a:rPr lang="zh-CN" altLang="en-US" sz="2400" dirty="0">
                <a:solidFill>
                  <a:srgbClr val="080808"/>
                </a:solidFill>
                <a:latin typeface="宋体" panose="02010600030101010101" pitchFamily="2" charset="-122"/>
                <a:cs typeface="宋体" panose="02010600030101010101" pitchFamily="2" charset="-122"/>
              </a:rPr>
              <a:t>：盛到盆中．</a:t>
            </a:r>
            <a:endParaRPr lang="zh-CN" altLang="en-US" sz="2400" dirty="0">
              <a:solidFill>
                <a:srgbClr val="080808"/>
              </a:solidFill>
              <a:latin typeface="宋体" panose="02010600030101010101" pitchFamily="2" charset="-122"/>
              <a:cs typeface="宋体" panose="02010600030101010101" pitchFamily="2" charset="-122"/>
            </a:endParaRPr>
          </a:p>
        </p:txBody>
      </p:sp>
      <p:sp>
        <p:nvSpPr>
          <p:cNvPr id="2" name="矩形 1"/>
          <p:cNvSpPr/>
          <p:nvPr/>
        </p:nvSpPr>
        <p:spPr>
          <a:xfrm>
            <a:off x="469896" y="1884167"/>
            <a:ext cx="3048635"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1.2.1 </a:t>
            </a:r>
            <a:r>
              <a:rPr lang="zh-CN" altLang="en-US" sz="2800" b="1" dirty="0">
                <a:solidFill>
                  <a:srgbClr val="0000FF"/>
                </a:solidFill>
                <a:latin typeface="楷体" panose="02010609060101010101" pitchFamily="49" charset="-122"/>
                <a:ea typeface="楷体" panose="02010609060101010101" pitchFamily="49" charset="-122"/>
              </a:rPr>
              <a:t>算法的含义</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4140408" y="2072323"/>
            <a:ext cx="353896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宋体" panose="02010600030101010101" pitchFamily="2" charset="-122"/>
              </a:rPr>
              <a:t>解决番茄炒鸡蛋的</a:t>
            </a:r>
            <a:r>
              <a:rPr lang="zh-CN" altLang="en-US" sz="2400" dirty="0">
                <a:solidFill>
                  <a:srgbClr val="080808"/>
                </a:solidFill>
                <a:latin typeface="宋体" panose="02010600030101010101" pitchFamily="2" charset="-122"/>
              </a:rPr>
              <a:t>算法！</a:t>
            </a:r>
            <a:endParaRPr lang="zh-CN" altLang="en-US" sz="2400" dirty="0">
              <a:solidFill>
                <a:srgbClr val="080808"/>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Lst>
  </p:timing>
</p:sld>
</file>

<file path=ppt/tags/tag1.xml><?xml version="1.0" encoding="utf-8"?>
<p:tagLst xmlns:p="http://schemas.openxmlformats.org/presentationml/2006/main">
  <p:tag name="KSO_WM_DIAGRAM_VIRTUALLY_FRAME" val="{&quot;height&quot;:239.36000000000004,&quot;left&quot;:304.9099212598425,&quot;top&quot;:186.79590551181101,&quot;width&quot;:330.8900787401575}"/>
</p:tagLst>
</file>

<file path=ppt/tags/tag10.xml><?xml version="1.0" encoding="utf-8"?>
<p:tagLst xmlns:p="http://schemas.openxmlformats.org/presentationml/2006/main">
  <p:tag name="KSO_WM_DIAGRAM_VIRTUALLY_FRAME" val="{&quot;height&quot;:239.36000000000004,&quot;left&quot;:304.9099212598425,&quot;top&quot;:186.79590551181101,&quot;width&quot;:330.8900787401575}"/>
</p:tagLst>
</file>

<file path=ppt/tags/tag11.xml><?xml version="1.0" encoding="utf-8"?>
<p:tagLst xmlns:p="http://schemas.openxmlformats.org/presentationml/2006/main">
  <p:tag name="KSO_WM_DIAGRAM_VIRTUALLY_FRAME" val="{&quot;height&quot;:239.36000000000004,&quot;left&quot;:304.9099212598425,&quot;top&quot;:186.79590551181101,&quot;width&quot;:330.8900787401575}"/>
</p:tagLst>
</file>

<file path=ppt/tags/tag12.xml><?xml version="1.0" encoding="utf-8"?>
<p:tagLst xmlns:p="http://schemas.openxmlformats.org/presentationml/2006/main">
  <p:tag name="KSO_WM_DIAGRAM_VIRTUALLY_FRAME" val="{&quot;height&quot;:239.36000000000004,&quot;left&quot;:304.9099212598425,&quot;top&quot;:186.79590551181101,&quot;width&quot;:330.8900787401575}"/>
</p:tagLst>
</file>

<file path=ppt/tags/tag13.xml><?xml version="1.0" encoding="utf-8"?>
<p:tagLst xmlns:p="http://schemas.openxmlformats.org/presentationml/2006/main">
  <p:tag name="KSO_WM_DIAGRAM_VIRTUALLY_FRAME" val="{&quot;height&quot;:239.36000000000004,&quot;left&quot;:304.9099212598425,&quot;top&quot;:186.79590551181101,&quot;width&quot;:330.8900787401575}"/>
</p:tagLst>
</file>

<file path=ppt/tags/tag14.xml><?xml version="1.0" encoding="utf-8"?>
<p:tagLst xmlns:p="http://schemas.openxmlformats.org/presentationml/2006/main">
  <p:tag name="KSO_WM_DIAGRAM_VIRTUALLY_FRAME" val="{&quot;height&quot;:239.36000000000004,&quot;left&quot;:304.9099212598425,&quot;top&quot;:186.79590551181101,&quot;width&quot;:330.8900787401575}"/>
</p:tagLst>
</file>

<file path=ppt/tags/tag15.xml><?xml version="1.0" encoding="utf-8"?>
<p:tagLst xmlns:p="http://schemas.openxmlformats.org/presentationml/2006/main">
  <p:tag name="KSO_WM_DIAGRAM_VIRTUALLY_FRAME" val="{&quot;height&quot;:239.36000000000004,&quot;left&quot;:304.9099212598425,&quot;top&quot;:186.79590551181101,&quot;width&quot;:330.8900787401575}"/>
</p:tagLst>
</file>

<file path=ppt/tags/tag16.xml><?xml version="1.0" encoding="utf-8"?>
<p:tagLst xmlns:p="http://schemas.openxmlformats.org/presentationml/2006/main">
  <p:tag name="KSO_WM_DIAGRAM_VIRTUALLY_FRAME" val="{&quot;height&quot;:239.36000000000004,&quot;left&quot;:304.9099212598425,&quot;top&quot;:186.79590551181101,&quot;width&quot;:330.8900787401575}"/>
</p:tagLst>
</file>

<file path=ppt/tags/tag17.xml><?xml version="1.0" encoding="utf-8"?>
<p:tagLst xmlns:p="http://schemas.openxmlformats.org/presentationml/2006/main">
  <p:tag name="KSO_WM_DIAGRAM_VIRTUALLY_FRAME" val="{&quot;height&quot;:252.35,&quot;left&quot;:25.5,&quot;top&quot;:173.6,&quot;width&quot;:654.8}"/>
</p:tagLst>
</file>

<file path=ppt/tags/tag18.xml><?xml version="1.0" encoding="utf-8"?>
<p:tagLst xmlns:p="http://schemas.openxmlformats.org/presentationml/2006/main">
  <p:tag name="KSO_WM_DIAGRAM_VIRTUALLY_FRAME" val="{&quot;height&quot;:252.35,&quot;left&quot;:25.5,&quot;top&quot;:173.6,&quot;width&quot;:654.8}"/>
</p:tagLst>
</file>

<file path=ppt/tags/tag19.xml><?xml version="1.0" encoding="utf-8"?>
<p:tagLst xmlns:p="http://schemas.openxmlformats.org/presentationml/2006/main">
  <p:tag name="KSO_WM_DIAGRAM_VIRTUALLY_FRAME" val="{&quot;height&quot;:252.35,&quot;left&quot;:25.5,&quot;top&quot;:173.6,&quot;width&quot;:654.8}"/>
</p:tagLst>
</file>

<file path=ppt/tags/tag2.xml><?xml version="1.0" encoding="utf-8"?>
<p:tagLst xmlns:p="http://schemas.openxmlformats.org/presentationml/2006/main">
  <p:tag name="KSO_WM_DIAGRAM_VIRTUALLY_FRAME" val="{&quot;height&quot;:239.36000000000004,&quot;left&quot;:304.9099212598425,&quot;top&quot;:186.79590551181101,&quot;width&quot;:330.8900787401575}"/>
</p:tagLst>
</file>

<file path=ppt/tags/tag20.xml><?xml version="1.0" encoding="utf-8"?>
<p:tagLst xmlns:p="http://schemas.openxmlformats.org/presentationml/2006/main">
  <p:tag name="KSO_WM_DIAGRAM_VIRTUALLY_FRAME" val="{&quot;height&quot;:252.35,&quot;left&quot;:25.5,&quot;top&quot;:173.6,&quot;width&quot;:654.8}"/>
</p:tagLst>
</file>

<file path=ppt/tags/tag21.xml><?xml version="1.0" encoding="utf-8"?>
<p:tagLst xmlns:p="http://schemas.openxmlformats.org/presentationml/2006/main">
  <p:tag name="KSO_WM_DIAGRAM_VIRTUALLY_FRAME" val="{&quot;height&quot;:252.35,&quot;left&quot;:25.5,&quot;top&quot;:173.6,&quot;width&quot;:654.8}"/>
</p:tagLst>
</file>

<file path=ppt/tags/tag22.xml><?xml version="1.0" encoding="utf-8"?>
<p:tagLst xmlns:p="http://schemas.openxmlformats.org/presentationml/2006/main">
  <p:tag name="TABLE_ENDDRAG_ORIGIN_RECT" val="518*80"/>
  <p:tag name="TABLE_ENDDRAG_RECT" val="93*426*518*80"/>
</p:tagLst>
</file>

<file path=ppt/tags/tag23.xml><?xml version="1.0" encoding="utf-8"?>
<p:tagLst xmlns:p="http://schemas.openxmlformats.org/presentationml/2006/main">
  <p:tag name="TABLE_ENDDRAG_ORIGIN_RECT" val="518*80"/>
  <p:tag name="TABLE_ENDDRAG_RECT" val="93*426*518*80"/>
</p:tagLst>
</file>

<file path=ppt/tags/tag24.xml><?xml version="1.0" encoding="utf-8"?>
<p:tagLst xmlns:p="http://schemas.openxmlformats.org/presentationml/2006/main">
  <p:tag name="TABLE_ENDDRAG_ORIGIN_RECT" val="518*80"/>
  <p:tag name="TABLE_ENDDRAG_RECT" val="93*426*518*80"/>
</p:tagLst>
</file>

<file path=ppt/tags/tag25.xml><?xml version="1.0" encoding="utf-8"?>
<p:tagLst xmlns:p="http://schemas.openxmlformats.org/presentationml/2006/main">
  <p:tag name="TABLE_ENDDRAG_ORIGIN_RECT" val="518*80"/>
  <p:tag name="TABLE_ENDDRAG_RECT" val="93*426*518*80"/>
</p:tagLst>
</file>

<file path=ppt/tags/tag26.xml><?xml version="1.0" encoding="utf-8"?>
<p:tagLst xmlns:p="http://schemas.openxmlformats.org/presentationml/2006/main">
  <p:tag name="TABLE_ENDDRAG_ORIGIN_RECT" val="518*80"/>
  <p:tag name="TABLE_ENDDRAG_RECT" val="93*426*518*80"/>
</p:tagLst>
</file>

<file path=ppt/tags/tag27.xml><?xml version="1.0" encoding="utf-8"?>
<p:tagLst xmlns:p="http://schemas.openxmlformats.org/presentationml/2006/main">
  <p:tag name="TABLE_ENDDRAG_ORIGIN_RECT" val="518*80"/>
  <p:tag name="TABLE_ENDDRAG_RECT" val="93*426*518*80"/>
</p:tagLst>
</file>

<file path=ppt/tags/tag28.xml><?xml version="1.0" encoding="utf-8"?>
<p:tagLst xmlns:p="http://schemas.openxmlformats.org/presentationml/2006/main">
  <p:tag name="TABLE_ENDDRAG_ORIGIN_RECT" val="518*80"/>
  <p:tag name="TABLE_ENDDRAG_RECT" val="93*426*518*80"/>
</p:tagLst>
</file>

<file path=ppt/tags/tag29.xml><?xml version="1.0" encoding="utf-8"?>
<p:tagLst xmlns:p="http://schemas.openxmlformats.org/presentationml/2006/main">
  <p:tag name="resource_record_key" val="{&quot;12&quot;:[19983201]}"/>
</p:tagLst>
</file>

<file path=ppt/tags/tag3.xml><?xml version="1.0" encoding="utf-8"?>
<p:tagLst xmlns:p="http://schemas.openxmlformats.org/presentationml/2006/main">
  <p:tag name="KSO_WM_DIAGRAM_VIRTUALLY_FRAME" val="{&quot;height&quot;:239.36000000000004,&quot;left&quot;:304.9099212598425,&quot;top&quot;:186.79590551181101,&quot;width&quot;:330.8900787401575}"/>
</p:tagLst>
</file>

<file path=ppt/tags/tag4.xml><?xml version="1.0" encoding="utf-8"?>
<p:tagLst xmlns:p="http://schemas.openxmlformats.org/presentationml/2006/main">
  <p:tag name="KSO_WM_DIAGRAM_VIRTUALLY_FRAME" val="{&quot;height&quot;:239.36000000000004,&quot;left&quot;:304.9099212598425,&quot;top&quot;:186.79590551181101,&quot;width&quot;:330.8900787401575}"/>
</p:tagLst>
</file>

<file path=ppt/tags/tag5.xml><?xml version="1.0" encoding="utf-8"?>
<p:tagLst xmlns:p="http://schemas.openxmlformats.org/presentationml/2006/main">
  <p:tag name="KSO_WM_DIAGRAM_VIRTUALLY_FRAME" val="{&quot;height&quot;:239.36000000000004,&quot;left&quot;:304.9099212598425,&quot;top&quot;:186.79590551181101,&quot;width&quot;:330.8900787401575}"/>
</p:tagLst>
</file>

<file path=ppt/tags/tag6.xml><?xml version="1.0" encoding="utf-8"?>
<p:tagLst xmlns:p="http://schemas.openxmlformats.org/presentationml/2006/main">
  <p:tag name="KSO_WM_DIAGRAM_VIRTUALLY_FRAME" val="{&quot;height&quot;:239.36000000000004,&quot;left&quot;:304.9099212598425,&quot;top&quot;:186.79590551181101,&quot;width&quot;:330.8900787401575}"/>
</p:tagLst>
</file>

<file path=ppt/tags/tag7.xml><?xml version="1.0" encoding="utf-8"?>
<p:tagLst xmlns:p="http://schemas.openxmlformats.org/presentationml/2006/main">
  <p:tag name="KSO_WM_DIAGRAM_VIRTUALLY_FRAME" val="{&quot;height&quot;:239.36000000000004,&quot;left&quot;:304.9099212598425,&quot;top&quot;:186.79590551181101,&quot;width&quot;:330.8900787401575}"/>
</p:tagLst>
</file>

<file path=ppt/tags/tag8.xml><?xml version="1.0" encoding="utf-8"?>
<p:tagLst xmlns:p="http://schemas.openxmlformats.org/presentationml/2006/main">
  <p:tag name="KSO_WM_DIAGRAM_VIRTUALLY_FRAME" val="{&quot;height&quot;:239.36000000000004,&quot;left&quot;:304.9099212598425,&quot;top&quot;:186.79590551181101,&quot;width&quot;:330.8900787401575}"/>
</p:tagLst>
</file>

<file path=ppt/tags/tag9.xml><?xml version="1.0" encoding="utf-8"?>
<p:tagLst xmlns:p="http://schemas.openxmlformats.org/presentationml/2006/main">
  <p:tag name="KSO_WM_DIAGRAM_VIRTUALLY_FRAME" val="{&quot;height&quot;:239.36000000000004,&quot;left&quot;:304.9099212598425,&quot;top&quot;:186.79590551181101,&quot;width&quot;:330.8900787401575}"/>
</p:tagLst>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演示设计">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13945</Words>
  <Application>WPS 演示</Application>
  <PresentationFormat>全屏显示(4:3)</PresentationFormat>
  <Paragraphs>1060</Paragraphs>
  <Slides>65</Slides>
  <Notes>2</Notes>
  <HiddenSlides>0</HiddenSlides>
  <MMClips>0</MMClips>
  <ScaleCrop>false</ScaleCrop>
  <HeadingPairs>
    <vt:vector size="8" baseType="variant">
      <vt:variant>
        <vt:lpstr>已用的字体</vt:lpstr>
      </vt:variant>
      <vt:variant>
        <vt:i4>18</vt:i4>
      </vt:variant>
      <vt:variant>
        <vt:lpstr>主题</vt:lpstr>
      </vt:variant>
      <vt:variant>
        <vt:i4>2</vt:i4>
      </vt:variant>
      <vt:variant>
        <vt:lpstr>嵌入 OLE 服务器</vt:lpstr>
      </vt:variant>
      <vt:variant>
        <vt:i4>3</vt:i4>
      </vt:variant>
      <vt:variant>
        <vt:lpstr>幻灯片标题</vt:lpstr>
      </vt:variant>
      <vt:variant>
        <vt:i4>65</vt:i4>
      </vt:variant>
    </vt:vector>
  </HeadingPairs>
  <TitlesOfParts>
    <vt:vector size="88" baseType="lpstr">
      <vt:lpstr>Arial</vt:lpstr>
      <vt:lpstr>宋体</vt:lpstr>
      <vt:lpstr>Wingdings</vt:lpstr>
      <vt:lpstr>Calibri</vt:lpstr>
      <vt:lpstr>华文细黑</vt:lpstr>
      <vt:lpstr>MS UI Gothic</vt:lpstr>
      <vt:lpstr>方正正大黑简体</vt:lpstr>
      <vt:lpstr>黑体</vt:lpstr>
      <vt:lpstr>Verdana</vt:lpstr>
      <vt:lpstr>微软雅黑</vt:lpstr>
      <vt:lpstr>隶书</vt:lpstr>
      <vt:lpstr>楷体</vt:lpstr>
      <vt:lpstr>Wingdings</vt:lpstr>
      <vt:lpstr>汉仪综艺体简</vt:lpstr>
      <vt:lpstr>Tahoma</vt:lpstr>
      <vt:lpstr>Arial Unicode MS</vt:lpstr>
      <vt:lpstr>Times New Roman</vt:lpstr>
      <vt:lpstr>Cambria Math</vt:lpstr>
      <vt:lpstr>第一PPT模板网：www.1ppt.com</vt:lpstr>
      <vt:lpstr>第一PPT：www.1ppt.com</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lastModifiedBy>时间矿泉水</cp:lastModifiedBy>
  <cp:revision>387</cp:revision>
  <dcterms:created xsi:type="dcterms:W3CDTF">2010-09-23T08:30:00Z</dcterms:created>
  <dcterms:modified xsi:type="dcterms:W3CDTF">2025-09-07T16:04:33Z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
    <vt:lpwstr>www.1ppt.com</vt:lpwstr>
  </property>
  <property fmtid="{D5CDD505-2E9C-101B-9397-08002B2CF9AE}" pid="3" name="ICV">
    <vt:lpwstr>8D5676E1F66A40509425D63AB76A5F9C_12</vt:lpwstr>
  </property>
  <property fmtid="{D5CDD505-2E9C-101B-9397-08002B2CF9AE}" pid="4" name="KSOProductBuildVer">
    <vt:lpwstr>2052-12.1.0.22529</vt:lpwstr>
  </property>
</Properties>
</file>