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4"/>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790" r:id="rId86"/>
    <p:sldId id="861" r:id="rId87"/>
    <p:sldId id="862" r:id="rId88"/>
    <p:sldId id="863" r:id="rId89"/>
    <p:sldId id="865" r:id="rId90"/>
    <p:sldId id="866" r:id="rId91"/>
    <p:sldId id="864" r:id="rId92"/>
    <p:sldId id="680" r:id="rId93"/>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86"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7913"/>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8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8" Type="http://schemas.openxmlformats.org/officeDocument/2006/relationships/commentAuthors" Target="commentAuthors.xml"/><Relationship Id="rId97" Type="http://schemas.openxmlformats.org/officeDocument/2006/relationships/tableStyles" Target="tableStyles.xml"/><Relationship Id="rId96" Type="http://schemas.openxmlformats.org/officeDocument/2006/relationships/viewProps" Target="viewProps.xml"/><Relationship Id="rId95" Type="http://schemas.openxmlformats.org/officeDocument/2006/relationships/presProps" Target="presProps.xml"/><Relationship Id="rId94" Type="http://schemas.openxmlformats.org/officeDocument/2006/relationships/handoutMaster" Target="handoutMasters/handoutMaster1.xml"/><Relationship Id="rId93" Type="http://schemas.openxmlformats.org/officeDocument/2006/relationships/slide" Target="slides/slide89.xml"/><Relationship Id="rId92" Type="http://schemas.openxmlformats.org/officeDocument/2006/relationships/slide" Target="slides/slide88.xml"/><Relationship Id="rId91" Type="http://schemas.openxmlformats.org/officeDocument/2006/relationships/slide" Target="slides/slide87.xml"/><Relationship Id="rId90" Type="http://schemas.openxmlformats.org/officeDocument/2006/relationships/slide" Target="slides/slide86.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7.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8.xml"/></Relationships>
</file>

<file path=ppt/slides/_rels/slide87.xml.rels><?xml version="1.0" encoding="UTF-8" standalone="yes"?>
<Relationships xmlns="http://schemas.openxmlformats.org/package/2006/relationships"><Relationship Id="rId4" Type="http://schemas.openxmlformats.org/officeDocument/2006/relationships/slideLayout" Target="../slideLayouts/slideLayout18.xml"/><Relationship Id="rId3" Type="http://schemas.openxmlformats.org/officeDocument/2006/relationships/tags" Target="../tags/tag41.xml"/><Relationship Id="rId2" Type="http://schemas.openxmlformats.org/officeDocument/2006/relationships/tags" Target="../tags/tag40.xml"/><Relationship Id="rId1" Type="http://schemas.openxmlformats.org/officeDocument/2006/relationships/tags" Target="../tags/tag39.xml"/></Relationships>
</file>

<file path=ppt/slides/_rels/slide8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tags" Target="../tags/tag43.xml"/><Relationship Id="rId1" Type="http://schemas.openxmlformats.org/officeDocument/2006/relationships/tags" Target="../tags/tag42.xml"/></Relationships>
</file>

<file path=ppt/slides/_rels/slide8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函数有一个细节就是返回值是第一部分的边界最大值。</a:t>
            </a:r>
            <a:r>
              <a:rPr lang="en-US" altLang="zh-CN" dirty="0">
                <a:solidFill>
                  <a:srgbClr val="080808"/>
                </a:solidFill>
                <a:latin typeface="Times New Roman" panose="02020603050405020304" pitchFamily="18" charset="0"/>
                <a:sym typeface="+mn-ea"/>
              </a:rPr>
              <a:t>pivot=16</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88011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3789045"/>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Pow(numbers,n//2)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给定一个含有</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个整数的数组，要求找到一个起始位置和一个结束位置，使得这两个位置之间的元素之和最大。例如：</a:t>
            </a:r>
            <a:endParaRPr lang="zh-CN" altLang="en-US" sz="2400" dirty="0">
              <a:solidFill>
                <a:srgbClr val="080808"/>
              </a:solidFill>
              <a:uFillTx/>
              <a:latin typeface="Times New Roman" panose="02020603050405020304" pitchFamily="18" charset="0"/>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6"/>
            </p:custDataLst>
          </p:nvPr>
        </p:nvGraphicFramePr>
        <p:xfrm>
          <a:off x="899795" y="321310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492760" y="4662170"/>
            <a:ext cx="5086985" cy="368300"/>
          </a:xfrm>
          <a:prstGeom prst="rect">
            <a:avLst/>
          </a:prstGeom>
          <a:noFill/>
        </p:spPr>
        <p:txBody>
          <a:bodyPr wrap="square" rtlCol="0">
            <a:spAutoFit/>
          </a:bodyPr>
          <a:p>
            <a:r>
              <a:rPr lang="zh-CN" altLang="en-US"/>
              <a:t>思考：这个问题到底如何</a:t>
            </a:r>
            <a:r>
              <a:rPr lang="zh-CN" altLang="en-US"/>
              <a:t>求解？</a:t>
            </a:r>
            <a:endParaRPr lang="zh-CN" altLang="en-US"/>
          </a:p>
        </p:txBody>
      </p:sp>
      <p:sp>
        <p:nvSpPr>
          <p:cNvPr id="3" name="文本框 2"/>
          <p:cNvSpPr txBox="1"/>
          <p:nvPr/>
        </p:nvSpPr>
        <p:spPr>
          <a:xfrm>
            <a:off x="611505" y="4029075"/>
            <a:ext cx="5086985" cy="36830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[18,20,-7,12]</a:t>
            </a:r>
            <a:r>
              <a:rPr lang="zh-CN" altLang="en-US">
                <a:latin typeface="Times New Roman" panose="02020603050405020304" pitchFamily="18" charset="0"/>
                <a:cs typeface="Times New Roman" panose="02020603050405020304" pitchFamily="18" charset="0"/>
              </a:rPr>
              <a:t>的子数组的和最大为</a:t>
            </a:r>
            <a:r>
              <a:rPr lang="en-US" altLang="zh-CN">
                <a:latin typeface="Times New Roman" panose="02020603050405020304" pitchFamily="18" charset="0"/>
                <a:cs typeface="Times New Roman" panose="02020603050405020304" pitchFamily="18" charset="0"/>
              </a:rPr>
              <a:t>43</a:t>
            </a:r>
            <a:r>
              <a:rPr lang="zh-CN" altLang="en-US">
                <a:latin typeface="Times New Roman" panose="02020603050405020304" pitchFamily="18" charset="0"/>
                <a:cs typeface="Times New Roman" panose="02020603050405020304" pitchFamily="18" charset="0"/>
              </a:rPr>
              <a:t>。</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7" name="表格 16"/>
          <p:cNvGraphicFramePr/>
          <p:nvPr>
            <p:custDataLst>
              <p:tags r:id="rId1"/>
            </p:custDataLst>
          </p:nvPr>
        </p:nvGraphicFramePr>
        <p:xfrm>
          <a:off x="899795" y="24333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1</a:t>
            </a:r>
            <a:r>
              <a:rPr lang="zh-CN" altLang="en-US"/>
              <a:t>）暴力求解如何</a:t>
            </a:r>
            <a:r>
              <a:rPr lang="zh-CN" altLang="en-US"/>
              <a:t>求？</a:t>
            </a:r>
            <a:endParaRPr lang="zh-CN" altLang="en-US"/>
          </a:p>
        </p:txBody>
      </p:sp>
      <p:sp>
        <p:nvSpPr>
          <p:cNvPr id="4" name="文本框 3"/>
          <p:cNvSpPr txBox="1"/>
          <p:nvPr/>
        </p:nvSpPr>
        <p:spPr>
          <a:xfrm>
            <a:off x="2188845" y="4526915"/>
            <a:ext cx="5180330" cy="2494280"/>
          </a:xfrm>
          <a:prstGeom prst="rect">
            <a:avLst/>
          </a:prstGeom>
          <a:noFill/>
        </p:spPr>
        <p:txBody>
          <a:bodyPr wrap="square" rtlCol="0" anchor="t">
            <a:noAutofit/>
          </a:bodyPr>
          <a:p>
            <a:r>
              <a:rPr lang="en-US" altLang="zh-CN" sz="1600">
                <a:solidFill>
                  <a:schemeClr val="tx1"/>
                </a:solidFill>
                <a:uFillTx/>
                <a:latin typeface="Times New Roman" panose="02020603050405020304" pitchFamily="18" charset="0"/>
              </a:rPr>
              <a:t>def max_array1(nums: list) -&gt; int:  # </a:t>
            </a:r>
            <a:r>
              <a:rPr lang="zh-CN" altLang="en-US" sz="1600">
                <a:solidFill>
                  <a:schemeClr val="tx1"/>
                </a:solidFill>
                <a:uFillTx/>
                <a:latin typeface="Times New Roman" panose="02020603050405020304" pitchFamily="18" charset="0"/>
              </a:rPr>
              <a:t>使用暴力求解算法</a:t>
            </a:r>
            <a:endParaRPr lang="zh-CN" altLang="en-US"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i in range(len(nums)):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0</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for j in range(i,len(nums)):</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tempSum += nums[j]</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tempSum&gt;maxSum: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maxSum = tempSum</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tempArr</a:t>
            </a:r>
            <a:endParaRPr lang="en-US" altLang="zh-CN" sz="1600">
              <a:solidFill>
                <a:schemeClr val="tx1"/>
              </a:solidFill>
              <a:uFillTx/>
              <a:latin typeface="Times New Roman" panose="02020603050405020304" pitchFamily="18" charset="0"/>
            </a:endParaRPr>
          </a:p>
        </p:txBody>
      </p:sp>
      <p:sp>
        <p:nvSpPr>
          <p:cNvPr id="15" name="文本框 14"/>
          <p:cNvSpPr txBox="1"/>
          <p:nvPr/>
        </p:nvSpPr>
        <p:spPr>
          <a:xfrm>
            <a:off x="1028065" y="31413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58240"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8" name="文本框 7"/>
          <p:cNvSpPr txBox="1"/>
          <p:nvPr/>
        </p:nvSpPr>
        <p:spPr>
          <a:xfrm>
            <a:off x="1478915" y="313182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9" name="直接箭头连接符 8"/>
          <p:cNvCxnSpPr/>
          <p:nvPr/>
        </p:nvCxnSpPr>
        <p:spPr>
          <a:xfrm flipH="1" flipV="1">
            <a:off x="1609090" y="286702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4" name="文本框 13"/>
          <p:cNvSpPr txBox="1"/>
          <p:nvPr/>
        </p:nvSpPr>
        <p:spPr>
          <a:xfrm>
            <a:off x="666750" y="3644900"/>
            <a:ext cx="6188075" cy="323850"/>
          </a:xfrm>
          <a:prstGeom prst="rect">
            <a:avLst/>
          </a:prstGeom>
          <a:noFill/>
        </p:spPr>
        <p:txBody>
          <a:bodyPr wrap="square" rtlCol="0">
            <a:noAutofit/>
          </a:bodyPr>
          <a:p>
            <a:r>
              <a:rPr lang="zh-CN" altLang="en-US"/>
              <a:t>定义两个指针，</a:t>
            </a:r>
            <a:r>
              <a:rPr lang="en-US" altLang="zh-CN"/>
              <a:t>j</a:t>
            </a:r>
            <a:r>
              <a:rPr lang="zh-CN" altLang="en-US"/>
              <a:t>指针向右移动寻找以</a:t>
            </a:r>
            <a:r>
              <a:rPr lang="en-US" altLang="zh-CN"/>
              <a:t>i</a:t>
            </a:r>
            <a:r>
              <a:rPr lang="zh-CN" altLang="en-US"/>
              <a:t>指针开始的</a:t>
            </a:r>
            <a:r>
              <a:rPr lang="zh-CN" altLang="en-US"/>
              <a:t>最大值</a:t>
            </a:r>
            <a:endParaRPr lang="zh-CN" altLang="en-US"/>
          </a:p>
        </p:txBody>
      </p:sp>
      <p:sp>
        <p:nvSpPr>
          <p:cNvPr id="18" name="文本框 17"/>
          <p:cNvSpPr txBox="1"/>
          <p:nvPr/>
        </p:nvSpPr>
        <p:spPr>
          <a:xfrm>
            <a:off x="683895" y="4077335"/>
            <a:ext cx="6617335" cy="445770"/>
          </a:xfrm>
          <a:prstGeom prst="rect">
            <a:avLst/>
          </a:prstGeom>
          <a:noFill/>
        </p:spPr>
        <p:txBody>
          <a:bodyPr wrap="square" rtlCol="0">
            <a:noAutofit/>
          </a:bodyPr>
          <a:p>
            <a:r>
              <a:rPr lang="en-US" altLang="zh-CN"/>
              <a:t>j</a:t>
            </a:r>
            <a:r>
              <a:rPr lang="zh-CN" altLang="en-US"/>
              <a:t>指针直至移动到最后的位置，</a:t>
            </a:r>
            <a:r>
              <a:rPr lang="zh-CN" altLang="en-US"/>
              <a:t>然后找到最大值，然后移动</a:t>
            </a:r>
            <a:r>
              <a:rPr lang="en-US" altLang="zh-CN"/>
              <a:t>i</a:t>
            </a:r>
            <a:r>
              <a:rPr lang="zh-CN" altLang="en-US"/>
              <a:t>指针</a:t>
            </a:r>
            <a:endParaRPr lang="zh-CN" altLang="en-US"/>
          </a:p>
        </p:txBody>
      </p:sp>
      <p:sp>
        <p:nvSpPr>
          <p:cNvPr id="19" name="文本框 18"/>
          <p:cNvSpPr txBox="1"/>
          <p:nvPr/>
        </p:nvSpPr>
        <p:spPr>
          <a:xfrm>
            <a:off x="1475740" y="3141345"/>
            <a:ext cx="405130" cy="332105"/>
          </a:xfrm>
          <a:prstGeom prst="rect">
            <a:avLst/>
          </a:prstGeom>
          <a:noFill/>
        </p:spPr>
        <p:txBody>
          <a:bodyPr wrap="square" rtlCol="0">
            <a:noAutofit/>
          </a:bodyPr>
          <a:p>
            <a:r>
              <a:rPr lang="en-US" altLang="zh-CN">
                <a:solidFill>
                  <a:srgbClr val="FF0000"/>
                </a:solidFill>
                <a:latin typeface="Times New Roman" panose="02020603050405020304" pitchFamily="18" charset="0"/>
                <a:cs typeface="Times New Roman" panose="02020603050405020304" pitchFamily="18" charset="0"/>
              </a:rPr>
              <a:t>i</a:t>
            </a:r>
            <a:endParaRPr lang="en-US" altLang="zh-CN">
              <a:solidFill>
                <a:srgbClr val="FF0000"/>
              </a:solidFill>
              <a:latin typeface="Times New Roman" panose="02020603050405020304" pitchFamily="18" charset="0"/>
              <a:cs typeface="Times New Roman" panose="02020603050405020304" pitchFamily="18" charset="0"/>
            </a:endParaRPr>
          </a:p>
        </p:txBody>
      </p:sp>
      <p:cxnSp>
        <p:nvCxnSpPr>
          <p:cNvPr id="20" name="直接箭头连接符 19"/>
          <p:cNvCxnSpPr/>
          <p:nvPr/>
        </p:nvCxnSpPr>
        <p:spPr>
          <a:xfrm flipH="1" flipV="1">
            <a:off x="1605915" y="28765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ppt_x"/>
                                          </p:val>
                                        </p:tav>
                                        <p:tav tm="100000">
                                          <p:val>
                                            <p:strVal val="#ppt_x"/>
                                          </p:val>
                                        </p:tav>
                                      </p:tavLst>
                                    </p:anim>
                                    <p:anim calcmode="lin" valueType="num">
                                      <p:cBhvr additive="base">
                                        <p:cTn id="12" dur="500" fill="hold"/>
                                        <p:tgtEl>
                                          <p:spTgt spid="15"/>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ppt_x"/>
                                          </p:val>
                                        </p:tav>
                                        <p:tav tm="100000">
                                          <p:val>
                                            <p:strVal val="#ppt_x"/>
                                          </p:val>
                                        </p:tav>
                                      </p:tavLst>
                                    </p:anim>
                                    <p:anim calcmode="lin" valueType="num">
                                      <p:cBhvr additive="base">
                                        <p:cTn id="16" dur="500" fill="hold"/>
                                        <p:tgtEl>
                                          <p:spTgt spid="9"/>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0" presetClass="path" presetSubtype="0" accel="50000" decel="50000" fill="hold" nodeType="clickEffect">
                                  <p:stCondLst>
                                    <p:cond delay="0"/>
                                  </p:stCondLst>
                                  <p:childTnLst>
                                    <p:animMotion origin="layout" path="M 0 0 L 0.0563194 -0.000277778 " pathEditMode="relative" rAng="0" ptsTypes="">
                                      <p:cBhvr>
                                        <p:cTn id="24" dur="2000" fill="hold"/>
                                        <p:tgtEl>
                                          <p:spTgt spid="9"/>
                                        </p:tgtEl>
                                        <p:attrNameLst>
                                          <p:attrName>ppt_x</p:attrName>
                                          <p:attrName>ppt_y</p:attrName>
                                        </p:attrNameLst>
                                      </p:cBhvr>
                                      <p:rCtr x="28" y="5"/>
                                    </p:animMotion>
                                  </p:childTnLst>
                                </p:cTn>
                              </p:par>
                              <p:par>
                                <p:cTn id="25" presetID="0" presetClass="path" presetSubtype="0" accel="50000" decel="50000" fill="hold" grpId="2" nodeType="withEffect">
                                  <p:stCondLst>
                                    <p:cond delay="0"/>
                                  </p:stCondLst>
                                  <p:childTnLst>
                                    <p:animMotion origin="layout" path="M 0 0 L 0.05625 -0.00185185 " pathEditMode="relative" rAng="0" ptsTypes="">
                                      <p:cBhvr>
                                        <p:cTn id="26" dur="2000" fill="hold"/>
                                        <p:tgtEl>
                                          <p:spTgt spid="8"/>
                                        </p:tgtEl>
                                        <p:attrNameLst>
                                          <p:attrName>ppt_x</p:attrName>
                                          <p:attrName>ppt_y</p:attrName>
                                        </p:attrNameLst>
                                      </p:cBhvr>
                                      <p:rCtr x="28" y="5"/>
                                    </p:animMotion>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anim calcmode="lin" valueType="num">
                                      <p:cBhvr additive="base">
                                        <p:cTn id="31" dur="500" fill="hold"/>
                                        <p:tgtEl>
                                          <p:spTgt spid="14"/>
                                        </p:tgtEl>
                                        <p:attrNameLst>
                                          <p:attrName>ppt_x</p:attrName>
                                        </p:attrNameLst>
                                      </p:cBhvr>
                                      <p:tavLst>
                                        <p:tav tm="0">
                                          <p:val>
                                            <p:strVal val="#ppt_x"/>
                                          </p:val>
                                        </p:tav>
                                        <p:tav tm="100000">
                                          <p:val>
                                            <p:strVal val="#ppt_x"/>
                                          </p:val>
                                        </p:tav>
                                      </p:tavLst>
                                    </p:anim>
                                    <p:anim calcmode="lin" valueType="num">
                                      <p:cBhvr additive="base">
                                        <p:cTn id="32"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0" presetClass="path" presetSubtype="0" accel="50000" decel="50000" fill="hold" nodeType="clickEffect">
                                  <p:stCondLst>
                                    <p:cond delay="0"/>
                                  </p:stCondLst>
                                  <p:childTnLst>
                                    <p:animMotion origin="layout" path="M 0.0590278 0 L 0.649653 0 " pathEditMode="relative" rAng="0" ptsTypes="">
                                      <p:cBhvr>
                                        <p:cTn id="36" dur="2000" fill="hold"/>
                                        <p:tgtEl>
                                          <p:spTgt spid="9"/>
                                        </p:tgtEl>
                                        <p:attrNameLst>
                                          <p:attrName>ppt_x</p:attrName>
                                          <p:attrName>ppt_y</p:attrName>
                                        </p:attrNameLst>
                                      </p:cBhvr>
                                      <p:rCtr x="295" y="0"/>
                                    </p:animMotion>
                                  </p:childTnLst>
                                </p:cTn>
                              </p:par>
                              <p:par>
                                <p:cTn id="37" presetID="0" presetClass="path" presetSubtype="0" accel="50000" decel="50000" fill="hold" grpId="3" nodeType="withEffect">
                                  <p:stCondLst>
                                    <p:cond delay="0"/>
                                  </p:stCondLst>
                                  <p:childTnLst>
                                    <p:animMotion origin="layout" path="M 0.0590278 0 L 0.649653 0 " pathEditMode="relative" rAng="0" ptsTypes="">
                                      <p:cBhvr>
                                        <p:cTn id="38" dur="2000" fill="hold"/>
                                        <p:tgtEl>
                                          <p:spTgt spid="8"/>
                                        </p:tgtEl>
                                        <p:attrNameLst>
                                          <p:attrName>ppt_x</p:attrName>
                                          <p:attrName>ppt_y</p:attrName>
                                        </p:attrNameLst>
                                      </p:cBhvr>
                                      <p:rCtr x="295" y="0"/>
                                    </p:animMotion>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nodeType="clickEffect">
                                  <p:stCondLst>
                                    <p:cond delay="0"/>
                                  </p:stCondLst>
                                  <p:childTnLst>
                                    <p:anim calcmode="lin" valueType="num">
                                      <p:cBhvr additive="base">
                                        <p:cTn id="42" dur="500"/>
                                        <p:tgtEl>
                                          <p:spTgt spid="16"/>
                                        </p:tgtEl>
                                        <p:attrNameLst>
                                          <p:attrName>ppt_x</p:attrName>
                                        </p:attrNameLst>
                                      </p:cBhvr>
                                      <p:tavLst>
                                        <p:tav tm="0">
                                          <p:val>
                                            <p:strVal val="ppt_x"/>
                                          </p:val>
                                        </p:tav>
                                        <p:tav tm="100000">
                                          <p:val>
                                            <p:strVal val="ppt_x"/>
                                          </p:val>
                                        </p:tav>
                                      </p:tavLst>
                                    </p:anim>
                                    <p:anim calcmode="lin" valueType="num">
                                      <p:cBhvr additive="base">
                                        <p:cTn id="43" dur="500"/>
                                        <p:tgtEl>
                                          <p:spTgt spid="16"/>
                                        </p:tgtEl>
                                        <p:attrNameLst>
                                          <p:attrName>ppt_y</p:attrName>
                                        </p:attrNameLst>
                                      </p:cBhvr>
                                      <p:tavLst>
                                        <p:tav tm="0">
                                          <p:val>
                                            <p:strVal val="ppt_y"/>
                                          </p:val>
                                        </p:tav>
                                        <p:tav tm="100000">
                                          <p:val>
                                            <p:strVal val="1+ppt_h/2"/>
                                          </p:val>
                                        </p:tav>
                                      </p:tavLst>
                                    </p:anim>
                                    <p:set>
                                      <p:cBhvr>
                                        <p:cTn id="44" dur="1" fill="hold">
                                          <p:stCondLst>
                                            <p:cond delay="499"/>
                                          </p:stCondLst>
                                        </p:cTn>
                                        <p:tgtEl>
                                          <p:spTgt spid="16"/>
                                        </p:tgtEl>
                                        <p:attrNameLst>
                                          <p:attrName>style.visibility</p:attrName>
                                        </p:attrNameLst>
                                      </p:cBhvr>
                                      <p:to>
                                        <p:strVal val="hidden"/>
                                      </p:to>
                                    </p:set>
                                  </p:childTnLst>
                                </p:cTn>
                              </p:par>
                              <p:par>
                                <p:cTn id="45" presetID="2" presetClass="exit" presetSubtype="4" fill="hold" grpId="2" nodeType="withEffect">
                                  <p:stCondLst>
                                    <p:cond delay="0"/>
                                  </p:stCondLst>
                                  <p:childTnLst>
                                    <p:anim calcmode="lin" valueType="num">
                                      <p:cBhvr additive="base">
                                        <p:cTn id="46" dur="500"/>
                                        <p:tgtEl>
                                          <p:spTgt spid="15"/>
                                        </p:tgtEl>
                                        <p:attrNameLst>
                                          <p:attrName>ppt_x</p:attrName>
                                        </p:attrNameLst>
                                      </p:cBhvr>
                                      <p:tavLst>
                                        <p:tav tm="0">
                                          <p:val>
                                            <p:strVal val="ppt_x"/>
                                          </p:val>
                                        </p:tav>
                                        <p:tav tm="100000">
                                          <p:val>
                                            <p:strVal val="ppt_x"/>
                                          </p:val>
                                        </p:tav>
                                      </p:tavLst>
                                    </p:anim>
                                    <p:anim calcmode="lin" valueType="num">
                                      <p:cBhvr additive="base">
                                        <p:cTn id="47" dur="500"/>
                                        <p:tgtEl>
                                          <p:spTgt spid="15"/>
                                        </p:tgtEl>
                                        <p:attrNameLst>
                                          <p:attrName>ppt_y</p:attrName>
                                        </p:attrNameLst>
                                      </p:cBhvr>
                                      <p:tavLst>
                                        <p:tav tm="0">
                                          <p:val>
                                            <p:strVal val="ppt_y"/>
                                          </p:val>
                                        </p:tav>
                                        <p:tav tm="100000">
                                          <p:val>
                                            <p:strVal val="1+ppt_h/2"/>
                                          </p:val>
                                        </p:tav>
                                      </p:tavLst>
                                    </p:anim>
                                    <p:set>
                                      <p:cBhvr>
                                        <p:cTn id="48" dur="1" fill="hold">
                                          <p:stCondLst>
                                            <p:cond delay="499"/>
                                          </p:stCondLst>
                                        </p:cTn>
                                        <p:tgtEl>
                                          <p:spTgt spid="15"/>
                                        </p:tgtEl>
                                        <p:attrNameLst>
                                          <p:attrName>style.visibility</p:attrName>
                                        </p:attrNameLst>
                                      </p:cBhvr>
                                      <p:to>
                                        <p:strVal val="hidden"/>
                                      </p:to>
                                    </p:set>
                                  </p:childTnLst>
                                </p:cTn>
                              </p:par>
                              <p:par>
                                <p:cTn id="49" presetID="2" presetClass="exit" presetSubtype="4" fill="hold" nodeType="withEffect">
                                  <p:stCondLst>
                                    <p:cond delay="0"/>
                                  </p:stCondLst>
                                  <p:childTnLst>
                                    <p:anim calcmode="lin" valueType="num">
                                      <p:cBhvr additive="base">
                                        <p:cTn id="50" dur="500"/>
                                        <p:tgtEl>
                                          <p:spTgt spid="9"/>
                                        </p:tgtEl>
                                        <p:attrNameLst>
                                          <p:attrName>ppt_x</p:attrName>
                                        </p:attrNameLst>
                                      </p:cBhvr>
                                      <p:tavLst>
                                        <p:tav tm="0">
                                          <p:val>
                                            <p:strVal val="ppt_x"/>
                                          </p:val>
                                        </p:tav>
                                        <p:tav tm="100000">
                                          <p:val>
                                            <p:strVal val="ppt_x"/>
                                          </p:val>
                                        </p:tav>
                                      </p:tavLst>
                                    </p:anim>
                                    <p:anim calcmode="lin" valueType="num">
                                      <p:cBhvr additive="base">
                                        <p:cTn id="51" dur="500"/>
                                        <p:tgtEl>
                                          <p:spTgt spid="9"/>
                                        </p:tgtEl>
                                        <p:attrNameLst>
                                          <p:attrName>ppt_y</p:attrName>
                                        </p:attrNameLst>
                                      </p:cBhvr>
                                      <p:tavLst>
                                        <p:tav tm="0">
                                          <p:val>
                                            <p:strVal val="ppt_y"/>
                                          </p:val>
                                        </p:tav>
                                        <p:tav tm="100000">
                                          <p:val>
                                            <p:strVal val="1+ppt_h/2"/>
                                          </p:val>
                                        </p:tav>
                                      </p:tavLst>
                                    </p:anim>
                                    <p:set>
                                      <p:cBhvr>
                                        <p:cTn id="52" dur="1" fill="hold">
                                          <p:stCondLst>
                                            <p:cond delay="499"/>
                                          </p:stCondLst>
                                        </p:cTn>
                                        <p:tgtEl>
                                          <p:spTgt spid="9"/>
                                        </p:tgtEl>
                                        <p:attrNameLst>
                                          <p:attrName>style.visibility</p:attrName>
                                        </p:attrNameLst>
                                      </p:cBhvr>
                                      <p:to>
                                        <p:strVal val="hidden"/>
                                      </p:to>
                                    </p:set>
                                  </p:childTnLst>
                                </p:cTn>
                              </p:par>
                              <p:par>
                                <p:cTn id="53" presetID="2" presetClass="exit" presetSubtype="4" fill="hold" grpId="4" nodeType="withEffect">
                                  <p:stCondLst>
                                    <p:cond delay="0"/>
                                  </p:stCondLst>
                                  <p:childTnLst>
                                    <p:anim calcmode="lin" valueType="num">
                                      <p:cBhvr additive="base">
                                        <p:cTn id="54" dur="500"/>
                                        <p:tgtEl>
                                          <p:spTgt spid="8"/>
                                        </p:tgtEl>
                                        <p:attrNameLst>
                                          <p:attrName>ppt_x</p:attrName>
                                        </p:attrNameLst>
                                      </p:cBhvr>
                                      <p:tavLst>
                                        <p:tav tm="0">
                                          <p:val>
                                            <p:strVal val="ppt_x"/>
                                          </p:val>
                                        </p:tav>
                                        <p:tav tm="100000">
                                          <p:val>
                                            <p:strVal val="ppt_x"/>
                                          </p:val>
                                        </p:tav>
                                      </p:tavLst>
                                    </p:anim>
                                    <p:anim calcmode="lin" valueType="num">
                                      <p:cBhvr additive="base">
                                        <p:cTn id="55" dur="500"/>
                                        <p:tgtEl>
                                          <p:spTgt spid="8"/>
                                        </p:tgtEl>
                                        <p:attrNameLst>
                                          <p:attrName>ppt_y</p:attrName>
                                        </p:attrNameLst>
                                      </p:cBhvr>
                                      <p:tavLst>
                                        <p:tav tm="0">
                                          <p:val>
                                            <p:strVal val="ppt_y"/>
                                          </p:val>
                                        </p:tav>
                                        <p:tav tm="100000">
                                          <p:val>
                                            <p:strVal val="1+ppt_h/2"/>
                                          </p:val>
                                        </p:tav>
                                      </p:tavLst>
                                    </p:anim>
                                    <p:set>
                                      <p:cBhvr>
                                        <p:cTn id="56" dur="1" fill="hold">
                                          <p:stCondLst>
                                            <p:cond delay="499"/>
                                          </p:stCondLst>
                                        </p:cTn>
                                        <p:tgtEl>
                                          <p:spTgt spid="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20"/>
                                        </p:tgtEl>
                                        <p:attrNameLst>
                                          <p:attrName>style.visibility</p:attrName>
                                        </p:attrNameLst>
                                      </p:cBhvr>
                                      <p:to>
                                        <p:strVal val="visible"/>
                                      </p:to>
                                    </p:set>
                                    <p:anim calcmode="lin" valueType="num">
                                      <p:cBhvr additive="base">
                                        <p:cTn id="67" dur="500" fill="hold"/>
                                        <p:tgtEl>
                                          <p:spTgt spid="20"/>
                                        </p:tgtEl>
                                        <p:attrNameLst>
                                          <p:attrName>ppt_x</p:attrName>
                                        </p:attrNameLst>
                                      </p:cBhvr>
                                      <p:tavLst>
                                        <p:tav tm="0">
                                          <p:val>
                                            <p:strVal val="#ppt_x"/>
                                          </p:val>
                                        </p:tav>
                                        <p:tav tm="100000">
                                          <p:val>
                                            <p:strVal val="#ppt_x"/>
                                          </p:val>
                                        </p:tav>
                                      </p:tavLst>
                                    </p:anim>
                                    <p:anim calcmode="lin" valueType="num">
                                      <p:cBhvr additive="base">
                                        <p:cTn id="68" dur="500" fill="hold"/>
                                        <p:tgtEl>
                                          <p:spTgt spid="20"/>
                                        </p:tgtEl>
                                        <p:attrNameLst>
                                          <p:attrName>ppt_y</p:attrName>
                                        </p:attrNameLst>
                                      </p:cBhvr>
                                      <p:tavLst>
                                        <p:tav tm="0">
                                          <p:val>
                                            <p:strVal val="1+#ppt_h/2"/>
                                          </p:val>
                                        </p:tav>
                                        <p:tav tm="100000">
                                          <p:val>
                                            <p:strVal val="#ppt_y"/>
                                          </p:val>
                                        </p:tav>
                                      </p:tavLst>
                                    </p:anim>
                                  </p:childTnLst>
                                </p:cTn>
                              </p:par>
                              <p:par>
                                <p:cTn id="69" presetID="2" presetClass="entr" presetSubtype="4" fill="hold" grpId="2" nodeType="withEffect">
                                  <p:stCondLst>
                                    <p:cond delay="0"/>
                                  </p:stCondLst>
                                  <p:childTnLst>
                                    <p:set>
                                      <p:cBhvr>
                                        <p:cTn id="70" dur="1" fill="hold">
                                          <p:stCondLst>
                                            <p:cond delay="0"/>
                                          </p:stCondLst>
                                        </p:cTn>
                                        <p:tgtEl>
                                          <p:spTgt spid="19"/>
                                        </p:tgtEl>
                                        <p:attrNameLst>
                                          <p:attrName>style.visibility</p:attrName>
                                        </p:attrNameLst>
                                      </p:cBhvr>
                                      <p:to>
                                        <p:strVal val="visible"/>
                                      </p:to>
                                    </p:set>
                                    <p:anim calcmode="lin" valueType="num">
                                      <p:cBhvr additive="base">
                                        <p:cTn id="71" dur="500" fill="hold"/>
                                        <p:tgtEl>
                                          <p:spTgt spid="19"/>
                                        </p:tgtEl>
                                        <p:attrNameLst>
                                          <p:attrName>ppt_x</p:attrName>
                                        </p:attrNameLst>
                                      </p:cBhvr>
                                      <p:tavLst>
                                        <p:tav tm="0">
                                          <p:val>
                                            <p:strVal val="#ppt_x"/>
                                          </p:val>
                                        </p:tav>
                                        <p:tav tm="100000">
                                          <p:val>
                                            <p:strVal val="#ppt_x"/>
                                          </p:val>
                                        </p:tav>
                                      </p:tavLst>
                                    </p:anim>
                                    <p:anim calcmode="lin" valueType="num">
                                      <p:cBhvr additive="base">
                                        <p:cTn id="72"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grpId="0" nodeType="clickEffect">
                                  <p:stCondLst>
                                    <p:cond delay="0"/>
                                  </p:stCondLst>
                                  <p:childTnLst>
                                    <p:set>
                                      <p:cBhvr>
                                        <p:cTn id="76" dur="1" fill="hold">
                                          <p:stCondLst>
                                            <p:cond delay="0"/>
                                          </p:stCondLst>
                                        </p:cTn>
                                        <p:tgtEl>
                                          <p:spTgt spid="4"/>
                                        </p:tgtEl>
                                        <p:attrNameLst>
                                          <p:attrName>style.visibility</p:attrName>
                                        </p:attrNameLst>
                                      </p:cBhvr>
                                      <p:to>
                                        <p:strVal val="visible"/>
                                      </p:to>
                                    </p:set>
                                    <p:anim calcmode="lin" valueType="num">
                                      <p:cBhvr additive="base">
                                        <p:cTn id="77" dur="500" fill="hold"/>
                                        <p:tgtEl>
                                          <p:spTgt spid="4"/>
                                        </p:tgtEl>
                                        <p:attrNameLst>
                                          <p:attrName>ppt_x</p:attrName>
                                        </p:attrNameLst>
                                      </p:cBhvr>
                                      <p:tavLst>
                                        <p:tav tm="0">
                                          <p:val>
                                            <p:strVal val="#ppt_x"/>
                                          </p:val>
                                        </p:tav>
                                        <p:tav tm="100000">
                                          <p:val>
                                            <p:strVal val="#ppt_x"/>
                                          </p:val>
                                        </p:tav>
                                      </p:tavLst>
                                    </p:anim>
                                    <p:anim calcmode="lin" valueType="num">
                                      <p:cBhvr additive="base">
                                        <p:cTn id="7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8" grpId="0"/>
      <p:bldP spid="15" grpId="1"/>
      <p:bldP spid="8" grpId="1"/>
      <p:bldP spid="8" grpId="2"/>
      <p:bldP spid="14" grpId="0"/>
      <p:bldP spid="14" grpId="1"/>
      <p:bldP spid="8" grpId="3"/>
      <p:bldP spid="15" grpId="2"/>
      <p:bldP spid="8" grpId="4"/>
      <p:bldP spid="19" grpId="1"/>
      <p:bldP spid="19" grpId="2"/>
      <p:bldP spid="18" grpId="0"/>
      <p:bldP spid="4" grpId="0"/>
      <p:bldP spid="4" grpId="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文本框 1"/>
          <p:cNvSpPr txBox="1"/>
          <p:nvPr/>
        </p:nvSpPr>
        <p:spPr>
          <a:xfrm>
            <a:off x="539750" y="1819910"/>
            <a:ext cx="5086985" cy="368300"/>
          </a:xfrm>
          <a:prstGeom prst="rect">
            <a:avLst/>
          </a:prstGeom>
          <a:noFill/>
        </p:spPr>
        <p:txBody>
          <a:bodyPr wrap="square" rtlCol="0">
            <a:spAutoFit/>
          </a:bodyPr>
          <a:p>
            <a:r>
              <a:rPr lang="zh-CN" altLang="en-US"/>
              <a:t>（</a:t>
            </a:r>
            <a:r>
              <a:rPr lang="en-US" altLang="zh-CN">
                <a:latin typeface="Times New Roman" panose="02020603050405020304" pitchFamily="18" charset="0"/>
                <a:cs typeface="Times New Roman" panose="02020603050405020304" pitchFamily="18" charset="0"/>
              </a:rPr>
              <a:t>2</a:t>
            </a:r>
            <a:r>
              <a:rPr lang="zh-CN" altLang="en-US"/>
              <a:t>）如何用分治法来解决该</a:t>
            </a:r>
            <a:r>
              <a:rPr lang="zh-CN" altLang="en-US"/>
              <a:t>问题？</a:t>
            </a:r>
            <a:endParaRPr lang="zh-CN" altLang="en-US"/>
          </a:p>
        </p:txBody>
      </p:sp>
      <p:sp>
        <p:nvSpPr>
          <p:cNvPr id="3" name="文本框 2"/>
          <p:cNvSpPr txBox="1"/>
          <p:nvPr/>
        </p:nvSpPr>
        <p:spPr>
          <a:xfrm>
            <a:off x="664845" y="2236470"/>
            <a:ext cx="8278495" cy="580390"/>
          </a:xfrm>
          <a:prstGeom prst="rect">
            <a:avLst/>
          </a:prstGeom>
          <a:noFill/>
        </p:spPr>
        <p:txBody>
          <a:bodyPr wrap="square" rtlCol="0">
            <a:noAutofit/>
          </a:bodyPr>
          <a:p>
            <a:r>
              <a:rPr lang="zh-CN" altLang="en-US"/>
              <a:t>如果将数组分成均等的二部分，仔细思考一下最大子数组会出现在什么</a:t>
            </a:r>
            <a:r>
              <a:rPr lang="zh-CN" altLang="en-US"/>
              <a:t>地方？</a:t>
            </a:r>
            <a:endParaRPr lang="zh-CN" altLang="en-US"/>
          </a:p>
        </p:txBody>
      </p:sp>
      <p:graphicFrame>
        <p:nvGraphicFramePr>
          <p:cNvPr id="6" name="表格 5"/>
          <p:cNvGraphicFramePr/>
          <p:nvPr>
            <p:custDataLst>
              <p:tags r:id="rId1"/>
            </p:custDataLst>
          </p:nvPr>
        </p:nvGraphicFramePr>
        <p:xfrm>
          <a:off x="971550" y="2865120"/>
          <a:ext cx="6854190"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7" name="表格 6"/>
          <p:cNvGraphicFramePr/>
          <p:nvPr/>
        </p:nvGraphicFramePr>
        <p:xfrm>
          <a:off x="4932045" y="2865120"/>
          <a:ext cx="3427095" cy="424180"/>
        </p:xfrm>
        <a:graphic>
          <a:graphicData uri="http://schemas.openxmlformats.org/drawingml/2006/table">
            <a:tbl>
              <a:tblPr firstRow="1" bandRow="1">
                <a:tableStyleId>{5C22544A-7EE6-4342-B048-85BDC9FD1C3A}</a:tableStyleId>
              </a:tblPr>
              <a:tblGrid>
                <a:gridCol w="489585"/>
                <a:gridCol w="489585"/>
                <a:gridCol w="489585"/>
                <a:gridCol w="489585"/>
                <a:gridCol w="489585"/>
                <a:gridCol w="489585"/>
                <a:gridCol w="489585"/>
              </a:tblGrid>
              <a:tr h="424180">
                <a:tc>
                  <a:txBody>
                    <a:bodyPr/>
                    <a:p>
                      <a:pPr>
                        <a:buNone/>
                      </a:pPr>
                      <a:r>
                        <a:rPr lang="en-US" altLang="zh-CN">
                          <a:solidFill>
                            <a:schemeClr val="tx1"/>
                          </a:solidFill>
                          <a:latin typeface="Times New Roman" panose="02020603050405020304" pitchFamily="18" charset="0"/>
                          <a:cs typeface="Times New Roman" panose="02020603050405020304" pitchFamily="18" charset="0"/>
                        </a:rPr>
                        <a:t>18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0" name="文本框 9"/>
          <p:cNvSpPr txBox="1"/>
          <p:nvPr/>
        </p:nvSpPr>
        <p:spPr>
          <a:xfrm>
            <a:off x="474980" y="4149090"/>
            <a:ext cx="3809365" cy="1753235"/>
          </a:xfrm>
          <a:prstGeom prst="rect">
            <a:avLst/>
          </a:prstGeom>
          <a:noFill/>
        </p:spPr>
        <p:txBody>
          <a:bodyPr wrap="square" rtlCol="0">
            <a:spAutoFit/>
          </a:bodyPr>
          <a:p>
            <a:r>
              <a:rPr lang="zh-CN" altLang="en-US"/>
              <a:t>（</a:t>
            </a:r>
            <a:r>
              <a:rPr lang="en-US" altLang="zh-CN"/>
              <a:t>1</a:t>
            </a:r>
            <a:r>
              <a:rPr lang="zh-CN" altLang="en-US"/>
              <a:t>）最大子数组出现在左侧</a:t>
            </a:r>
            <a:r>
              <a:rPr lang="zh-CN" altLang="en-US"/>
              <a:t>数组</a:t>
            </a:r>
            <a:endParaRPr lang="zh-CN" altLang="en-US"/>
          </a:p>
          <a:p>
            <a:endParaRPr lang="zh-CN" altLang="en-US"/>
          </a:p>
          <a:p>
            <a:r>
              <a:rPr lang="zh-CN" altLang="en-US"/>
              <a:t>（</a:t>
            </a:r>
            <a:r>
              <a:rPr lang="en-US" altLang="zh-CN"/>
              <a:t>2</a:t>
            </a:r>
            <a:r>
              <a:rPr lang="zh-CN" altLang="en-US"/>
              <a:t>）最大子数组出现在右侧</a:t>
            </a:r>
            <a:r>
              <a:rPr lang="zh-CN" altLang="en-US"/>
              <a:t>数组</a:t>
            </a:r>
            <a:endParaRPr lang="zh-CN" altLang="en-US"/>
          </a:p>
          <a:p>
            <a:endParaRPr lang="zh-CN" altLang="en-US"/>
          </a:p>
          <a:p>
            <a:r>
              <a:rPr lang="zh-CN" altLang="en-US"/>
              <a:t>（</a:t>
            </a:r>
            <a:r>
              <a:rPr lang="en-US" altLang="zh-CN"/>
              <a:t>3</a:t>
            </a:r>
            <a:r>
              <a:rPr lang="zh-CN" altLang="en-US"/>
              <a:t>）最大子数据在被分成二部分，</a:t>
            </a:r>
            <a:r>
              <a:rPr lang="en-US" altLang="zh-CN"/>
              <a:t>           </a:t>
            </a:r>
            <a:r>
              <a:rPr lang="zh-CN" altLang="en-US"/>
              <a:t>分别在左数组右侧，右数组</a:t>
            </a:r>
            <a:r>
              <a:rPr lang="zh-CN" altLang="en-US"/>
              <a:t>左侧</a:t>
            </a:r>
            <a:endParaRPr lang="zh-CN" altLang="en-US"/>
          </a:p>
        </p:txBody>
      </p:sp>
      <p:graphicFrame>
        <p:nvGraphicFramePr>
          <p:cNvPr id="8" name="表格 7"/>
          <p:cNvGraphicFramePr/>
          <p:nvPr>
            <p:custDataLst>
              <p:tags r:id="rId2"/>
            </p:custDataLst>
          </p:nvPr>
        </p:nvGraphicFramePr>
        <p:xfrm>
          <a:off x="435610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9" name="表格 8"/>
          <p:cNvGraphicFramePr/>
          <p:nvPr>
            <p:custDataLst>
              <p:tags r:id="rId3"/>
            </p:custDataLst>
          </p:nvPr>
        </p:nvGraphicFramePr>
        <p:xfrm>
          <a:off x="6779260" y="4293235"/>
          <a:ext cx="2164080" cy="365760"/>
        </p:xfrm>
        <a:graphic>
          <a:graphicData uri="http://schemas.openxmlformats.org/drawingml/2006/table">
            <a:tbl>
              <a:tblPr firstRow="1" bandRow="1">
                <a:tableStyleId>{5C22544A-7EE6-4342-B048-85BDC9FD1C3A}</a:tableStyleId>
              </a:tblPr>
              <a:tblGrid>
                <a:gridCol w="360680"/>
                <a:gridCol w="1442720"/>
                <a:gridCol w="360680"/>
              </a:tblGrid>
              <a:tr h="339090">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4F7913"/>
                    </a:solidFill>
                  </a:tcPr>
                </a:tc>
                <a:tc>
                  <a:txBody>
                    <a:bodyPr/>
                    <a:p>
                      <a:pPr>
                        <a:buNone/>
                      </a:pPr>
                      <a:endParaRPr lang="zh-CN" altLang="en-US">
                        <a:noFill/>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1" name="文本框 10"/>
          <p:cNvSpPr txBox="1"/>
          <p:nvPr/>
        </p:nvSpPr>
        <p:spPr>
          <a:xfrm>
            <a:off x="4068445" y="5013325"/>
            <a:ext cx="4828540" cy="745490"/>
          </a:xfrm>
          <a:prstGeom prst="rect">
            <a:avLst/>
          </a:prstGeom>
          <a:noFill/>
        </p:spPr>
        <p:txBody>
          <a:bodyPr wrap="square" rtlCol="0">
            <a:noAutofit/>
          </a:bodyPr>
          <a:p>
            <a:r>
              <a:rPr lang="zh-CN" altLang="en-US"/>
              <a:t>第一种和第二种示意图：左部分是最大子数组和，右部分是最大子数组</a:t>
            </a:r>
            <a:r>
              <a:rPr lang="zh-CN" altLang="en-US"/>
              <a:t>和。</a:t>
            </a:r>
            <a:endParaRPr lang="zh-CN" altLang="en-US"/>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灯片编号占位符 1"/>
          <p:cNvSpPr>
            <a:spLocks noGrp="1"/>
          </p:cNvSpPr>
          <p:nvPr>
            <p:ph type="sldNum" sz="quarter" idx="10"/>
          </p:nvPr>
        </p:nvSpPr>
        <p:spPr/>
        <p:txBody>
          <a:bodyPr/>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graphicFrame>
        <p:nvGraphicFramePr>
          <p:cNvPr id="13" name="表格 12"/>
          <p:cNvGraphicFramePr/>
          <p:nvPr>
            <p:custDataLst>
              <p:tags r:id="rId1"/>
            </p:custDataLst>
          </p:nvPr>
        </p:nvGraphicFramePr>
        <p:xfrm>
          <a:off x="2411730"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accent2"/>
                    </a:solidFill>
                  </a:tcPr>
                </a:tc>
              </a:tr>
            </a:tbl>
          </a:graphicData>
        </a:graphic>
      </p:graphicFrame>
      <p:graphicFrame>
        <p:nvGraphicFramePr>
          <p:cNvPr id="21" name="表格 20"/>
          <p:cNvGraphicFramePr/>
          <p:nvPr>
            <p:custDataLst>
              <p:tags r:id="rId2"/>
            </p:custDataLst>
          </p:nvPr>
        </p:nvGraphicFramePr>
        <p:xfrm>
          <a:off x="4716145" y="1484630"/>
          <a:ext cx="1818640" cy="365760"/>
        </p:xfrm>
        <a:graphic>
          <a:graphicData uri="http://schemas.openxmlformats.org/drawingml/2006/table">
            <a:tbl>
              <a:tblPr firstRow="1" bandRow="1">
                <a:tableStyleId>{5C22544A-7EE6-4342-B048-85BDC9FD1C3A}</a:tableStyleId>
              </a:tblPr>
              <a:tblGrid>
                <a:gridCol w="779145"/>
                <a:gridCol w="1039495"/>
              </a:tblGrid>
              <a:tr h="365760">
                <a:tc>
                  <a:txBody>
                    <a:bodyPr/>
                    <a:p>
                      <a:pPr>
                        <a:buNone/>
                      </a:pPr>
                      <a:endParaRPr lang="en-US" altLang="zh-CN">
                        <a:solidFill>
                          <a:schemeClr val="accent2"/>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a:solidFill>
                        <a:schemeClr val="tx1"/>
                      </a:solidFill>
                      <a:prstDash val="solid"/>
                    </a:lnR>
                    <a:lnT w="12700" cmpd="sng">
                      <a:solidFill>
                        <a:schemeClr val="tx1"/>
                      </a:solidFill>
                      <a:prstDash val="solid"/>
                    </a:lnT>
                    <a:lnB w="12700" cmpd="sng">
                      <a:solidFill>
                        <a:schemeClr val="tx1"/>
                      </a:solidFill>
                      <a:prstDash val="solid"/>
                    </a:lnB>
                    <a:solidFill>
                      <a:schemeClr val="accent2"/>
                    </a:solidFill>
                  </a:tcPr>
                </a:tc>
                <a:tc>
                  <a:txBody>
                    <a:bodyPr/>
                    <a:p>
                      <a:pPr>
                        <a:buNone/>
                      </a:pP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solidFill>
                      <a:schemeClr val="bg1"/>
                    </a:solidFill>
                  </a:tcPr>
                </a:tc>
              </a:tr>
            </a:tbl>
          </a:graphicData>
        </a:graphic>
      </p:graphicFrame>
      <p:sp>
        <p:nvSpPr>
          <p:cNvPr id="22" name="文本框 21"/>
          <p:cNvSpPr txBox="1"/>
          <p:nvPr/>
        </p:nvSpPr>
        <p:spPr>
          <a:xfrm>
            <a:off x="2339975" y="3067050"/>
            <a:ext cx="4828540" cy="745490"/>
          </a:xfrm>
          <a:prstGeom prst="rect">
            <a:avLst/>
          </a:prstGeom>
          <a:noFill/>
        </p:spPr>
        <p:txBody>
          <a:bodyPr wrap="square" rtlCol="0">
            <a:noAutofit/>
          </a:bodyPr>
          <a:p>
            <a:r>
              <a:rPr lang="zh-CN" altLang="en-US"/>
              <a:t>第三种示意图：左右各含有最大数组的</a:t>
            </a:r>
            <a:r>
              <a:rPr lang="zh-CN" altLang="en-US"/>
              <a:t>一部分</a:t>
            </a:r>
            <a:endParaRPr lang="zh-CN" altLang="en-US"/>
          </a:p>
        </p:txBody>
      </p:sp>
      <p:cxnSp>
        <p:nvCxnSpPr>
          <p:cNvPr id="23" name="直接箭头连接符 22"/>
          <p:cNvCxnSpPr/>
          <p:nvPr/>
        </p:nvCxnSpPr>
        <p:spPr>
          <a:xfrm flipV="1">
            <a:off x="3612515"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p:nvPr/>
        </p:nvCxnSpPr>
        <p:spPr>
          <a:xfrm flipV="1">
            <a:off x="5076190" y="1844675"/>
            <a:ext cx="0" cy="3270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5" name="文本框 24"/>
          <p:cNvSpPr txBox="1"/>
          <p:nvPr/>
        </p:nvSpPr>
        <p:spPr>
          <a:xfrm>
            <a:off x="3420110" y="2169160"/>
            <a:ext cx="1935480" cy="645160"/>
          </a:xfrm>
          <a:prstGeom prst="rect">
            <a:avLst/>
          </a:prstGeom>
          <a:noFill/>
          <a:ln>
            <a:solidFill>
              <a:schemeClr val="tx2"/>
            </a:solidFill>
          </a:ln>
        </p:spPr>
        <p:txBody>
          <a:bodyPr wrap="square" rtlCol="0">
            <a:spAutoFit/>
          </a:bodyPr>
          <a:p>
            <a:pPr algn="ctr"/>
            <a:r>
              <a:rPr lang="zh-CN" altLang="en-US" sz="1200"/>
              <a:t>最大子数组出现在中间，左半部分和右半部分都包含一部分</a:t>
            </a:r>
            <a:endParaRPr lang="zh-CN" altLang="en-US" sz="1200"/>
          </a:p>
        </p:txBody>
      </p:sp>
      <p:sp>
        <p:nvSpPr>
          <p:cNvPr id="3" name="文本框 2"/>
          <p:cNvSpPr txBox="1"/>
          <p:nvPr/>
        </p:nvSpPr>
        <p:spPr>
          <a:xfrm>
            <a:off x="323850" y="1052830"/>
            <a:ext cx="4572000" cy="368300"/>
          </a:xfrm>
          <a:prstGeom prst="rect">
            <a:avLst/>
          </a:prstGeom>
          <a:noFill/>
        </p:spPr>
        <p:txBody>
          <a:bodyPr wrap="square" rtlCol="0" anchor="t">
            <a:spAutoFit/>
          </a:bodyPr>
          <a:p>
            <a:r>
              <a:rPr lang="zh-CN" altLang="en-US">
                <a:sym typeface="+mn-ea"/>
              </a:rPr>
              <a:t>（</a:t>
            </a:r>
            <a:r>
              <a:rPr lang="en-US" altLang="zh-CN">
                <a:sym typeface="+mn-ea"/>
              </a:rPr>
              <a:t>3</a:t>
            </a:r>
            <a:r>
              <a:rPr lang="zh-CN" altLang="en-US">
                <a:sym typeface="+mn-ea"/>
              </a:rPr>
              <a:t>）第三种情况</a:t>
            </a:r>
            <a:r>
              <a:rPr lang="zh-CN" altLang="en-US">
                <a:sym typeface="+mn-ea"/>
              </a:rPr>
              <a:t>示意图：</a:t>
            </a:r>
            <a:endParaRPr lang="zh-CN" altLang="en-US">
              <a:sym typeface="+mn-ea"/>
            </a:endParaRPr>
          </a:p>
        </p:txBody>
      </p:sp>
      <p:sp>
        <p:nvSpPr>
          <p:cNvPr id="4" name="文本框 3"/>
          <p:cNvSpPr txBox="1"/>
          <p:nvPr/>
        </p:nvSpPr>
        <p:spPr>
          <a:xfrm>
            <a:off x="467995" y="4149090"/>
            <a:ext cx="5796915" cy="599440"/>
          </a:xfrm>
          <a:prstGeom prst="rect">
            <a:avLst/>
          </a:prstGeom>
          <a:noFill/>
        </p:spPr>
        <p:txBody>
          <a:bodyPr wrap="square" rtlCol="0">
            <a:noAutofit/>
          </a:bodyPr>
          <a:p>
            <a:r>
              <a:rPr lang="zh-CN" altLang="en-US"/>
              <a:t>课后</a:t>
            </a:r>
            <a:r>
              <a:rPr lang="zh-CN" altLang="en-US"/>
              <a:t>作业：根据上述思路完成分治算法的</a:t>
            </a:r>
            <a:r>
              <a:rPr lang="zh-CN" altLang="en-US"/>
              <a:t>实现。</a:t>
            </a:r>
            <a:endParaRPr lang="zh-CN"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37.xml><?xml version="1.0" encoding="utf-8"?>
<p:tagLst xmlns:p="http://schemas.openxmlformats.org/presentationml/2006/main">
  <p:tag name="TABLE_ENDDRAG_ORIGIN_RECT" val="539*33"/>
  <p:tag name="TABLE_ENDDRAG_RECT" val="70*253*539*33"/>
</p:tagLst>
</file>

<file path=ppt/tags/tag38.xml><?xml version="1.0" encoding="utf-8"?>
<p:tagLst xmlns:p="http://schemas.openxmlformats.org/presentationml/2006/main">
  <p:tag name="TABLE_ENDDRAG_ORIGIN_RECT" val="539*33"/>
  <p:tag name="TABLE_ENDDRAG_RECT" val="70*253*539*33"/>
</p:tagLst>
</file>

<file path=ppt/tags/tag39.xml><?xml version="1.0" encoding="utf-8"?>
<p:tagLst xmlns:p="http://schemas.openxmlformats.org/presentationml/2006/main">
  <p:tag name="TABLE_ENDDRAG_ORIGIN_RECT" val="539*33"/>
  <p:tag name="TABLE_ENDDRAG_RECT" val="70*253*539*33"/>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0.xml><?xml version="1.0" encoding="utf-8"?>
<p:tagLst xmlns:p="http://schemas.openxmlformats.org/presentationml/2006/main">
  <p:tag name="TABLE_ENDDRAG_ORIGIN_RECT" val="170*28"/>
  <p:tag name="TABLE_ENDDRAG_RECT" val="428*372*170*28"/>
</p:tagLst>
</file>

<file path=ppt/tags/tag41.xml><?xml version="1.0" encoding="utf-8"?>
<p:tagLst xmlns:p="http://schemas.openxmlformats.org/presentationml/2006/main">
  <p:tag name="TABLE_ENDDRAG_ORIGIN_RECT" val="170*28"/>
  <p:tag name="TABLE_ENDDRAG_RECT" val="428*372*170*28"/>
</p:tagLst>
</file>

<file path=ppt/tags/tag42.xml><?xml version="1.0" encoding="utf-8"?>
<p:tagLst xmlns:p="http://schemas.openxmlformats.org/presentationml/2006/main">
  <p:tag name="TABLE_ENDDRAG_ORIGIN_RECT" val="143*25"/>
  <p:tag name="TABLE_ENDDRAG_RECT" val="331*343*143*25"/>
</p:tagLst>
</file>

<file path=ppt/tags/tag43.xml><?xml version="1.0" encoding="utf-8"?>
<p:tagLst xmlns:p="http://schemas.openxmlformats.org/presentationml/2006/main">
  <p:tag name="TABLE_ENDDRAG_ORIGIN_RECT" val="143*25"/>
  <p:tag name="TABLE_ENDDRAG_RECT" val="331*343*143*25"/>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19007</Words>
  <Application>WPS 演示</Application>
  <PresentationFormat>全屏显示(4:3)</PresentationFormat>
  <Paragraphs>2532</Paragraphs>
  <Slides>89</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89</vt:i4>
      </vt:variant>
    </vt:vector>
  </HeadingPairs>
  <TitlesOfParts>
    <vt:vector size="113"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552</cp:revision>
  <dcterms:created xsi:type="dcterms:W3CDTF">2010-09-23T08:30:00Z</dcterms:created>
  <dcterms:modified xsi:type="dcterms:W3CDTF">2025-10-20T05:20:11Z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2052-12.1.0.23125</vt:lpwstr>
  </property>
</Properties>
</file>