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288" r:id="rId29"/>
    <p:sldId id="386" r:id="rId30"/>
    <p:sldId id="389" r:id="rId31"/>
    <p:sldId id="390" r:id="rId32"/>
    <p:sldId id="391" r:id="rId33"/>
    <p:sldId id="392" r:id="rId34"/>
    <p:sldId id="393" r:id="rId35"/>
    <p:sldId id="394" r:id="rId36"/>
    <p:sldId id="395" r:id="rId37"/>
    <p:sldId id="396" r:id="rId38"/>
    <p:sldId id="397" r:id="rId39"/>
    <p:sldId id="398" r:id="rId40"/>
    <p:sldId id="399" r:id="rId41"/>
    <p:sldId id="354" r:id="rId42"/>
    <p:sldId id="292" r:id="rId43"/>
    <p:sldId id="293" r:id="rId44"/>
    <p:sldId id="367" r:id="rId45"/>
    <p:sldId id="368" r:id="rId46"/>
    <p:sldId id="355" r:id="rId47"/>
    <p:sldId id="301" r:id="rId48"/>
    <p:sldId id="305" r:id="rId49"/>
    <p:sldId id="306" r:id="rId50"/>
    <p:sldId id="356" r:id="rId51"/>
    <p:sldId id="357" r:id="rId52"/>
    <p:sldId id="313" r:id="rId53"/>
    <p:sldId id="358" r:id="rId54"/>
    <p:sldId id="318" r:id="rId55"/>
    <p:sldId id="319" r:id="rId56"/>
    <p:sldId id="328" r:id="rId57"/>
    <p:sldId id="359" r:id="rId58"/>
    <p:sldId id="360" r:id="rId5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8" userDrawn="1">
          <p15:clr>
            <a:srgbClr val="A4A3A4"/>
          </p15:clr>
        </p15:guide>
        <p15:guide id="2" pos="28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98"/>
        <p:guide pos="28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nchorCtr="0"/>
          <a:p>
            <a:pPr lvl="0"/>
            <a:r>
              <a:rPr lang="zh-CN" altLang="en-US" dirty="0"/>
              <a:t>当替换完成之后，我们有一个重要的操作就是重构堆结构。</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ctr" anchorCtr="0"/>
          <a:p>
            <a:pPr lvl="0"/>
            <a:r>
              <a:rPr lang="zh-CN" altLang="en-US" dirty="0"/>
              <a:t>现在我们思考，当尾节点替换根节点之后如何进行重构，此时我们只需要</a:t>
            </a:r>
            <a:r>
              <a:rPr lang="zh-CN" altLang="en-US" dirty="0">
                <a:solidFill>
                  <a:srgbClr val="FF0000"/>
                </a:solidFill>
              </a:rPr>
              <a:t>自顶向下</a:t>
            </a:r>
            <a:r>
              <a:rPr lang="zh-CN" altLang="en-US" dirty="0"/>
              <a:t>进行比较替换即可。例如，根节点是</a:t>
            </a:r>
            <a:r>
              <a:rPr lang="en-US" altLang="zh-CN" dirty="0"/>
              <a:t>2</a:t>
            </a:r>
            <a:r>
              <a:rPr lang="zh-CN" altLang="en-US" dirty="0"/>
              <a:t>的时候，寻找最大的子节点然后进行替换。</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ctr" anchorCtr="0"/>
          <a:p>
            <a:pPr lvl="0"/>
            <a:r>
              <a:rPr lang="zh-CN" altLang="en-US" dirty="0"/>
              <a:t>当值为</a:t>
            </a:r>
            <a:r>
              <a:rPr lang="en-US" altLang="zh-CN" dirty="0"/>
              <a:t>2</a:t>
            </a:r>
            <a:r>
              <a:rPr lang="zh-CN" altLang="en-US" dirty="0"/>
              <a:t>的子节点进行替换之后，我们就不用管另外一个子树，因为它仍然满足大顶堆的性质。然后我们依然关注值为</a:t>
            </a:r>
            <a:r>
              <a:rPr lang="en-US" altLang="zh-CN" dirty="0"/>
              <a:t>2</a:t>
            </a:r>
            <a:r>
              <a:rPr lang="zh-CN" altLang="en-US" dirty="0"/>
              <a:t>的节点按照之前的规则进行后续的操作，直至将剩下节点替换完成堆的重构。</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p:txBody>
          <a:bodyPr wrap="square" lIns="91440" tIns="45720" rIns="91440" bIns="45720" anchor="ctr" anchorCtr="0"/>
          <a:p>
            <a:pPr lvl="0"/>
            <a:r>
              <a:rPr lang="zh-CN" altLang="en-US" dirty="0"/>
              <a:t>此时以</a:t>
            </a:r>
            <a:r>
              <a:rPr lang="en-US" altLang="zh-CN" dirty="0"/>
              <a:t>18</a:t>
            </a:r>
            <a:r>
              <a:rPr lang="zh-CN" altLang="en-US" dirty="0"/>
              <a:t>作为子节点与其父节点做对比看看是否满足大顶堆的性质，然后我们继续以</a:t>
            </a:r>
            <a:r>
              <a:rPr lang="en-US" altLang="zh-CN" dirty="0"/>
              <a:t>18</a:t>
            </a:r>
            <a:r>
              <a:rPr lang="zh-CN" altLang="en-US" dirty="0"/>
              <a:t>作为子节点与父节点进行比较看是否满足大顶堆的性质，不满足则继续交换。直至构建完成整个大顶堆。</a:t>
            </a:r>
            <a:endParaRPr lang="zh-CN" altLang="en-US" dirty="0"/>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p>
            <a:pPr lvl="0"/>
            <a:r>
              <a:rPr lang="zh-CN" altLang="en-US" dirty="0"/>
              <a:t>然后重复此操作，继续断开尾节点，然后替换到堆的根节点然后完成次最大值的排序，直至把所有的节点完成排序。</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6.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image" Target="../media/image4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rPr>
              <a:t>按照这种策略找到了最优</a:t>
            </a:r>
            <a:r>
              <a:rPr lang="zh-CN" altLang="en-US">
                <a:solidFill>
                  <a:srgbClr val="FF0000"/>
                </a:solidFill>
              </a:rPr>
              <a:t>解，那么这种贪心策略是不是偶然找到最优答案呢？</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t>首先，首项符合</a:t>
            </a:r>
            <a:r>
              <a:rPr lang="zh-CN" altLang="en-US"/>
              <a:t>定理：</a:t>
            </a:r>
            <a:endParaRPr lang="zh-CN" altLang="en-US"/>
          </a:p>
          <a:p>
            <a:endParaRPr lang="en-US" altLang="zh-CN"/>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然后由第</a:t>
            </a:r>
            <a:r>
              <a:rPr lang="en-US" altLang="zh-CN">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项成立，推出第</a:t>
            </a:r>
            <a:r>
              <a:rPr lang="en-US" altLang="zh-CN">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项成立：</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假设：</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证明：</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t>因为，</a:t>
            </a:r>
            <a:r>
              <a:rPr lang="en-US" altLang="zh-CN"/>
              <a:t>             </a:t>
            </a:r>
            <a:r>
              <a:rPr lang="zh-CN" altLang="en-US"/>
              <a:t>所以</a:t>
            </a:r>
            <a:r>
              <a:rPr lang="en-US" altLang="zh-CN"/>
              <a:t>                                                   </a:t>
            </a:r>
            <a:r>
              <a:rPr lang="zh-CN" altLang="en-US"/>
              <a:t>可以</a:t>
            </a:r>
            <a:r>
              <a:rPr lang="zh-CN" altLang="en-US"/>
              <a:t>写成</a:t>
            </a:r>
            <a:endParaRPr lang="zh-CN" altLang="en-US"/>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t>最后化简可以</a:t>
            </a:r>
            <a:r>
              <a:rPr lang="zh-CN" altLang="en-US"/>
              <a:t>证：</a:t>
            </a:r>
            <a:endParaRPr lang="zh-CN" altLang="en-US"/>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推到多米诺骨牌第一张</a:t>
            </a:r>
            <a:r>
              <a:rPr kumimoji="0" lang="zh-CN" altLang="en-US" sz="1200" b="1" u="none" strike="noStrike" cap="none" normalizeH="0" baseline="0" smtClean="0">
                <a:ln>
                  <a:noFill/>
                </a:ln>
                <a:solidFill>
                  <a:schemeClr val="tx1"/>
                </a:solidFill>
                <a:effectLst/>
                <a:latin typeface="宋体" panose="02010600030101010101" pitchFamily="2" charset="-122"/>
              </a:rPr>
              <a:t>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由前一张牌可以推倒</a:t>
            </a:r>
            <a:r>
              <a:rPr kumimoji="0" lang="zh-CN" altLang="en-US" sz="1200" b="1" u="none" strike="noStrike" cap="none" normalizeH="0" baseline="0" smtClean="0">
                <a:ln>
                  <a:noFill/>
                </a:ln>
                <a:solidFill>
                  <a:schemeClr val="tx1"/>
                </a:solidFill>
                <a:effectLst/>
                <a:latin typeface="宋体" panose="02010600030101010101" pitchFamily="2" charset="-122"/>
              </a:rPr>
              <a:t>后一张牌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找到第一张能推倒</a:t>
            </a:r>
            <a:r>
              <a:rPr kumimoji="0" lang="zh-CN" altLang="en-US" sz="1200" b="1" u="none" strike="noStrike" cap="none" normalizeH="0" baseline="0" smtClean="0">
                <a:ln>
                  <a:noFill/>
                </a:ln>
                <a:solidFill>
                  <a:schemeClr val="tx1"/>
                </a:solidFill>
                <a:effectLst/>
                <a:latin typeface="宋体" panose="02010600030101010101" pitchFamily="2" charset="-122"/>
              </a:rPr>
              <a:t>的多米诺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归纳基础：也就是就是第一个时间结束的课程可以组成最优解</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可以用</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en-US" altLang="zh-CN">
                <a:solidFill>
                  <a:schemeClr val="tx1"/>
                </a:solidFill>
                <a:uFillTx/>
                <a:latin typeface="Times New Roman" panose="02020603050405020304" pitchFamily="18" charset="0"/>
              </a:rPr>
              <a:t> = {1,2,3,...,n},</a:t>
            </a:r>
            <a:r>
              <a:rPr lang="zh-CN" altLang="en-US">
                <a:solidFill>
                  <a:schemeClr val="tx1"/>
                </a:solidFill>
                <a:uFillTx/>
                <a:latin typeface="Times New Roman" panose="02020603050405020304" pitchFamily="18" charset="0"/>
              </a:rPr>
              <a:t>表示课程集合，</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表示课程</a:t>
            </a:r>
            <a:r>
              <a:rPr lang="zh-CN" altLang="en-US">
                <a:solidFill>
                  <a:schemeClr val="tx1"/>
                </a:solidFill>
                <a:uFillTx/>
                <a:latin typeface="Times New Roman" panose="02020603050405020304" pitchFamily="18" charset="0"/>
              </a:rPr>
              <a:t>结束的时间，</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&lt;...&lt;f</a:t>
            </a:r>
            <a:r>
              <a:rPr lang="en-US" altLang="zh-CN" baseline="-25000">
                <a:solidFill>
                  <a:schemeClr val="tx1"/>
                </a:solidFill>
                <a:uFillTx/>
                <a:latin typeface="Times New Roman" panose="02020603050405020304" pitchFamily="18" charset="0"/>
              </a:rPr>
              <a:t>n</a:t>
            </a:r>
            <a:endParaRPr lang="en-US" altLang="zh-CN" baseline="-25000">
              <a:solidFill>
                <a:schemeClr val="tx1"/>
              </a:solidFill>
              <a:uFillTx/>
              <a:latin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此时讲</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的最优解的第一个课程</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替换成</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，因为</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j</a:t>
            </a:r>
            <a:endParaRPr lang="en-US" altLang="zh-CN" baseline="-25000">
              <a:solidFill>
                <a:schemeClr val="tx1"/>
              </a:solidFill>
              <a:uFillTx/>
              <a:latin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是最优解，此时</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替换之后，</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也是最优解。所以说我们的首项</a:t>
            </a:r>
            <a:r>
              <a:rPr lang="zh-CN" altLang="en-US">
                <a:solidFill>
                  <a:schemeClr val="tx1"/>
                </a:solidFill>
                <a:uFillTx/>
                <a:latin typeface="Times New Roman" panose="02020603050405020304" pitchFamily="18" charset="0"/>
              </a:rPr>
              <a:t>成立。</a:t>
            </a:r>
            <a:endParaRPr lang="zh-CN" altLang="en-US">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找到前一张推倒</a:t>
            </a:r>
            <a:r>
              <a:rPr kumimoji="0" lang="zh-CN" altLang="en-US" sz="1200" b="1" u="none" strike="noStrike" cap="none" normalizeH="0" baseline="0" smtClean="0">
                <a:ln>
                  <a:noFill/>
                </a:ln>
                <a:solidFill>
                  <a:schemeClr val="tx1"/>
                </a:solidFill>
                <a:effectLst/>
                <a:latin typeface="宋体" panose="02010600030101010101" pitchFamily="2" charset="-122"/>
              </a:rPr>
              <a:t>后一张多米诺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归纳步骤：假设选择前</a:t>
            </a:r>
            <a:r>
              <a:rPr lang="en-US" altLang="zh-CN" sz="1800" b="1" smtClean="0">
                <a:ln>
                  <a:noFill/>
                </a:ln>
                <a:effectLst/>
                <a:latin typeface="宋体" panose="02010600030101010101" pitchFamily="2" charset="-122"/>
                <a:sym typeface="+mn-ea"/>
              </a:rPr>
              <a:t>k</a:t>
            </a:r>
            <a:r>
              <a:rPr lang="zh-CN" altLang="en-US" sz="1800" b="1" smtClean="0">
                <a:ln>
                  <a:noFill/>
                </a:ln>
                <a:effectLst/>
                <a:latin typeface="宋体" panose="02010600030101010101" pitchFamily="2" charset="-122"/>
                <a:sym typeface="+mn-ea"/>
              </a:rPr>
              <a:t>项最早结束的课程为真，证明选择</a:t>
            </a:r>
            <a:r>
              <a:rPr lang="en-US" altLang="zh-CN" sz="1800" b="1" smtClean="0">
                <a:ln>
                  <a:noFill/>
                </a:ln>
                <a:effectLst/>
                <a:latin typeface="宋体" panose="02010600030101010101" pitchFamily="2" charset="-122"/>
                <a:sym typeface="+mn-ea"/>
              </a:rPr>
              <a:t>k+1</a:t>
            </a:r>
            <a:r>
              <a:rPr lang="zh-CN" altLang="en-US" sz="1800" b="1" smtClean="0">
                <a:ln>
                  <a:noFill/>
                </a:ln>
                <a:effectLst/>
                <a:latin typeface="宋体" panose="02010600030101010101" pitchFamily="2" charset="-122"/>
                <a:sym typeface="+mn-ea"/>
              </a:rPr>
              <a:t>也</a:t>
            </a:r>
            <a:r>
              <a:rPr lang="zh-CN" altLang="en-US" sz="1800" b="1" smtClean="0">
                <a:ln>
                  <a:noFill/>
                </a:ln>
                <a:effectLst/>
                <a:latin typeface="宋体" panose="02010600030101010101" pitchFamily="2" charset="-122"/>
                <a:sym typeface="+mn-ea"/>
              </a:rPr>
              <a:t>为真。</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用字母</a:t>
            </a:r>
            <a:r>
              <a:rPr lang="en-US" altLang="zh-CN">
                <a:uFillTx/>
                <a:latin typeface="Times New Roman" panose="02020603050405020304" pitchFamily="18" charset="0"/>
                <a:sym typeface="+mn-ea"/>
              </a:rPr>
              <a:t>T</a:t>
            </a:r>
            <a:r>
              <a:rPr lang="zh-CN" altLang="en-US">
                <a:solidFill>
                  <a:schemeClr val="tx1"/>
                </a:solidFill>
                <a:uFillTx/>
                <a:latin typeface="Times New Roman" panose="02020603050405020304" pitchFamily="18" charset="0"/>
              </a:rPr>
              <a:t>表示问题最优解的集合</a:t>
            </a:r>
            <a:r>
              <a:rPr lang="zh-CN">
                <a:solidFill>
                  <a:schemeClr val="tx1"/>
                </a:solidFill>
                <a:uFillTx/>
                <a:latin typeface="Times New Roman" panose="02020603050405020304" pitchFamily="18" charset="0"/>
              </a:rPr>
              <a:t>。</a:t>
            </a:r>
            <a:endParaRPr lang="zh-CN">
              <a:solidFill>
                <a:schemeClr val="tx1"/>
              </a:solidFill>
              <a:uFillTx/>
              <a:latin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sym typeface="+mn-ea"/>
              </a:rPr>
              <a:t>T</a:t>
            </a:r>
            <a:endParaRPr lang="en-US" altLang="zh-CN">
              <a:uFillTx/>
              <a:latin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zh-CN" altLang="en-US">
                <a:uFillTx/>
                <a:latin typeface="Times New Roman" panose="02020603050405020304" pitchFamily="18" charset="0"/>
                <a:sym typeface="+mn-ea"/>
              </a:rPr>
              <a:t>是前</a:t>
            </a:r>
            <a:r>
              <a:rPr lang="en-US" altLang="zh-CN">
                <a:uFillTx/>
                <a:latin typeface="Times New Roman" panose="02020603050405020304" pitchFamily="18" charset="0"/>
                <a:sym typeface="+mn-ea"/>
              </a:rPr>
              <a:t>{i1,i2,...,ik} U B</a:t>
            </a:r>
            <a:r>
              <a:rPr lang="zh-CN" altLang="en-US">
                <a:uFillTx/>
                <a:latin typeface="Times New Roman" panose="02020603050405020304" pitchFamily="18" charset="0"/>
                <a:sym typeface="+mn-ea"/>
              </a:rPr>
              <a:t>，并且</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集合一定待选集合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中的最优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endParaRPr lang="zh-CN" altLang="en-US">
              <a:uFillTx/>
              <a:latin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是包含</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项的待选集合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sym typeface="+mn-ea"/>
              </a:rPr>
              <a:t>所以说</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a:t>
            </a:r>
            <a:endParaRPr lang="zh-CN" altLang="en-US">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 </a:t>
            </a:r>
            <a:r>
              <a:rPr lang="zh-CN" altLang="en-US">
                <a:solidFill>
                  <a:schemeClr val="tx1"/>
                </a:solidFill>
                <a:uFillTx/>
                <a:latin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0;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j = 0; j &lt; n-i-1; j++)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&gt; f[j+1])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r>
              <a:rPr lang="zh-CN" altLang="en-US">
                <a:solidFill>
                  <a:schemeClr val="tx1"/>
                </a:solidFill>
                <a:uFillTx/>
                <a:latin typeface="Times New Roman" panose="02020603050405020304" pitchFamily="18" charset="0"/>
              </a:rPr>
              <a:t>则进行交换</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 = f[j];f[j]=f[j+1];f[j+1]=temp;</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temp1 = s[j];s[j]=s[j+1];s[j+1]=temp1;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endParaRPr lang="en-US" altLang="zh-CN">
              <a:solidFill>
                <a:schemeClr val="tx1"/>
              </a:solidFill>
              <a:uFillTx/>
              <a:latin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t>利用冒泡排序，根据结束时间将开始时间也进行</a:t>
            </a:r>
            <a:r>
              <a:rPr lang="zh-CN" altLang="en-US"/>
              <a:t>排序。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t[0]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count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j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1;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&lt;= s[i])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count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count;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rPr>
              <a:t>可是硬币的面值一定就符合贪心策略能解决问题吗？</a:t>
            </a:r>
            <a:endParaRPr lang="zh-CN" altLang="en-US">
              <a:solidFill>
                <a:schemeClr val="tx2"/>
              </a:solidFill>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rPr>
              <a:t>存在这样的一个反例，币值分别为</a:t>
            </a:r>
            <a:r>
              <a:rPr lang="en-US" altLang="zh-CN">
                <a:solidFill>
                  <a:schemeClr val="tx2"/>
                </a:solidFill>
                <a:uFillTx/>
                <a:latin typeface="Times New Roman" panose="02020603050405020304" pitchFamily="18" charset="0"/>
              </a:rPr>
              <a:t>[1,10,25]</a:t>
            </a:r>
            <a:r>
              <a:rPr lang="zh-CN" altLang="en-US">
                <a:solidFill>
                  <a:schemeClr val="tx2"/>
                </a:solidFill>
                <a:uFillTx/>
                <a:latin typeface="Times New Roman" panose="02020603050405020304" pitchFamily="18" charset="0"/>
              </a:rPr>
              <a:t>，如果需要发薪资</a:t>
            </a:r>
            <a:r>
              <a:rPr lang="en-US" altLang="zh-CN">
                <a:solidFill>
                  <a:schemeClr val="tx2"/>
                </a:solidFill>
                <a:uFillTx/>
                <a:latin typeface="Times New Roman" panose="02020603050405020304" pitchFamily="18" charset="0"/>
              </a:rPr>
              <a:t>30</a:t>
            </a:r>
            <a:r>
              <a:rPr lang="zh-CN" altLang="en-US">
                <a:solidFill>
                  <a:schemeClr val="tx2"/>
                </a:solidFill>
                <a:uFillTx/>
                <a:latin typeface="Times New Roman" panose="02020603050405020304" pitchFamily="18" charset="0"/>
              </a:rPr>
              <a:t>，按照贪心算法是</a:t>
            </a:r>
            <a:r>
              <a:rPr lang="en-US" altLang="zh-CN">
                <a:solidFill>
                  <a:schemeClr val="tx2"/>
                </a:solidFill>
                <a:uFillTx/>
                <a:latin typeface="Times New Roman" panose="02020603050405020304" pitchFamily="18" charset="0"/>
              </a:rPr>
              <a:t>25+1+1+1+1+1</a:t>
            </a:r>
            <a:r>
              <a:rPr lang="zh-CN" altLang="en-US">
                <a:solidFill>
                  <a:schemeClr val="tx2"/>
                </a:solidFill>
                <a:uFillTx/>
                <a:latin typeface="Times New Roman" panose="02020603050405020304" pitchFamily="18" charset="0"/>
              </a:rPr>
              <a:t>，总共是</a:t>
            </a:r>
            <a:r>
              <a:rPr lang="en-US" altLang="zh-CN">
                <a:solidFill>
                  <a:schemeClr val="tx2"/>
                </a:solidFill>
                <a:uFillTx/>
                <a:latin typeface="Times New Roman" panose="02020603050405020304" pitchFamily="18" charset="0"/>
              </a:rPr>
              <a:t>6</a:t>
            </a:r>
            <a:r>
              <a:rPr lang="zh-CN" altLang="en-US">
                <a:solidFill>
                  <a:schemeClr val="tx2"/>
                </a:solidFill>
                <a:uFillTx/>
                <a:latin typeface="Times New Roman" panose="02020603050405020304" pitchFamily="18" charset="0"/>
              </a:rPr>
              <a:t>枚币，而真正的最有解是</a:t>
            </a:r>
            <a:r>
              <a:rPr lang="en-US" altLang="zh-CN">
                <a:solidFill>
                  <a:schemeClr val="tx2"/>
                </a:solidFill>
                <a:uFillTx/>
                <a:latin typeface="Times New Roman" panose="02020603050405020304" pitchFamily="18" charset="0"/>
              </a:rPr>
              <a:t>10+10+10</a:t>
            </a:r>
            <a:r>
              <a:rPr lang="zh-CN" altLang="en-US">
                <a:solidFill>
                  <a:schemeClr val="tx2"/>
                </a:solidFill>
                <a:uFillTx/>
                <a:latin typeface="Times New Roman" panose="02020603050405020304" pitchFamily="18" charset="0"/>
              </a:rPr>
              <a:t>。</a:t>
            </a:r>
            <a:endParaRPr lang="zh-CN" altLang="en-US">
              <a:solidFill>
                <a:schemeClr val="tx2"/>
              </a:solidFill>
              <a:uFillTx/>
              <a:latin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rPr>
              <a:t>所以，贪心算法依赖贪心策略，而贪心算法可靠，需要对贪心策略进行证明！</a:t>
            </a:r>
            <a:endParaRPr lang="zh-CN" altLang="en-US">
              <a:solidFill>
                <a:srgbClr val="FF0000"/>
              </a:solidFill>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rPr>
              <a:t>继续思考这个问题，什么样的币值序列能够用贪心算法</a:t>
            </a:r>
            <a:r>
              <a:rPr lang="zh-CN" altLang="en-US">
                <a:solidFill>
                  <a:srgbClr val="FF0000"/>
                </a:solidFill>
              </a:rPr>
              <a:t>呢？</a:t>
            </a:r>
            <a:endParaRPr lang="zh-CN" altLang="en-US">
              <a:solidFill>
                <a:srgbClr val="FF0000"/>
              </a:solidFill>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t>①如果币值是从</a:t>
            </a:r>
            <a:r>
              <a:rPr lang="en-US" altLang="zh-CN"/>
              <a:t>1</a:t>
            </a:r>
            <a:r>
              <a:rPr lang="zh-CN" altLang="en-US"/>
              <a:t>开始的等比币值，可以完全按照贪心策略找到</a:t>
            </a:r>
            <a:r>
              <a:rPr lang="zh-CN" altLang="en-US"/>
              <a:t>最优解。</a:t>
            </a:r>
            <a:endParaRPr lang="zh-CN" altLang="en-US"/>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t>②测试待兑换数额</a:t>
            </a:r>
            <a:r>
              <a:rPr lang="en-US" altLang="zh-CN">
                <a:latin typeface="Times New Roman" panose="02020603050405020304" pitchFamily="18" charset="0"/>
                <a:cs typeface="Times New Roman" panose="02020603050405020304" pitchFamily="18" charset="0"/>
              </a:rPr>
              <a:t>x</a:t>
            </a:r>
            <a:r>
              <a:rPr lang="zh-CN" altLang="en-US"/>
              <a:t>，是否有反例。</a:t>
            </a:r>
            <a:r>
              <a:rPr lang="en-US" altLang="zh-CN"/>
              <a:t>x</a:t>
            </a:r>
            <a:r>
              <a:rPr lang="zh-CN" altLang="en-US"/>
              <a:t>范围</a:t>
            </a:r>
            <a:r>
              <a:rPr lang="zh-CN" altLang="en-US">
                <a:sym typeface="+mn-ea"/>
              </a:rPr>
              <a:t>（</a:t>
            </a:r>
            <a:r>
              <a:rPr lang="zh-CN" altLang="en-US"/>
              <a:t>假设</a:t>
            </a:r>
            <a:r>
              <a:rPr lang="en-US" altLang="zh-CN"/>
              <a:t>1=c</a:t>
            </a:r>
            <a:r>
              <a:rPr lang="en-US" altLang="zh-CN" baseline="-25000"/>
              <a:t>1</a:t>
            </a:r>
            <a:r>
              <a:rPr lang="en-US" altLang="zh-CN"/>
              <a:t>&lt;c</a:t>
            </a:r>
            <a:r>
              <a:rPr lang="en-US" altLang="zh-CN" baseline="-25000"/>
              <a:t>2</a:t>
            </a:r>
            <a:r>
              <a:rPr lang="en-US" altLang="zh-CN"/>
              <a:t>&lt;...&lt;c</a:t>
            </a:r>
            <a:r>
              <a:rPr lang="en-US" altLang="zh-CN" baseline="-25000"/>
              <a:t>m</a:t>
            </a:r>
            <a:r>
              <a:rPr lang="zh-CN" altLang="en-US"/>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4.1.3 </a:t>
            </a:r>
            <a:r>
              <a:rPr lang="zh-CN" altLang="en-US" sz="2400" b="1" kern="0" dirty="0">
                <a:solidFill>
                  <a:schemeClr val="tx1"/>
                </a:solidFill>
                <a:uFillTx/>
                <a:latin typeface="Times New Roman" panose="02020603050405020304" pitchFamily="18" charset="0"/>
                <a:ea typeface="宋体" panose="02010600030101010101" pitchFamily="2" charset="-122"/>
              </a:rPr>
              <a:t>贪心算法思想</a:t>
            </a:r>
            <a:r>
              <a:rPr lang="zh-CN" altLang="en-US" sz="2400" b="1" kern="0" dirty="0">
                <a:solidFill>
                  <a:schemeClr val="tx1"/>
                </a:solidFill>
                <a:uFillTx/>
                <a:latin typeface="Times New Roman" panose="02020603050405020304" pitchFamily="18" charset="0"/>
                <a:ea typeface="宋体" panose="02010600030101010101" pitchFamily="2" charset="-122"/>
              </a:rPr>
              <a:t>总结</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t>（</a:t>
            </a:r>
            <a:r>
              <a:rPr lang="en-US" altLang="zh-CN"/>
              <a:t>1</a:t>
            </a:r>
            <a:r>
              <a:rPr lang="zh-CN" altLang="en-US"/>
              <a:t>）解决一些组合优化问题，即求解最优值</a:t>
            </a:r>
            <a:r>
              <a:rPr lang="zh-CN" altLang="en-US"/>
              <a:t>问题</a:t>
            </a:r>
            <a:endParaRPr lang="zh-CN" altLang="en-US"/>
          </a:p>
          <a:p>
            <a:pPr marL="0" indent="0" latinLnBrk="0">
              <a:lnSpc>
                <a:spcPct val="200000"/>
              </a:lnSpc>
            </a:pPr>
            <a:r>
              <a:rPr lang="zh-CN" altLang="en-US"/>
              <a:t>（</a:t>
            </a:r>
            <a:r>
              <a:rPr lang="en-US" altLang="zh-CN"/>
              <a:t>2</a:t>
            </a:r>
            <a:r>
              <a:rPr lang="zh-CN" altLang="en-US"/>
              <a:t>）求解问题的每一步是选择某种</a:t>
            </a:r>
            <a:r>
              <a:rPr lang="en-US" altLang="zh-CN"/>
              <a:t>“</a:t>
            </a:r>
            <a:r>
              <a:rPr lang="zh-CN" altLang="en-US"/>
              <a:t>短视</a:t>
            </a:r>
            <a:r>
              <a:rPr lang="en-US" altLang="zh-CN"/>
              <a:t>”</a:t>
            </a:r>
            <a:r>
              <a:rPr lang="zh-CN" altLang="en-US"/>
              <a:t>的贪心</a:t>
            </a:r>
            <a:r>
              <a:rPr lang="zh-CN" altLang="en-US"/>
              <a:t>策略。</a:t>
            </a:r>
            <a:endParaRPr lang="zh-CN" altLang="en-US"/>
          </a:p>
          <a:p>
            <a:pPr marL="0" indent="0" latinLnBrk="0">
              <a:lnSpc>
                <a:spcPct val="200000"/>
              </a:lnSpc>
            </a:pPr>
            <a:r>
              <a:rPr lang="zh-CN" altLang="en-US"/>
              <a:t>（</a:t>
            </a:r>
            <a:r>
              <a:rPr lang="en-US" altLang="zh-CN"/>
              <a:t>3</a:t>
            </a:r>
            <a:r>
              <a:rPr lang="zh-CN" altLang="en-US"/>
              <a:t>）贪心策略决定算法的好坏，需要对算法进行</a:t>
            </a:r>
            <a:r>
              <a:rPr lang="zh-CN" altLang="en-US"/>
              <a:t>正确性验证。</a:t>
            </a:r>
            <a:endParaRPr lang="zh-CN" altLang="en-US"/>
          </a:p>
          <a:p>
            <a:pPr marL="0" indent="0" latinLnBrk="0">
              <a:lnSpc>
                <a:spcPct val="200000"/>
              </a:lnSpc>
            </a:pPr>
            <a:r>
              <a:rPr lang="zh-CN" altLang="en-US"/>
              <a:t>（</a:t>
            </a:r>
            <a:r>
              <a:rPr lang="en-US" altLang="zh-CN"/>
              <a:t>4</a:t>
            </a:r>
            <a:r>
              <a:rPr lang="zh-CN" altLang="en-US"/>
              <a:t>）验证贪心算法的好坏方法</a:t>
            </a:r>
            <a:r>
              <a:rPr lang="zh-CN" altLang="en-US"/>
              <a:t>一般是，举反例（证明贪心策略不正确）和数学归纳法（证明贪心算法</a:t>
            </a:r>
            <a:r>
              <a:rPr lang="zh-CN" altLang="en-US"/>
              <a:t>正确）。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rPr>
              <a:t>百分制成绩</a:t>
            </a:r>
            <a:r>
              <a:rPr kumimoji="1" lang="zh-CN" altLang="en-US" sz="2400" b="1" smtClean="0">
                <a:latin typeface="华文中宋" panose="02010600040101010101" pitchFamily="2" charset="-122"/>
                <a:ea typeface="华文中宋" panose="02010600040101010101" pitchFamily="2" charset="-122"/>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5" name="图片 4"/>
          <p:cNvPicPr>
            <a:picLocks noChangeAspect="1"/>
          </p:cNvPicPr>
          <p:nvPr/>
        </p:nvPicPr>
        <p:blipFill>
          <a:blip r:embed="rId1"/>
          <a:stretch>
            <a:fillRect/>
          </a:stretch>
        </p:blipFill>
        <p:spPr>
          <a:xfrm>
            <a:off x="1403985" y="1557020"/>
            <a:ext cx="7418705" cy="494601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1*5%+</a:t>
            </a:r>
            <a:r>
              <a:rPr kumimoji="1" lang="en-US" altLang="zh-CN" sz="1800" b="1" dirty="0">
                <a:solidFill>
                  <a:srgbClr val="FF0000"/>
                </a:solidFill>
                <a:uFillTx/>
                <a:latin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rPr>
              <a:t>3*40%+</a:t>
            </a:r>
            <a:r>
              <a:rPr kumimoji="1" lang="en-US" altLang="zh-CN" sz="1800" b="1" dirty="0">
                <a:solidFill>
                  <a:srgbClr val="FF0000"/>
                </a:solidFill>
                <a:uFillTx/>
                <a:latin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4.2.1 </a:t>
            </a:r>
            <a:r>
              <a:rPr kumimoji="1" lang="zh-CN" altLang="en-US" sz="2400" b="1" dirty="0" smtClean="0">
                <a:latin typeface="华文中宋" panose="02010600040101010101" pitchFamily="2" charset="-122"/>
                <a:ea typeface="华文中宋" panose="02010600040101010101" pitchFamily="2" charset="-122"/>
              </a:rPr>
              <a:t>哈夫曼树</a:t>
            </a:r>
            <a:endParaRPr kumimoji="1" lang="zh-CN" altLang="en-US" sz="2400" b="1" dirty="0">
              <a:latin typeface="华文中宋" panose="02010600040101010101" pitchFamily="2" charset="-122"/>
              <a:ea typeface="华文中宋" panose="02010600040101010101" pitchFamily="2" charset="-122"/>
            </a:endParaRPr>
          </a:p>
        </p:txBody>
      </p:sp>
      <p:sp>
        <p:nvSpPr>
          <p:cNvPr id="505859" name="Text Box 3"/>
          <p:cNvSpPr txBox="1">
            <a:spLocks noChangeArrowheads="1"/>
          </p:cNvSpPr>
          <p:nvPr/>
        </p:nvSpPr>
        <p:spPr bwMode="auto">
          <a:xfrm>
            <a:off x="395536" y="1820690"/>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rPr>
              <a:t>路径：</a:t>
            </a:r>
            <a:r>
              <a:rPr kumimoji="1" lang="zh-CN" altLang="en-US" sz="2400" b="1" dirty="0">
                <a:latin typeface="华文中宋" panose="02010600040101010101" pitchFamily="2" charset="-122"/>
                <a:ea typeface="华文中宋" panose="02010600040101010101" pitchFamily="2" charset="-122"/>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rPr>
              <a:t>         间的路径。 </a:t>
            </a:r>
            <a:endParaRPr kumimoji="1" lang="zh-CN" altLang="en-US" sz="2400" b="1" dirty="0">
              <a:latin typeface="华文中宋" panose="02010600040101010101" pitchFamily="2" charset="-122"/>
              <a:ea typeface="华文中宋" panose="02010600040101010101" pitchFamily="2" charset="-122"/>
            </a:endParaRPr>
          </a:p>
        </p:txBody>
      </p:sp>
      <p:sp>
        <p:nvSpPr>
          <p:cNvPr id="505860" name="Text Box 4"/>
          <p:cNvSpPr txBox="1">
            <a:spLocks noChangeArrowheads="1"/>
          </p:cNvSpPr>
          <p:nvPr/>
        </p:nvSpPr>
        <p:spPr bwMode="auto">
          <a:xfrm>
            <a:off x="292349" y="2567400"/>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ea typeface="华文中宋" panose="02010600040101010101" pitchFamily="2" charset="-122"/>
              </a:rPr>
              <a:t>结点的路径长度：</a:t>
            </a:r>
            <a:r>
              <a:rPr kumimoji="1" lang="zh-CN" altLang="en-US" sz="2400" b="1">
                <a:ea typeface="华文中宋" panose="02010600040101010101" pitchFamily="2" charset="-122"/>
              </a:rPr>
              <a:t>两结点间路径上的分支数。 </a:t>
            </a:r>
            <a:endParaRPr kumimoji="1" lang="zh-CN" altLang="en-US" sz="2400" b="1">
              <a:ea typeface="华文中宋" panose="02010600040101010101" pitchFamily="2" charset="-122"/>
            </a:endParaRPr>
          </a:p>
        </p:txBody>
      </p:sp>
      <p:sp>
        <p:nvSpPr>
          <p:cNvPr id="505861" name="Text Box 5"/>
          <p:cNvSpPr txBox="1">
            <a:spLocks noChangeArrowheads="1"/>
          </p:cNvSpPr>
          <p:nvPr/>
        </p:nvSpPr>
        <p:spPr bwMode="auto">
          <a:xfrm>
            <a:off x="292349" y="5310600"/>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ea typeface="华文中宋" panose="02010600040101010101" pitchFamily="2" charset="-122"/>
              </a:rPr>
              <a:t>树的路径长度：</a:t>
            </a:r>
            <a:r>
              <a:rPr kumimoji="1" lang="zh-CN" altLang="en-US" sz="2400" b="1" dirty="0">
                <a:ea typeface="华文中宋" panose="02010600040101010101" pitchFamily="2" charset="-122"/>
              </a:rPr>
              <a:t>从树根到每一个结点的路径长度之和。记作：</a:t>
            </a:r>
            <a:r>
              <a:rPr kumimoji="1" lang="en-US" altLang="zh-CN" sz="2400" b="1" dirty="0">
                <a:ea typeface="华文中宋" panose="02010600040101010101" pitchFamily="2" charset="-122"/>
              </a:rPr>
              <a:t>TL  </a:t>
            </a:r>
            <a:endParaRPr kumimoji="1" lang="en-US" altLang="zh-CN" sz="2400" b="1" dirty="0">
              <a:ea typeface="华文中宋" panose="02010600040101010101" pitchFamily="2" charset="-122"/>
            </a:endParaRPr>
          </a:p>
        </p:txBody>
      </p:sp>
      <p:sp>
        <p:nvSpPr>
          <p:cNvPr id="505862" name="Text Box 6"/>
          <p:cNvSpPr txBox="1">
            <a:spLocks noChangeArrowheads="1"/>
          </p:cNvSpPr>
          <p:nvPr/>
        </p:nvSpPr>
        <p:spPr bwMode="auto">
          <a:xfrm>
            <a:off x="5516812" y="3229388"/>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ea typeface="华文中宋" panose="02010600040101010101" pitchFamily="2" charset="-122"/>
              </a:rPr>
              <a:t>从根 </a:t>
            </a:r>
            <a:r>
              <a:rPr kumimoji="1" lang="en-US" altLang="zh-CN" sz="2400" b="1" dirty="0">
                <a:ea typeface="华文中宋" panose="02010600040101010101" pitchFamily="2" charset="-122"/>
              </a:rPr>
              <a:t>A </a:t>
            </a:r>
            <a:r>
              <a:rPr kumimoji="1" lang="zh-CN" altLang="en-US" sz="2400" b="1" dirty="0">
                <a:ea typeface="华文中宋" panose="02010600040101010101" pitchFamily="2" charset="-122"/>
              </a:rPr>
              <a:t>到 </a:t>
            </a:r>
            <a:r>
              <a:rPr kumimoji="1" lang="en-US" altLang="zh-CN" sz="2400" b="1" dirty="0">
                <a:ea typeface="华文中宋" panose="02010600040101010101" pitchFamily="2" charset="-122"/>
              </a:rPr>
              <a:t>B</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C</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D</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E</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F</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G</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H</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I </a:t>
            </a:r>
            <a:r>
              <a:rPr kumimoji="1" lang="zh-CN" altLang="en-US" sz="2400" b="1" dirty="0">
                <a:ea typeface="华文中宋" panose="02010600040101010101" pitchFamily="2" charset="-122"/>
              </a:rPr>
              <a:t>的路径长度 </a:t>
            </a:r>
            <a:endParaRPr kumimoji="1" lang="zh-CN" altLang="en-US" sz="2400" b="1" dirty="0">
              <a:ea typeface="华文中宋" panose="02010600040101010101" pitchFamily="2" charset="-122"/>
            </a:endParaRPr>
          </a:p>
          <a:p>
            <a:pPr>
              <a:lnSpc>
                <a:spcPct val="80000"/>
              </a:lnSpc>
              <a:spcBef>
                <a:spcPct val="50000"/>
              </a:spcBef>
            </a:pPr>
            <a:r>
              <a:rPr kumimoji="1" lang="zh-CN" altLang="en-US" sz="2400" b="1" dirty="0">
                <a:ea typeface="华文中宋" panose="02010600040101010101" pitchFamily="2" charset="-122"/>
              </a:rPr>
              <a:t>分别为 </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p:txBody>
      </p:sp>
      <p:sp>
        <p:nvSpPr>
          <p:cNvPr id="505863" name="Text Box 7"/>
          <p:cNvSpPr txBox="1">
            <a:spLocks noChangeArrowheads="1"/>
          </p:cNvSpPr>
          <p:nvPr/>
        </p:nvSpPr>
        <p:spPr bwMode="auto">
          <a:xfrm>
            <a:off x="292349" y="5767800"/>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t>TL</a:t>
            </a:r>
            <a:r>
              <a:rPr kumimoji="1" lang="zh-CN" altLang="en-US" sz="2400" b="1" dirty="0"/>
              <a:t>（</a:t>
            </a:r>
            <a:r>
              <a:rPr kumimoji="1" lang="en-US" altLang="zh-CN" sz="2400" b="1" i="1" dirty="0"/>
              <a:t>a</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4</a:t>
            </a:r>
            <a:r>
              <a:rPr kumimoji="1" lang="zh-CN" altLang="en-US" sz="2400" b="1" dirty="0"/>
              <a:t>＝</a:t>
            </a:r>
            <a:r>
              <a:rPr kumimoji="1" lang="en-US" altLang="zh-CN" sz="2400" b="1" dirty="0"/>
              <a:t>20 </a:t>
            </a:r>
            <a:br>
              <a:rPr kumimoji="1" lang="en-US" altLang="zh-CN" sz="2400" b="1" dirty="0"/>
            </a:br>
            <a:r>
              <a:rPr kumimoji="1" lang="en-US" altLang="zh-CN" sz="2400" b="1" dirty="0"/>
              <a:t>TL</a:t>
            </a:r>
            <a:r>
              <a:rPr kumimoji="1" lang="zh-CN" altLang="en-US" sz="2400" b="1" dirty="0"/>
              <a:t>（</a:t>
            </a:r>
            <a:r>
              <a:rPr kumimoji="1" lang="en-US" altLang="zh-CN" sz="2400" b="1" i="1" dirty="0"/>
              <a:t>b</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16  </a:t>
            </a:r>
            <a:endParaRPr kumimoji="1" lang="en-US" altLang="zh-CN" sz="2400" b="1" dirty="0"/>
          </a:p>
        </p:txBody>
      </p:sp>
      <p:grpSp>
        <p:nvGrpSpPr>
          <p:cNvPr id="505865" name="Group 9"/>
          <p:cNvGrpSpPr/>
          <p:nvPr/>
        </p:nvGrpSpPr>
        <p:grpSpPr bwMode="auto">
          <a:xfrm>
            <a:off x="560637" y="3042063"/>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A</a:t>
              </a:r>
              <a:endParaRPr kumimoji="1" lang="en-US" altLang="zh-CN" sz="2000" b="1" dirty="0"/>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A</a:t>
              </a:r>
              <a:endParaRPr kumimoji="1" lang="en-US" altLang="zh-CN" sz="2000" b="1"/>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a</a:t>
              </a:r>
              <a:r>
                <a:rPr kumimoji="1" lang="en-US" altLang="zh-CN" sz="2400" b="1"/>
                <a:t>) </a:t>
              </a:r>
              <a:endParaRPr kumimoji="1" lang="en-US" altLang="zh-CN" sz="2400" b="1"/>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b</a:t>
              </a:r>
              <a:r>
                <a:rPr kumimoji="1" lang="en-US" altLang="zh-CN" sz="2400" b="1"/>
                <a:t>) </a:t>
              </a:r>
              <a:endParaRPr kumimoji="1" lang="en-US" altLang="zh-CN" sz="2400" b="1"/>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rPr>
              <a:t>权：</a:t>
            </a:r>
            <a:r>
              <a:rPr kumimoji="1" lang="zh-CN" altLang="en-US" sz="2400" b="1">
                <a:ea typeface="华文中宋" panose="02010600040101010101" pitchFamily="2" charset="-122"/>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rPr>
              <a:t> </a:t>
            </a:r>
            <a:endParaRPr kumimoji="1" lang="zh-CN" altLang="en-US" sz="2400" b="1">
              <a:solidFill>
                <a:srgbClr val="0000FF"/>
              </a:solidFill>
              <a:latin typeface="华文中宋" panose="02010600040101010101" pitchFamily="2" charset="-122"/>
              <a:ea typeface="华文中宋" panose="02010600040101010101" pitchFamily="2" charset="-122"/>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结点的带权路径长度：</a:t>
            </a:r>
            <a:r>
              <a:rPr kumimoji="1" lang="zh-CN" altLang="en-US" sz="2400" b="1" dirty="0">
                <a:ea typeface="华文中宋" panose="02010600040101010101" pitchFamily="2" charset="-122"/>
              </a:rPr>
              <a:t>从根结点到该结点之间的路径长度与该结点的权的乘积。</a:t>
            </a:r>
            <a:endParaRPr kumimoji="1" lang="zh-CN" altLang="en-US" sz="2400" b="1" dirty="0">
              <a:ea typeface="华文中宋" panose="02010600040101010101" pitchFamily="2" charset="-122"/>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树的带权路径长度：</a:t>
            </a:r>
            <a:r>
              <a:rPr kumimoji="1" lang="zh-CN" altLang="en-US" sz="2400" b="1" dirty="0">
                <a:ea typeface="华文中宋" panose="02010600040101010101" pitchFamily="2" charset="-122"/>
              </a:rPr>
              <a:t>树中所有叶子结点的带权路径长度之和。 </a:t>
            </a:r>
            <a:endParaRPr kumimoji="1" lang="zh-CN" altLang="en-US" sz="2400" b="1" dirty="0">
              <a:ea typeface="华文中宋" panose="02010600040101010101" pitchFamily="2" charset="-122"/>
            </a:endParaRPr>
          </a:p>
          <a:p>
            <a:pPr>
              <a:lnSpc>
                <a:spcPct val="110000"/>
              </a:lnSpc>
              <a:spcBef>
                <a:spcPct val="50000"/>
              </a:spcBef>
            </a:pPr>
            <a:r>
              <a:rPr kumimoji="1" lang="zh-CN" altLang="en-US" sz="2400" b="1" dirty="0">
                <a:ea typeface="华文中宋" panose="02010600040101010101" pitchFamily="2" charset="-122"/>
              </a:rPr>
              <a:t>                       记作：  </a:t>
            </a:r>
            <a:endParaRPr kumimoji="1" lang="zh-CN" altLang="en-US" sz="2400" b="1" dirty="0">
              <a:ea typeface="华文中宋" panose="02010600040101010101" pitchFamily="2" charset="-122"/>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rPr>
              <a:t>权值 </a:t>
            </a:r>
            <a:endParaRPr kumimoji="1" lang="zh-CN" altLang="en-US" sz="2400" b="1">
              <a:latin typeface="华文中宋" panose="02010600040101010101" pitchFamily="2" charset="-122"/>
              <a:ea typeface="华文中宋" panose="02010600040101010101" pitchFamily="2" charset="-122"/>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ea typeface="华文中宋" panose="02010600040101010101" pitchFamily="2" charset="-122"/>
              </a:rPr>
              <a:t>结点到根的路径长度 </a:t>
            </a:r>
            <a:endParaRPr kumimoji="1" lang="zh-CN" altLang="en-US" sz="2400" b="1">
              <a:ea typeface="华文中宋" panose="02010600040101010101" pitchFamily="2" charset="-122"/>
            </a:endParaRPr>
          </a:p>
        </p:txBody>
      </p:sp>
    </p:spTree>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ea typeface="楷体_GB2312" panose="02010609030101010101" pitchFamily="49" charset="-122"/>
              </a:rPr>
              <a:t>例：有</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 </a:t>
            </a:r>
            <a:r>
              <a:rPr kumimoji="1" lang="en-US" altLang="zh-CN" sz="2200" b="1" i="1" dirty="0">
                <a:ea typeface="楷体_GB2312" panose="02010609030101010101" pitchFamily="49" charset="-122"/>
              </a:rPr>
              <a:t>a</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b</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c</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d</a:t>
            </a:r>
            <a:r>
              <a:rPr kumimoji="1" lang="zh-CN" altLang="en-US" sz="2200" b="1" dirty="0">
                <a:ea typeface="楷体_GB2312" panose="02010609030101010101" pitchFamily="49" charset="-122"/>
              </a:rPr>
              <a:t>，权值分别为 </a:t>
            </a:r>
            <a:r>
              <a:rPr kumimoji="1" lang="en-US" altLang="zh-CN" sz="2200" b="1" dirty="0">
                <a:ea typeface="楷体_GB2312" panose="02010609030101010101" pitchFamily="49" charset="-122"/>
              </a:rPr>
              <a:t>7, 5, 2, 4</a:t>
            </a:r>
            <a:r>
              <a:rPr kumimoji="1" lang="zh-CN" altLang="en-US" sz="2200" b="1" dirty="0">
                <a:ea typeface="楷体_GB2312" panose="02010609030101010101" pitchFamily="49" charset="-122"/>
              </a:rPr>
              <a:t>，试构造以此 </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个结点为叶子结点的二叉树。 </a:t>
            </a:r>
            <a:endParaRPr kumimoji="1" lang="zh-CN" altLang="en-US" sz="2200" b="1" dirty="0">
              <a:ea typeface="楷体_GB2312" panose="02010609030101010101" pitchFamily="49" charset="-122"/>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36</a:t>
            </a:r>
            <a:endParaRPr kumimoji="1" lang="en-US" altLang="zh-CN" sz="2400" b="1">
              <a:solidFill>
                <a:srgbClr val="0000FF"/>
              </a:solidFill>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1+</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46</a:t>
            </a:r>
            <a:r>
              <a:rPr kumimoji="1" lang="en-US" altLang="zh-CN" sz="2400" b="1"/>
              <a:t> </a:t>
            </a:r>
            <a:endParaRPr kumimoji="1" lang="en-US" altLang="zh-CN" sz="2400" b="1"/>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rPr>
              <a:t>哈夫曼树 </a:t>
            </a:r>
            <a:endParaRPr kumimoji="1" lang="zh-CN" altLang="en-US" sz="2400" b="1">
              <a:solidFill>
                <a:srgbClr val="0000FF"/>
              </a:solidFill>
              <a:latin typeface="隶书" panose="02010509060101010101" pitchFamily="49" charset="-122"/>
              <a:ea typeface="隶书" panose="02010509060101010101" pitchFamily="49" charset="-122"/>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ea typeface="华文新魏" panose="02010800040101010101" pitchFamily="2" charset="-122"/>
              </a:rPr>
              <a:t>      </a:t>
            </a:r>
            <a:r>
              <a:rPr kumimoji="1" lang="zh-CN" altLang="en-US" sz="2400" b="1" dirty="0">
                <a:ea typeface="华文新魏" panose="02010800040101010101" pitchFamily="2" charset="-122"/>
              </a:rPr>
              <a:t>具有相同带权结点构成的哈夫曼树不惟一。 </a:t>
            </a:r>
            <a:endParaRPr kumimoji="1" lang="zh-CN" altLang="en-US" sz="2400" b="1" dirty="0">
              <a:ea typeface="华文新魏" panose="02010800040101010101" pitchFamily="2" charset="-122"/>
            </a:endParaRPr>
          </a:p>
        </p:txBody>
      </p:sp>
    </p:spTree>
  </p:cSld>
  <p:clrMapOvr>
    <a:masterClrMapping/>
  </p:clrMapOvr>
  <p:transition spd="slow">
    <p:spli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 </a:t>
            </a:r>
            <a:endParaRPr kumimoji="1" lang="zh-CN" altLang="en-US" sz="2400" b="1" dirty="0">
              <a:solidFill>
                <a:srgbClr val="0000FF"/>
              </a:solidFill>
              <a:ea typeface="华文中宋" panose="02010600040101010101" pitchFamily="2" charset="-122"/>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ea typeface="隶书" panose="02010509060101010101" pitchFamily="49" charset="-122"/>
              </a:rPr>
              <a:t>    </a:t>
            </a:r>
            <a:r>
              <a:rPr kumimoji="1" lang="zh-CN" altLang="en-US" sz="2800" b="1" dirty="0">
                <a:ea typeface="隶书" panose="02010509060101010101" pitchFamily="49" charset="-122"/>
              </a:rPr>
              <a:t>带权路径长度 </a:t>
            </a:r>
            <a:r>
              <a:rPr kumimoji="1" lang="en-US" altLang="zh-CN" sz="2800" b="1" dirty="0">
                <a:ea typeface="隶书" panose="02010509060101010101" pitchFamily="49" charset="-122"/>
              </a:rPr>
              <a:t>(WPL) </a:t>
            </a:r>
            <a:r>
              <a:rPr kumimoji="1" lang="zh-CN" altLang="en-US" sz="2800" b="1" dirty="0">
                <a:ea typeface="隶书" panose="02010509060101010101" pitchFamily="49" charset="-122"/>
              </a:rPr>
              <a:t>最短的二叉树     </a:t>
            </a:r>
            <a:endParaRPr kumimoji="1" lang="zh-CN" altLang="en-US" sz="2800" b="1" dirty="0">
              <a:ea typeface="隶书" panose="02010509060101010101" pitchFamily="49" charset="-122"/>
            </a:endParaRPr>
          </a:p>
          <a:p>
            <a:pPr algn="ctr">
              <a:lnSpc>
                <a:spcPct val="110000"/>
              </a:lnSpc>
              <a:spcBef>
                <a:spcPct val="50000"/>
              </a:spcBef>
            </a:pPr>
            <a:r>
              <a:rPr kumimoji="1" lang="zh-CN" altLang="en-US" sz="2800" b="1" dirty="0">
                <a:ea typeface="隶书" panose="02010509060101010101" pitchFamily="49" charset="-122"/>
              </a:rPr>
              <a:t>（权值大的结点离根最近）</a:t>
            </a:r>
            <a:endParaRPr kumimoji="1" lang="zh-CN" altLang="en-US" sz="2800" b="1" dirty="0">
              <a:ea typeface="隶书" panose="02010509060101010101" pitchFamily="49" charset="-122"/>
            </a:endParaRPr>
          </a:p>
          <a:p>
            <a:pPr algn="ctr">
              <a:lnSpc>
                <a:spcPct val="40000"/>
              </a:lnSpc>
              <a:spcBef>
                <a:spcPct val="50000"/>
              </a:spcBef>
            </a:pPr>
            <a:endParaRPr kumimoji="1" lang="en-US" altLang="zh-CN" sz="2800" b="1" dirty="0">
              <a:ea typeface="隶书" panose="02010509060101010101" pitchFamily="49" charset="-122"/>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rPr>
              <a:t>目标</a:t>
            </a:r>
            <a:endParaRPr lang="zh-CN" altLang="en-US" sz="2400" b="1">
              <a:solidFill>
                <a:srgbClr val="000000"/>
              </a:solidFill>
            </a:endParaRPr>
          </a:p>
        </p:txBody>
      </p:sp>
    </p:spTree>
  </p:cSld>
  <p:clrMapOvr>
    <a:masterClrMapping/>
  </p:clrMapOvr>
  <p:transition spd="slow">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rPr>
              <a:t>构造一棵哈夫曼树的方法如下：</a:t>
            </a:r>
            <a:endParaRPr lang="zh-CN" altLang="en-US" sz="2200" b="1" dirty="0">
              <a:latin typeface="宋体" panose="02010600030101010101" pitchFamily="2" charset="-122"/>
              <a:ea typeface="宋体" panose="02010600030101010101" pitchFamily="2" charset="-122"/>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rPr>
              <a:t>Setp1</a:t>
            </a:r>
            <a:r>
              <a:rPr lang="zh-CN" altLang="en-US" sz="2200" b="1" dirty="0">
                <a:latin typeface="宋体" panose="02010600030101010101" pitchFamily="2" charset="-122"/>
              </a:rPr>
              <a:t>：用给定的</a:t>
            </a:r>
            <a:r>
              <a:rPr lang="en-US" altLang="zh-CN" sz="2200" b="1" dirty="0">
                <a:latin typeface="宋体" panose="02010600030101010101" pitchFamily="2" charset="-122"/>
              </a:rPr>
              <a:t>n</a:t>
            </a:r>
            <a:r>
              <a:rPr lang="zh-CN" altLang="en-US" sz="2200" b="1" dirty="0">
                <a:latin typeface="宋体" panose="02010600030101010101" pitchFamily="2" charset="-122"/>
              </a:rPr>
              <a:t>个权值</a:t>
            </a:r>
            <a:r>
              <a:rPr lang="en-US" altLang="zh-CN" sz="2200" b="1" dirty="0">
                <a:latin typeface="宋体" panose="02010600030101010101" pitchFamily="2" charset="-122"/>
              </a:rPr>
              <a:t>{w1,w2,…,</a:t>
            </a:r>
            <a:r>
              <a:rPr lang="en-US" altLang="zh-CN" sz="2200" b="1" dirty="0" err="1">
                <a:latin typeface="宋体" panose="02010600030101010101" pitchFamily="2" charset="-122"/>
              </a:rPr>
              <a:t>wn</a:t>
            </a:r>
            <a:r>
              <a:rPr lang="en-US" altLang="zh-CN" sz="2200" b="1" dirty="0">
                <a:latin typeface="宋体" panose="02010600030101010101" pitchFamily="2" charset="-122"/>
              </a:rPr>
              <a:t>}</a:t>
            </a:r>
            <a:r>
              <a:rPr lang="zh-CN" altLang="en-US" sz="2200" b="1" dirty="0">
                <a:latin typeface="宋体" panose="02010600030101010101" pitchFamily="2" charset="-122"/>
              </a:rPr>
              <a:t>构造</a:t>
            </a:r>
            <a:r>
              <a:rPr lang="en-US" altLang="zh-CN" sz="2200" b="1" dirty="0">
                <a:latin typeface="宋体" panose="02010600030101010101" pitchFamily="2" charset="-122"/>
              </a:rPr>
              <a:t>n</a:t>
            </a:r>
            <a:r>
              <a:rPr lang="zh-CN" altLang="en-US" sz="2200" b="1" dirty="0">
                <a:latin typeface="宋体" panose="02010600030101010101" pitchFamily="2" charset="-122"/>
              </a:rPr>
              <a:t>棵只有根结点的二叉树，得到一个由</a:t>
            </a:r>
            <a:r>
              <a:rPr lang="en-US" altLang="zh-CN" sz="2200" b="1" dirty="0">
                <a:latin typeface="宋体" panose="02010600030101010101" pitchFamily="2" charset="-122"/>
              </a:rPr>
              <a:t>n</a:t>
            </a:r>
            <a:r>
              <a:rPr lang="zh-CN" altLang="en-US" sz="2200" b="1" dirty="0">
                <a:latin typeface="宋体" panose="02010600030101010101" pitchFamily="2" charset="-122"/>
              </a:rPr>
              <a:t>个元素构成的二叉树集合； </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Setp2</a:t>
            </a:r>
            <a:r>
              <a:rPr lang="zh-CN" altLang="en-US" sz="2200" b="1" dirty="0">
                <a:latin typeface="宋体" panose="02010600030101010101" pitchFamily="2" charset="-122"/>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Setp3</a:t>
            </a:r>
            <a:r>
              <a:rPr lang="zh-CN" altLang="en-US" sz="2200" b="1" dirty="0">
                <a:latin typeface="宋体" panose="02010600030101010101" pitchFamily="2" charset="-122"/>
              </a:rPr>
              <a:t>：在二叉树集合中删除刚才选出的那两棵二叉树，将新构造的二叉树加入到二叉树集合中。</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Setp4</a:t>
            </a:r>
            <a:r>
              <a:rPr lang="zh-CN" altLang="en-US" sz="2200" b="1" dirty="0">
                <a:latin typeface="宋体" panose="02010600030101010101" pitchFamily="2" charset="-122"/>
              </a:rPr>
              <a:t>：重复步骤</a:t>
            </a:r>
            <a:r>
              <a:rPr lang="en-US" altLang="zh-CN" sz="2200" b="1" dirty="0">
                <a:latin typeface="宋体" panose="02010600030101010101" pitchFamily="2" charset="-122"/>
              </a:rPr>
              <a:t>Setp2</a:t>
            </a:r>
            <a:r>
              <a:rPr lang="zh-CN" altLang="en-US" sz="2200" b="1" dirty="0">
                <a:latin typeface="宋体" panose="02010600030101010101" pitchFamily="2" charset="-122"/>
              </a:rPr>
              <a:t>和</a:t>
            </a:r>
            <a:r>
              <a:rPr lang="en-US" altLang="zh-CN" sz="2200" b="1" dirty="0">
                <a:latin typeface="宋体" panose="02010600030101010101" pitchFamily="2" charset="-122"/>
              </a:rPr>
              <a:t>Setp3</a:t>
            </a:r>
            <a:r>
              <a:rPr lang="zh-CN" altLang="en-US" sz="2200" b="1" dirty="0">
                <a:latin typeface="宋体" panose="02010600030101010101" pitchFamily="2" charset="-122"/>
              </a:rPr>
              <a:t>，当二叉树集合中只剩下一棵二叉树时，这棵二叉树就是哈夫曼树。</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251460" y="776843"/>
            <a:ext cx="3848735" cy="9772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夫曼树构造的代码</a:t>
            </a:r>
            <a:r>
              <a:rPr kumimoji="1" lang="zh-CN" altLang="en-US" sz="2400" b="1" dirty="0">
                <a:solidFill>
                  <a:srgbClr val="0000FF"/>
                </a:solidFill>
                <a:ea typeface="华文中宋" panose="02010600040101010101" pitchFamily="2" charset="-122"/>
              </a:rPr>
              <a:t>实现：</a:t>
            </a:r>
            <a:endParaRPr kumimoji="1" lang="zh-CN" altLang="en-US" sz="2400" b="1" dirty="0">
              <a:solidFill>
                <a:srgbClr val="0000FF"/>
              </a:solidFill>
              <a:ea typeface="华文中宋" panose="02010600040101010101" pitchFamily="2" charset="-122"/>
            </a:endParaRPr>
          </a:p>
          <a:p>
            <a:pPr>
              <a:lnSpc>
                <a:spcPct val="120000"/>
              </a:lnSpc>
            </a:pPr>
            <a:r>
              <a:rPr kumimoji="1" lang="zh-CN" altLang="en-US" sz="2400" b="1" dirty="0">
                <a:solidFill>
                  <a:srgbClr val="0000FF"/>
                </a:solidFill>
                <a:ea typeface="华文中宋" panose="02010600040101010101" pitchFamily="2" charset="-122"/>
              </a:rPr>
              <a:t> </a:t>
            </a:r>
            <a:endParaRPr kumimoji="1" lang="zh-CN" altLang="en-US" sz="2400" b="1" dirty="0">
              <a:solidFill>
                <a:srgbClr val="0000FF"/>
              </a:solidFill>
              <a:ea typeface="华文中宋" panose="02010600040101010101" pitchFamily="2" charset="-122"/>
            </a:endParaRPr>
          </a:p>
        </p:txBody>
      </p:sp>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rPr>
              <a:t>注意到哈夫曼树在实现过程中，需要频繁的找到最小值，然后取出，然后再插入集合，再完成筛选最小值。什么数据结构能满足</a:t>
            </a:r>
            <a:r>
              <a:rPr kumimoji="1" lang="zh-CN" altLang="en-US" sz="2400" b="1">
                <a:solidFill>
                  <a:schemeClr val="tx2"/>
                </a:solidFill>
                <a:latin typeface="华文中宋" panose="02010600040101010101" pitchFamily="2" charset="-122"/>
                <a:ea typeface="华文中宋" panose="02010600040101010101" pitchFamily="2" charset="-122"/>
              </a:rPr>
              <a:t>上述要求？</a:t>
            </a:r>
            <a:endParaRPr kumimoji="1" lang="zh-CN" altLang="en-US" sz="2400" b="1">
              <a:solidFill>
                <a:schemeClr val="tx2"/>
              </a:solidFill>
              <a:latin typeface="华文中宋" panose="02010600040101010101" pitchFamily="2" charset="-122"/>
              <a:ea typeface="华文中宋" panose="02010600040101010101" pitchFamily="2" charset="-122"/>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mn-cs"/>
            </a:endParaRPr>
          </a:p>
          <a:p>
            <a:pPr marR="0" defTabSz="914400">
              <a:buClrTx/>
              <a:buSzTx/>
              <a:buFontTx/>
              <a:buNone/>
              <a:defRPr/>
            </a:pPr>
            <a:r>
              <a:rPr kumimoji="0" lang="en-US" altLang="zh-CN" kern="1200" cap="none" spc="0" normalizeH="0" baseline="0" noProof="0">
                <a:solidFill>
                  <a:schemeClr val="tx2"/>
                </a:solidFill>
                <a:latin typeface="+mj-ea"/>
                <a:ea typeface="+mj-ea"/>
                <a:cs typeface="+mn-cs"/>
              </a:rPr>
              <a:t>    </a:t>
            </a:r>
            <a:r>
              <a:rPr kumimoji="0" lang="zh-CN" altLang="en-US" kern="1200" cap="none" spc="0" normalizeH="0" baseline="0" noProof="0">
                <a:solidFill>
                  <a:schemeClr val="tx2"/>
                </a:solidFill>
                <a:latin typeface="+mj-ea"/>
                <a:ea typeface="+mj-ea"/>
                <a:cs typeface="+mn-cs"/>
              </a:rPr>
              <a:t>的特点</a:t>
            </a:r>
            <a:endParaRPr kumimoji="0" lang="zh-CN" altLang="en-US" kern="1200" cap="none" spc="0" normalizeH="0" baseline="0" noProof="0">
              <a:solidFill>
                <a:srgbClr val="FF0000"/>
              </a:solidFill>
              <a:latin typeface="+mj-ea"/>
              <a:ea typeface="+mj-ea"/>
              <a:cs typeface="+mn-cs"/>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mn-cs"/>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rPr>
              <a:t>堆和二叉树有点雷同！</a:t>
            </a:r>
            <a:endParaRPr lang="zh-CN" altLang="en-US" sz="1400" b="1" dirty="0">
              <a:solidFill>
                <a:schemeClr val="tx1"/>
              </a:solidFill>
              <a:ea typeface="宋体" panose="02010600030101010101" pitchFamily="2" charset="-122"/>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①其子节点值大于或小于其父节点的值（根节点最大</a:t>
            </a:r>
            <a:r>
              <a:rPr kumimoji="0" lang="en-US" altLang="zh-CN" kern="1200" cap="none" spc="0" normalizeH="0" baseline="0" noProof="0">
                <a:solidFill>
                  <a:srgbClr val="FF0000"/>
                </a:solidFill>
                <a:latin typeface="+mj-ea"/>
                <a:ea typeface="+mj-ea"/>
                <a:cs typeface="+mn-cs"/>
              </a:rPr>
              <a:t>           </a:t>
            </a:r>
            <a:r>
              <a:rPr kumimoji="0" lang="zh-CN" altLang="en-US" kern="1200" cap="none" spc="0" normalizeH="0" baseline="0" noProof="0">
                <a:solidFill>
                  <a:srgbClr val="FF0000"/>
                </a:solidFill>
                <a:latin typeface="+mj-ea"/>
                <a:ea typeface="+mj-ea"/>
                <a:cs typeface="+mn-cs"/>
              </a:rPr>
              <a:t>或最小）</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②堆总是一颗完全二叉树</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假设给定数据元素</a:t>
            </a:r>
            <a:endParaRPr kumimoji="0" lang="zh-CN" altLang="en-US" kern="1200" cap="none" spc="0" normalizeH="0" baseline="0" noProof="0">
              <a:solidFill>
                <a:srgbClr val="FF0000"/>
              </a:solidFill>
              <a:latin typeface="+mj-ea"/>
              <a:ea typeface="+mj-ea"/>
              <a:cs typeface="+mn-cs"/>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根据数组元素形成堆的结构</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advTm="10904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4</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按照堆顶到下，从左到右进行排列</a:t>
            </a:r>
            <a:endParaRPr kumimoji="0" lang="zh-CN" altLang="en-US" kern="1200" cap="none" spc="0" normalizeH="0" baseline="0" noProof="0">
              <a:solidFill>
                <a:srgbClr val="FF0000"/>
              </a:solidFill>
              <a:latin typeface="+mj-ea"/>
              <a:ea typeface="+mj-ea"/>
              <a:cs typeface="+mn-cs"/>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950"/>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325"/>
              <a:ext cx="523836"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sp>
        <p:nvSpPr>
          <p:cNvPr id="42" name="文本框 41"/>
          <p:cNvSpPr txBox="1"/>
          <p:nvPr/>
        </p:nvSpPr>
        <p:spPr>
          <a:xfrm>
            <a:off x="930275" y="3867150"/>
            <a:ext cx="8010525"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父节点索引： </a:t>
            </a:r>
            <a:r>
              <a:rPr kumimoji="0" lang="en-US" altLang="zh-CN" kern="1200" cap="none" spc="0" normalizeH="0" baseline="0" noProof="0">
                <a:solidFill>
                  <a:srgbClr val="FF0000"/>
                </a:solidFill>
                <a:latin typeface="+mj-ea"/>
                <a:ea typeface="+mj-ea"/>
                <a:cs typeface="+mn-cs"/>
              </a:rPr>
              <a:t>((index+1)/2)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左孩子索引： </a:t>
            </a:r>
            <a:r>
              <a:rPr kumimoji="0" lang="en-US" altLang="zh-CN" kern="1200" cap="none" spc="0" normalizeH="0" baseline="0" noProof="0">
                <a:solidFill>
                  <a:srgbClr val="FF0000"/>
                </a:solidFill>
                <a:latin typeface="+mj-ea"/>
                <a:ea typeface="+mj-ea"/>
                <a:cs typeface="+mn-cs"/>
              </a:rPr>
              <a:t>2*(index+1)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右孩子索引： </a:t>
            </a:r>
            <a:r>
              <a:rPr kumimoji="0" lang="en-US" altLang="zh-CN" kern="1200" cap="none" spc="0" normalizeH="0" baseline="0" noProof="0">
                <a:solidFill>
                  <a:srgbClr val="FF0000"/>
                </a:solidFill>
                <a:latin typeface="+mj-ea"/>
                <a:ea typeface="+mj-ea"/>
                <a:cs typeface="+mn-cs"/>
              </a:rPr>
              <a:t>2</a:t>
            </a:r>
            <a:r>
              <a:rPr kumimoji="0" lang="zh-CN" altLang="en-US" kern="1200" cap="none" spc="0" normalizeH="0" baseline="0" noProof="0">
                <a:solidFill>
                  <a:srgbClr val="FF0000"/>
                </a:solidFill>
                <a:latin typeface="+mj-ea"/>
                <a:ea typeface="+mj-ea"/>
                <a:cs typeface="+mn-cs"/>
              </a:rPr>
              <a:t>*</a:t>
            </a:r>
            <a:r>
              <a:rPr kumimoji="0" lang="en-US" altLang="zh-CN" kern="1200" cap="none" spc="0" normalizeH="0" baseline="0" noProof="0">
                <a:solidFill>
                  <a:srgbClr val="FF0000"/>
                </a:solidFill>
                <a:latin typeface="+mj-ea"/>
                <a:ea typeface="+mj-ea"/>
                <a:cs typeface="+mn-cs"/>
              </a:rPr>
              <a:t>(index+1)</a:t>
            </a:r>
            <a:endParaRPr kumimoji="0" lang="zh-CN" altLang="en-US" kern="1200" cap="none" spc="0" normalizeH="0" baseline="0" noProof="0">
              <a:solidFill>
                <a:srgbClr val="FF0000"/>
              </a:solidFill>
              <a:latin typeface="+mj-ea"/>
              <a:ea typeface="+mj-ea"/>
              <a:cs typeface="+mn-cs"/>
            </a:endParaRPr>
          </a:p>
        </p:txBody>
      </p:sp>
      <p:pic>
        <p:nvPicPr>
          <p:cNvPr id="10256" name="图片 3"/>
          <p:cNvPicPr>
            <a:picLocks noChangeAspect="1"/>
          </p:cNvPicPr>
          <p:nvPr/>
        </p:nvPicPr>
        <p:blipFill>
          <a:blip r:embed="rId1"/>
          <a:stretch>
            <a:fillRect/>
          </a:stretch>
        </p:blipFill>
        <p:spPr>
          <a:xfrm>
            <a:off x="4662488" y="4733925"/>
            <a:ext cx="4086225" cy="1771650"/>
          </a:xfrm>
          <a:prstGeom prst="rect">
            <a:avLst/>
          </a:prstGeom>
          <a:noFill/>
          <a:ln w="9525">
            <a:noFill/>
          </a:ln>
        </p:spPr>
      </p:pic>
      <p:sp>
        <p:nvSpPr>
          <p:cNvPr id="43" name="文本框 42"/>
          <p:cNvSpPr txBox="1"/>
          <p:nvPr/>
        </p:nvSpPr>
        <p:spPr>
          <a:xfrm>
            <a:off x="641350" y="5319713"/>
            <a:ext cx="4006850" cy="92233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既然排列的索引值就可以满足节点的查找，那岂不是用数组就可以实现堆数据结构</a:t>
            </a:r>
            <a:endParaRPr kumimoji="0" lang="zh-CN" altLang="en-US" kern="1200" cap="none" spc="0" normalizeH="0" baseline="0" noProof="0">
              <a:solidFill>
                <a:srgbClr val="FF0000"/>
              </a:solidFill>
              <a:latin typeface="+mj-ea"/>
              <a:ea typeface="+mj-ea"/>
              <a:cs typeface="+mn-cs"/>
            </a:endParaRPr>
          </a:p>
        </p:txBody>
      </p:sp>
      <p:pic>
        <p:nvPicPr>
          <p:cNvPr id="10258" name="图片 4"/>
          <p:cNvPicPr>
            <a:picLocks noChangeAspect="1"/>
          </p:cNvPicPr>
          <p:nvPr/>
        </p:nvPicPr>
        <p:blipFill>
          <a:blip r:embed="rId2"/>
          <a:stretch>
            <a:fillRect/>
          </a:stretch>
        </p:blipFill>
        <p:spPr>
          <a:xfrm>
            <a:off x="500063" y="3444875"/>
            <a:ext cx="8064500" cy="493713"/>
          </a:xfrm>
          <a:prstGeom prst="rect">
            <a:avLst/>
          </a:prstGeom>
          <a:noFill/>
          <a:ln w="9525">
            <a:noFill/>
          </a:ln>
        </p:spPr>
      </p:pic>
      <p:sp>
        <p:nvSpPr>
          <p:cNvPr id="52" name="文本框 51"/>
          <p:cNvSpPr txBox="1"/>
          <p:nvPr/>
        </p:nvSpPr>
        <p:spPr>
          <a:xfrm>
            <a:off x="5272088" y="433228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相应的代码实现</a:t>
            </a:r>
            <a:endParaRPr kumimoji="0" lang="zh-CN" altLang="en-US" kern="1200" cap="none" spc="0" normalizeH="0" baseline="0" noProof="0">
              <a:solidFill>
                <a:srgbClr val="FF0000"/>
              </a:solidFill>
              <a:latin typeface="+mj-ea"/>
              <a:ea typeface="+mj-ea"/>
              <a:cs typeface="+mn-cs"/>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rPr>
              <a:t>index:  0           1         2           3           4           5            6           7           8            9</a:t>
            </a:r>
            <a:endParaRPr lang="zh-CN" altLang="en-US" sz="1800" dirty="0">
              <a:solidFill>
                <a:schemeClr val="tx1"/>
              </a:solidFill>
              <a:ea typeface="宋体" panose="02010600030101010101" pitchFamily="2" charset="-122"/>
            </a:endParaRPr>
          </a:p>
        </p:txBody>
      </p:sp>
    </p:spTree>
  </p:cSld>
  <p:clrMapOvr>
    <a:masterClrMapping/>
  </p:clrMapOvr>
  <p:transition spd="slow" advTm="14794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4.2 </a:t>
            </a:r>
            <a:r>
              <a:rPr lang="zh-CN" altLang="en-US" sz="2200" dirty="0">
                <a:solidFill>
                  <a:schemeClr val="tx2">
                    <a:lumMod val="75000"/>
                    <a:lumOff val="25000"/>
                  </a:schemeClr>
                </a:solidFill>
              </a:rPr>
              <a:t>贪心法的应用</a:t>
            </a:r>
            <a:endParaRPr lang="zh-CN" altLang="en-US" sz="2200" dirty="0">
              <a:solidFill>
                <a:schemeClr val="tx2">
                  <a:lumMod val="75000"/>
                  <a:lumOff val="25000"/>
                </a:schemeClr>
              </a:solidFill>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4.3 </a:t>
            </a:r>
            <a:r>
              <a:rPr lang="zh-CN" altLang="en-US" sz="2200" dirty="0">
                <a:solidFill>
                  <a:schemeClr val="tx2">
                    <a:lumMod val="75000"/>
                    <a:lumOff val="25000"/>
                  </a:schemeClr>
                </a:solidFill>
              </a:rPr>
              <a:t>贪心法分析与设计</a:t>
            </a:r>
            <a:endParaRPr lang="zh-CN" altLang="en-US" sz="2200" dirty="0">
              <a:solidFill>
                <a:schemeClr val="tx2">
                  <a:lumMod val="75000"/>
                  <a:lumOff val="25000"/>
                </a:schemeClr>
              </a:solidFill>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5</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将数组转换成堆以及堆添加元素之后的操作</a:t>
            </a:r>
            <a:endParaRPr kumimoji="0" lang="zh-CN" altLang="en-US" kern="1200" cap="none" spc="0" normalizeH="0" baseline="0" noProof="0">
              <a:solidFill>
                <a:srgbClr val="FF0000"/>
              </a:solidFill>
              <a:latin typeface="+mj-ea"/>
              <a:ea typeface="+mj-ea"/>
              <a:cs typeface="+mn-cs"/>
            </a:endParaRPr>
          </a:p>
        </p:txBody>
      </p:sp>
      <p:pic>
        <p:nvPicPr>
          <p:cNvPr id="12293" name="图片 6"/>
          <p:cNvPicPr>
            <a:picLocks noChangeAspect="1"/>
          </p:cNvPicPr>
          <p:nvPr/>
        </p:nvPicPr>
        <p:blipFill>
          <a:blip r:embed="rId1"/>
          <a:stretch>
            <a:fillRect/>
          </a:stretch>
        </p:blipFill>
        <p:spPr>
          <a:xfrm>
            <a:off x="641350" y="3030538"/>
            <a:ext cx="3168650" cy="1936750"/>
          </a:xfrm>
          <a:prstGeom prst="rect">
            <a:avLst/>
          </a:prstGeom>
          <a:noFill/>
          <a:ln w="9525">
            <a:noFill/>
          </a:ln>
        </p:spPr>
      </p:pic>
      <p:sp>
        <p:nvSpPr>
          <p:cNvPr id="50" name="文本框 49"/>
          <p:cNvSpPr txBox="1"/>
          <p:nvPr/>
        </p:nvSpPr>
        <p:spPr>
          <a:xfrm>
            <a:off x="971550" y="4995863"/>
            <a:ext cx="31686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在大堆上添加新的元素</a:t>
            </a:r>
            <a:endParaRPr kumimoji="0" lang="zh-CN" altLang="en-US" kern="1200" cap="none" spc="0" normalizeH="0" baseline="0" noProof="0">
              <a:solidFill>
                <a:srgbClr val="FF0000"/>
              </a:solidFill>
              <a:latin typeface="+mj-ea"/>
              <a:ea typeface="+mj-ea"/>
              <a:cs typeface="+mn-cs"/>
            </a:endParaRPr>
          </a:p>
        </p:txBody>
      </p:sp>
      <p:pic>
        <p:nvPicPr>
          <p:cNvPr id="12295" name="图片 8"/>
          <p:cNvPicPr>
            <a:picLocks noChangeAspect="1"/>
          </p:cNvPicPr>
          <p:nvPr/>
        </p:nvPicPr>
        <p:blipFill>
          <a:blip r:embed="rId2"/>
          <a:stretch>
            <a:fillRect/>
          </a:stretch>
        </p:blipFill>
        <p:spPr>
          <a:xfrm>
            <a:off x="4500563" y="3030538"/>
            <a:ext cx="3306762" cy="2043112"/>
          </a:xfrm>
          <a:prstGeom prst="rect">
            <a:avLst/>
          </a:prstGeom>
          <a:noFill/>
          <a:ln w="9525">
            <a:noFill/>
          </a:ln>
        </p:spPr>
      </p:pic>
      <p:sp>
        <p:nvSpPr>
          <p:cNvPr id="51" name="文本框 50"/>
          <p:cNvSpPr txBox="1"/>
          <p:nvPr/>
        </p:nvSpPr>
        <p:spPr>
          <a:xfrm>
            <a:off x="5724525" y="4995863"/>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2297"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Tree>
  </p:cSld>
  <p:clrMapOvr>
    <a:masterClrMapping/>
  </p:clrMapOvr>
  <p:transition spd="slow" advTm="437"/>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6</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思考：堆上添加节点用到了一个什么算法思想</a:t>
            </a:r>
            <a:endParaRPr kumimoji="0" lang="zh-CN" altLang="en-US" kern="1200" cap="none" spc="0" normalizeH="0" baseline="0" noProof="0">
              <a:solidFill>
                <a:srgbClr val="FF0000"/>
              </a:solidFill>
              <a:latin typeface="+mj-ea"/>
              <a:ea typeface="+mj-ea"/>
              <a:cs typeface="+mn-cs"/>
            </a:endParaRPr>
          </a:p>
        </p:txBody>
      </p:sp>
      <p:sp>
        <p:nvSpPr>
          <p:cNvPr id="51" name="文本框 50"/>
          <p:cNvSpPr txBox="1"/>
          <p:nvPr/>
        </p:nvSpPr>
        <p:spPr>
          <a:xfrm>
            <a:off x="5829300" y="5208588"/>
            <a:ext cx="1228725"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4342"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14343" name="图片 1"/>
          <p:cNvPicPr>
            <a:picLocks noChangeAspect="1"/>
          </p:cNvPicPr>
          <p:nvPr/>
        </p:nvPicPr>
        <p:blipFill>
          <a:blip r:embed="rId1"/>
          <a:stretch>
            <a:fillRect/>
          </a:stretch>
        </p:blipFill>
        <p:spPr>
          <a:xfrm>
            <a:off x="4546600" y="3128963"/>
            <a:ext cx="3576638" cy="2159000"/>
          </a:xfrm>
          <a:prstGeom prst="rect">
            <a:avLst/>
          </a:prstGeom>
          <a:noFill/>
          <a:ln w="9525">
            <a:noFill/>
          </a:ln>
        </p:spPr>
      </p:pic>
      <p:pic>
        <p:nvPicPr>
          <p:cNvPr id="14344" name="图片 10"/>
          <p:cNvPicPr>
            <a:picLocks noChangeAspect="1"/>
          </p:cNvPicPr>
          <p:nvPr/>
        </p:nvPicPr>
        <p:blipFill>
          <a:blip r:embed="rId2"/>
          <a:stretch>
            <a:fillRect/>
          </a:stretch>
        </p:blipFill>
        <p:spPr>
          <a:xfrm>
            <a:off x="617538" y="3055938"/>
            <a:ext cx="3306762" cy="2043112"/>
          </a:xfrm>
          <a:prstGeom prst="rect">
            <a:avLst/>
          </a:prstGeom>
          <a:noFill/>
          <a:ln w="9525">
            <a:noFill/>
          </a:ln>
        </p:spPr>
      </p:pic>
      <p:sp>
        <p:nvSpPr>
          <p:cNvPr id="13" name="文本框 12"/>
          <p:cNvSpPr txBox="1"/>
          <p:nvPr/>
        </p:nvSpPr>
        <p:spPr>
          <a:xfrm>
            <a:off x="1835150" y="5208588"/>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advTm="48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7</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回顾整个逻辑：</a:t>
            </a:r>
            <a:endParaRPr kumimoji="0" lang="zh-CN" altLang="en-US" kern="1200" cap="none" spc="0" normalizeH="0" baseline="0" noProof="0">
              <a:solidFill>
                <a:srgbClr val="FF0000"/>
              </a:solidFill>
              <a:latin typeface="+mj-ea"/>
              <a:ea typeface="+mj-ea"/>
              <a:cs typeface="+mn-cs"/>
            </a:endParaRPr>
          </a:p>
        </p:txBody>
      </p:sp>
      <p:pic>
        <p:nvPicPr>
          <p:cNvPr id="16389" name="图片 2"/>
          <p:cNvPicPr>
            <a:picLocks noChangeAspect="1"/>
          </p:cNvPicPr>
          <p:nvPr/>
        </p:nvPicPr>
        <p:blipFill>
          <a:blip r:embed="rId1"/>
          <a:stretch>
            <a:fillRect/>
          </a:stretch>
        </p:blipFill>
        <p:spPr>
          <a:xfrm>
            <a:off x="179388" y="2439988"/>
            <a:ext cx="3887787" cy="3975100"/>
          </a:xfrm>
          <a:prstGeom prst="rect">
            <a:avLst/>
          </a:prstGeom>
          <a:noFill/>
          <a:ln w="9525">
            <a:noFill/>
          </a:ln>
        </p:spPr>
      </p:pic>
      <p:pic>
        <p:nvPicPr>
          <p:cNvPr id="16390" name="图片 1"/>
          <p:cNvPicPr>
            <a:picLocks noChangeAspect="1"/>
          </p:cNvPicPr>
          <p:nvPr/>
        </p:nvPicPr>
        <p:blipFill>
          <a:blip r:embed="rId2"/>
          <a:stretch>
            <a:fillRect/>
          </a:stretch>
        </p:blipFill>
        <p:spPr>
          <a:xfrm>
            <a:off x="4211638" y="2716213"/>
            <a:ext cx="4702175" cy="3076575"/>
          </a:xfrm>
          <a:prstGeom prst="rect">
            <a:avLst/>
          </a:prstGeom>
          <a:noFill/>
          <a:ln w="9525">
            <a:noFill/>
          </a:ln>
        </p:spPr>
      </p:pic>
    </p:spTree>
  </p:cSld>
  <p:clrMapOvr>
    <a:masterClrMapping/>
  </p:clrMapOvr>
  <p:transition spd="slow" advTm="60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8</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如何利用堆性质进行排序？</a:t>
            </a:r>
            <a:endParaRPr kumimoji="0" lang="zh-CN" altLang="en-US" kern="1200" cap="none" spc="0" normalizeH="0" baseline="0" noProof="0">
              <a:solidFill>
                <a:srgbClr val="FF0000"/>
              </a:solidFill>
              <a:latin typeface="+mj-ea"/>
              <a:ea typeface="+mj-ea"/>
              <a:cs typeface="+mn-cs"/>
            </a:endParaRPr>
          </a:p>
        </p:txBody>
      </p:sp>
      <p:pic>
        <p:nvPicPr>
          <p:cNvPr id="18437" name="图片 1"/>
          <p:cNvPicPr>
            <a:picLocks noChangeAspect="1"/>
          </p:cNvPicPr>
          <p:nvPr/>
        </p:nvPicPr>
        <p:blipFill>
          <a:blip r:embed="rId1"/>
          <a:stretch>
            <a:fillRect/>
          </a:stretch>
        </p:blipFill>
        <p:spPr>
          <a:xfrm>
            <a:off x="250825" y="3148013"/>
            <a:ext cx="3889375" cy="2336800"/>
          </a:xfrm>
          <a:prstGeom prst="rect">
            <a:avLst/>
          </a:prstGeom>
          <a:noFill/>
          <a:ln w="9525">
            <a:noFill/>
          </a:ln>
        </p:spPr>
      </p:pic>
      <p:sp>
        <p:nvSpPr>
          <p:cNvPr id="8" name="文本框 7"/>
          <p:cNvSpPr txBox="1"/>
          <p:nvPr/>
        </p:nvSpPr>
        <p:spPr>
          <a:xfrm>
            <a:off x="1908175" y="5578475"/>
            <a:ext cx="123031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构建堆</a:t>
            </a:r>
            <a:endParaRPr kumimoji="0" lang="zh-CN" altLang="en-US" sz="1600" kern="1200" cap="none" spc="0" normalizeH="0" baseline="0" noProof="0">
              <a:solidFill>
                <a:srgbClr val="FF0000"/>
              </a:solidFill>
              <a:latin typeface="+mj-ea"/>
              <a:ea typeface="+mj-ea"/>
              <a:cs typeface="+mn-cs"/>
            </a:endParaRPr>
          </a:p>
        </p:txBody>
      </p:sp>
      <p:pic>
        <p:nvPicPr>
          <p:cNvPr id="18439" name="图片 4"/>
          <p:cNvPicPr>
            <a:picLocks noChangeAspect="1"/>
          </p:cNvPicPr>
          <p:nvPr/>
        </p:nvPicPr>
        <p:blipFill>
          <a:blip r:embed="rId2"/>
          <a:stretch>
            <a:fillRect/>
          </a:stretch>
        </p:blipFill>
        <p:spPr>
          <a:xfrm>
            <a:off x="5076825" y="3130550"/>
            <a:ext cx="3646488" cy="2312988"/>
          </a:xfrm>
          <a:prstGeom prst="rect">
            <a:avLst/>
          </a:prstGeom>
          <a:noFill/>
          <a:ln w="9525">
            <a:noFill/>
          </a:ln>
        </p:spPr>
      </p:pic>
      <p:sp>
        <p:nvSpPr>
          <p:cNvPr id="10" name="文本框 9"/>
          <p:cNvSpPr txBox="1"/>
          <p:nvPr/>
        </p:nvSpPr>
        <p:spPr>
          <a:xfrm>
            <a:off x="4572000" y="5557838"/>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断开尾部并替换根节点，此时完成最大值的排序</a:t>
            </a:r>
            <a:endParaRPr kumimoji="0" lang="zh-CN" altLang="en-US" sz="1600" kern="1200" cap="none" spc="0" normalizeH="0" baseline="0" noProof="0">
              <a:solidFill>
                <a:srgbClr val="FF0000"/>
              </a:solidFill>
              <a:latin typeface="+mj-ea"/>
              <a:ea typeface="+mj-ea"/>
              <a:cs typeface="+mn-cs"/>
            </a:endParaRPr>
          </a:p>
        </p:txBody>
      </p:sp>
      <p:sp>
        <p:nvSpPr>
          <p:cNvPr id="18441"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Tree>
  </p:cSld>
  <p:clrMapOvr>
    <a:masterClrMapping/>
  </p:clrMapOvr>
  <p:transition spd="slow" advTm="509"/>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9</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20484"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3" name="文本框 12"/>
          <p:cNvSpPr txBox="1"/>
          <p:nvPr/>
        </p:nvSpPr>
        <p:spPr>
          <a:xfrm>
            <a:off x="3132138" y="5426075"/>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333399"/>
                </a:solidFill>
                <a:latin typeface="+mj-ea"/>
                <a:ea typeface="+mj-ea"/>
                <a:cs typeface="+mn-cs"/>
              </a:rPr>
              <a:t>持续断尾节点然后替换根节点</a:t>
            </a:r>
            <a:endParaRPr kumimoji="0" lang="zh-CN" altLang="en-US" sz="1600" kern="1200" cap="none" spc="0" normalizeH="0" baseline="0" noProof="0">
              <a:solidFill>
                <a:srgbClr val="333399"/>
              </a:solidFill>
              <a:latin typeface="+mj-ea"/>
              <a:ea typeface="+mj-ea"/>
              <a:cs typeface="+mn-cs"/>
            </a:endParaRPr>
          </a:p>
        </p:txBody>
      </p:sp>
      <p:pic>
        <p:nvPicPr>
          <p:cNvPr id="20486" name="图片 3"/>
          <p:cNvPicPr>
            <a:picLocks noChangeAspect="1"/>
          </p:cNvPicPr>
          <p:nvPr/>
        </p:nvPicPr>
        <p:blipFill>
          <a:blip r:embed="rId1"/>
          <a:stretch>
            <a:fillRect/>
          </a:stretch>
        </p:blipFill>
        <p:spPr>
          <a:xfrm>
            <a:off x="179388" y="2927350"/>
            <a:ext cx="4035425" cy="2292350"/>
          </a:xfrm>
          <a:prstGeom prst="rect">
            <a:avLst/>
          </a:prstGeom>
          <a:noFill/>
          <a:ln w="9525">
            <a:noFill/>
          </a:ln>
        </p:spPr>
      </p:pic>
      <p:sp>
        <p:nvSpPr>
          <p:cNvPr id="15" name="文本框 14"/>
          <p:cNvSpPr txBox="1"/>
          <p:nvPr/>
        </p:nvSpPr>
        <p:spPr>
          <a:xfrm>
            <a:off x="2987675" y="6140450"/>
            <a:ext cx="44640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直到整个堆所有元素完成排序</a:t>
            </a:r>
            <a:endParaRPr kumimoji="0" lang="zh-CN" altLang="en-US" kern="1200" cap="none" spc="0" normalizeH="0" baseline="0" noProof="0">
              <a:solidFill>
                <a:srgbClr val="FF0000"/>
              </a:solidFill>
              <a:latin typeface="+mj-ea"/>
              <a:ea typeface="+mj-ea"/>
              <a:cs typeface="+mn-cs"/>
            </a:endParaRPr>
          </a:p>
        </p:txBody>
      </p:sp>
      <p:pic>
        <p:nvPicPr>
          <p:cNvPr id="20488" name="图片 1"/>
          <p:cNvPicPr>
            <a:picLocks noChangeAspect="1"/>
          </p:cNvPicPr>
          <p:nvPr/>
        </p:nvPicPr>
        <p:blipFill>
          <a:blip r:embed="rId2"/>
          <a:stretch>
            <a:fillRect/>
          </a:stretch>
        </p:blipFill>
        <p:spPr>
          <a:xfrm>
            <a:off x="5016500" y="2994025"/>
            <a:ext cx="3784600" cy="2306638"/>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10</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0" name="文本框 9"/>
          <p:cNvSpPr txBox="1"/>
          <p:nvPr/>
        </p:nvSpPr>
        <p:spPr>
          <a:xfrm>
            <a:off x="5724525" y="5510213"/>
            <a:ext cx="3024188"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重新构建长度为</a:t>
            </a:r>
            <a:r>
              <a:rPr kumimoji="0" lang="en-US" altLang="zh-CN" sz="1600" kern="1200" cap="none" spc="0" normalizeH="0" baseline="0" noProof="0">
                <a:solidFill>
                  <a:srgbClr val="FF0000"/>
                </a:solidFill>
                <a:latin typeface="+mj-ea"/>
                <a:ea typeface="+mj-ea"/>
                <a:cs typeface="+mn-cs"/>
              </a:rPr>
              <a:t>len(A)-1</a:t>
            </a:r>
            <a:r>
              <a:rPr kumimoji="0" lang="zh-CN" altLang="en-US" sz="1600" kern="1200" cap="none" spc="0" normalizeH="0" baseline="0" noProof="0">
                <a:solidFill>
                  <a:srgbClr val="FF0000"/>
                </a:solidFill>
                <a:latin typeface="+mj-ea"/>
                <a:ea typeface="+mj-ea"/>
                <a:cs typeface="+mn-cs"/>
              </a:rPr>
              <a:t>的堆</a:t>
            </a:r>
            <a:endParaRPr kumimoji="0" lang="zh-CN" altLang="en-US" sz="1600" kern="1200" cap="none" spc="0" normalizeH="0" baseline="0" noProof="0">
              <a:solidFill>
                <a:srgbClr val="FF0000"/>
              </a:solidFill>
              <a:latin typeface="+mj-ea"/>
              <a:ea typeface="+mj-ea"/>
              <a:cs typeface="+mn-cs"/>
            </a:endParaRPr>
          </a:p>
        </p:txBody>
      </p:sp>
      <p:sp>
        <p:nvSpPr>
          <p:cNvPr id="22533"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22534" name="图片 2"/>
          <p:cNvPicPr>
            <a:picLocks noChangeAspect="1"/>
          </p:cNvPicPr>
          <p:nvPr/>
        </p:nvPicPr>
        <p:blipFill>
          <a:blip r:embed="rId1"/>
          <a:stretch>
            <a:fillRect/>
          </a:stretch>
        </p:blipFill>
        <p:spPr>
          <a:xfrm>
            <a:off x="468313" y="3017838"/>
            <a:ext cx="3644900" cy="2309812"/>
          </a:xfrm>
          <a:prstGeom prst="rect">
            <a:avLst/>
          </a:prstGeom>
          <a:noFill/>
          <a:ln w="9525">
            <a:noFill/>
          </a:ln>
        </p:spPr>
      </p:pic>
      <p:sp>
        <p:nvSpPr>
          <p:cNvPr id="13" name="文本框 12"/>
          <p:cNvSpPr txBox="1"/>
          <p:nvPr/>
        </p:nvSpPr>
        <p:spPr>
          <a:xfrm>
            <a:off x="1042988" y="5510213"/>
            <a:ext cx="49323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此时的堆长度为</a:t>
            </a:r>
            <a:r>
              <a:rPr kumimoji="0" lang="en-US" altLang="zh-CN" sz="1600" kern="1200" cap="none" spc="0" normalizeH="0" baseline="0" noProof="0">
                <a:solidFill>
                  <a:srgbClr val="FF0000"/>
                </a:solidFill>
                <a:latin typeface="+mj-ea"/>
                <a:ea typeface="+mj-ea"/>
                <a:cs typeface="+mn-cs"/>
              </a:rPr>
              <a:t>len(A)-1</a:t>
            </a:r>
            <a:endParaRPr kumimoji="0" lang="zh-CN" altLang="en-US" sz="1600" kern="1200" cap="none" spc="0" normalizeH="0" baseline="0" noProof="0">
              <a:solidFill>
                <a:srgbClr val="FF0000"/>
              </a:solidFill>
              <a:latin typeface="+mj-ea"/>
              <a:ea typeface="+mj-ea"/>
              <a:cs typeface="+mn-cs"/>
            </a:endParaRPr>
          </a:p>
        </p:txBody>
      </p:sp>
      <p:pic>
        <p:nvPicPr>
          <p:cNvPr id="22536" name="图片 3"/>
          <p:cNvPicPr>
            <a:picLocks noChangeAspect="1"/>
          </p:cNvPicPr>
          <p:nvPr/>
        </p:nvPicPr>
        <p:blipFill>
          <a:blip r:embed="rId2"/>
          <a:stretch>
            <a:fillRect/>
          </a:stretch>
        </p:blipFill>
        <p:spPr>
          <a:xfrm>
            <a:off x="5010150" y="3035300"/>
            <a:ext cx="4035425" cy="2292350"/>
          </a:xfrm>
          <a:prstGeom prst="rect">
            <a:avLst/>
          </a:prstGeom>
          <a:noFill/>
          <a:ln w="9525">
            <a:noFill/>
          </a:ln>
        </p:spPr>
      </p:pic>
      <p:sp>
        <p:nvSpPr>
          <p:cNvPr id="9" name="文本框 8"/>
          <p:cNvSpPr txBox="1"/>
          <p:nvPr/>
        </p:nvSpPr>
        <p:spPr>
          <a:xfrm>
            <a:off x="539750" y="2076450"/>
            <a:ext cx="23034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假设堆的长度为</a:t>
            </a:r>
            <a:r>
              <a:rPr kumimoji="0" lang="en-US" altLang="zh-CN" sz="1600" kern="1200" cap="none" spc="0" normalizeH="0" baseline="0" noProof="0">
                <a:solidFill>
                  <a:schemeClr val="tx2"/>
                </a:solidFill>
                <a:latin typeface="+mj-ea"/>
                <a:ea typeface="+mj-ea"/>
                <a:cs typeface="+mn-cs"/>
              </a:rPr>
              <a:t>len(A)</a:t>
            </a:r>
            <a:endParaRPr kumimoji="0" lang="zh-CN" altLang="en-US" sz="1600" kern="1200" cap="none" spc="0" normalizeH="0" baseline="0" noProof="0">
              <a:solidFill>
                <a:srgbClr val="FF0000"/>
              </a:solidFill>
              <a:latin typeface="+mj-ea"/>
              <a:ea typeface="+mj-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11</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pic>
        <p:nvPicPr>
          <p:cNvPr id="24581" name="图片 2"/>
          <p:cNvPicPr>
            <a:picLocks noChangeAspect="1"/>
          </p:cNvPicPr>
          <p:nvPr/>
        </p:nvPicPr>
        <p:blipFill>
          <a:blip r:embed="rId1"/>
          <a:stretch>
            <a:fillRect/>
          </a:stretch>
        </p:blipFill>
        <p:spPr>
          <a:xfrm>
            <a:off x="366713" y="3040063"/>
            <a:ext cx="3659187" cy="2222500"/>
          </a:xfrm>
          <a:prstGeom prst="rect">
            <a:avLst/>
          </a:prstGeom>
          <a:noFill/>
          <a:ln w="9525">
            <a:noFill/>
          </a:ln>
        </p:spPr>
      </p:pic>
      <p:sp>
        <p:nvSpPr>
          <p:cNvPr id="14" name="文本框 13"/>
          <p:cNvSpPr txBox="1"/>
          <p:nvPr/>
        </p:nvSpPr>
        <p:spPr>
          <a:xfrm>
            <a:off x="2195513" y="5908675"/>
            <a:ext cx="5256213" cy="646113"/>
          </a:xfrm>
          <a:prstGeom prst="rect">
            <a:avLst/>
          </a:prstGeom>
          <a:noFill/>
        </p:spPr>
        <p:txBody>
          <a:bodyPr>
            <a:spAutoFit/>
          </a:bodyPr>
          <a:lstStyle/>
          <a:p>
            <a:pPr marR="0" algn="ctr" defTabSz="914400">
              <a:buClrTx/>
              <a:buSzTx/>
              <a:buFontTx/>
              <a:buNone/>
              <a:defRPr/>
            </a:pPr>
            <a:r>
              <a:rPr kumimoji="0" lang="zh-CN" altLang="en-US" kern="1200" cap="none" spc="0" normalizeH="0" baseline="0" noProof="0">
                <a:solidFill>
                  <a:schemeClr val="tx2"/>
                </a:solidFill>
                <a:latin typeface="+mj-ea"/>
                <a:ea typeface="+mj-ea"/>
                <a:cs typeface="+mn-cs"/>
              </a:rPr>
              <a:t>此时不满足大顶堆的性质，此时需要父节点与较大的子节点值进行交换，来完成堆的重构</a:t>
            </a:r>
            <a:endParaRPr kumimoji="0" lang="zh-CN" altLang="en-US" kern="1200" cap="none" spc="0" normalizeH="0" baseline="0" noProof="0">
              <a:solidFill>
                <a:srgbClr val="FF0000"/>
              </a:solidFill>
              <a:latin typeface="+mj-ea"/>
              <a:ea typeface="+mj-ea"/>
              <a:cs typeface="+mn-cs"/>
            </a:endParaRPr>
          </a:p>
        </p:txBody>
      </p:sp>
      <p:sp>
        <p:nvSpPr>
          <p:cNvPr id="24583" name="右箭头 15"/>
          <p:cNvSpPr/>
          <p:nvPr/>
        </p:nvSpPr>
        <p:spPr>
          <a:xfrm>
            <a:off x="4140200" y="4151313"/>
            <a:ext cx="936625" cy="285750"/>
          </a:xfrm>
          <a:prstGeom prst="rightArrow">
            <a:avLst>
              <a:gd name="adj1" fmla="val 50000"/>
              <a:gd name="adj2" fmla="val 4997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根节点与较大子节点交换</a:t>
            </a:r>
            <a:endParaRPr kumimoji="0" lang="zh-CN" altLang="en-US" sz="1600" kern="1200" cap="none" spc="0" normalizeH="0" baseline="0" noProof="0">
              <a:solidFill>
                <a:srgbClr val="FF0000"/>
              </a:solidFill>
              <a:latin typeface="+mj-ea"/>
              <a:ea typeface="+mj-ea"/>
              <a:cs typeface="+mn-cs"/>
            </a:endParaRPr>
          </a:p>
        </p:txBody>
      </p:sp>
      <p:pic>
        <p:nvPicPr>
          <p:cNvPr id="24585" name="图片 4"/>
          <p:cNvPicPr>
            <a:picLocks noChangeAspect="1"/>
          </p:cNvPicPr>
          <p:nvPr/>
        </p:nvPicPr>
        <p:blipFill>
          <a:blip r:embed="rId2"/>
          <a:stretch>
            <a:fillRect/>
          </a:stretch>
        </p:blipFill>
        <p:spPr>
          <a:xfrm>
            <a:off x="5183188" y="2998788"/>
            <a:ext cx="3741737" cy="2306637"/>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12</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sp>
        <p:nvSpPr>
          <p:cNvPr id="26629" name="右箭头 15"/>
          <p:cNvSpPr/>
          <p:nvPr/>
        </p:nvSpPr>
        <p:spPr>
          <a:xfrm>
            <a:off x="4211638" y="4152900"/>
            <a:ext cx="720725" cy="285750"/>
          </a:xfrm>
          <a:prstGeom prst="rightArrow">
            <a:avLst>
              <a:gd name="adj1" fmla="val 50000"/>
              <a:gd name="adj2" fmla="val 49989"/>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395288" y="5400675"/>
            <a:ext cx="3960813" cy="58420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333399"/>
                </a:solidFill>
                <a:latin typeface="+mj-ea"/>
                <a:ea typeface="+mj-ea"/>
                <a:cs typeface="+mn-cs"/>
              </a:rPr>
              <a:t>此时右面子树依然满足大顶堆性质，只需要继续关注左子树的重构即可</a:t>
            </a:r>
            <a:endParaRPr kumimoji="0" lang="zh-CN" altLang="en-US" sz="1600" kern="1200" cap="none" spc="0" normalizeH="0" baseline="0" noProof="0">
              <a:solidFill>
                <a:srgbClr val="333399"/>
              </a:solidFill>
              <a:latin typeface="+mj-ea"/>
              <a:ea typeface="+mj-ea"/>
              <a:cs typeface="+mn-cs"/>
            </a:endParaRPr>
          </a:p>
        </p:txBody>
      </p:sp>
      <p:pic>
        <p:nvPicPr>
          <p:cNvPr id="26631" name="图片 1"/>
          <p:cNvPicPr>
            <a:picLocks noChangeAspect="1"/>
          </p:cNvPicPr>
          <p:nvPr/>
        </p:nvPicPr>
        <p:blipFill>
          <a:blip r:embed="rId1"/>
          <a:stretch>
            <a:fillRect/>
          </a:stretch>
        </p:blipFill>
        <p:spPr>
          <a:xfrm>
            <a:off x="36513" y="2908300"/>
            <a:ext cx="4127500" cy="2492375"/>
          </a:xfrm>
          <a:prstGeom prst="rect">
            <a:avLst/>
          </a:prstGeom>
          <a:noFill/>
          <a:ln w="9525">
            <a:noFill/>
          </a:ln>
        </p:spPr>
      </p:pic>
      <p:pic>
        <p:nvPicPr>
          <p:cNvPr id="26632" name="图片 3"/>
          <p:cNvPicPr>
            <a:picLocks noChangeAspect="1"/>
          </p:cNvPicPr>
          <p:nvPr/>
        </p:nvPicPr>
        <p:blipFill>
          <a:blip r:embed="rId2"/>
          <a:stretch>
            <a:fillRect/>
          </a:stretch>
        </p:blipFill>
        <p:spPr>
          <a:xfrm>
            <a:off x="5097463" y="2940050"/>
            <a:ext cx="3954462" cy="2330450"/>
          </a:xfrm>
          <a:prstGeom prst="rect">
            <a:avLst/>
          </a:prstGeom>
          <a:noFill/>
          <a:ln w="9525">
            <a:noFill/>
          </a:ln>
        </p:spPr>
      </p:pic>
      <p:sp>
        <p:nvSpPr>
          <p:cNvPr id="13" name="文本框 12"/>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同样规则完成堆重构</a:t>
            </a:r>
            <a:endParaRPr kumimoji="0" lang="zh-CN" altLang="en-US" sz="1600" kern="1200" cap="none" spc="0" normalizeH="0" baseline="0" noProof="0">
              <a:solidFill>
                <a:srgbClr val="FF0000"/>
              </a:solidFill>
              <a:latin typeface="+mj-ea"/>
              <a:ea typeface="+mj-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堆排序流程及代码实现</a:t>
            </a:r>
            <a:endParaRPr kumimoji="0" lang="zh-CN" altLang="en-US" kern="1200" cap="none" spc="0" normalizeH="0" baseline="0" noProof="0">
              <a:solidFill>
                <a:srgbClr val="FF0000"/>
              </a:solidFill>
              <a:latin typeface="+mj-ea"/>
              <a:ea typeface="+mj-ea"/>
              <a:cs typeface="+mn-cs"/>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pic>
        <p:nvPicPr>
          <p:cNvPr id="28679" name="图片 1"/>
          <p:cNvPicPr>
            <a:picLocks noChangeAspect="1"/>
          </p:cNvPicPr>
          <p:nvPr/>
        </p:nvPicPr>
        <p:blipFill>
          <a:blip r:embed="rId3"/>
          <a:stretch>
            <a:fillRect/>
          </a:stretch>
        </p:blipFill>
        <p:spPr>
          <a:xfrm>
            <a:off x="5133975" y="2987675"/>
            <a:ext cx="3470275" cy="2760663"/>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0652" y="1124744"/>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4.2.2 </a:t>
            </a:r>
            <a:r>
              <a:rPr kumimoji="1" lang="zh-CN" altLang="en-US" sz="2400" b="1" dirty="0" smtClean="0">
                <a:latin typeface="华文中宋" panose="02010600040101010101" pitchFamily="2" charset="-122"/>
                <a:ea typeface="华文中宋" panose="02010600040101010101" pitchFamily="2" charset="-122"/>
              </a:rPr>
              <a:t>哈夫曼编码</a:t>
            </a:r>
            <a:endParaRPr kumimoji="1" lang="zh-CN" altLang="en-US" sz="2400" b="1" dirty="0">
              <a:latin typeface="华文中宋" panose="02010600040101010101" pitchFamily="2" charset="-122"/>
              <a:ea typeface="华文中宋" panose="02010600040101010101" pitchFamily="2" charset="-122"/>
            </a:endParaRPr>
          </a:p>
        </p:txBody>
      </p:sp>
      <p:sp>
        <p:nvSpPr>
          <p:cNvPr id="3" name="Text Box 2"/>
          <p:cNvSpPr txBox="1">
            <a:spLocks noChangeArrowheads="1"/>
          </p:cNvSpPr>
          <p:nvPr/>
        </p:nvSpPr>
        <p:spPr bwMode="auto">
          <a:xfrm>
            <a:off x="384098" y="1772816"/>
            <a:ext cx="8280400" cy="4662815"/>
          </a:xfrm>
          <a:prstGeom prst="rect">
            <a:avLst/>
          </a:prstGeom>
          <a:noFill/>
          <a:ln w="9525">
            <a:noFill/>
            <a:miter lim="800000"/>
          </a:ln>
          <a:effectLst/>
        </p:spPr>
        <p:txBody>
          <a:bodyPr>
            <a:spAutoFit/>
          </a:bodyPr>
          <a:lstStyle/>
          <a:p>
            <a:pPr indent="457200">
              <a:spcBef>
                <a:spcPct val="50000"/>
              </a:spcBef>
            </a:pPr>
            <a:r>
              <a:rPr lang="zh-CN" altLang="en-US" sz="2200" b="1" dirty="0" smtClean="0">
                <a:latin typeface="宋体" panose="02010600030101010101" pitchFamily="2" charset="-122"/>
              </a:rPr>
              <a:t>哈夫曼</a:t>
            </a:r>
            <a:r>
              <a:rPr lang="zh-CN" altLang="en-US" sz="2200" b="1" dirty="0">
                <a:latin typeface="宋体" panose="02010600030101010101" pitchFamily="2" charset="-122"/>
              </a:rPr>
              <a:t>编码是在数据文件压缩领域应用较为广泛的编码方法。哈夫曼编码给是运用哈夫曼树构造的一种用于通信的不等长二进制编码，给出现频率高的字符较短的编码，给出现频率较低的字符以较长的编码，它能够使得代码总长度最短。具体的构造方法如下：</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）分析需要编码的字符集合</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en-US" altLang="zh-CN" sz="2200" b="1" dirty="0">
                <a:latin typeface="宋体" panose="02010600030101010101" pitchFamily="2" charset="-122"/>
              </a:rPr>
              <a:t>}</a:t>
            </a:r>
            <a:r>
              <a:rPr lang="zh-CN" altLang="en-US" sz="2200" b="1" dirty="0">
                <a:latin typeface="宋体" panose="02010600030101010101" pitchFamily="2" charset="-122"/>
              </a:rPr>
              <a:t>，统计各字符在电文中出现的次数</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en-US" altLang="zh-CN" sz="2200" b="1" dirty="0">
                <a:latin typeface="宋体" panose="02010600030101010101" pitchFamily="2" charset="-122"/>
              </a:rPr>
              <a:t>}</a:t>
            </a:r>
            <a:r>
              <a:rPr lang="zh-CN" altLang="en-US" sz="2200" b="1" dirty="0">
                <a:latin typeface="宋体" panose="02010600030101010101" pitchFamily="2" charset="-122"/>
              </a:rPr>
              <a:t>，以</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zh-CN" altLang="en-US" sz="2200" b="1" dirty="0">
                <a:latin typeface="宋体" panose="02010600030101010101" pitchFamily="2" charset="-122"/>
              </a:rPr>
              <a:t>作为叶子结点，以</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zh-CN" altLang="en-US" sz="2200" b="1" dirty="0">
                <a:latin typeface="宋体" panose="02010600030101010101" pitchFamily="2" charset="-122"/>
              </a:rPr>
              <a:t>作为各叶子结点的权值，构造一棵哈夫曼树；</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）规定哈夫曼树的左分支为</a:t>
            </a:r>
            <a:r>
              <a:rPr lang="en-US" altLang="zh-CN" sz="2200" b="1" dirty="0">
                <a:latin typeface="宋体" panose="02010600030101010101" pitchFamily="2" charset="-122"/>
              </a:rPr>
              <a:t>0</a:t>
            </a:r>
            <a:r>
              <a:rPr lang="zh-CN" altLang="en-US" sz="2200" b="1" dirty="0">
                <a:latin typeface="宋体" panose="02010600030101010101" pitchFamily="2" charset="-122"/>
              </a:rPr>
              <a:t>，右分支为</a:t>
            </a:r>
            <a:r>
              <a:rPr lang="en-US" altLang="zh-CN" sz="2200" b="1" dirty="0">
                <a:latin typeface="宋体" panose="02010600030101010101" pitchFamily="2" charset="-122"/>
              </a:rPr>
              <a:t>1</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）在哈夫曼树中，从根到每个叶子结点之间都有一条路径，则从根结点到每个叶子结点所经过的分支所对应的</a:t>
            </a:r>
            <a:r>
              <a:rPr lang="en-US" altLang="zh-CN" sz="2200" b="1" dirty="0">
                <a:latin typeface="宋体" panose="02010600030101010101" pitchFamily="2" charset="-122"/>
              </a:rPr>
              <a:t>0</a:t>
            </a:r>
            <a:r>
              <a:rPr lang="zh-CN" altLang="en-US" sz="2200" b="1" dirty="0">
                <a:latin typeface="宋体" panose="02010600030101010101" pitchFamily="2" charset="-122"/>
              </a:rPr>
              <a:t>和</a:t>
            </a:r>
            <a:r>
              <a:rPr lang="en-US" altLang="zh-CN" sz="2200" b="1" dirty="0">
                <a:latin typeface="宋体" panose="02010600030101010101" pitchFamily="2" charset="-122"/>
              </a:rPr>
              <a:t>1</a:t>
            </a:r>
            <a:r>
              <a:rPr lang="zh-CN" altLang="en-US" sz="2200" b="1" dirty="0">
                <a:latin typeface="宋体" panose="02010600030101010101" pitchFamily="2" charset="-122"/>
              </a:rPr>
              <a:t>组成的序列就是该结点对应字符的哈夫曼编码。</a:t>
            </a:r>
            <a:endParaRPr lang="zh-CN" altLang="en-US" sz="2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123658"/>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是一个无向连通带权图，生成树是原图的极小连通子图，它包含原图中的所有</a:t>
            </a:r>
            <a:r>
              <a:rPr lang="en-US" altLang="zh-CN" sz="2200" b="1" dirty="0">
                <a:latin typeface="宋体" panose="02010600030101010101" pitchFamily="2" charset="-122"/>
              </a:rPr>
              <a:t>n</a:t>
            </a:r>
            <a:r>
              <a:rPr lang="zh-CN" altLang="en-US" sz="2200" b="1" dirty="0">
                <a:latin typeface="宋体" panose="02010600030101010101" pitchFamily="2" charset="-122"/>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最小生成树问题有以下两种贪心策略：</a:t>
            </a:r>
            <a:endParaRPr lang="zh-CN" altLang="en-US" sz="2200" b="1" dirty="0">
              <a:latin typeface="宋体" panose="02010600030101010101" pitchFamily="2" charset="-122"/>
            </a:endParaRPr>
          </a:p>
          <a:p>
            <a:endParaRPr lang="zh-CN" altLang="en-US" sz="2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323528" y="1340768"/>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4.2.3 </a:t>
            </a:r>
            <a:r>
              <a:rPr kumimoji="1" lang="zh-CN" altLang="en-US" sz="2400" b="1" dirty="0" smtClean="0">
                <a:latin typeface="华文中宋" panose="02010600040101010101" pitchFamily="2" charset="-122"/>
                <a:ea typeface="华文中宋" panose="02010600040101010101" pitchFamily="2" charset="-122"/>
              </a:rPr>
              <a:t>最小生成树</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1. </a:t>
            </a:r>
            <a:r>
              <a:rPr lang="zh-CN" altLang="en-US" sz="2200" b="1" dirty="0">
                <a:latin typeface="宋体" panose="02010600030101010101" pitchFamily="2" charset="-122"/>
              </a:rPr>
              <a:t>最近顶点策略：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rPr>
              <a:t>Prim</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Prim</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）设置两个新的集合</a:t>
            </a:r>
            <a:r>
              <a:rPr lang="en-US" altLang="zh-CN" sz="2200" b="1" dirty="0">
                <a:latin typeface="宋体" panose="02010600030101010101" pitchFamily="2" charset="-122"/>
              </a:rPr>
              <a:t>W</a:t>
            </a:r>
            <a:r>
              <a:rPr lang="zh-CN" altLang="en-US" sz="2200" b="1" dirty="0">
                <a:latin typeface="宋体" panose="02010600030101010101" pitchFamily="2" charset="-122"/>
              </a:rPr>
              <a:t>和</a:t>
            </a:r>
            <a:r>
              <a:rPr lang="en-US" altLang="zh-CN" sz="2200" b="1" dirty="0">
                <a:latin typeface="宋体" panose="02010600030101010101" pitchFamily="2" charset="-122"/>
              </a:rPr>
              <a:t>D</a:t>
            </a:r>
            <a:r>
              <a:rPr lang="zh-CN" altLang="en-US" sz="2200" b="1" dirty="0">
                <a:latin typeface="宋体" panose="02010600030101010101" pitchFamily="2" charset="-122"/>
              </a:rPr>
              <a:t>，其中</a:t>
            </a:r>
            <a:r>
              <a:rPr lang="en-US" altLang="zh-CN" sz="2200" b="1" dirty="0">
                <a:latin typeface="宋体" panose="02010600030101010101" pitchFamily="2" charset="-122"/>
              </a:rPr>
              <a:t>W</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的最小生成树顶点的集合，</a:t>
            </a:r>
            <a:r>
              <a:rPr lang="en-US" altLang="zh-CN" sz="2200" b="1" dirty="0">
                <a:latin typeface="宋体" panose="02010600030101010101" pitchFamily="2" charset="-122"/>
              </a:rPr>
              <a:t>D</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的最小生成树权值的集合。</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）令集合</a:t>
            </a:r>
            <a:r>
              <a:rPr lang="en-US" altLang="zh-CN" sz="2200" b="1" dirty="0">
                <a:latin typeface="宋体" panose="02010600030101010101" pitchFamily="2" charset="-122"/>
              </a:rPr>
              <a:t>W</a:t>
            </a:r>
            <a:r>
              <a:rPr lang="zh-CN" altLang="en-US" sz="2200" b="1" dirty="0">
                <a:latin typeface="宋体" panose="02010600030101010101" pitchFamily="2" charset="-122"/>
              </a:rPr>
              <a:t>的初值为</a:t>
            </a:r>
            <a:r>
              <a:rPr lang="en-US" altLang="zh-CN" sz="2200" b="1" dirty="0">
                <a:latin typeface="宋体" panose="02010600030101010101" pitchFamily="2" charset="-122"/>
              </a:rPr>
              <a:t>W={w0}</a:t>
            </a:r>
            <a:r>
              <a:rPr lang="zh-CN" altLang="en-US" sz="2200" b="1" dirty="0">
                <a:latin typeface="宋体" panose="02010600030101010101" pitchFamily="2" charset="-122"/>
              </a:rPr>
              <a:t>（从顶点</a:t>
            </a:r>
            <a:r>
              <a:rPr lang="en-US" altLang="zh-CN" sz="2200" b="1" dirty="0">
                <a:latin typeface="宋体" panose="02010600030101010101" pitchFamily="2" charset="-122"/>
              </a:rPr>
              <a:t>w0</a:t>
            </a:r>
            <a:r>
              <a:rPr lang="zh-CN" altLang="en-US" sz="2200" b="1" dirty="0">
                <a:latin typeface="宋体" panose="02010600030101010101" pitchFamily="2" charset="-122"/>
              </a:rPr>
              <a:t>开始构造），集合</a:t>
            </a:r>
            <a:r>
              <a:rPr lang="en-US" altLang="zh-CN" sz="2200" b="1" dirty="0">
                <a:latin typeface="宋体" panose="02010600030101010101" pitchFamily="2" charset="-122"/>
              </a:rPr>
              <a:t>D</a:t>
            </a:r>
            <a:r>
              <a:rPr lang="zh-CN" altLang="en-US" sz="2200" b="1" dirty="0">
                <a:latin typeface="宋体" panose="02010600030101010101" pitchFamily="2" charset="-122"/>
              </a:rPr>
              <a:t>的初值为</a:t>
            </a:r>
            <a:r>
              <a:rPr lang="en-US" altLang="zh-CN" sz="2200" b="1" dirty="0">
                <a:latin typeface="宋体" panose="02010600030101010101" pitchFamily="2" charset="-122"/>
              </a:rPr>
              <a:t>D={}</a:t>
            </a:r>
            <a:r>
              <a:rPr lang="zh-CN" altLang="en-US" sz="2200" b="1" dirty="0">
                <a:latin typeface="宋体" panose="02010600030101010101" pitchFamily="2" charset="-122"/>
              </a:rPr>
              <a:t>。从顶点</a:t>
            </a:r>
            <a:r>
              <a:rPr lang="en-US" altLang="zh-CN" sz="2200" b="1" dirty="0" err="1">
                <a:latin typeface="宋体" panose="02010600030101010101" pitchFamily="2" charset="-122"/>
              </a:rPr>
              <a:t>w∈W</a:t>
            </a:r>
            <a:r>
              <a:rPr lang="zh-CN" altLang="en-US" sz="2200" b="1" dirty="0">
                <a:latin typeface="宋体" panose="02010600030101010101" pitchFamily="2" charset="-122"/>
              </a:rPr>
              <a:t>与顶点</a:t>
            </a:r>
            <a:r>
              <a:rPr lang="en-US" altLang="zh-CN" sz="2200" b="1" dirty="0" err="1">
                <a:latin typeface="宋体" panose="02010600030101010101" pitchFamily="2" charset="-122"/>
              </a:rPr>
              <a:t>v∈V-W</a:t>
            </a:r>
            <a:r>
              <a:rPr lang="zh-CN" altLang="en-US" sz="2200" b="1" dirty="0">
                <a:latin typeface="宋体" panose="02010600030101010101" pitchFamily="2" charset="-122"/>
              </a:rPr>
              <a:t>组成的所有带权边中选出最小权值的边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a:t>
            </a:r>
            <a:r>
              <a:rPr lang="zh-CN" altLang="en-US" sz="2200" b="1" dirty="0">
                <a:latin typeface="宋体" panose="02010600030101010101" pitchFamily="2" charset="-122"/>
              </a:rPr>
              <a:t>，将顶点</a:t>
            </a:r>
            <a:r>
              <a:rPr lang="en-US" altLang="zh-CN" sz="2200" b="1" dirty="0">
                <a:latin typeface="宋体" panose="02010600030101010101" pitchFamily="2" charset="-122"/>
              </a:rPr>
              <a:t>v</a:t>
            </a:r>
            <a:r>
              <a:rPr lang="zh-CN" altLang="en-US" sz="2200" b="1" dirty="0">
                <a:latin typeface="宋体" panose="02010600030101010101" pitchFamily="2" charset="-122"/>
              </a:rPr>
              <a:t>加入集合</a:t>
            </a:r>
            <a:r>
              <a:rPr lang="en-US" altLang="zh-CN" sz="2200" b="1" dirty="0">
                <a:latin typeface="宋体" panose="02010600030101010101" pitchFamily="2" charset="-122"/>
              </a:rPr>
              <a:t>W</a:t>
            </a:r>
            <a:r>
              <a:rPr lang="zh-CN" altLang="en-US" sz="2200" b="1" dirty="0">
                <a:latin typeface="宋体" panose="02010600030101010101" pitchFamily="2" charset="-122"/>
              </a:rPr>
              <a:t>中，将边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 </a:t>
            </a:r>
            <a:r>
              <a:rPr lang="zh-CN" altLang="en-US" sz="2200" b="1" dirty="0">
                <a:latin typeface="宋体" panose="02010600030101010101" pitchFamily="2" charset="-122"/>
              </a:rPr>
              <a:t>加入到集合</a:t>
            </a:r>
            <a:r>
              <a:rPr lang="en-US" altLang="zh-CN" sz="2200" b="1" dirty="0">
                <a:latin typeface="宋体" panose="02010600030101010101" pitchFamily="2" charset="-122"/>
              </a:rPr>
              <a:t>D</a:t>
            </a:r>
            <a:r>
              <a:rPr lang="zh-CN" altLang="en-US" sz="2200" b="1" dirty="0">
                <a:latin typeface="宋体" panose="02010600030101010101" pitchFamily="2" charset="-122"/>
              </a:rPr>
              <a:t>中。如此不断重复，当所有顶点都加入</a:t>
            </a:r>
            <a:r>
              <a:rPr lang="en-US" altLang="zh-CN" sz="2200" b="1" dirty="0">
                <a:latin typeface="宋体" panose="02010600030101010101" pitchFamily="2" charset="-122"/>
              </a:rPr>
              <a:t>W</a:t>
            </a:r>
            <a:r>
              <a:rPr lang="zh-CN" altLang="en-US" sz="2200" b="1" dirty="0">
                <a:latin typeface="宋体" panose="02010600030101010101" pitchFamily="2" charset="-122"/>
              </a:rPr>
              <a:t>时结束。集合</a:t>
            </a:r>
            <a:r>
              <a:rPr lang="en-US" altLang="zh-CN" sz="2200" b="1" dirty="0">
                <a:latin typeface="宋体" panose="02010600030101010101" pitchFamily="2" charset="-122"/>
              </a:rPr>
              <a:t>W</a:t>
            </a:r>
            <a:r>
              <a:rPr lang="zh-CN" altLang="en-US" sz="2200" b="1" dirty="0">
                <a:latin typeface="宋体" panose="02010600030101010101" pitchFamily="2" charset="-122"/>
              </a:rPr>
              <a:t>中存放着最小生成树顶点的集合，集合</a:t>
            </a:r>
            <a:r>
              <a:rPr lang="en-US" altLang="zh-CN" sz="2200" b="1" dirty="0">
                <a:latin typeface="宋体" panose="02010600030101010101" pitchFamily="2" charset="-122"/>
              </a:rPr>
              <a:t>D</a:t>
            </a:r>
            <a:r>
              <a:rPr lang="zh-CN" altLang="en-US" sz="2200" b="1" dirty="0">
                <a:latin typeface="宋体" panose="02010600030101010101" pitchFamily="2" charset="-122"/>
              </a:rPr>
              <a:t>中存放着最小生成树边的权值集合。</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算法初始选择</a:t>
            </a:r>
            <a:r>
              <a:rPr lang="en-US" altLang="zh-CN" sz="2200" b="1" dirty="0">
                <a:latin typeface="宋体" panose="02010600030101010101" pitchFamily="2" charset="-122"/>
                <a:sym typeface="+mn-ea"/>
              </a:rPr>
              <a:t>A</a:t>
            </a:r>
            <a:r>
              <a:rPr lang="zh-CN" altLang="en-US" sz="2200" b="1" dirty="0">
                <a:latin typeface="宋体" panose="02010600030101010101" pitchFamily="2" charset="-122"/>
                <a:sym typeface="+mn-ea"/>
              </a:rPr>
              <a:t>点</a:t>
            </a:r>
            <a:r>
              <a:rPr lang="en-US" altLang="zh-CN" sz="2200" b="1" dirty="0">
                <a:latin typeface="宋体" panose="02010600030101010101" pitchFamily="2" charset="-122"/>
                <a:sym typeface="+mn-ea"/>
              </a:rPr>
              <a:t>,</a:t>
            </a:r>
            <a:r>
              <a:rPr lang="zh-CN" altLang="en-US" sz="2200" b="1" dirty="0">
                <a:latin typeface="宋体" panose="02010600030101010101" pitchFamily="2" charset="-122"/>
                <a:sym typeface="+mn-ea"/>
              </a:rPr>
              <a:t>将节点分为两个</a:t>
            </a:r>
            <a:r>
              <a:rPr lang="zh-CN" altLang="en-US" sz="2200" b="1" dirty="0">
                <a:latin typeface="宋体" panose="02010600030101010101" pitchFamily="2" charset="-122"/>
                <a:sym typeface="+mn-ea"/>
              </a:rPr>
              <a:t>集合</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选择集合</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和集合</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搜寻所有能把</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连接的</a:t>
            </a:r>
            <a:r>
              <a:rPr lang="zh-CN" altLang="en-US" sz="2200" b="1" dirty="0">
                <a:latin typeface="宋体" panose="02010600030101010101" pitchFamily="2" charset="-122"/>
                <a:sym typeface="+mn-ea"/>
              </a:rPr>
              <a:t>线段</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2. </a:t>
            </a:r>
            <a:r>
              <a:rPr lang="zh-CN" altLang="en-US" sz="2200" b="1" dirty="0">
                <a:latin typeface="宋体" panose="02010600030101010101" pitchFamily="2" charset="-122"/>
              </a:rPr>
              <a:t>最短边策略：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rPr>
              <a:t>Kruskal</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err="1">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）最小生成树的初始状态：只有</a:t>
            </a:r>
            <a:r>
              <a:rPr lang="en-US" altLang="zh-CN" sz="2200" b="1" dirty="0">
                <a:latin typeface="宋体" panose="02010600030101010101" pitchFamily="2" charset="-122"/>
              </a:rPr>
              <a:t>n</a:t>
            </a:r>
            <a:r>
              <a:rPr lang="zh-CN" altLang="en-US" sz="2200" b="1" dirty="0">
                <a:latin typeface="宋体" panose="02010600030101010101" pitchFamily="2" charset="-122"/>
              </a:rPr>
              <a:t>个顶点而无边的非连通图</a:t>
            </a:r>
            <a:r>
              <a:rPr lang="en-US" altLang="zh-CN" sz="2200" b="1" dirty="0">
                <a:latin typeface="宋体" panose="02010600030101010101" pitchFamily="2" charset="-122"/>
              </a:rPr>
              <a:t>H</a:t>
            </a:r>
            <a:r>
              <a:rPr lang="zh-CN" altLang="en-US" sz="2200" b="1" dirty="0">
                <a:latin typeface="宋体" panose="02010600030101010101" pitchFamily="2" charset="-122"/>
              </a:rPr>
              <a:t>＝（</a:t>
            </a:r>
            <a:r>
              <a:rPr lang="en-US" altLang="zh-CN" sz="2200" b="1" dirty="0">
                <a:latin typeface="宋体" panose="02010600030101010101" pitchFamily="2" charset="-122"/>
              </a:rPr>
              <a:t>W</a:t>
            </a:r>
            <a:r>
              <a:rPr lang="zh-CN" altLang="en-US" sz="2200" b="1" dirty="0">
                <a:latin typeface="宋体" panose="02010600030101010101" pitchFamily="2" charset="-122"/>
              </a:rPr>
              <a:t>，</a:t>
            </a:r>
            <a:r>
              <a:rPr lang="en-US" altLang="zh-CN" sz="2200" b="1" dirty="0">
                <a:latin typeface="宋体" panose="02010600030101010101" pitchFamily="2" charset="-122"/>
              </a:rPr>
              <a:t>{}</a:t>
            </a:r>
            <a:r>
              <a:rPr lang="zh-CN" altLang="en-US" sz="2200" b="1" dirty="0">
                <a:latin typeface="宋体" panose="02010600030101010101" pitchFamily="2" charset="-122"/>
              </a:rPr>
              <a:t>），图中每个顶点自成一个连通分量。</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）在</a:t>
            </a:r>
            <a:r>
              <a:rPr lang="en-US" altLang="zh-CN" sz="2200" b="1" dirty="0">
                <a:latin typeface="宋体" panose="02010600030101010101" pitchFamily="2" charset="-122"/>
              </a:rPr>
              <a:t>E</a:t>
            </a:r>
            <a:r>
              <a:rPr lang="zh-CN" altLang="en-US" sz="2200" b="1" dirty="0">
                <a:latin typeface="宋体" panose="02010600030101010101" pitchFamily="2" charset="-122"/>
              </a:rPr>
              <a:t>中选择具有最小代价的边，如果该边所依附的顶点落在</a:t>
            </a:r>
            <a:r>
              <a:rPr lang="en-US" altLang="zh-CN" sz="2200" b="1" dirty="0">
                <a:latin typeface="宋体" panose="02010600030101010101" pitchFamily="2" charset="-122"/>
              </a:rPr>
              <a:t>H</a:t>
            </a:r>
            <a:r>
              <a:rPr lang="zh-CN" altLang="en-US" sz="2200" b="1" dirty="0">
                <a:latin typeface="宋体" panose="02010600030101010101" pitchFamily="2" charset="-122"/>
              </a:rPr>
              <a:t>中不同的连通分量中时，就将该边加入到</a:t>
            </a:r>
            <a:r>
              <a:rPr lang="en-US" altLang="zh-CN" sz="2200" b="1" dirty="0">
                <a:latin typeface="宋体" panose="02010600030101010101" pitchFamily="2" charset="-122"/>
              </a:rPr>
              <a:t>T</a:t>
            </a:r>
            <a:r>
              <a:rPr lang="zh-CN" altLang="en-US" sz="2200" b="1" dirty="0">
                <a:latin typeface="宋体" panose="02010600030101010101" pitchFamily="2" charset="-122"/>
              </a:rPr>
              <a:t>中，否则舍去，继续选择下一条代价最小的边，重复此过程，直到</a:t>
            </a:r>
            <a:r>
              <a:rPr lang="en-US" altLang="zh-CN" sz="2200" b="1" dirty="0">
                <a:latin typeface="宋体" panose="02010600030101010101" pitchFamily="2" charset="-122"/>
              </a:rPr>
              <a:t>T</a:t>
            </a:r>
            <a:r>
              <a:rPr lang="zh-CN" altLang="en-US" sz="2200" b="1" dirty="0">
                <a:latin typeface="宋体" panose="02010600030101010101" pitchFamily="2" charset="-122"/>
              </a:rPr>
              <a:t>中所有顶点都在同一连通分量上为止。</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是一个带权有向图，给定</a:t>
            </a:r>
            <a:r>
              <a:rPr lang="en-US" altLang="zh-CN" sz="2200" b="1" dirty="0">
                <a:latin typeface="宋体" panose="02010600030101010101" pitchFamily="2" charset="-122"/>
              </a:rPr>
              <a:t>V</a:t>
            </a:r>
            <a:r>
              <a:rPr lang="zh-CN" altLang="en-US" sz="2200" b="1" dirty="0">
                <a:latin typeface="宋体" panose="02010600030101010101" pitchFamily="2" charset="-122"/>
              </a:rPr>
              <a:t>中的一个顶点为源点，计算从源点到所有其他各个顶点的最短路径长度，这个问题就是单源最短路径问题。</a:t>
            </a:r>
            <a:r>
              <a:rPr lang="en-US" altLang="zh-CN" sz="2200" b="1" dirty="0">
                <a:latin typeface="宋体" panose="02010600030101010101" pitchFamily="2" charset="-122"/>
              </a:rPr>
              <a:t>Dijkstra</a:t>
            </a:r>
            <a:r>
              <a:rPr lang="zh-CN" altLang="en-US" sz="2200" b="1" dirty="0">
                <a:latin typeface="宋体" panose="02010600030101010101" pitchFamily="2" charset="-122"/>
              </a:rPr>
              <a:t>算法是求解单源最短路径问题的贪心算法。</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Dijkstra</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）设置顶点集合</a:t>
            </a:r>
            <a:r>
              <a:rPr lang="en-US" altLang="zh-CN" sz="2200" b="1" dirty="0">
                <a:latin typeface="宋体" panose="02010600030101010101" pitchFamily="2" charset="-122"/>
              </a:rPr>
              <a:t>S</a:t>
            </a:r>
            <a:r>
              <a:rPr lang="zh-CN" altLang="en-US" sz="2200" b="1" dirty="0">
                <a:latin typeface="宋体" panose="02010600030101010101" pitchFamily="2" charset="-122"/>
              </a:rPr>
              <a:t>，用来存放已找到源到该顶点最短路径的顶点。并不断地作贪心选择来扩充这个集合，初始状态下</a:t>
            </a:r>
            <a:r>
              <a:rPr lang="en-US" altLang="zh-CN" sz="2200" b="1" dirty="0">
                <a:latin typeface="宋体" panose="02010600030101010101" pitchFamily="2" charset="-122"/>
              </a:rPr>
              <a:t>S</a:t>
            </a:r>
            <a:r>
              <a:rPr lang="zh-CN" altLang="en-US" sz="2200" b="1" dirty="0">
                <a:latin typeface="宋体" panose="02010600030101010101" pitchFamily="2" charset="-122"/>
              </a:rPr>
              <a:t>中只包含源点，设为</a:t>
            </a:r>
            <a:r>
              <a:rPr lang="en-US" altLang="zh-CN" sz="2200" b="1" dirty="0">
                <a:latin typeface="宋体" panose="02010600030101010101" pitchFamily="2" charset="-122"/>
              </a:rPr>
              <a:t>v0</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）每一次贪心选择都是从集合</a:t>
            </a:r>
            <a:r>
              <a:rPr lang="en-US" altLang="zh-CN" sz="2200" b="1" dirty="0">
                <a:latin typeface="宋体" panose="02010600030101010101" pitchFamily="2" charset="-122"/>
              </a:rPr>
              <a:t>V-S</a:t>
            </a:r>
            <a:r>
              <a:rPr lang="zh-CN" altLang="en-US" sz="2200" b="1" dirty="0">
                <a:latin typeface="宋体" panose="02010600030101010101" pitchFamily="2" charset="-122"/>
              </a:rPr>
              <a:t>中选择到源点</a:t>
            </a:r>
            <a:r>
              <a:rPr lang="en-US" altLang="zh-CN" sz="2200" b="1" dirty="0">
                <a:latin typeface="宋体" panose="02010600030101010101" pitchFamily="2" charset="-122"/>
              </a:rPr>
              <a:t>v0</a:t>
            </a:r>
            <a:r>
              <a:rPr lang="zh-CN" altLang="en-US" sz="2200" b="1" dirty="0">
                <a:latin typeface="宋体" panose="02010600030101010101" pitchFamily="2" charset="-122"/>
              </a:rPr>
              <a:t>路径长度最短的顶点</a:t>
            </a:r>
            <a:r>
              <a:rPr lang="en-US" altLang="zh-CN" sz="2200" b="1" dirty="0">
                <a:latin typeface="宋体" panose="02010600030101010101" pitchFamily="2" charset="-122"/>
              </a:rPr>
              <a:t>vi</a:t>
            </a:r>
            <a:r>
              <a:rPr lang="zh-CN" altLang="en-US" sz="2200" b="1" dirty="0">
                <a:latin typeface="宋体" panose="02010600030101010101" pitchFamily="2" charset="-122"/>
              </a:rPr>
              <a:t>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中，而集合</a:t>
            </a:r>
            <a:r>
              <a:rPr lang="en-US" altLang="zh-CN" sz="2200" b="1" dirty="0">
                <a:latin typeface="宋体" panose="02010600030101010101" pitchFamily="2" charset="-122"/>
              </a:rPr>
              <a:t>S</a:t>
            </a:r>
            <a:r>
              <a:rPr lang="zh-CN" altLang="en-US" sz="2200" b="1" dirty="0">
                <a:latin typeface="宋体" panose="02010600030101010101" pitchFamily="2" charset="-122"/>
              </a:rPr>
              <a:t>中在每加入一个新的顶点</a:t>
            </a:r>
            <a:r>
              <a:rPr lang="en-US" altLang="zh-CN" sz="2200" b="1" dirty="0">
                <a:latin typeface="宋体" panose="02010600030101010101" pitchFamily="2" charset="-122"/>
              </a:rPr>
              <a:t>vi</a:t>
            </a:r>
            <a:r>
              <a:rPr lang="zh-CN" altLang="en-US" sz="2200" b="1" dirty="0">
                <a:latin typeface="宋体" panose="02010600030101010101" pitchFamily="2" charset="-122"/>
              </a:rPr>
              <a:t>后，都需要修改从源点</a:t>
            </a:r>
            <a:r>
              <a:rPr lang="en-US" altLang="zh-CN" sz="2200" b="1" dirty="0">
                <a:latin typeface="宋体" panose="02010600030101010101" pitchFamily="2" charset="-122"/>
              </a:rPr>
              <a:t>v0</a:t>
            </a:r>
            <a:r>
              <a:rPr lang="zh-CN" altLang="en-US" sz="2200" b="1" dirty="0">
                <a:latin typeface="宋体" panose="02010600030101010101" pitchFamily="2" charset="-122"/>
              </a:rPr>
              <a:t>到集合</a:t>
            </a:r>
            <a:r>
              <a:rPr lang="en-US" altLang="zh-CN" sz="2200" b="1" dirty="0">
                <a:latin typeface="宋体" panose="02010600030101010101" pitchFamily="2" charset="-122"/>
              </a:rPr>
              <a:t>V-S</a:t>
            </a:r>
            <a:r>
              <a:rPr lang="zh-CN" altLang="en-US" sz="2200" b="1" dirty="0">
                <a:latin typeface="宋体" panose="02010600030101010101" pitchFamily="2" charset="-122"/>
              </a:rPr>
              <a:t>中剩余顶点的当前最短路径的值，当前最短路径长度值是原来的最短路径长度值与从源点过顶点</a:t>
            </a:r>
            <a:r>
              <a:rPr lang="en-US" altLang="zh-CN" sz="2200" b="1" dirty="0">
                <a:latin typeface="宋体" panose="02010600030101010101" pitchFamily="2" charset="-122"/>
              </a:rPr>
              <a:t>vi</a:t>
            </a:r>
            <a:r>
              <a:rPr lang="zh-CN" altLang="en-US" sz="2200" b="1" dirty="0">
                <a:latin typeface="宋体" panose="02010600030101010101" pitchFamily="2" charset="-122"/>
              </a:rPr>
              <a:t>到达该顶点的路径长度中的较小者。此过程不断重复，直到所有顶点全部加入到集合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中为止。</a:t>
            </a:r>
            <a:endParaRPr lang="zh-CN" altLang="en-US" sz="2200" b="1" dirty="0">
              <a:latin typeface="宋体" panose="02010600030101010101" pitchFamily="2" charset="-122"/>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4.2.4 </a:t>
            </a:r>
            <a:r>
              <a:rPr kumimoji="1" lang="zh-CN" altLang="en-US" sz="2400" b="1" dirty="0">
                <a:latin typeface="华文中宋" panose="02010600040101010101" pitchFamily="2" charset="-122"/>
                <a:ea typeface="华文中宋" panose="02010600040101010101" pitchFamily="2" charset="-122"/>
              </a:rPr>
              <a:t>单源最短路径</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endParaRPr>
          </a:p>
          <a:p>
            <a:pPr indent="457200">
              <a:buFont typeface="Wingdings" panose="05000000000000000000" pitchFamily="2" charset="2"/>
              <a:buNone/>
            </a:pPr>
            <a:r>
              <a:rPr lang="zh-CN" altLang="en-US" sz="2200" b="1" dirty="0">
                <a:latin typeface="宋体" panose="02010600030101010101" pitchFamily="2" charset="-122"/>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4.3.1 </a:t>
            </a:r>
            <a:r>
              <a:rPr kumimoji="1" lang="zh-CN" altLang="en-US" sz="2400" b="1" dirty="0">
                <a:latin typeface="华文中宋" panose="02010600040101010101" pitchFamily="2" charset="-122"/>
                <a:ea typeface="华文中宋" panose="02010600040101010101" pitchFamily="2" charset="-122"/>
              </a:rPr>
              <a:t>背包问题</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熊猫，山羊和梅花鹿分别采用了三种不同的策略</a:t>
            </a:r>
            <a:r>
              <a:rPr lang="zh-CN" altLang="en-US" sz="2200" b="1" dirty="0" smtClean="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）熊猫的策略：先放价值最大的水果。具体过程如下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）山羊的策略：先放重量小的水果。具体过程如下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）梅花鹿的策略：先放单位重量价值高的水果</a:t>
            </a:r>
            <a:r>
              <a:rPr lang="zh-CN" altLang="en-US" sz="2200" b="1" dirty="0" smtClean="0">
                <a:latin typeface="宋体" panose="02010600030101010101" pitchFamily="2" charset="-122"/>
              </a:rPr>
              <a:t>。具体</a:t>
            </a:r>
            <a:r>
              <a:rPr lang="zh-CN" altLang="en-US" sz="2200" b="1" dirty="0">
                <a:latin typeface="宋体" panose="02010600030101010101" pitchFamily="2" charset="-122"/>
              </a:rPr>
              <a:t>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最终梅花鹿背包里水果的总价值是最高的，它赢得了比赛。上述问题从本质上来说就是一个背包问题。</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背包问题</a:t>
            </a:r>
            <a:endParaRPr lang="zh-CN" altLang="en-US" sz="2200" b="1" dirty="0">
              <a:latin typeface="宋体" panose="02010600030101010101" pitchFamily="2" charset="-122"/>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rPr>
              <a:t>（</a:t>
            </a:r>
            <a:r>
              <a:rPr lang="en-US" altLang="zh-CN" sz="1900" b="1" kern="0" dirty="0">
                <a:latin typeface="楷体_GB2312" panose="02010609030101010101" pitchFamily="49" charset="-122"/>
              </a:rPr>
              <a:t>3</a:t>
            </a:r>
            <a:r>
              <a:rPr lang="zh-CN" altLang="en-US" sz="1900" b="1" kern="0" dirty="0">
                <a:latin typeface="楷体_GB2312" panose="02010609030101010101" pitchFamily="49" charset="-122"/>
              </a:rPr>
              <a:t>）问题的求解目标</a:t>
            </a:r>
            <a:r>
              <a:rPr lang="en-US" altLang="zh-CN" sz="1900" b="1" kern="0" dirty="0">
                <a:latin typeface="楷体_GB2312" panose="02010609030101010101" pitchFamily="49" charset="-122"/>
              </a:rPr>
              <a:t>:</a:t>
            </a:r>
            <a:r>
              <a:rPr lang="zh-CN" altLang="en-US" sz="1900" b="1" kern="0" dirty="0">
                <a:latin typeface="楷体_GB2312" panose="02010609030101010101" pitchFamily="49" charset="-122"/>
              </a:rPr>
              <a:t>背包中的物品总价值最大，即：</a:t>
            </a:r>
            <a:endParaRPr lang="zh-CN" altLang="en-US" sz="1900" b="1" kern="0" dirty="0">
              <a:latin typeface="楷体_GB2312" panose="02010609030101010101" pitchFamily="49" charset="-122"/>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rPr>
                        <m:t>m</m:t>
                      </m:r>
                      <m:r>
                        <m:rPr>
                          <m:sty m:val="p"/>
                        </m:rPr>
                        <a:rPr lang="zh-CN" altLang="en-US" sz="2000" i="0">
                          <a:latin typeface="Cambria Math" panose="02040503050406030204" pitchFamily="18" charset="0"/>
                        </a:rPr>
                        <m:t>ax</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rPr>
              <a:t>问题描述：小时候大多数人可能都听过田忌赛马的故事。如果故事中所讲的</a:t>
            </a:r>
            <a:r>
              <a:rPr lang="en-US" altLang="zh-CN" sz="2000" b="1" dirty="0">
                <a:latin typeface="宋体" panose="02010600030101010101" pitchFamily="2" charset="-122"/>
              </a:rPr>
              <a:t>3</a:t>
            </a:r>
            <a:r>
              <a:rPr lang="zh-CN" altLang="en-US" sz="2000" b="1" dirty="0">
                <a:latin typeface="宋体" panose="02010600030101010101" pitchFamily="2" charset="-122"/>
              </a:rPr>
              <a:t>匹马变成了</a:t>
            </a:r>
            <a:r>
              <a:rPr lang="en-US" altLang="zh-CN" sz="2000" b="1" dirty="0">
                <a:latin typeface="宋体" panose="02010600030101010101" pitchFamily="2" charset="-122"/>
              </a:rPr>
              <a:t>1000</a:t>
            </a:r>
            <a:r>
              <a:rPr lang="zh-CN" altLang="en-US" sz="2000" b="1" dirty="0">
                <a:latin typeface="宋体" panose="02010600030101010101" pitchFamily="2" charset="-122"/>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rPr>
              <a:t>100</a:t>
            </a:r>
            <a:r>
              <a:rPr lang="zh-CN" altLang="en-US" sz="2000" b="1" dirty="0">
                <a:latin typeface="宋体" panose="02010600030101010101" pitchFamily="2" charset="-122"/>
              </a:rPr>
              <a:t>两银子，输的人就要输掉</a:t>
            </a:r>
            <a:r>
              <a:rPr lang="en-US" altLang="zh-CN" sz="2000" b="1" dirty="0">
                <a:latin typeface="宋体" panose="02010600030101010101" pitchFamily="2" charset="-122"/>
              </a:rPr>
              <a:t>100</a:t>
            </a:r>
            <a:r>
              <a:rPr lang="zh-CN" altLang="en-US" sz="2000" b="1" dirty="0">
                <a:latin typeface="宋体" panose="02010600030101010101" pitchFamily="2" charset="-122"/>
              </a:rPr>
              <a:t>两银子，平局的话不输不赢。请设计算法计算出田忌最多能赢多少两银子。</a:t>
            </a:r>
            <a:endParaRPr lang="zh-CN" altLang="en-US" sz="2000" b="1" dirty="0">
              <a:latin typeface="宋体" panose="02010600030101010101" pitchFamily="2" charset="-122"/>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rPr>
              <a:t>贪心</a:t>
            </a:r>
            <a:r>
              <a:rPr lang="zh-CN" altLang="en-US" sz="2000" b="1" dirty="0">
                <a:latin typeface="宋体" panose="02010600030101010101" pitchFamily="2" charset="-122"/>
              </a:rPr>
              <a:t>策略如下：</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1</a:t>
            </a:r>
            <a:r>
              <a:rPr lang="zh-CN" altLang="en-US" sz="2000" b="1" dirty="0">
                <a:solidFill>
                  <a:srgbClr val="0000FF"/>
                </a:solidFill>
                <a:latin typeface="宋体" panose="02010600030101010101" pitchFamily="2" charset="-122"/>
              </a:rPr>
              <a:t>）若田忌最快的马比齐王最快的马快，就这两者比，赢之。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原因：如果拿其它的马来比就有可能会赢不了了，为保证赢，所以要比。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2</a:t>
            </a:r>
            <a:r>
              <a:rPr lang="zh-CN" altLang="en-US" sz="2000" b="1" dirty="0">
                <a:solidFill>
                  <a:srgbClr val="0000FF"/>
                </a:solidFill>
                <a:latin typeface="宋体" panose="02010600030101010101" pitchFamily="2" charset="-122"/>
              </a:rPr>
              <a:t>）若田忌最快的马比齐王最快的马慢，就用田忌最慢的马去跟齐最快的马</a:t>
            </a:r>
            <a:r>
              <a:rPr lang="zh-CN" altLang="en-US" sz="2000" b="1" dirty="0" smtClean="0">
                <a:solidFill>
                  <a:srgbClr val="0000FF"/>
                </a:solidFill>
                <a:latin typeface="宋体" panose="02010600030101010101" pitchFamily="2" charset="-122"/>
              </a:rPr>
              <a:t>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原因：因为所有的马都赢不了齐王的最快马，所以就选择损失最小的，用最慢的马去和他比。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）若田忌最快的马的速度与齐威王最快的马速度相等</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①</a:t>
            </a:r>
            <a:r>
              <a:rPr lang="zh-CN" altLang="en-US" sz="2000" b="1" dirty="0">
                <a:solidFill>
                  <a:srgbClr val="0000FF"/>
                </a:solidFill>
                <a:latin typeface="宋体" panose="02010600030101010101" pitchFamily="2" charset="-122"/>
              </a:rPr>
              <a:t>若田忌最慢的马比齐威王最慢的马快，就这两者比，赢之。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：田忌的最慢马能赢一个算一个，就用最小代价的最慢马去赢它。 </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②</a:t>
            </a:r>
            <a:r>
              <a:rPr lang="zh-CN" altLang="en-US" sz="2000" b="1" dirty="0">
                <a:solidFill>
                  <a:srgbClr val="0000FF"/>
                </a:solidFill>
                <a:latin typeface="宋体" panose="02010600030101010101" pitchFamily="2" charset="-122"/>
              </a:rPr>
              <a:t>若田忌最慢的马比齐威王最慢的马慢，那就用田忌最慢的马和齐王最快的马比。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：反正田忌的最慢马是所有马中最慢的，肯定是会输的，不如让它发挥最大的价值，比掉齐王的最快马。</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③</a:t>
            </a:r>
            <a:r>
              <a:rPr lang="zh-CN" altLang="en-US" sz="2000" b="1" dirty="0">
                <a:solidFill>
                  <a:srgbClr val="0000FF"/>
                </a:solidFill>
                <a:latin typeface="宋体" panose="02010600030101010101" pitchFamily="2" charset="-122"/>
              </a:rPr>
              <a:t>若田忌最慢的与齐威王最慢的相等，就这两者比，无输赢</a:t>
            </a:r>
            <a:r>
              <a:rPr lang="zh-CN" altLang="en-US" sz="2000" b="1" dirty="0" smtClean="0">
                <a:solidFill>
                  <a:srgbClr val="0000FF"/>
                </a:solidFill>
                <a:latin typeface="宋体" panose="02010600030101010101" pitchFamily="2" charset="-122"/>
              </a:rPr>
              <a:t>。</a:t>
            </a:r>
            <a:endParaRPr lang="zh-CN" altLang="en-US" sz="2000" b="1" dirty="0">
              <a:solidFill>
                <a:srgbClr val="0000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4.11】</a:t>
            </a:r>
            <a:r>
              <a:rPr lang="zh-CN" altLang="en-US" sz="2200" b="1" dirty="0">
                <a:latin typeface="宋体" panose="02010600030101010101" pitchFamily="2" charset="-122"/>
              </a:rPr>
              <a:t>最优装载问题。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问题描述：有一批集装箱要装上一艘载重量为</a:t>
            </a:r>
            <a:r>
              <a:rPr lang="en-US" altLang="zh-CN" sz="2200" b="1" dirty="0">
                <a:latin typeface="宋体" panose="02010600030101010101" pitchFamily="2" charset="-122"/>
              </a:rPr>
              <a:t>c</a:t>
            </a:r>
            <a:r>
              <a:rPr lang="zh-CN" altLang="en-US" sz="2200" b="1" dirty="0">
                <a:latin typeface="宋体" panose="02010600030101010101" pitchFamily="2" charset="-122"/>
              </a:rPr>
              <a:t>的轮船。其中集装箱</a:t>
            </a:r>
            <a:r>
              <a:rPr lang="en-US" altLang="zh-CN" sz="2200" b="1" dirty="0">
                <a:latin typeface="宋体" panose="02010600030101010101" pitchFamily="2" charset="-122"/>
              </a:rPr>
              <a:t>i</a:t>
            </a:r>
            <a:r>
              <a:rPr lang="zh-CN" altLang="en-US" sz="2200" b="1" dirty="0">
                <a:latin typeface="宋体" panose="02010600030101010101" pitchFamily="2" charset="-122"/>
              </a:rPr>
              <a:t>的重量为</a:t>
            </a:r>
            <a:r>
              <a:rPr lang="en-US" altLang="zh-CN" sz="2200" b="1" dirty="0">
                <a:latin typeface="宋体" panose="02010600030101010101" pitchFamily="2" charset="-122"/>
              </a:rPr>
              <a:t>Wi</a:t>
            </a:r>
            <a:r>
              <a:rPr lang="zh-CN" altLang="en-US" sz="2200" b="1" dirty="0">
                <a:latin typeface="宋体" panose="02010600030101010101" pitchFamily="2" charset="-122"/>
              </a:rPr>
              <a:t>。最优装载问题要求确定在装载体积不受限制的情况下，将尽可能多的集装箱装上轮船。</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4.12】</a:t>
            </a:r>
            <a:r>
              <a:rPr lang="zh-CN" altLang="en-US" sz="2200" b="1" dirty="0">
                <a:latin typeface="宋体" panose="02010600030101010101" pitchFamily="2" charset="-122"/>
              </a:rPr>
              <a:t>乘船问题。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思路：使用贪心策略来求解，尽可能安排两个人在一条船上。首先按照所有人的体重升序排列，用两个下标</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分别表示当前考虑的最轻的人和最重的人，每次先将</a:t>
            </a:r>
            <a:r>
              <a:rPr lang="en-US" altLang="zh-CN" sz="2200" b="1" dirty="0">
                <a:latin typeface="宋体" panose="02010600030101010101" pitchFamily="2" charset="-122"/>
              </a:rPr>
              <a:t>j</a:t>
            </a:r>
            <a:r>
              <a:rPr lang="zh-CN" altLang="en-US" sz="2200" b="1" dirty="0">
                <a:latin typeface="宋体" panose="02010600030101010101" pitchFamily="2" charset="-122"/>
              </a:rPr>
              <a:t>往左移动，直到</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可以共坐一条船，然后</a:t>
            </a:r>
            <a:r>
              <a:rPr lang="en-US" altLang="zh-CN" sz="2200" b="1" dirty="0">
                <a:latin typeface="宋体" panose="02010600030101010101" pitchFamily="2" charset="-122"/>
              </a:rPr>
              <a:t>i</a:t>
            </a:r>
            <a:r>
              <a:rPr lang="zh-CN" altLang="en-US" sz="2200" b="1" dirty="0">
                <a:latin typeface="宋体" panose="02010600030101010101" pitchFamily="2" charset="-122"/>
              </a:rPr>
              <a:t>加</a:t>
            </a:r>
            <a:r>
              <a:rPr lang="en-US" altLang="zh-CN" sz="2200" b="1" dirty="0">
                <a:latin typeface="宋体" panose="02010600030101010101" pitchFamily="2" charset="-122"/>
              </a:rPr>
              <a:t>1</a:t>
            </a:r>
            <a:r>
              <a:rPr lang="zh-CN" altLang="en-US" sz="2200" b="1" dirty="0">
                <a:latin typeface="宋体" panose="02010600030101010101" pitchFamily="2" charset="-122"/>
              </a:rPr>
              <a:t>，</a:t>
            </a:r>
            <a:r>
              <a:rPr lang="en-US" altLang="zh-CN" sz="2200" b="1" dirty="0">
                <a:latin typeface="宋体" panose="02010600030101010101" pitchFamily="2" charset="-122"/>
              </a:rPr>
              <a:t>j</a:t>
            </a:r>
            <a:r>
              <a:rPr lang="zh-CN" altLang="en-US" sz="2200" b="1" dirty="0">
                <a:latin typeface="宋体" panose="02010600030101010101" pitchFamily="2" charset="-122"/>
              </a:rPr>
              <a:t>减</a:t>
            </a:r>
            <a:r>
              <a:rPr lang="en-US" altLang="zh-CN" sz="2200" b="1" dirty="0">
                <a:latin typeface="宋体" panose="02010600030101010101" pitchFamily="2" charset="-122"/>
              </a:rPr>
              <a:t>1</a:t>
            </a:r>
            <a:r>
              <a:rPr lang="zh-CN" altLang="en-US" sz="2200" b="1" dirty="0">
                <a:latin typeface="宋体" panose="02010600030101010101" pitchFamily="2" charset="-122"/>
              </a:rPr>
              <a:t>，并重复上述操作，直到所有人都安排完毕。</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4.13】</a:t>
            </a:r>
            <a:r>
              <a:rPr lang="zh-CN" altLang="en-US" sz="2200" b="1" dirty="0">
                <a:latin typeface="宋体" panose="02010600030101010101" pitchFamily="2" charset="-122"/>
              </a:rPr>
              <a:t>加油站问题。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题目描述：一辆汽车加满油后可行驶</a:t>
            </a:r>
            <a:r>
              <a:rPr lang="en-US" altLang="zh-CN" sz="2200" b="1" dirty="0">
                <a:latin typeface="宋体" panose="02010600030101010101" pitchFamily="2" charset="-122"/>
              </a:rPr>
              <a:t>n</a:t>
            </a:r>
            <a:r>
              <a:rPr lang="zh-CN" altLang="en-US" sz="2200" b="1" dirty="0">
                <a:latin typeface="宋体" panose="02010600030101010101" pitchFamily="2" charset="-122"/>
              </a:rPr>
              <a:t>公里。旅途中有若干个加油站。设计一个有效算法，指出应在哪些加油站停靠加油，使沿途加油次数最少。对于给定的</a:t>
            </a:r>
            <a:r>
              <a:rPr lang="en-US" altLang="zh-CN" sz="2200" b="1" dirty="0">
                <a:latin typeface="宋体" panose="02010600030101010101" pitchFamily="2" charset="-122"/>
              </a:rPr>
              <a:t>n(n &lt;= 5000)</a:t>
            </a:r>
            <a:r>
              <a:rPr lang="zh-CN" altLang="en-US" sz="2200" b="1" dirty="0">
                <a:latin typeface="宋体" panose="02010600030101010101" pitchFamily="2" charset="-122"/>
              </a:rPr>
              <a:t>和</a:t>
            </a:r>
            <a:r>
              <a:rPr lang="en-US" altLang="zh-CN" sz="2200" b="1" dirty="0">
                <a:latin typeface="宋体" panose="02010600030101010101" pitchFamily="2" charset="-122"/>
              </a:rPr>
              <a:t>k(k &lt;= 1000)</a:t>
            </a:r>
            <a:r>
              <a:rPr lang="zh-CN" altLang="en-US" sz="2200" b="1" dirty="0">
                <a:latin typeface="宋体" panose="02010600030101010101" pitchFamily="2" charset="-122"/>
              </a:rPr>
              <a:t>个加油站位置，编程计算最少加油次数。并证明算法能产生一个最优解。</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rPr>
              <a:t>c</a:t>
            </a:r>
            <a:r>
              <a:rPr lang="zh-CN" altLang="en-US" sz="2200" b="1" dirty="0">
                <a:latin typeface="宋体" panose="02010600030101010101" pitchFamily="2" charset="-122"/>
              </a:rPr>
              <a:t>自加</a:t>
            </a:r>
            <a:r>
              <a:rPr lang="en-US" altLang="zh-CN" sz="2200" b="1" dirty="0">
                <a:latin typeface="宋体" panose="02010600030101010101" pitchFamily="2" charset="-122"/>
              </a:rPr>
              <a:t>1</a:t>
            </a:r>
            <a:r>
              <a:rPr lang="zh-CN" altLang="en-US" sz="2200" b="1" dirty="0">
                <a:latin typeface="宋体" panose="02010600030101010101" pitchFamily="2" charset="-122"/>
              </a:rPr>
              <a:t>，最终统计出来的</a:t>
            </a:r>
            <a:r>
              <a:rPr lang="en-US" altLang="zh-CN" sz="2200" b="1" dirty="0">
                <a:latin typeface="宋体" panose="02010600030101010101" pitchFamily="2" charset="-122"/>
              </a:rPr>
              <a:t>c</a:t>
            </a:r>
            <a:r>
              <a:rPr lang="zh-CN" altLang="en-US" sz="2200" b="1" dirty="0">
                <a:latin typeface="宋体" panose="02010600030101010101" pitchFamily="2" charset="-122"/>
              </a:rPr>
              <a:t>就是最少的加油次数。</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4.1.2 </a:t>
            </a:r>
            <a:r>
              <a:rPr lang="zh-CN" altLang="en-US" sz="2400" b="1" kern="0" dirty="0">
                <a:solidFill>
                  <a:schemeClr val="tx1"/>
                </a:solidFill>
                <a:uFillTx/>
                <a:latin typeface="Times New Roman" panose="02020603050405020304" pitchFamily="18" charset="0"/>
                <a:ea typeface="宋体" panose="02010600030101010101" pitchFamily="2" charset="-122"/>
              </a:rPr>
              <a:t>贪心算法的</a:t>
            </a:r>
            <a:r>
              <a:rPr lang="zh-CN" altLang="en-US" sz="2400" b="1" kern="0" dirty="0">
                <a:solidFill>
                  <a:schemeClr val="tx1"/>
                </a:solidFill>
                <a:uFillTx/>
                <a:latin typeface="Times New Roman" panose="02020603050405020304" pitchFamily="18" charset="0"/>
                <a:ea typeface="宋体" panose="02010600030101010101" pitchFamily="2" charset="-122"/>
              </a:rPr>
              <a:t>实例</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rPr>
              <a:t> </a:t>
            </a:r>
            <a:r>
              <a:rPr lang="zh-CN" altLang="en-US" sz="2400" b="1" kern="0" dirty="0">
                <a:solidFill>
                  <a:srgbClr val="FF0000"/>
                </a:solidFill>
                <a:uFillTx/>
                <a:latin typeface="Times New Roman" panose="02020603050405020304" pitchFamily="18" charset="0"/>
                <a:ea typeface="宋体" panose="02010600030101010101" pitchFamily="2" charset="-122"/>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，最后合并</a:t>
            </a:r>
            <a:r>
              <a:rPr lang="zh-CN" altLang="en-US" sz="2400" b="1" kern="0" dirty="0">
                <a:solidFill>
                  <a:srgbClr val="FF0000"/>
                </a:solidFill>
                <a:uFillTx/>
                <a:latin typeface="Times New Roman" panose="02020603050405020304" pitchFamily="18" charset="0"/>
                <a:ea typeface="宋体" panose="02010600030101010101" pitchFamily="2" charset="-122"/>
              </a:rPr>
              <a:t>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rPr>
              <a:t>举反例可以证明</a:t>
            </a:r>
            <a:r>
              <a:rPr lang="zh-CN" altLang="en-US">
                <a:solidFill>
                  <a:srgbClr val="FF0000"/>
                </a:solidFill>
              </a:rPr>
              <a:t>不适用</a:t>
            </a:r>
            <a:endParaRPr lang="zh-CN" altLang="en-US">
              <a:solidFill>
                <a:srgbClr val="FF0000"/>
              </a:solidFill>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rPr>
              <a:t>：用数学归纳法证明可以</a:t>
            </a:r>
            <a:r>
              <a:rPr lang="zh-CN" altLang="en-US">
                <a:solidFill>
                  <a:srgbClr val="FF0000"/>
                </a:solidFill>
              </a:rPr>
              <a:t>使用</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t>高数</a:t>
            </a:r>
            <a:endParaRPr lang="zh-CN" altLang="en-US" sz="1400"/>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a:t>
            </a:r>
            <a:r>
              <a:rPr kumimoji="0" lang="zh-CN" altLang="en-US" sz="1200" b="1" u="none" strike="noStrike" cap="none" normalizeH="0" baseline="0" smtClean="0">
                <a:ln>
                  <a:noFill/>
                </a:ln>
                <a:solidFill>
                  <a:schemeClr val="tx1"/>
                </a:solidFill>
                <a:effectLst/>
                <a:latin typeface="宋体" panose="02010600030101010101" pitchFamily="2" charset="-122"/>
              </a:rPr>
              <a:t>一课安排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9400</Words>
  <Application>WPS 演示</Application>
  <PresentationFormat>全屏显示(4:3)</PresentationFormat>
  <Paragraphs>996</Paragraphs>
  <Slides>56</Slides>
  <Notes>6</Notes>
  <HiddenSlides>1</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9</vt:i4>
      </vt:variant>
      <vt:variant>
        <vt:lpstr>幻灯片标题</vt:lpstr>
      </vt:variant>
      <vt:variant>
        <vt:i4>56</vt:i4>
      </vt:variant>
    </vt:vector>
  </HeadingPairs>
  <TitlesOfParts>
    <vt:vector size="85" baseType="lpstr">
      <vt:lpstr>Arial</vt:lpstr>
      <vt:lpstr>宋体</vt:lpstr>
      <vt:lpstr>Wingdings</vt:lpstr>
      <vt:lpstr>华文细黑</vt:lpstr>
      <vt:lpstr>Calibri</vt:lpstr>
      <vt:lpstr>Verdana</vt:lpstr>
      <vt:lpstr>方正正大黑简体</vt:lpstr>
      <vt:lpstr>黑体</vt:lpstr>
      <vt:lpstr>微软雅黑</vt:lpstr>
      <vt:lpstr>Times New Roman</vt:lpstr>
      <vt:lpstr>隶书</vt:lpstr>
      <vt:lpstr>Arial Unicode MS</vt:lpstr>
      <vt:lpstr>华文中宋</vt:lpstr>
      <vt:lpstr>楷体_GB2312</vt:lpstr>
      <vt:lpstr>新宋体</vt:lpstr>
      <vt:lpstr>Symbol</vt:lpstr>
      <vt:lpstr>华文新魏</vt:lpstr>
      <vt:lpstr>Tahoma</vt:lpstr>
      <vt:lpstr>Cambria Math</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1.3 利用堆进行排序</vt:lpstr>
      <vt:lpstr>1.3 利用堆进行排序</vt:lpstr>
      <vt:lpstr>1.3 利用堆进行排序</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424</cp:revision>
  <dcterms:created xsi:type="dcterms:W3CDTF">2010-09-23T08:30:00Z</dcterms:created>
  <dcterms:modified xsi:type="dcterms:W3CDTF">2025-10-20T05:21:09Z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