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3"/>
  </p:handoutMasterIdLst>
  <p:sldIdLst>
    <p:sldId id="709" r:id="rId4"/>
    <p:sldId id="720" r:id="rId6"/>
    <p:sldId id="802" r:id="rId7"/>
    <p:sldId id="335" r:id="rId8"/>
    <p:sldId id="803" r:id="rId9"/>
    <p:sldId id="731" r:id="rId10"/>
    <p:sldId id="804" r:id="rId11"/>
    <p:sldId id="805" r:id="rId12"/>
    <p:sldId id="806" r:id="rId13"/>
    <p:sldId id="744" r:id="rId14"/>
    <p:sldId id="748" r:id="rId15"/>
    <p:sldId id="809" r:id="rId16"/>
    <p:sldId id="808" r:id="rId17"/>
    <p:sldId id="732" r:id="rId18"/>
    <p:sldId id="810" r:id="rId19"/>
    <p:sldId id="811" r:id="rId20"/>
    <p:sldId id="813" r:id="rId21"/>
    <p:sldId id="814" r:id="rId22"/>
    <p:sldId id="812" r:id="rId23"/>
    <p:sldId id="794" r:id="rId24"/>
    <p:sldId id="761" r:id="rId25"/>
    <p:sldId id="763" r:id="rId26"/>
    <p:sldId id="612" r:id="rId27"/>
    <p:sldId id="762" r:id="rId28"/>
    <p:sldId id="764" r:id="rId29"/>
    <p:sldId id="766" r:id="rId30"/>
    <p:sldId id="765" r:id="rId31"/>
    <p:sldId id="743" r:id="rId32"/>
    <p:sldId id="773" r:id="rId33"/>
    <p:sldId id="649" r:id="rId34"/>
    <p:sldId id="650" r:id="rId35"/>
    <p:sldId id="795" r:id="rId36"/>
    <p:sldId id="796" r:id="rId37"/>
    <p:sldId id="797" r:id="rId38"/>
    <p:sldId id="798" r:id="rId39"/>
    <p:sldId id="775" r:id="rId40"/>
    <p:sldId id="776" r:id="rId41"/>
    <p:sldId id="777" r:id="rId42"/>
    <p:sldId id="799" r:id="rId43"/>
    <p:sldId id="778" r:id="rId44"/>
    <p:sldId id="780" r:id="rId45"/>
    <p:sldId id="781" r:id="rId46"/>
    <p:sldId id="782" r:id="rId47"/>
    <p:sldId id="783" r:id="rId48"/>
    <p:sldId id="787" r:id="rId49"/>
    <p:sldId id="788" r:id="rId50"/>
    <p:sldId id="790" r:id="rId51"/>
    <p:sldId id="680" r:id="rId5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78" userDrawn="1">
          <p15:clr>
            <a:srgbClr val="A4A3A4"/>
          </p15:clr>
        </p15:guide>
        <p15:guide id="2" pos="290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33CC"/>
    <a:srgbClr val="FF3399"/>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78"/>
        <p:guide pos="290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commentAuthors" Target="commentAuthors.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1.emf"/></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2.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6.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3.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6.png"/><Relationship Id="rId1" Type="http://schemas.openxmlformats.org/officeDocument/2006/relationships/image" Target="../media/image25.png"/></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7.png"/></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75285" y="112458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
        <p:nvSpPr>
          <p:cNvPr id="4" name="圆角矩形 3"/>
          <p:cNvSpPr/>
          <p:nvPr/>
        </p:nvSpPr>
        <p:spPr>
          <a:xfrm>
            <a:off x="6227445" y="1299210"/>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371590" y="1334770"/>
            <a:ext cx="1136650" cy="542925"/>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fib(5)</a:t>
            </a:r>
            <a:endParaRPr lang="en-US" altLang="zh-CN">
              <a:solidFill>
                <a:schemeClr val="tx1"/>
              </a:solidFill>
              <a:uFillTx/>
              <a:latin typeface="Times New Roman" panose="02020603050405020304" pitchFamily="18" charset="0"/>
            </a:endParaRPr>
          </a:p>
        </p:txBody>
      </p:sp>
      <p:sp>
        <p:nvSpPr>
          <p:cNvPr id="7" name="圆角矩形 6"/>
          <p:cNvSpPr/>
          <p:nvPr/>
        </p:nvSpPr>
        <p:spPr>
          <a:xfrm>
            <a:off x="54451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589270" y="237934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fib(4)</a:t>
            </a:r>
            <a:endParaRPr lang="zh-CN" altLang="en-US" sz="1400">
              <a:latin typeface="Times New Roman" panose="02020603050405020304" pitchFamily="18" charset="0"/>
              <a:cs typeface="Times New Roman" panose="02020603050405020304" pitchFamily="18" charset="0"/>
            </a:endParaRPr>
          </a:p>
        </p:txBody>
      </p:sp>
      <p:sp>
        <p:nvSpPr>
          <p:cNvPr id="9" name="圆角矩形 8"/>
          <p:cNvSpPr/>
          <p:nvPr/>
        </p:nvSpPr>
        <p:spPr>
          <a:xfrm>
            <a:off x="72358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379970" y="2379345"/>
            <a:ext cx="944880" cy="457200"/>
          </a:xfrm>
          <a:prstGeom prst="rect">
            <a:avLst/>
          </a:prstGeom>
          <a:noFill/>
        </p:spPr>
        <p:txBody>
          <a:bodyPr wrap="square" rtlCol="0">
            <a:noAutofit/>
          </a:bodyPr>
          <a:p>
            <a:r>
              <a:rPr lang="en-US" altLang="zh-CN" sz="1400">
                <a:solidFill>
                  <a:srgbClr val="7030A0"/>
                </a:solidFill>
                <a:uFillTx/>
                <a:latin typeface="Times New Roman" panose="02020603050405020304" pitchFamily="18" charset="0"/>
                <a:sym typeface="+mn-ea"/>
              </a:rPr>
              <a:t>fib(3)</a:t>
            </a:r>
            <a:endParaRPr lang="en-US" altLang="zh-CN" sz="1400">
              <a:solidFill>
                <a:srgbClr val="7030A0"/>
              </a:solidFill>
              <a:uFillTx/>
              <a:latin typeface="Times New Roman" panose="02020603050405020304" pitchFamily="18" charset="0"/>
              <a:sym typeface="+mn-ea"/>
            </a:endParaRPr>
          </a:p>
        </p:txBody>
      </p:sp>
      <p:sp>
        <p:nvSpPr>
          <p:cNvPr id="11" name="圆角矩形 10"/>
          <p:cNvSpPr/>
          <p:nvPr/>
        </p:nvSpPr>
        <p:spPr>
          <a:xfrm>
            <a:off x="47066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4717415" y="3387725"/>
            <a:ext cx="944880" cy="457200"/>
          </a:xfrm>
          <a:prstGeom prst="rect">
            <a:avLst/>
          </a:prstGeom>
          <a:noFill/>
        </p:spPr>
        <p:txBody>
          <a:bodyPr wrap="square" rtlCol="0">
            <a:noAutofit/>
          </a:bodyPr>
          <a:p>
            <a:r>
              <a:rPr lang="en-US" altLang="zh-CN" sz="1400">
                <a:solidFill>
                  <a:srgbClr val="7030A0"/>
                </a:solidFill>
                <a:latin typeface="Times New Roman" panose="02020603050405020304" pitchFamily="18" charset="0"/>
                <a:cs typeface="Times New Roman" panose="02020603050405020304" pitchFamily="18" charset="0"/>
                <a:sym typeface="+mn-ea"/>
              </a:rPr>
              <a:t>fib(3)</a:t>
            </a:r>
            <a:endParaRPr lang="en-US" altLang="zh-CN" sz="1400">
              <a:solidFill>
                <a:srgbClr val="7030A0"/>
              </a:solidFill>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584771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85851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endParaRPr>
          </a:p>
          <a:p>
            <a:endParaRPr lang="en-US" altLang="zh-CN" sz="1400">
              <a:solidFill>
                <a:srgbClr val="FF0000"/>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708342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9422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17" name="圆角矩形 16"/>
          <p:cNvSpPr/>
          <p:nvPr/>
        </p:nvSpPr>
        <p:spPr>
          <a:xfrm>
            <a:off x="82245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8235315" y="338772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19" name="直接连接符 18"/>
          <p:cNvCxnSpPr>
            <a:stCxn id="6" idx="2"/>
            <a:endCxn id="8" idx="0"/>
          </p:cNvCxnSpPr>
          <p:nvPr/>
        </p:nvCxnSpPr>
        <p:spPr>
          <a:xfrm flipH="1">
            <a:off x="6061710" y="187769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0" idx="0"/>
          </p:cNvCxnSpPr>
          <p:nvPr/>
        </p:nvCxnSpPr>
        <p:spPr>
          <a:xfrm>
            <a:off x="6947535" y="187579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2" idx="0"/>
          </p:cNvCxnSpPr>
          <p:nvPr/>
        </p:nvCxnSpPr>
        <p:spPr>
          <a:xfrm flipH="1">
            <a:off x="5189855" y="275209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endCxn id="14" idx="0"/>
          </p:cNvCxnSpPr>
          <p:nvPr/>
        </p:nvCxnSpPr>
        <p:spPr>
          <a:xfrm>
            <a:off x="5977255" y="276098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endCxn id="16" idx="0"/>
          </p:cNvCxnSpPr>
          <p:nvPr/>
        </p:nvCxnSpPr>
        <p:spPr>
          <a:xfrm flipH="1">
            <a:off x="7566660" y="275844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endCxn id="18" idx="0"/>
          </p:cNvCxnSpPr>
          <p:nvPr/>
        </p:nvCxnSpPr>
        <p:spPr>
          <a:xfrm>
            <a:off x="7740015" y="276733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圆角矩形 24"/>
          <p:cNvSpPr/>
          <p:nvPr/>
        </p:nvSpPr>
        <p:spPr>
          <a:xfrm>
            <a:off x="4427855"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文本框 25"/>
          <p:cNvSpPr txBox="1"/>
          <p:nvPr/>
        </p:nvSpPr>
        <p:spPr>
          <a:xfrm>
            <a:off x="4438650" y="439610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27" name="圆角矩形 26"/>
          <p:cNvSpPr/>
          <p:nvPr/>
        </p:nvSpPr>
        <p:spPr>
          <a:xfrm>
            <a:off x="5568950"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5579745" y="439610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29" name="直接连接符 28"/>
          <p:cNvCxnSpPr>
            <a:endCxn id="26" idx="0"/>
          </p:cNvCxnSpPr>
          <p:nvPr/>
        </p:nvCxnSpPr>
        <p:spPr>
          <a:xfrm flipH="1">
            <a:off x="4911090" y="376682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28" idx="0"/>
          </p:cNvCxnSpPr>
          <p:nvPr/>
        </p:nvCxnSpPr>
        <p:spPr>
          <a:xfrm>
            <a:off x="5084445" y="377571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605" y="13341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if(n == 1 || n == 2)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1;                        //</a:t>
            </a:r>
            <a:r>
              <a:rPr lang="zh-CN" altLang="en-US" sz="1600" dirty="0">
                <a:solidFill>
                  <a:srgbClr val="080808"/>
                </a:solidFill>
                <a:uFillTx/>
                <a:latin typeface="Times New Roman" panose="02020603050405020304" pitchFamily="18" charset="0"/>
              </a:rPr>
              <a:t>递归出口</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else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fib(n-1) + fib(n-2);     //</a:t>
            </a:r>
            <a:r>
              <a:rPr lang="zh-CN" altLang="en-US" sz="1600" dirty="0">
                <a:solidFill>
                  <a:srgbClr val="080808"/>
                </a:solidFill>
                <a:uFillTx/>
                <a:latin typeface="Times New Roman" panose="02020603050405020304" pitchFamily="18" charset="0"/>
              </a:rPr>
              <a:t>递归调用</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
        <p:nvSpPr>
          <p:cNvPr id="4" name="文本框 3"/>
          <p:cNvSpPr txBox="1"/>
          <p:nvPr/>
        </p:nvSpPr>
        <p:spPr>
          <a:xfrm>
            <a:off x="323215" y="76454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算法实现</a:t>
            </a:r>
            <a:r>
              <a:rPr lang="zh-CN" altLang="en-US" sz="2400">
                <a:solidFill>
                  <a:schemeClr val="tx1"/>
                </a:solidFill>
                <a:uFillTx/>
                <a:latin typeface="Times New Roman" panose="02020603050405020304" pitchFamily="18" charset="0"/>
              </a:rPr>
              <a:t>如下：</a:t>
            </a:r>
            <a:endParaRPr lang="zh-CN" altLang="en-US" sz="2400">
              <a:solidFill>
                <a:schemeClr val="tx1"/>
              </a:solidFill>
              <a:uFillTx/>
              <a:latin typeface="Times New Roman" panose="02020603050405020304" pitchFamily="18" charset="0"/>
            </a:endParaRPr>
          </a:p>
        </p:txBody>
      </p:sp>
      <p:sp>
        <p:nvSpPr>
          <p:cNvPr id="6" name="文本框 5"/>
          <p:cNvSpPr txBox="1"/>
          <p:nvPr/>
        </p:nvSpPr>
        <p:spPr>
          <a:xfrm>
            <a:off x="323850" y="386080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暴力循环</a:t>
            </a:r>
            <a:r>
              <a:rPr lang="zh-CN" altLang="en-US" sz="2400">
                <a:solidFill>
                  <a:schemeClr val="tx1"/>
                </a:solidFill>
                <a:uFillTx/>
                <a:latin typeface="Times New Roman" panose="02020603050405020304" pitchFamily="18" charset="0"/>
              </a:rPr>
              <a:t>解法：</a:t>
            </a:r>
            <a:endParaRPr lang="zh-CN" altLang="en-US" sz="2400">
              <a:solidFill>
                <a:schemeClr val="tx1"/>
              </a:solidFill>
              <a:uFillTx/>
              <a:latin typeface="Times New Roman" panose="02020603050405020304" pitchFamily="18" charset="0"/>
            </a:endParaRPr>
          </a:p>
        </p:txBody>
      </p:sp>
      <p:sp>
        <p:nvSpPr>
          <p:cNvPr id="7" name="Text Box 4"/>
          <p:cNvSpPr txBox="1">
            <a:spLocks noChangeArrowheads="1"/>
          </p:cNvSpPr>
          <p:nvPr/>
        </p:nvSpPr>
        <p:spPr bwMode="auto">
          <a:xfrm>
            <a:off x="4067810" y="3716655"/>
            <a:ext cx="431292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int a=0,b=1;</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for(int i=1;i&lt;n;i++)</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int temp =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b = a+b;</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a=temp;</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915920" y="316611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算法实现如下：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 (int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 &lt; 0)      //n &lt; 0</a:t>
            </a:r>
            <a:r>
              <a:rPr lang="zh-CN" altLang="en-US" sz="2400" dirty="0">
                <a:solidFill>
                  <a:srgbClr val="080808"/>
                </a:solidFill>
                <a:uFillTx/>
                <a:latin typeface="Times New Roman" panose="02020603050405020304" pitchFamily="18" charset="0"/>
              </a:rPr>
              <a:t>时阶乘无定义</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r>
              <a:rPr lang="en-US" altLang="zh-CN" sz="2400" dirty="0" err="1">
                <a:solidFill>
                  <a:srgbClr val="080808"/>
                </a:solidFill>
                <a:uFillTx/>
                <a:latin typeface="Times New Roman" panose="02020603050405020304" pitchFamily="18" charset="0"/>
              </a:rPr>
              <a:t>printf</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参数错！”</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 (n == 0)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n* factorial (n - 1); //</a:t>
            </a:r>
            <a:r>
              <a:rPr lang="zh-CN" altLang="en-US" sz="2400" dirty="0">
                <a:solidFill>
                  <a:srgbClr val="080808"/>
                </a:solidFill>
                <a:uFillTx/>
                <a:latin typeface="Times New Roman" panose="02020603050405020304" pitchFamily="18" charset="0"/>
              </a:rPr>
              <a:t>递归调用</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暴力实现如下：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if(n&lt;=0)  //</a:t>
            </a:r>
            <a:r>
              <a:rPr lang="zh-CN" altLang="en-US" sz="2400" dirty="0">
                <a:solidFill>
                  <a:srgbClr val="080808"/>
                </a:solidFill>
                <a:uFillTx/>
                <a:latin typeface="Times New Roman" panose="02020603050405020304" pitchFamily="18" charset="0"/>
              </a:rPr>
              <a:t>小于零没有斐波那契数</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int mul=1;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for(int i=1;i&lt;=n;i++)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mul = mul*i;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mul;</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7745730"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汉罗塔问题：三个塔座</a:t>
            </a:r>
            <a:r>
              <a:rPr lang="en-US" altLang="zh-CN" sz="1800" dirty="0">
                <a:solidFill>
                  <a:srgbClr val="080808"/>
                </a:solidFill>
                <a:uFillTx/>
                <a:latin typeface="Times New Roman" panose="02020603050405020304" pitchFamily="18" charset="0"/>
                <a:sym typeface="+mn-ea"/>
              </a:rPr>
              <a:t>A,B,C,</a:t>
            </a:r>
            <a:r>
              <a:rPr lang="zh-CN" altLang="en-US" sz="1800" dirty="0">
                <a:solidFill>
                  <a:srgbClr val="080808"/>
                </a:solidFill>
                <a:uFillTx/>
                <a:latin typeface="Times New Roman" panose="02020603050405020304" pitchFamily="18" charset="0"/>
                <a:sym typeface="+mn-ea"/>
              </a:rPr>
              <a:t>开始时，塔座</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上有</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个盘子，要遵循一下三个原则将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座的</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467995" y="2096135"/>
            <a:ext cx="6892925" cy="955675"/>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：每次移动</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个盘子</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2</a:t>
            </a:r>
            <a:r>
              <a:rPr lang="zh-CN" altLang="en-US" sz="1800" dirty="0">
                <a:solidFill>
                  <a:srgbClr val="080808"/>
                </a:solidFill>
                <a:uFillTx/>
                <a:latin typeface="Times New Roman" panose="02020603050405020304" pitchFamily="18" charset="0"/>
                <a:sym typeface="+mn-ea"/>
              </a:rPr>
              <a:t>：任何时刻都不允许将大盘子压在小盘子上</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3</a:t>
            </a:r>
            <a:r>
              <a:rPr lang="zh-CN" altLang="en-US" sz="1800" dirty="0">
                <a:solidFill>
                  <a:srgbClr val="080808"/>
                </a:solidFill>
                <a:uFillTx/>
                <a:latin typeface="Times New Roman" panose="02020603050405020304" pitchFamily="18" charset="0"/>
                <a:sym typeface="+mn-ea"/>
              </a:rPr>
              <a:t>：可以将盘子移至</a:t>
            </a:r>
            <a:r>
              <a:rPr lang="en-US" altLang="zh-CN" sz="1800" dirty="0">
                <a:solidFill>
                  <a:srgbClr val="080808"/>
                </a:solidFill>
                <a:uFillTx/>
                <a:latin typeface="Times New Roman" panose="02020603050405020304" pitchFamily="18" charset="0"/>
                <a:sym typeface="+mn-ea"/>
              </a:rPr>
              <a:t>A,B</a:t>
            </a:r>
            <a:r>
              <a:rPr lang="zh-CN" altLang="en-US" sz="1800" dirty="0">
                <a:solidFill>
                  <a:srgbClr val="080808"/>
                </a:solidFill>
                <a:uFillTx/>
                <a:latin typeface="Times New Roman" panose="02020603050405020304" pitchFamily="18" charset="0"/>
                <a:sym typeface="+mn-ea"/>
              </a:rPr>
              <a:t>和</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中的任一塔座上</a:t>
            </a:r>
            <a:endParaRPr lang="zh-CN" altLang="en-US" sz="1800" dirty="0">
              <a:solidFill>
                <a:srgbClr val="080808"/>
              </a:solidFill>
              <a:uFillTx/>
              <a:latin typeface="Times New Roman" panose="02020603050405020304" pitchFamily="18" charset="0"/>
              <a:sym typeface="+mn-ea"/>
            </a:endParaRPr>
          </a:p>
        </p:txBody>
      </p:sp>
      <p:cxnSp>
        <p:nvCxnSpPr>
          <p:cNvPr id="4" name="直接连接符 3"/>
          <p:cNvCxnSpPr/>
          <p:nvPr/>
        </p:nvCxnSpPr>
        <p:spPr>
          <a:xfrm>
            <a:off x="1501140" y="490347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 name="直接连接符 4"/>
          <p:cNvCxnSpPr/>
          <p:nvPr/>
        </p:nvCxnSpPr>
        <p:spPr>
          <a:xfrm>
            <a:off x="2149475" y="382333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 name="矩形 9"/>
          <p:cNvSpPr/>
          <p:nvPr/>
        </p:nvSpPr>
        <p:spPr>
          <a:xfrm>
            <a:off x="1717040" y="461581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矩形 11"/>
          <p:cNvSpPr/>
          <p:nvPr/>
        </p:nvSpPr>
        <p:spPr>
          <a:xfrm>
            <a:off x="1834515" y="432752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矩形 12"/>
          <p:cNvSpPr/>
          <p:nvPr/>
        </p:nvSpPr>
        <p:spPr>
          <a:xfrm>
            <a:off x="1987550" y="405955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14" name="直接连接符 13"/>
          <p:cNvCxnSpPr/>
          <p:nvPr/>
        </p:nvCxnSpPr>
        <p:spPr>
          <a:xfrm>
            <a:off x="3757930" y="496443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5" name="直接连接符 14"/>
          <p:cNvCxnSpPr/>
          <p:nvPr/>
        </p:nvCxnSpPr>
        <p:spPr>
          <a:xfrm>
            <a:off x="4406265" y="388429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9" name="直接连接符 18"/>
          <p:cNvCxnSpPr/>
          <p:nvPr/>
        </p:nvCxnSpPr>
        <p:spPr>
          <a:xfrm>
            <a:off x="6181725" y="497586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直接连接符 19"/>
          <p:cNvCxnSpPr/>
          <p:nvPr/>
        </p:nvCxnSpPr>
        <p:spPr>
          <a:xfrm>
            <a:off x="6830060" y="389572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4" name="文本框 23"/>
          <p:cNvSpPr txBox="1"/>
          <p:nvPr/>
        </p:nvSpPr>
        <p:spPr>
          <a:xfrm>
            <a:off x="1501140" y="504761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A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B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C</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5" name="文本框 24"/>
          <p:cNvSpPr txBox="1"/>
          <p:nvPr/>
        </p:nvSpPr>
        <p:spPr>
          <a:xfrm>
            <a:off x="539750" y="298513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例如：将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座上的三个盘子，移动到塔座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6" name="矩形 25"/>
          <p:cNvSpPr/>
          <p:nvPr/>
        </p:nvSpPr>
        <p:spPr>
          <a:xfrm>
            <a:off x="4227195" y="4695190"/>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矩形 26"/>
          <p:cNvSpPr/>
          <p:nvPr/>
        </p:nvSpPr>
        <p:spPr>
          <a:xfrm>
            <a:off x="6496050" y="4699000"/>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6640830" y="442404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矩形 28"/>
          <p:cNvSpPr/>
          <p:nvPr/>
        </p:nvSpPr>
        <p:spPr>
          <a:xfrm>
            <a:off x="3973830" y="467677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1986280" y="464629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矩形 30"/>
          <p:cNvSpPr/>
          <p:nvPr/>
        </p:nvSpPr>
        <p:spPr>
          <a:xfrm>
            <a:off x="4109085" y="438848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矩形 31"/>
          <p:cNvSpPr/>
          <p:nvPr/>
        </p:nvSpPr>
        <p:spPr>
          <a:xfrm>
            <a:off x="4227195" y="410781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2" nodeType="click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1+ppt_h/2"/>
                                          </p:val>
                                        </p:tav>
                                      </p:tavLst>
                                    </p:anim>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2"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2" nodeType="clickEffect">
                                  <p:stCondLst>
                                    <p:cond delay="0"/>
                                  </p:stCondLst>
                                  <p:childTnLst>
                                    <p:anim calcmode="lin" valueType="num">
                                      <p:cBhvr additive="base">
                                        <p:cTn id="54" dur="500"/>
                                        <p:tgtEl>
                                          <p:spTgt spid="28"/>
                                        </p:tgtEl>
                                        <p:attrNameLst>
                                          <p:attrName>ppt_x</p:attrName>
                                        </p:attrNameLst>
                                      </p:cBhvr>
                                      <p:tavLst>
                                        <p:tav tm="0">
                                          <p:val>
                                            <p:strVal val="ppt_x"/>
                                          </p:val>
                                        </p:tav>
                                        <p:tav tm="100000">
                                          <p:val>
                                            <p:strVal val="ppt_x"/>
                                          </p:val>
                                        </p:tav>
                                      </p:tavLst>
                                    </p:anim>
                                    <p:anim calcmode="lin" valueType="num">
                                      <p:cBhvr additive="base">
                                        <p:cTn id="55" dur="500"/>
                                        <p:tgtEl>
                                          <p:spTgt spid="28"/>
                                        </p:tgtEl>
                                        <p:attrNameLst>
                                          <p:attrName>ppt_y</p:attrName>
                                        </p:attrNameLst>
                                      </p:cBhvr>
                                      <p:tavLst>
                                        <p:tav tm="0">
                                          <p:val>
                                            <p:strVal val="ppt_y"/>
                                          </p:val>
                                        </p:tav>
                                        <p:tav tm="100000">
                                          <p:val>
                                            <p:strVal val="1+ppt_h/2"/>
                                          </p:val>
                                        </p:tav>
                                      </p:tavLst>
                                    </p:anim>
                                    <p:set>
                                      <p:cBhvr>
                                        <p:cTn id="56" dur="1" fill="hold">
                                          <p:stCondLst>
                                            <p:cond delay="499"/>
                                          </p:stCondLst>
                                        </p:cTn>
                                        <p:tgtEl>
                                          <p:spTgt spid="2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27"/>
                                        </p:tgtEl>
                                        <p:attrNameLst>
                                          <p:attrName>ppt_x</p:attrName>
                                        </p:attrNameLst>
                                      </p:cBhvr>
                                      <p:tavLst>
                                        <p:tav tm="0">
                                          <p:val>
                                            <p:strVal val="ppt_x"/>
                                          </p:val>
                                        </p:tav>
                                        <p:tav tm="100000">
                                          <p:val>
                                            <p:strVal val="ppt_x"/>
                                          </p:val>
                                        </p:tav>
                                      </p:tavLst>
                                    </p:anim>
                                    <p:anim calcmode="lin" valueType="num">
                                      <p:cBhvr additive="base">
                                        <p:cTn id="67" dur="500"/>
                                        <p:tgtEl>
                                          <p:spTgt spid="27"/>
                                        </p:tgtEl>
                                        <p:attrNameLst>
                                          <p:attrName>ppt_y</p:attrName>
                                        </p:attrNameLst>
                                      </p:cBhvr>
                                      <p:tavLst>
                                        <p:tav tm="0">
                                          <p:val>
                                            <p:strVal val="ppt_y"/>
                                          </p:val>
                                        </p:tav>
                                        <p:tav tm="100000">
                                          <p:val>
                                            <p:strVal val="1+ppt_h/2"/>
                                          </p:val>
                                        </p:tav>
                                      </p:tavLst>
                                    </p:anim>
                                    <p:set>
                                      <p:cBhvr>
                                        <p:cTn id="68" dur="1" fill="hold">
                                          <p:stCondLst>
                                            <p:cond delay="499"/>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2" nodeType="clickEffect">
                                  <p:stCondLst>
                                    <p:cond delay="0"/>
                                  </p:stCondLst>
                                  <p:childTnLst>
                                    <p:anim calcmode="lin" valueType="num">
                                      <p:cBhvr additive="base">
                                        <p:cTn id="78" dur="500"/>
                                        <p:tgtEl>
                                          <p:spTgt spid="30"/>
                                        </p:tgtEl>
                                        <p:attrNameLst>
                                          <p:attrName>ppt_x</p:attrName>
                                        </p:attrNameLst>
                                      </p:cBhvr>
                                      <p:tavLst>
                                        <p:tav tm="0">
                                          <p:val>
                                            <p:strVal val="ppt_x"/>
                                          </p:val>
                                        </p:tav>
                                        <p:tav tm="100000">
                                          <p:val>
                                            <p:strVal val="ppt_x"/>
                                          </p:val>
                                        </p:tav>
                                      </p:tavLst>
                                    </p:anim>
                                    <p:anim calcmode="lin" valueType="num">
                                      <p:cBhvr additive="base">
                                        <p:cTn id="79" dur="500"/>
                                        <p:tgtEl>
                                          <p:spTgt spid="30"/>
                                        </p:tgtEl>
                                        <p:attrNameLst>
                                          <p:attrName>ppt_y</p:attrName>
                                        </p:attrNameLst>
                                      </p:cBhvr>
                                      <p:tavLst>
                                        <p:tav tm="0">
                                          <p:val>
                                            <p:strVal val="ppt_y"/>
                                          </p:val>
                                        </p:tav>
                                        <p:tav tm="100000">
                                          <p:val>
                                            <p:strVal val="1+ppt_h/2"/>
                                          </p:val>
                                        </p:tav>
                                      </p:tavLst>
                                    </p:anim>
                                    <p:set>
                                      <p:cBhvr>
                                        <p:cTn id="80" dur="1" fill="hold">
                                          <p:stCondLst>
                                            <p:cond delay="499"/>
                                          </p:stCondLst>
                                        </p:cTn>
                                        <p:tgtEl>
                                          <p:spTgt spid="3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26" grpId="0" bldLvl="0" animBg="1"/>
      <p:bldP spid="26" grpId="1" animBg="1"/>
      <p:bldP spid="12" grpId="0" bldLvl="0" animBg="1"/>
      <p:bldP spid="27" grpId="0" bldLvl="0" animBg="1"/>
      <p:bldP spid="26" grpId="2" bldLvl="0" animBg="1"/>
      <p:bldP spid="28" grpId="0" bldLvl="0" animBg="1"/>
      <p:bldP spid="28" grpId="1" animBg="1"/>
      <p:bldP spid="10" grpId="0" bldLvl="0" animBg="1"/>
      <p:bldP spid="10" grpId="1" animBg="1"/>
      <p:bldP spid="29" grpId="1" animBg="1"/>
      <p:bldP spid="29" grpId="2" bldLvl="0" animBg="1"/>
      <p:bldP spid="28" grpId="2" bldLvl="0" animBg="1"/>
      <p:bldP spid="30" grpId="0" bldLvl="0" animBg="1"/>
      <p:bldP spid="30" grpId="1" animBg="1"/>
      <p:bldP spid="27" grpId="1" bldLvl="0" animBg="1"/>
      <p:bldP spid="31" grpId="0" bldLvl="0" animBg="1"/>
      <p:bldP spid="30" grpId="2" bldLvl="0" animBg="1"/>
      <p:bldP spid="32" grpId="0" bldLvl="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8275955" cy="80645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汉罗塔问题解析：定义一些操作</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如</a:t>
            </a:r>
            <a:r>
              <a:rPr lang="en-US" altLang="zh-CN" sz="1800" dirty="0">
                <a:solidFill>
                  <a:srgbClr val="080808"/>
                </a:solidFill>
                <a:uFillTx/>
                <a:latin typeface="Times New Roman" panose="02020603050405020304" pitchFamily="18" charset="0"/>
                <a:sym typeface="+mn-ea"/>
              </a:rPr>
              <a:t>H(n,a,b,c)</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可以借助</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move(n,a,b)</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332740" y="506666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10" name="左大括号 9"/>
          <p:cNvSpPr/>
          <p:nvPr/>
        </p:nvSpPr>
        <p:spPr>
          <a:xfrm>
            <a:off x="5976620" y="1988820"/>
            <a:ext cx="324485" cy="115506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左大括号 11"/>
          <p:cNvSpPr/>
          <p:nvPr/>
        </p:nvSpPr>
        <p:spPr>
          <a:xfrm>
            <a:off x="4465320" y="25647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372225" y="184467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H(1,a,b,c)</a:t>
            </a:r>
            <a:endParaRPr lang="en-US" altLang="zh-CN" sz="1800" dirty="0">
              <a:solidFill>
                <a:srgbClr val="080808"/>
              </a:solidFill>
              <a:uFillTx/>
              <a:latin typeface="Times New Roman" panose="02020603050405020304" pitchFamily="18" charset="0"/>
              <a:sym typeface="+mn-ea"/>
            </a:endParaRPr>
          </a:p>
        </p:txBody>
      </p:sp>
      <p:sp>
        <p:nvSpPr>
          <p:cNvPr id="14" name="文本框 13"/>
          <p:cNvSpPr txBox="1"/>
          <p:nvPr/>
        </p:nvSpPr>
        <p:spPr>
          <a:xfrm>
            <a:off x="6372225" y="2348865"/>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move(2,a,</a:t>
            </a:r>
            <a:r>
              <a:rPr lang="en-US" altLang="zh-CN" sz="1800" dirty="0">
                <a:solidFill>
                  <a:srgbClr val="080808"/>
                </a:solidFill>
                <a:uFillTx/>
                <a:latin typeface="Times New Roman" panose="02020603050405020304" pitchFamily="18" charset="0"/>
                <a:sym typeface="+mn-ea"/>
              </a:rPr>
              <a:t>c)</a:t>
            </a:r>
            <a:endParaRPr lang="en-US" altLang="zh-CN" sz="1800" dirty="0">
              <a:solidFill>
                <a:srgbClr val="080808"/>
              </a:solidFill>
              <a:uFillTx/>
              <a:latin typeface="Times New Roman" panose="02020603050405020304" pitchFamily="18" charset="0"/>
              <a:sym typeface="+mn-ea"/>
            </a:endParaRPr>
          </a:p>
        </p:txBody>
      </p:sp>
      <p:sp>
        <p:nvSpPr>
          <p:cNvPr id="16" name="文本框 15"/>
          <p:cNvSpPr txBox="1"/>
          <p:nvPr/>
        </p:nvSpPr>
        <p:spPr>
          <a:xfrm>
            <a:off x="6412865" y="292481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H(1,b,</a:t>
            </a:r>
            <a:r>
              <a:rPr lang="en-US" altLang="zh-CN" sz="1800" dirty="0">
                <a:solidFill>
                  <a:srgbClr val="080808"/>
                </a:solidFill>
                <a:uFillTx/>
                <a:latin typeface="Times New Roman" panose="02020603050405020304" pitchFamily="18" charset="0"/>
                <a:sym typeface="+mn-ea"/>
              </a:rPr>
              <a:t>c,a)</a:t>
            </a:r>
            <a:endParaRPr lang="en-US" altLang="zh-CN" sz="1800" dirty="0">
              <a:solidFill>
                <a:srgbClr val="080808"/>
              </a:solidFill>
              <a:uFillTx/>
              <a:latin typeface="Times New Roman" panose="02020603050405020304" pitchFamily="18" charset="0"/>
              <a:sym typeface="+mn-ea"/>
            </a:endParaRPr>
          </a:p>
        </p:txBody>
      </p:sp>
      <p:sp>
        <p:nvSpPr>
          <p:cNvPr id="17" name="文本框 16"/>
          <p:cNvSpPr txBox="1"/>
          <p:nvPr/>
        </p:nvSpPr>
        <p:spPr>
          <a:xfrm>
            <a:off x="4903470" y="23755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H(2,a,c,b)</a:t>
            </a:r>
            <a:endParaRPr lang="en-US" altLang="zh-CN" sz="1800" dirty="0">
              <a:solidFill>
                <a:srgbClr val="080808"/>
              </a:solidFill>
              <a:uFillTx/>
              <a:latin typeface="Times New Roman" panose="02020603050405020304" pitchFamily="18" charset="0"/>
              <a:sym typeface="+mn-ea"/>
            </a:endParaRPr>
          </a:p>
        </p:txBody>
      </p:sp>
      <p:sp>
        <p:nvSpPr>
          <p:cNvPr id="18" name="文本框 17"/>
          <p:cNvSpPr txBox="1"/>
          <p:nvPr/>
        </p:nvSpPr>
        <p:spPr>
          <a:xfrm>
            <a:off x="497014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H(2,c,b,a)</a:t>
            </a:r>
            <a:endParaRPr lang="en-US" altLang="zh-CN" sz="1800" dirty="0">
              <a:solidFill>
                <a:srgbClr val="080808"/>
              </a:solidFill>
              <a:uFillTx/>
              <a:latin typeface="Times New Roman" panose="02020603050405020304" pitchFamily="18" charset="0"/>
              <a:sym typeface="+mn-ea"/>
            </a:endParaRPr>
          </a:p>
        </p:txBody>
      </p:sp>
      <p:sp>
        <p:nvSpPr>
          <p:cNvPr id="19" name="文本框 18"/>
          <p:cNvSpPr txBox="1"/>
          <p:nvPr/>
        </p:nvSpPr>
        <p:spPr>
          <a:xfrm>
            <a:off x="4862830" y="321310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move(3,a,b</a:t>
            </a:r>
            <a:r>
              <a:rPr lang="en-US" altLang="zh-CN" sz="1800" dirty="0">
                <a:solidFill>
                  <a:srgbClr val="080808"/>
                </a:solidFill>
                <a:uFillTx/>
                <a:latin typeface="Times New Roman" panose="02020603050405020304" pitchFamily="18" charset="0"/>
                <a:sym typeface="+mn-ea"/>
              </a:rPr>
              <a:t>)</a:t>
            </a:r>
            <a:endParaRPr lang="en-US" altLang="zh-CN" sz="1800" dirty="0">
              <a:solidFill>
                <a:srgbClr val="080808"/>
              </a:solidFill>
              <a:uFillTx/>
              <a:latin typeface="Times New Roman" panose="02020603050405020304" pitchFamily="18" charset="0"/>
              <a:sym typeface="+mn-ea"/>
            </a:endParaRPr>
          </a:p>
        </p:txBody>
      </p:sp>
      <p:sp>
        <p:nvSpPr>
          <p:cNvPr id="20" name="左大括号 19"/>
          <p:cNvSpPr/>
          <p:nvPr/>
        </p:nvSpPr>
        <p:spPr>
          <a:xfrm>
            <a:off x="2898140" y="342900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3371850" y="321310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H(3,a,b,c)</a:t>
            </a:r>
            <a:endParaRPr lang="en-US" altLang="zh-CN" sz="1800" dirty="0">
              <a:solidFill>
                <a:srgbClr val="080808"/>
              </a:solidFill>
              <a:uFillTx/>
              <a:latin typeface="Times New Roman" panose="02020603050405020304" pitchFamily="18" charset="0"/>
              <a:sym typeface="+mn-ea"/>
            </a:endParaRPr>
          </a:p>
        </p:txBody>
      </p:sp>
      <p:sp>
        <p:nvSpPr>
          <p:cNvPr id="22" name="文本框 21"/>
          <p:cNvSpPr txBox="1"/>
          <p:nvPr/>
        </p:nvSpPr>
        <p:spPr>
          <a:xfrm>
            <a:off x="3275965" y="414909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move(4,a,c)</a:t>
            </a:r>
            <a:endParaRPr lang="en-US" altLang="zh-CN" sz="1800" dirty="0">
              <a:solidFill>
                <a:srgbClr val="080808"/>
              </a:solidFill>
              <a:uFillTx/>
              <a:latin typeface="Times New Roman" panose="02020603050405020304" pitchFamily="18" charset="0"/>
              <a:sym typeface="+mn-ea"/>
            </a:endParaRPr>
          </a:p>
        </p:txBody>
      </p:sp>
      <p:sp>
        <p:nvSpPr>
          <p:cNvPr id="23" name="文本框 22"/>
          <p:cNvSpPr txBox="1"/>
          <p:nvPr/>
        </p:nvSpPr>
        <p:spPr>
          <a:xfrm>
            <a:off x="3385185" y="4966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H(3,b,c,a)</a:t>
            </a:r>
            <a:endParaRPr lang="en-US" altLang="zh-CN" sz="1800" dirty="0">
              <a:solidFill>
                <a:srgbClr val="080808"/>
              </a:solidFill>
              <a:uFillTx/>
              <a:latin typeface="Times New Roman" panose="02020603050405020304" pitchFamily="18" charset="0"/>
              <a:sym typeface="+mn-ea"/>
            </a:endParaRPr>
          </a:p>
        </p:txBody>
      </p:sp>
      <p:sp>
        <p:nvSpPr>
          <p:cNvPr id="24" name="文本框 23"/>
          <p:cNvSpPr txBox="1"/>
          <p:nvPr/>
        </p:nvSpPr>
        <p:spPr>
          <a:xfrm>
            <a:off x="151828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H(4,a,c,b)</a:t>
            </a:r>
            <a:endParaRPr lang="en-US" altLang="zh-CN" sz="1800" dirty="0">
              <a:solidFill>
                <a:srgbClr val="080808"/>
              </a:solidFill>
              <a:uFillTx/>
              <a:latin typeface="Times New Roman" panose="02020603050405020304" pitchFamily="18" charset="0"/>
              <a:sym typeface="+mn-ea"/>
            </a:endParaRPr>
          </a:p>
        </p:txBody>
      </p:sp>
      <p:sp>
        <p:nvSpPr>
          <p:cNvPr id="25" name="圆角右箭头 24"/>
          <p:cNvSpPr/>
          <p:nvPr/>
        </p:nvSpPr>
        <p:spPr>
          <a:xfrm rot="2700000">
            <a:off x="6912610" y="183324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圆角右箭头 25"/>
          <p:cNvSpPr/>
          <p:nvPr/>
        </p:nvSpPr>
        <p:spPr>
          <a:xfrm rot="2700000">
            <a:off x="6985635" y="29197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圆角右箭头 26"/>
          <p:cNvSpPr/>
          <p:nvPr/>
        </p:nvSpPr>
        <p:spPr>
          <a:xfrm rot="2700000">
            <a:off x="5461000" y="237299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圆角右箭头 27"/>
          <p:cNvSpPr/>
          <p:nvPr/>
        </p:nvSpPr>
        <p:spPr>
          <a:xfrm rot="2700000">
            <a:off x="5532755" y="40500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圆角右箭头 28"/>
          <p:cNvSpPr/>
          <p:nvPr/>
        </p:nvSpPr>
        <p:spPr>
          <a:xfrm rot="2700000">
            <a:off x="3954145" y="318008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圆角右箭头 29"/>
          <p:cNvSpPr/>
          <p:nvPr/>
        </p:nvSpPr>
        <p:spPr>
          <a:xfrm rot="2700000">
            <a:off x="3954145" y="490220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左大括号 30"/>
          <p:cNvSpPr/>
          <p:nvPr/>
        </p:nvSpPr>
        <p:spPr>
          <a:xfrm>
            <a:off x="1115695" y="4256405"/>
            <a:ext cx="428625" cy="22256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6234430" y="396938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3" name="文本框 32"/>
          <p:cNvSpPr txBox="1"/>
          <p:nvPr/>
        </p:nvSpPr>
        <p:spPr>
          <a:xfrm>
            <a:off x="4640580" y="484822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4" name="文本框 33"/>
          <p:cNvSpPr txBox="1"/>
          <p:nvPr/>
        </p:nvSpPr>
        <p:spPr>
          <a:xfrm>
            <a:off x="1764030" y="616521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5" name="圆角右箭头 34"/>
          <p:cNvSpPr/>
          <p:nvPr/>
        </p:nvSpPr>
        <p:spPr>
          <a:xfrm rot="2700000">
            <a:off x="2086610" y="408305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79070" y="2430145"/>
            <a:ext cx="1871345" cy="368300"/>
          </a:xfrm>
          <a:prstGeom prst="rect">
            <a:avLst/>
          </a:prstGeom>
          <a:noFill/>
        </p:spPr>
        <p:txBody>
          <a:bodyPr wrap="square" rtlCol="0">
            <a:spAutoFit/>
          </a:bodyPr>
          <a:p>
            <a:r>
              <a:rPr lang="en-US" altLang="zh-CN" sz="1800">
                <a:latin typeface="Times New Roman" panose="02020603050405020304" pitchFamily="18" charset="0"/>
                <a:cs typeface="Times New Roman" panose="02020603050405020304" pitchFamily="18" charset="0"/>
              </a:rPr>
              <a:t>Hanoi(n,a,b,c) =</a:t>
            </a:r>
            <a:endParaRPr lang="en-US" altLang="zh-CN" sz="18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177292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1628775"/>
            <a:ext cx="3811905" cy="213360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到</a:t>
            </a:r>
            <a:r>
              <a:rPr lang="en-US" altLang="zh-CN" sz="1800">
                <a:latin typeface="Times New Roman" panose="02020603050405020304" pitchFamily="18" charset="0"/>
                <a:cs typeface="Times New Roman" panose="02020603050405020304" pitchFamily="18" charset="0"/>
              </a:rPr>
              <a:t>b</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r>
              <a:rPr lang="zh-CN" altLang="en-US" sz="1800">
                <a:latin typeface="Times New Roman" panose="02020603050405020304" pitchFamily="18" charset="0"/>
                <a:cs typeface="Times New Roman" panose="02020603050405020304" pitchFamily="18" charset="0"/>
              </a:rPr>
              <a:t>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盘子转移到</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盘，将最后一个盘子从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然后再将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 b</a:t>
            </a:r>
            <a:r>
              <a:rPr lang="zh-CN" altLang="en-US" sz="1800">
                <a:latin typeface="Times New Roman" panose="02020603050405020304" pitchFamily="18" charset="0"/>
                <a:cs typeface="Times New Roman" panose="02020603050405020304" pitchFamily="18" charset="0"/>
              </a:rPr>
              <a:t>盘</a:t>
            </a:r>
            <a:endParaRPr lang="zh-CN" altLang="en-US" sz="1800">
              <a:latin typeface="Times New Roman" panose="02020603050405020304" pitchFamily="18" charset="0"/>
              <a:cs typeface="Times New Roman" panose="02020603050405020304" pitchFamily="18" charset="0"/>
            </a:endParaRPr>
          </a:p>
        </p:txBody>
      </p:sp>
      <p:sp>
        <p:nvSpPr>
          <p:cNvPr id="9" name="文本框 8"/>
          <p:cNvSpPr txBox="1"/>
          <p:nvPr/>
        </p:nvSpPr>
        <p:spPr>
          <a:xfrm>
            <a:off x="6361430" y="1628775"/>
            <a:ext cx="2571115" cy="2159635"/>
          </a:xfrm>
          <a:prstGeom prst="rect">
            <a:avLst/>
          </a:prstGeom>
          <a:noFill/>
        </p:spPr>
        <p:txBody>
          <a:bodyPr wrap="square" rtlCol="0">
            <a:noAutofit/>
          </a:bodyPr>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n&gt;2</a:t>
            </a:r>
            <a:r>
              <a:rPr lang="zh-CN" altLang="en-US" sz="1800">
                <a:solidFill>
                  <a:schemeClr val="tx1"/>
                </a:solidFill>
                <a:uFillTx/>
                <a:latin typeface="Times New Roman" panose="02020603050405020304" pitchFamily="18" charset="0"/>
              </a:rPr>
              <a:t>时</a:t>
            </a:r>
            <a:endParaRPr lang="zh-CN" altLang="en-US" sz="1800">
              <a:solidFill>
                <a:schemeClr val="tx1"/>
              </a:solidFill>
              <a:uFillTx/>
              <a:latin typeface="Times New Roman" panose="02020603050405020304" pitchFamily="18" charset="0"/>
            </a:endParaRPr>
          </a:p>
        </p:txBody>
      </p:sp>
      <p:sp>
        <p:nvSpPr>
          <p:cNvPr id="3" name="文本框 2"/>
          <p:cNvSpPr txBox="1"/>
          <p:nvPr/>
        </p:nvSpPr>
        <p:spPr>
          <a:xfrm>
            <a:off x="4271010" y="3860482"/>
            <a:ext cx="5080000" cy="583565"/>
          </a:xfrm>
          <a:prstGeom prst="rect">
            <a:avLst/>
          </a:prstGeom>
        </p:spPr>
        <p:txBody>
          <a:bodyPr>
            <a:spAutoFit/>
          </a:bodyPr>
          <a:p>
            <a:r>
              <a:rPr lang="en-US" altLang="zh-CN" sz="1600">
                <a:solidFill>
                  <a:srgbClr val="0033B3"/>
                </a:solidFill>
                <a:latin typeface="Times New Roman" panose="02020603050405020304" pitchFamily="18" charset="0"/>
              </a:rPr>
              <a:t>def </a:t>
            </a:r>
            <a:r>
              <a:rPr lang="en-US" altLang="zh-CN" sz="1600">
                <a:solidFill>
                  <a:srgbClr val="00627A"/>
                </a:solidFill>
                <a:latin typeface="Times New Roman" panose="02020603050405020304" pitchFamily="18" charset="0"/>
              </a:rPr>
              <a:t>move(</a:t>
            </a:r>
            <a:r>
              <a:rPr lang="en-US" altLang="zh-CN" sz="1600">
                <a:solidFill>
                  <a:srgbClr val="000000"/>
                </a:solidFill>
                <a:latin typeface="Times New Roman" panose="02020603050405020304" pitchFamily="18" charset="0"/>
              </a:rPr>
              <a:t>n,a,b,</a:t>
            </a:r>
            <a:r>
              <a:rPr lang="en-US" altLang="zh-CN" sz="1600">
                <a:solidFill>
                  <a:srgbClr val="808080"/>
                </a:solidFill>
                <a:latin typeface="Times New Roman" panose="02020603050405020304" pitchFamily="18" charset="0"/>
              </a:rPr>
              <a:t>c)</a:t>
            </a:r>
            <a:endParaRPr lang="en-US" altLang="zh-CN" sz="1600">
              <a:solidFill>
                <a:srgbClr val="808080"/>
              </a:solidFill>
              <a:latin typeface="Times New Roman" panose="02020603050405020304" pitchFamily="18" charset="0"/>
            </a:endParaRPr>
          </a:p>
          <a:p>
            <a:r>
              <a:rPr lang="en-US" altLang="zh-CN" sz="1600">
                <a:solidFill>
                  <a:srgbClr val="000080"/>
                </a:solidFill>
                <a:latin typeface="Times New Roman" panose="02020603050405020304" pitchFamily="18" charset="0"/>
              </a:rPr>
              <a:t>    print(</a:t>
            </a:r>
            <a:r>
              <a:rPr lang="en-US" altLang="zh-CN" sz="1600">
                <a:solidFill>
                  <a:srgbClr val="067D17"/>
                </a:solidFill>
                <a:latin typeface="Times New Roman" panose="02020603050405020304" pitchFamily="18" charset="0"/>
              </a:rPr>
              <a:t>f"Move plate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n</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th from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a</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to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b</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a:t>
            </a:r>
            <a:endParaRPr lang="en-US" altLang="zh-CN" sz="1600">
              <a:solidFill>
                <a:srgbClr val="067D17"/>
              </a:solidFill>
              <a:latin typeface="Times New Roman" panose="02020603050405020304" pitchFamily="18" charset="0"/>
            </a:endParaRPr>
          </a:p>
        </p:txBody>
      </p:sp>
      <p:sp>
        <p:nvSpPr>
          <p:cNvPr id="4" name="文本框 3"/>
          <p:cNvSpPr txBox="1"/>
          <p:nvPr/>
        </p:nvSpPr>
        <p:spPr>
          <a:xfrm>
            <a:off x="4271010" y="4443730"/>
            <a:ext cx="5080000" cy="1109980"/>
          </a:xfrm>
          <a:prstGeom prst="rect">
            <a:avLst/>
          </a:prstGeom>
        </p:spPr>
        <p:txBody>
          <a:bodyPr>
            <a:noAutofit/>
          </a:bodyPr>
          <a:p>
            <a:r>
              <a:rPr lang="en-US" altLang="zh-CN" sz="1600">
                <a:solidFill>
                  <a:srgbClr val="0033B3"/>
                </a:solidFill>
                <a:latin typeface="Times New Roman" panose="02020603050405020304" pitchFamily="18" charset="0"/>
              </a:rPr>
              <a:t>def hanoi(n,a,b,c):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if n == 1:</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move(n,a,b,c)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1</a:t>
            </a:r>
            <a:endParaRPr lang="en-US" altLang="zh-CN" sz="1600">
              <a:solidFill>
                <a:srgbClr val="1750EB"/>
              </a:solidFill>
              <a:latin typeface="Times New Roman" panose="02020603050405020304" pitchFamily="18" charset="0"/>
            </a:endParaRPr>
          </a:p>
          <a:p>
            <a:endParaRPr lang="en-US" altLang="zh-CN" sz="1600">
              <a:solidFill>
                <a:srgbClr val="1750EB"/>
              </a:solidFill>
              <a:latin typeface="Times New Roman" panose="02020603050405020304" pitchFamily="18" charset="0"/>
            </a:endParaRPr>
          </a:p>
        </p:txBody>
      </p:sp>
      <p:sp>
        <p:nvSpPr>
          <p:cNvPr id="5" name="文本框 4"/>
          <p:cNvSpPr txBox="1"/>
          <p:nvPr/>
        </p:nvSpPr>
        <p:spPr>
          <a:xfrm>
            <a:off x="4271010" y="5432425"/>
            <a:ext cx="5080000" cy="1568450"/>
          </a:xfrm>
          <a:prstGeom prst="rect">
            <a:avLst/>
          </a:prstGeom>
        </p:spPr>
        <p:txBody>
          <a:bodyPr>
            <a:spAutoFit/>
          </a:bodyPr>
          <a:p>
            <a:r>
              <a:rPr lang="en-US" altLang="zh-CN" sz="1600">
                <a:solidFill>
                  <a:srgbClr val="0033B3"/>
                </a:solidFill>
                <a:uFillTx/>
                <a:latin typeface="Times New Roman" panose="02020603050405020304" pitchFamily="18" charset="0"/>
              </a:rPr>
              <a:t> else:</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p = hanoi(n-1,a,c,b)</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move(n,a,b,c)</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l = hanoi(n-1,c,b,a)</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return 1+p+l</a:t>
            </a:r>
            <a:endParaRPr lang="en-US" altLang="zh-CN" sz="1600">
              <a:solidFill>
                <a:srgbClr val="0033B3"/>
              </a:solidFill>
              <a:uFillTx/>
              <a:latin typeface="Times New Roman" panose="02020603050405020304" pitchFamily="18" charset="0"/>
            </a:endParaRPr>
          </a:p>
          <a:p>
            <a:endParaRPr lang="en-US" altLang="zh-CN" sz="1600">
              <a:solidFill>
                <a:srgbClr val="0033B3"/>
              </a:solidFill>
              <a:uFillTx/>
              <a:latin typeface="Times New Roman" panose="02020603050405020304" pitchFamily="18" charset="0"/>
            </a:endParaRPr>
          </a:p>
        </p:txBody>
      </p:sp>
      <p:sp>
        <p:nvSpPr>
          <p:cNvPr id="10" name="左大括号 9"/>
          <p:cNvSpPr/>
          <p:nvPr/>
        </p:nvSpPr>
        <p:spPr>
          <a:xfrm>
            <a:off x="3420110" y="3877945"/>
            <a:ext cx="370840" cy="5664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547495" y="3918585"/>
            <a:ext cx="1553845" cy="33845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操作</a:t>
            </a:r>
            <a:r>
              <a:rPr lang="zh-CN" altLang="en-US" sz="1800">
                <a:latin typeface="Times New Roman" panose="02020603050405020304" pitchFamily="18" charset="0"/>
                <a:cs typeface="Times New Roman" panose="02020603050405020304" pitchFamily="18" charset="0"/>
                <a:sym typeface="+mn-ea"/>
              </a:rPr>
              <a:t>函数</a:t>
            </a:r>
            <a:endParaRPr lang="zh-CN" altLang="en-US" sz="1800">
              <a:latin typeface="Times New Roman" panose="02020603050405020304" pitchFamily="18" charset="0"/>
              <a:cs typeface="Times New Roman" panose="02020603050405020304" pitchFamily="18" charset="0"/>
              <a:sym typeface="+mn-ea"/>
            </a:endParaRPr>
          </a:p>
        </p:txBody>
      </p:sp>
      <p:sp>
        <p:nvSpPr>
          <p:cNvPr id="14" name="左大括号 13"/>
          <p:cNvSpPr/>
          <p:nvPr/>
        </p:nvSpPr>
        <p:spPr>
          <a:xfrm>
            <a:off x="3420110" y="4612640"/>
            <a:ext cx="371475" cy="8585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547495" y="4797425"/>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解决基</a:t>
            </a:r>
            <a:r>
              <a:rPr lang="zh-CN" altLang="en-US" sz="1800">
                <a:latin typeface="Times New Roman" panose="02020603050405020304" pitchFamily="18" charset="0"/>
                <a:cs typeface="Times New Roman" panose="02020603050405020304" pitchFamily="18" charset="0"/>
                <a:sym typeface="+mn-ea"/>
              </a:rPr>
              <a:t>问题</a:t>
            </a:r>
            <a:endParaRPr lang="zh-CN" altLang="en-US" sz="1800">
              <a:latin typeface="Times New Roman" panose="02020603050405020304" pitchFamily="18" charset="0"/>
              <a:cs typeface="Times New Roman" panose="02020603050405020304" pitchFamily="18" charset="0"/>
              <a:sym typeface="+mn-ea"/>
            </a:endParaRPr>
          </a:p>
        </p:txBody>
      </p:sp>
      <p:sp>
        <p:nvSpPr>
          <p:cNvPr id="16" name="左大括号 15"/>
          <p:cNvSpPr/>
          <p:nvPr/>
        </p:nvSpPr>
        <p:spPr>
          <a:xfrm>
            <a:off x="3419475" y="5553710"/>
            <a:ext cx="372110" cy="10191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547495" y="5877560"/>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递进</a:t>
            </a:r>
            <a:r>
              <a:rPr lang="zh-CN" altLang="en-US" sz="1800">
                <a:latin typeface="Times New Roman" panose="02020603050405020304" pitchFamily="18" charset="0"/>
                <a:cs typeface="Times New Roman" panose="02020603050405020304" pitchFamily="18" charset="0"/>
                <a:sym typeface="+mn-ea"/>
              </a:rPr>
              <a:t>回归</a:t>
            </a:r>
            <a:endParaRPr lang="zh-CN" altLang="en-US" sz="18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3" grpId="0"/>
      <p:bldP spid="13" grpId="1"/>
      <p:bldP spid="10" grpId="1" animBg="1"/>
      <p:bldP spid="3" grpId="1"/>
      <p:bldP spid="15" grpId="0"/>
      <p:bldP spid="14" grpId="0" animBg="1"/>
      <p:bldP spid="4" grpId="0"/>
      <p:bldP spid="15" grpId="1"/>
      <p:bldP spid="14" grpId="1" animBg="1"/>
      <p:bldP spid="4" grpId="1"/>
      <p:bldP spid="17" grpId="0"/>
      <p:bldP spid="16" grpId="0" animBg="1"/>
      <p:bldP spid="5" grpId="0"/>
      <p:bldP spid="17" grpId="1"/>
      <p:bldP spid="16" grpId="1" animBg="1"/>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328930" y="4554855"/>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Hanoi(n)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393319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3789045"/>
            <a:ext cx="3811905" cy="3025140"/>
          </a:xfrm>
          <a:prstGeom prst="rect">
            <a:avLst/>
          </a:prstGeom>
          <a:noFill/>
        </p:spPr>
        <p:txBody>
          <a:bodyPr wrap="square" rtlCol="0">
            <a:noAutofit/>
          </a:bodyPr>
          <a:p>
            <a:r>
              <a:rPr lang="zh-CN" altLang="en-US" sz="2400">
                <a:latin typeface="Times New Roman" panose="02020603050405020304" pitchFamily="18" charset="0"/>
                <a:cs typeface="Times New Roman" panose="02020603050405020304" pitchFamily="18" charset="0"/>
              </a:rPr>
              <a:t>将最后一个盘子从</a:t>
            </a:r>
            <a:r>
              <a:rPr lang="en-US" altLang="zh-CN" sz="2400">
                <a:latin typeface="Times New Roman" panose="02020603050405020304" pitchFamily="18" charset="0"/>
                <a:cs typeface="Times New Roman" panose="02020603050405020304" pitchFamily="18" charset="0"/>
              </a:rPr>
              <a:t>a</a:t>
            </a:r>
            <a:r>
              <a:rPr lang="zh-CN" altLang="en-US" sz="2400">
                <a:latin typeface="Times New Roman" panose="02020603050405020304" pitchFamily="18" charset="0"/>
                <a:cs typeface="Times New Roman" panose="02020603050405020304" pitchFamily="18" charset="0"/>
              </a:rPr>
              <a:t>到</a:t>
            </a:r>
            <a:r>
              <a:rPr lang="en-US" altLang="zh-CN" sz="2400">
                <a:latin typeface="Times New Roman" panose="02020603050405020304" pitchFamily="18" charset="0"/>
                <a:cs typeface="Times New Roman" panose="02020603050405020304" pitchFamily="18" charset="0"/>
              </a:rPr>
              <a:t>b</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zh-CN" altLang="en-US" sz="2400">
                <a:latin typeface="Times New Roman" panose="02020603050405020304" pitchFamily="18" charset="0"/>
                <a:cs typeface="Times New Roman" panose="02020603050405020304" pitchFamily="18" charset="0"/>
              </a:rPr>
              <a:t>将</a:t>
            </a:r>
            <a:r>
              <a:rPr lang="en-US" altLang="zh-CN" sz="2400">
                <a:latin typeface="Times New Roman" panose="02020603050405020304" pitchFamily="18" charset="0"/>
                <a:cs typeface="Times New Roman" panose="02020603050405020304" pitchFamily="18" charset="0"/>
              </a:rPr>
              <a:t>n-1</a:t>
            </a:r>
            <a:r>
              <a:rPr lang="zh-CN" altLang="en-US" sz="2400">
                <a:latin typeface="Times New Roman" panose="02020603050405020304" pitchFamily="18" charset="0"/>
                <a:cs typeface="Times New Roman" panose="02020603050405020304" pitchFamily="18" charset="0"/>
              </a:rPr>
              <a:t>个盘子借助</a:t>
            </a:r>
            <a:r>
              <a:rPr lang="en-US" altLang="zh-CN" sz="2400">
                <a:latin typeface="Times New Roman" panose="02020603050405020304" pitchFamily="18" charset="0"/>
                <a:cs typeface="Times New Roman" panose="02020603050405020304" pitchFamily="18" charset="0"/>
              </a:rPr>
              <a:t>b</a:t>
            </a:r>
            <a:r>
              <a:rPr lang="zh-CN" altLang="en-US" sz="2400">
                <a:latin typeface="Times New Roman" panose="02020603050405020304" pitchFamily="18" charset="0"/>
                <a:cs typeface="Times New Roman" panose="02020603050405020304" pitchFamily="18" charset="0"/>
              </a:rPr>
              <a:t>盘子转移到</a:t>
            </a:r>
            <a:r>
              <a:rPr lang="en-US" altLang="zh-CN" sz="2400">
                <a:latin typeface="Times New Roman" panose="02020603050405020304" pitchFamily="18" charset="0"/>
                <a:cs typeface="Times New Roman" panose="02020603050405020304" pitchFamily="18" charset="0"/>
              </a:rPr>
              <a:t>c</a:t>
            </a:r>
            <a:r>
              <a:rPr lang="zh-CN" altLang="en-US" sz="2400">
                <a:latin typeface="Times New Roman" panose="02020603050405020304" pitchFamily="18" charset="0"/>
                <a:cs typeface="Times New Roman" panose="02020603050405020304" pitchFamily="18" charset="0"/>
              </a:rPr>
              <a:t>盘，将最后一个盘子从</a:t>
            </a:r>
            <a:r>
              <a:rPr lang="en-US" altLang="zh-CN" sz="2400">
                <a:latin typeface="Times New Roman" panose="02020603050405020304" pitchFamily="18" charset="0"/>
                <a:cs typeface="Times New Roman" panose="02020603050405020304" pitchFamily="18" charset="0"/>
              </a:rPr>
              <a:t>a</a:t>
            </a:r>
            <a:r>
              <a:rPr lang="zh-CN" altLang="en-US" sz="2400">
                <a:latin typeface="Times New Roman" panose="02020603050405020304" pitchFamily="18" charset="0"/>
                <a:cs typeface="Times New Roman" panose="02020603050405020304" pitchFamily="18" charset="0"/>
              </a:rPr>
              <a:t>转移到</a:t>
            </a:r>
            <a:r>
              <a:rPr lang="en-US" altLang="zh-CN" sz="2400">
                <a:latin typeface="Times New Roman" panose="02020603050405020304" pitchFamily="18" charset="0"/>
                <a:cs typeface="Times New Roman" panose="02020603050405020304" pitchFamily="18" charset="0"/>
              </a:rPr>
              <a:t>b,</a:t>
            </a:r>
            <a:r>
              <a:rPr lang="zh-CN" altLang="en-US" sz="2400">
                <a:latin typeface="Times New Roman" panose="02020603050405020304" pitchFamily="18" charset="0"/>
                <a:cs typeface="Times New Roman" panose="02020603050405020304" pitchFamily="18" charset="0"/>
              </a:rPr>
              <a:t>然后再将</a:t>
            </a:r>
            <a:r>
              <a:rPr lang="en-US" altLang="zh-CN" sz="2400">
                <a:latin typeface="Times New Roman" panose="02020603050405020304" pitchFamily="18" charset="0"/>
                <a:cs typeface="Times New Roman" panose="02020603050405020304" pitchFamily="18" charset="0"/>
              </a:rPr>
              <a:t>n-1</a:t>
            </a:r>
            <a:r>
              <a:rPr lang="zh-CN" altLang="en-US" sz="2400">
                <a:latin typeface="Times New Roman" panose="02020603050405020304" pitchFamily="18" charset="0"/>
                <a:cs typeface="Times New Roman" panose="02020603050405020304" pitchFamily="18" charset="0"/>
              </a:rPr>
              <a:t>个盘子借助</a:t>
            </a:r>
            <a:r>
              <a:rPr lang="en-US" altLang="zh-CN" sz="2400">
                <a:latin typeface="Times New Roman" panose="02020603050405020304" pitchFamily="18" charset="0"/>
                <a:cs typeface="Times New Roman" panose="02020603050405020304" pitchFamily="18" charset="0"/>
              </a:rPr>
              <a:t>a</a:t>
            </a:r>
            <a:r>
              <a:rPr lang="zh-CN" altLang="en-US" sz="2400">
                <a:latin typeface="Times New Roman" panose="02020603050405020304" pitchFamily="18" charset="0"/>
                <a:cs typeface="Times New Roman" panose="02020603050405020304" pitchFamily="18" charset="0"/>
              </a:rPr>
              <a:t>转移到</a:t>
            </a:r>
            <a:r>
              <a:rPr lang="en-US" altLang="zh-CN" sz="2400">
                <a:latin typeface="Times New Roman" panose="02020603050405020304" pitchFamily="18" charset="0"/>
                <a:cs typeface="Times New Roman" panose="02020603050405020304" pitchFamily="18" charset="0"/>
              </a:rPr>
              <a:t> b</a:t>
            </a:r>
            <a:r>
              <a:rPr lang="zh-CN" altLang="en-US" sz="2400">
                <a:latin typeface="Times New Roman" panose="02020603050405020304" pitchFamily="18" charset="0"/>
                <a:cs typeface="Times New Roman" panose="02020603050405020304" pitchFamily="18" charset="0"/>
              </a:rPr>
              <a:t>盘</a:t>
            </a:r>
            <a:endParaRPr lang="zh-CN" altLang="en-US"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443980" y="3861435"/>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
        <p:nvSpPr>
          <p:cNvPr id="3" name="文本框 2"/>
          <p:cNvSpPr txBox="1"/>
          <p:nvPr/>
        </p:nvSpPr>
        <p:spPr>
          <a:xfrm>
            <a:off x="683260" y="1917065"/>
            <a:ext cx="4572000" cy="460375"/>
          </a:xfrm>
          <a:prstGeom prst="rect">
            <a:avLst/>
          </a:prstGeom>
          <a:noFill/>
        </p:spPr>
        <p:txBody>
          <a:bodyPr wrap="square" rtlCol="0" anchor="t">
            <a:spAutoFit/>
          </a:bodyPr>
          <a:p>
            <a:r>
              <a:rPr lang="zh-CN" altLang="en-US" sz="2400" dirty="0">
                <a:solidFill>
                  <a:srgbClr val="FF0000"/>
                </a:solidFill>
                <a:latin typeface="宋体" panose="02010600030101010101" pitchFamily="2" charset="-122"/>
                <a:sym typeface="+mn-ea"/>
              </a:rPr>
              <a:t>数学归纳法来理解递归</a:t>
            </a:r>
            <a:endParaRPr lang="zh-CN" altLang="en-US" sz="2400" dirty="0">
              <a:solidFill>
                <a:srgbClr val="FF0000"/>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4" name="图片 3"/>
          <p:cNvPicPr>
            <a:picLocks noChangeAspect="1"/>
          </p:cNvPicPr>
          <p:nvPr/>
        </p:nvPicPr>
        <p:blipFill>
          <a:blip r:embed="rId1"/>
          <a:stretch>
            <a:fillRect/>
          </a:stretch>
        </p:blipFill>
        <p:spPr>
          <a:xfrm>
            <a:off x="1353820" y="1643380"/>
            <a:ext cx="6510020" cy="443547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79512" y="1772816"/>
            <a:ext cx="878497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技术求解问题的设计方法是：在求解一个规模较大的复杂问题时，需要经过分析思考，将原问题分解成若干个相对简单而相同类型的子问题，需要注意的是分解出的子问题的解法必须与原问题是一致的，以此类推，直到分解出的子问题具有直接解为止，再由这个已知的解反推回去，如此通过递推求得原问题的解。适用使用递归技术求解的问题具有以下两个特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）问题具有可用自身的问题描述的性质；</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）某一有限步分解的子问题存在直接的解。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在求解具有上述特征的问题时，递归的设计方法是：</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）通过分析写出递归式，即把对原问题的求解分解成包含有对子问题求解的形式；</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）设计递归出口。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323528" y="1052736"/>
            <a:ext cx="3796232"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递归的设计方法</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4211955" y="981075"/>
            <a:ext cx="4572000" cy="460375"/>
          </a:xfrm>
          <a:prstGeom prst="rect">
            <a:avLst/>
          </a:prstGeom>
          <a:noFill/>
        </p:spPr>
        <p:txBody>
          <a:bodyPr wrap="square" rtlCol="0" anchor="t">
            <a:spAutoFit/>
          </a:bodyPr>
          <a:p>
            <a:r>
              <a:rPr lang="zh-CN" altLang="en-US" sz="2400" dirty="0">
                <a:solidFill>
                  <a:srgbClr val="080808"/>
                </a:solidFill>
                <a:latin typeface="楷体" panose="02010609060101010101" pitchFamily="49" charset="-122"/>
                <a:ea typeface="楷体" panose="02010609060101010101" pitchFamily="49" charset="-122"/>
                <a:sym typeface="+mn-ea"/>
              </a:rPr>
              <a:t>解决问题：</a:t>
            </a:r>
            <a:endParaRPr lang="en-US" altLang="zh-CN" sz="2400" dirty="0">
              <a:solidFill>
                <a:srgbClr val="080808"/>
              </a:solidFill>
              <a:latin typeface="楷体" panose="02010609060101010101" pitchFamily="49" charset="-122"/>
              <a:ea typeface="楷体" panose="02010609060101010101" pitchFamily="49" charset="-122"/>
              <a:sym typeface="+mn-ea"/>
            </a:endParaRPr>
          </a:p>
        </p:txBody>
      </p:sp>
      <p:pic>
        <p:nvPicPr>
          <p:cNvPr id="4" name="图片 3"/>
          <p:cNvPicPr>
            <a:picLocks noChangeAspect="1"/>
          </p:cNvPicPr>
          <p:nvPr/>
        </p:nvPicPr>
        <p:blipFill>
          <a:blip r:embed="rId6"/>
          <a:stretch>
            <a:fillRect/>
          </a:stretch>
        </p:blipFill>
        <p:spPr>
          <a:xfrm>
            <a:off x="5795645" y="260985"/>
            <a:ext cx="2047875" cy="18478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3.5】</a:t>
            </a:r>
            <a:r>
              <a:rPr lang="zh-CN" altLang="en-US" sz="2400" dirty="0">
                <a:solidFill>
                  <a:srgbClr val="080808"/>
                </a:solidFill>
                <a:latin typeface="楷体" panose="02010609060101010101" pitchFamily="49" charset="-122"/>
                <a:ea typeface="楷体" panose="02010609060101010101" pitchFamily="49" charset="-122"/>
              </a:rPr>
              <a:t>委员会问题。问题描述：从由</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个人组成的团体中选出</a:t>
            </a:r>
            <a:r>
              <a:rPr lang="en-US" altLang="zh-CN" sz="2400" dirty="0">
                <a:solidFill>
                  <a:srgbClr val="080808"/>
                </a:solidFill>
                <a:latin typeface="楷体" panose="02010609060101010101" pitchFamily="49" charset="-122"/>
                <a:ea typeface="楷体" panose="02010609060101010101" pitchFamily="49" charset="-122"/>
              </a:rPr>
              <a:t>k (</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个人组成一个委员会，请设计算法求出共有多少种构成方法。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69875" y="245950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个人的问题是一个组合问题。首先将</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个人固定位置，如此从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个人的问题就分解成为两种情况：第一种情况是第一个人是委员会的成员，即包括在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个人中；第二种情况是是第一个人不是委员会的成员，即不包括在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个人中。对于第一种情况，问题就简化为从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k-1</a:t>
            </a:r>
            <a:r>
              <a:rPr lang="zh-CN" altLang="en-US" sz="2400" dirty="0">
                <a:solidFill>
                  <a:srgbClr val="080808"/>
                </a:solidFill>
                <a:latin typeface="楷体" panose="02010609060101010101" pitchFamily="49" charset="-122"/>
                <a:ea typeface="楷体" panose="02010609060101010101" pitchFamily="49" charset="-122"/>
              </a:rPr>
              <a:t>个人的问题，这是原问题的子问题；对于第二种情况，问题就简化为从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个人中抽出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个人的问题，这也是原问题的子问题，原问题的解等于以上两部分之和。</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881590" y="1268760"/>
            <a:ext cx="7380820" cy="5328592"/>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committee (int n, int k)</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if(k == 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if(n == k)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committee (n-1, k-1) + committee (n-1, k);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3.6】</a:t>
            </a:r>
            <a:r>
              <a:rPr lang="zh-CN" altLang="en-US" sz="2400" dirty="0">
                <a:solidFill>
                  <a:srgbClr val="080808"/>
                </a:solidFill>
                <a:latin typeface="楷体" panose="02010609060101010101" pitchFamily="49" charset="-122"/>
                <a:ea typeface="楷体" panose="02010609060101010101" pitchFamily="49" charset="-122"/>
              </a:rPr>
              <a:t>排队买票问题。现在有一场电影在售票，一张影票的价格是</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元，现在有</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个人在排队等待购票，其中有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元的钞票，另</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元的钞票。设计算法求出这</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48779" y="3717032"/>
            <a:ext cx="860425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解题思路：定义</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，含义是有</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元的钞票时，售票处不会出现找不开钱的局面的不同排队种数。首先考虑两类特殊情况：一是当 </a:t>
            </a:r>
            <a:r>
              <a:rPr lang="en-US" altLang="zh-CN" sz="2000" dirty="0">
                <a:solidFill>
                  <a:srgbClr val="080808"/>
                </a:solidFill>
                <a:latin typeface="楷体" panose="02010609060101010101" pitchFamily="49" charset="-122"/>
                <a:ea typeface="楷体" panose="02010609060101010101" pitchFamily="49" charset="-122"/>
              </a:rPr>
              <a:t>n=0</a:t>
            </a:r>
            <a:r>
              <a:rPr lang="zh-CN" altLang="en-US" sz="2000" dirty="0">
                <a:solidFill>
                  <a:srgbClr val="080808"/>
                </a:solidFill>
                <a:latin typeface="楷体" panose="02010609060101010101" pitchFamily="49" charset="-122"/>
                <a:ea typeface="楷体" panose="02010609060101010101" pitchFamily="49" charset="-122"/>
              </a:rPr>
              <a:t>时，此时排队购票的所有人手中拿的都是面额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元的钞票，售票处不会出现找不开钱的局面，根据题意拿同样面值钞票的人对换位置为同一种排队，因此</a:t>
            </a:r>
            <a:r>
              <a:rPr lang="en-US" altLang="zh-CN" sz="2000" dirty="0">
                <a:solidFill>
                  <a:srgbClr val="080808"/>
                </a:solidFill>
                <a:latin typeface="楷体" panose="02010609060101010101" pitchFamily="49" charset="-122"/>
                <a:ea typeface="楷体" panose="02010609060101010101" pitchFamily="49" charset="-122"/>
              </a:rPr>
              <a:t>tickets (m,0)=1</a:t>
            </a:r>
            <a:r>
              <a:rPr lang="zh-CN" altLang="en-US" sz="2000" dirty="0">
                <a:solidFill>
                  <a:srgbClr val="080808"/>
                </a:solidFill>
                <a:latin typeface="楷体" panose="02010609060101010101" pitchFamily="49" charset="-122"/>
                <a:ea typeface="楷体" panose="02010609060101010101" pitchFamily="49" charset="-122"/>
              </a:rPr>
              <a:t>。二是当</a:t>
            </a:r>
            <a:r>
              <a:rPr lang="en-US" altLang="zh-CN" sz="2000" dirty="0">
                <a:solidFill>
                  <a:srgbClr val="080808"/>
                </a:solidFill>
                <a:latin typeface="楷体" panose="02010609060101010101" pitchFamily="49" charset="-122"/>
                <a:ea typeface="楷体" panose="02010609060101010101" pitchFamily="49" charset="-122"/>
              </a:rPr>
              <a:t>m&lt;n</a:t>
            </a:r>
            <a:r>
              <a:rPr lang="zh-CN" altLang="en-US" sz="2000" dirty="0">
                <a:solidFill>
                  <a:srgbClr val="080808"/>
                </a:solidFill>
                <a:latin typeface="楷体" panose="02010609060101010101" pitchFamily="49" charset="-122"/>
                <a:ea typeface="楷体" panose="02010609060101010101" pitchFamily="49" charset="-122"/>
              </a:rPr>
              <a:t>时，即购票的人中手持面额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元钞票的人数小于手持面额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元钞票的人数，不管怎么样排队，即便把</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张</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元的钞票都用上，仍然会出现找不开钱的局面，因此</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)=0</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接下来将问题分解成为两种情况：</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）假设第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个人手持</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(m,n-1)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m-1</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(m-1,n)</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07504" y="3861048"/>
            <a:ext cx="56491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由此得出递推定义式如下所示</a:t>
            </a:r>
            <a:r>
              <a:rPr lang="zh-CN" altLang="en-US" sz="2400" dirty="0" smtClean="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tickets (int m, 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y;</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if(m&lt;n)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 tickets (m,n-1)+ tickets (m-1,n);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return(y);</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95075" y="1124744"/>
            <a:ext cx="87538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fun(int pos)</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(pos == 6)</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2;</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1.5*(fun(pos+1) + 2);</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main()</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一共有</a:t>
            </a:r>
            <a:r>
              <a:rPr lang="en-US" altLang="zh-CN" sz="2400" dirty="0">
                <a:solidFill>
                  <a:srgbClr val="080808"/>
                </a:solidFill>
                <a:latin typeface="楷体" panose="02010609060101010101" pitchFamily="49" charset="-122"/>
                <a:ea typeface="楷体" panose="02010609060101010101" pitchFamily="49" charset="-122"/>
              </a:rPr>
              <a:t>%d</a:t>
            </a:r>
            <a:r>
              <a:rPr lang="zh-CN" altLang="en-US" sz="2400" dirty="0">
                <a:solidFill>
                  <a:srgbClr val="080808"/>
                </a:solidFill>
                <a:latin typeface="楷体" panose="02010609060101010101" pitchFamily="49" charset="-122"/>
                <a:ea typeface="楷体" panose="02010609060101010101" pitchFamily="49" charset="-122"/>
              </a:rPr>
              <a:t>个鸭子</a:t>
            </a:r>
            <a:r>
              <a:rPr lang="en-US" altLang="zh-CN" sz="2400" dirty="0">
                <a:solidFill>
                  <a:srgbClr val="080808"/>
                </a:solidFill>
                <a:latin typeface="楷体" panose="02010609060101010101" pitchFamily="49" charset="-122"/>
                <a:ea typeface="楷体" panose="02010609060101010101" pitchFamily="49" charset="-122"/>
              </a:rPr>
              <a:t>!\n", fun(1));</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844505"/>
            <a:ext cx="813690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将待解决的问题分成若干个子问题，</a:t>
            </a:r>
            <a:r>
              <a:rPr lang="zh-CN" altLang="en-US" sz="2400" dirty="0">
                <a:solidFill>
                  <a:srgbClr val="FF0000"/>
                </a:solidFill>
                <a:uFillTx/>
                <a:latin typeface="Times New Roman" panose="02020603050405020304" pitchFamily="18" charset="0"/>
              </a:rPr>
              <a:t>子问题与原问题有相同的性质</a:t>
            </a:r>
            <a:r>
              <a:rPr lang="zh-CN" altLang="en-US" sz="2400" dirty="0">
                <a:solidFill>
                  <a:srgbClr val="080808"/>
                </a:solidFill>
                <a:uFillTx/>
                <a:latin typeface="Times New Roman" panose="02020603050405020304" pitchFamily="18" charset="0"/>
              </a:rPr>
              <a:t>，依次求解子问题，最终将子问题合并就可以解决原问题。因为子问题与原问题有类似的性质，因此解决此问题就可以</a:t>
            </a:r>
            <a:r>
              <a:rPr lang="zh-CN" altLang="en-US" sz="2400" dirty="0">
                <a:solidFill>
                  <a:srgbClr val="FF0000"/>
                </a:solidFill>
                <a:uFillTx/>
                <a:latin typeface="Times New Roman" panose="02020603050405020304" pitchFamily="18" charset="0"/>
              </a:rPr>
              <a:t>利用递归</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圆角矩形 1"/>
          <p:cNvSpPr/>
          <p:nvPr/>
        </p:nvSpPr>
        <p:spPr>
          <a:xfrm>
            <a:off x="1979295" y="3519805"/>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2123440" y="3555365"/>
            <a:ext cx="1136650" cy="542925"/>
          </a:xfrm>
          <a:prstGeom prst="rect">
            <a:avLst/>
          </a:prstGeom>
          <a:noFill/>
        </p:spPr>
        <p:txBody>
          <a:bodyPr wrap="square" rtlCol="0">
            <a:noAutofit/>
          </a:bodyPr>
          <a:p>
            <a:r>
              <a:rPr lang="zh-CN" altLang="en-US"/>
              <a:t>大问题</a:t>
            </a:r>
            <a:endParaRPr lang="zh-CN" altLang="en-US"/>
          </a:p>
        </p:txBody>
      </p:sp>
      <p:sp>
        <p:nvSpPr>
          <p:cNvPr id="4" name="圆角矩形 3"/>
          <p:cNvSpPr/>
          <p:nvPr/>
        </p:nvSpPr>
        <p:spPr>
          <a:xfrm>
            <a:off x="11969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1341120" y="4599940"/>
            <a:ext cx="944880" cy="457200"/>
          </a:xfrm>
          <a:prstGeom prst="rect">
            <a:avLst/>
          </a:prstGeom>
          <a:noFill/>
        </p:spPr>
        <p:txBody>
          <a:bodyPr wrap="square" rtlCol="0">
            <a:noAutofit/>
          </a:bodyPr>
          <a:p>
            <a:r>
              <a:rPr lang="zh-CN" altLang="en-US" sz="1400"/>
              <a:t>小问题</a:t>
            </a:r>
            <a:endParaRPr lang="zh-CN" altLang="en-US" sz="1400"/>
          </a:p>
        </p:txBody>
      </p:sp>
      <p:sp>
        <p:nvSpPr>
          <p:cNvPr id="6" name="圆角矩形 5"/>
          <p:cNvSpPr/>
          <p:nvPr/>
        </p:nvSpPr>
        <p:spPr>
          <a:xfrm>
            <a:off x="29876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131820" y="4599940"/>
            <a:ext cx="944880" cy="457200"/>
          </a:xfrm>
          <a:prstGeom prst="rect">
            <a:avLst/>
          </a:prstGeom>
          <a:noFill/>
        </p:spPr>
        <p:txBody>
          <a:bodyPr wrap="square" rtlCol="0">
            <a:noAutofit/>
          </a:bodyPr>
          <a:p>
            <a:r>
              <a:rPr lang="zh-CN" altLang="en-US" sz="1400"/>
              <a:t>小问题</a:t>
            </a:r>
            <a:endParaRPr lang="zh-CN" altLang="en-US" sz="1400"/>
          </a:p>
        </p:txBody>
      </p:sp>
      <p:sp>
        <p:nvSpPr>
          <p:cNvPr id="8" name="圆角矩形 7"/>
          <p:cNvSpPr/>
          <p:nvPr/>
        </p:nvSpPr>
        <p:spPr>
          <a:xfrm>
            <a:off x="4584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469265" y="5608320"/>
            <a:ext cx="944880" cy="457200"/>
          </a:xfrm>
          <a:prstGeom prst="rect">
            <a:avLst/>
          </a:prstGeom>
          <a:noFill/>
        </p:spPr>
        <p:txBody>
          <a:bodyPr wrap="square" rtlCol="0">
            <a:noAutofit/>
          </a:bodyPr>
          <a:p>
            <a:r>
              <a:rPr lang="zh-CN" altLang="en-US" sz="1400"/>
              <a:t>更小问题</a:t>
            </a:r>
            <a:endParaRPr lang="zh-CN" altLang="en-US" sz="1400"/>
          </a:p>
        </p:txBody>
      </p:sp>
      <p:sp>
        <p:nvSpPr>
          <p:cNvPr id="10" name="圆角矩形 9"/>
          <p:cNvSpPr/>
          <p:nvPr/>
        </p:nvSpPr>
        <p:spPr>
          <a:xfrm>
            <a:off x="159956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61036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2" name="圆角矩形 11"/>
          <p:cNvSpPr/>
          <p:nvPr/>
        </p:nvSpPr>
        <p:spPr>
          <a:xfrm>
            <a:off x="283527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84607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4" name="圆角矩形 13"/>
          <p:cNvSpPr/>
          <p:nvPr/>
        </p:nvSpPr>
        <p:spPr>
          <a:xfrm>
            <a:off x="39763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3987165" y="5608320"/>
            <a:ext cx="944880" cy="457200"/>
          </a:xfrm>
          <a:prstGeom prst="rect">
            <a:avLst/>
          </a:prstGeom>
          <a:noFill/>
        </p:spPr>
        <p:txBody>
          <a:bodyPr wrap="square" rtlCol="0">
            <a:noAutofit/>
          </a:bodyPr>
          <a:p>
            <a:r>
              <a:rPr lang="zh-CN" altLang="en-US" sz="1400"/>
              <a:t>更小问题</a:t>
            </a:r>
            <a:endParaRPr lang="zh-CN" altLang="en-US" sz="1400"/>
          </a:p>
        </p:txBody>
      </p:sp>
      <p:cxnSp>
        <p:nvCxnSpPr>
          <p:cNvPr id="16" name="直接连接符 15"/>
          <p:cNvCxnSpPr>
            <a:stCxn id="3" idx="2"/>
            <a:endCxn id="5" idx="0"/>
          </p:cNvCxnSpPr>
          <p:nvPr/>
        </p:nvCxnSpPr>
        <p:spPr>
          <a:xfrm flipH="1">
            <a:off x="1813560" y="409829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a:endCxn id="7" idx="0"/>
          </p:cNvCxnSpPr>
          <p:nvPr/>
        </p:nvCxnSpPr>
        <p:spPr>
          <a:xfrm>
            <a:off x="2699385" y="409638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endCxn id="9" idx="0"/>
          </p:cNvCxnSpPr>
          <p:nvPr/>
        </p:nvCxnSpPr>
        <p:spPr>
          <a:xfrm flipH="1">
            <a:off x="941705" y="497268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a:endCxn id="11" idx="0"/>
          </p:cNvCxnSpPr>
          <p:nvPr/>
        </p:nvCxnSpPr>
        <p:spPr>
          <a:xfrm>
            <a:off x="1729105" y="498157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3" idx="0"/>
          </p:cNvCxnSpPr>
          <p:nvPr/>
        </p:nvCxnSpPr>
        <p:spPr>
          <a:xfrm flipH="1">
            <a:off x="3318510" y="497903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5" idx="0"/>
          </p:cNvCxnSpPr>
          <p:nvPr/>
        </p:nvCxnSpPr>
        <p:spPr>
          <a:xfrm>
            <a:off x="3491865" y="498792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853565" y="6156325"/>
            <a:ext cx="1838325" cy="459105"/>
          </a:xfrm>
          <a:prstGeom prst="rect">
            <a:avLst/>
          </a:prstGeom>
          <a:noFill/>
        </p:spPr>
        <p:txBody>
          <a:bodyPr wrap="square" rtlCol="0" anchor="t">
            <a:noAutofit/>
          </a:bodyPr>
          <a:p>
            <a:pPr indent="457200">
              <a:spcBef>
                <a:spcPct val="50000"/>
              </a:spcBef>
              <a:buSzTx/>
              <a:buFontTx/>
              <a:buNone/>
            </a:pPr>
            <a:r>
              <a:rPr lang="en-US" altLang="zh-CN" sz="2400" dirty="0">
                <a:solidFill>
                  <a:schemeClr val="tx1"/>
                </a:solidFill>
                <a:uFillTx/>
                <a:latin typeface="Times New Roman" panose="02020603050405020304" pitchFamily="18" charset="0"/>
                <a:sym typeface="+mn-ea"/>
              </a:rPr>
              <a:t>......</a:t>
            </a:r>
            <a:endParaRPr lang="en-US" altLang="zh-CN" sz="2400" dirty="0">
              <a:solidFill>
                <a:schemeClr val="tx1"/>
              </a:solidFill>
              <a:uFillTx/>
              <a:latin typeface="Times New Roman" panose="02020603050405020304" pitchFamily="18" charset="0"/>
              <a:sym typeface="+mn-ea"/>
            </a:endParaRPr>
          </a:p>
        </p:txBody>
      </p:sp>
      <p:sp>
        <p:nvSpPr>
          <p:cNvPr id="23" name="圆角矩形 22"/>
          <p:cNvSpPr/>
          <p:nvPr/>
        </p:nvSpPr>
        <p:spPr>
          <a:xfrm>
            <a:off x="6273800" y="3249930"/>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300470" y="3284855"/>
            <a:ext cx="1136650" cy="542925"/>
          </a:xfrm>
          <a:prstGeom prst="rect">
            <a:avLst/>
          </a:prstGeom>
          <a:noFill/>
        </p:spPr>
        <p:txBody>
          <a:bodyPr wrap="square" rtlCol="0">
            <a:noAutofit/>
          </a:bodyPr>
          <a:p>
            <a:r>
              <a:rPr lang="zh-CN" altLang="en-US"/>
              <a:t>大问题</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引入：假设现在有一块布，要求将这块布均匀地分成方块，且分出的方块要尽可能大。</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楷体" panose="02010609060101010101" pitchFamily="49" charset="-122"/>
              <a:ea typeface="楷体" panose="02010609060101010101" pitchFamily="49"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第一步，先找出递归出口，对于这个问题最容易处理的情况是，一条边的长度是另外一条边的整数倍。即如果一条边是</a:t>
            </a:r>
            <a:r>
              <a:rPr lang="en-US" altLang="zh-CN" sz="2000" dirty="0">
                <a:solidFill>
                  <a:srgbClr val="080808"/>
                </a:solidFill>
                <a:latin typeface="楷体" panose="02010609060101010101" pitchFamily="49" charset="-122"/>
                <a:ea typeface="楷体" panose="02010609060101010101" pitchFamily="49" charset="-122"/>
              </a:rPr>
              <a:t>20m</a:t>
            </a:r>
            <a:r>
              <a:rPr lang="zh-CN" altLang="en-US" sz="2000" dirty="0">
                <a:solidFill>
                  <a:srgbClr val="080808"/>
                </a:solidFill>
                <a:latin typeface="楷体" panose="02010609060101010101" pitchFamily="49" charset="-122"/>
                <a:ea typeface="楷体" panose="02010609060101010101" pitchFamily="49" charset="-122"/>
              </a:rPr>
              <a:t>，另外一条边是</a:t>
            </a:r>
            <a:r>
              <a:rPr lang="en-US" altLang="zh-CN" sz="2000" dirty="0">
                <a:solidFill>
                  <a:srgbClr val="080808"/>
                </a:solidFill>
                <a:latin typeface="楷体" panose="02010609060101010101" pitchFamily="49" charset="-122"/>
                <a:ea typeface="楷体" panose="02010609060101010101" pitchFamily="49" charset="-122"/>
              </a:rPr>
              <a:t>10m</a:t>
            </a:r>
            <a:r>
              <a:rPr lang="zh-CN" altLang="en-US" sz="2000" dirty="0">
                <a:solidFill>
                  <a:srgbClr val="080808"/>
                </a:solidFill>
                <a:latin typeface="楷体" panose="02010609060101010101" pitchFamily="49" charset="-122"/>
                <a:ea typeface="楷体" panose="02010609060101010101" pitchFamily="49" charset="-122"/>
              </a:rPr>
              <a:t>，就能直接将布分成两块，最大方块是</a:t>
            </a:r>
            <a:r>
              <a:rPr lang="en-US" altLang="zh-CN" sz="2000" dirty="0">
                <a:solidFill>
                  <a:srgbClr val="080808"/>
                </a:solidFill>
                <a:latin typeface="楷体" panose="02010609060101010101" pitchFamily="49" charset="-122"/>
                <a:ea typeface="楷体" panose="02010609060101010101" pitchFamily="49" charset="-122"/>
              </a:rPr>
              <a:t>10m×10m</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第二步，分解问题，找出递归条件。根据分治策略，缩小问题规模。如何缩小问题的规模呢？首先找出这块布可以分出的最大方块，如下</a:t>
            </a:r>
            <a:r>
              <a:rPr lang="zh-CN" altLang="en-US" sz="2000" dirty="0" smtClean="0">
                <a:solidFill>
                  <a:srgbClr val="080808"/>
                </a:solidFill>
                <a:latin typeface="楷体" panose="02010609060101010101" pitchFamily="49" charset="-122"/>
                <a:ea typeface="楷体" panose="02010609060101010101" pitchFamily="49" charset="-122"/>
              </a:rPr>
              <a:t>图所示：</a:t>
            </a:r>
            <a:endParaRPr lang="en-US" altLang="zh-CN" sz="2000" dirty="0" smtClean="0">
              <a:solidFill>
                <a:srgbClr val="080808"/>
              </a:solidFill>
              <a:latin typeface="楷体" panose="02010609060101010101" pitchFamily="49" charset="-122"/>
              <a:ea typeface="楷体" panose="02010609060101010101" pitchFamily="49" charset="-122"/>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如上图所示，从这块布中分出两个</a:t>
            </a:r>
            <a:r>
              <a:rPr lang="en-US" altLang="zh-CN" sz="2000" dirty="0">
                <a:solidFill>
                  <a:srgbClr val="080808"/>
                </a:solidFill>
                <a:latin typeface="楷体" panose="02010609060101010101" pitchFamily="49" charset="-122"/>
                <a:ea typeface="楷体" panose="02010609060101010101" pitchFamily="49" charset="-122"/>
              </a:rPr>
              <a:t>64m×64m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的布。能不能何对剩余的这块布使用相同的算法呢？现在要解决的问题从划分</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第三步，继续使用上述策略来分解问题，找出当前这块布可以分出的最大方块</a:t>
            </a:r>
            <a:r>
              <a:rPr lang="zh-CN" altLang="en-US" sz="2000" dirty="0" smtClean="0">
                <a:solidFill>
                  <a:srgbClr val="080808"/>
                </a:solidFill>
                <a:latin typeface="楷体" panose="02010609060101010101" pitchFamily="49" charset="-122"/>
                <a:ea typeface="楷体" panose="02010609060101010101" pitchFamily="49" charset="-122"/>
              </a:rPr>
              <a:t>，如下图所示：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40m×40m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第四步，继续使用上述策略来分解问题，找出当前这块布可以分出的最大</a:t>
            </a:r>
            <a:r>
              <a:rPr lang="zh-CN" altLang="en-US" sz="2000" dirty="0" smtClean="0">
                <a:solidFill>
                  <a:srgbClr val="080808"/>
                </a:solidFill>
                <a:latin typeface="楷体" panose="02010609060101010101" pitchFamily="49" charset="-122"/>
                <a:ea typeface="楷体" panose="02010609060101010101" pitchFamily="49" charset="-122"/>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而</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满足递归出口的条件，因为</a:t>
            </a:r>
            <a:r>
              <a:rPr lang="en-US" altLang="zh-CN" sz="2000" dirty="0">
                <a:solidFill>
                  <a:srgbClr val="080808"/>
                </a:solidFill>
                <a:latin typeface="楷体" panose="02010609060101010101" pitchFamily="49" charset="-122"/>
                <a:ea typeface="楷体" panose="02010609060101010101" pitchFamily="49" charset="-122"/>
              </a:rPr>
              <a:t>16</a:t>
            </a:r>
            <a:r>
              <a:rPr lang="zh-CN" altLang="en-US" sz="2000" dirty="0">
                <a:solidFill>
                  <a:srgbClr val="080808"/>
                </a:solidFill>
                <a:latin typeface="楷体" panose="02010609060101010101" pitchFamily="49" charset="-122"/>
                <a:ea typeface="楷体" panose="02010609060101010101" pitchFamily="49" charset="-122"/>
              </a:rPr>
              <a:t>是</a:t>
            </a:r>
            <a:r>
              <a:rPr lang="en-US" altLang="zh-CN" sz="2000" dirty="0">
                <a:solidFill>
                  <a:srgbClr val="080808"/>
                </a:solidFill>
                <a:latin typeface="楷体" panose="02010609060101010101" pitchFamily="49" charset="-122"/>
                <a:ea typeface="楷体" panose="02010609060101010101" pitchFamily="49" charset="-122"/>
              </a:rPr>
              <a:t>8</a:t>
            </a:r>
            <a:r>
              <a:rPr lang="zh-CN" altLang="en-US" sz="2000" dirty="0">
                <a:solidFill>
                  <a:srgbClr val="080808"/>
                </a:solidFill>
                <a:latin typeface="楷体" panose="02010609060101010101" pitchFamily="49" charset="-122"/>
                <a:ea typeface="楷体" panose="02010609060101010101" pitchFamily="49" charset="-122"/>
              </a:rPr>
              <a:t>的整数倍。因此接下来只需将将这块布分成两个</a:t>
            </a:r>
            <a:r>
              <a:rPr lang="en-US" altLang="zh-CN" sz="2000" dirty="0">
                <a:solidFill>
                  <a:srgbClr val="080808"/>
                </a:solidFill>
                <a:latin typeface="楷体" panose="02010609060101010101" pitchFamily="49" charset="-122"/>
                <a:ea typeface="楷体" panose="02010609060101010101" pitchFamily="49" charset="-122"/>
              </a:rPr>
              <a:t>8m×8m</a:t>
            </a:r>
            <a:r>
              <a:rPr lang="zh-CN" altLang="en-US" sz="2000" dirty="0">
                <a:solidFill>
                  <a:srgbClr val="080808"/>
                </a:solidFill>
                <a:latin typeface="楷体" panose="02010609060101010101" pitchFamily="49" charset="-122"/>
                <a:ea typeface="楷体" panose="02010609060101010101" pitchFamily="49" charset="-122"/>
              </a:rPr>
              <a:t>方块即可，如下</a:t>
            </a:r>
            <a:r>
              <a:rPr lang="zh-CN" altLang="en-US" sz="2000" dirty="0" smtClean="0">
                <a:solidFill>
                  <a:srgbClr val="080808"/>
                </a:solidFill>
                <a:latin typeface="楷体" panose="02010609060101010101" pitchFamily="49" charset="-122"/>
                <a:ea typeface="楷体" panose="02010609060101010101" pitchFamily="49" charset="-122"/>
              </a:rPr>
              <a:t>图所</a:t>
            </a:r>
            <a:r>
              <a:rPr lang="zh-CN" altLang="en-US" sz="2000" dirty="0">
                <a:solidFill>
                  <a:srgbClr val="080808"/>
                </a:solidFill>
                <a:latin typeface="楷体" panose="02010609060101010101" pitchFamily="49" charset="-122"/>
                <a:ea typeface="楷体" panose="02010609060101010101" pitchFamily="49" charset="-122"/>
              </a:rPr>
              <a:t>示：</a:t>
            </a: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由此划分完成，将不剩下任何布了，该问题的解是对于</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的布，均匀划分方块的所得最大方块尺寸是</a:t>
            </a:r>
            <a:r>
              <a:rPr lang="en-US" altLang="zh-CN" sz="2000" dirty="0">
                <a:solidFill>
                  <a:srgbClr val="080808"/>
                </a:solidFill>
                <a:latin typeface="楷体" panose="02010609060101010101" pitchFamily="49" charset="-122"/>
                <a:ea typeface="楷体" panose="02010609060101010101" pitchFamily="49" charset="-122"/>
              </a:rPr>
              <a:t>8 m× 8m</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分治策略就是把一个复杂的问题分解成多个相同或是相似的子问题，这些子问题互相独立且与原问题形式相同，如无直接解的话再把子问题分成更小的子问题</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直到最后得出的子问题可以简单的直接求解为止，原问题的解来源于子问题解的合并。</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分治法的思想主要包括以下三个部分：</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）分：将原问题逐步分解成规模更小的子问题，子问题要与原问题的解发一致；</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）治：将分解出的这些子问题逐个解决，若子问题规模较小且容易解决则直接解，否则递归解决各个子问题；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）合：将已经得出解的子问题进行合并，最终得出原问题的解。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77283" y="1340768"/>
            <a:ext cx="864318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分治法适用的问题具有以下特征：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）问题的规模缩小到一定的程度是能够容易求出解的；</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）问题能够分解为若干个规模较小的与原问题一致的子问题；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）所分解出的子问题的解能够合并得出原问题的解；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）原问题所分解出的各个子问题之间是相互独立的，也就是说子问题之间不包含公共的子问题。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快排的基本思想</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快速排序采用的是分治策略：</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）划分：选定</a:t>
            </a:r>
            <a:r>
              <a:rPr lang="zh-CN" altLang="en-US" sz="2400" dirty="0">
                <a:solidFill>
                  <a:srgbClr val="FF0000"/>
                </a:solidFill>
                <a:uFillTx/>
                <a:latin typeface="Times New Roman" panose="02020603050405020304" pitchFamily="18" charset="0"/>
              </a:rPr>
              <a:t>基准值</a:t>
            </a:r>
            <a:r>
              <a:rPr lang="zh-CN" altLang="en-US" sz="2400" dirty="0">
                <a:solidFill>
                  <a:srgbClr val="080808"/>
                </a:solidFill>
                <a:uFillTx/>
                <a:latin typeface="Times New Roman" panose="02020603050405020304" pitchFamily="18" charset="0"/>
              </a:rPr>
              <a:t>，将整个序列成为两个子序列：前面的子序列中数据元素的值均小于或等于基准值，后面的子序列中数据元素的值均大于或等于基准值，</a:t>
            </a:r>
            <a:r>
              <a:rPr lang="zh-CN" altLang="en-US" sz="2400" dirty="0">
                <a:solidFill>
                  <a:srgbClr val="FF0000"/>
                </a:solidFill>
                <a:uFillTx/>
                <a:latin typeface="Times New Roman" panose="02020603050405020304" pitchFamily="18" charset="0"/>
              </a:rPr>
              <a:t>并把基准值放在这两个子序列的中间的位置上；</a:t>
            </a:r>
            <a:endParaRPr lang="zh-CN" altLang="en-US" sz="2400" dirty="0">
              <a:solidFill>
                <a:srgbClr val="FF0000"/>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）求解子问题：若每个子序列内只有一个记录或空，则它是有序的，直接返回；否则递归地求解各个子问题。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）合并：由于对子序列</a:t>
            </a:r>
            <a:r>
              <a:rPr lang="en-US" altLang="zh-CN" sz="2400" dirty="0">
                <a:solidFill>
                  <a:srgbClr val="080808"/>
                </a:solidFill>
                <a:uFillTx/>
                <a:latin typeface="Times New Roman" panose="02020603050405020304" pitchFamily="18" charset="0"/>
              </a:rPr>
              <a:t>a1,a2, … ,ai-1</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ai+1, …, an</a:t>
            </a:r>
            <a:r>
              <a:rPr lang="zh-CN" altLang="en-US" sz="2400" dirty="0">
                <a:solidFill>
                  <a:srgbClr val="080808"/>
                </a:solidFill>
                <a:uFillTx/>
                <a:latin typeface="Times New Roman" panose="02020603050405020304" pitchFamily="18" charset="0"/>
              </a:rPr>
              <a:t>的排序是就地进行的，因此合并不需要执行任何操作。</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39553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597" y="5805701"/>
            <a:ext cx="89489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a:solidFill>
                  <a:srgbClr val="FF0000"/>
                </a:solidFill>
                <a:latin typeface="楷体" panose="02010609060101010101" pitchFamily="49" charset="-122"/>
                <a:ea typeface="楷体" panose="02010609060101010101" pitchFamily="49" charset="-122"/>
              </a:rPr>
              <a:t>1</a:t>
            </a:r>
            <a:r>
              <a:rPr lang="zh-CN" altLang="en-US" sz="2400" smtClean="0">
                <a:solidFill>
                  <a:srgbClr val="FF0000"/>
                </a:solidFill>
                <a:latin typeface="楷体" panose="02010609060101010101" pitchFamily="49" charset="-122"/>
                <a:ea typeface="楷体" panose="02010609060101010101" pitchFamily="49" charset="-122"/>
              </a:rPr>
              <a:t>、快速排序注意的问题，必须把基准值放在中间（我写的两个代码</a:t>
            </a:r>
            <a:r>
              <a:rPr lang="zh-CN" altLang="en-US" sz="2400" smtClean="0">
                <a:solidFill>
                  <a:srgbClr val="FF0000"/>
                </a:solidFill>
                <a:latin typeface="楷体" panose="02010609060101010101" pitchFamily="49" charset="-122"/>
                <a:ea typeface="楷体" panose="02010609060101010101" pitchFamily="49" charset="-122"/>
              </a:rPr>
              <a:t>举例）</a:t>
            </a:r>
            <a:endParaRPr lang="zh-CN" altLang="en-US" sz="2400" smtClean="0">
              <a:solidFill>
                <a:srgbClr val="FF0000"/>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701165"/>
            <a:ext cx="7505700" cy="711835"/>
          </a:xfrm>
          <a:prstGeom prst="rect">
            <a:avLst/>
          </a:prstGeom>
          <a:noFill/>
        </p:spPr>
        <p:txBody>
          <a:bodyPr wrap="square" rtlCol="0">
            <a:noAutofit/>
          </a:bodyPr>
          <a:p>
            <a:r>
              <a:rPr lang="zh-CN" altLang="en-US">
                <a:latin typeface="Times New Roman" panose="02020603050405020304" pitchFamily="18" charset="0"/>
              </a:rPr>
              <a:t>例如：</a:t>
            </a:r>
            <a:r>
              <a:rPr lang="zh-CN" altLang="en-US" dirty="0">
                <a:solidFill>
                  <a:srgbClr val="080808"/>
                </a:solidFill>
                <a:latin typeface="Times New Roman" panose="02020603050405020304" pitchFamily="18" charset="0"/>
                <a:sym typeface="+mn-ea"/>
              </a:rPr>
              <a:t>数据序列</a:t>
            </a:r>
            <a:r>
              <a:rPr lang="en-US" altLang="zh-CN" dirty="0">
                <a:solidFill>
                  <a:srgbClr val="080808"/>
                </a:solidFill>
                <a:latin typeface="Times New Roman" panose="02020603050405020304" pitchFamily="18" charset="0"/>
                <a:sym typeface="+mn-ea"/>
              </a:rPr>
              <a:t>{32,15,11,26,53,87,3,61}</a:t>
            </a:r>
            <a:r>
              <a:rPr lang="zh-CN" altLang="en-US" dirty="0">
                <a:solidFill>
                  <a:srgbClr val="080808"/>
                </a:solidFill>
                <a:latin typeface="Times New Roman" panose="02020603050405020304" pitchFamily="18" charset="0"/>
                <a:sym typeface="+mn-ea"/>
              </a:rPr>
              <a:t>进行快速排序，其中有序区用</a:t>
            </a:r>
            <a:r>
              <a:rPr lang="en-US" altLang="zh-CN" dirty="0">
                <a:solidFill>
                  <a:srgbClr val="080808"/>
                </a:solidFill>
                <a:latin typeface="Times New Roman" panose="02020603050405020304" pitchFamily="18" charset="0"/>
                <a:sym typeface="+mn-ea"/>
              </a:rPr>
              <a:t>[ ]</a:t>
            </a:r>
            <a:r>
              <a:rPr lang="zh-CN" altLang="en-US" dirty="0">
                <a:solidFill>
                  <a:srgbClr val="080808"/>
                </a:solidFill>
                <a:latin typeface="Times New Roman" panose="02020603050405020304" pitchFamily="18" charset="0"/>
                <a:sym typeface="+mn-ea"/>
              </a:rPr>
              <a:t>括起来。</a:t>
            </a:r>
            <a:endParaRPr lang="zh-CN" altLang="en-US">
              <a:latin typeface="Times New Roman" panose="02020603050405020304" pitchFamily="18" charset="0"/>
            </a:endParaRPr>
          </a:p>
        </p:txBody>
      </p:sp>
      <p:pic>
        <p:nvPicPr>
          <p:cNvPr id="6" name="图片 5"/>
          <p:cNvPicPr/>
          <p:nvPr/>
        </p:nvPicPr>
        <p:blipFill>
          <a:blip r:embed="rId6">
            <a:extLst>
              <a:ext uri="{28A0092B-C50C-407E-A947-70E740481C1C}">
                <a14:useLocalDpi xmlns:a14="http://schemas.microsoft.com/office/drawing/2010/main" val="0"/>
              </a:ext>
            </a:extLst>
          </a:blip>
          <a:stretch>
            <a:fillRect/>
          </a:stretch>
        </p:blipFill>
        <p:spPr>
          <a:xfrm>
            <a:off x="7092040" y="-891149"/>
            <a:ext cx="6084676" cy="2415173"/>
          </a:xfrm>
          <a:prstGeom prst="rect">
            <a:avLst/>
          </a:prstGeom>
        </p:spPr>
      </p:pic>
      <p:sp>
        <p:nvSpPr>
          <p:cNvPr id="7" name="文本框 6"/>
          <p:cNvSpPr txBox="1"/>
          <p:nvPr/>
        </p:nvSpPr>
        <p:spPr>
          <a:xfrm>
            <a:off x="683260" y="2637155"/>
            <a:ext cx="7616190" cy="2846070"/>
          </a:xfrm>
          <a:prstGeom prst="rect">
            <a:avLst/>
          </a:prstGeom>
          <a:noFill/>
        </p:spPr>
        <p:txBody>
          <a:bodyPr wrap="square" rtlCol="0">
            <a:noAutofit/>
          </a:bodyPr>
          <a:p>
            <a:r>
              <a:rPr lang="zh-CN" altLang="en-US"/>
              <a:t>初始数据序列：</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t>第一趟排序：</a:t>
            </a:r>
            <a:r>
              <a:rPr lang="en-US" altLang="zh-CN" dirty="0">
                <a:solidFill>
                  <a:srgbClr val="080808"/>
                </a:solidFill>
                <a:latin typeface="Times New Roman" panose="02020603050405020304" pitchFamily="18" charset="0"/>
                <a:sym typeface="+mn-ea"/>
              </a:rPr>
              <a:t>3,15,11,26,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,87,53,61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sym typeface="+mn-ea"/>
              </a:rPr>
              <a:t>第二趟排序：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,61,53,</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r>
              <a:rPr lang="zh-CN" altLang="en-US">
                <a:sym typeface="+mn-ea"/>
              </a:rPr>
              <a:t>第三趟排序：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,11,</a:t>
            </a:r>
            <a:r>
              <a:rPr lang="en-US" altLang="zh-CN" dirty="0">
                <a:solidFill>
                  <a:srgbClr val="FF0000"/>
                </a:solidFill>
                <a:latin typeface="Times New Roman" panose="02020603050405020304" pitchFamily="18" charset="0"/>
                <a:sym typeface="+mn-ea"/>
              </a:rPr>
              <a:t>[15]</a:t>
            </a:r>
            <a:r>
              <a:rPr lang="en-US" altLang="zh-CN" dirty="0">
                <a:solidFill>
                  <a:srgbClr val="080808"/>
                </a:solidFill>
                <a:latin typeface="Times New Roman" panose="02020603050405020304" pitchFamily="18" charset="0"/>
                <a:sym typeface="+mn-ea"/>
              </a:rPr>
              <a:t>,26,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,53,</a:t>
            </a:r>
            <a:r>
              <a:rPr lang="en-US" altLang="zh-CN" dirty="0">
                <a:solidFill>
                  <a:srgbClr val="FF0000"/>
                </a:solidFill>
                <a:latin typeface="Times New Roman" panose="02020603050405020304" pitchFamily="18" charset="0"/>
                <a:sym typeface="+mn-ea"/>
              </a:rPr>
              <a:t>[61]</a:t>
            </a:r>
            <a:r>
              <a:rPr lang="en-US" altLang="zh-CN" dirty="0">
                <a:solidFill>
                  <a:srgbClr val="080808"/>
                </a:solidFill>
                <a:latin typeface="Times New Roman" panose="02020603050405020304" pitchFamily="18" charset="0"/>
                <a:sym typeface="+mn-ea"/>
              </a:rPr>
              <a:t>,</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r>
              <a:rPr lang="zh-CN" altLang="en-US">
                <a:sym typeface="+mn-ea"/>
              </a:rPr>
              <a:t>第四次排序完成：</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3],[11],[15],[26],[32],[53],[61],[87]</a:t>
            </a:r>
            <a:endParaRPr lang="zh-CN" altLang="en-US">
              <a:solidFill>
                <a:srgbClr val="FF0000"/>
              </a:solidFill>
            </a:endParaRPr>
          </a:p>
          <a:p>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70738" y="836712"/>
            <a:ext cx="7002524" cy="5832648"/>
            <a:chOff x="0" y="0"/>
            <a:chExt cx="3492500" cy="588645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3492500" cy="29591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 y="2959100"/>
              <a:ext cx="3486150" cy="2927350"/>
            </a:xfrm>
            <a:prstGeom prst="rect">
              <a:avLst/>
            </a:prstGeom>
          </p:spPr>
        </p:pic>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Partition (int a[],int </a:t>
            </a:r>
            <a:r>
              <a:rPr lang="en-US" altLang="zh-CN" sz="2400" dirty="0" err="1">
                <a:solidFill>
                  <a:srgbClr val="080808"/>
                </a:solidFill>
                <a:latin typeface="楷体" panose="02010609060101010101" pitchFamily="49" charset="-122"/>
                <a:ea typeface="楷体" panose="02010609060101010101" pitchFamily="49" charset="-122"/>
              </a:rPr>
              <a:t>i,int</a:t>
            </a:r>
            <a:r>
              <a:rPr lang="en-US" altLang="zh-CN" sz="2400" dirty="0">
                <a:solidFill>
                  <a:srgbClr val="080808"/>
                </a:solidFill>
                <a:latin typeface="楷体" panose="02010609060101010101" pitchFamily="49" charset="-122"/>
                <a:ea typeface="楷体" panose="02010609060101010101" pitchFamily="49" charset="-122"/>
              </a:rPr>
              <a:t> j)</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int temp=a[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用待排序数据序列的第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个记录作为基准值</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从序列左右两端交替向中间扫描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直至</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=j</a:t>
            </a:r>
            <a:r>
              <a:rPr lang="zh-CN" altLang="en-US" sz="2000" dirty="0">
                <a:solidFill>
                  <a:srgbClr val="080808"/>
                </a:solidFill>
                <a:latin typeface="楷体" panose="02010609060101010101" pitchFamily="49" charset="-122"/>
                <a:ea typeface="楷体" panose="02010609060101010101" pitchFamily="49" charset="-122"/>
              </a:rPr>
              <a:t>为止</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while (j&gt;</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&amp;&amp; a[j]&gt;=temp)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从右向左扫描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个关键字小于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a[j]</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的位置</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&lt;j &amp;&amp; 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]&lt;=temp)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从左向右扫描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个关键字大于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a[j]=a[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的位置</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]=temp;</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return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返回基准值的下标</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Quicksort(int a[],int </a:t>
            </a:r>
            <a:r>
              <a:rPr lang="en-US" altLang="zh-CN" sz="2400" dirty="0" err="1">
                <a:solidFill>
                  <a:srgbClr val="080808"/>
                </a:solidFill>
                <a:latin typeface="楷体" panose="02010609060101010101" pitchFamily="49" charset="-122"/>
                <a:ea typeface="楷体" panose="02010609060101010101" pitchFamily="49" charset="-122"/>
              </a:rPr>
              <a:t>s,int</a:t>
            </a:r>
            <a:r>
              <a:rPr lang="en-US" altLang="zh-CN" sz="2400" dirty="0">
                <a:solidFill>
                  <a:srgbClr val="080808"/>
                </a:solidFill>
                <a:latin typeface="楷体" panose="02010609060101010101" pitchFamily="49" charset="-122"/>
                <a:ea typeface="楷体" panose="02010609060101010101" pitchFamily="49" charset="-122"/>
              </a:rPr>
              <a:t> 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 (s&lt;t)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数据序列中至少存在</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个元素</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=Partition(</a:t>
            </a:r>
            <a:r>
              <a:rPr lang="en-US" altLang="zh-CN" sz="2400" dirty="0" err="1">
                <a:solidFill>
                  <a:srgbClr val="080808"/>
                </a:solidFill>
                <a:latin typeface="楷体" panose="02010609060101010101" pitchFamily="49" charset="-122"/>
                <a:ea typeface="楷体" panose="02010609060101010101" pitchFamily="49" charset="-122"/>
              </a:rPr>
              <a:t>a,s,t</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将划分后基准值的下标赋值给</a:t>
            </a:r>
            <a:r>
              <a:rPr lang="en-US" altLang="zh-CN" sz="2000" dirty="0" err="1">
                <a:solidFill>
                  <a:srgbClr val="080808"/>
                </a:solidFill>
                <a:latin typeface="楷体" panose="02010609060101010101" pitchFamily="49" charset="-122"/>
                <a:ea typeface="楷体" panose="02010609060101010101" pitchFamily="49" charset="-122"/>
              </a:rPr>
              <a:t>i</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Quicksort(a,s,i-1);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对左子序列进行递归排序</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Quicksort(a,i+1,t);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对右子序列进行递归排序</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二路归并排序采用的也是分治策略：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）分解：将待排序序列将整个序列</a:t>
            </a:r>
            <a:r>
              <a:rPr lang="en-US" altLang="zh-CN" sz="2400" dirty="0">
                <a:solidFill>
                  <a:srgbClr val="080808"/>
                </a:solidFill>
                <a:latin typeface="楷体" panose="02010609060101010101" pitchFamily="49" charset="-122"/>
                <a:ea typeface="楷体" panose="02010609060101010101" pitchFamily="49" charset="-122"/>
              </a:rPr>
              <a:t>a1,a2, … , an</a:t>
            </a:r>
            <a:r>
              <a:rPr lang="zh-CN" altLang="en-US" sz="2400" dirty="0">
                <a:solidFill>
                  <a:srgbClr val="080808"/>
                </a:solidFill>
                <a:latin typeface="楷体" panose="02010609060101010101" pitchFamily="49" charset="-122"/>
                <a:ea typeface="楷体" panose="02010609060101010101" pitchFamily="49" charset="-122"/>
              </a:rPr>
              <a:t>划分为两个长度相等的子序列</a:t>
            </a:r>
            <a:r>
              <a:rPr lang="en-US" altLang="zh-CN" sz="2400" dirty="0">
                <a:solidFill>
                  <a:srgbClr val="080808"/>
                </a:solidFill>
                <a:latin typeface="楷体" panose="02010609060101010101" pitchFamily="49" charset="-122"/>
                <a:ea typeface="楷体" panose="02010609060101010101" pitchFamily="49" charset="-122"/>
              </a:rPr>
              <a:t>a1, …, 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baseline="-25000" dirty="0">
                <a:solidFill>
                  <a:srgbClr val="080808"/>
                </a:solidFill>
                <a:latin typeface="楷体" panose="02010609060101010101" pitchFamily="49" charset="-122"/>
                <a:ea typeface="楷体" panose="02010609060101010101" pitchFamily="49" charset="-122"/>
              </a:rPr>
              <a:t>＋</a:t>
            </a:r>
            <a:r>
              <a:rPr lang="en-US" altLang="zh-CN" sz="2400" baseline="-25000" dirty="0">
                <a:solidFill>
                  <a:srgbClr val="080808"/>
                </a:solidFill>
                <a:latin typeface="楷体" panose="02010609060101010101" pitchFamily="49" charset="-122"/>
                <a:ea typeface="楷体" panose="02010609060101010101" pitchFamily="49" charset="-122"/>
              </a:rPr>
              <a:t>1</a:t>
            </a:r>
            <a:r>
              <a:rPr lang="en-US" altLang="zh-CN" sz="2400" dirty="0">
                <a:solidFill>
                  <a:srgbClr val="080808"/>
                </a:solidFill>
                <a:latin typeface="楷体" panose="02010609060101010101" pitchFamily="49" charset="-122"/>
                <a:ea typeface="楷体" panose="02010609060101010101" pitchFamily="49" charset="-122"/>
              </a:rPr>
              <a:t>, …, an</a:t>
            </a:r>
            <a:r>
              <a:rPr lang="zh-CN" altLang="en-US" sz="2400" dirty="0">
                <a:solidFill>
                  <a:srgbClr val="080808"/>
                </a:solidFill>
                <a:latin typeface="楷体" panose="02010609060101010101" pitchFamily="49" charset="-122"/>
                <a:ea typeface="楷体" panose="02010609060101010101" pitchFamily="49" charset="-122"/>
              </a:rPr>
              <a:t>；递归地对两个子序列进行继续分解。其终结条件是子序列长度为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）合并：递归地将两个已排序的两个子序列合并成一个有序子序列。</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二路归并排序的基本思想：首先将序列划分长度相等的两个子序列，如子序列长度为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，则划分结束，否则继续划分，最终把有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个待排序的数据序列划分成为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的有序子序列；然后相邻的子序列两两合并，得到</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的有序子序列，再进行两两合并</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直到得到一个长度为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的有序序列。</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251520" y="1052736"/>
            <a:ext cx="3435556"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二路归并排序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1979712" y="1484784"/>
            <a:ext cx="5333261" cy="4173314"/>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二分查找采用的是分治策略：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）分：将待查找数据序列分成两个长度相等的子序列，取中间元素与</a:t>
            </a:r>
            <a:r>
              <a:rPr lang="en-US" altLang="zh-CN" sz="2400" dirty="0">
                <a:solidFill>
                  <a:srgbClr val="080808"/>
                </a:solidFill>
                <a:latin typeface="楷体" panose="02010609060101010101" pitchFamily="49" charset="-122"/>
                <a:ea typeface="楷体" panose="02010609060101010101" pitchFamily="49" charset="-122"/>
              </a:rPr>
              <a:t>key</a:t>
            </a:r>
            <a:r>
              <a:rPr lang="zh-CN" altLang="en-US" sz="2400" dirty="0">
                <a:solidFill>
                  <a:srgbClr val="080808"/>
                </a:solidFill>
                <a:latin typeface="楷体" panose="02010609060101010101" pitchFamily="49" charset="-122"/>
                <a:ea typeface="楷体" panose="02010609060101010101" pitchFamily="49" charset="-122"/>
              </a:rPr>
              <a:t>进行比较；</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）治：如果相等，查找成功，结束查找；如果不相等在子序列中进行递归查找；</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）合：因为实际上并没有把数据序列分开，因此无需进行合并；</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61219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3.3.4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(int a[], int x, int low, int high)</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mid;</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if(low &gt; high) return -1;	</a:t>
            </a: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查找不成功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mid = (low + high) / 2;</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if(x == a[mid])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mid;	              //</a:t>
            </a:r>
            <a:r>
              <a:rPr lang="zh-CN" altLang="en-US" sz="2400" dirty="0">
                <a:solidFill>
                  <a:srgbClr val="080808"/>
                </a:solidFill>
                <a:latin typeface="楷体" panose="02010609060101010101" pitchFamily="49" charset="-122"/>
                <a:ea typeface="楷体" panose="02010609060101010101" pitchFamily="49" charset="-122"/>
              </a:rPr>
              <a:t>查找成功</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 if(x &lt; a[mid])</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low, mid-1);	//</a:t>
            </a:r>
            <a:r>
              <a:rPr lang="zh-CN" altLang="en-US" sz="2400" dirty="0">
                <a:solidFill>
                  <a:srgbClr val="080808"/>
                </a:solidFill>
                <a:latin typeface="楷体" panose="02010609060101010101" pitchFamily="49" charset="-122"/>
                <a:ea typeface="楷体" panose="02010609060101010101" pitchFamily="49" charset="-122"/>
              </a:rPr>
              <a:t>在前半区查找</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mid+1, high); //</a:t>
            </a:r>
            <a:r>
              <a:rPr lang="zh-CN" altLang="en-US" sz="2400" dirty="0">
                <a:solidFill>
                  <a:srgbClr val="080808"/>
                </a:solidFill>
                <a:latin typeface="楷体" panose="02010609060101010101" pitchFamily="49" charset="-122"/>
                <a:ea typeface="楷体" panose="02010609060101010101" pitchFamily="49" charset="-122"/>
              </a:rPr>
              <a:t>在后半区查找</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3.7】</a:t>
            </a:r>
            <a:r>
              <a:rPr lang="zh-CN" altLang="en-US" sz="2400" dirty="0">
                <a:solidFill>
                  <a:srgbClr val="080808"/>
                </a:solidFill>
                <a:latin typeface="楷体" panose="02010609060101010101" pitchFamily="49" charset="-122"/>
                <a:ea typeface="楷体" panose="02010609060101010101" pitchFamily="49" charset="-122"/>
              </a:rPr>
              <a:t>给定若干个整数，要求使用分治算法求出最大值和最小值。</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85020" y="2872456"/>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采用分治策略，当数据序列中只有一个元素或者只有两个元素的情况下最大值与最小值是最容易求解的。于是首先将问题分解，首先将数据序列均分为两个数据序列，如果序列中的元素超过两个的情况，继续将数组分解为两个更小的序列，直到数据序列中只有一个元素或者只有两个元素为止。而后递归解决各子问题，最终得到原问题的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8642</Words>
  <Application>WPS 演示</Application>
  <PresentationFormat>全屏显示(4:3)</PresentationFormat>
  <Paragraphs>787</Paragraphs>
  <Slides>48</Slides>
  <Notes>5</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48</vt:i4>
      </vt:variant>
    </vt:vector>
  </HeadingPairs>
  <TitlesOfParts>
    <vt:vector size="70"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PingFang SC</vt:lpstr>
      <vt:lpstr>Segoe Print</vt:lpstr>
      <vt:lpstr>楷体_GB2312</vt:lpstr>
      <vt:lpstr>新宋体</vt:lpstr>
      <vt:lpstr>Arial Unicode MS</vt:lpstr>
      <vt:lpstr>JetBrains Mono</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528</cp:revision>
  <dcterms:created xsi:type="dcterms:W3CDTF">2010-09-23T08:30:00Z</dcterms:created>
  <dcterms:modified xsi:type="dcterms:W3CDTF">2025-09-26T10:06:50Z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2052-12.1.0.22529</vt:lpwstr>
  </property>
</Properties>
</file>