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48"/>
  </p:handoutMasterIdLst>
  <p:sldIdLst>
    <p:sldId id="351" r:id="rId3"/>
    <p:sldId id="369" r:id="rId5"/>
    <p:sldId id="258" r:id="rId6"/>
    <p:sldId id="257" r:id="rId7"/>
    <p:sldId id="370" r:id="rId8"/>
    <p:sldId id="371" r:id="rId9"/>
    <p:sldId id="259" r:id="rId10"/>
    <p:sldId id="374" r:id="rId11"/>
    <p:sldId id="375" r:id="rId12"/>
    <p:sldId id="377" r:id="rId13"/>
    <p:sldId id="378" r:id="rId14"/>
    <p:sldId id="379" r:id="rId15"/>
    <p:sldId id="380" r:id="rId16"/>
    <p:sldId id="376" r:id="rId17"/>
    <p:sldId id="381" r:id="rId18"/>
    <p:sldId id="266" r:id="rId19"/>
    <p:sldId id="280" r:id="rId20"/>
    <p:sldId id="281" r:id="rId21"/>
    <p:sldId id="284" r:id="rId22"/>
    <p:sldId id="366" r:id="rId23"/>
    <p:sldId id="362" r:id="rId24"/>
    <p:sldId id="361" r:id="rId25"/>
    <p:sldId id="285" r:id="rId26"/>
    <p:sldId id="286" r:id="rId27"/>
    <p:sldId id="287" r:id="rId28"/>
    <p:sldId id="288" r:id="rId29"/>
    <p:sldId id="354" r:id="rId30"/>
    <p:sldId id="292" r:id="rId31"/>
    <p:sldId id="293" r:id="rId32"/>
    <p:sldId id="367" r:id="rId33"/>
    <p:sldId id="368" r:id="rId34"/>
    <p:sldId id="355" r:id="rId35"/>
    <p:sldId id="301" r:id="rId36"/>
    <p:sldId id="305" r:id="rId37"/>
    <p:sldId id="306" r:id="rId38"/>
    <p:sldId id="356" r:id="rId39"/>
    <p:sldId id="357" r:id="rId40"/>
    <p:sldId id="313" r:id="rId41"/>
    <p:sldId id="358" r:id="rId42"/>
    <p:sldId id="318" r:id="rId43"/>
    <p:sldId id="319" r:id="rId44"/>
    <p:sldId id="328" r:id="rId45"/>
    <p:sldId id="359" r:id="rId46"/>
    <p:sldId id="360" r:id="rId4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92" userDrawn="1">
          <p15:clr>
            <a:srgbClr val="A4A3A4"/>
          </p15:clr>
        </p15:guide>
        <p15:guide id="2" pos="289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jg"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CC"/>
    <a:srgbClr val="FF3399"/>
    <a:srgbClr val="0066FF"/>
    <a:srgbClr val="FF6600"/>
    <a:srgbClr val="55B70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48" autoAdjust="0"/>
    <p:restoredTop sz="95126" autoAdjust="0"/>
  </p:normalViewPr>
  <p:slideViewPr>
    <p:cSldViewPr showGuides="1">
      <p:cViewPr varScale="1">
        <p:scale>
          <a:sx n="115" d="100"/>
          <a:sy n="115" d="100"/>
        </p:scale>
        <p:origin x="702" y="84"/>
      </p:cViewPr>
      <p:guideLst>
        <p:guide orient="horz" pos="2192"/>
        <p:guide pos="289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2" Type="http://schemas.openxmlformats.org/officeDocument/2006/relationships/commentAuthors" Target="commentAuthors.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2.xml"/><Relationship Id="rId49" Type="http://schemas.openxmlformats.org/officeDocument/2006/relationships/presProps" Target="presProps.xml"/><Relationship Id="rId48" Type="http://schemas.openxmlformats.org/officeDocument/2006/relationships/handoutMaster" Target="handoutMasters/handoutMaster1.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9" Type="http://schemas.openxmlformats.org/officeDocument/2006/relationships/image" Target="../media/image21.wmf"/><Relationship Id="rId8" Type="http://schemas.openxmlformats.org/officeDocument/2006/relationships/image" Target="../media/image20.wmf"/><Relationship Id="rId7" Type="http://schemas.openxmlformats.org/officeDocument/2006/relationships/image" Target="../media/image19.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2B9A6F-649B-40E0-9235-15314CCF5F2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7AA538-38B4-4B93-A9C9-F579F75A06F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Calibri" panose="020F0502020204030204" pitchFamily="34"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Calibri" panose="020F0502020204030204" pitchFamily="34" charset="0"/>
              </a:defRPr>
            </a:lvl1pPr>
          </a:lstStyle>
          <a:p>
            <a:pPr>
              <a:defRPr/>
            </a:pPr>
            <a:fld id="{1134E214-E3C0-4F75-A783-D0C3FCB417FE}" type="datetimeFigureOut">
              <a:rPr lang="zh-CN" altLang="en-US"/>
            </a:fld>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223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Calibri" panose="020F0502020204030204" pitchFamily="34"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AB76F6FC-157B-4160-B88F-123B3C4C0F2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p:sp>
      <p:sp>
        <p:nvSpPr>
          <p:cNvPr id="54275"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12B77D7-7E25-4CE3-BF47-E2862375ED73}"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p:sp>
      <p:sp>
        <p:nvSpPr>
          <p:cNvPr id="737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p:sp>
      <p:sp>
        <p:nvSpPr>
          <p:cNvPr id="737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p:sp>
      <p:sp>
        <p:nvSpPr>
          <p:cNvPr id="73731"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b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20638"/>
            <a:ext cx="9174163"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7"/>
          <p:cNvSpPr>
            <a:spLocks noGrp="1" noChangeArrowheads="1"/>
          </p:cNvSpPr>
          <p:nvPr>
            <p:ph type="ctrTitle"/>
          </p:nvPr>
        </p:nvSpPr>
        <p:spPr>
          <a:xfrm>
            <a:off x="468313" y="2470150"/>
            <a:ext cx="5399087" cy="1079500"/>
          </a:xfrm>
          <a:prstGeom prst="rect">
            <a:avLst/>
          </a:prstGeom>
        </p:spPr>
        <p:txBody>
          <a:bodyPr/>
          <a:lstStyle>
            <a:lvl1pPr>
              <a:defRPr sz="3200"/>
            </a:lvl1pPr>
          </a:lstStyle>
          <a:p>
            <a:r>
              <a:rPr lang="zh-CN"/>
              <a:t>单击此处编辑母版标题样式</a:t>
            </a:r>
            <a:endParaRPr lang="zh-CN"/>
          </a:p>
        </p:txBody>
      </p:sp>
      <p:sp>
        <p:nvSpPr>
          <p:cNvPr id="2052" name="Rectangle 31"/>
          <p:cNvSpPr>
            <a:spLocks noGrp="1" noChangeArrowheads="1"/>
          </p:cNvSpPr>
          <p:nvPr>
            <p:ph type="subTitle" idx="1" hasCustomPrompt="1"/>
          </p:nvPr>
        </p:nvSpPr>
        <p:spPr>
          <a:xfrm>
            <a:off x="468313" y="3549650"/>
            <a:ext cx="5400675" cy="600075"/>
          </a:xfrm>
          <a:prstGeom prst="rect">
            <a:avLst/>
          </a:prstGeom>
        </p:spPr>
        <p:txBody>
          <a:bodyPr/>
          <a:lstStyle>
            <a:lvl1pPr marL="0" indent="0">
              <a:buFont typeface="Wingdings" panose="05000000000000000000" pitchFamily="2" charset="2"/>
              <a:buNone/>
              <a:defRPr sz="1800">
                <a:solidFill>
                  <a:schemeClr val="bg1"/>
                </a:solidFill>
              </a:defRPr>
            </a:lvl1pPr>
          </a:lstStyle>
          <a:p>
            <a:r>
              <a:rPr lang="zh-CN"/>
              <a:t>单击添加署名或公司信息</a:t>
            </a:r>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1125538"/>
            <a:ext cx="8207375" cy="516255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97217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315913"/>
            <a:ext cx="6003925" cy="597217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68313" y="1125538"/>
            <a:ext cx="8207375" cy="5162550"/>
          </a:xfrm>
          <a:prstGeom prst="rect">
            <a:avLst/>
          </a:prstGeom>
        </p:spPr>
        <p:txBody>
          <a:bodyPr/>
          <a:lstStyle/>
          <a:p>
            <a:pPr lvl="0"/>
            <a:endParaRPr lang="zh-CN" altLang="en-US" noProof="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图表占位符 2"/>
          <p:cNvSpPr>
            <a:spLocks noGrp="1"/>
          </p:cNvSpPr>
          <p:nvPr>
            <p:ph type="chart" idx="1"/>
          </p:nvPr>
        </p:nvSpPr>
        <p:spPr>
          <a:xfrm>
            <a:off x="468313" y="1125538"/>
            <a:ext cx="8207375" cy="5162550"/>
          </a:xfrm>
          <a:prstGeom prst="rect">
            <a:avLst/>
          </a:prstGeom>
        </p:spPr>
        <p:txBody>
          <a:bodyPr/>
          <a:lstStyle/>
          <a:p>
            <a:pPr lvl="0"/>
            <a:endParaRPr lang="zh-CN" altLang="en-US" noProof="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468313" y="1125538"/>
            <a:ext cx="8207375" cy="51625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68313" y="1125538"/>
            <a:ext cx="4027487"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25538"/>
            <a:ext cx="4027488"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openxmlformats.org/officeDocument/2006/relationships/image" Target="../media/image2.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bg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80513" cy="501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p:cNvPicPr>
            <a:picLocks noChangeAspect="1"/>
          </p:cNvPicPr>
          <p:nvPr userDrawn="1"/>
        </p:nvPicPr>
        <p:blipFill>
          <a:blip r:embed="rId15"/>
          <a:stretch>
            <a:fillRect/>
          </a:stretch>
        </p:blipFill>
        <p:spPr>
          <a:xfrm>
            <a:off x="-1" y="6619981"/>
            <a:ext cx="9180513" cy="409419"/>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16.wmf"/><Relationship Id="rId7" Type="http://schemas.openxmlformats.org/officeDocument/2006/relationships/oleObject" Target="../embeddings/oleObject4.bin"/><Relationship Id="rId6" Type="http://schemas.openxmlformats.org/officeDocument/2006/relationships/image" Target="../media/image15.wmf"/><Relationship Id="rId5" Type="http://schemas.openxmlformats.org/officeDocument/2006/relationships/oleObject" Target="../embeddings/oleObject3.bin"/><Relationship Id="rId4" Type="http://schemas.openxmlformats.org/officeDocument/2006/relationships/image" Target="../media/image14.wmf"/><Relationship Id="rId3" Type="http://schemas.openxmlformats.org/officeDocument/2006/relationships/oleObject" Target="../embeddings/oleObject2.bin"/><Relationship Id="rId20" Type="http://schemas.openxmlformats.org/officeDocument/2006/relationships/vmlDrawing" Target="../drawings/vmlDrawing1.vml"/><Relationship Id="rId2" Type="http://schemas.openxmlformats.org/officeDocument/2006/relationships/image" Target="../media/image13.wmf"/><Relationship Id="rId19" Type="http://schemas.openxmlformats.org/officeDocument/2006/relationships/slideLayout" Target="../slideLayouts/slideLayout2.xml"/><Relationship Id="rId18" Type="http://schemas.openxmlformats.org/officeDocument/2006/relationships/image" Target="../media/image21.wmf"/><Relationship Id="rId17" Type="http://schemas.openxmlformats.org/officeDocument/2006/relationships/oleObject" Target="../embeddings/oleObject9.bin"/><Relationship Id="rId16" Type="http://schemas.openxmlformats.org/officeDocument/2006/relationships/image" Target="../media/image20.wmf"/><Relationship Id="rId15" Type="http://schemas.openxmlformats.org/officeDocument/2006/relationships/oleObject" Target="../embeddings/oleObject8.bin"/><Relationship Id="rId14" Type="http://schemas.openxmlformats.org/officeDocument/2006/relationships/image" Target="../media/image19.wmf"/><Relationship Id="rId13" Type="http://schemas.openxmlformats.org/officeDocument/2006/relationships/oleObject" Target="../embeddings/oleObject7.bin"/><Relationship Id="rId12" Type="http://schemas.openxmlformats.org/officeDocument/2006/relationships/image" Target="../media/image18.wmf"/><Relationship Id="rId11" Type="http://schemas.openxmlformats.org/officeDocument/2006/relationships/oleObject" Target="../embeddings/oleObject6.bin"/><Relationship Id="rId10" Type="http://schemas.openxmlformats.org/officeDocument/2006/relationships/image" Target="../media/image17.wmf"/><Relationship Id="rId1" Type="http://schemas.openxmlformats.org/officeDocument/2006/relationships/oleObject" Target="../embeddings/oleObject1.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2.png"/><Relationship Id="rId1"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23.png"/><Relationship Id="rId1" Type="http://schemas.openxmlformats.org/officeDocument/2006/relationships/image" Target="../media/image2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5.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slide" Target="slide34.xml"/><Relationship Id="rId2" Type="http://schemas.openxmlformats.org/officeDocument/2006/relationships/tags" Target="../tags/tag2.xml"/><Relationship Id="rId19" Type="http://schemas.openxmlformats.org/officeDocument/2006/relationships/slideLayout" Target="../slideLayouts/slideLayout2.xml"/><Relationship Id="rId18" Type="http://schemas.openxmlformats.org/officeDocument/2006/relationships/image" Target="../media/image9.png"/><Relationship Id="rId17" Type="http://schemas.openxmlformats.org/officeDocument/2006/relationships/tags" Target="../tags/tag13.xml"/><Relationship Id="rId16" Type="http://schemas.openxmlformats.org/officeDocument/2006/relationships/image" Target="../media/image8.png"/><Relationship Id="rId15" Type="http://schemas.openxmlformats.org/officeDocument/2006/relationships/tags" Target="../tags/tag12.xml"/><Relationship Id="rId14" Type="http://schemas.openxmlformats.org/officeDocument/2006/relationships/image" Target="../media/image7.png"/><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8.png"/><Relationship Id="rId2" Type="http://schemas.openxmlformats.org/officeDocument/2006/relationships/image" Target="../media/image27.emf"/><Relationship Id="rId1" Type="http://schemas.openxmlformats.org/officeDocument/2006/relationships/image" Target="../media/image26.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40.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2.xml"/><Relationship Id="rId2" Type="http://schemas.openxmlformats.org/officeDocument/2006/relationships/image" Target="../media/image30.png"/><Relationship Id="rId1" Type="http://schemas.openxmlformats.org/officeDocument/2006/relationships/image" Target="../media/image2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sp>
        <p:nvSpPr>
          <p:cNvPr id="6" name="Rectangle 7"/>
          <p:cNvSpPr>
            <a:spLocks noChangeArrowheads="1"/>
          </p:cNvSpPr>
          <p:nvPr/>
        </p:nvSpPr>
        <p:spPr bwMode="auto">
          <a:xfrm>
            <a:off x="1043608" y="2780928"/>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第</a:t>
            </a:r>
            <a:r>
              <a:rPr lang="en-US" altLang="zh-CN"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4</a:t>
            </a:r>
            <a:r>
              <a:rPr lang="zh-CN" alt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章 贪心法</a:t>
            </a:r>
            <a:endParaRPr lang="zh-CN" altLang="en-US" sz="6000" b="1" dirty="0">
              <a:ln w="11430"/>
              <a:gradFill>
                <a:gsLst>
                  <a:gs pos="0">
                    <a:srgbClr val="F79646">
                      <a:tint val="90000"/>
                      <a:satMod val="120000"/>
                    </a:srgbClr>
                  </a:gs>
                  <a:gs pos="25000">
                    <a:srgbClr val="F79646">
                      <a:tint val="93000"/>
                      <a:satMod val="120000"/>
                    </a:srgbClr>
                  </a:gs>
                  <a:gs pos="50000">
                    <a:srgbClr val="F79646">
                      <a:shade val="89000"/>
                      <a:satMod val="110000"/>
                    </a:srgbClr>
                  </a:gs>
                  <a:gs pos="75000">
                    <a:srgbClr val="F79646">
                      <a:tint val="93000"/>
                      <a:satMod val="120000"/>
                    </a:srgbClr>
                  </a:gs>
                  <a:gs pos="100000">
                    <a:srgbClr val="F79646">
                      <a:tint val="90000"/>
                      <a:satMod val="120000"/>
                    </a:srgb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215" y="1052195"/>
            <a:ext cx="6769100" cy="8731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③最早时间结束的数学归纳</a:t>
            </a:r>
            <a:r>
              <a:rPr lang="zh-CN" altLang="en-US" sz="2200" b="1" kern="100" dirty="0">
                <a:latin typeface="Times New Roman" panose="02020603050405020304" pitchFamily="18" charset="0"/>
                <a:cs typeface="Times New Roman" panose="02020603050405020304" pitchFamily="18" charset="0"/>
                <a:sym typeface="+mn-ea"/>
              </a:rPr>
              <a:t>法证明。</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endParaRPr lang="zh-CN" altLang="en-US" sz="2200" b="1" kern="100" dirty="0">
              <a:latin typeface="Times New Roman" panose="02020603050405020304" pitchFamily="18" charset="0"/>
              <a:cs typeface="Times New Roman" panose="02020603050405020304" pitchFamily="18" charset="0"/>
              <a:sym typeface="+mn-ea"/>
            </a:endParaRPr>
          </a:p>
        </p:txBody>
      </p:sp>
      <p:cxnSp>
        <p:nvCxnSpPr>
          <p:cNvPr id="8" name="直接连接符 7"/>
          <p:cNvCxnSpPr/>
          <p:nvPr/>
        </p:nvCxnSpPr>
        <p:spPr>
          <a:xfrm flipV="1">
            <a:off x="1547495" y="2059940"/>
            <a:ext cx="4723130" cy="508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9" name="直接连接符 8"/>
          <p:cNvCxnSpPr/>
          <p:nvPr/>
        </p:nvCxnSpPr>
        <p:spPr>
          <a:xfrm flipH="1">
            <a:off x="1691640" y="206311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0" name="直接连接符 9"/>
          <p:cNvCxnSpPr/>
          <p:nvPr/>
        </p:nvCxnSpPr>
        <p:spPr>
          <a:xfrm flipH="1">
            <a:off x="3181985" y="206438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1" name="直接连接符 10"/>
          <p:cNvCxnSpPr/>
          <p:nvPr/>
        </p:nvCxnSpPr>
        <p:spPr>
          <a:xfrm flipH="1">
            <a:off x="4528820" y="206565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2" name="直接连接符 11"/>
          <p:cNvCxnSpPr/>
          <p:nvPr/>
        </p:nvCxnSpPr>
        <p:spPr>
          <a:xfrm flipH="1">
            <a:off x="5947410" y="206692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sp>
        <p:nvSpPr>
          <p:cNvPr id="13" name="文本框 12"/>
          <p:cNvSpPr txBox="1"/>
          <p:nvPr/>
        </p:nvSpPr>
        <p:spPr>
          <a:xfrm>
            <a:off x="1403985" y="1698625"/>
            <a:ext cx="611568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8:00                  10:00           12:00             14:00</a:t>
            </a:r>
            <a:r>
              <a:rPr lang="en-US" altLang="zh-CN"/>
              <a:t> </a:t>
            </a:r>
            <a:endParaRPr lang="en-US" altLang="zh-CN"/>
          </a:p>
        </p:txBody>
      </p:sp>
      <p:sp>
        <p:nvSpPr>
          <p:cNvPr id="14" name="矩形 13"/>
          <p:cNvSpPr/>
          <p:nvPr/>
        </p:nvSpPr>
        <p:spPr>
          <a:xfrm>
            <a:off x="1673860" y="2294890"/>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矩形 14"/>
          <p:cNvSpPr/>
          <p:nvPr/>
        </p:nvSpPr>
        <p:spPr>
          <a:xfrm>
            <a:off x="1908175" y="3039110"/>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矩形 15"/>
          <p:cNvSpPr/>
          <p:nvPr/>
        </p:nvSpPr>
        <p:spPr>
          <a:xfrm>
            <a:off x="2971800" y="3261360"/>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矩形 16"/>
          <p:cNvSpPr/>
          <p:nvPr/>
        </p:nvSpPr>
        <p:spPr>
          <a:xfrm>
            <a:off x="4035425" y="3581400"/>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矩形 17"/>
          <p:cNvSpPr/>
          <p:nvPr/>
        </p:nvSpPr>
        <p:spPr>
          <a:xfrm>
            <a:off x="2628265" y="2599690"/>
            <a:ext cx="3319780"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1821815" y="2029460"/>
            <a:ext cx="753745" cy="282575"/>
          </a:xfrm>
          <a:prstGeom prst="rect">
            <a:avLst/>
          </a:prstGeom>
          <a:noFill/>
        </p:spPr>
        <p:txBody>
          <a:bodyPr wrap="square" rtlCol="0">
            <a:noAutofit/>
          </a:bodyPr>
          <a:p>
            <a:r>
              <a:rPr lang="zh-CN" altLang="en-US" sz="1400"/>
              <a:t>高数</a:t>
            </a:r>
            <a:endParaRPr lang="zh-CN" altLang="en-US" sz="1400"/>
          </a:p>
        </p:txBody>
      </p:sp>
      <p:sp>
        <p:nvSpPr>
          <p:cNvPr id="20" name="文本框 19"/>
          <p:cNvSpPr txBox="1"/>
          <p:nvPr/>
        </p:nvSpPr>
        <p:spPr>
          <a:xfrm>
            <a:off x="3707765" y="2317115"/>
            <a:ext cx="970915" cy="290830"/>
          </a:xfrm>
          <a:prstGeom prst="rect">
            <a:avLst/>
          </a:prstGeom>
          <a:noFill/>
        </p:spPr>
        <p:txBody>
          <a:bodyPr wrap="square" rtlCol="0">
            <a:noAutofit/>
          </a:bodyPr>
          <a:p>
            <a:r>
              <a:rPr lang="zh-CN" altLang="en-US" sz="1400"/>
              <a:t>电子</a:t>
            </a:r>
            <a:r>
              <a:rPr lang="zh-CN" altLang="en-US" sz="1400"/>
              <a:t>商务</a:t>
            </a:r>
            <a:endParaRPr lang="zh-CN" altLang="en-US" sz="1400"/>
          </a:p>
        </p:txBody>
      </p:sp>
      <p:sp>
        <p:nvSpPr>
          <p:cNvPr id="21" name="文本框 20"/>
          <p:cNvSpPr txBox="1"/>
          <p:nvPr/>
        </p:nvSpPr>
        <p:spPr>
          <a:xfrm>
            <a:off x="1944370" y="2768600"/>
            <a:ext cx="970915" cy="290830"/>
          </a:xfrm>
          <a:prstGeom prst="rect">
            <a:avLst/>
          </a:prstGeom>
          <a:noFill/>
        </p:spPr>
        <p:txBody>
          <a:bodyPr wrap="square" rtlCol="0">
            <a:noAutofit/>
          </a:bodyPr>
          <a:p>
            <a:r>
              <a:rPr lang="zh-CN" altLang="en-US" sz="1400"/>
              <a:t>数据</a:t>
            </a:r>
            <a:r>
              <a:rPr lang="zh-CN" altLang="en-US" sz="1400"/>
              <a:t>结构</a:t>
            </a:r>
            <a:endParaRPr lang="zh-CN" altLang="en-US" sz="1400"/>
          </a:p>
        </p:txBody>
      </p:sp>
      <p:sp>
        <p:nvSpPr>
          <p:cNvPr id="22" name="文本框 21"/>
          <p:cNvSpPr txBox="1"/>
          <p:nvPr/>
        </p:nvSpPr>
        <p:spPr>
          <a:xfrm>
            <a:off x="2937510" y="2959735"/>
            <a:ext cx="1172210" cy="308610"/>
          </a:xfrm>
          <a:prstGeom prst="rect">
            <a:avLst/>
          </a:prstGeom>
          <a:noFill/>
        </p:spPr>
        <p:txBody>
          <a:bodyPr wrap="square" rtlCol="0">
            <a:noAutofit/>
          </a:bodyPr>
          <a:p>
            <a:r>
              <a:rPr lang="zh-CN" altLang="en-US" sz="1400"/>
              <a:t>计算机</a:t>
            </a:r>
            <a:r>
              <a:rPr lang="zh-CN" altLang="en-US" sz="1400"/>
              <a:t>基础</a:t>
            </a:r>
            <a:endParaRPr lang="zh-CN" altLang="en-US" sz="1400"/>
          </a:p>
        </p:txBody>
      </p:sp>
      <p:sp>
        <p:nvSpPr>
          <p:cNvPr id="23" name="文本框 22"/>
          <p:cNvSpPr txBox="1"/>
          <p:nvPr/>
        </p:nvSpPr>
        <p:spPr>
          <a:xfrm>
            <a:off x="4106545" y="3251200"/>
            <a:ext cx="755650" cy="288925"/>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C</a:t>
            </a:r>
            <a:r>
              <a:rPr lang="zh-CN" altLang="en-US" sz="1400">
                <a:latin typeface="Times New Roman" panose="02020603050405020304" pitchFamily="18" charset="0"/>
                <a:cs typeface="Times New Roman" panose="02020603050405020304" pitchFamily="18" charset="0"/>
              </a:rPr>
              <a:t>语言</a:t>
            </a:r>
            <a:endParaRPr lang="zh-CN" altLang="en-US" sz="1400">
              <a:latin typeface="Times New Roman" panose="02020603050405020304" pitchFamily="18" charset="0"/>
              <a:cs typeface="Times New Roman" panose="02020603050405020304" pitchFamily="18" charset="0"/>
            </a:endParaRPr>
          </a:p>
        </p:txBody>
      </p:sp>
      <p:sp>
        <p:nvSpPr>
          <p:cNvPr id="25" name="流程图: 终止 24"/>
          <p:cNvSpPr/>
          <p:nvPr/>
        </p:nvSpPr>
        <p:spPr>
          <a:xfrm>
            <a:off x="1691640" y="2790825"/>
            <a:ext cx="3839210" cy="1079500"/>
          </a:xfrm>
          <a:prstGeom prst="flowChartTerminator">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云形标注 25"/>
          <p:cNvSpPr/>
          <p:nvPr/>
        </p:nvSpPr>
        <p:spPr>
          <a:xfrm>
            <a:off x="6156325" y="2585720"/>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rPr>
              <a:t>按照规则只有最优情况是两课安排</a:t>
            </a:r>
            <a:endParaRPr kumimoji="0" lang="zh-CN" altLang="en-US" sz="1200" b="1" u="none" strike="noStrike" cap="none" normalizeH="0" baseline="0" smtClean="0">
              <a:ln>
                <a:noFill/>
              </a:ln>
              <a:solidFill>
                <a:schemeClr val="tx1"/>
              </a:solidFill>
              <a:effectLst/>
              <a:latin typeface="宋体" panose="02010600030101010101" pitchFamily="2" charset="-122"/>
            </a:endParaRPr>
          </a:p>
        </p:txBody>
      </p:sp>
      <p:sp>
        <p:nvSpPr>
          <p:cNvPr id="6" name="文本框 5"/>
          <p:cNvSpPr txBox="1"/>
          <p:nvPr/>
        </p:nvSpPr>
        <p:spPr>
          <a:xfrm>
            <a:off x="844550" y="4653280"/>
            <a:ext cx="7319010" cy="645160"/>
          </a:xfrm>
          <a:prstGeom prst="rect">
            <a:avLst/>
          </a:prstGeom>
          <a:noFill/>
        </p:spPr>
        <p:txBody>
          <a:bodyPr wrap="square" rtlCol="0">
            <a:spAutoFit/>
          </a:bodyPr>
          <a:p>
            <a:r>
              <a:rPr lang="zh-CN" altLang="en-US">
                <a:solidFill>
                  <a:srgbClr val="FF0000"/>
                </a:solidFill>
              </a:rPr>
              <a:t>按照这种策略找到了最优</a:t>
            </a:r>
            <a:r>
              <a:rPr lang="zh-CN" altLang="en-US">
                <a:solidFill>
                  <a:srgbClr val="FF0000"/>
                </a:solidFill>
              </a:rPr>
              <a:t>解，那么这种贪心策略是不是偶然找到最优答案呢？</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bldLvl="0" animBg="1"/>
      <p:bldP spid="26" grpId="0" bldLvl="0" animBg="1"/>
      <p:bldP spid="25" grpId="1" animBg="1"/>
      <p:bldP spid="26"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215" y="1052195"/>
            <a:ext cx="8301990" cy="8477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那么贪心策略是否正确，需要证明，证明</a:t>
            </a:r>
            <a:r>
              <a:rPr lang="zh-CN" altLang="en-US" sz="2200" b="1" kern="100" dirty="0">
                <a:latin typeface="Times New Roman" panose="02020603050405020304" pitchFamily="18" charset="0"/>
                <a:cs typeface="Times New Roman" panose="02020603050405020304" pitchFamily="18" charset="0"/>
                <a:sym typeface="+mn-ea"/>
              </a:rPr>
              <a:t>方法是数学归纳</a:t>
            </a:r>
            <a:r>
              <a:rPr lang="zh-CN" altLang="en-US" sz="2200" b="1" kern="100" dirty="0">
                <a:latin typeface="Times New Roman" panose="02020603050405020304" pitchFamily="18" charset="0"/>
                <a:cs typeface="Times New Roman" panose="02020603050405020304" pitchFamily="18" charset="0"/>
                <a:sym typeface="+mn-ea"/>
              </a:rPr>
              <a:t>法。</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endParaRPr lang="zh-CN" altLang="en-US" sz="2200" b="1" kern="100" dirty="0">
              <a:latin typeface="Times New Roman" panose="02020603050405020304" pitchFamily="18" charset="0"/>
              <a:cs typeface="Times New Roman" panose="02020603050405020304" pitchFamily="18" charset="0"/>
              <a:sym typeface="+mn-ea"/>
            </a:endParaRPr>
          </a:p>
        </p:txBody>
      </p:sp>
      <p:sp>
        <p:nvSpPr>
          <p:cNvPr id="4" name="文本框 3"/>
          <p:cNvSpPr txBox="1"/>
          <p:nvPr/>
        </p:nvSpPr>
        <p:spPr>
          <a:xfrm>
            <a:off x="555625" y="1917065"/>
            <a:ext cx="7836535" cy="1455420"/>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例举一个数学题目来</a:t>
            </a:r>
            <a:r>
              <a:rPr lang="zh-CN" altLang="en-US" sz="2200" b="1" kern="100" dirty="0">
                <a:latin typeface="Times New Roman" panose="02020603050405020304" pitchFamily="18" charset="0"/>
                <a:cs typeface="Times New Roman" panose="02020603050405020304" pitchFamily="18" charset="0"/>
                <a:sym typeface="+mn-ea"/>
              </a:rPr>
              <a:t>说明什么是数学</a:t>
            </a:r>
            <a:r>
              <a:rPr lang="zh-CN" altLang="en-US" sz="2200" b="1" kern="100" dirty="0">
                <a:latin typeface="Times New Roman" panose="02020603050405020304" pitchFamily="18" charset="0"/>
                <a:cs typeface="Times New Roman" panose="02020603050405020304" pitchFamily="18" charset="0"/>
                <a:sym typeface="+mn-ea"/>
              </a:rPr>
              <a:t>归纳法</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若</a:t>
            </a:r>
            <a:r>
              <a:rPr lang="en-US" altLang="zh-CN" sz="2200" b="1" kern="100" dirty="0">
                <a:latin typeface="Times New Roman" panose="02020603050405020304" pitchFamily="18" charset="0"/>
                <a:cs typeface="Times New Roman" panose="02020603050405020304" pitchFamily="18" charset="0"/>
                <a:sym typeface="+mn-ea"/>
              </a:rPr>
              <a:t>n</a:t>
            </a:r>
            <a:r>
              <a:rPr lang="zh-CN" altLang="en-US" sz="2200" b="1" kern="100" dirty="0">
                <a:latin typeface="Times New Roman" panose="02020603050405020304" pitchFamily="18" charset="0"/>
                <a:cs typeface="Times New Roman" panose="02020603050405020304" pitchFamily="18" charset="0"/>
                <a:sym typeface="+mn-ea"/>
              </a:rPr>
              <a:t>为大于</a:t>
            </a:r>
            <a:r>
              <a:rPr lang="en-US" altLang="zh-CN" sz="2200" b="1" kern="100" dirty="0">
                <a:latin typeface="Times New Roman" panose="02020603050405020304" pitchFamily="18" charset="0"/>
                <a:cs typeface="Times New Roman" panose="02020603050405020304" pitchFamily="18" charset="0"/>
                <a:sym typeface="+mn-ea"/>
              </a:rPr>
              <a:t>1</a:t>
            </a:r>
            <a:r>
              <a:rPr lang="zh-CN" altLang="en-US" sz="2200" b="1" kern="100" dirty="0">
                <a:latin typeface="Times New Roman" panose="02020603050405020304" pitchFamily="18" charset="0"/>
                <a:cs typeface="Times New Roman" panose="02020603050405020304" pitchFamily="18" charset="0"/>
                <a:sym typeface="+mn-ea"/>
              </a:rPr>
              <a:t>的自然数，</a:t>
            </a:r>
            <a:r>
              <a:rPr lang="zh-CN" altLang="en-US" sz="2200" b="1" kern="100" dirty="0">
                <a:latin typeface="Times New Roman" panose="02020603050405020304" pitchFamily="18" charset="0"/>
                <a:cs typeface="Times New Roman" panose="02020603050405020304" pitchFamily="18" charset="0"/>
                <a:sym typeface="+mn-ea"/>
              </a:rPr>
              <a:t>求证：</a:t>
            </a:r>
            <a:endParaRPr lang="zh-CN" altLang="en-US" sz="2200" b="1" kern="100" dirty="0">
              <a:latin typeface="Times New Roman" panose="02020603050405020304" pitchFamily="18" charset="0"/>
              <a:cs typeface="Times New Roman" panose="02020603050405020304" pitchFamily="18" charset="0"/>
              <a:sym typeface="+mn-ea"/>
            </a:endParaRPr>
          </a:p>
        </p:txBody>
      </p:sp>
      <p:graphicFrame>
        <p:nvGraphicFramePr>
          <p:cNvPr id="3" name="对象 2">
            <a:hlinkClick r:id="" action="ppaction://ole?verb="/>
          </p:cNvPr>
          <p:cNvGraphicFramePr>
            <a:graphicFrameLocks noChangeAspect="1"/>
          </p:cNvGraphicFramePr>
          <p:nvPr/>
        </p:nvGraphicFramePr>
        <p:xfrm>
          <a:off x="4259898" y="2476183"/>
          <a:ext cx="3529330" cy="549910"/>
        </p:xfrm>
        <a:graphic>
          <a:graphicData uri="http://schemas.openxmlformats.org/presentationml/2006/ole">
            <mc:AlternateContent xmlns:mc="http://schemas.openxmlformats.org/markup-compatibility/2006">
              <mc:Choice xmlns:v="urn:schemas-microsoft-com:vml" Requires="v">
                <p:oleObj spid="_x0000_s1025" name="" r:id="rId1" imgW="2691765" imgH="419100" progId="Equation.KSEE3">
                  <p:embed/>
                </p:oleObj>
              </mc:Choice>
              <mc:Fallback>
                <p:oleObj name="" r:id="rId1" imgW="2691765" imgH="419100" progId="Equation.KSEE3">
                  <p:embed/>
                  <p:pic>
                    <p:nvPicPr>
                      <p:cNvPr id="0" name="图片 1024"/>
                      <p:cNvPicPr/>
                      <p:nvPr/>
                    </p:nvPicPr>
                    <p:blipFill>
                      <a:blip r:embed="rId2"/>
                      <a:stretch>
                        <a:fillRect/>
                      </a:stretch>
                    </p:blipFill>
                    <p:spPr>
                      <a:xfrm>
                        <a:off x="4259898" y="2476183"/>
                        <a:ext cx="3529330" cy="549910"/>
                      </a:xfrm>
                      <a:prstGeom prst="rect">
                        <a:avLst/>
                      </a:prstGeom>
                    </p:spPr>
                  </p:pic>
                </p:oleObj>
              </mc:Fallback>
            </mc:AlternateContent>
          </a:graphicData>
        </a:graphic>
      </p:graphicFrame>
      <p:sp>
        <p:nvSpPr>
          <p:cNvPr id="6" name="文本框 5"/>
          <p:cNvSpPr txBox="1"/>
          <p:nvPr/>
        </p:nvSpPr>
        <p:spPr>
          <a:xfrm>
            <a:off x="443865" y="3213100"/>
            <a:ext cx="2764155" cy="432435"/>
          </a:xfrm>
          <a:prstGeom prst="rect">
            <a:avLst/>
          </a:prstGeom>
          <a:noFill/>
        </p:spPr>
        <p:txBody>
          <a:bodyPr wrap="square" rtlCol="0">
            <a:noAutofit/>
          </a:bodyPr>
          <a:p>
            <a:r>
              <a:rPr lang="zh-CN" altLang="en-US"/>
              <a:t>首先，首项符合</a:t>
            </a:r>
            <a:r>
              <a:rPr lang="zh-CN" altLang="en-US"/>
              <a:t>定理：</a:t>
            </a:r>
            <a:endParaRPr lang="zh-CN" altLang="en-US"/>
          </a:p>
          <a:p>
            <a:endParaRPr lang="en-US" altLang="zh-CN"/>
          </a:p>
        </p:txBody>
      </p:sp>
      <p:graphicFrame>
        <p:nvGraphicFramePr>
          <p:cNvPr id="7" name="对象 6">
            <a:hlinkClick r:id="" action="ppaction://ole?verb="/>
          </p:cNvPr>
          <p:cNvGraphicFramePr>
            <a:graphicFrameLocks noChangeAspect="1"/>
          </p:cNvGraphicFramePr>
          <p:nvPr/>
        </p:nvGraphicFramePr>
        <p:xfrm>
          <a:off x="2807970" y="3213100"/>
          <a:ext cx="1016000" cy="393700"/>
        </p:xfrm>
        <a:graphic>
          <a:graphicData uri="http://schemas.openxmlformats.org/presentationml/2006/ole">
            <mc:AlternateContent xmlns:mc="http://schemas.openxmlformats.org/markup-compatibility/2006">
              <mc:Choice xmlns:v="urn:schemas-microsoft-com:vml" Requires="v">
                <p:oleObj spid="_x0000_s1026" name="" r:id="rId3" imgW="1016000" imgH="393700" progId="Equation.KSEE3">
                  <p:embed/>
                </p:oleObj>
              </mc:Choice>
              <mc:Fallback>
                <p:oleObj name="" r:id="rId3" imgW="1016000" imgH="393700" progId="Equation.KSEE3">
                  <p:embed/>
                  <p:pic>
                    <p:nvPicPr>
                      <p:cNvPr id="0" name="图片 1025"/>
                      <p:cNvPicPr/>
                      <p:nvPr/>
                    </p:nvPicPr>
                    <p:blipFill>
                      <a:blip r:embed="rId4"/>
                      <a:stretch>
                        <a:fillRect/>
                      </a:stretch>
                    </p:blipFill>
                    <p:spPr>
                      <a:xfrm>
                        <a:off x="2807970" y="3213100"/>
                        <a:ext cx="1016000" cy="393700"/>
                      </a:xfrm>
                      <a:prstGeom prst="rect">
                        <a:avLst/>
                      </a:prstGeom>
                    </p:spPr>
                  </p:pic>
                </p:oleObj>
              </mc:Fallback>
            </mc:AlternateContent>
          </a:graphicData>
        </a:graphic>
      </p:graphicFrame>
      <p:graphicFrame>
        <p:nvGraphicFramePr>
          <p:cNvPr id="24" name="对象 23">
            <a:hlinkClick r:id="" action="ppaction://ole?verb="/>
          </p:cNvPr>
          <p:cNvGraphicFramePr>
            <a:graphicFrameLocks noChangeAspect="1"/>
          </p:cNvGraphicFramePr>
          <p:nvPr/>
        </p:nvGraphicFramePr>
        <p:xfrm>
          <a:off x="3978275" y="3213100"/>
          <a:ext cx="1435100" cy="393700"/>
        </p:xfrm>
        <a:graphic>
          <a:graphicData uri="http://schemas.openxmlformats.org/presentationml/2006/ole">
            <mc:AlternateContent xmlns:mc="http://schemas.openxmlformats.org/markup-compatibility/2006">
              <mc:Choice xmlns:v="urn:schemas-microsoft-com:vml" Requires="v">
                <p:oleObj spid="_x0000_s1026" name="" r:id="rId5" imgW="1435100" imgH="393700" progId="Equation.KSEE3">
                  <p:embed/>
                </p:oleObj>
              </mc:Choice>
              <mc:Fallback>
                <p:oleObj name="" r:id="rId5" imgW="1435100" imgH="393700" progId="Equation.KSEE3">
                  <p:embed/>
                  <p:pic>
                    <p:nvPicPr>
                      <p:cNvPr id="0" name="图片 1025"/>
                      <p:cNvPicPr/>
                      <p:nvPr/>
                    </p:nvPicPr>
                    <p:blipFill>
                      <a:blip r:embed="rId6"/>
                      <a:stretch>
                        <a:fillRect/>
                      </a:stretch>
                    </p:blipFill>
                    <p:spPr>
                      <a:xfrm>
                        <a:off x="3978275" y="3213100"/>
                        <a:ext cx="1435100" cy="393700"/>
                      </a:xfrm>
                      <a:prstGeom prst="rect">
                        <a:avLst/>
                      </a:prstGeom>
                    </p:spPr>
                  </p:pic>
                </p:oleObj>
              </mc:Fallback>
            </mc:AlternateContent>
          </a:graphicData>
        </a:graphic>
      </p:graphicFrame>
      <p:sp>
        <p:nvSpPr>
          <p:cNvPr id="27" name="文本框 26"/>
          <p:cNvSpPr txBox="1"/>
          <p:nvPr/>
        </p:nvSpPr>
        <p:spPr>
          <a:xfrm>
            <a:off x="453390" y="3752850"/>
            <a:ext cx="4224020" cy="330200"/>
          </a:xfrm>
          <a:prstGeom prst="rect">
            <a:avLst/>
          </a:prstGeom>
          <a:noFill/>
        </p:spPr>
        <p:txBody>
          <a:bodyPr wrap="square" rtlCol="0">
            <a:noAutofit/>
          </a:bodyPr>
          <a:p>
            <a:r>
              <a:rPr lang="zh-CN" altLang="en-US">
                <a:solidFill>
                  <a:schemeClr val="tx1"/>
                </a:solidFill>
                <a:uFillTx/>
                <a:latin typeface="Times New Roman" panose="02020603050405020304" pitchFamily="18" charset="0"/>
              </a:rPr>
              <a:t>然后由第</a:t>
            </a:r>
            <a:r>
              <a:rPr lang="en-US" altLang="zh-CN">
                <a:solidFill>
                  <a:schemeClr val="tx1"/>
                </a:solidFill>
                <a:uFillTx/>
                <a:latin typeface="Times New Roman" panose="02020603050405020304" pitchFamily="18" charset="0"/>
              </a:rPr>
              <a:t>n</a:t>
            </a:r>
            <a:r>
              <a:rPr lang="zh-CN" altLang="en-US">
                <a:solidFill>
                  <a:schemeClr val="tx1"/>
                </a:solidFill>
                <a:uFillTx/>
                <a:latin typeface="Times New Roman" panose="02020603050405020304" pitchFamily="18" charset="0"/>
              </a:rPr>
              <a:t>项成立，推出第</a:t>
            </a:r>
            <a:r>
              <a:rPr lang="en-US" altLang="zh-CN">
                <a:solidFill>
                  <a:schemeClr val="tx1"/>
                </a:solidFill>
                <a:uFillTx/>
                <a:latin typeface="Times New Roman" panose="02020603050405020304" pitchFamily="18" charset="0"/>
              </a:rPr>
              <a:t>n+1</a:t>
            </a:r>
            <a:r>
              <a:rPr lang="zh-CN" altLang="en-US">
                <a:solidFill>
                  <a:schemeClr val="tx1"/>
                </a:solidFill>
                <a:uFillTx/>
                <a:latin typeface="Times New Roman" panose="02020603050405020304" pitchFamily="18" charset="0"/>
              </a:rPr>
              <a:t>项成立：</a:t>
            </a:r>
            <a:endParaRPr lang="zh-CN" altLang="en-US">
              <a:solidFill>
                <a:schemeClr val="tx1"/>
              </a:solidFill>
              <a:uFillTx/>
              <a:latin typeface="Times New Roman" panose="02020603050405020304" pitchFamily="18" charset="0"/>
            </a:endParaRPr>
          </a:p>
          <a:p>
            <a:endParaRPr lang="zh-CN" altLang="en-US">
              <a:solidFill>
                <a:schemeClr val="tx1"/>
              </a:solidFill>
              <a:uFillTx/>
              <a:latin typeface="Times New Roman" panose="02020603050405020304" pitchFamily="18" charset="0"/>
            </a:endParaRPr>
          </a:p>
        </p:txBody>
      </p:sp>
      <p:sp>
        <p:nvSpPr>
          <p:cNvPr id="32" name="文本框 31"/>
          <p:cNvSpPr txBox="1"/>
          <p:nvPr/>
        </p:nvSpPr>
        <p:spPr>
          <a:xfrm>
            <a:off x="427990" y="4215765"/>
            <a:ext cx="2254250" cy="316865"/>
          </a:xfrm>
          <a:prstGeom prst="rect">
            <a:avLst/>
          </a:prstGeom>
          <a:noFill/>
        </p:spPr>
        <p:txBody>
          <a:bodyPr wrap="square" rtlCol="0">
            <a:noAutofit/>
          </a:bodyPr>
          <a:p>
            <a:r>
              <a:rPr lang="zh-CN" altLang="en-US">
                <a:solidFill>
                  <a:schemeClr val="tx1"/>
                </a:solidFill>
                <a:uFillTx/>
                <a:latin typeface="Times New Roman" panose="02020603050405020304" pitchFamily="18" charset="0"/>
              </a:rPr>
              <a:t>假设：</a:t>
            </a:r>
            <a:r>
              <a:rPr lang="en-US" altLang="zh-CN">
                <a:solidFill>
                  <a:schemeClr val="tx1"/>
                </a:solidFill>
                <a:uFillTx/>
                <a:latin typeface="Times New Roman" panose="02020603050405020304" pitchFamily="18" charset="0"/>
              </a:rPr>
              <a:t>S</a:t>
            </a:r>
            <a:r>
              <a:rPr lang="en-US" altLang="zh-CN" baseline="-25000">
                <a:solidFill>
                  <a:schemeClr val="tx1"/>
                </a:solidFill>
                <a:uFillTx/>
                <a:latin typeface="Times New Roman" panose="02020603050405020304" pitchFamily="18" charset="0"/>
              </a:rPr>
              <a:t>n</a:t>
            </a:r>
            <a:r>
              <a:rPr lang="zh-CN" altLang="en-US">
                <a:solidFill>
                  <a:schemeClr val="tx1"/>
                </a:solidFill>
                <a:uFillTx/>
                <a:latin typeface="Times New Roman" panose="02020603050405020304" pitchFamily="18" charset="0"/>
              </a:rPr>
              <a:t>成立，</a:t>
            </a:r>
            <a:r>
              <a:rPr lang="en-US" altLang="zh-CN">
                <a:solidFill>
                  <a:schemeClr val="tx1"/>
                </a:solidFill>
                <a:uFillTx/>
                <a:latin typeface="Times New Roman" panose="02020603050405020304" pitchFamily="18" charset="0"/>
              </a:rPr>
              <a:t> </a:t>
            </a:r>
            <a:endParaRPr lang="zh-CN" altLang="en-US">
              <a:solidFill>
                <a:schemeClr val="tx1"/>
              </a:solidFill>
              <a:uFillTx/>
              <a:latin typeface="Times New Roman" panose="02020603050405020304" pitchFamily="18" charset="0"/>
            </a:endParaRPr>
          </a:p>
          <a:p>
            <a:endParaRPr lang="zh-CN" altLang="en-US">
              <a:solidFill>
                <a:schemeClr val="tx1"/>
              </a:solidFill>
              <a:uFillTx/>
              <a:latin typeface="Times New Roman" panose="02020603050405020304" pitchFamily="18" charset="0"/>
            </a:endParaRPr>
          </a:p>
        </p:txBody>
      </p:sp>
      <p:graphicFrame>
        <p:nvGraphicFramePr>
          <p:cNvPr id="33" name="对象 32">
            <a:hlinkClick r:id="" action="ppaction://ole?verb="/>
          </p:cNvPr>
          <p:cNvGraphicFramePr>
            <a:graphicFrameLocks noChangeAspect="1"/>
          </p:cNvGraphicFramePr>
          <p:nvPr/>
        </p:nvGraphicFramePr>
        <p:xfrm>
          <a:off x="2011680" y="4184650"/>
          <a:ext cx="2578100" cy="419100"/>
        </p:xfrm>
        <a:graphic>
          <a:graphicData uri="http://schemas.openxmlformats.org/presentationml/2006/ole">
            <mc:AlternateContent xmlns:mc="http://schemas.openxmlformats.org/markup-compatibility/2006">
              <mc:Choice xmlns:v="urn:schemas-microsoft-com:vml" Requires="v">
                <p:oleObj spid="_x0000_s34" name="" r:id="rId7" imgW="2578100" imgH="419100" progId="Equation.KSEE3">
                  <p:embed/>
                </p:oleObj>
              </mc:Choice>
              <mc:Fallback>
                <p:oleObj name="" r:id="rId7" imgW="2578100" imgH="419100" progId="Equation.KSEE3">
                  <p:embed/>
                  <p:pic>
                    <p:nvPicPr>
                      <p:cNvPr id="0" name="图片 1025"/>
                      <p:cNvPicPr/>
                      <p:nvPr/>
                    </p:nvPicPr>
                    <p:blipFill>
                      <a:blip r:embed="rId8"/>
                      <a:stretch>
                        <a:fillRect/>
                      </a:stretch>
                    </p:blipFill>
                    <p:spPr>
                      <a:xfrm>
                        <a:off x="2011680" y="4184650"/>
                        <a:ext cx="2578100" cy="419100"/>
                      </a:xfrm>
                      <a:prstGeom prst="rect">
                        <a:avLst/>
                      </a:prstGeom>
                    </p:spPr>
                  </p:pic>
                </p:oleObj>
              </mc:Fallback>
            </mc:AlternateContent>
          </a:graphicData>
        </a:graphic>
      </p:graphicFrame>
      <p:sp>
        <p:nvSpPr>
          <p:cNvPr id="35" name="文本框 34"/>
          <p:cNvSpPr txBox="1"/>
          <p:nvPr/>
        </p:nvSpPr>
        <p:spPr>
          <a:xfrm>
            <a:off x="437515" y="4608195"/>
            <a:ext cx="2254250" cy="316865"/>
          </a:xfrm>
          <a:prstGeom prst="rect">
            <a:avLst/>
          </a:prstGeom>
          <a:noFill/>
        </p:spPr>
        <p:txBody>
          <a:bodyPr wrap="square" rtlCol="0">
            <a:noAutofit/>
          </a:bodyPr>
          <a:p>
            <a:r>
              <a:rPr lang="zh-CN" altLang="en-US">
                <a:solidFill>
                  <a:schemeClr val="tx1"/>
                </a:solidFill>
                <a:uFillTx/>
                <a:latin typeface="Times New Roman" panose="02020603050405020304" pitchFamily="18" charset="0"/>
              </a:rPr>
              <a:t>证明：</a:t>
            </a:r>
            <a:r>
              <a:rPr lang="en-US" altLang="zh-CN">
                <a:solidFill>
                  <a:schemeClr val="tx1"/>
                </a:solidFill>
                <a:uFillTx/>
                <a:latin typeface="Times New Roman" panose="02020603050405020304" pitchFamily="18" charset="0"/>
              </a:rPr>
              <a:t>S</a:t>
            </a:r>
            <a:r>
              <a:rPr lang="en-US" altLang="zh-CN" baseline="-25000">
                <a:solidFill>
                  <a:schemeClr val="tx1"/>
                </a:solidFill>
                <a:uFillTx/>
                <a:latin typeface="Times New Roman" panose="02020603050405020304" pitchFamily="18" charset="0"/>
              </a:rPr>
              <a:t>n+1</a:t>
            </a:r>
            <a:r>
              <a:rPr lang="zh-CN" altLang="en-US">
                <a:solidFill>
                  <a:schemeClr val="tx1"/>
                </a:solidFill>
                <a:uFillTx/>
                <a:latin typeface="Times New Roman" panose="02020603050405020304" pitchFamily="18" charset="0"/>
              </a:rPr>
              <a:t>成立，</a:t>
            </a:r>
            <a:r>
              <a:rPr lang="en-US" altLang="zh-CN">
                <a:solidFill>
                  <a:schemeClr val="tx1"/>
                </a:solidFill>
                <a:uFillTx/>
                <a:latin typeface="Times New Roman" panose="02020603050405020304" pitchFamily="18" charset="0"/>
              </a:rPr>
              <a:t> </a:t>
            </a:r>
            <a:endParaRPr lang="zh-CN" altLang="en-US">
              <a:solidFill>
                <a:schemeClr val="tx1"/>
              </a:solidFill>
              <a:uFillTx/>
              <a:latin typeface="Times New Roman" panose="02020603050405020304" pitchFamily="18" charset="0"/>
            </a:endParaRPr>
          </a:p>
          <a:p>
            <a:endParaRPr lang="zh-CN" altLang="en-US">
              <a:solidFill>
                <a:schemeClr val="tx1"/>
              </a:solidFill>
              <a:uFillTx/>
              <a:latin typeface="Times New Roman" panose="02020603050405020304" pitchFamily="18" charset="0"/>
            </a:endParaRPr>
          </a:p>
        </p:txBody>
      </p:sp>
      <p:graphicFrame>
        <p:nvGraphicFramePr>
          <p:cNvPr id="36" name="对象 35">
            <a:hlinkClick r:id="" action="ppaction://ole?verb="/>
          </p:cNvPr>
          <p:cNvGraphicFramePr>
            <a:graphicFrameLocks noChangeAspect="1"/>
          </p:cNvGraphicFramePr>
          <p:nvPr/>
        </p:nvGraphicFramePr>
        <p:xfrm>
          <a:off x="2171065" y="4562475"/>
          <a:ext cx="3733800" cy="419100"/>
        </p:xfrm>
        <a:graphic>
          <a:graphicData uri="http://schemas.openxmlformats.org/presentationml/2006/ole">
            <mc:AlternateContent xmlns:mc="http://schemas.openxmlformats.org/markup-compatibility/2006">
              <mc:Choice xmlns:v="urn:schemas-microsoft-com:vml" Requires="v">
                <p:oleObj spid="_x0000_s37" name="" r:id="rId9" imgW="3733800" imgH="419100" progId="Equation.KSEE3">
                  <p:embed/>
                </p:oleObj>
              </mc:Choice>
              <mc:Fallback>
                <p:oleObj name="" r:id="rId9" imgW="3733800" imgH="419100" progId="Equation.KSEE3">
                  <p:embed/>
                  <p:pic>
                    <p:nvPicPr>
                      <p:cNvPr id="0" name="图片 1025"/>
                      <p:cNvPicPr/>
                      <p:nvPr/>
                    </p:nvPicPr>
                    <p:blipFill>
                      <a:blip r:embed="rId10"/>
                      <a:stretch>
                        <a:fillRect/>
                      </a:stretch>
                    </p:blipFill>
                    <p:spPr>
                      <a:xfrm>
                        <a:off x="2171065" y="4562475"/>
                        <a:ext cx="3733800" cy="419100"/>
                      </a:xfrm>
                      <a:prstGeom prst="rect">
                        <a:avLst/>
                      </a:prstGeom>
                    </p:spPr>
                  </p:pic>
                </p:oleObj>
              </mc:Fallback>
            </mc:AlternateContent>
          </a:graphicData>
        </a:graphic>
      </p:graphicFrame>
      <p:sp>
        <p:nvSpPr>
          <p:cNvPr id="38" name="文本框 37"/>
          <p:cNvSpPr txBox="1"/>
          <p:nvPr/>
        </p:nvSpPr>
        <p:spPr>
          <a:xfrm>
            <a:off x="422275" y="5139055"/>
            <a:ext cx="7109460" cy="362585"/>
          </a:xfrm>
          <a:prstGeom prst="rect">
            <a:avLst/>
          </a:prstGeom>
          <a:noFill/>
        </p:spPr>
        <p:txBody>
          <a:bodyPr wrap="square" rtlCol="0">
            <a:noAutofit/>
          </a:bodyPr>
          <a:p>
            <a:r>
              <a:rPr lang="zh-CN" altLang="en-US"/>
              <a:t>因为，</a:t>
            </a:r>
            <a:r>
              <a:rPr lang="en-US" altLang="zh-CN"/>
              <a:t>             </a:t>
            </a:r>
            <a:r>
              <a:rPr lang="zh-CN" altLang="en-US"/>
              <a:t>所以</a:t>
            </a:r>
            <a:r>
              <a:rPr lang="en-US" altLang="zh-CN"/>
              <a:t>                                                   </a:t>
            </a:r>
            <a:r>
              <a:rPr lang="zh-CN" altLang="en-US"/>
              <a:t>可以</a:t>
            </a:r>
            <a:r>
              <a:rPr lang="zh-CN" altLang="en-US"/>
              <a:t>写成</a:t>
            </a:r>
            <a:endParaRPr lang="zh-CN" altLang="en-US"/>
          </a:p>
        </p:txBody>
      </p:sp>
      <p:graphicFrame>
        <p:nvGraphicFramePr>
          <p:cNvPr id="39" name="对象 38">
            <a:hlinkClick r:id="" action="ppaction://ole?verb="/>
          </p:cNvPr>
          <p:cNvGraphicFramePr>
            <a:graphicFrameLocks noChangeAspect="1"/>
          </p:cNvGraphicFramePr>
          <p:nvPr/>
        </p:nvGraphicFramePr>
        <p:xfrm>
          <a:off x="1043940" y="5085080"/>
          <a:ext cx="812800" cy="393700"/>
        </p:xfrm>
        <a:graphic>
          <a:graphicData uri="http://schemas.openxmlformats.org/presentationml/2006/ole">
            <mc:AlternateContent xmlns:mc="http://schemas.openxmlformats.org/markup-compatibility/2006">
              <mc:Choice xmlns:v="urn:schemas-microsoft-com:vml" Requires="v">
                <p:oleObj spid="_x0000_s40" name="" r:id="rId11" imgW="812800" imgH="393700" progId="Equation.KSEE3">
                  <p:embed/>
                </p:oleObj>
              </mc:Choice>
              <mc:Fallback>
                <p:oleObj name="" r:id="rId11" imgW="812800" imgH="393700" progId="Equation.KSEE3">
                  <p:embed/>
                  <p:pic>
                    <p:nvPicPr>
                      <p:cNvPr id="0" name="图片 1025"/>
                      <p:cNvPicPr/>
                      <p:nvPr/>
                    </p:nvPicPr>
                    <p:blipFill>
                      <a:blip r:embed="rId12"/>
                      <a:stretch>
                        <a:fillRect/>
                      </a:stretch>
                    </p:blipFill>
                    <p:spPr>
                      <a:xfrm>
                        <a:off x="1043940" y="5085080"/>
                        <a:ext cx="812800" cy="393700"/>
                      </a:xfrm>
                      <a:prstGeom prst="rect">
                        <a:avLst/>
                      </a:prstGeom>
                    </p:spPr>
                  </p:pic>
                </p:oleObj>
              </mc:Fallback>
            </mc:AlternateContent>
          </a:graphicData>
        </a:graphic>
      </p:graphicFrame>
      <p:graphicFrame>
        <p:nvGraphicFramePr>
          <p:cNvPr id="41" name="对象 40">
            <a:hlinkClick r:id="" action="ppaction://ole?verb="/>
          </p:cNvPr>
          <p:cNvGraphicFramePr>
            <a:graphicFrameLocks noChangeAspect="1"/>
          </p:cNvGraphicFramePr>
          <p:nvPr/>
        </p:nvGraphicFramePr>
        <p:xfrm>
          <a:off x="2546350" y="5080635"/>
          <a:ext cx="3086100" cy="419100"/>
        </p:xfrm>
        <a:graphic>
          <a:graphicData uri="http://schemas.openxmlformats.org/presentationml/2006/ole">
            <mc:AlternateContent xmlns:mc="http://schemas.openxmlformats.org/markup-compatibility/2006">
              <mc:Choice xmlns:v="urn:schemas-microsoft-com:vml" Requires="v">
                <p:oleObj spid="_x0000_s42" name="" r:id="rId13" imgW="3086100" imgH="419100" progId="Equation.KSEE3">
                  <p:embed/>
                </p:oleObj>
              </mc:Choice>
              <mc:Fallback>
                <p:oleObj name="" r:id="rId13" imgW="3086100" imgH="419100" progId="Equation.KSEE3">
                  <p:embed/>
                  <p:pic>
                    <p:nvPicPr>
                      <p:cNvPr id="0" name="图片 1025"/>
                      <p:cNvPicPr/>
                      <p:nvPr/>
                    </p:nvPicPr>
                    <p:blipFill>
                      <a:blip r:embed="rId14"/>
                      <a:stretch>
                        <a:fillRect/>
                      </a:stretch>
                    </p:blipFill>
                    <p:spPr>
                      <a:xfrm>
                        <a:off x="2546350" y="5080635"/>
                        <a:ext cx="3086100" cy="419100"/>
                      </a:xfrm>
                      <a:prstGeom prst="rect">
                        <a:avLst/>
                      </a:prstGeom>
                    </p:spPr>
                  </p:pic>
                </p:oleObj>
              </mc:Fallback>
            </mc:AlternateContent>
          </a:graphicData>
        </a:graphic>
      </p:graphicFrame>
      <p:graphicFrame>
        <p:nvGraphicFramePr>
          <p:cNvPr id="43" name="对象 42">
            <a:hlinkClick r:id="" action="ppaction://ole?verb="/>
          </p:cNvPr>
          <p:cNvGraphicFramePr>
            <a:graphicFrameLocks noChangeAspect="1"/>
          </p:cNvGraphicFramePr>
          <p:nvPr/>
        </p:nvGraphicFramePr>
        <p:xfrm>
          <a:off x="6660198" y="5085080"/>
          <a:ext cx="2234565" cy="419100"/>
        </p:xfrm>
        <a:graphic>
          <a:graphicData uri="http://schemas.openxmlformats.org/presentationml/2006/ole">
            <mc:AlternateContent xmlns:mc="http://schemas.openxmlformats.org/markup-compatibility/2006">
              <mc:Choice xmlns:v="urn:schemas-microsoft-com:vml" Requires="v">
                <p:oleObj spid="_x0000_s44" name="" r:id="rId15" imgW="2234565" imgH="419100" progId="Equation.KSEE3">
                  <p:embed/>
                </p:oleObj>
              </mc:Choice>
              <mc:Fallback>
                <p:oleObj name="" r:id="rId15" imgW="2234565" imgH="419100" progId="Equation.KSEE3">
                  <p:embed/>
                  <p:pic>
                    <p:nvPicPr>
                      <p:cNvPr id="0" name="图片 1025"/>
                      <p:cNvPicPr/>
                      <p:nvPr/>
                    </p:nvPicPr>
                    <p:blipFill>
                      <a:blip r:embed="rId16"/>
                      <a:stretch>
                        <a:fillRect/>
                      </a:stretch>
                    </p:blipFill>
                    <p:spPr>
                      <a:xfrm>
                        <a:off x="6660198" y="5085080"/>
                        <a:ext cx="2234565" cy="419100"/>
                      </a:xfrm>
                      <a:prstGeom prst="rect">
                        <a:avLst/>
                      </a:prstGeom>
                    </p:spPr>
                  </p:pic>
                </p:oleObj>
              </mc:Fallback>
            </mc:AlternateContent>
          </a:graphicData>
        </a:graphic>
      </p:graphicFrame>
      <p:sp>
        <p:nvSpPr>
          <p:cNvPr id="45" name="文本框 44"/>
          <p:cNvSpPr txBox="1"/>
          <p:nvPr/>
        </p:nvSpPr>
        <p:spPr>
          <a:xfrm>
            <a:off x="440690" y="5744845"/>
            <a:ext cx="2098040" cy="368300"/>
          </a:xfrm>
          <a:prstGeom prst="rect">
            <a:avLst/>
          </a:prstGeom>
          <a:noFill/>
        </p:spPr>
        <p:txBody>
          <a:bodyPr wrap="square" rtlCol="0">
            <a:spAutoFit/>
          </a:bodyPr>
          <a:p>
            <a:r>
              <a:rPr lang="zh-CN" altLang="en-US"/>
              <a:t>最后化简可以</a:t>
            </a:r>
            <a:r>
              <a:rPr lang="zh-CN" altLang="en-US"/>
              <a:t>证：</a:t>
            </a:r>
            <a:endParaRPr lang="zh-CN" altLang="en-US"/>
          </a:p>
        </p:txBody>
      </p:sp>
      <p:graphicFrame>
        <p:nvGraphicFramePr>
          <p:cNvPr id="46" name="对象 45">
            <a:hlinkClick r:id="" action="ppaction://ole?verb="/>
          </p:cNvPr>
          <p:cNvGraphicFramePr>
            <a:graphicFrameLocks noChangeAspect="1"/>
          </p:cNvGraphicFramePr>
          <p:nvPr/>
        </p:nvGraphicFramePr>
        <p:xfrm>
          <a:off x="2252346" y="5699125"/>
          <a:ext cx="939800" cy="393700"/>
        </p:xfrm>
        <a:graphic>
          <a:graphicData uri="http://schemas.openxmlformats.org/presentationml/2006/ole">
            <mc:AlternateContent xmlns:mc="http://schemas.openxmlformats.org/markup-compatibility/2006">
              <mc:Choice xmlns:v="urn:schemas-microsoft-com:vml" Requires="v">
                <p:oleObj spid="_x0000_s47" name="" r:id="rId17" imgW="939800" imgH="393700" progId="Equation.KSEE3">
                  <p:embed/>
                </p:oleObj>
              </mc:Choice>
              <mc:Fallback>
                <p:oleObj name="" r:id="rId17" imgW="939800" imgH="393700" progId="Equation.KSEE3">
                  <p:embed/>
                  <p:pic>
                    <p:nvPicPr>
                      <p:cNvPr id="0" name="图片 1025"/>
                      <p:cNvPicPr/>
                      <p:nvPr/>
                    </p:nvPicPr>
                    <p:blipFill>
                      <a:blip r:embed="rId18"/>
                      <a:stretch>
                        <a:fillRect/>
                      </a:stretch>
                    </p:blipFill>
                    <p:spPr>
                      <a:xfrm>
                        <a:off x="2252346" y="5699125"/>
                        <a:ext cx="939800" cy="393700"/>
                      </a:xfrm>
                      <a:prstGeom prst="rect">
                        <a:avLst/>
                      </a:prstGeom>
                    </p:spPr>
                  </p:pic>
                </p:oleObj>
              </mc:Fallback>
            </mc:AlternateContent>
          </a:graphicData>
        </a:graphic>
      </p:graphicFrame>
      <p:sp>
        <p:nvSpPr>
          <p:cNvPr id="48" name="云形标注 47"/>
          <p:cNvSpPr/>
          <p:nvPr/>
        </p:nvSpPr>
        <p:spPr>
          <a:xfrm>
            <a:off x="5912485" y="3026410"/>
            <a:ext cx="1877060" cy="654685"/>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rPr>
              <a:t>推到多米诺骨牌第一张</a:t>
            </a:r>
            <a:r>
              <a:rPr kumimoji="0" lang="zh-CN" altLang="en-US" sz="1200" b="1" u="none" strike="noStrike" cap="none" normalizeH="0" baseline="0" smtClean="0">
                <a:ln>
                  <a:noFill/>
                </a:ln>
                <a:solidFill>
                  <a:schemeClr val="tx1"/>
                </a:solidFill>
                <a:effectLst/>
                <a:latin typeface="宋体" panose="02010600030101010101" pitchFamily="2" charset="-122"/>
              </a:rPr>
              <a:t>牌</a:t>
            </a:r>
            <a:endParaRPr kumimoji="0" lang="zh-CN" altLang="en-US" sz="1200" b="1" u="none" strike="noStrike" cap="none" normalizeH="0" baseline="0" smtClean="0">
              <a:ln>
                <a:noFill/>
              </a:ln>
              <a:solidFill>
                <a:schemeClr val="tx1"/>
              </a:solidFill>
              <a:effectLst/>
              <a:latin typeface="宋体" panose="02010600030101010101" pitchFamily="2" charset="-122"/>
            </a:endParaRPr>
          </a:p>
        </p:txBody>
      </p:sp>
      <p:sp>
        <p:nvSpPr>
          <p:cNvPr id="49" name="矩形 48"/>
          <p:cNvSpPr/>
          <p:nvPr/>
        </p:nvSpPr>
        <p:spPr>
          <a:xfrm>
            <a:off x="422275" y="3213100"/>
            <a:ext cx="5451475" cy="494665"/>
          </a:xfrm>
          <a:prstGeom prst="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0" name="矩形 49"/>
          <p:cNvSpPr/>
          <p:nvPr/>
        </p:nvSpPr>
        <p:spPr>
          <a:xfrm>
            <a:off x="437515" y="3803650"/>
            <a:ext cx="8456930" cy="2314575"/>
          </a:xfrm>
          <a:prstGeom prst="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1" name="云形标注 50"/>
          <p:cNvSpPr/>
          <p:nvPr/>
        </p:nvSpPr>
        <p:spPr>
          <a:xfrm>
            <a:off x="6228080" y="3935095"/>
            <a:ext cx="1877060" cy="654685"/>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rPr>
              <a:t>由前一张牌可以推倒</a:t>
            </a:r>
            <a:r>
              <a:rPr kumimoji="0" lang="zh-CN" altLang="en-US" sz="1200" b="1" u="none" strike="noStrike" cap="none" normalizeH="0" baseline="0" smtClean="0">
                <a:ln>
                  <a:noFill/>
                </a:ln>
                <a:solidFill>
                  <a:schemeClr val="tx1"/>
                </a:solidFill>
                <a:effectLst/>
                <a:latin typeface="宋体" panose="02010600030101010101" pitchFamily="2" charset="-122"/>
              </a:rPr>
              <a:t>后一张牌</a:t>
            </a:r>
            <a:endParaRPr kumimoji="0" lang="zh-CN" altLang="en-US" sz="1200" b="1" u="none" strike="noStrike" cap="none" normalizeH="0" baseline="0" smtClean="0">
              <a:ln>
                <a:noFill/>
              </a:ln>
              <a:solidFill>
                <a:schemeClr val="tx1"/>
              </a:solidFill>
              <a:effectLst/>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ppt_x"/>
                                          </p:val>
                                        </p:tav>
                                        <p:tav tm="100000">
                                          <p:val>
                                            <p:strVal val="#ppt_x"/>
                                          </p:val>
                                        </p:tav>
                                      </p:tavLst>
                                    </p:anim>
                                    <p:anim calcmode="lin" valueType="num">
                                      <p:cBhvr additive="base">
                                        <p:cTn id="8" dur="500" fill="hold"/>
                                        <p:tgtEl>
                                          <p:spTgt spid="4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1"/>
                                        </p:tgtEl>
                                        <p:attrNameLst>
                                          <p:attrName>style.visibility</p:attrName>
                                        </p:attrNameLst>
                                      </p:cBhvr>
                                      <p:to>
                                        <p:strVal val="visible"/>
                                      </p:to>
                                    </p:set>
                                    <p:anim calcmode="lin" valueType="num">
                                      <p:cBhvr additive="base">
                                        <p:cTn id="11" dur="500" fill="hold"/>
                                        <p:tgtEl>
                                          <p:spTgt spid="51"/>
                                        </p:tgtEl>
                                        <p:attrNameLst>
                                          <p:attrName>ppt_x</p:attrName>
                                        </p:attrNameLst>
                                      </p:cBhvr>
                                      <p:tavLst>
                                        <p:tav tm="0">
                                          <p:val>
                                            <p:strVal val="#ppt_x"/>
                                          </p:val>
                                        </p:tav>
                                        <p:tav tm="100000">
                                          <p:val>
                                            <p:strVal val="#ppt_x"/>
                                          </p:val>
                                        </p:tav>
                                      </p:tavLst>
                                    </p:anim>
                                    <p:anim calcmode="lin" valueType="num">
                                      <p:cBhvr additive="base">
                                        <p:cTn id="12"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bldLvl="0" animBg="1"/>
      <p:bldP spid="48" grpId="1" animBg="1"/>
      <p:bldP spid="51" grpId="0" bldLvl="0" animBg="1"/>
      <p:bldP spid="51"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215" y="1052195"/>
            <a:ext cx="7924165" cy="83121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如何用</a:t>
            </a:r>
            <a:r>
              <a:rPr lang="zh-CN" altLang="en-US" sz="2200" b="1" kern="100" dirty="0">
                <a:latin typeface="Times New Roman" panose="02020603050405020304" pitchFamily="18" charset="0"/>
                <a:cs typeface="Times New Roman" panose="02020603050405020304" pitchFamily="18" charset="0"/>
                <a:sym typeface="+mn-ea"/>
              </a:rPr>
              <a:t>数学归纳法证明</a:t>
            </a:r>
            <a:r>
              <a:rPr lang="zh-CN" altLang="en-US" sz="2200" b="1" kern="100" dirty="0">
                <a:latin typeface="Times New Roman" panose="02020603050405020304" pitchFamily="18" charset="0"/>
                <a:cs typeface="Times New Roman" panose="02020603050405020304" pitchFamily="18" charset="0"/>
                <a:sym typeface="+mn-ea"/>
              </a:rPr>
              <a:t>最早时间结束的策略可以找到</a:t>
            </a:r>
            <a:r>
              <a:rPr lang="zh-CN" altLang="en-US" sz="2200" b="1" kern="100" dirty="0">
                <a:latin typeface="Times New Roman" panose="02020603050405020304" pitchFamily="18" charset="0"/>
                <a:cs typeface="Times New Roman" panose="02020603050405020304" pitchFamily="18" charset="0"/>
                <a:sym typeface="+mn-ea"/>
              </a:rPr>
              <a:t>最优解？</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endParaRPr lang="zh-CN" altLang="en-US" sz="2200" b="1" kern="100" dirty="0">
              <a:latin typeface="Times New Roman" panose="02020603050405020304" pitchFamily="18" charset="0"/>
              <a:cs typeface="Times New Roman" panose="02020603050405020304" pitchFamily="18" charset="0"/>
              <a:sym typeface="+mn-ea"/>
            </a:endParaRPr>
          </a:p>
        </p:txBody>
      </p:sp>
      <p:sp>
        <p:nvSpPr>
          <p:cNvPr id="26" name="云形标注 25"/>
          <p:cNvSpPr/>
          <p:nvPr/>
        </p:nvSpPr>
        <p:spPr>
          <a:xfrm>
            <a:off x="7236460" y="1694180"/>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rPr>
              <a:t>找到第一张能推倒</a:t>
            </a:r>
            <a:r>
              <a:rPr kumimoji="0" lang="zh-CN" altLang="en-US" sz="1200" b="1" u="none" strike="noStrike" cap="none" normalizeH="0" baseline="0" smtClean="0">
                <a:ln>
                  <a:noFill/>
                </a:ln>
                <a:solidFill>
                  <a:schemeClr val="tx1"/>
                </a:solidFill>
                <a:effectLst/>
                <a:latin typeface="宋体" panose="02010600030101010101" pitchFamily="2" charset="-122"/>
              </a:rPr>
              <a:t>的多米诺</a:t>
            </a:r>
            <a:r>
              <a:rPr kumimoji="0" lang="zh-CN" altLang="en-US" sz="1200" b="1" u="none" strike="noStrike" cap="none" normalizeH="0" baseline="0" smtClean="0">
                <a:ln>
                  <a:noFill/>
                </a:ln>
                <a:solidFill>
                  <a:schemeClr val="tx1"/>
                </a:solidFill>
                <a:effectLst/>
                <a:latin typeface="宋体" panose="02010600030101010101" pitchFamily="2" charset="-122"/>
              </a:rPr>
              <a:t>骨牌。</a:t>
            </a:r>
            <a:endParaRPr kumimoji="0" lang="zh-CN" altLang="en-US" sz="1200" b="1" u="none" strike="noStrike" cap="none" normalizeH="0" baseline="0" smtClean="0">
              <a:ln>
                <a:noFill/>
              </a:ln>
              <a:solidFill>
                <a:schemeClr val="tx1"/>
              </a:solidFill>
              <a:effectLst/>
              <a:latin typeface="宋体" panose="02010600030101010101" pitchFamily="2" charset="-122"/>
            </a:endParaRPr>
          </a:p>
        </p:txBody>
      </p:sp>
      <p:sp>
        <p:nvSpPr>
          <p:cNvPr id="3" name="文本框 2"/>
          <p:cNvSpPr txBox="1"/>
          <p:nvPr/>
        </p:nvSpPr>
        <p:spPr>
          <a:xfrm>
            <a:off x="325755" y="1844675"/>
            <a:ext cx="6509385" cy="367665"/>
          </a:xfrm>
          <a:prstGeom prst="rect">
            <a:avLst/>
          </a:prstGeom>
          <a:noFill/>
        </p:spPr>
        <p:txBody>
          <a:bodyPr wrap="square" rtlCol="0" anchor="t">
            <a:noAutofit/>
          </a:bodyPr>
          <a:p>
            <a:pPr marL="0" marR="0" indent="0" algn="ctr" defTabSz="914400" rtl="0" eaLnBrk="1" fontAlgn="base" latinLnBrk="0" hangingPunct="1">
              <a:lnSpc>
                <a:spcPct val="100000"/>
              </a:lnSpc>
              <a:spcBef>
                <a:spcPct val="0"/>
              </a:spcBef>
              <a:spcAft>
                <a:spcPct val="0"/>
              </a:spcAft>
              <a:buClrTx/>
              <a:buSzTx/>
              <a:buFontTx/>
              <a:buNone/>
            </a:pPr>
            <a:r>
              <a:rPr lang="zh-CN" altLang="en-US" sz="1800" b="1" smtClean="0">
                <a:ln>
                  <a:noFill/>
                </a:ln>
                <a:effectLst/>
                <a:latin typeface="宋体" panose="02010600030101010101" pitchFamily="2" charset="-122"/>
                <a:sym typeface="+mn-ea"/>
              </a:rPr>
              <a:t>归纳基础：也就是就是第一个时间结束的课程可以组成最优解</a:t>
            </a:r>
            <a:endParaRPr lang="zh-CN" altLang="en-US" sz="1800" b="1" smtClean="0">
              <a:ln>
                <a:noFill/>
              </a:ln>
              <a:effectLst/>
              <a:latin typeface="宋体" panose="02010600030101010101" pitchFamily="2" charset="-122"/>
              <a:sym typeface="+mn-ea"/>
            </a:endParaRPr>
          </a:p>
        </p:txBody>
      </p:sp>
      <p:sp>
        <p:nvSpPr>
          <p:cNvPr id="5" name="文本框 4"/>
          <p:cNvSpPr txBox="1"/>
          <p:nvPr/>
        </p:nvSpPr>
        <p:spPr>
          <a:xfrm>
            <a:off x="440690" y="2403475"/>
            <a:ext cx="6562725" cy="562610"/>
          </a:xfrm>
          <a:prstGeom prst="rect">
            <a:avLst/>
          </a:prstGeom>
          <a:noFill/>
        </p:spPr>
        <p:txBody>
          <a:bodyPr wrap="square" rtlCol="0">
            <a:noAutofit/>
          </a:bodyPr>
          <a:p>
            <a:r>
              <a:rPr lang="zh-CN" altLang="en-US">
                <a:solidFill>
                  <a:schemeClr val="tx1"/>
                </a:solidFill>
                <a:uFillTx/>
                <a:latin typeface="Times New Roman" panose="02020603050405020304" pitchFamily="18" charset="0"/>
              </a:rPr>
              <a:t>可以用</a:t>
            </a:r>
            <a:r>
              <a:rPr lang="en-US" altLang="zh-CN">
                <a:solidFill>
                  <a:schemeClr val="tx1"/>
                </a:solidFill>
                <a:uFillTx/>
                <a:latin typeface="Times New Roman" panose="02020603050405020304" pitchFamily="18" charset="0"/>
              </a:rPr>
              <a:t>S</a:t>
            </a:r>
            <a:r>
              <a:rPr lang="en-US" altLang="zh-CN" baseline="-25000">
                <a:solidFill>
                  <a:schemeClr val="tx1"/>
                </a:solidFill>
                <a:uFillTx/>
                <a:latin typeface="Times New Roman" panose="02020603050405020304" pitchFamily="18" charset="0"/>
              </a:rPr>
              <a:t>n</a:t>
            </a:r>
            <a:r>
              <a:rPr lang="en-US" altLang="zh-CN">
                <a:solidFill>
                  <a:schemeClr val="tx1"/>
                </a:solidFill>
                <a:uFillTx/>
                <a:latin typeface="Times New Roman" panose="02020603050405020304" pitchFamily="18" charset="0"/>
              </a:rPr>
              <a:t> = {1,2,3,...,n},</a:t>
            </a:r>
            <a:r>
              <a:rPr lang="zh-CN" altLang="en-US">
                <a:solidFill>
                  <a:schemeClr val="tx1"/>
                </a:solidFill>
                <a:uFillTx/>
                <a:latin typeface="Times New Roman" panose="02020603050405020304" pitchFamily="18" charset="0"/>
              </a:rPr>
              <a:t>表示课程集合，</a:t>
            </a:r>
            <a:r>
              <a:rPr lang="en-US" altLang="zh-CN">
                <a:solidFill>
                  <a:schemeClr val="tx1"/>
                </a:solidFill>
                <a:uFillTx/>
                <a:latin typeface="Times New Roman" panose="02020603050405020304" pitchFamily="18" charset="0"/>
              </a:rPr>
              <a:t>f</a:t>
            </a:r>
            <a:r>
              <a:rPr lang="en-US" altLang="zh-CN" baseline="-25000">
                <a:solidFill>
                  <a:schemeClr val="tx1"/>
                </a:solidFill>
                <a:uFillTx/>
                <a:latin typeface="Times New Roman" panose="02020603050405020304" pitchFamily="18" charset="0"/>
              </a:rPr>
              <a:t>i</a:t>
            </a:r>
            <a:r>
              <a:rPr lang="zh-CN" altLang="en-US">
                <a:solidFill>
                  <a:schemeClr val="tx1"/>
                </a:solidFill>
                <a:uFillTx/>
                <a:latin typeface="Times New Roman" panose="02020603050405020304" pitchFamily="18" charset="0"/>
              </a:rPr>
              <a:t>表示课程技术的时间，</a:t>
            </a:r>
            <a:r>
              <a:rPr lang="en-US" altLang="zh-CN">
                <a:solidFill>
                  <a:schemeClr val="tx1"/>
                </a:solidFill>
                <a:uFillTx/>
                <a:latin typeface="Times New Roman" panose="02020603050405020304" pitchFamily="18" charset="0"/>
              </a:rPr>
              <a:t>f</a:t>
            </a:r>
            <a:r>
              <a:rPr lang="en-US" altLang="zh-CN" baseline="-25000">
                <a:solidFill>
                  <a:schemeClr val="tx1"/>
                </a:solidFill>
                <a:uFillTx/>
                <a:latin typeface="Times New Roman" panose="02020603050405020304" pitchFamily="18" charset="0"/>
              </a:rPr>
              <a:t>1</a:t>
            </a:r>
            <a:r>
              <a:rPr lang="en-US" altLang="zh-CN">
                <a:solidFill>
                  <a:schemeClr val="tx1"/>
                </a:solidFill>
                <a:uFillTx/>
                <a:latin typeface="Times New Roman" panose="02020603050405020304" pitchFamily="18" charset="0"/>
              </a:rPr>
              <a:t>&lt;f</a:t>
            </a:r>
            <a:r>
              <a:rPr lang="en-US" altLang="zh-CN" baseline="-25000">
                <a:solidFill>
                  <a:schemeClr val="tx1"/>
                </a:solidFill>
                <a:uFillTx/>
                <a:latin typeface="Times New Roman" panose="02020603050405020304" pitchFamily="18" charset="0"/>
              </a:rPr>
              <a:t>2</a:t>
            </a:r>
            <a:r>
              <a:rPr lang="en-US" altLang="zh-CN">
                <a:solidFill>
                  <a:schemeClr val="tx1"/>
                </a:solidFill>
                <a:uFillTx/>
                <a:latin typeface="Times New Roman" panose="02020603050405020304" pitchFamily="18" charset="0"/>
              </a:rPr>
              <a:t>&lt;...&lt;f</a:t>
            </a:r>
            <a:r>
              <a:rPr lang="en-US" altLang="zh-CN" baseline="-25000">
                <a:solidFill>
                  <a:schemeClr val="tx1"/>
                </a:solidFill>
                <a:uFillTx/>
                <a:latin typeface="Times New Roman" panose="02020603050405020304" pitchFamily="18" charset="0"/>
              </a:rPr>
              <a:t>n</a:t>
            </a:r>
            <a:endParaRPr lang="en-US" altLang="zh-CN" baseline="-25000">
              <a:solidFill>
                <a:schemeClr val="tx1"/>
              </a:solidFill>
              <a:uFillTx/>
              <a:latin typeface="Times New Roman" panose="02020603050405020304" pitchFamily="18" charset="0"/>
            </a:endParaRPr>
          </a:p>
        </p:txBody>
      </p:sp>
      <p:graphicFrame>
        <p:nvGraphicFramePr>
          <p:cNvPr id="7" name="表格 6"/>
          <p:cNvGraphicFramePr/>
          <p:nvPr/>
        </p:nvGraphicFramePr>
        <p:xfrm>
          <a:off x="755650" y="4004945"/>
          <a:ext cx="6400165" cy="381000"/>
        </p:xfrm>
        <a:graphic>
          <a:graphicData uri="http://schemas.openxmlformats.org/drawingml/2006/table">
            <a:tbl>
              <a:tblPr firstRow="1" bandRow="1">
                <a:tableStyleId>{5C22544A-7EE6-4342-B048-85BDC9FD1C3A}</a:tableStyleId>
              </a:tblPr>
              <a:tblGrid>
                <a:gridCol w="913765"/>
                <a:gridCol w="913765"/>
                <a:gridCol w="913765"/>
                <a:gridCol w="913765"/>
                <a:gridCol w="913765"/>
                <a:gridCol w="913765"/>
                <a:gridCol w="913765"/>
              </a:tblGrid>
              <a:tr h="381000">
                <a:tc>
                  <a:txBody>
                    <a:bodyPr/>
                    <a:p>
                      <a:pPr>
                        <a:buNone/>
                      </a:pPr>
                      <a:r>
                        <a:rPr lang="en-US" altLang="zh-CN">
                          <a:solidFill>
                            <a:schemeClr val="tx1"/>
                          </a:solidFill>
                          <a:latin typeface="Times New Roman" panose="02020603050405020304" pitchFamily="18" charset="0"/>
                          <a:cs typeface="Times New Roman" panose="02020603050405020304" pitchFamily="18" charset="0"/>
                        </a:rPr>
                        <a:t>j</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rPr>
                        <a:t>...</a:t>
                      </a:r>
                      <a:endParaRPr lang="en-US" altLang="zh-CN">
                        <a:solidFill>
                          <a:schemeClr val="tx1"/>
                        </a:solidFill>
                      </a:endParaRPr>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en-US" altLang="zh-CN"/>
                    </a:p>
                  </a:txBody>
                  <a:tcPr/>
                </a:tc>
              </a:tr>
            </a:tbl>
          </a:graphicData>
        </a:graphic>
      </p:graphicFrame>
      <p:sp>
        <p:nvSpPr>
          <p:cNvPr id="24" name="文本框 23"/>
          <p:cNvSpPr txBox="1"/>
          <p:nvPr/>
        </p:nvSpPr>
        <p:spPr>
          <a:xfrm>
            <a:off x="755650" y="3573145"/>
            <a:ext cx="3423920" cy="368300"/>
          </a:xfrm>
          <a:prstGeom prst="rect">
            <a:avLst/>
          </a:prstGeom>
          <a:noFill/>
        </p:spPr>
        <p:txBody>
          <a:bodyPr wrap="square" rtlCol="0">
            <a:spAutoFit/>
          </a:bodyPr>
          <a:p>
            <a:r>
              <a:rPr lang="zh-CN" altLang="en-US"/>
              <a:t>存在最优解</a:t>
            </a:r>
            <a:r>
              <a:rPr lang="en-US" altLang="zh-CN">
                <a:latin typeface="Times New Roman" panose="02020603050405020304" pitchFamily="18" charset="0"/>
                <a:cs typeface="Times New Roman" panose="02020603050405020304" pitchFamily="18" charset="0"/>
              </a:rPr>
              <a:t>T</a:t>
            </a:r>
            <a:endParaRPr lang="en-US" altLang="zh-CN">
              <a:latin typeface="Times New Roman" panose="02020603050405020304" pitchFamily="18" charset="0"/>
              <a:cs typeface="Times New Roman" panose="02020603050405020304" pitchFamily="18" charset="0"/>
            </a:endParaRPr>
          </a:p>
        </p:txBody>
      </p:sp>
      <p:sp>
        <p:nvSpPr>
          <p:cNvPr id="27" name="文本框 26"/>
          <p:cNvSpPr txBox="1"/>
          <p:nvPr/>
        </p:nvSpPr>
        <p:spPr>
          <a:xfrm>
            <a:off x="755650" y="4653280"/>
            <a:ext cx="6199505" cy="432435"/>
          </a:xfrm>
          <a:prstGeom prst="rect">
            <a:avLst/>
          </a:prstGeom>
          <a:noFill/>
        </p:spPr>
        <p:txBody>
          <a:bodyPr wrap="square" rtlCol="0">
            <a:noAutofit/>
          </a:bodyPr>
          <a:p>
            <a:r>
              <a:rPr lang="zh-CN" altLang="en-US">
                <a:solidFill>
                  <a:schemeClr val="tx1"/>
                </a:solidFill>
                <a:uFillTx/>
                <a:latin typeface="Times New Roman" panose="02020603050405020304" pitchFamily="18" charset="0"/>
              </a:rPr>
              <a:t>此时讲</a:t>
            </a:r>
            <a:r>
              <a:rPr lang="en-US" altLang="zh-CN">
                <a:solidFill>
                  <a:schemeClr val="tx1"/>
                </a:solidFill>
                <a:uFillTx/>
                <a:latin typeface="Times New Roman" panose="02020603050405020304" pitchFamily="18" charset="0"/>
              </a:rPr>
              <a:t>T</a:t>
            </a:r>
            <a:r>
              <a:rPr lang="zh-CN" altLang="en-US">
                <a:solidFill>
                  <a:schemeClr val="tx1"/>
                </a:solidFill>
                <a:uFillTx/>
                <a:latin typeface="Times New Roman" panose="02020603050405020304" pitchFamily="18" charset="0"/>
              </a:rPr>
              <a:t>的最优解的第一个课程</a:t>
            </a:r>
            <a:r>
              <a:rPr lang="en-US" altLang="zh-CN">
                <a:solidFill>
                  <a:schemeClr val="tx1"/>
                </a:solidFill>
                <a:uFillTx/>
                <a:latin typeface="Times New Roman" panose="02020603050405020304" pitchFamily="18" charset="0"/>
              </a:rPr>
              <a:t>j</a:t>
            </a:r>
            <a:r>
              <a:rPr lang="zh-CN" altLang="en-US">
                <a:solidFill>
                  <a:schemeClr val="tx1"/>
                </a:solidFill>
                <a:uFillTx/>
                <a:latin typeface="Times New Roman" panose="02020603050405020304" pitchFamily="18" charset="0"/>
              </a:rPr>
              <a:t>替换成</a:t>
            </a:r>
            <a:r>
              <a:rPr lang="en-US" altLang="zh-CN">
                <a:solidFill>
                  <a:schemeClr val="tx1"/>
                </a:solidFill>
                <a:uFillTx/>
                <a:latin typeface="Times New Roman" panose="02020603050405020304" pitchFamily="18" charset="0"/>
              </a:rPr>
              <a:t>1</a:t>
            </a:r>
            <a:r>
              <a:rPr lang="zh-CN" altLang="en-US">
                <a:solidFill>
                  <a:schemeClr val="tx1"/>
                </a:solidFill>
                <a:uFillTx/>
                <a:latin typeface="Times New Roman" panose="02020603050405020304" pitchFamily="18" charset="0"/>
              </a:rPr>
              <a:t>，因为</a:t>
            </a:r>
            <a:r>
              <a:rPr lang="en-US" altLang="zh-CN">
                <a:solidFill>
                  <a:schemeClr val="tx1"/>
                </a:solidFill>
                <a:uFillTx/>
                <a:latin typeface="Times New Roman" panose="02020603050405020304" pitchFamily="18" charset="0"/>
              </a:rPr>
              <a:t>f</a:t>
            </a:r>
            <a:r>
              <a:rPr lang="en-US" altLang="zh-CN" baseline="-25000">
                <a:solidFill>
                  <a:schemeClr val="tx1"/>
                </a:solidFill>
                <a:uFillTx/>
                <a:latin typeface="Times New Roman" panose="02020603050405020304" pitchFamily="18" charset="0"/>
              </a:rPr>
              <a:t>1</a:t>
            </a:r>
            <a:r>
              <a:rPr lang="en-US" altLang="zh-CN">
                <a:solidFill>
                  <a:schemeClr val="tx1"/>
                </a:solidFill>
                <a:uFillTx/>
                <a:latin typeface="Times New Roman" panose="02020603050405020304" pitchFamily="18" charset="0"/>
              </a:rPr>
              <a:t>&lt;f</a:t>
            </a:r>
            <a:r>
              <a:rPr lang="en-US" altLang="zh-CN" baseline="-25000">
                <a:solidFill>
                  <a:schemeClr val="tx1"/>
                </a:solidFill>
                <a:uFillTx/>
                <a:latin typeface="Times New Roman" panose="02020603050405020304" pitchFamily="18" charset="0"/>
              </a:rPr>
              <a:t>j</a:t>
            </a:r>
            <a:endParaRPr lang="en-US" altLang="zh-CN" baseline="-25000">
              <a:solidFill>
                <a:schemeClr val="tx1"/>
              </a:solidFill>
              <a:uFillTx/>
              <a:latin typeface="Times New Roman" panose="02020603050405020304" pitchFamily="18" charset="0"/>
            </a:endParaRPr>
          </a:p>
        </p:txBody>
      </p:sp>
      <p:graphicFrame>
        <p:nvGraphicFramePr>
          <p:cNvPr id="28" name="表格 27"/>
          <p:cNvGraphicFramePr/>
          <p:nvPr/>
        </p:nvGraphicFramePr>
        <p:xfrm>
          <a:off x="755650" y="5302250"/>
          <a:ext cx="6400165" cy="381000"/>
        </p:xfrm>
        <a:graphic>
          <a:graphicData uri="http://schemas.openxmlformats.org/drawingml/2006/table">
            <a:tbl>
              <a:tblPr firstRow="1" bandRow="1">
                <a:tableStyleId>{5C22544A-7EE6-4342-B048-85BDC9FD1C3A}</a:tableStyleId>
              </a:tblPr>
              <a:tblGrid>
                <a:gridCol w="913765"/>
                <a:gridCol w="913765"/>
                <a:gridCol w="913765"/>
                <a:gridCol w="913765"/>
                <a:gridCol w="913765"/>
                <a:gridCol w="913765"/>
                <a:gridCol w="913765"/>
              </a:tblGrid>
              <a:tr h="381000">
                <a:tc>
                  <a:txBody>
                    <a:bodyPr/>
                    <a:p>
                      <a:pPr>
                        <a:buNone/>
                      </a:pPr>
                      <a:r>
                        <a:rPr lang="en-US" altLang="zh-CN">
                          <a:solidFill>
                            <a:schemeClr val="tx1"/>
                          </a:solidFill>
                          <a:latin typeface="Times New Roman" panose="02020603050405020304" pitchFamily="18" charset="0"/>
                          <a:cs typeface="Times New Roman" panose="02020603050405020304" pitchFamily="18" charset="0"/>
                        </a:rPr>
                        <a:t>1</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rPr>
                        <a:t>...</a:t>
                      </a:r>
                      <a:endParaRPr lang="en-US" altLang="zh-CN">
                        <a:solidFill>
                          <a:schemeClr val="tx1"/>
                        </a:solidFill>
                      </a:endParaRPr>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en-US" altLang="zh-CN"/>
                    </a:p>
                  </a:txBody>
                  <a:tcPr/>
                </a:tc>
              </a:tr>
            </a:tbl>
          </a:graphicData>
        </a:graphic>
      </p:graphicFrame>
      <p:sp>
        <p:nvSpPr>
          <p:cNvPr id="29" name="文本框 28"/>
          <p:cNvSpPr txBox="1"/>
          <p:nvPr/>
        </p:nvSpPr>
        <p:spPr>
          <a:xfrm>
            <a:off x="611505" y="5797550"/>
            <a:ext cx="6562725" cy="562610"/>
          </a:xfrm>
          <a:prstGeom prst="rect">
            <a:avLst/>
          </a:prstGeom>
          <a:noFill/>
        </p:spPr>
        <p:txBody>
          <a:bodyPr wrap="square" rtlCol="0">
            <a:noAutofit/>
          </a:bodyPr>
          <a:p>
            <a:r>
              <a:rPr lang="en-US" altLang="zh-CN">
                <a:solidFill>
                  <a:schemeClr val="tx1"/>
                </a:solidFill>
                <a:uFillTx/>
                <a:latin typeface="Times New Roman" panose="02020603050405020304" pitchFamily="18" charset="0"/>
              </a:rPr>
              <a:t>T</a:t>
            </a:r>
            <a:r>
              <a:rPr lang="zh-CN" altLang="en-US">
                <a:solidFill>
                  <a:schemeClr val="tx1"/>
                </a:solidFill>
                <a:uFillTx/>
                <a:latin typeface="Times New Roman" panose="02020603050405020304" pitchFamily="18" charset="0"/>
              </a:rPr>
              <a:t>是最优解，此时</a:t>
            </a:r>
            <a:r>
              <a:rPr lang="en-US" altLang="zh-CN">
                <a:solidFill>
                  <a:schemeClr val="tx1"/>
                </a:solidFill>
                <a:uFillTx/>
                <a:latin typeface="Times New Roman" panose="02020603050405020304" pitchFamily="18" charset="0"/>
              </a:rPr>
              <a:t>1</a:t>
            </a:r>
            <a:r>
              <a:rPr lang="zh-CN" altLang="en-US">
                <a:solidFill>
                  <a:schemeClr val="tx1"/>
                </a:solidFill>
                <a:uFillTx/>
                <a:latin typeface="Times New Roman" panose="02020603050405020304" pitchFamily="18" charset="0"/>
              </a:rPr>
              <a:t>替换之后，</a:t>
            </a:r>
            <a:r>
              <a:rPr lang="en-US" altLang="zh-CN">
                <a:solidFill>
                  <a:schemeClr val="tx1"/>
                </a:solidFill>
                <a:uFillTx/>
                <a:latin typeface="Times New Roman" panose="02020603050405020304" pitchFamily="18" charset="0"/>
              </a:rPr>
              <a:t>T`</a:t>
            </a:r>
            <a:r>
              <a:rPr lang="zh-CN" altLang="en-US">
                <a:solidFill>
                  <a:schemeClr val="tx1"/>
                </a:solidFill>
                <a:uFillTx/>
                <a:latin typeface="Times New Roman" panose="02020603050405020304" pitchFamily="18" charset="0"/>
              </a:rPr>
              <a:t>也是最优解。所以说我们的首项</a:t>
            </a:r>
            <a:r>
              <a:rPr lang="zh-CN" altLang="en-US">
                <a:solidFill>
                  <a:schemeClr val="tx1"/>
                </a:solidFill>
                <a:uFillTx/>
                <a:latin typeface="Times New Roman" panose="02020603050405020304" pitchFamily="18" charset="0"/>
              </a:rPr>
              <a:t>成立。</a:t>
            </a:r>
            <a:endParaRPr lang="zh-CN" altLang="en-US">
              <a:solidFill>
                <a:schemeClr val="tx1"/>
              </a:solidFill>
              <a:uFillTx/>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6"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云形标注 25"/>
          <p:cNvSpPr/>
          <p:nvPr/>
        </p:nvSpPr>
        <p:spPr>
          <a:xfrm>
            <a:off x="7236460" y="1694180"/>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rPr>
              <a:t>找到前一张推倒</a:t>
            </a:r>
            <a:r>
              <a:rPr kumimoji="0" lang="zh-CN" altLang="en-US" sz="1200" b="1" u="none" strike="noStrike" cap="none" normalizeH="0" baseline="0" smtClean="0">
                <a:ln>
                  <a:noFill/>
                </a:ln>
                <a:solidFill>
                  <a:schemeClr val="tx1"/>
                </a:solidFill>
                <a:effectLst/>
                <a:latin typeface="宋体" panose="02010600030101010101" pitchFamily="2" charset="-122"/>
              </a:rPr>
              <a:t>后一张多米诺</a:t>
            </a:r>
            <a:r>
              <a:rPr kumimoji="0" lang="zh-CN" altLang="en-US" sz="1200" b="1" u="none" strike="noStrike" cap="none" normalizeH="0" baseline="0" smtClean="0">
                <a:ln>
                  <a:noFill/>
                </a:ln>
                <a:solidFill>
                  <a:schemeClr val="tx1"/>
                </a:solidFill>
                <a:effectLst/>
                <a:latin typeface="宋体" panose="02010600030101010101" pitchFamily="2" charset="-122"/>
              </a:rPr>
              <a:t>骨牌。</a:t>
            </a:r>
            <a:endParaRPr kumimoji="0" lang="zh-CN" altLang="en-US" sz="1200" b="1" u="none" strike="noStrike" cap="none" normalizeH="0" baseline="0" smtClean="0">
              <a:ln>
                <a:noFill/>
              </a:ln>
              <a:solidFill>
                <a:schemeClr val="tx1"/>
              </a:solidFill>
              <a:effectLst/>
              <a:latin typeface="宋体" panose="02010600030101010101" pitchFamily="2" charset="-122"/>
            </a:endParaRPr>
          </a:p>
        </p:txBody>
      </p:sp>
      <p:sp>
        <p:nvSpPr>
          <p:cNvPr id="3" name="文本框 2"/>
          <p:cNvSpPr txBox="1"/>
          <p:nvPr/>
        </p:nvSpPr>
        <p:spPr>
          <a:xfrm>
            <a:off x="467995" y="1052830"/>
            <a:ext cx="7889875" cy="328295"/>
          </a:xfrm>
          <a:prstGeom prst="rect">
            <a:avLst/>
          </a:prstGeom>
          <a:noFill/>
        </p:spPr>
        <p:txBody>
          <a:bodyPr wrap="square" rtlCol="0" anchor="t">
            <a:noAutofit/>
          </a:bodyPr>
          <a:p>
            <a:pPr marL="0" marR="0" indent="0" algn="l" defTabSz="914400" rtl="0" eaLnBrk="1" fontAlgn="base" latinLnBrk="0" hangingPunct="1">
              <a:lnSpc>
                <a:spcPct val="100000"/>
              </a:lnSpc>
              <a:spcBef>
                <a:spcPct val="0"/>
              </a:spcBef>
              <a:spcAft>
                <a:spcPct val="0"/>
              </a:spcAft>
              <a:buClrTx/>
              <a:buSzTx/>
              <a:buFontTx/>
              <a:buNone/>
            </a:pPr>
            <a:r>
              <a:rPr lang="zh-CN" altLang="en-US" sz="1800" b="1" smtClean="0">
                <a:ln>
                  <a:noFill/>
                </a:ln>
                <a:effectLst/>
                <a:latin typeface="宋体" panose="02010600030101010101" pitchFamily="2" charset="-122"/>
                <a:sym typeface="+mn-ea"/>
              </a:rPr>
              <a:t>归纳步骤：假设选择前</a:t>
            </a:r>
            <a:r>
              <a:rPr lang="en-US" altLang="zh-CN" sz="1800" b="1" smtClean="0">
                <a:ln>
                  <a:noFill/>
                </a:ln>
                <a:effectLst/>
                <a:latin typeface="宋体" panose="02010600030101010101" pitchFamily="2" charset="-122"/>
                <a:sym typeface="+mn-ea"/>
              </a:rPr>
              <a:t>k</a:t>
            </a:r>
            <a:r>
              <a:rPr lang="zh-CN" altLang="en-US" sz="1800" b="1" smtClean="0">
                <a:ln>
                  <a:noFill/>
                </a:ln>
                <a:effectLst/>
                <a:latin typeface="宋体" panose="02010600030101010101" pitchFamily="2" charset="-122"/>
                <a:sym typeface="+mn-ea"/>
              </a:rPr>
              <a:t>项最早结束的课程为真，证明选择</a:t>
            </a:r>
            <a:r>
              <a:rPr lang="en-US" altLang="zh-CN" sz="1800" b="1" smtClean="0">
                <a:ln>
                  <a:noFill/>
                </a:ln>
                <a:effectLst/>
                <a:latin typeface="宋体" panose="02010600030101010101" pitchFamily="2" charset="-122"/>
                <a:sym typeface="+mn-ea"/>
              </a:rPr>
              <a:t>k+1</a:t>
            </a:r>
            <a:r>
              <a:rPr lang="zh-CN" altLang="en-US" sz="1800" b="1" smtClean="0">
                <a:ln>
                  <a:noFill/>
                </a:ln>
                <a:effectLst/>
                <a:latin typeface="宋体" panose="02010600030101010101" pitchFamily="2" charset="-122"/>
                <a:sym typeface="+mn-ea"/>
              </a:rPr>
              <a:t>也</a:t>
            </a:r>
            <a:r>
              <a:rPr lang="zh-CN" altLang="en-US" sz="1800" b="1" smtClean="0">
                <a:ln>
                  <a:noFill/>
                </a:ln>
                <a:effectLst/>
                <a:latin typeface="宋体" panose="02010600030101010101" pitchFamily="2" charset="-122"/>
                <a:sym typeface="+mn-ea"/>
              </a:rPr>
              <a:t>为真。</a:t>
            </a:r>
            <a:endParaRPr lang="zh-CN" altLang="en-US" sz="1800" b="1" smtClean="0">
              <a:ln>
                <a:noFill/>
              </a:ln>
              <a:effectLst/>
              <a:latin typeface="宋体" panose="02010600030101010101" pitchFamily="2" charset="-122"/>
              <a:sym typeface="+mn-ea"/>
            </a:endParaRPr>
          </a:p>
        </p:txBody>
      </p:sp>
      <p:sp>
        <p:nvSpPr>
          <p:cNvPr id="5" name="文本框 4"/>
          <p:cNvSpPr txBox="1"/>
          <p:nvPr/>
        </p:nvSpPr>
        <p:spPr>
          <a:xfrm>
            <a:off x="539750" y="1988820"/>
            <a:ext cx="6562725" cy="562610"/>
          </a:xfrm>
          <a:prstGeom prst="rect">
            <a:avLst/>
          </a:prstGeom>
          <a:noFill/>
        </p:spPr>
        <p:txBody>
          <a:bodyPr wrap="square" rtlCol="0">
            <a:noAutofit/>
          </a:bodyPr>
          <a:p>
            <a:r>
              <a:rPr lang="zh-CN" altLang="en-US">
                <a:solidFill>
                  <a:schemeClr val="tx1"/>
                </a:solidFill>
                <a:uFillTx/>
                <a:latin typeface="Times New Roman" panose="02020603050405020304" pitchFamily="18" charset="0"/>
              </a:rPr>
              <a:t>用字母</a:t>
            </a:r>
            <a:r>
              <a:rPr lang="en-US" altLang="zh-CN">
                <a:uFillTx/>
                <a:latin typeface="Times New Roman" panose="02020603050405020304" pitchFamily="18" charset="0"/>
                <a:sym typeface="+mn-ea"/>
              </a:rPr>
              <a:t>T</a:t>
            </a:r>
            <a:r>
              <a:rPr lang="zh-CN" altLang="en-US">
                <a:solidFill>
                  <a:schemeClr val="tx1"/>
                </a:solidFill>
                <a:uFillTx/>
                <a:latin typeface="Times New Roman" panose="02020603050405020304" pitchFamily="18" charset="0"/>
              </a:rPr>
              <a:t>表示问题最优解的集合</a:t>
            </a:r>
            <a:r>
              <a:rPr lang="zh-CN">
                <a:solidFill>
                  <a:schemeClr val="tx1"/>
                </a:solidFill>
                <a:uFillTx/>
                <a:latin typeface="Times New Roman" panose="02020603050405020304" pitchFamily="18" charset="0"/>
              </a:rPr>
              <a:t>。</a:t>
            </a:r>
            <a:endParaRPr lang="zh-CN">
              <a:solidFill>
                <a:schemeClr val="tx1"/>
              </a:solidFill>
              <a:uFillTx/>
              <a:latin typeface="Times New Roman" panose="02020603050405020304" pitchFamily="18" charset="0"/>
            </a:endParaRPr>
          </a:p>
        </p:txBody>
      </p:sp>
      <p:sp>
        <p:nvSpPr>
          <p:cNvPr id="4" name="圆角矩形 3"/>
          <p:cNvSpPr/>
          <p:nvPr/>
        </p:nvSpPr>
        <p:spPr>
          <a:xfrm>
            <a:off x="755650" y="313245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1</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2</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k</a:t>
            </a:r>
            <a:endPar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6" name="圆角矩形 5"/>
          <p:cNvSpPr/>
          <p:nvPr/>
        </p:nvSpPr>
        <p:spPr>
          <a:xfrm>
            <a:off x="2915285" y="315912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             </a:t>
            </a:r>
            <a:r>
              <a:rPr kumimoji="0" lang="zh-CN" altLang="en-US"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待选集</a:t>
            </a:r>
            <a:r>
              <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S’</a:t>
            </a:r>
            <a:endPar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endParaRPr>
          </a:p>
        </p:txBody>
      </p:sp>
      <p:sp>
        <p:nvSpPr>
          <p:cNvPr id="8" name="圆角矩形 7"/>
          <p:cNvSpPr/>
          <p:nvPr/>
        </p:nvSpPr>
        <p:spPr>
          <a:xfrm>
            <a:off x="2987675" y="328485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9" name="圆角矩形 8"/>
          <p:cNvSpPr/>
          <p:nvPr/>
        </p:nvSpPr>
        <p:spPr>
          <a:xfrm>
            <a:off x="611505" y="2708910"/>
            <a:ext cx="3023870" cy="1584325"/>
          </a:xfrm>
          <a:prstGeom prst="round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0" name="文本框 9"/>
          <p:cNvSpPr txBox="1"/>
          <p:nvPr/>
        </p:nvSpPr>
        <p:spPr>
          <a:xfrm>
            <a:off x="755650" y="2348865"/>
            <a:ext cx="462915" cy="360045"/>
          </a:xfrm>
          <a:prstGeom prst="rect">
            <a:avLst/>
          </a:prstGeom>
          <a:noFill/>
        </p:spPr>
        <p:txBody>
          <a:bodyPr wrap="square" rtlCol="0" anchor="t">
            <a:noAutofit/>
          </a:bodyPr>
          <a:p>
            <a:r>
              <a:rPr lang="en-US" altLang="zh-CN">
                <a:uFillTx/>
                <a:latin typeface="Times New Roman" panose="02020603050405020304" pitchFamily="18" charset="0"/>
                <a:sym typeface="+mn-ea"/>
              </a:rPr>
              <a:t>T</a:t>
            </a:r>
            <a:endParaRPr lang="en-US" altLang="zh-CN">
              <a:uFillTx/>
              <a:latin typeface="Times New Roman" panose="02020603050405020304" pitchFamily="18" charset="0"/>
              <a:sym typeface="+mn-ea"/>
            </a:endParaRPr>
          </a:p>
        </p:txBody>
      </p:sp>
      <p:sp>
        <p:nvSpPr>
          <p:cNvPr id="11" name="圆角矩形 10"/>
          <p:cNvSpPr/>
          <p:nvPr/>
        </p:nvSpPr>
        <p:spPr>
          <a:xfrm>
            <a:off x="5120640" y="315912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1" baseline="0" smtClean="0">
                <a:ln>
                  <a:noFill/>
                </a:ln>
                <a:solidFill>
                  <a:schemeClr val="tx1"/>
                </a:solidFill>
                <a:effectLst/>
                <a:uFillTx/>
                <a:latin typeface="Times New Roman" panose="02020603050405020304" pitchFamily="18" charset="0"/>
              </a:rPr>
              <a:t>与前</a:t>
            </a:r>
            <a:r>
              <a:rPr kumimoji="0" lang="en-US" altLang="zh-CN" sz="1800" b="0" i="1" baseline="0" smtClean="0">
                <a:ln>
                  <a:noFill/>
                </a:ln>
                <a:solidFill>
                  <a:schemeClr val="tx1"/>
                </a:solidFill>
                <a:effectLst/>
                <a:uFillTx/>
                <a:latin typeface="Times New Roman" panose="02020603050405020304" pitchFamily="18" charset="0"/>
              </a:rPr>
              <a:t>k</a:t>
            </a:r>
            <a:r>
              <a:rPr kumimoji="0" lang="zh-CN" altLang="en-US" sz="1800" b="0" i="1" baseline="0" smtClean="0">
                <a:ln>
                  <a:noFill/>
                </a:ln>
                <a:solidFill>
                  <a:schemeClr val="tx1"/>
                </a:solidFill>
                <a:effectLst/>
                <a:uFillTx/>
                <a:latin typeface="Times New Roman" panose="02020603050405020304" pitchFamily="18" charset="0"/>
              </a:rPr>
              <a:t>个不相容的课程</a:t>
            </a:r>
            <a:endParaRPr kumimoji="0" lang="zh-CN" altLang="en-US" sz="1800" b="0" i="1" baseline="0" smtClean="0">
              <a:ln>
                <a:noFill/>
              </a:ln>
              <a:solidFill>
                <a:schemeClr val="tx1"/>
              </a:solidFill>
              <a:effectLst/>
              <a:uFillTx/>
              <a:latin typeface="Times New Roman" panose="02020603050405020304" pitchFamily="18" charset="0"/>
            </a:endParaRPr>
          </a:p>
        </p:txBody>
      </p:sp>
      <p:sp>
        <p:nvSpPr>
          <p:cNvPr id="12" name="文本框 11"/>
          <p:cNvSpPr txBox="1"/>
          <p:nvPr/>
        </p:nvSpPr>
        <p:spPr>
          <a:xfrm>
            <a:off x="683260" y="4563745"/>
            <a:ext cx="7434580" cy="302260"/>
          </a:xfrm>
          <a:prstGeom prst="rect">
            <a:avLst/>
          </a:prstGeom>
          <a:noFill/>
        </p:spPr>
        <p:txBody>
          <a:bodyPr wrap="square" rtlCol="0" anchor="t">
            <a:noAutofit/>
          </a:bodyPr>
          <a:p>
            <a:r>
              <a:rPr lang="zh-CN" altLang="en-US">
                <a:uFillTx/>
                <a:latin typeface="Times New Roman" panose="02020603050405020304" pitchFamily="18" charset="0"/>
                <a:sym typeface="+mn-ea"/>
              </a:rPr>
              <a:t>最优解</a:t>
            </a:r>
            <a:r>
              <a:rPr lang="en-US" altLang="zh-CN">
                <a:uFillTx/>
                <a:latin typeface="Times New Roman" panose="02020603050405020304" pitchFamily="18" charset="0"/>
                <a:sym typeface="+mn-ea"/>
              </a:rPr>
              <a:t>T</a:t>
            </a:r>
            <a:r>
              <a:rPr lang="zh-CN" altLang="en-US">
                <a:uFillTx/>
                <a:latin typeface="Times New Roman" panose="02020603050405020304" pitchFamily="18" charset="0"/>
                <a:sym typeface="+mn-ea"/>
              </a:rPr>
              <a:t>是前</a:t>
            </a:r>
            <a:r>
              <a:rPr lang="en-US" altLang="zh-CN">
                <a:uFillTx/>
                <a:latin typeface="Times New Roman" panose="02020603050405020304" pitchFamily="18" charset="0"/>
                <a:sym typeface="+mn-ea"/>
              </a:rPr>
              <a:t>{i1,i2,...,ik} U B</a:t>
            </a:r>
            <a:r>
              <a:rPr lang="zh-CN" altLang="en-US">
                <a:uFillTx/>
                <a:latin typeface="Times New Roman" panose="02020603050405020304" pitchFamily="18" charset="0"/>
                <a:sym typeface="+mn-ea"/>
              </a:rPr>
              <a:t>，并且</a:t>
            </a:r>
            <a:r>
              <a:rPr lang="en-US" altLang="zh-CN">
                <a:uFillTx/>
                <a:latin typeface="Times New Roman" panose="02020603050405020304" pitchFamily="18" charset="0"/>
                <a:sym typeface="+mn-ea"/>
              </a:rPr>
              <a:t>B</a:t>
            </a:r>
            <a:r>
              <a:rPr lang="zh-CN" altLang="en-US">
                <a:uFillTx/>
                <a:latin typeface="Times New Roman" panose="02020603050405020304" pitchFamily="18" charset="0"/>
                <a:sym typeface="+mn-ea"/>
              </a:rPr>
              <a:t>集合一定待选集合</a:t>
            </a:r>
            <a:r>
              <a:rPr lang="en-US" altLang="zh-CN">
                <a:uFillTx/>
                <a:latin typeface="Times New Roman" panose="02020603050405020304" pitchFamily="18" charset="0"/>
                <a:sym typeface="+mn-ea"/>
              </a:rPr>
              <a:t>S’</a:t>
            </a:r>
            <a:r>
              <a:rPr lang="zh-CN" altLang="en-US">
                <a:uFillTx/>
                <a:latin typeface="Times New Roman" panose="02020603050405020304" pitchFamily="18" charset="0"/>
                <a:sym typeface="+mn-ea"/>
              </a:rPr>
              <a:t>中的最优</a:t>
            </a:r>
            <a:r>
              <a:rPr lang="zh-CN" altLang="en-US">
                <a:uFillTx/>
                <a:latin typeface="Times New Roman" panose="02020603050405020304" pitchFamily="18" charset="0"/>
                <a:sym typeface="+mn-ea"/>
              </a:rPr>
              <a:t>解。</a:t>
            </a:r>
            <a:endParaRPr lang="zh-CN" altLang="en-US">
              <a:uFillTx/>
              <a:latin typeface="Times New Roman" panose="02020603050405020304" pitchFamily="18" charset="0"/>
              <a:sym typeface="+mn-ea"/>
            </a:endParaRPr>
          </a:p>
        </p:txBody>
      </p:sp>
      <p:sp>
        <p:nvSpPr>
          <p:cNvPr id="13" name="圆角矩形 12"/>
          <p:cNvSpPr/>
          <p:nvPr/>
        </p:nvSpPr>
        <p:spPr>
          <a:xfrm>
            <a:off x="710565" y="541845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1</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2</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k</a:t>
            </a:r>
            <a:endPar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2870200" y="544512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             </a:t>
            </a:r>
            <a:r>
              <a:rPr kumimoji="0" lang="zh-CN" altLang="en-US"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待选集</a:t>
            </a:r>
            <a:r>
              <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S’</a:t>
            </a:r>
            <a:endPar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endParaRPr>
          </a:p>
        </p:txBody>
      </p:sp>
      <p:sp>
        <p:nvSpPr>
          <p:cNvPr id="15" name="圆角矩形 14"/>
          <p:cNvSpPr/>
          <p:nvPr/>
        </p:nvSpPr>
        <p:spPr>
          <a:xfrm>
            <a:off x="2942590" y="557085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p:cNvSpPr/>
          <p:nvPr/>
        </p:nvSpPr>
        <p:spPr>
          <a:xfrm>
            <a:off x="566420" y="4994910"/>
            <a:ext cx="3023870" cy="1584325"/>
          </a:xfrm>
          <a:prstGeom prst="round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圆角矩形 16"/>
          <p:cNvSpPr/>
          <p:nvPr/>
        </p:nvSpPr>
        <p:spPr>
          <a:xfrm>
            <a:off x="5075555" y="544512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1" baseline="0" smtClean="0">
                <a:ln>
                  <a:noFill/>
                </a:ln>
                <a:solidFill>
                  <a:schemeClr val="tx1"/>
                </a:solidFill>
                <a:effectLst/>
                <a:uFillTx/>
                <a:latin typeface="Times New Roman" panose="02020603050405020304" pitchFamily="18" charset="0"/>
              </a:rPr>
              <a:t>与前</a:t>
            </a:r>
            <a:r>
              <a:rPr kumimoji="0" lang="en-US" altLang="zh-CN" sz="1800" b="0" i="1" baseline="0" smtClean="0">
                <a:ln>
                  <a:noFill/>
                </a:ln>
                <a:solidFill>
                  <a:schemeClr val="tx1"/>
                </a:solidFill>
                <a:effectLst/>
                <a:uFillTx/>
                <a:latin typeface="Times New Roman" panose="02020603050405020304" pitchFamily="18" charset="0"/>
              </a:rPr>
              <a:t>k</a:t>
            </a:r>
            <a:r>
              <a:rPr kumimoji="0" lang="zh-CN" altLang="en-US" sz="1800" b="0" i="1" baseline="0" smtClean="0">
                <a:ln>
                  <a:noFill/>
                </a:ln>
                <a:solidFill>
                  <a:schemeClr val="tx1"/>
                </a:solidFill>
                <a:effectLst/>
                <a:uFillTx/>
                <a:latin typeface="Times New Roman" panose="02020603050405020304" pitchFamily="18" charset="0"/>
              </a:rPr>
              <a:t>个不相容的课程</a:t>
            </a:r>
            <a:endParaRPr kumimoji="0" lang="zh-CN" altLang="en-US" sz="1800" b="0" i="1" baseline="0" smtClean="0">
              <a:ln>
                <a:noFill/>
              </a:ln>
              <a:solidFill>
                <a:schemeClr val="tx1"/>
              </a:solidFill>
              <a:effectLst/>
              <a:uFillTx/>
              <a:latin typeface="Times New Roman" panose="02020603050405020304" pitchFamily="18" charset="0"/>
            </a:endParaRPr>
          </a:p>
        </p:txBody>
      </p:sp>
      <p:sp>
        <p:nvSpPr>
          <p:cNvPr id="18" name="圆角矩形 17"/>
          <p:cNvSpPr/>
          <p:nvPr/>
        </p:nvSpPr>
        <p:spPr>
          <a:xfrm>
            <a:off x="2942590" y="602170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文本框 18"/>
          <p:cNvSpPr txBox="1"/>
          <p:nvPr/>
        </p:nvSpPr>
        <p:spPr>
          <a:xfrm>
            <a:off x="7164705" y="5289550"/>
            <a:ext cx="1948815" cy="1171575"/>
          </a:xfrm>
          <a:prstGeom prst="rect">
            <a:avLst/>
          </a:prstGeom>
          <a:noFill/>
        </p:spPr>
        <p:txBody>
          <a:bodyPr wrap="square" rtlCol="0" anchor="t">
            <a:noAutofit/>
          </a:bodyPr>
          <a:p>
            <a:r>
              <a:rPr lang="zh-CN" altLang="en-US">
                <a:solidFill>
                  <a:srgbClr val="FF0000"/>
                </a:solidFill>
                <a:uFillTx/>
                <a:latin typeface="Times New Roman" panose="02020603050405020304" pitchFamily="18" charset="0"/>
                <a:sym typeface="+mn-ea"/>
              </a:rPr>
              <a:t>假如</a:t>
            </a:r>
            <a:r>
              <a:rPr lang="en-US" altLang="zh-CN">
                <a:solidFill>
                  <a:srgbClr val="FF0000"/>
                </a:solidFill>
                <a:uFillTx/>
                <a:latin typeface="Times New Roman" panose="02020603050405020304" pitchFamily="18" charset="0"/>
                <a:sym typeface="+mn-ea"/>
              </a:rPr>
              <a:t>B</a:t>
            </a:r>
            <a:r>
              <a:rPr lang="zh-CN" altLang="en-US">
                <a:solidFill>
                  <a:srgbClr val="FF0000"/>
                </a:solidFill>
                <a:uFillTx/>
                <a:latin typeface="Times New Roman" panose="02020603050405020304" pitchFamily="18" charset="0"/>
                <a:sym typeface="+mn-ea"/>
              </a:rPr>
              <a:t>不是最优解，</a:t>
            </a:r>
            <a:r>
              <a:rPr lang="en-US" altLang="zh-CN">
                <a:solidFill>
                  <a:srgbClr val="FF0000"/>
                </a:solidFill>
                <a:uFillTx/>
                <a:latin typeface="Times New Roman" panose="02020603050405020304" pitchFamily="18" charset="0"/>
                <a:sym typeface="+mn-ea"/>
              </a:rPr>
              <a:t>B*</a:t>
            </a:r>
            <a:r>
              <a:rPr lang="zh-CN" altLang="en-US">
                <a:solidFill>
                  <a:srgbClr val="FF0000"/>
                </a:solidFill>
                <a:uFillTx/>
                <a:latin typeface="Times New Roman" panose="02020603050405020304" pitchFamily="18" charset="0"/>
                <a:sym typeface="+mn-ea"/>
              </a:rPr>
              <a:t>是最优解则</a:t>
            </a:r>
            <a:r>
              <a:rPr lang="en-US" altLang="zh-CN">
                <a:solidFill>
                  <a:srgbClr val="FF0000"/>
                </a:solidFill>
                <a:uFillTx/>
                <a:latin typeface="Times New Roman" panose="02020603050405020304" pitchFamily="18" charset="0"/>
                <a:sym typeface="+mn-ea"/>
              </a:rPr>
              <a:t>T</a:t>
            </a:r>
            <a:r>
              <a:rPr lang="zh-CN" altLang="en-US">
                <a:solidFill>
                  <a:srgbClr val="FF0000"/>
                </a:solidFill>
                <a:uFillTx/>
                <a:latin typeface="Times New Roman" panose="02020603050405020304" pitchFamily="18" charset="0"/>
                <a:sym typeface="+mn-ea"/>
              </a:rPr>
              <a:t>就是不是我们假设的最优解。</a:t>
            </a:r>
            <a:endParaRPr lang="zh-CN" altLang="en-US">
              <a:solidFill>
                <a:srgbClr val="FF0000"/>
              </a:solidFill>
              <a:uFillTx/>
              <a:latin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26"/>
                                        </p:tgtEl>
                                        <p:attrNameLst>
                                          <p:attrName>style.visibility</p:attrName>
                                        </p:attrNameLst>
                                      </p:cBhvr>
                                      <p:to>
                                        <p:strVal val="visible"/>
                                      </p:to>
                                    </p:set>
                                    <p:anim calcmode="lin" valueType="num">
                                      <p:cBhvr additive="base">
                                        <p:cTn id="7" dur="500" fill="hold"/>
                                        <p:tgtEl>
                                          <p:spTgt spid="26"/>
                                        </p:tgtEl>
                                        <p:attrNameLst>
                                          <p:attrName>ppt_x</p:attrName>
                                        </p:attrNameLst>
                                      </p:cBhvr>
                                      <p:tavLst>
                                        <p:tav tm="0">
                                          <p:val>
                                            <p:strVal val="#ppt_x"/>
                                          </p:val>
                                        </p:tav>
                                        <p:tav tm="100000">
                                          <p:val>
                                            <p:strVal val="#ppt_x"/>
                                          </p:val>
                                        </p:tav>
                                      </p:tavLst>
                                    </p:anim>
                                    <p:anim calcmode="lin" valueType="num">
                                      <p:cBhvr additive="base">
                                        <p:cTn id="8"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bldLvl="0" animBg="1"/>
      <p:bldP spid="26"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文本框 11"/>
          <p:cNvSpPr txBox="1"/>
          <p:nvPr/>
        </p:nvSpPr>
        <p:spPr>
          <a:xfrm>
            <a:off x="494665" y="1341120"/>
            <a:ext cx="3469005" cy="340360"/>
          </a:xfrm>
          <a:prstGeom prst="rect">
            <a:avLst/>
          </a:prstGeom>
          <a:noFill/>
        </p:spPr>
        <p:txBody>
          <a:bodyPr wrap="square" rtlCol="0" anchor="t">
            <a:noAutofit/>
          </a:bodyPr>
          <a:p>
            <a:r>
              <a:rPr lang="zh-CN" altLang="en-US">
                <a:uFillTx/>
                <a:latin typeface="Times New Roman" panose="02020603050405020304" pitchFamily="18" charset="0"/>
                <a:sym typeface="+mn-ea"/>
              </a:rPr>
              <a:t>最优解</a:t>
            </a:r>
            <a:r>
              <a:rPr lang="en-US" altLang="zh-CN">
                <a:uFillTx/>
                <a:latin typeface="Times New Roman" panose="02020603050405020304" pitchFamily="18" charset="0"/>
                <a:sym typeface="+mn-ea"/>
              </a:rPr>
              <a:t>T={</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1</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2</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k</a:t>
            </a:r>
            <a:r>
              <a:rPr lang="en-US" altLang="zh-CN">
                <a:uFillTx/>
                <a:latin typeface="Times New Roman" panose="02020603050405020304" pitchFamily="18" charset="0"/>
                <a:sym typeface="+mn-ea"/>
              </a:rPr>
              <a:t>}+B</a:t>
            </a:r>
            <a:endParaRPr lang="zh-CN" altLang="en-US">
              <a:uFillTx/>
              <a:latin typeface="Times New Roman" panose="02020603050405020304" pitchFamily="18" charset="0"/>
              <a:sym typeface="+mn-ea"/>
            </a:endParaRPr>
          </a:p>
        </p:txBody>
      </p:sp>
      <p:sp>
        <p:nvSpPr>
          <p:cNvPr id="13" name="圆角矩形 12"/>
          <p:cNvSpPr/>
          <p:nvPr/>
        </p:nvSpPr>
        <p:spPr>
          <a:xfrm>
            <a:off x="494665" y="269938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1</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2</a:t>
            </a: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,...,i</a:t>
            </a:r>
            <a:r>
              <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k</a:t>
            </a:r>
            <a:endParaRPr kumimoji="0" lang="en-US" altLang="zh-CN" sz="1800" b="0" i="1" u="none" strike="noStrike" cap="none" normalizeH="0" baseline="-2500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4" name="圆角矩形 13"/>
          <p:cNvSpPr/>
          <p:nvPr/>
        </p:nvSpPr>
        <p:spPr>
          <a:xfrm>
            <a:off x="2654300" y="272605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             </a:t>
            </a:r>
            <a:r>
              <a:rPr kumimoji="0" lang="zh-CN" altLang="en-US"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待选集</a:t>
            </a:r>
            <a:r>
              <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rPr>
              <a:t>S’</a:t>
            </a:r>
            <a:endParaRPr kumimoji="0" lang="en-US" altLang="zh-CN" sz="1800" b="0" i="1" u="none" strike="noStrike" cap="none" normalizeH="0" baseline="0" smtClean="0">
              <a:ln>
                <a:noFill/>
              </a:ln>
              <a:solidFill>
                <a:schemeClr val="tx1"/>
              </a:solidFill>
              <a:effectLst/>
              <a:latin typeface="宋体" panose="02010600030101010101" pitchFamily="2" charset="-122"/>
              <a:cs typeface="宋体" panose="02010600030101010101" pitchFamily="2" charset="-122"/>
            </a:endParaRPr>
          </a:p>
        </p:txBody>
      </p:sp>
      <p:sp>
        <p:nvSpPr>
          <p:cNvPr id="15" name="圆角矩形 14"/>
          <p:cNvSpPr/>
          <p:nvPr/>
        </p:nvSpPr>
        <p:spPr>
          <a:xfrm>
            <a:off x="2726690" y="285178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6" name="圆角矩形 15"/>
          <p:cNvSpPr/>
          <p:nvPr/>
        </p:nvSpPr>
        <p:spPr>
          <a:xfrm>
            <a:off x="350520" y="2275840"/>
            <a:ext cx="3023870" cy="1584325"/>
          </a:xfrm>
          <a:prstGeom prst="roundRect">
            <a:avLst/>
          </a:prstGeom>
          <a:noFill/>
          <a:ln w="2857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rgbClr val="FF0000"/>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圆角矩形 16"/>
          <p:cNvSpPr/>
          <p:nvPr/>
        </p:nvSpPr>
        <p:spPr>
          <a:xfrm>
            <a:off x="4859655" y="2726055"/>
            <a:ext cx="2087880" cy="100774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zh-CN" altLang="en-US" sz="1800" b="0" i="1" baseline="0" smtClean="0">
                <a:ln>
                  <a:noFill/>
                </a:ln>
                <a:solidFill>
                  <a:schemeClr val="tx1"/>
                </a:solidFill>
                <a:effectLst/>
                <a:uFillTx/>
                <a:latin typeface="Times New Roman" panose="02020603050405020304" pitchFamily="18" charset="0"/>
              </a:rPr>
              <a:t>与前</a:t>
            </a:r>
            <a:r>
              <a:rPr kumimoji="0" lang="en-US" altLang="zh-CN" sz="1800" b="0" i="1" baseline="0" smtClean="0">
                <a:ln>
                  <a:noFill/>
                </a:ln>
                <a:solidFill>
                  <a:schemeClr val="tx1"/>
                </a:solidFill>
                <a:effectLst/>
                <a:uFillTx/>
                <a:latin typeface="Times New Roman" panose="02020603050405020304" pitchFamily="18" charset="0"/>
              </a:rPr>
              <a:t>k</a:t>
            </a:r>
            <a:r>
              <a:rPr kumimoji="0" lang="zh-CN" altLang="en-US" sz="1800" b="0" i="1" baseline="0" smtClean="0">
                <a:ln>
                  <a:noFill/>
                </a:ln>
                <a:solidFill>
                  <a:schemeClr val="tx1"/>
                </a:solidFill>
                <a:effectLst/>
                <a:uFillTx/>
                <a:latin typeface="Times New Roman" panose="02020603050405020304" pitchFamily="18" charset="0"/>
              </a:rPr>
              <a:t>个不相容的课程</a:t>
            </a:r>
            <a:endParaRPr kumimoji="0" lang="zh-CN" altLang="en-US" sz="1800" b="0" i="1" baseline="0" smtClean="0">
              <a:ln>
                <a:noFill/>
              </a:ln>
              <a:solidFill>
                <a:schemeClr val="tx1"/>
              </a:solidFill>
              <a:effectLst/>
              <a:uFillTx/>
              <a:latin typeface="Times New Roman" panose="02020603050405020304" pitchFamily="18" charset="0"/>
            </a:endParaRPr>
          </a:p>
        </p:txBody>
      </p:sp>
      <p:sp>
        <p:nvSpPr>
          <p:cNvPr id="18" name="圆角矩形 17"/>
          <p:cNvSpPr/>
          <p:nvPr/>
        </p:nvSpPr>
        <p:spPr>
          <a:xfrm>
            <a:off x="2726690" y="3302635"/>
            <a:ext cx="503555" cy="360045"/>
          </a:xfrm>
          <a:prstGeom prst="roundRect">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rPr>
              <a:t>B’</a:t>
            </a:r>
            <a:endParaRPr kumimoji="0" lang="en-US" altLang="zh-CN" sz="1800" b="0" i="1" u="none" strike="noStrike" cap="none" normalizeH="0" baseline="0" smtClean="0">
              <a:ln>
                <a:noFill/>
              </a:ln>
              <a:solidFill>
                <a:schemeClr val="tx1"/>
              </a:solidFill>
              <a:effectLst/>
              <a:latin typeface="Times New Roman" panose="02020603050405020304" pitchFamily="18" charset="0"/>
              <a:ea typeface="华文细黑" panose="02010600040101010101" pitchFamily="2" charset="-122"/>
              <a:cs typeface="Times New Roman" panose="02020603050405020304" pitchFamily="18" charset="0"/>
            </a:endParaRPr>
          </a:p>
        </p:txBody>
      </p:sp>
      <p:sp>
        <p:nvSpPr>
          <p:cNvPr id="19" name="文本框 18"/>
          <p:cNvSpPr txBox="1"/>
          <p:nvPr/>
        </p:nvSpPr>
        <p:spPr>
          <a:xfrm>
            <a:off x="6948805" y="2570480"/>
            <a:ext cx="1948815" cy="1171575"/>
          </a:xfrm>
          <a:prstGeom prst="rect">
            <a:avLst/>
          </a:prstGeom>
          <a:noFill/>
        </p:spPr>
        <p:txBody>
          <a:bodyPr wrap="square" rtlCol="0" anchor="t">
            <a:noAutofit/>
          </a:bodyPr>
          <a:p>
            <a:r>
              <a:rPr lang="zh-CN" altLang="en-US">
                <a:solidFill>
                  <a:srgbClr val="FF0000"/>
                </a:solidFill>
                <a:uFillTx/>
                <a:latin typeface="Times New Roman" panose="02020603050405020304" pitchFamily="18" charset="0"/>
                <a:sym typeface="+mn-ea"/>
              </a:rPr>
              <a:t>假如</a:t>
            </a:r>
            <a:r>
              <a:rPr lang="en-US" altLang="zh-CN">
                <a:solidFill>
                  <a:srgbClr val="FF0000"/>
                </a:solidFill>
                <a:uFillTx/>
                <a:latin typeface="Times New Roman" panose="02020603050405020304" pitchFamily="18" charset="0"/>
                <a:sym typeface="+mn-ea"/>
              </a:rPr>
              <a:t>B</a:t>
            </a:r>
            <a:r>
              <a:rPr lang="zh-CN" altLang="en-US">
                <a:solidFill>
                  <a:srgbClr val="FF0000"/>
                </a:solidFill>
                <a:uFillTx/>
                <a:latin typeface="Times New Roman" panose="02020603050405020304" pitchFamily="18" charset="0"/>
                <a:sym typeface="+mn-ea"/>
              </a:rPr>
              <a:t>不是最优解，</a:t>
            </a:r>
            <a:r>
              <a:rPr lang="en-US" altLang="zh-CN">
                <a:solidFill>
                  <a:srgbClr val="FF0000"/>
                </a:solidFill>
                <a:uFillTx/>
                <a:latin typeface="Times New Roman" panose="02020603050405020304" pitchFamily="18" charset="0"/>
                <a:sym typeface="+mn-ea"/>
              </a:rPr>
              <a:t>B’</a:t>
            </a:r>
            <a:r>
              <a:rPr lang="zh-CN" altLang="en-US">
                <a:solidFill>
                  <a:srgbClr val="FF0000"/>
                </a:solidFill>
                <a:uFillTx/>
                <a:latin typeface="Times New Roman" panose="02020603050405020304" pitchFamily="18" charset="0"/>
                <a:sym typeface="+mn-ea"/>
              </a:rPr>
              <a:t>是最优解则</a:t>
            </a:r>
            <a:r>
              <a:rPr lang="en-US" altLang="zh-CN">
                <a:solidFill>
                  <a:srgbClr val="FF0000"/>
                </a:solidFill>
                <a:uFillTx/>
                <a:latin typeface="Times New Roman" panose="02020603050405020304" pitchFamily="18" charset="0"/>
                <a:sym typeface="+mn-ea"/>
              </a:rPr>
              <a:t>T</a:t>
            </a:r>
            <a:r>
              <a:rPr lang="zh-CN" altLang="en-US">
                <a:solidFill>
                  <a:srgbClr val="FF0000"/>
                </a:solidFill>
                <a:uFillTx/>
                <a:latin typeface="Times New Roman" panose="02020603050405020304" pitchFamily="18" charset="0"/>
                <a:sym typeface="+mn-ea"/>
              </a:rPr>
              <a:t>就是不是我们假设的最优解。</a:t>
            </a:r>
            <a:endParaRPr lang="zh-CN" altLang="en-US">
              <a:solidFill>
                <a:srgbClr val="FF0000"/>
              </a:solidFill>
              <a:uFillTx/>
              <a:latin typeface="Times New Roman" panose="02020603050405020304" pitchFamily="18" charset="0"/>
              <a:sym typeface="+mn-ea"/>
            </a:endParaRPr>
          </a:p>
        </p:txBody>
      </p:sp>
      <p:graphicFrame>
        <p:nvGraphicFramePr>
          <p:cNvPr id="7" name="表格 6"/>
          <p:cNvGraphicFramePr/>
          <p:nvPr/>
        </p:nvGraphicFramePr>
        <p:xfrm>
          <a:off x="755650" y="4725035"/>
          <a:ext cx="6400165" cy="381000"/>
        </p:xfrm>
        <a:graphic>
          <a:graphicData uri="http://schemas.openxmlformats.org/drawingml/2006/table">
            <a:tbl>
              <a:tblPr firstRow="1" bandRow="1">
                <a:tableStyleId>{5C22544A-7EE6-4342-B048-85BDC9FD1C3A}</a:tableStyleId>
              </a:tblPr>
              <a:tblGrid>
                <a:gridCol w="913765"/>
                <a:gridCol w="913765"/>
                <a:gridCol w="913765"/>
                <a:gridCol w="913765"/>
                <a:gridCol w="913765"/>
                <a:gridCol w="913765"/>
                <a:gridCol w="913765"/>
              </a:tblGrid>
              <a:tr h="381000">
                <a:tc>
                  <a:txBody>
                    <a:bodyPr/>
                    <a:p>
                      <a:pPr>
                        <a:buNone/>
                      </a:pPr>
                      <a:r>
                        <a:rPr lang="en-US" altLang="zh-CN">
                          <a:solidFill>
                            <a:schemeClr val="tx1"/>
                          </a:solidFill>
                          <a:latin typeface="Times New Roman" panose="02020603050405020304" pitchFamily="18" charset="0"/>
                          <a:cs typeface="Times New Roman" panose="02020603050405020304" pitchFamily="18" charset="0"/>
                        </a:rPr>
                        <a:t>j</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rPr>
                        <a:t>...</a:t>
                      </a:r>
                      <a:endParaRPr lang="en-US" altLang="zh-CN">
                        <a:solidFill>
                          <a:schemeClr val="tx1"/>
                        </a:solidFill>
                      </a:endParaRPr>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en-US" altLang="zh-CN"/>
                    </a:p>
                  </a:txBody>
                  <a:tcPr/>
                </a:tc>
              </a:tr>
            </a:tbl>
          </a:graphicData>
        </a:graphic>
      </p:graphicFrame>
      <p:graphicFrame>
        <p:nvGraphicFramePr>
          <p:cNvPr id="2" name="表格 1"/>
          <p:cNvGraphicFramePr/>
          <p:nvPr/>
        </p:nvGraphicFramePr>
        <p:xfrm>
          <a:off x="755650" y="5661660"/>
          <a:ext cx="6400165" cy="381000"/>
        </p:xfrm>
        <a:graphic>
          <a:graphicData uri="http://schemas.openxmlformats.org/drawingml/2006/table">
            <a:tbl>
              <a:tblPr firstRow="1" bandRow="1">
                <a:tableStyleId>{5C22544A-7EE6-4342-B048-85BDC9FD1C3A}</a:tableStyleId>
              </a:tblPr>
              <a:tblGrid>
                <a:gridCol w="913765"/>
                <a:gridCol w="913765"/>
                <a:gridCol w="913765"/>
                <a:gridCol w="913765"/>
                <a:gridCol w="913765"/>
                <a:gridCol w="913765"/>
                <a:gridCol w="913765"/>
              </a:tblGrid>
              <a:tr h="381000">
                <a:tc>
                  <a:txBody>
                    <a:bodyPr/>
                    <a:p>
                      <a:pPr>
                        <a:buNone/>
                      </a:pPr>
                      <a:r>
                        <a:rPr lang="en-US" altLang="zh-CN">
                          <a:solidFill>
                            <a:schemeClr val="tx1"/>
                          </a:solidFill>
                          <a:latin typeface="Times New Roman" panose="02020603050405020304" pitchFamily="18" charset="0"/>
                          <a:cs typeface="Times New Roman" panose="02020603050405020304" pitchFamily="18" charset="0"/>
                        </a:rPr>
                        <a:t>k+1</a:t>
                      </a:r>
                      <a:endParaRPr lang="en-US" altLang="zh-CN">
                        <a:solidFill>
                          <a:schemeClr val="tx1"/>
                        </a:solidFill>
                        <a:latin typeface="Times New Roman" panose="02020603050405020304" pitchFamily="18" charset="0"/>
                        <a:cs typeface="Times New Roman" panose="02020603050405020304" pitchFamily="18" charset="0"/>
                      </a:endParaRPr>
                    </a:p>
                  </a:txBody>
                  <a:tcPr/>
                </a:tc>
                <a:tc>
                  <a:txBody>
                    <a:bodyPr/>
                    <a:p>
                      <a:pPr>
                        <a:buNone/>
                      </a:pPr>
                      <a:r>
                        <a:rPr lang="en-US" altLang="zh-CN">
                          <a:solidFill>
                            <a:schemeClr val="tx1"/>
                          </a:solidFill>
                        </a:rPr>
                        <a:t>...</a:t>
                      </a:r>
                      <a:endParaRPr lang="en-US" altLang="zh-CN">
                        <a:solidFill>
                          <a:schemeClr val="tx1"/>
                        </a:solidFill>
                      </a:endParaRPr>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zh-CN" altLang="en-US"/>
                    </a:p>
                  </a:txBody>
                  <a:tcPr/>
                </a:tc>
                <a:tc>
                  <a:txBody>
                    <a:bodyPr/>
                    <a:p>
                      <a:pPr>
                        <a:buNone/>
                      </a:pPr>
                      <a:endParaRPr lang="en-US" altLang="zh-CN"/>
                    </a:p>
                  </a:txBody>
                  <a:tcPr/>
                </a:tc>
              </a:tr>
            </a:tbl>
          </a:graphicData>
        </a:graphic>
      </p:graphicFrame>
      <p:sp>
        <p:nvSpPr>
          <p:cNvPr id="3" name="文本框 2"/>
          <p:cNvSpPr txBox="1"/>
          <p:nvPr/>
        </p:nvSpPr>
        <p:spPr>
          <a:xfrm>
            <a:off x="755650" y="4259580"/>
            <a:ext cx="662940" cy="340995"/>
          </a:xfrm>
          <a:prstGeom prst="rect">
            <a:avLst/>
          </a:prstGeom>
          <a:noFill/>
        </p:spPr>
        <p:txBody>
          <a:bodyPr wrap="square" rtlCol="0" anchor="t">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B</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endParaRPr>
          </a:p>
        </p:txBody>
      </p:sp>
      <p:sp>
        <p:nvSpPr>
          <p:cNvPr id="5" name="文本框 4"/>
          <p:cNvSpPr txBox="1"/>
          <p:nvPr/>
        </p:nvSpPr>
        <p:spPr>
          <a:xfrm>
            <a:off x="755650" y="5213350"/>
            <a:ext cx="662940" cy="340995"/>
          </a:xfrm>
          <a:prstGeom prst="rect">
            <a:avLst/>
          </a:prstGeom>
          <a:noFill/>
        </p:spPr>
        <p:txBody>
          <a:bodyPr wrap="square" rtlCol="0" anchor="t">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B’</a:t>
            </a:r>
            <a:endParaRPr lang="en-US" altLang="zh-CN" sz="1800"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endParaRPr>
          </a:p>
        </p:txBody>
      </p:sp>
      <p:sp>
        <p:nvSpPr>
          <p:cNvPr id="6" name="文本框 5"/>
          <p:cNvSpPr txBox="1"/>
          <p:nvPr/>
        </p:nvSpPr>
        <p:spPr>
          <a:xfrm>
            <a:off x="539750" y="1798955"/>
            <a:ext cx="5380355" cy="359410"/>
          </a:xfrm>
          <a:prstGeom prst="rect">
            <a:avLst/>
          </a:prstGeom>
          <a:noFill/>
        </p:spPr>
        <p:txBody>
          <a:bodyPr wrap="square" rtlCol="0" anchor="t">
            <a:noAutofit/>
          </a:bodyPr>
          <a:p>
            <a:r>
              <a:rPr lang="en-US" altLang="zh-CN">
                <a:uFillTx/>
                <a:latin typeface="Times New Roman" panose="02020603050405020304" pitchFamily="18" charset="0"/>
                <a:sym typeface="+mn-ea"/>
              </a:rPr>
              <a:t>B’</a:t>
            </a:r>
            <a:r>
              <a:rPr lang="zh-CN" altLang="en-US">
                <a:uFillTx/>
                <a:latin typeface="Times New Roman" panose="02020603050405020304" pitchFamily="18" charset="0"/>
                <a:sym typeface="+mn-ea"/>
              </a:rPr>
              <a:t>是包含</a:t>
            </a:r>
            <a:r>
              <a:rPr lang="en-US" altLang="zh-CN">
                <a:uFillTx/>
                <a:latin typeface="Times New Roman" panose="02020603050405020304" pitchFamily="18" charset="0"/>
                <a:sym typeface="+mn-ea"/>
              </a:rPr>
              <a:t>k+1</a:t>
            </a:r>
            <a:r>
              <a:rPr lang="zh-CN" altLang="en-US">
                <a:uFillTx/>
                <a:latin typeface="Times New Roman" panose="02020603050405020304" pitchFamily="18" charset="0"/>
                <a:sym typeface="+mn-ea"/>
              </a:rPr>
              <a:t>项的待选集合</a:t>
            </a:r>
            <a:r>
              <a:rPr lang="en-US" altLang="zh-CN">
                <a:uFillTx/>
                <a:latin typeface="Times New Roman" panose="02020603050405020304" pitchFamily="18" charset="0"/>
                <a:sym typeface="+mn-ea"/>
              </a:rPr>
              <a:t>S’</a:t>
            </a:r>
            <a:r>
              <a:rPr lang="zh-CN" altLang="en-US">
                <a:uFillTx/>
                <a:latin typeface="Times New Roman" panose="02020603050405020304" pitchFamily="18" charset="0"/>
                <a:sym typeface="+mn-ea"/>
              </a:rPr>
              <a:t>的最优</a:t>
            </a:r>
            <a:r>
              <a:rPr lang="zh-CN" altLang="en-US">
                <a:uFillTx/>
                <a:latin typeface="Times New Roman" panose="02020603050405020304" pitchFamily="18" charset="0"/>
                <a:sym typeface="+mn-ea"/>
              </a:rPr>
              <a:t>解</a:t>
            </a:r>
            <a:endParaRPr lang="zh-CN" altLang="en-US">
              <a:uFillTx/>
              <a:latin typeface="Times New Roman" panose="02020603050405020304" pitchFamily="18" charset="0"/>
              <a:sym typeface="+mn-ea"/>
            </a:endParaRPr>
          </a:p>
        </p:txBody>
      </p:sp>
      <p:sp>
        <p:nvSpPr>
          <p:cNvPr id="8" name="文本框 7"/>
          <p:cNvSpPr txBox="1"/>
          <p:nvPr/>
        </p:nvSpPr>
        <p:spPr>
          <a:xfrm>
            <a:off x="539750" y="3936365"/>
            <a:ext cx="8562975" cy="408940"/>
          </a:xfrm>
          <a:prstGeom prst="rect">
            <a:avLst/>
          </a:prstGeom>
          <a:noFill/>
        </p:spPr>
        <p:txBody>
          <a:bodyPr wrap="square" rtlCol="0" anchor="t">
            <a:noAutofit/>
          </a:bodyPr>
          <a:p>
            <a:r>
              <a:rPr lang="zh-CN" altLang="en-US">
                <a:uFillTx/>
                <a:latin typeface="Times New Roman" panose="02020603050405020304" pitchFamily="18" charset="0"/>
                <a:sym typeface="+mn-ea"/>
              </a:rPr>
              <a:t>所以说</a:t>
            </a:r>
            <a:r>
              <a:rPr lang="en-US" altLang="zh-CN">
                <a:uFillTx/>
                <a:latin typeface="Times New Roman" panose="02020603050405020304" pitchFamily="18" charset="0"/>
                <a:sym typeface="+mn-ea"/>
              </a:rPr>
              <a:t>T={</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1</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2</a:t>
            </a:r>
            <a:r>
              <a:rPr lang="en-US" altLang="zh-CN" i="1"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,...,i</a:t>
            </a:r>
            <a:r>
              <a:rPr lang="en-US" altLang="zh-CN" i="1" baseline="-25000" smtClean="0">
                <a:ln>
                  <a:noFill/>
                </a:ln>
                <a:effectLst/>
                <a:latin typeface="Times New Roman" panose="02020603050405020304" pitchFamily="18" charset="0"/>
                <a:ea typeface="华文细黑" panose="02010600040101010101" pitchFamily="2" charset="-122"/>
                <a:cs typeface="Times New Roman" panose="02020603050405020304" pitchFamily="18" charset="0"/>
                <a:sym typeface="+mn-ea"/>
              </a:rPr>
              <a:t>k</a:t>
            </a:r>
            <a:r>
              <a:rPr lang="en-US" altLang="zh-CN">
                <a:uFillTx/>
                <a:latin typeface="Times New Roman" panose="02020603050405020304" pitchFamily="18" charset="0"/>
                <a:sym typeface="+mn-ea"/>
              </a:rPr>
              <a:t>}+B’</a:t>
            </a:r>
            <a:r>
              <a:rPr lang="zh-CN" altLang="en-US">
                <a:uFillTx/>
                <a:latin typeface="Times New Roman" panose="02020603050405020304" pitchFamily="18" charset="0"/>
                <a:sym typeface="+mn-ea"/>
              </a:rPr>
              <a:t>也是最优解，此时证明了最优解的下一个选项包含了</a:t>
            </a:r>
            <a:r>
              <a:rPr lang="en-US" altLang="zh-CN">
                <a:uFillTx/>
                <a:latin typeface="Times New Roman" panose="02020603050405020304" pitchFamily="18" charset="0"/>
                <a:sym typeface="+mn-ea"/>
              </a:rPr>
              <a:t>k+1</a:t>
            </a:r>
            <a:r>
              <a:rPr lang="zh-CN" altLang="en-US">
                <a:uFillTx/>
                <a:latin typeface="Times New Roman" panose="02020603050405020304" pitchFamily="18" charset="0"/>
                <a:sym typeface="+mn-ea"/>
              </a:rPr>
              <a:t>项。</a:t>
            </a:r>
            <a:endParaRPr lang="zh-CN" altLang="en-US">
              <a:uFillTx/>
              <a:latin typeface="Times New Roman" panose="02020603050405020304" pitchFamily="18" charset="0"/>
              <a:sym typeface="+mn-ea"/>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02521" y="5229508"/>
            <a:ext cx="8352928" cy="1106805"/>
          </a:xfrm>
          <a:prstGeom prst="rect">
            <a:avLst/>
          </a:prstGeom>
        </p:spPr>
        <p:txBody>
          <a:bodyPr wrap="square">
            <a:spAutoFit/>
          </a:bodyPr>
          <a:lstStyle/>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rPr>
              <a:t>思路：每次选一个课添加到候选课中，运用贪心策略此时有三种贪心策略①最早时间开始，②最短时间课程，</a:t>
            </a:r>
            <a:r>
              <a:rPr lang="zh-CN" altLang="en-US" sz="2200" b="1" kern="100" dirty="0">
                <a:latin typeface="Times New Roman" panose="02020603050405020304" pitchFamily="18" charset="0"/>
                <a:cs typeface="Times New Roman" panose="02020603050405020304" pitchFamily="18" charset="0"/>
                <a:sym typeface="+mn-ea"/>
              </a:rPr>
              <a:t>③最早时间结束</a:t>
            </a:r>
            <a:r>
              <a:rPr lang="zh-CN" altLang="en-US" sz="2200" b="1" kern="100" dirty="0">
                <a:latin typeface="Times New Roman" panose="02020603050405020304" pitchFamily="18" charset="0"/>
                <a:cs typeface="Times New Roman" panose="02020603050405020304" pitchFamily="18" charset="0"/>
              </a:rPr>
              <a:t>。</a:t>
            </a:r>
            <a:endParaRPr lang="zh-CN" altLang="en-US" sz="2200" b="1" kern="1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27855" y="2564765"/>
            <a:ext cx="4467225" cy="1895475"/>
          </a:xfrm>
          <a:prstGeom prst="rect">
            <a:avLst/>
          </a:prstGeom>
        </p:spPr>
      </p:pic>
      <p:sp>
        <p:nvSpPr>
          <p:cNvPr id="4" name="矩形 3"/>
          <p:cNvSpPr/>
          <p:nvPr/>
        </p:nvSpPr>
        <p:spPr>
          <a:xfrm>
            <a:off x="323850" y="920115"/>
            <a:ext cx="2795270" cy="608965"/>
          </a:xfrm>
          <a:prstGeom prst="rect">
            <a:avLst/>
          </a:prstGeom>
        </p:spPr>
        <p:txBody>
          <a:bodyPr wrap="square">
            <a:noAutofit/>
          </a:bodyPr>
          <a:lstStyle/>
          <a:p>
            <a:pPr algn="just">
              <a:lnSpc>
                <a:spcPct val="150000"/>
              </a:lnSpc>
              <a:spcBef>
                <a:spcPts val="0"/>
              </a:spcBef>
              <a:spcAft>
                <a:spcPts val="0"/>
              </a:spcAft>
            </a:pPr>
            <a:r>
              <a:rPr lang="zh-CN" altLang="en-US" sz="2200" b="1" kern="100" dirty="0" smtClean="0">
                <a:latin typeface="Times New Roman" panose="02020603050405020304" pitchFamily="18" charset="0"/>
                <a:cs typeface="Times New Roman" panose="02020603050405020304" pitchFamily="18" charset="0"/>
              </a:rPr>
              <a:t>例如</a:t>
            </a:r>
            <a:r>
              <a:rPr lang="en-US" altLang="zh-CN" sz="2200" b="1" kern="100" dirty="0" smtClean="0">
                <a:latin typeface="Times New Roman" panose="02020603050405020304" pitchFamily="18" charset="0"/>
                <a:cs typeface="Times New Roman" panose="02020603050405020304" pitchFamily="18" charset="0"/>
              </a:rPr>
              <a:t>3</a:t>
            </a:r>
            <a:r>
              <a:rPr lang="zh-CN" altLang="en-US" sz="2200" b="1" kern="100" dirty="0" smtClean="0">
                <a:latin typeface="Times New Roman" panose="02020603050405020304" pitchFamily="18" charset="0"/>
                <a:cs typeface="Times New Roman" panose="02020603050405020304" pitchFamily="18" charset="0"/>
              </a:rPr>
              <a:t>：币种</a:t>
            </a:r>
            <a:r>
              <a:rPr lang="zh-CN" altLang="en-US" sz="2200" b="1" kern="100" dirty="0" smtClean="0">
                <a:latin typeface="Times New Roman" panose="02020603050405020304" pitchFamily="18" charset="0"/>
                <a:cs typeface="Times New Roman" panose="02020603050405020304" pitchFamily="18" charset="0"/>
              </a:rPr>
              <a:t>问题</a:t>
            </a:r>
            <a:endParaRPr lang="zh-CN" altLang="en-US" sz="2200" b="1" kern="100" dirty="0" smtClean="0">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nvGraphicFramePr>
        <p:xfrm>
          <a:off x="402873" y="2601719"/>
          <a:ext cx="3870607" cy="1851984"/>
        </p:xfrm>
        <a:graphic>
          <a:graphicData uri="http://schemas.openxmlformats.org/drawingml/2006/table">
            <a:tbl>
              <a:tblPr firstRow="1" firstCol="1" bandRow="1"/>
              <a:tblGrid>
                <a:gridCol w="1289595"/>
                <a:gridCol w="1290506"/>
                <a:gridCol w="1290506"/>
              </a:tblGrid>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课程名称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开始时间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结束时间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高数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8:00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9:30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电子商务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8:30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数据结构</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9:30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12:00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计算机基础</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11:00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C</a:t>
                      </a: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语言</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11:30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12:30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92023" y="764818"/>
            <a:ext cx="8281988" cy="98266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20000"/>
              </a:lnSpc>
              <a:buNone/>
            </a:pPr>
            <a:r>
              <a:rPr lang="en-US" altLang="zh-CN" sz="2400" b="1" kern="0" dirty="0">
                <a:solidFill>
                  <a:schemeClr val="tx1"/>
                </a:solidFill>
                <a:uFillTx/>
                <a:latin typeface="Times New Roman" panose="02020603050405020304" pitchFamily="18" charset="0"/>
                <a:ea typeface="宋体" panose="02010600030101010101" pitchFamily="2" charset="-122"/>
              </a:rPr>
              <a:t>4.1.3 </a:t>
            </a:r>
            <a:r>
              <a:rPr lang="zh-CN" altLang="en-US" sz="2400" b="1" kern="0" dirty="0">
                <a:solidFill>
                  <a:schemeClr val="tx1"/>
                </a:solidFill>
                <a:uFillTx/>
                <a:latin typeface="Times New Roman" panose="02020603050405020304" pitchFamily="18" charset="0"/>
                <a:ea typeface="宋体" panose="02010600030101010101" pitchFamily="2" charset="-122"/>
              </a:rPr>
              <a:t>贪心算法思想</a:t>
            </a:r>
            <a:r>
              <a:rPr lang="zh-CN" altLang="en-US" sz="2400" b="1" kern="0" dirty="0">
                <a:solidFill>
                  <a:schemeClr val="tx1"/>
                </a:solidFill>
                <a:uFillTx/>
                <a:latin typeface="Times New Roman" panose="02020603050405020304" pitchFamily="18" charset="0"/>
                <a:ea typeface="宋体" panose="02010600030101010101" pitchFamily="2" charset="-122"/>
              </a:rPr>
              <a:t>总结</a:t>
            </a:r>
            <a:endParaRPr lang="zh-CN" altLang="en-US" sz="2400" b="1" kern="0" dirty="0">
              <a:solidFill>
                <a:schemeClr val="tx1"/>
              </a:solidFill>
              <a:uFillTx/>
              <a:latin typeface="Times New Roman" panose="02020603050405020304" pitchFamily="18" charset="0"/>
              <a:ea typeface="宋体" panose="02010600030101010101" pitchFamily="2" charset="-122"/>
            </a:endParaRPr>
          </a:p>
        </p:txBody>
      </p:sp>
      <p:sp>
        <p:nvSpPr>
          <p:cNvPr id="3" name="文本框 2"/>
          <p:cNvSpPr txBox="1"/>
          <p:nvPr/>
        </p:nvSpPr>
        <p:spPr>
          <a:xfrm>
            <a:off x="251460" y="1772285"/>
            <a:ext cx="6624955" cy="3138170"/>
          </a:xfrm>
          <a:prstGeom prst="rect">
            <a:avLst/>
          </a:prstGeom>
          <a:noFill/>
        </p:spPr>
        <p:txBody>
          <a:bodyPr wrap="square" rtlCol="0">
            <a:noAutofit/>
          </a:bodyPr>
          <a:p>
            <a:pPr marL="0" indent="0" latinLnBrk="0">
              <a:lnSpc>
                <a:spcPct val="200000"/>
              </a:lnSpc>
            </a:pPr>
            <a:r>
              <a:rPr lang="zh-CN" altLang="en-US"/>
              <a:t>（</a:t>
            </a:r>
            <a:r>
              <a:rPr lang="en-US" altLang="zh-CN"/>
              <a:t>1</a:t>
            </a:r>
            <a:r>
              <a:rPr lang="zh-CN" altLang="en-US"/>
              <a:t>）解决一些组合优化问题，即求解最优值</a:t>
            </a:r>
            <a:r>
              <a:rPr lang="zh-CN" altLang="en-US"/>
              <a:t>问题</a:t>
            </a:r>
            <a:endParaRPr lang="zh-CN" altLang="en-US"/>
          </a:p>
          <a:p>
            <a:pPr marL="0" indent="0" latinLnBrk="0">
              <a:lnSpc>
                <a:spcPct val="200000"/>
              </a:lnSpc>
            </a:pPr>
            <a:r>
              <a:rPr lang="zh-CN" altLang="en-US"/>
              <a:t>（</a:t>
            </a:r>
            <a:r>
              <a:rPr lang="en-US" altLang="zh-CN"/>
              <a:t>2</a:t>
            </a:r>
            <a:r>
              <a:rPr lang="zh-CN" altLang="en-US"/>
              <a:t>）求解问题的每一步是选择某种</a:t>
            </a:r>
            <a:r>
              <a:rPr lang="en-US" altLang="zh-CN"/>
              <a:t>“</a:t>
            </a:r>
            <a:r>
              <a:rPr lang="zh-CN" altLang="en-US"/>
              <a:t>短视</a:t>
            </a:r>
            <a:r>
              <a:rPr lang="en-US" altLang="zh-CN"/>
              <a:t>”</a:t>
            </a:r>
            <a:r>
              <a:rPr lang="zh-CN" altLang="en-US"/>
              <a:t>的贪心</a:t>
            </a:r>
            <a:r>
              <a:rPr lang="zh-CN" altLang="en-US"/>
              <a:t>策略。</a:t>
            </a:r>
            <a:endParaRPr lang="zh-CN" altLang="en-US"/>
          </a:p>
          <a:p>
            <a:pPr marL="0" indent="0" latinLnBrk="0">
              <a:lnSpc>
                <a:spcPct val="200000"/>
              </a:lnSpc>
            </a:pPr>
            <a:r>
              <a:rPr lang="zh-CN" altLang="en-US"/>
              <a:t>（</a:t>
            </a:r>
            <a:r>
              <a:rPr lang="en-US" altLang="zh-CN"/>
              <a:t>3</a:t>
            </a:r>
            <a:r>
              <a:rPr lang="zh-CN" altLang="en-US"/>
              <a:t>）贪心策略决定算法的好坏，需要对算法进行</a:t>
            </a:r>
            <a:r>
              <a:rPr lang="zh-CN" altLang="en-US"/>
              <a:t>正确性验证。</a:t>
            </a:r>
            <a:endParaRPr lang="zh-CN" altLang="en-US"/>
          </a:p>
          <a:p>
            <a:pPr marL="0" indent="0" latinLnBrk="0">
              <a:lnSpc>
                <a:spcPct val="200000"/>
              </a:lnSpc>
            </a:pPr>
            <a:r>
              <a:rPr lang="zh-CN" altLang="en-US"/>
              <a:t>（</a:t>
            </a:r>
            <a:r>
              <a:rPr lang="en-US" altLang="zh-CN"/>
              <a:t>4</a:t>
            </a:r>
            <a:r>
              <a:rPr lang="zh-CN" altLang="en-US"/>
              <a:t>）验证贪心算法的好坏方法是，举反例（证明贪心策略不正确）和数学归纳法（证明贪心算法</a:t>
            </a:r>
            <a:r>
              <a:rPr lang="zh-CN" altLang="en-US"/>
              <a:t>正确）。</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灯片编号占位符 5"/>
          <p:cNvSpPr>
            <a:spLocks noGrp="1"/>
          </p:cNvSpPr>
          <p:nvPr>
            <p:ph type="sldNum" sz="quarter" idx="4294967295"/>
          </p:nvPr>
        </p:nvSpPr>
        <p:spPr>
          <a:xfrm>
            <a:off x="6830888" y="6520259"/>
            <a:ext cx="2133600" cy="365125"/>
          </a:xfrm>
          <a:prstGeom prst="rect">
            <a:avLst/>
          </a:prstGeom>
        </p:spPr>
        <p:txBody>
          <a:bodyPr/>
          <a:lstStyle/>
          <a:p>
            <a:fld id="{007DEB55-69CA-458D-9EB5-54F24D24E0B8}" type="slidenum">
              <a:rPr lang="en-US" altLang="zh-CN"/>
            </a:fld>
            <a:endParaRPr lang="en-US" altLang="zh-CN"/>
          </a:p>
        </p:txBody>
      </p:sp>
      <p:sp>
        <p:nvSpPr>
          <p:cNvPr id="538627" name="Rectangle 3"/>
          <p:cNvSpPr>
            <a:spLocks noGrp="1" noChangeArrowheads="1"/>
          </p:cNvSpPr>
          <p:nvPr>
            <p:ph type="body" idx="1"/>
          </p:nvPr>
        </p:nvSpPr>
        <p:spPr>
          <a:xfrm>
            <a:off x="193036" y="3476945"/>
            <a:ext cx="8802597" cy="2444908"/>
          </a:xfrm>
        </p:spPr>
        <p:txBody>
          <a:bodyPr>
            <a:normAutofit/>
          </a:bodyPr>
          <a:lstStyle/>
          <a:p>
            <a:pPr indent="0">
              <a:buNone/>
            </a:pPr>
            <a:r>
              <a:rPr lang="zh-CN" altLang="en-US" sz="2200" b="1" dirty="0"/>
              <a:t>解题思路：这道题本质上是一个活动安排问题，适用于贪心策略。首先给牛进行编号：</a:t>
            </a:r>
            <a:r>
              <a:rPr lang="en-US" altLang="zh-CN" sz="2200" b="1" dirty="0"/>
              <a:t>1~n</a:t>
            </a:r>
            <a:r>
              <a:rPr lang="zh-CN" altLang="en-US" sz="2200" b="1" dirty="0"/>
              <a:t>，那么每头牛的挤奶时间就类似于一个活动，按结束时间升序排序，求出一个最大兼容活动子集，将它们安排在畜栏</a:t>
            </a:r>
            <a:r>
              <a:rPr lang="en-US" altLang="zh-CN" sz="2200" b="1" dirty="0"/>
              <a:t>1</a:t>
            </a:r>
            <a:r>
              <a:rPr lang="zh-CN" altLang="en-US" sz="2200" b="1" dirty="0"/>
              <a:t>中；如果安排不下，就继续从剩余活动中求下一个最大兼容活动子集，将它们安排在畜栏</a:t>
            </a:r>
            <a:r>
              <a:rPr lang="en-US" altLang="zh-CN" sz="2200" b="1" dirty="0"/>
              <a:t>2</a:t>
            </a:r>
            <a:r>
              <a:rPr lang="zh-CN" altLang="en-US" sz="2200" b="1" dirty="0"/>
              <a:t>中，依此类推，直至所有牛都安排完为止。设</a:t>
            </a:r>
            <a:r>
              <a:rPr lang="en-US" altLang="zh-CN" sz="2200" b="1" dirty="0"/>
              <a:t>n=7</a:t>
            </a:r>
            <a:r>
              <a:rPr lang="zh-CN" altLang="en-US" sz="2200" b="1" dirty="0"/>
              <a:t>时，用于贪心策略解题过程如下表所示：</a:t>
            </a:r>
            <a:endParaRPr lang="en-US" altLang="zh-CN" sz="2200" dirty="0">
              <a:latin typeface="宋体" panose="02010600030101010101" pitchFamily="2" charset="-122"/>
            </a:endParaRPr>
          </a:p>
        </p:txBody>
      </p:sp>
      <p:sp>
        <p:nvSpPr>
          <p:cNvPr id="17" name="Rectangle 3"/>
          <p:cNvSpPr txBox="1">
            <a:spLocks noChangeArrowheads="1"/>
          </p:cNvSpPr>
          <p:nvPr/>
        </p:nvSpPr>
        <p:spPr>
          <a:xfrm>
            <a:off x="205003" y="1340768"/>
            <a:ext cx="8675688" cy="1542827"/>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0">
              <a:buFont typeface="Wingdings" panose="05000000000000000000" pitchFamily="2" charset="2"/>
              <a:buNone/>
            </a:pPr>
            <a:r>
              <a:rPr lang="en-US" altLang="zh-CN" sz="2200" b="1" dirty="0" smtClean="0"/>
              <a:t>【</a:t>
            </a:r>
            <a:r>
              <a:rPr lang="zh-CN" altLang="en-US" sz="2200" b="1" dirty="0"/>
              <a:t>例</a:t>
            </a:r>
            <a:r>
              <a:rPr lang="en-US" altLang="zh-CN" sz="2200" b="1" dirty="0"/>
              <a:t>4.1】</a:t>
            </a:r>
            <a:r>
              <a:rPr lang="zh-CN" altLang="en-US" sz="2200" b="1" dirty="0"/>
              <a:t>农场有</a:t>
            </a:r>
            <a:r>
              <a:rPr lang="en-US" altLang="zh-CN" sz="2200" b="1" dirty="0"/>
              <a:t>n</a:t>
            </a:r>
            <a:r>
              <a:rPr lang="zh-CN" altLang="en-US" sz="2200" b="1" dirty="0"/>
              <a:t>头牛，每头牛</a:t>
            </a:r>
            <a:r>
              <a:rPr lang="en-US" altLang="zh-CN" sz="2200" b="1" dirty="0"/>
              <a:t>i</a:t>
            </a:r>
            <a:r>
              <a:rPr lang="zh-CN" altLang="en-US" sz="2200" b="1" dirty="0"/>
              <a:t>会在一个特定的时间段</a:t>
            </a:r>
            <a:r>
              <a:rPr lang="en-US" altLang="zh-CN" sz="2200" b="1" dirty="0"/>
              <a:t>[</a:t>
            </a:r>
            <a:r>
              <a:rPr lang="en-US" altLang="zh-CN" sz="2200" b="1" dirty="0" err="1"/>
              <a:t>si</a:t>
            </a:r>
            <a:r>
              <a:rPr lang="en-US" altLang="zh-CN" sz="2200" b="1" dirty="0"/>
              <a:t>, fi]</a:t>
            </a:r>
            <a:r>
              <a:rPr lang="zh-CN" altLang="en-US" sz="2200" b="1" dirty="0"/>
              <a:t>在畜栏里挤奶，一个畜栏同一时间只能容纳一头牛挤奶。现在请计算出最少需要几个畜栏就能满足上述要求，并给出每头牛被安排的方案。对于多种可行方案，输出一种即可。</a:t>
            </a:r>
            <a:endParaRPr lang="en-US" altLang="zh-CN" sz="2200"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222853" y="5136284"/>
            <a:ext cx="2161169" cy="369332"/>
          </a:xfrm>
          <a:prstGeom prst="rect">
            <a:avLst/>
          </a:prstGeom>
        </p:spPr>
        <p:txBody>
          <a:bodyPr wrap="none">
            <a:spAutoFit/>
          </a:bodyPr>
          <a:lstStyle/>
          <a:p>
            <a:r>
              <a:rPr lang="zh-CN" altLang="en-US" b="1" dirty="0">
                <a:latin typeface="宋体" panose="02010600030101010101" pitchFamily="2" charset="-122"/>
              </a:rPr>
              <a:t>最大兼容活动子集</a:t>
            </a:r>
            <a:r>
              <a:rPr lang="en-US" altLang="zh-CN" b="1" dirty="0">
                <a:latin typeface="宋体" panose="02010600030101010101" pitchFamily="2" charset="-122"/>
              </a:rPr>
              <a:t>1</a:t>
            </a:r>
            <a:endParaRPr lang="zh-CN" altLang="en-US" dirty="0"/>
          </a:p>
        </p:txBody>
      </p:sp>
      <p:sp>
        <p:nvSpPr>
          <p:cNvPr id="9" name="矩形 8"/>
          <p:cNvSpPr/>
          <p:nvPr/>
        </p:nvSpPr>
        <p:spPr>
          <a:xfrm>
            <a:off x="5750303" y="5117764"/>
            <a:ext cx="2161169" cy="369332"/>
          </a:xfrm>
          <a:prstGeom prst="rect">
            <a:avLst/>
          </a:prstGeom>
        </p:spPr>
        <p:txBody>
          <a:bodyPr wrap="none">
            <a:spAutoFit/>
          </a:bodyPr>
          <a:lstStyle/>
          <a:p>
            <a:r>
              <a:rPr lang="zh-CN" altLang="en-US" b="1" dirty="0">
                <a:latin typeface="宋体" panose="02010600030101010101" pitchFamily="2" charset="-122"/>
              </a:rPr>
              <a:t>最大兼容活动子集</a:t>
            </a:r>
            <a:r>
              <a:rPr lang="en-US" altLang="zh-CN" b="1" dirty="0">
                <a:latin typeface="宋体" panose="02010600030101010101" pitchFamily="2" charset="-122"/>
              </a:rPr>
              <a:t>2</a:t>
            </a:r>
            <a:endParaRPr lang="zh-CN" altLang="en-US" dirty="0"/>
          </a:p>
        </p:txBody>
      </p:sp>
      <p:graphicFrame>
        <p:nvGraphicFramePr>
          <p:cNvPr id="2" name="表格 1"/>
          <p:cNvGraphicFramePr>
            <a:graphicFrameLocks noGrp="1"/>
          </p:cNvGraphicFramePr>
          <p:nvPr/>
        </p:nvGraphicFramePr>
        <p:xfrm>
          <a:off x="2734594" y="1844824"/>
          <a:ext cx="3483025" cy="950481"/>
        </p:xfrm>
        <a:graphic>
          <a:graphicData uri="http://schemas.openxmlformats.org/drawingml/2006/table">
            <a:tbl>
              <a:tblPr firstRow="1" firstCol="1" bandRow="1">
                <a:tableStyleId>{5940675A-B579-460E-94D1-54222C63F5DA}</a:tableStyleId>
              </a:tblPr>
              <a:tblGrid>
                <a:gridCol w="905877"/>
                <a:gridCol w="368164"/>
                <a:gridCol w="368164"/>
                <a:gridCol w="368164"/>
                <a:gridCol w="368164"/>
                <a:gridCol w="368164"/>
                <a:gridCol w="368164"/>
                <a:gridCol w="368164"/>
              </a:tblGrid>
              <a:tr h="316827">
                <a:tc>
                  <a:txBody>
                    <a:bodyPr/>
                    <a:lstStyle/>
                    <a:p>
                      <a:pPr algn="ctr">
                        <a:spcAft>
                          <a:spcPts val="0"/>
                        </a:spcAft>
                      </a:pPr>
                      <a:r>
                        <a:rPr lang="zh-CN" sz="1400" kern="100" dirty="0">
                          <a:effectLst/>
                        </a:rPr>
                        <a:t>奶牛编号</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316827">
                <a:tc>
                  <a:txBody>
                    <a:bodyPr/>
                    <a:lstStyle/>
                    <a:p>
                      <a:pPr algn="ctr">
                        <a:spcAft>
                          <a:spcPts val="0"/>
                        </a:spcAft>
                      </a:pPr>
                      <a:r>
                        <a:rPr lang="zh-CN" sz="1400" kern="100">
                          <a:effectLst/>
                        </a:rPr>
                        <a:t>开始时间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10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316827">
                <a:tc>
                  <a:txBody>
                    <a:bodyPr/>
                    <a:lstStyle/>
                    <a:p>
                      <a:pPr algn="ctr">
                        <a:spcAft>
                          <a:spcPts val="0"/>
                        </a:spcAft>
                      </a:pPr>
                      <a:r>
                        <a:rPr lang="zh-CN" sz="1400" kern="100">
                          <a:effectLst/>
                        </a:rPr>
                        <a:t>结束时间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15</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graphicFrame>
        <p:nvGraphicFramePr>
          <p:cNvPr id="3" name="表格 2"/>
          <p:cNvGraphicFramePr>
            <a:graphicFrameLocks noGrp="1"/>
          </p:cNvGraphicFramePr>
          <p:nvPr/>
        </p:nvGraphicFramePr>
        <p:xfrm>
          <a:off x="1043608" y="4158239"/>
          <a:ext cx="2340414" cy="864096"/>
        </p:xfrm>
        <a:graphic>
          <a:graphicData uri="http://schemas.openxmlformats.org/drawingml/2006/table">
            <a:tbl>
              <a:tblPr firstRow="1" firstCol="1" bandRow="1">
                <a:tableStyleId>{5940675A-B579-460E-94D1-54222C63F5DA}</a:tableStyleId>
              </a:tblPr>
              <a:tblGrid>
                <a:gridCol w="1054596"/>
                <a:gridCol w="428606"/>
                <a:gridCol w="428606"/>
                <a:gridCol w="428606"/>
              </a:tblGrid>
              <a:tr h="288032">
                <a:tc>
                  <a:txBody>
                    <a:bodyPr/>
                    <a:lstStyle/>
                    <a:p>
                      <a:pPr algn="ctr">
                        <a:spcAft>
                          <a:spcPts val="0"/>
                        </a:spcAft>
                      </a:pPr>
                      <a:r>
                        <a:rPr lang="zh-CN" sz="1400" kern="100" dirty="0">
                          <a:effectLst/>
                        </a:rPr>
                        <a:t>奶牛编号</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7</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8032">
                <a:tc>
                  <a:txBody>
                    <a:bodyPr/>
                    <a:lstStyle/>
                    <a:p>
                      <a:pPr algn="ctr">
                        <a:spcAft>
                          <a:spcPts val="0"/>
                        </a:spcAft>
                      </a:pPr>
                      <a:r>
                        <a:rPr lang="zh-CN" sz="1400" kern="100">
                          <a:effectLst/>
                        </a:rPr>
                        <a:t>开始时间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8032">
                <a:tc>
                  <a:txBody>
                    <a:bodyPr/>
                    <a:lstStyle/>
                    <a:p>
                      <a:pPr algn="ctr">
                        <a:spcAft>
                          <a:spcPts val="0"/>
                        </a:spcAft>
                      </a:pPr>
                      <a:r>
                        <a:rPr lang="zh-CN" sz="1400" kern="100">
                          <a:effectLst/>
                        </a:rPr>
                        <a:t>结束时间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9</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15</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graphicFrame>
        <p:nvGraphicFramePr>
          <p:cNvPr id="8" name="表格 7"/>
          <p:cNvGraphicFramePr>
            <a:graphicFrameLocks noGrp="1"/>
          </p:cNvGraphicFramePr>
          <p:nvPr/>
        </p:nvGraphicFramePr>
        <p:xfrm>
          <a:off x="5508104" y="4149080"/>
          <a:ext cx="2445671" cy="843189"/>
        </p:xfrm>
        <a:graphic>
          <a:graphicData uri="http://schemas.openxmlformats.org/drawingml/2006/table">
            <a:tbl>
              <a:tblPr firstRow="1" firstCol="1" bandRow="1">
                <a:tableStyleId>{5940675A-B579-460E-94D1-54222C63F5DA}</a:tableStyleId>
              </a:tblPr>
              <a:tblGrid>
                <a:gridCol w="931447"/>
                <a:gridCol w="378556"/>
                <a:gridCol w="378556"/>
                <a:gridCol w="378556"/>
                <a:gridCol w="378556"/>
              </a:tblGrid>
              <a:tr h="281063">
                <a:tc>
                  <a:txBody>
                    <a:bodyPr/>
                    <a:lstStyle/>
                    <a:p>
                      <a:pPr algn="ctr">
                        <a:spcAft>
                          <a:spcPts val="0"/>
                        </a:spcAft>
                      </a:pPr>
                      <a:r>
                        <a:rPr lang="zh-CN" sz="1400" kern="100" dirty="0">
                          <a:effectLst/>
                        </a:rPr>
                        <a:t>奶牛编号</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1063">
                <a:tc>
                  <a:txBody>
                    <a:bodyPr/>
                    <a:lstStyle/>
                    <a:p>
                      <a:pPr algn="ctr">
                        <a:spcAft>
                          <a:spcPts val="0"/>
                        </a:spcAft>
                      </a:pPr>
                      <a:r>
                        <a:rPr lang="zh-CN" sz="1400" kern="100">
                          <a:effectLst/>
                        </a:rPr>
                        <a:t>开始时间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4</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1063">
                <a:tc>
                  <a:txBody>
                    <a:bodyPr/>
                    <a:lstStyle/>
                    <a:p>
                      <a:pPr algn="ctr">
                        <a:spcAft>
                          <a:spcPts val="0"/>
                        </a:spcAft>
                      </a:pPr>
                      <a:r>
                        <a:rPr lang="zh-CN" sz="1400" kern="100">
                          <a:effectLst/>
                        </a:rPr>
                        <a:t>结束时间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3</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7</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12</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Text Box 2"/>
          <p:cNvSpPr txBox="1">
            <a:spLocks noChangeArrowheads="1"/>
          </p:cNvSpPr>
          <p:nvPr/>
        </p:nvSpPr>
        <p:spPr bwMode="auto">
          <a:xfrm>
            <a:off x="395536" y="1340768"/>
            <a:ext cx="2741456"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smtClean="0">
                <a:latin typeface="华文中宋" panose="02010600040101010101" pitchFamily="2" charset="-122"/>
                <a:ea typeface="华文中宋" panose="02010600040101010101" pitchFamily="2" charset="-122"/>
              </a:rPr>
              <a:t>引入哈夫曼树实例</a:t>
            </a:r>
            <a:endParaRPr kumimoji="1" lang="zh-CN" altLang="en-US" sz="2400" b="1" dirty="0">
              <a:latin typeface="华文中宋" panose="02010600040101010101" pitchFamily="2" charset="-122"/>
              <a:ea typeface="华文中宋" panose="02010600040101010101" pitchFamily="2" charset="-122"/>
            </a:endParaRPr>
          </a:p>
        </p:txBody>
      </p:sp>
      <p:sp>
        <p:nvSpPr>
          <p:cNvPr id="64" name="Text Box 6"/>
          <p:cNvSpPr txBox="1">
            <a:spLocks noChangeArrowheads="1"/>
          </p:cNvSpPr>
          <p:nvPr/>
        </p:nvSpPr>
        <p:spPr bwMode="auto">
          <a:xfrm>
            <a:off x="2872830" y="752302"/>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4.2   </a:t>
            </a:r>
            <a:r>
              <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贪心法应用</a:t>
            </a:r>
            <a:endPar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endParaRPr>
          </a:p>
        </p:txBody>
      </p:sp>
      <p:sp>
        <p:nvSpPr>
          <p:cNvPr id="65" name="Text Box 2"/>
          <p:cNvSpPr txBox="1">
            <a:spLocks noChangeArrowheads="1"/>
          </p:cNvSpPr>
          <p:nvPr/>
        </p:nvSpPr>
        <p:spPr bwMode="auto">
          <a:xfrm>
            <a:off x="417328" y="1811461"/>
            <a:ext cx="8124190"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smtClean="0">
                <a:latin typeface="华文中宋" panose="02010600040101010101" pitchFamily="2" charset="-122"/>
                <a:ea typeface="华文中宋" panose="02010600040101010101" pitchFamily="2" charset="-122"/>
              </a:rPr>
              <a:t>请你编写一个程序：将学生得</a:t>
            </a:r>
            <a:r>
              <a:rPr kumimoji="1" lang="zh-CN" altLang="en-US" sz="2400" b="1" smtClean="0">
                <a:solidFill>
                  <a:srgbClr val="FF0000"/>
                </a:solidFill>
                <a:latin typeface="华文中宋" panose="02010600040101010101" pitchFamily="2" charset="-122"/>
                <a:ea typeface="华文中宋" panose="02010600040101010101" pitchFamily="2" charset="-122"/>
              </a:rPr>
              <a:t>百分制成绩</a:t>
            </a:r>
            <a:r>
              <a:rPr kumimoji="1" lang="zh-CN" altLang="en-US" sz="2400" b="1" smtClean="0">
                <a:latin typeface="华文中宋" panose="02010600040101010101" pitchFamily="2" charset="-122"/>
                <a:ea typeface="华文中宋" panose="02010600040101010101" pitchFamily="2" charset="-122"/>
              </a:rPr>
              <a:t>转成五个</a:t>
            </a:r>
            <a:r>
              <a:rPr kumimoji="1" lang="zh-CN" altLang="en-US" sz="2400" b="1" smtClean="0">
                <a:solidFill>
                  <a:srgbClr val="FF0000"/>
                </a:solidFill>
                <a:latin typeface="华文中宋" panose="02010600040101010101" pitchFamily="2" charset="-122"/>
                <a:ea typeface="华文中宋" panose="02010600040101010101" pitchFamily="2" charset="-122"/>
              </a:rPr>
              <a:t>等级成绩</a:t>
            </a:r>
            <a:endParaRPr kumimoji="1" lang="zh-CN" altLang="en-US" sz="2400" b="1" dirty="0">
              <a:solidFill>
                <a:srgbClr val="FF0000"/>
              </a:solidFill>
              <a:latin typeface="华文中宋" panose="02010600040101010101" pitchFamily="2" charset="-122"/>
              <a:ea typeface="华文中宋" panose="02010600040101010101" pitchFamily="2" charset="-122"/>
            </a:endParaRPr>
          </a:p>
        </p:txBody>
      </p:sp>
      <p:sp>
        <p:nvSpPr>
          <p:cNvPr id="2" name="文本框 1"/>
          <p:cNvSpPr txBox="1"/>
          <p:nvPr/>
        </p:nvSpPr>
        <p:spPr>
          <a:xfrm>
            <a:off x="1331640" y="2721374"/>
            <a:ext cx="2664296" cy="3139321"/>
          </a:xfrm>
          <a:prstGeom prst="rect">
            <a:avLst/>
          </a:prstGeom>
          <a:noFill/>
        </p:spPr>
        <p:txBody>
          <a:bodyPr wrap="square" rtlCol="0">
            <a:spAutoFit/>
          </a:bodyPr>
          <a:lstStyle/>
          <a:p>
            <a:r>
              <a:rPr lang="en-US" altLang="zh-CN" smtClean="0">
                <a:latin typeface="Times New Roman" panose="02020603050405020304" pitchFamily="18" charset="0"/>
                <a:cs typeface="Times New Roman" panose="02020603050405020304" pitchFamily="18" charset="0"/>
              </a:rPr>
              <a:t>if(score&lt;60)</a:t>
            </a:r>
            <a:endParaRPr lang="en-US" altLang="zh-CN" smtClean="0">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smtClean="0">
                <a:latin typeface="Times New Roman" panose="02020603050405020304" pitchFamily="18" charset="0"/>
                <a:cs typeface="Times New Roman" panose="02020603050405020304" pitchFamily="18" charset="0"/>
              </a:rPr>
              <a:t>   grade=‘E’;</a:t>
            </a:r>
            <a:endParaRPr lang="en-US" altLang="zh-CN" smtClean="0">
              <a:latin typeface="Times New Roman" panose="02020603050405020304" pitchFamily="18" charset="0"/>
              <a:cs typeface="Times New Roman" panose="02020603050405020304" pitchFamily="18" charset="0"/>
            </a:endParaRPr>
          </a:p>
          <a:p>
            <a:r>
              <a:rPr lang="en-US" altLang="zh-CN" smtClean="0">
                <a:latin typeface="Times New Roman" panose="02020603050405020304" pitchFamily="18" charset="0"/>
                <a:cs typeface="Times New Roman" panose="02020603050405020304" pitchFamily="18" charset="0"/>
              </a:rPr>
              <a:t>else if(score&lt;70)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grade</a:t>
            </a:r>
            <a:r>
              <a:rPr lang="en-US" altLang="zh-CN" smtClean="0">
                <a:latin typeface="Times New Roman" panose="02020603050405020304" pitchFamily="18" charset="0"/>
                <a:cs typeface="Times New Roman" panose="02020603050405020304" pitchFamily="18" charset="0"/>
              </a:rPr>
              <a:t>=‘D’;</a:t>
            </a:r>
            <a:endParaRPr lang="en-US" altLang="zh-CN" smtClean="0">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else if</a:t>
            </a:r>
            <a:r>
              <a:rPr lang="en-US" altLang="zh-CN" smtClean="0">
                <a:latin typeface="Times New Roman" panose="02020603050405020304" pitchFamily="18" charset="0"/>
                <a:cs typeface="Times New Roman" panose="02020603050405020304" pitchFamily="18" charset="0"/>
              </a:rPr>
              <a:t>(score&lt;80</a:t>
            </a:r>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grade</a:t>
            </a:r>
            <a:r>
              <a:rPr lang="en-US" altLang="zh-CN" smtClean="0">
                <a:latin typeface="Times New Roman" panose="02020603050405020304" pitchFamily="18" charset="0"/>
                <a:cs typeface="Times New Roman" panose="02020603050405020304" pitchFamily="18" charset="0"/>
              </a:rPr>
              <a:t>=‘C’;</a:t>
            </a:r>
            <a:endParaRPr lang="zh-CN" altLang="en-US">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else if</a:t>
            </a:r>
            <a:r>
              <a:rPr lang="en-US" altLang="zh-CN" smtClean="0">
                <a:latin typeface="Times New Roman" panose="02020603050405020304" pitchFamily="18" charset="0"/>
                <a:cs typeface="Times New Roman" panose="02020603050405020304" pitchFamily="18" charset="0"/>
              </a:rPr>
              <a:t>(score&lt;90</a:t>
            </a:r>
            <a:r>
              <a:rPr lang="en-US" altLang="zh-CN">
                <a:latin typeface="Times New Roman" panose="02020603050405020304" pitchFamily="18" charset="0"/>
                <a:cs typeface="Times New Roman" panose="02020603050405020304" pitchFamily="18" charset="0"/>
              </a:rPr>
              <a: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grade</a:t>
            </a:r>
            <a:r>
              <a:rPr lang="en-US" altLang="zh-CN" smtClean="0">
                <a:latin typeface="Times New Roman" panose="02020603050405020304" pitchFamily="18" charset="0"/>
                <a:cs typeface="Times New Roman" panose="02020603050405020304" pitchFamily="18" charset="0"/>
              </a:rPr>
              <a:t>=‘B’;</a:t>
            </a:r>
            <a:endParaRPr lang="zh-CN" altLang="en-US">
              <a:latin typeface="Times New Roman" panose="02020603050405020304" pitchFamily="18" charset="0"/>
              <a:cs typeface="Times New Roman" panose="02020603050405020304" pitchFamily="18" charset="0"/>
            </a:endParaRPr>
          </a:p>
          <a:p>
            <a:r>
              <a:rPr lang="en-US" altLang="zh-CN" smtClean="0">
                <a:latin typeface="Times New Roman" panose="02020603050405020304" pitchFamily="18" charset="0"/>
                <a:cs typeface="Times New Roman" panose="02020603050405020304" pitchFamily="18" charset="0"/>
              </a:rPr>
              <a:t>else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latin typeface="Times New Roman" panose="02020603050405020304" pitchFamily="18" charset="0"/>
                <a:cs typeface="Times New Roman" panose="02020603050405020304" pitchFamily="18" charset="0"/>
              </a:rPr>
              <a:t>grade</a:t>
            </a:r>
            <a:r>
              <a:rPr lang="en-US" altLang="zh-CN" smtClean="0">
                <a:latin typeface="Times New Roman" panose="02020603050405020304" pitchFamily="18" charset="0"/>
                <a:cs typeface="Times New Roman" panose="02020603050405020304" pitchFamily="18" charset="0"/>
              </a:rPr>
              <a:t>=‘A’;</a:t>
            </a:r>
            <a:endParaRPr lang="zh-CN" altLang="en-US">
              <a:latin typeface="Times New Roman" panose="02020603050405020304" pitchFamily="18" charset="0"/>
              <a:cs typeface="Times New Roman" panose="02020603050405020304" pitchFamily="18" charset="0"/>
            </a:endParaRPr>
          </a:p>
          <a:p>
            <a:endParaRPr lang="zh-CN" altLang="en-US"/>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27984" y="2488845"/>
            <a:ext cx="3114675" cy="337185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文本框 1"/>
          <p:cNvSpPr txBox="1"/>
          <p:nvPr/>
        </p:nvSpPr>
        <p:spPr>
          <a:xfrm>
            <a:off x="521335" y="1124585"/>
            <a:ext cx="1515745" cy="368300"/>
          </a:xfrm>
          <a:prstGeom prst="rect">
            <a:avLst/>
          </a:prstGeom>
          <a:noFill/>
        </p:spPr>
        <p:txBody>
          <a:bodyPr wrap="square" rtlCol="0">
            <a:spAutoFit/>
          </a:bodyPr>
          <a:p>
            <a:r>
              <a:rPr lang="zh-CN" altLang="en-US">
                <a:latin typeface="黑体" panose="02010609060101010101" charset="-122"/>
                <a:ea typeface="黑体" panose="02010609060101010101" charset="-122"/>
              </a:rPr>
              <a:t>本章概要</a:t>
            </a:r>
            <a:endParaRPr lang="zh-CN" altLang="en-US">
              <a:latin typeface="黑体" panose="02010609060101010101" charset="-122"/>
              <a:ea typeface="黑体" panose="02010609060101010101" charset="-122"/>
            </a:endParaRPr>
          </a:p>
        </p:txBody>
      </p:sp>
      <p:pic>
        <p:nvPicPr>
          <p:cNvPr id="5" name="图片 4"/>
          <p:cNvPicPr>
            <a:picLocks noChangeAspect="1"/>
          </p:cNvPicPr>
          <p:nvPr/>
        </p:nvPicPr>
        <p:blipFill>
          <a:blip r:embed="rId1"/>
          <a:stretch>
            <a:fillRect/>
          </a:stretch>
        </p:blipFill>
        <p:spPr>
          <a:xfrm>
            <a:off x="1403985" y="1557020"/>
            <a:ext cx="7418705" cy="4946015"/>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Text Box 2"/>
          <p:cNvSpPr txBox="1">
            <a:spLocks noChangeArrowheads="1"/>
          </p:cNvSpPr>
          <p:nvPr/>
        </p:nvSpPr>
        <p:spPr bwMode="auto">
          <a:xfrm>
            <a:off x="395536" y="1340768"/>
            <a:ext cx="2741456"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smtClean="0">
                <a:latin typeface="华文中宋" panose="02010600040101010101" pitchFamily="2" charset="-122"/>
                <a:ea typeface="华文中宋" panose="02010600040101010101" pitchFamily="2" charset="-122"/>
              </a:rPr>
              <a:t>引入哈夫曼树实例</a:t>
            </a:r>
            <a:endParaRPr kumimoji="1" lang="zh-CN" altLang="en-US" sz="2400" b="1" dirty="0">
              <a:latin typeface="华文中宋" panose="02010600040101010101" pitchFamily="2" charset="-122"/>
              <a:ea typeface="华文中宋" panose="02010600040101010101" pitchFamily="2" charset="-122"/>
            </a:endParaRPr>
          </a:p>
        </p:txBody>
      </p:sp>
      <p:sp>
        <p:nvSpPr>
          <p:cNvPr id="64" name="Text Box 6"/>
          <p:cNvSpPr txBox="1">
            <a:spLocks noChangeArrowheads="1"/>
          </p:cNvSpPr>
          <p:nvPr/>
        </p:nvSpPr>
        <p:spPr bwMode="auto">
          <a:xfrm>
            <a:off x="2872830" y="752302"/>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4.2   </a:t>
            </a:r>
            <a:r>
              <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贪心法应用</a:t>
            </a:r>
            <a:endPar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endParaRPr>
          </a:p>
        </p:txBody>
      </p:sp>
      <p:sp>
        <p:nvSpPr>
          <p:cNvPr id="65" name="Text Box 2"/>
          <p:cNvSpPr txBox="1">
            <a:spLocks noChangeArrowheads="1"/>
          </p:cNvSpPr>
          <p:nvPr/>
        </p:nvSpPr>
        <p:spPr bwMode="auto">
          <a:xfrm>
            <a:off x="417328" y="1811461"/>
            <a:ext cx="2320925"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FF0000"/>
                </a:solidFill>
                <a:latin typeface="华文中宋" panose="02010600040101010101" pitchFamily="2" charset="-122"/>
                <a:ea typeface="华文中宋" panose="02010600040101010101" pitchFamily="2" charset="-122"/>
              </a:rPr>
              <a:t>成绩正太</a:t>
            </a:r>
            <a:r>
              <a:rPr kumimoji="1" lang="zh-CN" altLang="en-US" sz="2400" b="1" dirty="0">
                <a:solidFill>
                  <a:srgbClr val="FF0000"/>
                </a:solidFill>
                <a:latin typeface="华文中宋" panose="02010600040101010101" pitchFamily="2" charset="-122"/>
                <a:ea typeface="华文中宋" panose="02010600040101010101" pitchFamily="2" charset="-122"/>
              </a:rPr>
              <a:t>分布图</a:t>
            </a:r>
            <a:endParaRPr kumimoji="1" lang="zh-CN" altLang="en-US" sz="2400" b="1" dirty="0">
              <a:solidFill>
                <a:srgbClr val="FF0000"/>
              </a:solidFill>
              <a:latin typeface="华文中宋" panose="02010600040101010101" pitchFamily="2" charset="-122"/>
              <a:ea typeface="华文中宋" panose="02010600040101010101" pitchFamily="2" charset="-122"/>
            </a:endParaRPr>
          </a:p>
        </p:txBody>
      </p:sp>
      <p:pic>
        <p:nvPicPr>
          <p:cNvPr id="6" name="图片 5"/>
          <p:cNvPicPr>
            <a:picLocks noChangeAspect="1"/>
          </p:cNvPicPr>
          <p:nvPr/>
        </p:nvPicPr>
        <p:blipFill>
          <a:blip r:embed="rId1"/>
          <a:stretch>
            <a:fillRect/>
          </a:stretch>
        </p:blipFill>
        <p:spPr>
          <a:xfrm>
            <a:off x="323850" y="2204720"/>
            <a:ext cx="3714750" cy="2466975"/>
          </a:xfrm>
          <a:prstGeom prst="rect">
            <a:avLst/>
          </a:prstGeom>
        </p:spPr>
      </p:pic>
      <p:grpSp>
        <p:nvGrpSpPr>
          <p:cNvPr id="2" name="组合 1"/>
          <p:cNvGrpSpPr/>
          <p:nvPr/>
        </p:nvGrpSpPr>
        <p:grpSpPr>
          <a:xfrm>
            <a:off x="4860290" y="1713230"/>
            <a:ext cx="3114040" cy="3594735"/>
            <a:chOff x="8221" y="2853"/>
            <a:chExt cx="4904" cy="5661"/>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1" y="2853"/>
              <a:ext cx="4905" cy="5310"/>
            </a:xfrm>
            <a:prstGeom prst="rect">
              <a:avLst/>
            </a:prstGeom>
          </p:spPr>
        </p:pic>
        <p:sp>
          <p:nvSpPr>
            <p:cNvPr id="5" name="文本框 4"/>
            <p:cNvSpPr txBox="1"/>
            <p:nvPr/>
          </p:nvSpPr>
          <p:spPr>
            <a:xfrm>
              <a:off x="8334" y="4720"/>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5%</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9" name="文本框 8"/>
            <p:cNvSpPr txBox="1"/>
            <p:nvPr/>
          </p:nvSpPr>
          <p:spPr>
            <a:xfrm>
              <a:off x="11963" y="8008"/>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10%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10602" y="8008"/>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30%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9695" y="6761"/>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40%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2" name="文本框 11"/>
            <p:cNvSpPr txBox="1"/>
            <p:nvPr/>
          </p:nvSpPr>
          <p:spPr>
            <a:xfrm>
              <a:off x="8788" y="5967"/>
              <a:ext cx="1063" cy="507"/>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15%</a:t>
              </a:r>
              <a:endParaRPr lang="en-US" altLang="zh-CN" sz="1500">
                <a:solidFill>
                  <a:srgbClr val="FF0000"/>
                </a:solidFill>
                <a:latin typeface="Times New Roman" panose="02020603050405020304" pitchFamily="18" charset="0"/>
                <a:cs typeface="Times New Roman" panose="02020603050405020304" pitchFamily="18" charset="0"/>
              </a:endParaRPr>
            </a:p>
          </p:txBody>
        </p:sp>
      </p:grpSp>
      <p:sp>
        <p:nvSpPr>
          <p:cNvPr id="13" name="Text Box 2"/>
          <p:cNvSpPr txBox="1">
            <a:spLocks noChangeArrowheads="1"/>
          </p:cNvSpPr>
          <p:nvPr/>
        </p:nvSpPr>
        <p:spPr bwMode="auto">
          <a:xfrm>
            <a:off x="468128" y="5229031"/>
            <a:ext cx="3393440"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spcBef>
                <a:spcPct val="50000"/>
              </a:spcBef>
            </a:pPr>
            <a:r>
              <a:rPr kumimoji="1" lang="zh-CN" altLang="en-US" sz="2400" b="1" dirty="0">
                <a:solidFill>
                  <a:srgbClr val="FF0000"/>
                </a:solidFill>
                <a:latin typeface="宋体" panose="02010600030101010101" pitchFamily="2" charset="-122"/>
                <a:cs typeface="宋体" panose="02010600030101010101" pitchFamily="2" charset="-122"/>
              </a:rPr>
              <a:t>假设学生总共有</a:t>
            </a:r>
            <a:r>
              <a:rPr kumimoji="1" lang="en-US" altLang="zh-CN" sz="2400" b="1" dirty="0">
                <a:solidFill>
                  <a:srgbClr val="FF0000"/>
                </a:solidFill>
                <a:uFillTx/>
                <a:latin typeface="Times New Roman" panose="02020603050405020304" pitchFamily="18" charset="0"/>
                <a:cs typeface="宋体" panose="02010600030101010101" pitchFamily="2" charset="-122"/>
              </a:rPr>
              <a:t>10000</a:t>
            </a:r>
            <a:r>
              <a:rPr kumimoji="1" lang="zh-CN" altLang="en-US" sz="2400" b="1" dirty="0">
                <a:solidFill>
                  <a:srgbClr val="FF0000"/>
                </a:solidFill>
                <a:latin typeface="宋体" panose="02010600030101010101" pitchFamily="2" charset="-122"/>
                <a:cs typeface="宋体" panose="02010600030101010101" pitchFamily="2" charset="-122"/>
              </a:rPr>
              <a:t>个</a:t>
            </a:r>
            <a:endParaRPr kumimoji="1" lang="zh-CN" altLang="en-US" sz="2400" b="1" dirty="0">
              <a:solidFill>
                <a:srgbClr val="FF0000"/>
              </a:solidFill>
              <a:latin typeface="宋体" panose="02010600030101010101" pitchFamily="2" charset="-122"/>
              <a:cs typeface="宋体" panose="02010600030101010101" pitchFamily="2" charset="-122"/>
            </a:endParaRPr>
          </a:p>
        </p:txBody>
      </p:sp>
      <p:sp>
        <p:nvSpPr>
          <p:cNvPr id="14" name="Text Box 2"/>
          <p:cNvSpPr txBox="1">
            <a:spLocks noChangeArrowheads="1"/>
          </p:cNvSpPr>
          <p:nvPr/>
        </p:nvSpPr>
        <p:spPr bwMode="auto">
          <a:xfrm>
            <a:off x="996448" y="5877366"/>
            <a:ext cx="7244715" cy="3683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l">
              <a:spcBef>
                <a:spcPct val="50000"/>
              </a:spcBef>
            </a:pPr>
            <a:r>
              <a:rPr kumimoji="1" lang="zh-CN" altLang="en-US" sz="1800" b="1" dirty="0">
                <a:solidFill>
                  <a:srgbClr val="FF0000"/>
                </a:solidFill>
                <a:uFillTx/>
                <a:latin typeface="Times New Roman" panose="02020603050405020304" pitchFamily="18" charset="0"/>
              </a:rPr>
              <a:t>比较次数：</a:t>
            </a:r>
            <a:r>
              <a:rPr kumimoji="1" lang="en-US" altLang="zh-CN" sz="1800" b="1" dirty="0">
                <a:solidFill>
                  <a:srgbClr val="FF0000"/>
                </a:solidFill>
                <a:uFillTx/>
                <a:latin typeface="Times New Roman" panose="02020603050405020304" pitchFamily="18" charset="0"/>
              </a:rPr>
              <a:t>10000*</a:t>
            </a:r>
            <a:r>
              <a:rPr kumimoji="1" lang="zh-CN" altLang="en-US" sz="1800" b="1" dirty="0">
                <a:solidFill>
                  <a:srgbClr val="FF0000"/>
                </a:solidFill>
                <a:uFillTx/>
                <a:latin typeface="Times New Roman" panose="02020603050405020304" pitchFamily="18" charset="0"/>
              </a:rPr>
              <a:t>（</a:t>
            </a:r>
            <a:r>
              <a:rPr kumimoji="1" lang="en-US" altLang="zh-CN" sz="1800" b="1" dirty="0">
                <a:solidFill>
                  <a:srgbClr val="FF0000"/>
                </a:solidFill>
                <a:uFillTx/>
                <a:latin typeface="Times New Roman" panose="02020603050405020304" pitchFamily="18" charset="0"/>
              </a:rPr>
              <a:t>1*5%+</a:t>
            </a:r>
            <a:r>
              <a:rPr kumimoji="1" lang="en-US" altLang="zh-CN" sz="1800" b="1" dirty="0">
                <a:solidFill>
                  <a:srgbClr val="FF0000"/>
                </a:solidFill>
                <a:uFillTx/>
                <a:latin typeface="Times New Roman" panose="02020603050405020304" pitchFamily="18" charset="0"/>
                <a:sym typeface="+mn-ea"/>
              </a:rPr>
              <a:t>2*15%+</a:t>
            </a:r>
            <a:r>
              <a:rPr kumimoji="1" lang="en-US" altLang="zh-CN" sz="1800" b="1" dirty="0">
                <a:solidFill>
                  <a:srgbClr val="FF0000"/>
                </a:solidFill>
                <a:uFillTx/>
                <a:latin typeface="Times New Roman" panose="02020603050405020304" pitchFamily="18" charset="0"/>
              </a:rPr>
              <a:t>3*40%+</a:t>
            </a:r>
            <a:r>
              <a:rPr kumimoji="1" lang="en-US" altLang="zh-CN" sz="1800" b="1" dirty="0">
                <a:solidFill>
                  <a:srgbClr val="FF0000"/>
                </a:solidFill>
                <a:uFillTx/>
                <a:latin typeface="Times New Roman" panose="02020603050405020304" pitchFamily="18" charset="0"/>
                <a:sym typeface="+mn-ea"/>
              </a:rPr>
              <a:t>4*30%+4*10%</a:t>
            </a:r>
            <a:r>
              <a:rPr kumimoji="1" lang="zh-CN" altLang="en-US" sz="1800" b="1" dirty="0">
                <a:solidFill>
                  <a:srgbClr val="FF0000"/>
                </a:solidFill>
                <a:uFillTx/>
                <a:latin typeface="Times New Roman" panose="02020603050405020304" pitchFamily="18" charset="0"/>
              </a:rPr>
              <a:t>）</a:t>
            </a:r>
            <a:r>
              <a:rPr kumimoji="1" lang="en-US" altLang="zh-CN" sz="1800" b="1" dirty="0">
                <a:solidFill>
                  <a:srgbClr val="FF0000"/>
                </a:solidFill>
                <a:uFillTx/>
                <a:latin typeface="Times New Roman" panose="02020603050405020304" pitchFamily="18" charset="0"/>
              </a:rPr>
              <a:t>=31500</a:t>
            </a:r>
            <a:r>
              <a:rPr kumimoji="1" lang="zh-CN" altLang="en-US" sz="1800" b="1" dirty="0">
                <a:solidFill>
                  <a:srgbClr val="FF0000"/>
                </a:solidFill>
                <a:uFillTx/>
                <a:latin typeface="Times New Roman" panose="02020603050405020304" pitchFamily="18" charset="0"/>
              </a:rPr>
              <a:t>次</a:t>
            </a:r>
            <a:endParaRPr kumimoji="1" lang="zh-CN" altLang="en-US" sz="1800" b="1" dirty="0">
              <a:solidFill>
                <a:srgbClr val="FF0000"/>
              </a:solidFill>
              <a:uFillTx/>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Text Box 2"/>
          <p:cNvSpPr txBox="1">
            <a:spLocks noChangeArrowheads="1"/>
          </p:cNvSpPr>
          <p:nvPr/>
        </p:nvSpPr>
        <p:spPr bwMode="auto">
          <a:xfrm>
            <a:off x="395536" y="1340768"/>
            <a:ext cx="2741456"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smtClean="0">
                <a:latin typeface="华文中宋" panose="02010600040101010101" pitchFamily="2" charset="-122"/>
                <a:ea typeface="华文中宋" panose="02010600040101010101" pitchFamily="2" charset="-122"/>
              </a:rPr>
              <a:t>引入哈夫曼树实例</a:t>
            </a:r>
            <a:endParaRPr kumimoji="1" lang="zh-CN" altLang="en-US" sz="2400" b="1" dirty="0">
              <a:latin typeface="华文中宋" panose="02010600040101010101" pitchFamily="2" charset="-122"/>
              <a:ea typeface="华文中宋" panose="02010600040101010101" pitchFamily="2" charset="-122"/>
            </a:endParaRPr>
          </a:p>
        </p:txBody>
      </p:sp>
      <p:sp>
        <p:nvSpPr>
          <p:cNvPr id="64" name="Text Box 6"/>
          <p:cNvSpPr txBox="1">
            <a:spLocks noChangeArrowheads="1"/>
          </p:cNvSpPr>
          <p:nvPr/>
        </p:nvSpPr>
        <p:spPr bwMode="auto">
          <a:xfrm>
            <a:off x="2872830" y="752302"/>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4.2   </a:t>
            </a:r>
            <a:r>
              <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贪心法应用</a:t>
            </a:r>
            <a:endPar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endParaRPr>
          </a:p>
        </p:txBody>
      </p:sp>
      <p:sp>
        <p:nvSpPr>
          <p:cNvPr id="65" name="Text Box 2"/>
          <p:cNvSpPr txBox="1">
            <a:spLocks noChangeArrowheads="1"/>
          </p:cNvSpPr>
          <p:nvPr/>
        </p:nvSpPr>
        <p:spPr bwMode="auto">
          <a:xfrm>
            <a:off x="417328" y="1811461"/>
            <a:ext cx="2320925"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FF0000"/>
                </a:solidFill>
                <a:latin typeface="华文中宋" panose="02010600040101010101" pitchFamily="2" charset="-122"/>
                <a:ea typeface="华文中宋" panose="02010600040101010101" pitchFamily="2" charset="-122"/>
              </a:rPr>
              <a:t>成绩正太</a:t>
            </a:r>
            <a:r>
              <a:rPr kumimoji="1" lang="zh-CN" altLang="en-US" sz="2400" b="1" dirty="0">
                <a:solidFill>
                  <a:srgbClr val="FF0000"/>
                </a:solidFill>
                <a:latin typeface="华文中宋" panose="02010600040101010101" pitchFamily="2" charset="-122"/>
                <a:ea typeface="华文中宋" panose="02010600040101010101" pitchFamily="2" charset="-122"/>
              </a:rPr>
              <a:t>分布图</a:t>
            </a:r>
            <a:endParaRPr kumimoji="1" lang="zh-CN" altLang="en-US" sz="2400" b="1" dirty="0">
              <a:solidFill>
                <a:srgbClr val="FF0000"/>
              </a:solidFill>
              <a:latin typeface="华文中宋" panose="02010600040101010101" pitchFamily="2" charset="-122"/>
              <a:ea typeface="华文中宋" panose="02010600040101010101" pitchFamily="2" charset="-122"/>
            </a:endParaRPr>
          </a:p>
        </p:txBody>
      </p:sp>
      <p:pic>
        <p:nvPicPr>
          <p:cNvPr id="4" name="图片 3"/>
          <p:cNvPicPr>
            <a:picLocks noChangeAspect="1"/>
          </p:cNvPicPr>
          <p:nvPr/>
        </p:nvPicPr>
        <p:blipFill>
          <a:blip r:embed="rId1"/>
          <a:stretch>
            <a:fillRect/>
          </a:stretch>
        </p:blipFill>
        <p:spPr>
          <a:xfrm>
            <a:off x="4500245" y="1858010"/>
            <a:ext cx="3886200" cy="2867025"/>
          </a:xfrm>
          <a:prstGeom prst="rect">
            <a:avLst/>
          </a:prstGeom>
        </p:spPr>
      </p:pic>
      <p:sp>
        <p:nvSpPr>
          <p:cNvPr id="5" name="文本框 4"/>
          <p:cNvSpPr txBox="1"/>
          <p:nvPr/>
        </p:nvSpPr>
        <p:spPr>
          <a:xfrm>
            <a:off x="4572000" y="4450080"/>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5%</a:t>
            </a:r>
            <a:endParaRPr lang="en-US" altLang="zh-CN" sz="1500">
              <a:solidFill>
                <a:srgbClr val="FF0000"/>
              </a:solidFill>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2"/>
          <a:stretch>
            <a:fillRect/>
          </a:stretch>
        </p:blipFill>
        <p:spPr>
          <a:xfrm>
            <a:off x="323850" y="2204720"/>
            <a:ext cx="3714750" cy="2466975"/>
          </a:xfrm>
          <a:prstGeom prst="rect">
            <a:avLst/>
          </a:prstGeom>
        </p:spPr>
      </p:pic>
      <p:sp>
        <p:nvSpPr>
          <p:cNvPr id="9" name="文本框 8"/>
          <p:cNvSpPr txBox="1"/>
          <p:nvPr/>
        </p:nvSpPr>
        <p:spPr>
          <a:xfrm>
            <a:off x="7380605" y="3696335"/>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10%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0" name="文本框 9"/>
          <p:cNvSpPr txBox="1"/>
          <p:nvPr/>
        </p:nvSpPr>
        <p:spPr>
          <a:xfrm>
            <a:off x="6660515" y="3729990"/>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30%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1" name="文本框 10"/>
          <p:cNvSpPr txBox="1"/>
          <p:nvPr/>
        </p:nvSpPr>
        <p:spPr>
          <a:xfrm>
            <a:off x="6087110" y="3945890"/>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40%</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2" name="文本框 11"/>
          <p:cNvSpPr txBox="1"/>
          <p:nvPr/>
        </p:nvSpPr>
        <p:spPr>
          <a:xfrm>
            <a:off x="5484495" y="4450080"/>
            <a:ext cx="675005" cy="321945"/>
          </a:xfrm>
          <a:prstGeom prst="rect">
            <a:avLst/>
          </a:prstGeom>
          <a:noFill/>
        </p:spPr>
        <p:txBody>
          <a:bodyPr wrap="square" rtlCol="0">
            <a:spAutoFit/>
          </a:bodyPr>
          <a:p>
            <a:r>
              <a:rPr lang="en-US" altLang="zh-CN" sz="1500">
                <a:solidFill>
                  <a:srgbClr val="FF0000"/>
                </a:solidFill>
                <a:latin typeface="Times New Roman" panose="02020603050405020304" pitchFamily="18" charset="0"/>
                <a:cs typeface="Times New Roman" panose="02020603050405020304" pitchFamily="18" charset="0"/>
              </a:rPr>
              <a:t>15%</a:t>
            </a:r>
            <a:endParaRPr lang="en-US" altLang="zh-CN" sz="1500">
              <a:solidFill>
                <a:srgbClr val="FF0000"/>
              </a:solidFill>
              <a:latin typeface="Times New Roman" panose="02020603050405020304" pitchFamily="18" charset="0"/>
              <a:cs typeface="Times New Roman" panose="02020603050405020304" pitchFamily="18" charset="0"/>
            </a:endParaRPr>
          </a:p>
        </p:txBody>
      </p:sp>
      <p:sp>
        <p:nvSpPr>
          <p:cNvPr id="13" name="Text Box 2"/>
          <p:cNvSpPr txBox="1">
            <a:spLocks noChangeArrowheads="1"/>
          </p:cNvSpPr>
          <p:nvPr/>
        </p:nvSpPr>
        <p:spPr bwMode="auto">
          <a:xfrm>
            <a:off x="468128" y="5229031"/>
            <a:ext cx="3393440" cy="46037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spcBef>
                <a:spcPct val="50000"/>
              </a:spcBef>
            </a:pPr>
            <a:r>
              <a:rPr kumimoji="1" lang="zh-CN" altLang="en-US" sz="2400" b="1" dirty="0">
                <a:solidFill>
                  <a:srgbClr val="FF0000"/>
                </a:solidFill>
                <a:latin typeface="宋体" panose="02010600030101010101" pitchFamily="2" charset="-122"/>
                <a:cs typeface="宋体" panose="02010600030101010101" pitchFamily="2" charset="-122"/>
              </a:rPr>
              <a:t>假设学生总共有</a:t>
            </a:r>
            <a:r>
              <a:rPr kumimoji="1" lang="en-US" altLang="zh-CN" sz="2400" b="1" dirty="0">
                <a:solidFill>
                  <a:srgbClr val="FF0000"/>
                </a:solidFill>
                <a:uFillTx/>
                <a:latin typeface="Times New Roman" panose="02020603050405020304" pitchFamily="18" charset="0"/>
                <a:cs typeface="宋体" panose="02010600030101010101" pitchFamily="2" charset="-122"/>
              </a:rPr>
              <a:t>10000</a:t>
            </a:r>
            <a:r>
              <a:rPr kumimoji="1" lang="zh-CN" altLang="en-US" sz="2400" b="1" dirty="0">
                <a:solidFill>
                  <a:srgbClr val="FF0000"/>
                </a:solidFill>
                <a:latin typeface="宋体" panose="02010600030101010101" pitchFamily="2" charset="-122"/>
                <a:cs typeface="宋体" panose="02010600030101010101" pitchFamily="2" charset="-122"/>
              </a:rPr>
              <a:t>个</a:t>
            </a:r>
            <a:endParaRPr kumimoji="1" lang="zh-CN" altLang="en-US" sz="2400" b="1" dirty="0">
              <a:solidFill>
                <a:srgbClr val="FF0000"/>
              </a:solidFill>
              <a:latin typeface="宋体" panose="02010600030101010101" pitchFamily="2" charset="-122"/>
              <a:cs typeface="宋体" panose="02010600030101010101" pitchFamily="2" charset="-122"/>
            </a:endParaRPr>
          </a:p>
        </p:txBody>
      </p:sp>
      <p:sp>
        <p:nvSpPr>
          <p:cNvPr id="14" name="Text Box 2"/>
          <p:cNvSpPr txBox="1">
            <a:spLocks noChangeArrowheads="1"/>
          </p:cNvSpPr>
          <p:nvPr/>
        </p:nvSpPr>
        <p:spPr bwMode="auto">
          <a:xfrm>
            <a:off x="996448" y="5877366"/>
            <a:ext cx="4911090" cy="3683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l">
              <a:spcBef>
                <a:spcPct val="50000"/>
              </a:spcBef>
            </a:pPr>
            <a:r>
              <a:rPr kumimoji="1" lang="zh-CN" altLang="en-US" sz="1800" b="1" dirty="0">
                <a:solidFill>
                  <a:srgbClr val="FF0000"/>
                </a:solidFill>
                <a:uFillTx/>
                <a:latin typeface="Times New Roman" panose="02020603050405020304" pitchFamily="18" charset="0"/>
              </a:rPr>
              <a:t>比较次数：</a:t>
            </a:r>
            <a:r>
              <a:rPr kumimoji="1" lang="en-US" altLang="zh-CN" sz="1800" b="1" dirty="0">
                <a:solidFill>
                  <a:srgbClr val="FF0000"/>
                </a:solidFill>
                <a:uFillTx/>
                <a:latin typeface="Times New Roman" panose="02020603050405020304" pitchFamily="18" charset="0"/>
              </a:rPr>
              <a:t>10000*</a:t>
            </a:r>
            <a:r>
              <a:rPr kumimoji="1" lang="zh-CN" altLang="en-US" sz="1800" b="1" dirty="0">
                <a:solidFill>
                  <a:srgbClr val="FF0000"/>
                </a:solidFill>
                <a:uFillTx/>
                <a:latin typeface="Times New Roman" panose="02020603050405020304" pitchFamily="18" charset="0"/>
              </a:rPr>
              <a:t>（</a:t>
            </a:r>
            <a:r>
              <a:rPr kumimoji="1" lang="en-US" altLang="zh-CN" sz="1800" b="1" dirty="0">
                <a:solidFill>
                  <a:srgbClr val="FF0000"/>
                </a:solidFill>
                <a:uFillTx/>
                <a:latin typeface="Times New Roman" panose="02020603050405020304" pitchFamily="18" charset="0"/>
                <a:sym typeface="+mn-ea"/>
              </a:rPr>
              <a:t>2*80%+3*20%</a:t>
            </a:r>
            <a:r>
              <a:rPr kumimoji="1" lang="zh-CN" altLang="en-US" sz="1800" b="1" dirty="0">
                <a:solidFill>
                  <a:srgbClr val="FF0000"/>
                </a:solidFill>
                <a:uFillTx/>
                <a:latin typeface="Times New Roman" panose="02020603050405020304" pitchFamily="18" charset="0"/>
              </a:rPr>
              <a:t>）</a:t>
            </a:r>
            <a:r>
              <a:rPr kumimoji="1" lang="en-US" altLang="zh-CN" sz="1800" b="1" dirty="0">
                <a:solidFill>
                  <a:srgbClr val="FF0000"/>
                </a:solidFill>
                <a:uFillTx/>
                <a:latin typeface="Times New Roman" panose="02020603050405020304" pitchFamily="18" charset="0"/>
              </a:rPr>
              <a:t>=22000</a:t>
            </a:r>
            <a:r>
              <a:rPr kumimoji="1" lang="zh-CN" altLang="en-US" sz="1800" b="1" dirty="0">
                <a:solidFill>
                  <a:srgbClr val="FF0000"/>
                </a:solidFill>
                <a:uFillTx/>
                <a:latin typeface="Times New Roman" panose="02020603050405020304" pitchFamily="18" charset="0"/>
              </a:rPr>
              <a:t>次</a:t>
            </a:r>
            <a:endParaRPr kumimoji="1" lang="zh-CN" altLang="en-US" sz="1800" b="1" dirty="0">
              <a:solidFill>
                <a:srgbClr val="FF0000"/>
              </a:solidFill>
              <a:uFillTx/>
              <a:latin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5858" name="Text Box 2"/>
          <p:cNvSpPr txBox="1">
            <a:spLocks noChangeArrowheads="1"/>
          </p:cNvSpPr>
          <p:nvPr/>
        </p:nvSpPr>
        <p:spPr bwMode="auto">
          <a:xfrm>
            <a:off x="395536" y="1340768"/>
            <a:ext cx="2286203"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smtClean="0">
                <a:latin typeface="华文中宋" panose="02010600040101010101" pitchFamily="2" charset="-122"/>
                <a:ea typeface="华文中宋" panose="02010600040101010101" pitchFamily="2" charset="-122"/>
              </a:rPr>
              <a:t>4.2.1 </a:t>
            </a:r>
            <a:r>
              <a:rPr kumimoji="1" lang="zh-CN" altLang="en-US" sz="2400" b="1" dirty="0" smtClean="0">
                <a:latin typeface="华文中宋" panose="02010600040101010101" pitchFamily="2" charset="-122"/>
                <a:ea typeface="华文中宋" panose="02010600040101010101" pitchFamily="2" charset="-122"/>
              </a:rPr>
              <a:t>哈夫曼树</a:t>
            </a:r>
            <a:endParaRPr kumimoji="1" lang="zh-CN" altLang="en-US" sz="2400" b="1" dirty="0">
              <a:latin typeface="华文中宋" panose="02010600040101010101" pitchFamily="2" charset="-122"/>
              <a:ea typeface="华文中宋" panose="02010600040101010101" pitchFamily="2" charset="-122"/>
            </a:endParaRPr>
          </a:p>
        </p:txBody>
      </p:sp>
      <p:sp>
        <p:nvSpPr>
          <p:cNvPr id="505859" name="Text Box 3"/>
          <p:cNvSpPr txBox="1">
            <a:spLocks noChangeArrowheads="1"/>
          </p:cNvSpPr>
          <p:nvPr/>
        </p:nvSpPr>
        <p:spPr bwMode="auto">
          <a:xfrm>
            <a:off x="395536" y="1820690"/>
            <a:ext cx="8812213" cy="858838"/>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0000FF"/>
                </a:solidFill>
                <a:latin typeface="华文中宋" panose="02010600040101010101" pitchFamily="2" charset="-122"/>
                <a:ea typeface="华文中宋" panose="02010600040101010101" pitchFamily="2" charset="-122"/>
              </a:rPr>
              <a:t>路径：</a:t>
            </a:r>
            <a:r>
              <a:rPr kumimoji="1" lang="zh-CN" altLang="en-US" sz="2400" b="1" dirty="0">
                <a:latin typeface="华文中宋" panose="02010600040101010101" pitchFamily="2" charset="-122"/>
                <a:ea typeface="华文中宋" panose="02010600040101010101" pitchFamily="2" charset="-122"/>
              </a:rPr>
              <a:t>从树中一个结点到另一个结点之间的分支构成这两个结点 </a:t>
            </a:r>
            <a:endParaRPr kumimoji="1" lang="zh-CN" altLang="en-US" sz="2400" b="1" dirty="0">
              <a:latin typeface="华文中宋" panose="02010600040101010101" pitchFamily="2" charset="-122"/>
              <a:ea typeface="华文中宋" panose="02010600040101010101" pitchFamily="2" charset="-122"/>
            </a:endParaRPr>
          </a:p>
          <a:p>
            <a:pPr>
              <a:lnSpc>
                <a:spcPct val="60000"/>
              </a:lnSpc>
              <a:spcBef>
                <a:spcPct val="50000"/>
              </a:spcBef>
            </a:pPr>
            <a:r>
              <a:rPr kumimoji="1" lang="zh-CN" altLang="en-US" sz="2400" b="1" dirty="0">
                <a:latin typeface="华文中宋" panose="02010600040101010101" pitchFamily="2" charset="-122"/>
                <a:ea typeface="华文中宋" panose="02010600040101010101" pitchFamily="2" charset="-122"/>
              </a:rPr>
              <a:t>         间的路径。 </a:t>
            </a:r>
            <a:endParaRPr kumimoji="1" lang="zh-CN" altLang="en-US" sz="2400" b="1" dirty="0">
              <a:latin typeface="华文中宋" panose="02010600040101010101" pitchFamily="2" charset="-122"/>
              <a:ea typeface="华文中宋" panose="02010600040101010101" pitchFamily="2" charset="-122"/>
            </a:endParaRPr>
          </a:p>
        </p:txBody>
      </p:sp>
      <p:sp>
        <p:nvSpPr>
          <p:cNvPr id="505860" name="Text Box 4"/>
          <p:cNvSpPr txBox="1">
            <a:spLocks noChangeArrowheads="1"/>
          </p:cNvSpPr>
          <p:nvPr/>
        </p:nvSpPr>
        <p:spPr bwMode="auto">
          <a:xfrm>
            <a:off x="292349" y="2567400"/>
            <a:ext cx="6351588"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solidFill>
                  <a:srgbClr val="0000FF"/>
                </a:solidFill>
                <a:ea typeface="华文中宋" panose="02010600040101010101" pitchFamily="2" charset="-122"/>
              </a:rPr>
              <a:t>结点的路径长度：</a:t>
            </a:r>
            <a:r>
              <a:rPr kumimoji="1" lang="zh-CN" altLang="en-US" sz="2400" b="1">
                <a:ea typeface="华文中宋" panose="02010600040101010101" pitchFamily="2" charset="-122"/>
              </a:rPr>
              <a:t>两结点间路径上的分支数。 </a:t>
            </a:r>
            <a:endParaRPr kumimoji="1" lang="zh-CN" altLang="en-US" sz="2400" b="1">
              <a:ea typeface="华文中宋" panose="02010600040101010101" pitchFamily="2" charset="-122"/>
            </a:endParaRPr>
          </a:p>
        </p:txBody>
      </p:sp>
      <p:sp>
        <p:nvSpPr>
          <p:cNvPr id="505861" name="Text Box 5"/>
          <p:cNvSpPr txBox="1">
            <a:spLocks noChangeArrowheads="1"/>
          </p:cNvSpPr>
          <p:nvPr/>
        </p:nvSpPr>
        <p:spPr bwMode="auto">
          <a:xfrm>
            <a:off x="292349" y="5310600"/>
            <a:ext cx="8958263"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dirty="0">
                <a:solidFill>
                  <a:srgbClr val="0000FF"/>
                </a:solidFill>
                <a:ea typeface="华文中宋" panose="02010600040101010101" pitchFamily="2" charset="-122"/>
              </a:rPr>
              <a:t>树的路径长度：</a:t>
            </a:r>
            <a:r>
              <a:rPr kumimoji="1" lang="zh-CN" altLang="en-US" sz="2400" b="1" dirty="0">
                <a:ea typeface="华文中宋" panose="02010600040101010101" pitchFamily="2" charset="-122"/>
              </a:rPr>
              <a:t>从树根到每一个结点的路径长度之和。记作：</a:t>
            </a:r>
            <a:r>
              <a:rPr kumimoji="1" lang="en-US" altLang="zh-CN" sz="2400" b="1" dirty="0">
                <a:ea typeface="华文中宋" panose="02010600040101010101" pitchFamily="2" charset="-122"/>
              </a:rPr>
              <a:t>TL  </a:t>
            </a:r>
            <a:endParaRPr kumimoji="1" lang="en-US" altLang="zh-CN" sz="2400" b="1" dirty="0">
              <a:ea typeface="华文中宋" panose="02010600040101010101" pitchFamily="2" charset="-122"/>
            </a:endParaRPr>
          </a:p>
        </p:txBody>
      </p:sp>
      <p:sp>
        <p:nvSpPr>
          <p:cNvPr id="505862" name="Text Box 6"/>
          <p:cNvSpPr txBox="1">
            <a:spLocks noChangeArrowheads="1"/>
          </p:cNvSpPr>
          <p:nvPr/>
        </p:nvSpPr>
        <p:spPr bwMode="auto">
          <a:xfrm>
            <a:off x="5516812" y="3229388"/>
            <a:ext cx="3690937" cy="1808162"/>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80000"/>
              </a:lnSpc>
              <a:spcBef>
                <a:spcPct val="50000"/>
              </a:spcBef>
            </a:pPr>
            <a:r>
              <a:rPr kumimoji="1" lang="zh-CN" altLang="en-US" sz="2400" b="1" dirty="0">
                <a:ea typeface="华文中宋" panose="02010600040101010101" pitchFamily="2" charset="-122"/>
              </a:rPr>
              <a:t>从根 </a:t>
            </a:r>
            <a:r>
              <a:rPr kumimoji="1" lang="en-US" altLang="zh-CN" sz="2400" b="1" dirty="0">
                <a:ea typeface="华文中宋" panose="02010600040101010101" pitchFamily="2" charset="-122"/>
              </a:rPr>
              <a:t>A </a:t>
            </a:r>
            <a:r>
              <a:rPr kumimoji="1" lang="zh-CN" altLang="en-US" sz="2400" b="1" dirty="0">
                <a:ea typeface="华文中宋" panose="02010600040101010101" pitchFamily="2" charset="-122"/>
              </a:rPr>
              <a:t>到 </a:t>
            </a:r>
            <a:r>
              <a:rPr kumimoji="1" lang="en-US" altLang="zh-CN" sz="2400" b="1" dirty="0">
                <a:ea typeface="华文中宋" panose="02010600040101010101" pitchFamily="2" charset="-122"/>
              </a:rPr>
              <a:t>B</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C</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D</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E</a:t>
            </a:r>
            <a:r>
              <a:rPr kumimoji="1" lang="zh-CN" altLang="en-US" sz="2400" b="1" dirty="0">
                <a:ea typeface="华文中宋" panose="02010600040101010101" pitchFamily="2" charset="-122"/>
              </a:rPr>
              <a:t>， </a:t>
            </a:r>
            <a:endParaRPr kumimoji="1" lang="zh-CN" altLang="en-US" sz="2400" b="1" dirty="0">
              <a:ea typeface="华文中宋" panose="02010600040101010101" pitchFamily="2" charset="-122"/>
            </a:endParaRPr>
          </a:p>
          <a:p>
            <a:pPr>
              <a:lnSpc>
                <a:spcPct val="80000"/>
              </a:lnSpc>
              <a:spcBef>
                <a:spcPct val="50000"/>
              </a:spcBef>
            </a:pPr>
            <a:r>
              <a:rPr kumimoji="1" lang="en-US" altLang="zh-CN" sz="2400" b="1" dirty="0">
                <a:ea typeface="华文中宋" panose="02010600040101010101" pitchFamily="2" charset="-122"/>
              </a:rPr>
              <a:t>F</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G</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H</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I </a:t>
            </a:r>
            <a:r>
              <a:rPr kumimoji="1" lang="zh-CN" altLang="en-US" sz="2400" b="1" dirty="0">
                <a:ea typeface="华文中宋" panose="02010600040101010101" pitchFamily="2" charset="-122"/>
              </a:rPr>
              <a:t>的路径长度 </a:t>
            </a:r>
            <a:endParaRPr kumimoji="1" lang="zh-CN" altLang="en-US" sz="2400" b="1" dirty="0">
              <a:ea typeface="华文中宋" panose="02010600040101010101" pitchFamily="2" charset="-122"/>
            </a:endParaRPr>
          </a:p>
          <a:p>
            <a:pPr>
              <a:lnSpc>
                <a:spcPct val="80000"/>
              </a:lnSpc>
              <a:spcBef>
                <a:spcPct val="50000"/>
              </a:spcBef>
            </a:pPr>
            <a:r>
              <a:rPr kumimoji="1" lang="zh-CN" altLang="en-US" sz="2400" b="1" dirty="0">
                <a:ea typeface="华文中宋" panose="02010600040101010101" pitchFamily="2" charset="-122"/>
              </a:rPr>
              <a:t>分别为 </a:t>
            </a:r>
            <a:r>
              <a:rPr kumimoji="1" lang="en-US" altLang="zh-CN" sz="2400" b="1" dirty="0">
                <a:ea typeface="华文中宋" panose="02010600040101010101" pitchFamily="2" charset="-122"/>
              </a:rPr>
              <a:t>1</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1</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2</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2</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3</a:t>
            </a:r>
            <a:r>
              <a:rPr kumimoji="1" lang="zh-CN" altLang="en-US" sz="2400" b="1" dirty="0">
                <a:ea typeface="华文中宋" panose="02010600040101010101" pitchFamily="2" charset="-122"/>
              </a:rPr>
              <a:t>， </a:t>
            </a:r>
            <a:endParaRPr kumimoji="1" lang="zh-CN" altLang="en-US" sz="2400" b="1" dirty="0">
              <a:ea typeface="华文中宋" panose="02010600040101010101" pitchFamily="2" charset="-122"/>
            </a:endParaRPr>
          </a:p>
          <a:p>
            <a:pPr>
              <a:lnSpc>
                <a:spcPct val="80000"/>
              </a:lnSpc>
              <a:spcBef>
                <a:spcPct val="50000"/>
              </a:spcBef>
            </a:pPr>
            <a:r>
              <a:rPr kumimoji="1" lang="en-US" altLang="zh-CN" sz="2400" b="1" dirty="0">
                <a:ea typeface="华文中宋" panose="02010600040101010101" pitchFamily="2" charset="-122"/>
              </a:rPr>
              <a:t>3</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4</a:t>
            </a:r>
            <a:r>
              <a:rPr kumimoji="1" lang="zh-CN" altLang="en-US" sz="2400" b="1" dirty="0">
                <a:ea typeface="华文中宋" panose="02010600040101010101" pitchFamily="2" charset="-122"/>
              </a:rPr>
              <a:t>，</a:t>
            </a:r>
            <a:r>
              <a:rPr kumimoji="1" lang="en-US" altLang="zh-CN" sz="2400" b="1" dirty="0">
                <a:ea typeface="华文中宋" panose="02010600040101010101" pitchFamily="2" charset="-122"/>
              </a:rPr>
              <a:t>4</a:t>
            </a:r>
            <a:r>
              <a:rPr kumimoji="1" lang="zh-CN" altLang="en-US" sz="2400" b="1" dirty="0">
                <a:ea typeface="华文中宋" panose="02010600040101010101" pitchFamily="2" charset="-122"/>
              </a:rPr>
              <a:t>。 </a:t>
            </a:r>
            <a:endParaRPr kumimoji="1" lang="zh-CN" altLang="en-US" sz="2400" b="1" dirty="0">
              <a:ea typeface="华文中宋" panose="02010600040101010101" pitchFamily="2" charset="-122"/>
            </a:endParaRPr>
          </a:p>
        </p:txBody>
      </p:sp>
      <p:sp>
        <p:nvSpPr>
          <p:cNvPr id="505863" name="Text Box 7"/>
          <p:cNvSpPr txBox="1">
            <a:spLocks noChangeArrowheads="1"/>
          </p:cNvSpPr>
          <p:nvPr/>
        </p:nvSpPr>
        <p:spPr bwMode="auto">
          <a:xfrm>
            <a:off x="292349" y="5767800"/>
            <a:ext cx="6254750" cy="8953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50000"/>
              </a:spcBef>
            </a:pPr>
            <a:r>
              <a:rPr kumimoji="1" lang="en-US" altLang="zh-CN" sz="2400" b="1" dirty="0"/>
              <a:t>TL</a:t>
            </a:r>
            <a:r>
              <a:rPr kumimoji="1" lang="zh-CN" altLang="en-US" sz="2400" b="1" dirty="0"/>
              <a:t>（</a:t>
            </a:r>
            <a:r>
              <a:rPr kumimoji="1" lang="en-US" altLang="zh-CN" sz="2400" b="1" i="1" dirty="0"/>
              <a:t>a</a:t>
            </a:r>
            <a:r>
              <a:rPr kumimoji="1" lang="zh-CN" altLang="en-US" sz="2400" b="1" dirty="0"/>
              <a:t>）＝</a:t>
            </a:r>
            <a:r>
              <a:rPr kumimoji="1" lang="en-US" altLang="zh-CN" sz="2400" b="1" dirty="0"/>
              <a:t>0</a:t>
            </a:r>
            <a:r>
              <a:rPr kumimoji="1" lang="zh-CN" altLang="en-US" sz="2400" b="1" dirty="0"/>
              <a:t>＋</a:t>
            </a:r>
            <a:r>
              <a:rPr kumimoji="1" lang="en-US" altLang="zh-CN" sz="2400" b="1" dirty="0"/>
              <a:t>1</a:t>
            </a:r>
            <a:r>
              <a:rPr kumimoji="1" lang="zh-CN" altLang="en-US" sz="2400" b="1" dirty="0"/>
              <a:t>＋</a:t>
            </a:r>
            <a:r>
              <a:rPr kumimoji="1" lang="en-US" altLang="zh-CN" sz="2400" b="1" dirty="0"/>
              <a:t>1</a:t>
            </a:r>
            <a:r>
              <a:rPr kumimoji="1" lang="zh-CN" altLang="en-US" sz="2400" b="1" dirty="0"/>
              <a:t>＋</a:t>
            </a:r>
            <a:r>
              <a:rPr kumimoji="1" lang="en-US" altLang="zh-CN" sz="2400" b="1" dirty="0"/>
              <a:t>2</a:t>
            </a:r>
            <a:r>
              <a:rPr kumimoji="1" lang="zh-CN" altLang="en-US" sz="2400" b="1" dirty="0"/>
              <a:t>＋</a:t>
            </a:r>
            <a:r>
              <a:rPr kumimoji="1" lang="en-US" altLang="zh-CN" sz="2400" b="1" dirty="0"/>
              <a:t>2</a:t>
            </a:r>
            <a:r>
              <a:rPr kumimoji="1" lang="zh-CN" altLang="en-US" sz="2400" b="1" dirty="0"/>
              <a:t>＋</a:t>
            </a:r>
            <a:r>
              <a:rPr kumimoji="1" lang="en-US" altLang="zh-CN" sz="2400" b="1" dirty="0"/>
              <a:t>3</a:t>
            </a:r>
            <a:r>
              <a:rPr kumimoji="1" lang="zh-CN" altLang="en-US" sz="2400" b="1" dirty="0"/>
              <a:t>＋</a:t>
            </a:r>
            <a:r>
              <a:rPr kumimoji="1" lang="en-US" altLang="zh-CN" sz="2400" b="1" dirty="0"/>
              <a:t>3</a:t>
            </a:r>
            <a:r>
              <a:rPr kumimoji="1" lang="zh-CN" altLang="en-US" sz="2400" b="1" dirty="0"/>
              <a:t>＋</a:t>
            </a:r>
            <a:r>
              <a:rPr kumimoji="1" lang="en-US" altLang="zh-CN" sz="2400" b="1" dirty="0"/>
              <a:t>4</a:t>
            </a:r>
            <a:r>
              <a:rPr kumimoji="1" lang="zh-CN" altLang="en-US" sz="2400" b="1" dirty="0"/>
              <a:t>＋</a:t>
            </a:r>
            <a:r>
              <a:rPr kumimoji="1" lang="en-US" altLang="zh-CN" sz="2400" b="1" dirty="0"/>
              <a:t>4</a:t>
            </a:r>
            <a:r>
              <a:rPr kumimoji="1" lang="zh-CN" altLang="en-US" sz="2400" b="1" dirty="0"/>
              <a:t>＝</a:t>
            </a:r>
            <a:r>
              <a:rPr kumimoji="1" lang="en-US" altLang="zh-CN" sz="2400" b="1" dirty="0"/>
              <a:t>20 </a:t>
            </a:r>
            <a:br>
              <a:rPr kumimoji="1" lang="en-US" altLang="zh-CN" sz="2400" b="1" dirty="0"/>
            </a:br>
            <a:r>
              <a:rPr kumimoji="1" lang="en-US" altLang="zh-CN" sz="2400" b="1" dirty="0"/>
              <a:t>TL</a:t>
            </a:r>
            <a:r>
              <a:rPr kumimoji="1" lang="zh-CN" altLang="en-US" sz="2400" b="1" dirty="0"/>
              <a:t>（</a:t>
            </a:r>
            <a:r>
              <a:rPr kumimoji="1" lang="en-US" altLang="zh-CN" sz="2400" b="1" i="1" dirty="0"/>
              <a:t>b</a:t>
            </a:r>
            <a:r>
              <a:rPr kumimoji="1" lang="zh-CN" altLang="en-US" sz="2400" b="1" dirty="0"/>
              <a:t>）＝</a:t>
            </a:r>
            <a:r>
              <a:rPr kumimoji="1" lang="en-US" altLang="zh-CN" sz="2400" b="1" dirty="0"/>
              <a:t>0</a:t>
            </a:r>
            <a:r>
              <a:rPr kumimoji="1" lang="zh-CN" altLang="en-US" sz="2400" b="1" dirty="0"/>
              <a:t>＋</a:t>
            </a:r>
            <a:r>
              <a:rPr kumimoji="1" lang="en-US" altLang="zh-CN" sz="2400" b="1" dirty="0"/>
              <a:t>1</a:t>
            </a:r>
            <a:r>
              <a:rPr kumimoji="1" lang="zh-CN" altLang="en-US" sz="2400" b="1" dirty="0"/>
              <a:t>＋</a:t>
            </a:r>
            <a:r>
              <a:rPr kumimoji="1" lang="en-US" altLang="zh-CN" sz="2400" b="1" dirty="0"/>
              <a:t>1</a:t>
            </a:r>
            <a:r>
              <a:rPr kumimoji="1" lang="zh-CN" altLang="en-US" sz="2400" b="1" dirty="0"/>
              <a:t>＋</a:t>
            </a:r>
            <a:r>
              <a:rPr kumimoji="1" lang="en-US" altLang="zh-CN" sz="2400" b="1" dirty="0"/>
              <a:t>2</a:t>
            </a:r>
            <a:r>
              <a:rPr kumimoji="1" lang="zh-CN" altLang="en-US" sz="2400" b="1" dirty="0"/>
              <a:t>＋</a:t>
            </a:r>
            <a:r>
              <a:rPr kumimoji="1" lang="en-US" altLang="zh-CN" sz="2400" b="1" dirty="0"/>
              <a:t>2</a:t>
            </a:r>
            <a:r>
              <a:rPr kumimoji="1" lang="zh-CN" altLang="en-US" sz="2400" b="1" dirty="0"/>
              <a:t>＋</a:t>
            </a:r>
            <a:r>
              <a:rPr kumimoji="1" lang="en-US" altLang="zh-CN" sz="2400" b="1" dirty="0"/>
              <a:t>2</a:t>
            </a:r>
            <a:r>
              <a:rPr kumimoji="1" lang="zh-CN" altLang="en-US" sz="2400" b="1" dirty="0"/>
              <a:t>＋</a:t>
            </a:r>
            <a:r>
              <a:rPr kumimoji="1" lang="en-US" altLang="zh-CN" sz="2400" b="1" dirty="0"/>
              <a:t>2</a:t>
            </a:r>
            <a:r>
              <a:rPr kumimoji="1" lang="zh-CN" altLang="en-US" sz="2400" b="1" dirty="0"/>
              <a:t>＋</a:t>
            </a:r>
            <a:r>
              <a:rPr kumimoji="1" lang="en-US" altLang="zh-CN" sz="2400" b="1" dirty="0"/>
              <a:t>3</a:t>
            </a:r>
            <a:r>
              <a:rPr kumimoji="1" lang="zh-CN" altLang="en-US" sz="2400" b="1" dirty="0"/>
              <a:t>＋</a:t>
            </a:r>
            <a:r>
              <a:rPr kumimoji="1" lang="en-US" altLang="zh-CN" sz="2400" b="1" dirty="0"/>
              <a:t>3</a:t>
            </a:r>
            <a:r>
              <a:rPr kumimoji="1" lang="zh-CN" altLang="en-US" sz="2400" b="1" dirty="0"/>
              <a:t>＝</a:t>
            </a:r>
            <a:r>
              <a:rPr kumimoji="1" lang="en-US" altLang="zh-CN" sz="2400" b="1" dirty="0"/>
              <a:t>16  </a:t>
            </a:r>
            <a:endParaRPr kumimoji="1" lang="en-US" altLang="zh-CN" sz="2400" b="1" dirty="0"/>
          </a:p>
        </p:txBody>
      </p:sp>
      <p:grpSp>
        <p:nvGrpSpPr>
          <p:cNvPr id="505865" name="Group 9"/>
          <p:cNvGrpSpPr/>
          <p:nvPr/>
        </p:nvGrpSpPr>
        <p:grpSpPr bwMode="auto">
          <a:xfrm>
            <a:off x="560637" y="3042063"/>
            <a:ext cx="4803775" cy="2209800"/>
            <a:chOff x="217" y="1383"/>
            <a:chExt cx="3026" cy="1392"/>
          </a:xfrm>
        </p:grpSpPr>
        <p:sp>
          <p:nvSpPr>
            <p:cNvPr id="505866" name="Oval 10"/>
            <p:cNvSpPr>
              <a:spLocks noChangeArrowheads="1"/>
            </p:cNvSpPr>
            <p:nvPr/>
          </p:nvSpPr>
          <p:spPr bwMode="auto">
            <a:xfrm>
              <a:off x="433" y="1434"/>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67" name="Oval 11"/>
            <p:cNvSpPr>
              <a:spLocks noChangeArrowheads="1"/>
            </p:cNvSpPr>
            <p:nvPr/>
          </p:nvSpPr>
          <p:spPr bwMode="auto">
            <a:xfrm>
              <a:off x="645" y="1712"/>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68" name="Oval 12"/>
            <p:cNvSpPr>
              <a:spLocks noChangeArrowheads="1"/>
            </p:cNvSpPr>
            <p:nvPr/>
          </p:nvSpPr>
          <p:spPr bwMode="auto">
            <a:xfrm>
              <a:off x="838" y="1979"/>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69" name="Oval 13"/>
            <p:cNvSpPr>
              <a:spLocks noChangeArrowheads="1"/>
            </p:cNvSpPr>
            <p:nvPr/>
          </p:nvSpPr>
          <p:spPr bwMode="auto">
            <a:xfrm>
              <a:off x="1023" y="2251"/>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70" name="Oval 14"/>
            <p:cNvSpPr>
              <a:spLocks noChangeArrowheads="1"/>
            </p:cNvSpPr>
            <p:nvPr/>
          </p:nvSpPr>
          <p:spPr bwMode="auto">
            <a:xfrm>
              <a:off x="1201" y="2523"/>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71" name="Oval 15"/>
            <p:cNvSpPr>
              <a:spLocks noChangeArrowheads="1"/>
            </p:cNvSpPr>
            <p:nvPr/>
          </p:nvSpPr>
          <p:spPr bwMode="auto">
            <a:xfrm>
              <a:off x="217" y="1706"/>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72" name="Oval 16"/>
            <p:cNvSpPr>
              <a:spLocks noChangeArrowheads="1"/>
            </p:cNvSpPr>
            <p:nvPr/>
          </p:nvSpPr>
          <p:spPr bwMode="auto">
            <a:xfrm>
              <a:off x="433" y="1984"/>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73" name="Oval 17"/>
            <p:cNvSpPr>
              <a:spLocks noChangeArrowheads="1"/>
            </p:cNvSpPr>
            <p:nvPr/>
          </p:nvSpPr>
          <p:spPr bwMode="auto">
            <a:xfrm>
              <a:off x="657" y="2257"/>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74" name="Oval 18"/>
            <p:cNvSpPr>
              <a:spLocks noChangeArrowheads="1"/>
            </p:cNvSpPr>
            <p:nvPr/>
          </p:nvSpPr>
          <p:spPr bwMode="auto">
            <a:xfrm>
              <a:off x="850" y="2529"/>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75" name="Text Box 19"/>
            <p:cNvSpPr txBox="1">
              <a:spLocks noChangeArrowheads="1"/>
            </p:cNvSpPr>
            <p:nvPr/>
          </p:nvSpPr>
          <p:spPr bwMode="auto">
            <a:xfrm>
              <a:off x="431" y="1411"/>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dirty="0"/>
                <a:t>A</a:t>
              </a:r>
              <a:endParaRPr kumimoji="1" lang="en-US" altLang="zh-CN" sz="2000" b="1" dirty="0"/>
            </a:p>
          </p:txBody>
        </p:sp>
        <p:sp>
          <p:nvSpPr>
            <p:cNvPr id="505876" name="Text Box 20"/>
            <p:cNvSpPr txBox="1">
              <a:spLocks noChangeArrowheads="1"/>
            </p:cNvSpPr>
            <p:nvPr/>
          </p:nvSpPr>
          <p:spPr bwMode="auto">
            <a:xfrm>
              <a:off x="249" y="1696"/>
              <a:ext cx="223"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B</a:t>
              </a:r>
              <a:endParaRPr kumimoji="1" lang="en-US" altLang="zh-CN" sz="2000" b="1"/>
            </a:p>
          </p:txBody>
        </p:sp>
        <p:sp>
          <p:nvSpPr>
            <p:cNvPr id="505877" name="Text Box 21"/>
            <p:cNvSpPr txBox="1">
              <a:spLocks noChangeArrowheads="1"/>
            </p:cNvSpPr>
            <p:nvPr/>
          </p:nvSpPr>
          <p:spPr bwMode="auto">
            <a:xfrm>
              <a:off x="648" y="1702"/>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C</a:t>
              </a:r>
              <a:endParaRPr kumimoji="1" lang="en-US" altLang="zh-CN" sz="2000" b="1"/>
            </a:p>
          </p:txBody>
        </p:sp>
        <p:sp>
          <p:nvSpPr>
            <p:cNvPr id="505878" name="Text Box 22"/>
            <p:cNvSpPr txBox="1">
              <a:spLocks noChangeArrowheads="1"/>
            </p:cNvSpPr>
            <p:nvPr/>
          </p:nvSpPr>
          <p:spPr bwMode="auto">
            <a:xfrm>
              <a:off x="456" y="1984"/>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D</a:t>
              </a:r>
              <a:endParaRPr kumimoji="1" lang="en-US" altLang="zh-CN" sz="2000" b="1"/>
            </a:p>
          </p:txBody>
        </p:sp>
        <p:sp>
          <p:nvSpPr>
            <p:cNvPr id="505879" name="Text Box 23"/>
            <p:cNvSpPr txBox="1">
              <a:spLocks noChangeArrowheads="1"/>
            </p:cNvSpPr>
            <p:nvPr/>
          </p:nvSpPr>
          <p:spPr bwMode="auto">
            <a:xfrm>
              <a:off x="843" y="1979"/>
              <a:ext cx="223"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E</a:t>
              </a:r>
              <a:endParaRPr kumimoji="1" lang="en-US" altLang="zh-CN" sz="2000" b="1"/>
            </a:p>
          </p:txBody>
        </p:sp>
        <p:sp>
          <p:nvSpPr>
            <p:cNvPr id="505880" name="Text Box 24"/>
            <p:cNvSpPr txBox="1">
              <a:spLocks noChangeArrowheads="1"/>
            </p:cNvSpPr>
            <p:nvPr/>
          </p:nvSpPr>
          <p:spPr bwMode="auto">
            <a:xfrm>
              <a:off x="682" y="2251"/>
              <a:ext cx="214"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F</a:t>
              </a:r>
              <a:endParaRPr kumimoji="1" lang="en-US" altLang="zh-CN" sz="2000" b="1"/>
            </a:p>
          </p:txBody>
        </p:sp>
        <p:sp>
          <p:nvSpPr>
            <p:cNvPr id="505881" name="Text Box 25"/>
            <p:cNvSpPr txBox="1">
              <a:spLocks noChangeArrowheads="1"/>
            </p:cNvSpPr>
            <p:nvPr/>
          </p:nvSpPr>
          <p:spPr bwMode="auto">
            <a:xfrm>
              <a:off x="1028" y="2236"/>
              <a:ext cx="240"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G</a:t>
              </a:r>
              <a:endParaRPr kumimoji="1" lang="en-US" altLang="zh-CN" sz="2000" b="1"/>
            </a:p>
          </p:txBody>
        </p:sp>
        <p:sp>
          <p:nvSpPr>
            <p:cNvPr id="505882" name="Text Box 26"/>
            <p:cNvSpPr txBox="1">
              <a:spLocks noChangeArrowheads="1"/>
            </p:cNvSpPr>
            <p:nvPr/>
          </p:nvSpPr>
          <p:spPr bwMode="auto">
            <a:xfrm>
              <a:off x="839" y="2514"/>
              <a:ext cx="240"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H</a:t>
              </a:r>
              <a:endParaRPr kumimoji="1" lang="en-US" altLang="zh-CN" sz="2000" b="1"/>
            </a:p>
          </p:txBody>
        </p:sp>
        <p:sp>
          <p:nvSpPr>
            <p:cNvPr id="505883" name="Text Box 27"/>
            <p:cNvSpPr txBox="1">
              <a:spLocks noChangeArrowheads="1"/>
            </p:cNvSpPr>
            <p:nvPr/>
          </p:nvSpPr>
          <p:spPr bwMode="auto">
            <a:xfrm>
              <a:off x="1223" y="2514"/>
              <a:ext cx="178"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dirty="0"/>
                <a:t>I</a:t>
              </a:r>
              <a:endParaRPr kumimoji="1" lang="en-US" altLang="zh-CN" sz="2000" b="1" dirty="0"/>
            </a:p>
          </p:txBody>
        </p:sp>
        <p:sp>
          <p:nvSpPr>
            <p:cNvPr id="505884" name="Oval 28"/>
            <p:cNvSpPr>
              <a:spLocks noChangeArrowheads="1"/>
            </p:cNvSpPr>
            <p:nvPr/>
          </p:nvSpPr>
          <p:spPr bwMode="auto">
            <a:xfrm>
              <a:off x="2353" y="1389"/>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85" name="Oval 29"/>
            <p:cNvSpPr>
              <a:spLocks noChangeArrowheads="1"/>
            </p:cNvSpPr>
            <p:nvPr/>
          </p:nvSpPr>
          <p:spPr bwMode="auto">
            <a:xfrm>
              <a:off x="2785" y="1842"/>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86" name="Oval 30"/>
            <p:cNvSpPr>
              <a:spLocks noChangeArrowheads="1"/>
            </p:cNvSpPr>
            <p:nvPr/>
          </p:nvSpPr>
          <p:spPr bwMode="auto">
            <a:xfrm>
              <a:off x="2097" y="2166"/>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87" name="Oval 31"/>
            <p:cNvSpPr>
              <a:spLocks noChangeArrowheads="1"/>
            </p:cNvSpPr>
            <p:nvPr/>
          </p:nvSpPr>
          <p:spPr bwMode="auto">
            <a:xfrm>
              <a:off x="3004" y="2166"/>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88" name="Oval 32"/>
            <p:cNvSpPr>
              <a:spLocks noChangeArrowheads="1"/>
            </p:cNvSpPr>
            <p:nvPr/>
          </p:nvSpPr>
          <p:spPr bwMode="auto">
            <a:xfrm>
              <a:off x="1882" y="2483"/>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89" name="Oval 33"/>
            <p:cNvSpPr>
              <a:spLocks noChangeArrowheads="1"/>
            </p:cNvSpPr>
            <p:nvPr/>
          </p:nvSpPr>
          <p:spPr bwMode="auto">
            <a:xfrm>
              <a:off x="1898" y="1842"/>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90" name="Oval 34"/>
            <p:cNvSpPr>
              <a:spLocks noChangeArrowheads="1"/>
            </p:cNvSpPr>
            <p:nvPr/>
          </p:nvSpPr>
          <p:spPr bwMode="auto">
            <a:xfrm>
              <a:off x="1729" y="2164"/>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91" name="Oval 35"/>
            <p:cNvSpPr>
              <a:spLocks noChangeArrowheads="1"/>
            </p:cNvSpPr>
            <p:nvPr/>
          </p:nvSpPr>
          <p:spPr bwMode="auto">
            <a:xfrm>
              <a:off x="2592" y="2166"/>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92" name="Oval 36"/>
            <p:cNvSpPr>
              <a:spLocks noChangeArrowheads="1"/>
            </p:cNvSpPr>
            <p:nvPr/>
          </p:nvSpPr>
          <p:spPr bwMode="auto">
            <a:xfrm>
              <a:off x="1584" y="2483"/>
              <a:ext cx="239" cy="221"/>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spcBef>
                  <a:spcPct val="50000"/>
                </a:spcBef>
              </a:pPr>
              <a:endParaRPr kumimoji="1" lang="zh-CN" altLang="zh-CN" sz="1200" b="1"/>
            </a:p>
          </p:txBody>
        </p:sp>
        <p:sp>
          <p:nvSpPr>
            <p:cNvPr id="505893" name="Text Box 37"/>
            <p:cNvSpPr txBox="1">
              <a:spLocks noChangeArrowheads="1"/>
            </p:cNvSpPr>
            <p:nvPr/>
          </p:nvSpPr>
          <p:spPr bwMode="auto">
            <a:xfrm>
              <a:off x="2378" y="1383"/>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A</a:t>
              </a:r>
              <a:endParaRPr kumimoji="1" lang="en-US" altLang="zh-CN" sz="2000" b="1"/>
            </a:p>
          </p:txBody>
        </p:sp>
        <p:sp>
          <p:nvSpPr>
            <p:cNvPr id="505894" name="Text Box 38"/>
            <p:cNvSpPr txBox="1">
              <a:spLocks noChangeArrowheads="1"/>
            </p:cNvSpPr>
            <p:nvPr/>
          </p:nvSpPr>
          <p:spPr bwMode="auto">
            <a:xfrm>
              <a:off x="1932" y="1826"/>
              <a:ext cx="223"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B</a:t>
              </a:r>
              <a:endParaRPr kumimoji="1" lang="en-US" altLang="zh-CN" sz="2000" b="1"/>
            </a:p>
          </p:txBody>
        </p:sp>
        <p:sp>
          <p:nvSpPr>
            <p:cNvPr id="505895" name="Text Box 39"/>
            <p:cNvSpPr txBox="1">
              <a:spLocks noChangeArrowheads="1"/>
            </p:cNvSpPr>
            <p:nvPr/>
          </p:nvSpPr>
          <p:spPr bwMode="auto">
            <a:xfrm>
              <a:off x="2806" y="1826"/>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C</a:t>
              </a:r>
              <a:endParaRPr kumimoji="1" lang="en-US" altLang="zh-CN" sz="2000" b="1"/>
            </a:p>
          </p:txBody>
        </p:sp>
        <p:sp>
          <p:nvSpPr>
            <p:cNvPr id="505896" name="Text Box 40"/>
            <p:cNvSpPr txBox="1">
              <a:spLocks noChangeArrowheads="1"/>
            </p:cNvSpPr>
            <p:nvPr/>
          </p:nvSpPr>
          <p:spPr bwMode="auto">
            <a:xfrm>
              <a:off x="1754" y="2166"/>
              <a:ext cx="232"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D</a:t>
              </a:r>
              <a:endParaRPr kumimoji="1" lang="en-US" altLang="zh-CN" sz="2000" b="1"/>
            </a:p>
          </p:txBody>
        </p:sp>
        <p:sp>
          <p:nvSpPr>
            <p:cNvPr id="505897" name="Text Box 41"/>
            <p:cNvSpPr txBox="1">
              <a:spLocks noChangeArrowheads="1"/>
            </p:cNvSpPr>
            <p:nvPr/>
          </p:nvSpPr>
          <p:spPr bwMode="auto">
            <a:xfrm>
              <a:off x="2109" y="2166"/>
              <a:ext cx="223"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E</a:t>
              </a:r>
              <a:endParaRPr kumimoji="1" lang="en-US" altLang="zh-CN" sz="2000" b="1"/>
            </a:p>
          </p:txBody>
        </p:sp>
        <p:sp>
          <p:nvSpPr>
            <p:cNvPr id="505898" name="Text Box 42"/>
            <p:cNvSpPr txBox="1">
              <a:spLocks noChangeArrowheads="1"/>
            </p:cNvSpPr>
            <p:nvPr/>
          </p:nvSpPr>
          <p:spPr bwMode="auto">
            <a:xfrm>
              <a:off x="2618" y="2166"/>
              <a:ext cx="214"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F</a:t>
              </a:r>
              <a:endParaRPr kumimoji="1" lang="en-US" altLang="zh-CN" sz="2000" b="1"/>
            </a:p>
          </p:txBody>
        </p:sp>
        <p:sp>
          <p:nvSpPr>
            <p:cNvPr id="505899" name="Text Box 43"/>
            <p:cNvSpPr txBox="1">
              <a:spLocks noChangeArrowheads="1"/>
            </p:cNvSpPr>
            <p:nvPr/>
          </p:nvSpPr>
          <p:spPr bwMode="auto">
            <a:xfrm>
              <a:off x="3001" y="2160"/>
              <a:ext cx="240"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G</a:t>
              </a:r>
              <a:endParaRPr kumimoji="1" lang="en-US" altLang="zh-CN" sz="2000" b="1"/>
            </a:p>
          </p:txBody>
        </p:sp>
        <p:sp>
          <p:nvSpPr>
            <p:cNvPr id="505900" name="Text Box 44"/>
            <p:cNvSpPr txBox="1">
              <a:spLocks noChangeArrowheads="1"/>
            </p:cNvSpPr>
            <p:nvPr/>
          </p:nvSpPr>
          <p:spPr bwMode="auto">
            <a:xfrm>
              <a:off x="1597" y="2478"/>
              <a:ext cx="240"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a:t>H</a:t>
              </a:r>
              <a:endParaRPr kumimoji="1" lang="en-US" altLang="zh-CN" sz="2000" b="1"/>
            </a:p>
          </p:txBody>
        </p:sp>
        <p:sp>
          <p:nvSpPr>
            <p:cNvPr id="505901" name="Text Box 45"/>
            <p:cNvSpPr txBox="1">
              <a:spLocks noChangeArrowheads="1"/>
            </p:cNvSpPr>
            <p:nvPr/>
          </p:nvSpPr>
          <p:spPr bwMode="auto">
            <a:xfrm>
              <a:off x="1927" y="2478"/>
              <a:ext cx="178" cy="2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000" b="1" dirty="0"/>
                <a:t>I</a:t>
              </a:r>
              <a:endParaRPr kumimoji="1" lang="en-US" altLang="zh-CN" sz="2000" b="1" dirty="0"/>
            </a:p>
          </p:txBody>
        </p:sp>
        <p:sp>
          <p:nvSpPr>
            <p:cNvPr id="505902" name="Text Box 46"/>
            <p:cNvSpPr txBox="1">
              <a:spLocks noChangeArrowheads="1"/>
            </p:cNvSpPr>
            <p:nvPr/>
          </p:nvSpPr>
          <p:spPr bwMode="auto">
            <a:xfrm>
              <a:off x="278" y="2487"/>
              <a:ext cx="388" cy="288"/>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a:t>(</a:t>
              </a:r>
              <a:r>
                <a:rPr kumimoji="1" lang="en-US" altLang="zh-CN" sz="2400" b="1" i="1"/>
                <a:t>a</a:t>
              </a:r>
              <a:r>
                <a:rPr kumimoji="1" lang="en-US" altLang="zh-CN" sz="2400" b="1"/>
                <a:t>) </a:t>
              </a:r>
              <a:endParaRPr kumimoji="1" lang="en-US" altLang="zh-CN" sz="2400" b="1"/>
            </a:p>
          </p:txBody>
        </p:sp>
        <p:sp>
          <p:nvSpPr>
            <p:cNvPr id="505903" name="Text Box 47"/>
            <p:cNvSpPr txBox="1">
              <a:spLocks noChangeArrowheads="1"/>
            </p:cNvSpPr>
            <p:nvPr/>
          </p:nvSpPr>
          <p:spPr bwMode="auto">
            <a:xfrm>
              <a:off x="2300" y="2487"/>
              <a:ext cx="388" cy="288"/>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a:t>(</a:t>
              </a:r>
              <a:r>
                <a:rPr kumimoji="1" lang="en-US" altLang="zh-CN" sz="2400" b="1" i="1"/>
                <a:t>b</a:t>
              </a:r>
              <a:r>
                <a:rPr kumimoji="1" lang="en-US" altLang="zh-CN" sz="2400" b="1"/>
                <a:t>) </a:t>
              </a:r>
              <a:endParaRPr kumimoji="1" lang="en-US" altLang="zh-CN" sz="2400" b="1"/>
            </a:p>
          </p:txBody>
        </p:sp>
        <p:cxnSp>
          <p:nvCxnSpPr>
            <p:cNvPr id="505904" name="AutoShape 48"/>
            <p:cNvCxnSpPr>
              <a:cxnSpLocks noChangeShapeType="1"/>
              <a:stCxn id="505866" idx="3"/>
              <a:endCxn id="505871" idx="0"/>
            </p:cNvCxnSpPr>
            <p:nvPr/>
          </p:nvCxnSpPr>
          <p:spPr bwMode="auto">
            <a:xfrm flipH="1">
              <a:off x="337" y="1623"/>
              <a:ext cx="131" cy="8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5" name="AutoShape 49"/>
            <p:cNvCxnSpPr>
              <a:cxnSpLocks noChangeShapeType="1"/>
              <a:stCxn id="505866" idx="5"/>
              <a:endCxn id="505867" idx="0"/>
            </p:cNvCxnSpPr>
            <p:nvPr/>
          </p:nvCxnSpPr>
          <p:spPr bwMode="auto">
            <a:xfrm>
              <a:off x="637" y="1623"/>
              <a:ext cx="128" cy="89"/>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6" name="AutoShape 50"/>
            <p:cNvCxnSpPr>
              <a:cxnSpLocks noChangeShapeType="1"/>
              <a:stCxn id="505867" idx="5"/>
              <a:endCxn id="505868" idx="0"/>
            </p:cNvCxnSpPr>
            <p:nvPr/>
          </p:nvCxnSpPr>
          <p:spPr bwMode="auto">
            <a:xfrm>
              <a:off x="849" y="1901"/>
              <a:ext cx="109" cy="78"/>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7" name="AutoShape 51"/>
            <p:cNvCxnSpPr>
              <a:cxnSpLocks noChangeShapeType="1"/>
              <a:stCxn id="505868" idx="5"/>
              <a:endCxn id="505869" idx="0"/>
            </p:cNvCxnSpPr>
            <p:nvPr/>
          </p:nvCxnSpPr>
          <p:spPr bwMode="auto">
            <a:xfrm>
              <a:off x="1042" y="2168"/>
              <a:ext cx="101" cy="8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8" name="AutoShape 52"/>
            <p:cNvCxnSpPr>
              <a:cxnSpLocks noChangeShapeType="1"/>
              <a:stCxn id="505869" idx="5"/>
              <a:endCxn id="505870" idx="0"/>
            </p:cNvCxnSpPr>
            <p:nvPr/>
          </p:nvCxnSpPr>
          <p:spPr bwMode="auto">
            <a:xfrm>
              <a:off x="1227" y="2440"/>
              <a:ext cx="94" cy="8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09" name="AutoShape 53"/>
            <p:cNvCxnSpPr>
              <a:cxnSpLocks noChangeShapeType="1"/>
              <a:stCxn id="505867" idx="3"/>
              <a:endCxn id="505872" idx="0"/>
            </p:cNvCxnSpPr>
            <p:nvPr/>
          </p:nvCxnSpPr>
          <p:spPr bwMode="auto">
            <a:xfrm flipH="1">
              <a:off x="553" y="1901"/>
              <a:ext cx="127" cy="8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0" name="AutoShape 54"/>
            <p:cNvCxnSpPr>
              <a:cxnSpLocks noChangeShapeType="1"/>
              <a:stCxn id="505868" idx="3"/>
              <a:endCxn id="505873" idx="0"/>
            </p:cNvCxnSpPr>
            <p:nvPr/>
          </p:nvCxnSpPr>
          <p:spPr bwMode="auto">
            <a:xfrm flipH="1">
              <a:off x="777" y="2168"/>
              <a:ext cx="96" cy="89"/>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1" name="AutoShape 55"/>
            <p:cNvCxnSpPr>
              <a:cxnSpLocks noChangeShapeType="1"/>
              <a:stCxn id="505869" idx="3"/>
              <a:endCxn id="505874" idx="0"/>
            </p:cNvCxnSpPr>
            <p:nvPr/>
          </p:nvCxnSpPr>
          <p:spPr bwMode="auto">
            <a:xfrm flipH="1">
              <a:off x="970" y="2440"/>
              <a:ext cx="88" cy="89"/>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2" name="AutoShape 56"/>
            <p:cNvCxnSpPr>
              <a:cxnSpLocks noChangeShapeType="1"/>
              <a:stCxn id="505884" idx="3"/>
              <a:endCxn id="505889" idx="0"/>
            </p:cNvCxnSpPr>
            <p:nvPr/>
          </p:nvCxnSpPr>
          <p:spPr bwMode="auto">
            <a:xfrm flipH="1">
              <a:off x="2018" y="1578"/>
              <a:ext cx="370" cy="264"/>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3" name="AutoShape 57"/>
            <p:cNvCxnSpPr>
              <a:cxnSpLocks noChangeShapeType="1"/>
              <a:stCxn id="505885" idx="0"/>
              <a:endCxn id="505884" idx="5"/>
            </p:cNvCxnSpPr>
            <p:nvPr/>
          </p:nvCxnSpPr>
          <p:spPr bwMode="auto">
            <a:xfrm flipH="1" flipV="1">
              <a:off x="2557" y="1578"/>
              <a:ext cx="348" cy="264"/>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4" name="AutoShape 58"/>
            <p:cNvCxnSpPr>
              <a:cxnSpLocks noChangeShapeType="1"/>
              <a:stCxn id="505887" idx="0"/>
              <a:endCxn id="505885" idx="5"/>
            </p:cNvCxnSpPr>
            <p:nvPr/>
          </p:nvCxnSpPr>
          <p:spPr bwMode="auto">
            <a:xfrm flipH="1" flipV="1">
              <a:off x="2989" y="2031"/>
              <a:ext cx="135" cy="135"/>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5" name="AutoShape 59"/>
            <p:cNvCxnSpPr>
              <a:cxnSpLocks noChangeShapeType="1"/>
              <a:stCxn id="505891" idx="0"/>
              <a:endCxn id="505885" idx="3"/>
            </p:cNvCxnSpPr>
            <p:nvPr/>
          </p:nvCxnSpPr>
          <p:spPr bwMode="auto">
            <a:xfrm flipV="1">
              <a:off x="2712" y="2031"/>
              <a:ext cx="108" cy="135"/>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6" name="AutoShape 60"/>
            <p:cNvCxnSpPr>
              <a:cxnSpLocks noChangeShapeType="1"/>
              <a:stCxn id="505890" idx="0"/>
              <a:endCxn id="505889" idx="3"/>
            </p:cNvCxnSpPr>
            <p:nvPr/>
          </p:nvCxnSpPr>
          <p:spPr bwMode="auto">
            <a:xfrm flipV="1">
              <a:off x="1849" y="2031"/>
              <a:ext cx="84" cy="133"/>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7" name="AutoShape 61"/>
            <p:cNvCxnSpPr>
              <a:cxnSpLocks noChangeShapeType="1"/>
              <a:stCxn id="505886" idx="0"/>
              <a:endCxn id="505889" idx="5"/>
            </p:cNvCxnSpPr>
            <p:nvPr/>
          </p:nvCxnSpPr>
          <p:spPr bwMode="auto">
            <a:xfrm flipH="1" flipV="1">
              <a:off x="2102" y="2031"/>
              <a:ext cx="115" cy="135"/>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8" name="AutoShape 62"/>
            <p:cNvCxnSpPr>
              <a:cxnSpLocks noChangeShapeType="1"/>
              <a:stCxn id="505892" idx="0"/>
              <a:endCxn id="505890" idx="3"/>
            </p:cNvCxnSpPr>
            <p:nvPr/>
          </p:nvCxnSpPr>
          <p:spPr bwMode="auto">
            <a:xfrm flipV="1">
              <a:off x="1704" y="2353"/>
              <a:ext cx="60" cy="130"/>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5919" name="AutoShape 63"/>
            <p:cNvCxnSpPr>
              <a:cxnSpLocks noChangeShapeType="1"/>
              <a:stCxn id="505888" idx="0"/>
              <a:endCxn id="505890" idx="5"/>
            </p:cNvCxnSpPr>
            <p:nvPr/>
          </p:nvCxnSpPr>
          <p:spPr bwMode="auto">
            <a:xfrm flipH="1" flipV="1">
              <a:off x="1933" y="2353"/>
              <a:ext cx="69" cy="130"/>
            </a:xfrm>
            <a:prstGeom prst="straightConnector1">
              <a:avLst/>
            </a:prstGeom>
            <a:noFill/>
            <a:ln w="9525" cap="sq">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4" name="Text Box 6"/>
          <p:cNvSpPr txBox="1">
            <a:spLocks noChangeArrowheads="1"/>
          </p:cNvSpPr>
          <p:nvPr/>
        </p:nvSpPr>
        <p:spPr bwMode="auto">
          <a:xfrm>
            <a:off x="2872830" y="752302"/>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4.2   </a:t>
            </a:r>
            <a:r>
              <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贪心法应用</a:t>
            </a:r>
            <a:endPar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882" name="AutoShape 2"/>
          <p:cNvSpPr>
            <a:spLocks noChangeArrowheads="1"/>
          </p:cNvSpPr>
          <p:nvPr/>
        </p:nvSpPr>
        <p:spPr bwMode="auto">
          <a:xfrm>
            <a:off x="5476875" y="4617692"/>
            <a:ext cx="304800" cy="457200"/>
          </a:xfrm>
          <a:prstGeom prst="roundRect">
            <a:avLst>
              <a:gd name="adj" fmla="val 16667"/>
            </a:avLst>
          </a:prstGeom>
          <a:solidFill>
            <a:srgbClr val="FF66FF"/>
          </a:soli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06883" name="AutoShape 3"/>
          <p:cNvSpPr>
            <a:spLocks noChangeArrowheads="1"/>
          </p:cNvSpPr>
          <p:nvPr/>
        </p:nvSpPr>
        <p:spPr bwMode="auto">
          <a:xfrm>
            <a:off x="5095875" y="4617692"/>
            <a:ext cx="381000" cy="457200"/>
          </a:xfrm>
          <a:prstGeom prst="roundRect">
            <a:avLst>
              <a:gd name="adj" fmla="val 16667"/>
            </a:avLst>
          </a:prstGeom>
          <a:solidFill>
            <a:srgbClr val="FFFF00"/>
          </a:solidFill>
          <a:ln>
            <a:noFill/>
          </a:ln>
          <a:effectLst/>
          <a:extLst>
            <a:ext uri="{91240B29-F687-4F45-9708-019B960494DF}">
              <a14:hiddenLine xmlns:a14="http://schemas.microsoft.com/office/drawing/2010/main" w="25400">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zh-CN" altLang="en-US"/>
          </a:p>
        </p:txBody>
      </p:sp>
      <p:sp>
        <p:nvSpPr>
          <p:cNvPr id="506884" name="Text Box 4"/>
          <p:cNvSpPr txBox="1">
            <a:spLocks noChangeArrowheads="1"/>
          </p:cNvSpPr>
          <p:nvPr/>
        </p:nvSpPr>
        <p:spPr bwMode="auto">
          <a:xfrm>
            <a:off x="423025" y="1133041"/>
            <a:ext cx="8147050" cy="8953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kumimoji="1" lang="zh-CN" altLang="en-US" sz="2400" b="1">
                <a:solidFill>
                  <a:srgbClr val="0000FF"/>
                </a:solidFill>
                <a:latin typeface="华文中宋" panose="02010600040101010101" pitchFamily="2" charset="-122"/>
                <a:ea typeface="华文中宋" panose="02010600040101010101" pitchFamily="2" charset="-122"/>
              </a:rPr>
              <a:t>权：</a:t>
            </a:r>
            <a:r>
              <a:rPr kumimoji="1" lang="zh-CN" altLang="en-US" sz="2400" b="1">
                <a:ea typeface="华文中宋" panose="02010600040101010101" pitchFamily="2" charset="-122"/>
              </a:rPr>
              <a:t>将树中结点赋给一个有着某种含义的数值，则这个数值 称为该结点的权。</a:t>
            </a:r>
            <a:r>
              <a:rPr kumimoji="1" lang="zh-CN" altLang="en-US" sz="2400" b="1">
                <a:solidFill>
                  <a:srgbClr val="0000FF"/>
                </a:solidFill>
                <a:latin typeface="华文中宋" panose="02010600040101010101" pitchFamily="2" charset="-122"/>
                <a:ea typeface="华文中宋" panose="02010600040101010101" pitchFamily="2" charset="-122"/>
              </a:rPr>
              <a:t> </a:t>
            </a:r>
            <a:endParaRPr kumimoji="1" lang="zh-CN" altLang="en-US" sz="2400" b="1">
              <a:solidFill>
                <a:srgbClr val="0000FF"/>
              </a:solidFill>
              <a:latin typeface="华文中宋" panose="02010600040101010101" pitchFamily="2" charset="-122"/>
              <a:ea typeface="华文中宋" panose="02010600040101010101" pitchFamily="2" charset="-122"/>
            </a:endParaRPr>
          </a:p>
        </p:txBody>
      </p:sp>
      <p:sp>
        <p:nvSpPr>
          <p:cNvPr id="506885" name="Text Box 5"/>
          <p:cNvSpPr txBox="1">
            <a:spLocks noChangeArrowheads="1"/>
          </p:cNvSpPr>
          <p:nvPr/>
        </p:nvSpPr>
        <p:spPr bwMode="auto">
          <a:xfrm>
            <a:off x="395536" y="2173610"/>
            <a:ext cx="8240713" cy="89535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spcBef>
                <a:spcPct val="50000"/>
              </a:spcBef>
            </a:pPr>
            <a:r>
              <a:rPr kumimoji="1" lang="zh-CN" altLang="en-US" sz="2400" b="1" dirty="0">
                <a:solidFill>
                  <a:srgbClr val="0000FF"/>
                </a:solidFill>
                <a:ea typeface="华文中宋" panose="02010600040101010101" pitchFamily="2" charset="-122"/>
              </a:rPr>
              <a:t>结点的带权路径长度：</a:t>
            </a:r>
            <a:r>
              <a:rPr kumimoji="1" lang="zh-CN" altLang="en-US" sz="2400" b="1" dirty="0">
                <a:ea typeface="华文中宋" panose="02010600040101010101" pitchFamily="2" charset="-122"/>
              </a:rPr>
              <a:t>从根结点到该结点之间的路径长度与该结点的权的乘积。</a:t>
            </a:r>
            <a:endParaRPr kumimoji="1" lang="zh-CN" altLang="en-US" sz="2400" b="1" dirty="0">
              <a:ea typeface="华文中宋" panose="02010600040101010101" pitchFamily="2" charset="-122"/>
            </a:endParaRPr>
          </a:p>
        </p:txBody>
      </p:sp>
      <p:sp>
        <p:nvSpPr>
          <p:cNvPr id="506886" name="Text Box 6"/>
          <p:cNvSpPr txBox="1">
            <a:spLocks noChangeArrowheads="1"/>
          </p:cNvSpPr>
          <p:nvPr/>
        </p:nvSpPr>
        <p:spPr bwMode="auto">
          <a:xfrm>
            <a:off x="368764" y="3214687"/>
            <a:ext cx="8489950" cy="1077913"/>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10000"/>
              </a:lnSpc>
              <a:spcBef>
                <a:spcPct val="50000"/>
              </a:spcBef>
            </a:pPr>
            <a:r>
              <a:rPr kumimoji="1" lang="zh-CN" altLang="en-US" sz="2400" b="1" dirty="0">
                <a:solidFill>
                  <a:srgbClr val="0000FF"/>
                </a:solidFill>
                <a:ea typeface="华文中宋" panose="02010600040101010101" pitchFamily="2" charset="-122"/>
              </a:rPr>
              <a:t>树的带权路径长度：</a:t>
            </a:r>
            <a:r>
              <a:rPr kumimoji="1" lang="zh-CN" altLang="en-US" sz="2400" b="1" dirty="0">
                <a:ea typeface="华文中宋" panose="02010600040101010101" pitchFamily="2" charset="-122"/>
              </a:rPr>
              <a:t>树中所有叶子结点的带权路径长度之和。 </a:t>
            </a:r>
            <a:endParaRPr kumimoji="1" lang="zh-CN" altLang="en-US" sz="2400" b="1" dirty="0">
              <a:ea typeface="华文中宋" panose="02010600040101010101" pitchFamily="2" charset="-122"/>
            </a:endParaRPr>
          </a:p>
          <a:p>
            <a:pPr>
              <a:lnSpc>
                <a:spcPct val="110000"/>
              </a:lnSpc>
              <a:spcBef>
                <a:spcPct val="50000"/>
              </a:spcBef>
            </a:pPr>
            <a:r>
              <a:rPr kumimoji="1" lang="zh-CN" altLang="en-US" sz="2400" b="1" dirty="0">
                <a:ea typeface="华文中宋" panose="02010600040101010101" pitchFamily="2" charset="-122"/>
              </a:rPr>
              <a:t>                       记作：  </a:t>
            </a:r>
            <a:endParaRPr kumimoji="1" lang="zh-CN" altLang="en-US" sz="2400" b="1" dirty="0">
              <a:ea typeface="华文中宋" panose="02010600040101010101" pitchFamily="2" charset="-122"/>
            </a:endParaRPr>
          </a:p>
        </p:txBody>
      </p:sp>
      <p:pic>
        <p:nvPicPr>
          <p:cNvPr id="506887" name="Picture 7"/>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86125" y="4312892"/>
            <a:ext cx="2571750" cy="1077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06888" name="Line 8"/>
          <p:cNvSpPr>
            <a:spLocks noChangeShapeType="1"/>
          </p:cNvSpPr>
          <p:nvPr/>
        </p:nvSpPr>
        <p:spPr bwMode="auto">
          <a:xfrm flipH="1">
            <a:off x="4791075" y="5074892"/>
            <a:ext cx="457200" cy="533400"/>
          </a:xfrm>
          <a:prstGeom prst="line">
            <a:avLst/>
          </a:prstGeom>
          <a:noFill/>
          <a:ln w="25400" cap="sq">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6889" name="Text Box 9"/>
          <p:cNvSpPr txBox="1">
            <a:spLocks noChangeArrowheads="1"/>
          </p:cNvSpPr>
          <p:nvPr/>
        </p:nvSpPr>
        <p:spPr bwMode="auto">
          <a:xfrm>
            <a:off x="4089400" y="5532092"/>
            <a:ext cx="892175"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latin typeface="华文中宋" panose="02010600040101010101" pitchFamily="2" charset="-122"/>
                <a:ea typeface="华文中宋" panose="02010600040101010101" pitchFamily="2" charset="-122"/>
              </a:rPr>
              <a:t>权值 </a:t>
            </a:r>
            <a:endParaRPr kumimoji="1" lang="zh-CN" altLang="en-US" sz="2400" b="1">
              <a:latin typeface="华文中宋" panose="02010600040101010101" pitchFamily="2" charset="-122"/>
              <a:ea typeface="华文中宋" panose="02010600040101010101" pitchFamily="2" charset="-122"/>
            </a:endParaRPr>
          </a:p>
        </p:txBody>
      </p:sp>
      <p:sp>
        <p:nvSpPr>
          <p:cNvPr id="506890" name="Line 10"/>
          <p:cNvSpPr>
            <a:spLocks noChangeShapeType="1"/>
          </p:cNvSpPr>
          <p:nvPr/>
        </p:nvSpPr>
        <p:spPr bwMode="auto">
          <a:xfrm>
            <a:off x="5629275" y="5074892"/>
            <a:ext cx="152400" cy="533400"/>
          </a:xfrm>
          <a:prstGeom prst="line">
            <a:avLst/>
          </a:prstGeom>
          <a:noFill/>
          <a:ln w="25400" cap="sq">
            <a:solidFill>
              <a:srgbClr val="0000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506891" name="Text Box 11"/>
          <p:cNvSpPr txBox="1">
            <a:spLocks noChangeArrowheads="1"/>
          </p:cNvSpPr>
          <p:nvPr/>
        </p:nvSpPr>
        <p:spPr bwMode="auto">
          <a:xfrm>
            <a:off x="5308600" y="5532092"/>
            <a:ext cx="3003550"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ea typeface="华文中宋" panose="02010600040101010101" pitchFamily="2" charset="-122"/>
              </a:rPr>
              <a:t>结点到根的路径长度 </a:t>
            </a:r>
            <a:endParaRPr kumimoji="1" lang="zh-CN" altLang="en-US" sz="2400" b="1">
              <a:ea typeface="华文中宋" panose="02010600040101010101" pitchFamily="2" charset="-122"/>
            </a:endParaRPr>
          </a:p>
        </p:txBody>
      </p:sp>
    </p:spTree>
  </p:cSld>
  <p:clrMapOvr>
    <a:masterClrMapping/>
  </p:clrMapOvr>
  <p:transition spd="slow">
    <p:zoom/>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7906" name="Text Box 2"/>
          <p:cNvSpPr txBox="1">
            <a:spLocks noChangeArrowheads="1"/>
          </p:cNvSpPr>
          <p:nvPr/>
        </p:nvSpPr>
        <p:spPr bwMode="auto">
          <a:xfrm>
            <a:off x="-13294" y="758280"/>
            <a:ext cx="8566150" cy="8106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10000"/>
              </a:lnSpc>
            </a:pPr>
            <a:r>
              <a:rPr kumimoji="1" lang="zh-CN" altLang="en-US" sz="2200" b="1" dirty="0">
                <a:ea typeface="楷体_GB2312" panose="02010609030101010101" pitchFamily="49" charset="-122"/>
              </a:rPr>
              <a:t>例：有</a:t>
            </a:r>
            <a:r>
              <a:rPr kumimoji="1" lang="en-US" altLang="zh-CN" sz="2200" b="1" dirty="0">
                <a:ea typeface="楷体_GB2312" panose="02010609030101010101" pitchFamily="49" charset="-122"/>
              </a:rPr>
              <a:t>4 </a:t>
            </a:r>
            <a:r>
              <a:rPr kumimoji="1" lang="zh-CN" altLang="en-US" sz="2200" b="1" dirty="0">
                <a:ea typeface="楷体_GB2312" panose="02010609030101010101" pitchFamily="49" charset="-122"/>
              </a:rPr>
              <a:t>个结点 </a:t>
            </a:r>
            <a:r>
              <a:rPr kumimoji="1" lang="en-US" altLang="zh-CN" sz="2200" b="1" i="1" dirty="0">
                <a:ea typeface="楷体_GB2312" panose="02010609030101010101" pitchFamily="49" charset="-122"/>
              </a:rPr>
              <a:t>a</a:t>
            </a:r>
            <a:r>
              <a:rPr kumimoji="1" lang="en-US" altLang="zh-CN" sz="2200" b="1" dirty="0">
                <a:ea typeface="楷体_GB2312" panose="02010609030101010101" pitchFamily="49" charset="-122"/>
              </a:rPr>
              <a:t>, </a:t>
            </a:r>
            <a:r>
              <a:rPr kumimoji="1" lang="en-US" altLang="zh-CN" sz="2200" b="1" i="1" dirty="0">
                <a:ea typeface="楷体_GB2312" panose="02010609030101010101" pitchFamily="49" charset="-122"/>
              </a:rPr>
              <a:t>b</a:t>
            </a:r>
            <a:r>
              <a:rPr kumimoji="1" lang="en-US" altLang="zh-CN" sz="2200" b="1" dirty="0">
                <a:ea typeface="楷体_GB2312" panose="02010609030101010101" pitchFamily="49" charset="-122"/>
              </a:rPr>
              <a:t>, </a:t>
            </a:r>
            <a:r>
              <a:rPr kumimoji="1" lang="en-US" altLang="zh-CN" sz="2200" b="1" i="1" dirty="0">
                <a:ea typeface="楷体_GB2312" panose="02010609030101010101" pitchFamily="49" charset="-122"/>
              </a:rPr>
              <a:t>c</a:t>
            </a:r>
            <a:r>
              <a:rPr kumimoji="1" lang="en-US" altLang="zh-CN" sz="2200" b="1" dirty="0">
                <a:ea typeface="楷体_GB2312" panose="02010609030101010101" pitchFamily="49" charset="-122"/>
              </a:rPr>
              <a:t>, </a:t>
            </a:r>
            <a:r>
              <a:rPr kumimoji="1" lang="en-US" altLang="zh-CN" sz="2200" b="1" i="1" dirty="0">
                <a:ea typeface="楷体_GB2312" panose="02010609030101010101" pitchFamily="49" charset="-122"/>
              </a:rPr>
              <a:t>d</a:t>
            </a:r>
            <a:r>
              <a:rPr kumimoji="1" lang="zh-CN" altLang="en-US" sz="2200" b="1" dirty="0">
                <a:ea typeface="楷体_GB2312" panose="02010609030101010101" pitchFamily="49" charset="-122"/>
              </a:rPr>
              <a:t>，权值分别为 </a:t>
            </a:r>
            <a:r>
              <a:rPr kumimoji="1" lang="en-US" altLang="zh-CN" sz="2200" b="1" dirty="0">
                <a:ea typeface="楷体_GB2312" panose="02010609030101010101" pitchFamily="49" charset="-122"/>
              </a:rPr>
              <a:t>7, 5, 2, 4</a:t>
            </a:r>
            <a:r>
              <a:rPr kumimoji="1" lang="zh-CN" altLang="en-US" sz="2200" b="1" dirty="0">
                <a:ea typeface="楷体_GB2312" panose="02010609030101010101" pitchFamily="49" charset="-122"/>
              </a:rPr>
              <a:t>，试构造以此 </a:t>
            </a:r>
            <a:r>
              <a:rPr kumimoji="1" lang="en-US" altLang="zh-CN" sz="2200" b="1" dirty="0">
                <a:ea typeface="楷体_GB2312" panose="02010609030101010101" pitchFamily="49" charset="-122"/>
              </a:rPr>
              <a:t>4 </a:t>
            </a:r>
            <a:r>
              <a:rPr kumimoji="1" lang="zh-CN" altLang="en-US" sz="2200" b="1" dirty="0">
                <a:ea typeface="楷体_GB2312" panose="02010609030101010101" pitchFamily="49" charset="-122"/>
              </a:rPr>
              <a:t>个结点为叶子结点的二叉树。 </a:t>
            </a:r>
            <a:endParaRPr kumimoji="1" lang="zh-CN" altLang="en-US" sz="2200" b="1" dirty="0">
              <a:ea typeface="楷体_GB2312" panose="02010609030101010101" pitchFamily="49" charset="-122"/>
            </a:endParaRPr>
          </a:p>
        </p:txBody>
      </p:sp>
      <p:grpSp>
        <p:nvGrpSpPr>
          <p:cNvPr id="507907" name="Group 3"/>
          <p:cNvGrpSpPr/>
          <p:nvPr/>
        </p:nvGrpSpPr>
        <p:grpSpPr bwMode="auto">
          <a:xfrm>
            <a:off x="605831" y="1556792"/>
            <a:ext cx="3608388" cy="1530350"/>
            <a:chOff x="428" y="804"/>
            <a:chExt cx="2273" cy="964"/>
          </a:xfrm>
        </p:grpSpPr>
        <p:sp>
          <p:nvSpPr>
            <p:cNvPr id="507908" name="Oval 4"/>
            <p:cNvSpPr>
              <a:spLocks noChangeArrowheads="1"/>
            </p:cNvSpPr>
            <p:nvPr/>
          </p:nvSpPr>
          <p:spPr bwMode="auto">
            <a:xfrm>
              <a:off x="1428" y="80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09" name="Oval 5"/>
            <p:cNvSpPr>
              <a:spLocks noChangeArrowheads="1"/>
            </p:cNvSpPr>
            <p:nvPr/>
          </p:nvSpPr>
          <p:spPr bwMode="auto">
            <a:xfrm>
              <a:off x="948" y="110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10" name="Oval 6"/>
            <p:cNvSpPr>
              <a:spLocks noChangeArrowheads="1"/>
            </p:cNvSpPr>
            <p:nvPr/>
          </p:nvSpPr>
          <p:spPr bwMode="auto">
            <a:xfrm>
              <a:off x="644" y="149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a</a:t>
              </a:r>
              <a:endParaRPr kumimoji="1" lang="en-US" altLang="zh-CN" sz="2400" b="1" i="1"/>
            </a:p>
          </p:txBody>
        </p:sp>
        <p:sp>
          <p:nvSpPr>
            <p:cNvPr id="507911" name="Oval 7"/>
            <p:cNvSpPr>
              <a:spLocks noChangeArrowheads="1"/>
            </p:cNvSpPr>
            <p:nvPr/>
          </p:nvSpPr>
          <p:spPr bwMode="auto">
            <a:xfrm>
              <a:off x="1236" y="149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b</a:t>
              </a:r>
              <a:endParaRPr kumimoji="1" lang="en-US" altLang="zh-CN" sz="2400" b="1" i="1"/>
            </a:p>
          </p:txBody>
        </p:sp>
        <p:sp>
          <p:nvSpPr>
            <p:cNvPr id="507912" name="Oval 8"/>
            <p:cNvSpPr>
              <a:spLocks noChangeArrowheads="1"/>
            </p:cNvSpPr>
            <p:nvPr/>
          </p:nvSpPr>
          <p:spPr bwMode="auto">
            <a:xfrm>
              <a:off x="1908" y="110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13" name="Oval 9"/>
            <p:cNvSpPr>
              <a:spLocks noChangeArrowheads="1"/>
            </p:cNvSpPr>
            <p:nvPr/>
          </p:nvSpPr>
          <p:spPr bwMode="auto">
            <a:xfrm>
              <a:off x="1572" y="149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c</a:t>
              </a:r>
              <a:endParaRPr kumimoji="1" lang="en-US" altLang="zh-CN" sz="2400" b="1" i="1"/>
            </a:p>
          </p:txBody>
        </p:sp>
        <p:sp>
          <p:nvSpPr>
            <p:cNvPr id="507914" name="Oval 10"/>
            <p:cNvSpPr>
              <a:spLocks noChangeArrowheads="1"/>
            </p:cNvSpPr>
            <p:nvPr/>
          </p:nvSpPr>
          <p:spPr bwMode="auto">
            <a:xfrm>
              <a:off x="2245" y="149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d</a:t>
              </a:r>
              <a:endParaRPr kumimoji="1" lang="en-US" altLang="zh-CN" sz="2400" b="1" i="1"/>
            </a:p>
          </p:txBody>
        </p:sp>
        <p:cxnSp>
          <p:nvCxnSpPr>
            <p:cNvPr id="507915" name="AutoShape 11"/>
            <p:cNvCxnSpPr>
              <a:cxnSpLocks noChangeShapeType="1"/>
              <a:stCxn id="507908" idx="3"/>
              <a:endCxn id="507909" idx="0"/>
            </p:cNvCxnSpPr>
            <p:nvPr/>
          </p:nvCxnSpPr>
          <p:spPr bwMode="auto">
            <a:xfrm flipH="1">
              <a:off x="1068" y="1009"/>
              <a:ext cx="395" cy="95"/>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6" name="AutoShape 12"/>
            <p:cNvCxnSpPr>
              <a:cxnSpLocks noChangeShapeType="1"/>
              <a:stCxn id="507909" idx="3"/>
              <a:endCxn id="507910" idx="0"/>
            </p:cNvCxnSpPr>
            <p:nvPr/>
          </p:nvCxnSpPr>
          <p:spPr bwMode="auto">
            <a:xfrm flipH="1">
              <a:off x="764" y="1309"/>
              <a:ext cx="219" cy="1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7" name="AutoShape 13"/>
            <p:cNvCxnSpPr>
              <a:cxnSpLocks noChangeShapeType="1"/>
              <a:stCxn id="507909" idx="5"/>
              <a:endCxn id="507911" idx="0"/>
            </p:cNvCxnSpPr>
            <p:nvPr/>
          </p:nvCxnSpPr>
          <p:spPr bwMode="auto">
            <a:xfrm>
              <a:off x="1153" y="1309"/>
              <a:ext cx="203" cy="1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8" name="AutoShape 14"/>
            <p:cNvCxnSpPr>
              <a:cxnSpLocks noChangeShapeType="1"/>
              <a:stCxn id="507908" idx="5"/>
              <a:endCxn id="507912" idx="0"/>
            </p:cNvCxnSpPr>
            <p:nvPr/>
          </p:nvCxnSpPr>
          <p:spPr bwMode="auto">
            <a:xfrm>
              <a:off x="1633" y="1009"/>
              <a:ext cx="395" cy="95"/>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19" name="AutoShape 15"/>
            <p:cNvCxnSpPr>
              <a:cxnSpLocks noChangeShapeType="1"/>
              <a:stCxn id="507912" idx="3"/>
              <a:endCxn id="507913" idx="0"/>
            </p:cNvCxnSpPr>
            <p:nvPr/>
          </p:nvCxnSpPr>
          <p:spPr bwMode="auto">
            <a:xfrm flipH="1">
              <a:off x="1692" y="1309"/>
              <a:ext cx="251" cy="1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20" name="AutoShape 16"/>
            <p:cNvCxnSpPr>
              <a:cxnSpLocks noChangeShapeType="1"/>
              <a:stCxn id="507912" idx="5"/>
              <a:endCxn id="507914" idx="0"/>
            </p:cNvCxnSpPr>
            <p:nvPr/>
          </p:nvCxnSpPr>
          <p:spPr bwMode="auto">
            <a:xfrm>
              <a:off x="2113" y="1309"/>
              <a:ext cx="252" cy="1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21" name="Text Box 17"/>
            <p:cNvSpPr txBox="1">
              <a:spLocks noChangeArrowheads="1"/>
            </p:cNvSpPr>
            <p:nvPr/>
          </p:nvSpPr>
          <p:spPr bwMode="auto">
            <a:xfrm>
              <a:off x="428" y="14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7</a:t>
              </a:r>
              <a:endParaRPr kumimoji="1" lang="en-US" altLang="zh-CN" sz="2400" b="1">
                <a:solidFill>
                  <a:srgbClr val="0000FF"/>
                </a:solidFill>
              </a:endParaRPr>
            </a:p>
          </p:txBody>
        </p:sp>
        <p:sp>
          <p:nvSpPr>
            <p:cNvPr id="507922" name="Text Box 18"/>
            <p:cNvSpPr txBox="1">
              <a:spLocks noChangeArrowheads="1"/>
            </p:cNvSpPr>
            <p:nvPr/>
          </p:nvSpPr>
          <p:spPr bwMode="auto">
            <a:xfrm>
              <a:off x="1020" y="14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5</a:t>
              </a:r>
              <a:endParaRPr kumimoji="1" lang="en-US" altLang="zh-CN" sz="2400" b="1">
                <a:solidFill>
                  <a:srgbClr val="0000FF"/>
                </a:solidFill>
              </a:endParaRPr>
            </a:p>
          </p:txBody>
        </p:sp>
        <p:sp>
          <p:nvSpPr>
            <p:cNvPr id="507923" name="Text Box 19"/>
            <p:cNvSpPr txBox="1">
              <a:spLocks noChangeArrowheads="1"/>
            </p:cNvSpPr>
            <p:nvPr/>
          </p:nvSpPr>
          <p:spPr bwMode="auto">
            <a:xfrm>
              <a:off x="1788" y="14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2</a:t>
              </a:r>
              <a:endParaRPr kumimoji="1" lang="en-US" altLang="zh-CN" sz="2400" b="1">
                <a:solidFill>
                  <a:srgbClr val="0000FF"/>
                </a:solidFill>
              </a:endParaRPr>
            </a:p>
          </p:txBody>
        </p:sp>
        <p:sp>
          <p:nvSpPr>
            <p:cNvPr id="507924" name="Text Box 20"/>
            <p:cNvSpPr txBox="1">
              <a:spLocks noChangeArrowheads="1"/>
            </p:cNvSpPr>
            <p:nvPr/>
          </p:nvSpPr>
          <p:spPr bwMode="auto">
            <a:xfrm>
              <a:off x="2461" y="148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4</a:t>
              </a:r>
              <a:endParaRPr kumimoji="1" lang="en-US" altLang="zh-CN" sz="2400" b="1">
                <a:solidFill>
                  <a:srgbClr val="0000FF"/>
                </a:solidFill>
              </a:endParaRPr>
            </a:p>
          </p:txBody>
        </p:sp>
      </p:grpSp>
      <p:sp>
        <p:nvSpPr>
          <p:cNvPr id="507925" name="Text Box 21"/>
          <p:cNvSpPr txBox="1">
            <a:spLocks noChangeArrowheads="1"/>
          </p:cNvSpPr>
          <p:nvPr/>
        </p:nvSpPr>
        <p:spPr bwMode="auto">
          <a:xfrm>
            <a:off x="383581" y="3023642"/>
            <a:ext cx="4286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t>WPL=</a:t>
            </a:r>
            <a:r>
              <a:rPr kumimoji="1" lang="en-US" altLang="zh-CN" sz="2400" b="1">
                <a:solidFill>
                  <a:srgbClr val="0000FF"/>
                </a:solidFill>
              </a:rPr>
              <a:t>7</a:t>
            </a:r>
            <a:r>
              <a:rPr kumimoji="1" lang="en-US" altLang="zh-CN" sz="2400" b="1">
                <a:sym typeface="Symbol" panose="05050102010706020507" pitchFamily="18" charset="2"/>
              </a:rPr>
              <a:t></a:t>
            </a:r>
            <a:r>
              <a:rPr kumimoji="1" lang="en-US" altLang="zh-CN" sz="2400" b="1"/>
              <a:t>2+</a:t>
            </a:r>
            <a:r>
              <a:rPr kumimoji="1" lang="en-US" altLang="zh-CN" sz="2400" b="1">
                <a:solidFill>
                  <a:srgbClr val="0000FF"/>
                </a:solidFill>
              </a:rPr>
              <a:t>5</a:t>
            </a:r>
            <a:r>
              <a:rPr kumimoji="1" lang="en-US" altLang="zh-CN" sz="2400" b="1">
                <a:sym typeface="Symbol" panose="05050102010706020507" pitchFamily="18" charset="2"/>
              </a:rPr>
              <a:t></a:t>
            </a:r>
            <a:r>
              <a:rPr kumimoji="1" lang="en-US" altLang="zh-CN" sz="2400" b="1"/>
              <a:t>2+</a:t>
            </a:r>
            <a:r>
              <a:rPr kumimoji="1" lang="en-US" altLang="zh-CN" sz="2400" b="1">
                <a:solidFill>
                  <a:srgbClr val="0000FF"/>
                </a:solidFill>
              </a:rPr>
              <a:t>2</a:t>
            </a:r>
            <a:r>
              <a:rPr kumimoji="1" lang="en-US" altLang="zh-CN" sz="2400" b="1">
                <a:sym typeface="Symbol" panose="05050102010706020507" pitchFamily="18" charset="2"/>
              </a:rPr>
              <a:t></a:t>
            </a:r>
            <a:r>
              <a:rPr kumimoji="1" lang="en-US" altLang="zh-CN" sz="2400" b="1"/>
              <a:t>2+</a:t>
            </a:r>
            <a:r>
              <a:rPr kumimoji="1" lang="en-US" altLang="zh-CN" sz="2400" b="1">
                <a:solidFill>
                  <a:srgbClr val="0000FF"/>
                </a:solidFill>
              </a:rPr>
              <a:t>4</a:t>
            </a:r>
            <a:r>
              <a:rPr kumimoji="1" lang="en-US" altLang="zh-CN" sz="2400" b="1">
                <a:sym typeface="Symbol" panose="05050102010706020507" pitchFamily="18" charset="2"/>
              </a:rPr>
              <a:t></a:t>
            </a:r>
            <a:r>
              <a:rPr kumimoji="1" lang="en-US" altLang="zh-CN" sz="2400" b="1"/>
              <a:t>2= </a:t>
            </a:r>
            <a:r>
              <a:rPr kumimoji="1" lang="en-US" altLang="zh-CN" sz="2400" b="1">
                <a:solidFill>
                  <a:srgbClr val="0000FF"/>
                </a:solidFill>
              </a:rPr>
              <a:t>36</a:t>
            </a:r>
            <a:endParaRPr kumimoji="1" lang="en-US" altLang="zh-CN" sz="2400" b="1">
              <a:solidFill>
                <a:srgbClr val="0000FF"/>
              </a:solidFill>
            </a:endParaRPr>
          </a:p>
        </p:txBody>
      </p:sp>
      <p:grpSp>
        <p:nvGrpSpPr>
          <p:cNvPr id="507926" name="Group 22"/>
          <p:cNvGrpSpPr/>
          <p:nvPr/>
        </p:nvGrpSpPr>
        <p:grpSpPr bwMode="auto">
          <a:xfrm>
            <a:off x="4707931" y="3633242"/>
            <a:ext cx="3724275" cy="1905000"/>
            <a:chOff x="3012" y="2112"/>
            <a:chExt cx="2346" cy="1200"/>
          </a:xfrm>
        </p:grpSpPr>
        <p:sp>
          <p:nvSpPr>
            <p:cNvPr id="507927" name="Oval 23"/>
            <p:cNvSpPr>
              <a:spLocks noChangeArrowheads="1"/>
            </p:cNvSpPr>
            <p:nvPr/>
          </p:nvSpPr>
          <p:spPr bwMode="auto">
            <a:xfrm>
              <a:off x="3732" y="211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28" name="Oval 24"/>
            <p:cNvSpPr>
              <a:spLocks noChangeArrowheads="1"/>
            </p:cNvSpPr>
            <p:nvPr/>
          </p:nvSpPr>
          <p:spPr bwMode="auto">
            <a:xfrm>
              <a:off x="3252" y="2400"/>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a</a:t>
              </a:r>
              <a:endParaRPr kumimoji="1" lang="en-US" altLang="zh-CN" sz="2400" b="1" i="1"/>
            </a:p>
          </p:txBody>
        </p:sp>
        <p:sp>
          <p:nvSpPr>
            <p:cNvPr id="507929" name="Oval 25"/>
            <p:cNvSpPr>
              <a:spLocks noChangeArrowheads="1"/>
            </p:cNvSpPr>
            <p:nvPr/>
          </p:nvSpPr>
          <p:spPr bwMode="auto">
            <a:xfrm>
              <a:off x="4212" y="2400"/>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30" name="Oval 26"/>
            <p:cNvSpPr>
              <a:spLocks noChangeArrowheads="1"/>
            </p:cNvSpPr>
            <p:nvPr/>
          </p:nvSpPr>
          <p:spPr bwMode="auto">
            <a:xfrm>
              <a:off x="3876" y="2688"/>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b</a:t>
              </a:r>
              <a:endParaRPr kumimoji="1" lang="en-US" altLang="zh-CN" sz="2400" b="1" i="1"/>
            </a:p>
          </p:txBody>
        </p:sp>
        <p:sp>
          <p:nvSpPr>
            <p:cNvPr id="507931" name="Oval 27"/>
            <p:cNvSpPr>
              <a:spLocks noChangeArrowheads="1"/>
            </p:cNvSpPr>
            <p:nvPr/>
          </p:nvSpPr>
          <p:spPr bwMode="auto">
            <a:xfrm>
              <a:off x="4578" y="2688"/>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2400" b="1"/>
            </a:p>
          </p:txBody>
        </p:sp>
        <p:cxnSp>
          <p:nvCxnSpPr>
            <p:cNvPr id="507932" name="AutoShape 28"/>
            <p:cNvCxnSpPr>
              <a:cxnSpLocks noChangeShapeType="1"/>
              <a:stCxn id="507927" idx="3"/>
              <a:endCxn id="507928" idx="0"/>
            </p:cNvCxnSpPr>
            <p:nvPr/>
          </p:nvCxnSpPr>
          <p:spPr bwMode="auto">
            <a:xfrm flipH="1">
              <a:off x="3372" y="2317"/>
              <a:ext cx="395"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33" name="AutoShape 29"/>
            <p:cNvCxnSpPr>
              <a:cxnSpLocks noChangeShapeType="1"/>
              <a:stCxn id="507927" idx="5"/>
              <a:endCxn id="507929" idx="0"/>
            </p:cNvCxnSpPr>
            <p:nvPr/>
          </p:nvCxnSpPr>
          <p:spPr bwMode="auto">
            <a:xfrm>
              <a:off x="3937" y="2317"/>
              <a:ext cx="395"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34" name="AutoShape 30"/>
            <p:cNvCxnSpPr>
              <a:cxnSpLocks noChangeShapeType="1"/>
              <a:stCxn id="507929" idx="3"/>
              <a:endCxn id="507930" idx="0"/>
            </p:cNvCxnSpPr>
            <p:nvPr/>
          </p:nvCxnSpPr>
          <p:spPr bwMode="auto">
            <a:xfrm flipH="1">
              <a:off x="3996" y="2605"/>
              <a:ext cx="251"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35" name="AutoShape 31"/>
            <p:cNvCxnSpPr>
              <a:cxnSpLocks noChangeShapeType="1"/>
              <a:stCxn id="507929" idx="5"/>
              <a:endCxn id="507931" idx="0"/>
            </p:cNvCxnSpPr>
            <p:nvPr/>
          </p:nvCxnSpPr>
          <p:spPr bwMode="auto">
            <a:xfrm>
              <a:off x="4417" y="2605"/>
              <a:ext cx="281"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36" name="Oval 32"/>
            <p:cNvSpPr>
              <a:spLocks noChangeArrowheads="1"/>
            </p:cNvSpPr>
            <p:nvPr/>
          </p:nvSpPr>
          <p:spPr bwMode="auto">
            <a:xfrm>
              <a:off x="4242" y="302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c</a:t>
              </a:r>
              <a:endParaRPr kumimoji="1" lang="en-US" altLang="zh-CN" sz="2400" b="1" i="1"/>
            </a:p>
          </p:txBody>
        </p:sp>
        <p:cxnSp>
          <p:nvCxnSpPr>
            <p:cNvPr id="507937" name="AutoShape 33"/>
            <p:cNvCxnSpPr>
              <a:cxnSpLocks noChangeShapeType="1"/>
              <a:stCxn id="507931" idx="3"/>
              <a:endCxn id="507936" idx="0"/>
            </p:cNvCxnSpPr>
            <p:nvPr/>
          </p:nvCxnSpPr>
          <p:spPr bwMode="auto">
            <a:xfrm flipH="1">
              <a:off x="4362" y="2893"/>
              <a:ext cx="251" cy="13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38" name="Oval 34"/>
            <p:cNvSpPr>
              <a:spLocks noChangeArrowheads="1"/>
            </p:cNvSpPr>
            <p:nvPr/>
          </p:nvSpPr>
          <p:spPr bwMode="auto">
            <a:xfrm>
              <a:off x="4914" y="302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d</a:t>
              </a:r>
              <a:endParaRPr kumimoji="1" lang="en-US" altLang="zh-CN" sz="2400" b="1" i="1"/>
            </a:p>
          </p:txBody>
        </p:sp>
        <p:cxnSp>
          <p:nvCxnSpPr>
            <p:cNvPr id="507939" name="AutoShape 35"/>
            <p:cNvCxnSpPr>
              <a:cxnSpLocks noChangeShapeType="1"/>
              <a:stCxn id="507931" idx="5"/>
              <a:endCxn id="507938" idx="0"/>
            </p:cNvCxnSpPr>
            <p:nvPr/>
          </p:nvCxnSpPr>
          <p:spPr bwMode="auto">
            <a:xfrm>
              <a:off x="4783" y="2893"/>
              <a:ext cx="251" cy="13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40" name="Text Box 36"/>
            <p:cNvSpPr txBox="1">
              <a:spLocks noChangeArrowheads="1"/>
            </p:cNvSpPr>
            <p:nvPr/>
          </p:nvSpPr>
          <p:spPr bwMode="auto">
            <a:xfrm>
              <a:off x="3012" y="235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7</a:t>
              </a:r>
              <a:endParaRPr kumimoji="1" lang="en-US" altLang="zh-CN" sz="2400" b="1">
                <a:solidFill>
                  <a:srgbClr val="0000FF"/>
                </a:solidFill>
              </a:endParaRPr>
            </a:p>
          </p:txBody>
        </p:sp>
        <p:sp>
          <p:nvSpPr>
            <p:cNvPr id="507941" name="Text Box 37"/>
            <p:cNvSpPr txBox="1">
              <a:spLocks noChangeArrowheads="1"/>
            </p:cNvSpPr>
            <p:nvPr/>
          </p:nvSpPr>
          <p:spPr bwMode="auto">
            <a:xfrm>
              <a:off x="3648" y="268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5</a:t>
              </a:r>
              <a:endParaRPr kumimoji="1" lang="en-US" altLang="zh-CN" sz="2400" b="1">
                <a:solidFill>
                  <a:srgbClr val="0000FF"/>
                </a:solidFill>
              </a:endParaRPr>
            </a:p>
          </p:txBody>
        </p:sp>
        <p:sp>
          <p:nvSpPr>
            <p:cNvPr id="507942" name="Text Box 38"/>
            <p:cNvSpPr txBox="1">
              <a:spLocks noChangeArrowheads="1"/>
            </p:cNvSpPr>
            <p:nvPr/>
          </p:nvSpPr>
          <p:spPr bwMode="auto">
            <a:xfrm>
              <a:off x="4014" y="30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2</a:t>
              </a:r>
              <a:endParaRPr kumimoji="1" lang="en-US" altLang="zh-CN" sz="2400" b="1">
                <a:solidFill>
                  <a:srgbClr val="0000FF"/>
                </a:solidFill>
              </a:endParaRPr>
            </a:p>
          </p:txBody>
        </p:sp>
        <p:sp>
          <p:nvSpPr>
            <p:cNvPr id="507943" name="Text Box 39"/>
            <p:cNvSpPr txBox="1">
              <a:spLocks noChangeArrowheads="1"/>
            </p:cNvSpPr>
            <p:nvPr/>
          </p:nvSpPr>
          <p:spPr bwMode="auto">
            <a:xfrm>
              <a:off x="5118" y="30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4</a:t>
              </a:r>
              <a:endParaRPr kumimoji="1" lang="en-US" altLang="zh-CN" sz="2400" b="1">
                <a:solidFill>
                  <a:srgbClr val="0000FF"/>
                </a:solidFill>
              </a:endParaRPr>
            </a:p>
          </p:txBody>
        </p:sp>
      </p:grpSp>
      <p:sp>
        <p:nvSpPr>
          <p:cNvPr id="507944" name="Text Box 40"/>
          <p:cNvSpPr txBox="1">
            <a:spLocks noChangeArrowheads="1"/>
          </p:cNvSpPr>
          <p:nvPr/>
        </p:nvSpPr>
        <p:spPr bwMode="auto">
          <a:xfrm>
            <a:off x="4803180" y="5538242"/>
            <a:ext cx="4449339"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kumimoji="1" lang="en-US" altLang="zh-CN" sz="2400" b="1" dirty="0"/>
              <a:t>WPL=</a:t>
            </a:r>
            <a:r>
              <a:rPr kumimoji="1" lang="en-US" altLang="zh-CN" sz="2400" b="1" dirty="0">
                <a:solidFill>
                  <a:srgbClr val="0000FF"/>
                </a:solidFill>
              </a:rPr>
              <a:t>7</a:t>
            </a:r>
            <a:r>
              <a:rPr kumimoji="1" lang="en-US" altLang="zh-CN" sz="2400" b="1" dirty="0">
                <a:sym typeface="Symbol" panose="05050102010706020507" pitchFamily="18" charset="2"/>
              </a:rPr>
              <a:t></a:t>
            </a:r>
            <a:r>
              <a:rPr kumimoji="1" lang="en-US" altLang="zh-CN" sz="2400" b="1" dirty="0"/>
              <a:t>1+</a:t>
            </a:r>
            <a:r>
              <a:rPr kumimoji="1" lang="en-US" altLang="zh-CN" sz="2400" b="1" dirty="0">
                <a:solidFill>
                  <a:srgbClr val="0000FF"/>
                </a:solidFill>
              </a:rPr>
              <a:t>5</a:t>
            </a:r>
            <a:r>
              <a:rPr kumimoji="1" lang="en-US" altLang="zh-CN" sz="2400" b="1" dirty="0">
                <a:sym typeface="Symbol" panose="05050102010706020507" pitchFamily="18" charset="2"/>
              </a:rPr>
              <a:t></a:t>
            </a:r>
            <a:r>
              <a:rPr kumimoji="1" lang="en-US" altLang="zh-CN" sz="2400" b="1" dirty="0"/>
              <a:t>2+</a:t>
            </a:r>
            <a:r>
              <a:rPr kumimoji="1" lang="en-US" altLang="zh-CN" sz="2400" b="1" dirty="0">
                <a:solidFill>
                  <a:srgbClr val="0000FF"/>
                </a:solidFill>
              </a:rPr>
              <a:t>2</a:t>
            </a:r>
            <a:r>
              <a:rPr kumimoji="1" lang="en-US" altLang="zh-CN" sz="2400" b="1" dirty="0">
                <a:sym typeface="Symbol" panose="05050102010706020507" pitchFamily="18" charset="2"/>
              </a:rPr>
              <a:t></a:t>
            </a:r>
            <a:r>
              <a:rPr kumimoji="1" lang="en-US" altLang="zh-CN" sz="2400" b="1" dirty="0"/>
              <a:t>3+</a:t>
            </a:r>
            <a:r>
              <a:rPr kumimoji="1" lang="en-US" altLang="zh-CN" sz="2400" b="1" dirty="0">
                <a:solidFill>
                  <a:srgbClr val="0000FF"/>
                </a:solidFill>
              </a:rPr>
              <a:t>4</a:t>
            </a:r>
            <a:r>
              <a:rPr kumimoji="1" lang="en-US" altLang="zh-CN" sz="2400" b="1" dirty="0">
                <a:sym typeface="Symbol" panose="05050102010706020507" pitchFamily="18" charset="2"/>
              </a:rPr>
              <a:t></a:t>
            </a:r>
            <a:r>
              <a:rPr kumimoji="1" lang="en-US" altLang="zh-CN" sz="2400" b="1" dirty="0"/>
              <a:t>3= </a:t>
            </a:r>
            <a:r>
              <a:rPr kumimoji="1" lang="en-US" altLang="zh-CN" sz="2400" b="1" dirty="0">
                <a:solidFill>
                  <a:srgbClr val="0000FF"/>
                </a:solidFill>
              </a:rPr>
              <a:t>35</a:t>
            </a:r>
            <a:r>
              <a:rPr kumimoji="1" lang="en-US" altLang="zh-CN" sz="2400" b="1" dirty="0"/>
              <a:t>  </a:t>
            </a:r>
            <a:endParaRPr kumimoji="1" lang="en-US" altLang="zh-CN" sz="2400" b="1" dirty="0"/>
          </a:p>
        </p:txBody>
      </p:sp>
      <p:grpSp>
        <p:nvGrpSpPr>
          <p:cNvPr id="507945" name="Group 41"/>
          <p:cNvGrpSpPr/>
          <p:nvPr/>
        </p:nvGrpSpPr>
        <p:grpSpPr bwMode="auto">
          <a:xfrm>
            <a:off x="466131" y="3633242"/>
            <a:ext cx="3295650" cy="1905000"/>
            <a:chOff x="340" y="2112"/>
            <a:chExt cx="2076" cy="1200"/>
          </a:xfrm>
        </p:grpSpPr>
        <p:sp>
          <p:nvSpPr>
            <p:cNvPr id="507946" name="Text Box 42"/>
            <p:cNvSpPr txBox="1">
              <a:spLocks noChangeArrowheads="1"/>
            </p:cNvSpPr>
            <p:nvPr/>
          </p:nvSpPr>
          <p:spPr bwMode="auto">
            <a:xfrm>
              <a:off x="2176" y="2688"/>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5</a:t>
              </a:r>
              <a:endParaRPr kumimoji="1" lang="en-US" altLang="zh-CN" sz="2400" b="1">
                <a:solidFill>
                  <a:srgbClr val="0000FF"/>
                </a:solidFill>
              </a:endParaRPr>
            </a:p>
          </p:txBody>
        </p:sp>
        <p:sp>
          <p:nvSpPr>
            <p:cNvPr id="507947" name="Oval 43"/>
            <p:cNvSpPr>
              <a:spLocks noChangeArrowheads="1"/>
            </p:cNvSpPr>
            <p:nvPr/>
          </p:nvSpPr>
          <p:spPr bwMode="auto">
            <a:xfrm>
              <a:off x="1060" y="211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48" name="Oval 44"/>
            <p:cNvSpPr>
              <a:spLocks noChangeArrowheads="1"/>
            </p:cNvSpPr>
            <p:nvPr/>
          </p:nvSpPr>
          <p:spPr bwMode="auto">
            <a:xfrm>
              <a:off x="580" y="2400"/>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a</a:t>
              </a:r>
              <a:endParaRPr kumimoji="1" lang="en-US" altLang="zh-CN" sz="2400" b="1" i="1"/>
            </a:p>
          </p:txBody>
        </p:sp>
        <p:sp>
          <p:nvSpPr>
            <p:cNvPr id="507949" name="Oval 45"/>
            <p:cNvSpPr>
              <a:spLocks noChangeArrowheads="1"/>
            </p:cNvSpPr>
            <p:nvPr/>
          </p:nvSpPr>
          <p:spPr bwMode="auto">
            <a:xfrm>
              <a:off x="1519" y="2400"/>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50" name="Oval 46"/>
            <p:cNvSpPr>
              <a:spLocks noChangeArrowheads="1"/>
            </p:cNvSpPr>
            <p:nvPr/>
          </p:nvSpPr>
          <p:spPr bwMode="auto">
            <a:xfrm>
              <a:off x="1936" y="2688"/>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b</a:t>
              </a:r>
              <a:endParaRPr kumimoji="1" lang="en-US" altLang="zh-CN" sz="2400" b="1" i="1"/>
            </a:p>
          </p:txBody>
        </p:sp>
        <p:sp>
          <p:nvSpPr>
            <p:cNvPr id="507951" name="Oval 47"/>
            <p:cNvSpPr>
              <a:spLocks noChangeArrowheads="1"/>
            </p:cNvSpPr>
            <p:nvPr/>
          </p:nvSpPr>
          <p:spPr bwMode="auto">
            <a:xfrm>
              <a:off x="1072" y="2688"/>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2400" b="1"/>
            </a:p>
          </p:txBody>
        </p:sp>
        <p:cxnSp>
          <p:nvCxnSpPr>
            <p:cNvPr id="507952" name="AutoShape 48"/>
            <p:cNvCxnSpPr>
              <a:cxnSpLocks noChangeShapeType="1"/>
              <a:stCxn id="507947" idx="3"/>
              <a:endCxn id="507948" idx="0"/>
            </p:cNvCxnSpPr>
            <p:nvPr/>
          </p:nvCxnSpPr>
          <p:spPr bwMode="auto">
            <a:xfrm flipH="1">
              <a:off x="700" y="2317"/>
              <a:ext cx="395"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53" name="AutoShape 49"/>
            <p:cNvCxnSpPr>
              <a:cxnSpLocks noChangeShapeType="1"/>
              <a:stCxn id="507947" idx="5"/>
              <a:endCxn id="507949" idx="0"/>
            </p:cNvCxnSpPr>
            <p:nvPr/>
          </p:nvCxnSpPr>
          <p:spPr bwMode="auto">
            <a:xfrm>
              <a:off x="1265" y="2317"/>
              <a:ext cx="374"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54" name="AutoShape 50"/>
            <p:cNvCxnSpPr>
              <a:cxnSpLocks noChangeShapeType="1"/>
              <a:stCxn id="507949" idx="5"/>
              <a:endCxn id="507950" idx="0"/>
            </p:cNvCxnSpPr>
            <p:nvPr/>
          </p:nvCxnSpPr>
          <p:spPr bwMode="auto">
            <a:xfrm>
              <a:off x="1724" y="2605"/>
              <a:ext cx="332"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55" name="AutoShape 51"/>
            <p:cNvCxnSpPr>
              <a:cxnSpLocks noChangeShapeType="1"/>
              <a:stCxn id="507949" idx="3"/>
              <a:endCxn id="507951" idx="0"/>
            </p:cNvCxnSpPr>
            <p:nvPr/>
          </p:nvCxnSpPr>
          <p:spPr bwMode="auto">
            <a:xfrm flipH="1">
              <a:off x="1192" y="2605"/>
              <a:ext cx="362" cy="83"/>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56" name="Oval 52"/>
            <p:cNvSpPr>
              <a:spLocks noChangeArrowheads="1"/>
            </p:cNvSpPr>
            <p:nvPr/>
          </p:nvSpPr>
          <p:spPr bwMode="auto">
            <a:xfrm>
              <a:off x="736" y="302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c</a:t>
              </a:r>
              <a:endParaRPr kumimoji="1" lang="en-US" altLang="zh-CN" sz="2400" b="1" i="1"/>
            </a:p>
          </p:txBody>
        </p:sp>
        <p:cxnSp>
          <p:nvCxnSpPr>
            <p:cNvPr id="507957" name="AutoShape 53"/>
            <p:cNvCxnSpPr>
              <a:cxnSpLocks noChangeShapeType="1"/>
              <a:stCxn id="507951" idx="3"/>
              <a:endCxn id="507956" idx="0"/>
            </p:cNvCxnSpPr>
            <p:nvPr/>
          </p:nvCxnSpPr>
          <p:spPr bwMode="auto">
            <a:xfrm flipH="1">
              <a:off x="856" y="2893"/>
              <a:ext cx="251" cy="13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58" name="Oval 54"/>
            <p:cNvSpPr>
              <a:spLocks noChangeArrowheads="1"/>
            </p:cNvSpPr>
            <p:nvPr/>
          </p:nvSpPr>
          <p:spPr bwMode="auto">
            <a:xfrm>
              <a:off x="1408" y="302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rgbClr val="FF3300"/>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d</a:t>
              </a:r>
              <a:endParaRPr kumimoji="1" lang="en-US" altLang="zh-CN" sz="2400" b="1" i="1"/>
            </a:p>
          </p:txBody>
        </p:sp>
        <p:cxnSp>
          <p:nvCxnSpPr>
            <p:cNvPr id="507959" name="AutoShape 55"/>
            <p:cNvCxnSpPr>
              <a:cxnSpLocks noChangeShapeType="1"/>
              <a:stCxn id="507951" idx="5"/>
              <a:endCxn id="507958" idx="0"/>
            </p:cNvCxnSpPr>
            <p:nvPr/>
          </p:nvCxnSpPr>
          <p:spPr bwMode="auto">
            <a:xfrm>
              <a:off x="1277" y="2893"/>
              <a:ext cx="251" cy="131"/>
            </a:xfrm>
            <a:prstGeom prst="straightConnector1">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60" name="Text Box 56"/>
            <p:cNvSpPr txBox="1">
              <a:spLocks noChangeArrowheads="1"/>
            </p:cNvSpPr>
            <p:nvPr/>
          </p:nvSpPr>
          <p:spPr bwMode="auto">
            <a:xfrm>
              <a:off x="340" y="235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7</a:t>
              </a:r>
              <a:endParaRPr kumimoji="1" lang="en-US" altLang="zh-CN" sz="2400" b="1">
                <a:solidFill>
                  <a:srgbClr val="0000FF"/>
                </a:solidFill>
              </a:endParaRPr>
            </a:p>
          </p:txBody>
        </p:sp>
        <p:sp>
          <p:nvSpPr>
            <p:cNvPr id="507961" name="Text Box 57"/>
            <p:cNvSpPr txBox="1">
              <a:spLocks noChangeArrowheads="1"/>
            </p:cNvSpPr>
            <p:nvPr/>
          </p:nvSpPr>
          <p:spPr bwMode="auto">
            <a:xfrm>
              <a:off x="544" y="30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2</a:t>
              </a:r>
              <a:endParaRPr kumimoji="1" lang="en-US" altLang="zh-CN" sz="2400" b="1">
                <a:solidFill>
                  <a:srgbClr val="0000FF"/>
                </a:solidFill>
              </a:endParaRPr>
            </a:p>
          </p:txBody>
        </p:sp>
        <p:sp>
          <p:nvSpPr>
            <p:cNvPr id="507962" name="Text Box 58"/>
            <p:cNvSpPr txBox="1">
              <a:spLocks noChangeArrowheads="1"/>
            </p:cNvSpPr>
            <p:nvPr/>
          </p:nvSpPr>
          <p:spPr bwMode="auto">
            <a:xfrm>
              <a:off x="1600" y="302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4</a:t>
              </a:r>
              <a:endParaRPr kumimoji="1" lang="en-US" altLang="zh-CN" sz="2400" b="1">
                <a:solidFill>
                  <a:srgbClr val="0000FF"/>
                </a:solidFill>
              </a:endParaRPr>
            </a:p>
          </p:txBody>
        </p:sp>
      </p:grpSp>
      <p:sp>
        <p:nvSpPr>
          <p:cNvPr id="507963" name="Text Box 59"/>
          <p:cNvSpPr txBox="1">
            <a:spLocks noChangeArrowheads="1"/>
          </p:cNvSpPr>
          <p:nvPr/>
        </p:nvSpPr>
        <p:spPr bwMode="auto">
          <a:xfrm>
            <a:off x="535980" y="5538242"/>
            <a:ext cx="4391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eaLnBrk="0" hangingPunct="0">
              <a:spcBef>
                <a:spcPct val="50000"/>
              </a:spcBef>
            </a:pPr>
            <a:r>
              <a:rPr kumimoji="1" lang="en-US" altLang="zh-CN" sz="2400" b="1" dirty="0"/>
              <a:t>WPL=</a:t>
            </a:r>
            <a:r>
              <a:rPr kumimoji="1" lang="en-US" altLang="zh-CN" sz="2400" b="1" dirty="0">
                <a:solidFill>
                  <a:srgbClr val="0000FF"/>
                </a:solidFill>
              </a:rPr>
              <a:t>7</a:t>
            </a:r>
            <a:r>
              <a:rPr kumimoji="1" lang="en-US" altLang="zh-CN" sz="2400" b="1" dirty="0">
                <a:sym typeface="Symbol" panose="05050102010706020507" pitchFamily="18" charset="2"/>
              </a:rPr>
              <a:t></a:t>
            </a:r>
            <a:r>
              <a:rPr kumimoji="1" lang="en-US" altLang="zh-CN" sz="2400" b="1" dirty="0"/>
              <a:t>1+</a:t>
            </a:r>
            <a:r>
              <a:rPr kumimoji="1" lang="en-US" altLang="zh-CN" sz="2400" b="1" dirty="0">
                <a:solidFill>
                  <a:srgbClr val="0000FF"/>
                </a:solidFill>
              </a:rPr>
              <a:t>5</a:t>
            </a:r>
            <a:r>
              <a:rPr kumimoji="1" lang="en-US" altLang="zh-CN" sz="2400" b="1" dirty="0">
                <a:sym typeface="Symbol" panose="05050102010706020507" pitchFamily="18" charset="2"/>
              </a:rPr>
              <a:t></a:t>
            </a:r>
            <a:r>
              <a:rPr kumimoji="1" lang="en-US" altLang="zh-CN" sz="2400" b="1" dirty="0"/>
              <a:t>2+</a:t>
            </a:r>
            <a:r>
              <a:rPr kumimoji="1" lang="en-US" altLang="zh-CN" sz="2400" b="1" dirty="0">
                <a:solidFill>
                  <a:srgbClr val="0000FF"/>
                </a:solidFill>
              </a:rPr>
              <a:t>2</a:t>
            </a:r>
            <a:r>
              <a:rPr kumimoji="1" lang="en-US" altLang="zh-CN" sz="2400" b="1" dirty="0">
                <a:sym typeface="Symbol" panose="05050102010706020507" pitchFamily="18" charset="2"/>
              </a:rPr>
              <a:t></a:t>
            </a:r>
            <a:r>
              <a:rPr kumimoji="1" lang="en-US" altLang="zh-CN" sz="2400" b="1" dirty="0"/>
              <a:t>3+</a:t>
            </a:r>
            <a:r>
              <a:rPr kumimoji="1" lang="en-US" altLang="zh-CN" sz="2400" b="1" dirty="0">
                <a:solidFill>
                  <a:srgbClr val="0000FF"/>
                </a:solidFill>
              </a:rPr>
              <a:t>4</a:t>
            </a:r>
            <a:r>
              <a:rPr kumimoji="1" lang="en-US" altLang="zh-CN" sz="2400" b="1" dirty="0">
                <a:sym typeface="Symbol" panose="05050102010706020507" pitchFamily="18" charset="2"/>
              </a:rPr>
              <a:t></a:t>
            </a:r>
            <a:r>
              <a:rPr kumimoji="1" lang="en-US" altLang="zh-CN" sz="2400" b="1" dirty="0"/>
              <a:t>3= </a:t>
            </a:r>
            <a:r>
              <a:rPr kumimoji="1" lang="en-US" altLang="zh-CN" sz="2400" b="1" dirty="0">
                <a:solidFill>
                  <a:srgbClr val="0000FF"/>
                </a:solidFill>
              </a:rPr>
              <a:t>35</a:t>
            </a:r>
            <a:r>
              <a:rPr kumimoji="1" lang="en-US" altLang="zh-CN" sz="2400" b="1" dirty="0"/>
              <a:t>  </a:t>
            </a:r>
            <a:endParaRPr kumimoji="1" lang="en-US" altLang="zh-CN" sz="2400" b="1" dirty="0"/>
          </a:p>
        </p:txBody>
      </p:sp>
      <p:grpSp>
        <p:nvGrpSpPr>
          <p:cNvPr id="507964" name="Group 60"/>
          <p:cNvGrpSpPr/>
          <p:nvPr/>
        </p:nvGrpSpPr>
        <p:grpSpPr bwMode="auto">
          <a:xfrm>
            <a:off x="5012731" y="1188492"/>
            <a:ext cx="3219450" cy="1835150"/>
            <a:chOff x="3204" y="572"/>
            <a:chExt cx="2028" cy="1156"/>
          </a:xfrm>
        </p:grpSpPr>
        <p:sp>
          <p:nvSpPr>
            <p:cNvPr id="507965" name="Oval 61"/>
            <p:cNvSpPr>
              <a:spLocks noChangeArrowheads="1"/>
            </p:cNvSpPr>
            <p:nvPr/>
          </p:nvSpPr>
          <p:spPr bwMode="auto">
            <a:xfrm>
              <a:off x="4308" y="572"/>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66" name="Oval 62"/>
            <p:cNvSpPr>
              <a:spLocks noChangeArrowheads="1"/>
            </p:cNvSpPr>
            <p:nvPr/>
          </p:nvSpPr>
          <p:spPr bwMode="auto">
            <a:xfrm>
              <a:off x="3828" y="86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07967" name="Oval 63"/>
            <p:cNvSpPr>
              <a:spLocks noChangeArrowheads="1"/>
            </p:cNvSpPr>
            <p:nvPr/>
          </p:nvSpPr>
          <p:spPr bwMode="auto">
            <a:xfrm>
              <a:off x="3444" y="119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d</a:t>
              </a:r>
              <a:endParaRPr kumimoji="1" lang="en-US" altLang="zh-CN" sz="2400" b="1" i="1"/>
            </a:p>
          </p:txBody>
        </p:sp>
        <p:sp>
          <p:nvSpPr>
            <p:cNvPr id="507968" name="Oval 64"/>
            <p:cNvSpPr>
              <a:spLocks noChangeArrowheads="1"/>
            </p:cNvSpPr>
            <p:nvPr/>
          </p:nvSpPr>
          <p:spPr bwMode="auto">
            <a:xfrm>
              <a:off x="4233" y="1187"/>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endParaRPr kumimoji="1" lang="zh-CN" altLang="zh-CN" sz="2400" b="1"/>
            </a:p>
          </p:txBody>
        </p:sp>
        <p:sp>
          <p:nvSpPr>
            <p:cNvPr id="507969" name="Oval 65"/>
            <p:cNvSpPr>
              <a:spLocks noChangeArrowheads="1"/>
            </p:cNvSpPr>
            <p:nvPr/>
          </p:nvSpPr>
          <p:spPr bwMode="auto">
            <a:xfrm>
              <a:off x="4788" y="864"/>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c</a:t>
              </a:r>
              <a:endParaRPr kumimoji="1" lang="en-US" altLang="zh-CN" sz="2400" b="1" i="1"/>
            </a:p>
          </p:txBody>
        </p:sp>
        <p:cxnSp>
          <p:nvCxnSpPr>
            <p:cNvPr id="507970" name="AutoShape 66"/>
            <p:cNvCxnSpPr>
              <a:cxnSpLocks noChangeShapeType="1"/>
              <a:stCxn id="507965" idx="3"/>
              <a:endCxn id="507966" idx="0"/>
            </p:cNvCxnSpPr>
            <p:nvPr/>
          </p:nvCxnSpPr>
          <p:spPr bwMode="auto">
            <a:xfrm flipH="1">
              <a:off x="3948" y="777"/>
              <a:ext cx="395" cy="87"/>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71" name="AutoShape 67"/>
            <p:cNvCxnSpPr>
              <a:cxnSpLocks noChangeShapeType="1"/>
              <a:stCxn id="507966" idx="3"/>
              <a:endCxn id="507967" idx="0"/>
            </p:cNvCxnSpPr>
            <p:nvPr/>
          </p:nvCxnSpPr>
          <p:spPr bwMode="auto">
            <a:xfrm flipH="1">
              <a:off x="3564" y="1069"/>
              <a:ext cx="299" cy="125"/>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72" name="AutoShape 68"/>
            <p:cNvCxnSpPr>
              <a:cxnSpLocks noChangeShapeType="1"/>
              <a:stCxn id="507966" idx="5"/>
              <a:endCxn id="507968" idx="0"/>
            </p:cNvCxnSpPr>
            <p:nvPr/>
          </p:nvCxnSpPr>
          <p:spPr bwMode="auto">
            <a:xfrm>
              <a:off x="4033" y="1069"/>
              <a:ext cx="320" cy="118"/>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7973" name="AutoShape 69"/>
            <p:cNvCxnSpPr>
              <a:cxnSpLocks noChangeShapeType="1"/>
              <a:stCxn id="507965" idx="5"/>
              <a:endCxn id="507969" idx="0"/>
            </p:cNvCxnSpPr>
            <p:nvPr/>
          </p:nvCxnSpPr>
          <p:spPr bwMode="auto">
            <a:xfrm>
              <a:off x="4513" y="777"/>
              <a:ext cx="395" cy="87"/>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74" name="Oval 70"/>
            <p:cNvSpPr>
              <a:spLocks noChangeArrowheads="1"/>
            </p:cNvSpPr>
            <p:nvPr/>
          </p:nvSpPr>
          <p:spPr bwMode="auto">
            <a:xfrm>
              <a:off x="3888" y="1475"/>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a</a:t>
              </a:r>
              <a:endParaRPr kumimoji="1" lang="en-US" altLang="zh-CN" sz="2400" b="1" i="1"/>
            </a:p>
          </p:txBody>
        </p:sp>
        <p:cxnSp>
          <p:nvCxnSpPr>
            <p:cNvPr id="507975" name="AutoShape 71"/>
            <p:cNvCxnSpPr>
              <a:cxnSpLocks noChangeShapeType="1"/>
              <a:stCxn id="507968" idx="3"/>
              <a:endCxn id="507974" idx="0"/>
            </p:cNvCxnSpPr>
            <p:nvPr/>
          </p:nvCxnSpPr>
          <p:spPr bwMode="auto">
            <a:xfrm flipH="1">
              <a:off x="4008" y="1392"/>
              <a:ext cx="260" cy="83"/>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76" name="Oval 72"/>
            <p:cNvSpPr>
              <a:spLocks noChangeArrowheads="1"/>
            </p:cNvSpPr>
            <p:nvPr/>
          </p:nvSpPr>
          <p:spPr bwMode="auto">
            <a:xfrm>
              <a:off x="4564" y="1469"/>
              <a:ext cx="240" cy="240"/>
            </a:xfrm>
            <a:prstGeom prst="ellipse">
              <a:avLst/>
            </a:prstGeom>
            <a:gradFill rotWithShape="0">
              <a:gsLst>
                <a:gs pos="0">
                  <a:srgbClr val="FFFFFF"/>
                </a:gs>
                <a:gs pos="100000">
                  <a:srgbClr val="FF3300"/>
                </a:gs>
              </a:gsLst>
              <a:path path="shape">
                <a:fillToRect l="50000" t="50000" r="50000" b="50000"/>
              </a:path>
            </a:gradFill>
            <a:ln>
              <a:noFill/>
            </a:ln>
            <a:effectLst/>
            <a:extLst>
              <a:ext uri="{91240B29-F687-4F45-9708-019B960494DF}">
                <a14:hiddenLine xmlns:a14="http://schemas.microsoft.com/office/drawing/2010/main" w="19050">
                  <a:solidFill>
                    <a:schemeClr val="accent2"/>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0" hangingPunct="0"/>
              <a:r>
                <a:rPr kumimoji="1" lang="en-US" altLang="zh-CN" sz="2400" b="1" i="1"/>
                <a:t>b</a:t>
              </a:r>
              <a:endParaRPr kumimoji="1" lang="en-US" altLang="zh-CN" sz="2400" b="1" i="1"/>
            </a:p>
          </p:txBody>
        </p:sp>
        <p:cxnSp>
          <p:nvCxnSpPr>
            <p:cNvPr id="507977" name="AutoShape 73"/>
            <p:cNvCxnSpPr>
              <a:cxnSpLocks noChangeShapeType="1"/>
              <a:stCxn id="507968" idx="5"/>
              <a:endCxn id="507976" idx="0"/>
            </p:cNvCxnSpPr>
            <p:nvPr/>
          </p:nvCxnSpPr>
          <p:spPr bwMode="auto">
            <a:xfrm>
              <a:off x="4438" y="1392"/>
              <a:ext cx="246" cy="77"/>
            </a:xfrm>
            <a:prstGeom prst="straightConnector1">
              <a:avLst/>
            </a:prstGeom>
            <a:noFill/>
            <a:ln w="1905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07978" name="Text Box 74"/>
            <p:cNvSpPr txBox="1">
              <a:spLocks noChangeArrowheads="1"/>
            </p:cNvSpPr>
            <p:nvPr/>
          </p:nvSpPr>
          <p:spPr bwMode="auto">
            <a:xfrm>
              <a:off x="4992" y="81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2</a:t>
              </a:r>
              <a:endParaRPr kumimoji="1" lang="en-US" altLang="zh-CN" sz="2400" b="1">
                <a:solidFill>
                  <a:srgbClr val="0000FF"/>
                </a:solidFill>
              </a:endParaRPr>
            </a:p>
          </p:txBody>
        </p:sp>
        <p:sp>
          <p:nvSpPr>
            <p:cNvPr id="507979" name="Text Box 75"/>
            <p:cNvSpPr txBox="1">
              <a:spLocks noChangeArrowheads="1"/>
            </p:cNvSpPr>
            <p:nvPr/>
          </p:nvSpPr>
          <p:spPr bwMode="auto">
            <a:xfrm>
              <a:off x="3204" y="114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4</a:t>
              </a:r>
              <a:endParaRPr kumimoji="1" lang="en-US" altLang="zh-CN" sz="2400" b="1">
                <a:solidFill>
                  <a:srgbClr val="0000FF"/>
                </a:solidFill>
              </a:endParaRPr>
            </a:p>
          </p:txBody>
        </p:sp>
        <p:sp>
          <p:nvSpPr>
            <p:cNvPr id="507980" name="Text Box 76"/>
            <p:cNvSpPr txBox="1">
              <a:spLocks noChangeArrowheads="1"/>
            </p:cNvSpPr>
            <p:nvPr/>
          </p:nvSpPr>
          <p:spPr bwMode="auto">
            <a:xfrm>
              <a:off x="3696" y="1440"/>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7</a:t>
              </a:r>
              <a:endParaRPr kumimoji="1" lang="en-US" altLang="zh-CN" sz="2400" b="1">
                <a:solidFill>
                  <a:srgbClr val="0000FF"/>
                </a:solidFill>
              </a:endParaRPr>
            </a:p>
          </p:txBody>
        </p:sp>
        <p:sp>
          <p:nvSpPr>
            <p:cNvPr id="507981" name="Text Box 77"/>
            <p:cNvSpPr txBox="1">
              <a:spLocks noChangeArrowheads="1"/>
            </p:cNvSpPr>
            <p:nvPr/>
          </p:nvSpPr>
          <p:spPr bwMode="auto">
            <a:xfrm>
              <a:off x="4768" y="1434"/>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kumimoji="1" lang="en-US" altLang="zh-CN" sz="2400" b="1">
                  <a:solidFill>
                    <a:srgbClr val="0000FF"/>
                  </a:solidFill>
                </a:rPr>
                <a:t>5</a:t>
              </a:r>
              <a:endParaRPr kumimoji="1" lang="en-US" altLang="zh-CN" sz="2400" b="1">
                <a:solidFill>
                  <a:srgbClr val="0000FF"/>
                </a:solidFill>
              </a:endParaRPr>
            </a:p>
          </p:txBody>
        </p:sp>
      </p:grpSp>
      <p:sp>
        <p:nvSpPr>
          <p:cNvPr id="507982" name="Text Box 78"/>
          <p:cNvSpPr txBox="1">
            <a:spLocks noChangeArrowheads="1"/>
          </p:cNvSpPr>
          <p:nvPr/>
        </p:nvSpPr>
        <p:spPr bwMode="auto">
          <a:xfrm>
            <a:off x="4726981" y="3023642"/>
            <a:ext cx="426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kumimoji="1" lang="en-US" altLang="zh-CN" sz="2400" b="1"/>
              <a:t>WPL=</a:t>
            </a:r>
            <a:r>
              <a:rPr kumimoji="1" lang="en-US" altLang="zh-CN" sz="2400" b="1">
                <a:solidFill>
                  <a:srgbClr val="0000FF"/>
                </a:solidFill>
              </a:rPr>
              <a:t>7</a:t>
            </a:r>
            <a:r>
              <a:rPr kumimoji="1" lang="en-US" altLang="zh-CN" sz="2400" b="1">
                <a:sym typeface="Symbol" panose="05050102010706020507" pitchFamily="18" charset="2"/>
              </a:rPr>
              <a:t></a:t>
            </a:r>
            <a:r>
              <a:rPr kumimoji="1" lang="en-US" altLang="zh-CN" sz="2400" b="1"/>
              <a:t>3+</a:t>
            </a:r>
            <a:r>
              <a:rPr kumimoji="1" lang="en-US" altLang="zh-CN" sz="2400" b="1">
                <a:solidFill>
                  <a:srgbClr val="0000FF"/>
                </a:solidFill>
              </a:rPr>
              <a:t>5</a:t>
            </a:r>
            <a:r>
              <a:rPr kumimoji="1" lang="en-US" altLang="zh-CN" sz="2400" b="1">
                <a:sym typeface="Symbol" panose="05050102010706020507" pitchFamily="18" charset="2"/>
              </a:rPr>
              <a:t></a:t>
            </a:r>
            <a:r>
              <a:rPr kumimoji="1" lang="en-US" altLang="zh-CN" sz="2400" b="1"/>
              <a:t>3+</a:t>
            </a:r>
            <a:r>
              <a:rPr kumimoji="1" lang="en-US" altLang="zh-CN" sz="2400" b="1">
                <a:solidFill>
                  <a:srgbClr val="0000FF"/>
                </a:solidFill>
              </a:rPr>
              <a:t>2</a:t>
            </a:r>
            <a:r>
              <a:rPr kumimoji="1" lang="en-US" altLang="zh-CN" sz="2400" b="1">
                <a:sym typeface="Symbol" panose="05050102010706020507" pitchFamily="18" charset="2"/>
              </a:rPr>
              <a:t></a:t>
            </a:r>
            <a:r>
              <a:rPr kumimoji="1" lang="en-US" altLang="zh-CN" sz="2400" b="1"/>
              <a:t>1+</a:t>
            </a:r>
            <a:r>
              <a:rPr kumimoji="1" lang="en-US" altLang="zh-CN" sz="2400" b="1">
                <a:solidFill>
                  <a:srgbClr val="0000FF"/>
                </a:solidFill>
              </a:rPr>
              <a:t>4</a:t>
            </a:r>
            <a:r>
              <a:rPr kumimoji="1" lang="en-US" altLang="zh-CN" sz="2400" b="1">
                <a:sym typeface="Symbol" panose="05050102010706020507" pitchFamily="18" charset="2"/>
              </a:rPr>
              <a:t></a:t>
            </a:r>
            <a:r>
              <a:rPr kumimoji="1" lang="en-US" altLang="zh-CN" sz="2400" b="1"/>
              <a:t>2= </a:t>
            </a:r>
            <a:r>
              <a:rPr kumimoji="1" lang="en-US" altLang="zh-CN" sz="2400" b="1">
                <a:solidFill>
                  <a:srgbClr val="0000FF"/>
                </a:solidFill>
              </a:rPr>
              <a:t>46</a:t>
            </a:r>
            <a:r>
              <a:rPr kumimoji="1" lang="en-US" altLang="zh-CN" sz="2400" b="1"/>
              <a:t> </a:t>
            </a:r>
            <a:endParaRPr kumimoji="1" lang="en-US" altLang="zh-CN" sz="2400" b="1"/>
          </a:p>
        </p:txBody>
      </p:sp>
      <p:sp>
        <p:nvSpPr>
          <p:cNvPr id="507983" name="Text Box 79"/>
          <p:cNvSpPr txBox="1">
            <a:spLocks noChangeArrowheads="1"/>
          </p:cNvSpPr>
          <p:nvPr/>
        </p:nvSpPr>
        <p:spPr bwMode="auto">
          <a:xfrm>
            <a:off x="3231556" y="3564980"/>
            <a:ext cx="1563688"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zh-CN" altLang="en-US" sz="2400" b="1">
                <a:solidFill>
                  <a:srgbClr val="0000FF"/>
                </a:solidFill>
                <a:latin typeface="隶书" panose="02010509060101010101" pitchFamily="49" charset="-122"/>
                <a:ea typeface="隶书" panose="02010509060101010101" pitchFamily="49" charset="-122"/>
              </a:rPr>
              <a:t>哈夫曼树 </a:t>
            </a:r>
            <a:endParaRPr kumimoji="1" lang="zh-CN" altLang="en-US" sz="2400" b="1">
              <a:solidFill>
                <a:srgbClr val="0000FF"/>
              </a:solidFill>
              <a:latin typeface="隶书" panose="02010509060101010101" pitchFamily="49" charset="-122"/>
              <a:ea typeface="隶书" panose="02010509060101010101" pitchFamily="49" charset="-122"/>
            </a:endParaRPr>
          </a:p>
        </p:txBody>
      </p:sp>
      <p:grpSp>
        <p:nvGrpSpPr>
          <p:cNvPr id="507984" name="Group 80"/>
          <p:cNvGrpSpPr/>
          <p:nvPr/>
        </p:nvGrpSpPr>
        <p:grpSpPr bwMode="auto">
          <a:xfrm>
            <a:off x="2288581" y="3709442"/>
            <a:ext cx="3338513" cy="228600"/>
            <a:chOff x="1488" y="2160"/>
            <a:chExt cx="2103" cy="144"/>
          </a:xfrm>
        </p:grpSpPr>
        <p:sp>
          <p:nvSpPr>
            <p:cNvPr id="507985" name="AutoShape 81"/>
            <p:cNvSpPr>
              <a:spLocks noChangeArrowheads="1"/>
            </p:cNvSpPr>
            <p:nvPr/>
          </p:nvSpPr>
          <p:spPr bwMode="auto">
            <a:xfrm>
              <a:off x="2976" y="2160"/>
              <a:ext cx="615" cy="144"/>
            </a:xfrm>
            <a:prstGeom prst="notchedRightArrow">
              <a:avLst>
                <a:gd name="adj1" fmla="val 50000"/>
                <a:gd name="adj2" fmla="val 106771"/>
              </a:avLst>
            </a:prstGeom>
            <a:solidFill>
              <a:srgbClr val="FFFF00"/>
            </a:solidFill>
            <a:ln w="952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sp>
          <p:nvSpPr>
            <p:cNvPr id="507986" name="AutoShape 82"/>
            <p:cNvSpPr>
              <a:spLocks noChangeArrowheads="1"/>
            </p:cNvSpPr>
            <p:nvPr/>
          </p:nvSpPr>
          <p:spPr bwMode="auto">
            <a:xfrm flipH="1">
              <a:off x="1488" y="2160"/>
              <a:ext cx="615" cy="144"/>
            </a:xfrm>
            <a:prstGeom prst="notchedRightArrow">
              <a:avLst>
                <a:gd name="adj1" fmla="val 50000"/>
                <a:gd name="adj2" fmla="val 106771"/>
              </a:avLst>
            </a:prstGeom>
            <a:solidFill>
              <a:srgbClr val="FFFF00"/>
            </a:solidFill>
            <a:ln w="9525" cap="sq">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zh-CN" altLang="en-US"/>
            </a:p>
          </p:txBody>
        </p:sp>
      </p:grpSp>
      <p:sp>
        <p:nvSpPr>
          <p:cNvPr id="507987" name="Text Box 83"/>
          <p:cNvSpPr txBox="1">
            <a:spLocks noChangeArrowheads="1"/>
          </p:cNvSpPr>
          <p:nvPr/>
        </p:nvSpPr>
        <p:spPr bwMode="auto">
          <a:xfrm>
            <a:off x="-13294" y="6216104"/>
            <a:ext cx="6508750" cy="457200"/>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a:ea typeface="华文新魏" panose="02010800040101010101" pitchFamily="2" charset="-122"/>
              </a:rPr>
              <a:t>      </a:t>
            </a:r>
            <a:r>
              <a:rPr kumimoji="1" lang="zh-CN" altLang="en-US" sz="2400" b="1" dirty="0">
                <a:ea typeface="华文新魏" panose="02010800040101010101" pitchFamily="2" charset="-122"/>
              </a:rPr>
              <a:t>具有相同带权结点构成的哈夫曼树不惟一。 </a:t>
            </a:r>
            <a:endParaRPr kumimoji="1" lang="zh-CN" altLang="en-US" sz="2400" b="1" dirty="0">
              <a:ea typeface="华文新魏" panose="02010800040101010101" pitchFamily="2" charset="-122"/>
            </a:endParaRPr>
          </a:p>
        </p:txBody>
      </p:sp>
    </p:spTree>
  </p:cSld>
  <p:clrMapOvr>
    <a:masterClrMapping/>
  </p:clrMapOvr>
  <p:transition spd="slow">
    <p:split dir="in"/>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930" name="Text Box 2"/>
          <p:cNvSpPr txBox="1">
            <a:spLocks noChangeArrowheads="1"/>
          </p:cNvSpPr>
          <p:nvPr/>
        </p:nvSpPr>
        <p:spPr bwMode="auto">
          <a:xfrm>
            <a:off x="482600" y="1310878"/>
            <a:ext cx="1785938" cy="53022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pPr>
            <a:r>
              <a:rPr kumimoji="1" lang="zh-CN" altLang="en-US" sz="2400" b="1" dirty="0">
                <a:solidFill>
                  <a:srgbClr val="0000FF"/>
                </a:solidFill>
              </a:rPr>
              <a:t>哈</a:t>
            </a:r>
            <a:r>
              <a:rPr kumimoji="1" lang="zh-CN" altLang="en-US" sz="2400" b="1" dirty="0">
                <a:solidFill>
                  <a:srgbClr val="0000FF"/>
                </a:solidFill>
                <a:ea typeface="华文中宋" panose="02010600040101010101" pitchFamily="2" charset="-122"/>
              </a:rPr>
              <a:t>夫曼树： </a:t>
            </a:r>
            <a:endParaRPr kumimoji="1" lang="zh-CN" altLang="en-US" sz="2400" b="1" dirty="0">
              <a:solidFill>
                <a:srgbClr val="0000FF"/>
              </a:solidFill>
              <a:ea typeface="华文中宋" panose="02010600040101010101" pitchFamily="2" charset="-122"/>
            </a:endParaRPr>
          </a:p>
        </p:txBody>
      </p:sp>
      <p:sp>
        <p:nvSpPr>
          <p:cNvPr id="508932" name="AutoShape 4"/>
          <p:cNvSpPr>
            <a:spLocks noChangeArrowheads="1"/>
          </p:cNvSpPr>
          <p:nvPr/>
        </p:nvSpPr>
        <p:spPr bwMode="auto">
          <a:xfrm>
            <a:off x="1147763" y="1841103"/>
            <a:ext cx="6975475" cy="2740025"/>
          </a:xfrm>
          <a:prstGeom prst="horizontalScroll">
            <a:avLst>
              <a:gd name="adj" fmla="val 12500"/>
            </a:avLst>
          </a:prstGeom>
          <a:solidFill>
            <a:srgbClr val="FFFFCC"/>
          </a:solidFill>
          <a:ln w="25400" cap="sq">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lnSpc>
                <a:spcPct val="210000"/>
              </a:lnSpc>
              <a:spcBef>
                <a:spcPct val="50000"/>
              </a:spcBef>
            </a:pPr>
            <a:r>
              <a:rPr kumimoji="1" lang="en-US" altLang="zh-CN" sz="2800" b="1" dirty="0">
                <a:ea typeface="隶书" panose="02010509060101010101" pitchFamily="49" charset="-122"/>
              </a:rPr>
              <a:t>    </a:t>
            </a:r>
            <a:r>
              <a:rPr kumimoji="1" lang="zh-CN" altLang="en-US" sz="2800" b="1" dirty="0">
                <a:ea typeface="隶书" panose="02010509060101010101" pitchFamily="49" charset="-122"/>
              </a:rPr>
              <a:t>带权路径长度 </a:t>
            </a:r>
            <a:r>
              <a:rPr kumimoji="1" lang="en-US" altLang="zh-CN" sz="2800" b="1" dirty="0">
                <a:ea typeface="隶书" panose="02010509060101010101" pitchFamily="49" charset="-122"/>
              </a:rPr>
              <a:t>(WPL) </a:t>
            </a:r>
            <a:r>
              <a:rPr kumimoji="1" lang="zh-CN" altLang="en-US" sz="2800" b="1" dirty="0">
                <a:ea typeface="隶书" panose="02010509060101010101" pitchFamily="49" charset="-122"/>
              </a:rPr>
              <a:t>最短的二叉树     </a:t>
            </a:r>
            <a:endParaRPr kumimoji="1" lang="zh-CN" altLang="en-US" sz="2800" b="1" dirty="0">
              <a:ea typeface="隶书" panose="02010509060101010101" pitchFamily="49" charset="-122"/>
            </a:endParaRPr>
          </a:p>
          <a:p>
            <a:pPr algn="ctr">
              <a:lnSpc>
                <a:spcPct val="110000"/>
              </a:lnSpc>
              <a:spcBef>
                <a:spcPct val="50000"/>
              </a:spcBef>
            </a:pPr>
            <a:r>
              <a:rPr kumimoji="1" lang="zh-CN" altLang="en-US" sz="2800" b="1" dirty="0">
                <a:ea typeface="隶书" panose="02010509060101010101" pitchFamily="49" charset="-122"/>
              </a:rPr>
              <a:t>（权值大的结点离根最近）</a:t>
            </a:r>
            <a:endParaRPr kumimoji="1" lang="zh-CN" altLang="en-US" sz="2800" b="1" dirty="0">
              <a:ea typeface="隶书" panose="02010509060101010101" pitchFamily="49" charset="-122"/>
            </a:endParaRPr>
          </a:p>
          <a:p>
            <a:pPr algn="ctr">
              <a:lnSpc>
                <a:spcPct val="40000"/>
              </a:lnSpc>
              <a:spcBef>
                <a:spcPct val="50000"/>
              </a:spcBef>
            </a:pPr>
            <a:endParaRPr kumimoji="1" lang="en-US" altLang="zh-CN" sz="2800" b="1" dirty="0">
              <a:ea typeface="隶书" panose="02010509060101010101" pitchFamily="49" charset="-122"/>
            </a:endParaRPr>
          </a:p>
        </p:txBody>
      </p:sp>
      <p:sp>
        <p:nvSpPr>
          <p:cNvPr id="508933" name="AutoShape 5"/>
          <p:cNvSpPr>
            <a:spLocks noChangeArrowheads="1"/>
          </p:cNvSpPr>
          <p:nvPr/>
        </p:nvSpPr>
        <p:spPr bwMode="auto">
          <a:xfrm>
            <a:off x="4572000" y="1101328"/>
            <a:ext cx="2667000" cy="609600"/>
          </a:xfrm>
          <a:prstGeom prst="wedgeRoundRectCallout">
            <a:avLst>
              <a:gd name="adj1" fmla="val -81250"/>
              <a:gd name="adj2" fmla="val 145051"/>
              <a:gd name="adj3" fmla="val 16667"/>
            </a:avLst>
          </a:prstGeom>
          <a:extLs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5"/>
          </a:lnRef>
          <a:fillRef idx="1">
            <a:schemeClr val="lt1"/>
          </a:fillRef>
          <a:effectRef idx="0">
            <a:schemeClr val="accent5"/>
          </a:effectRef>
          <a:fontRef idx="minor">
            <a:schemeClr val="dk1"/>
          </a:fontRef>
        </p:style>
        <p:txBody>
          <a:bodyPr anchor="ctr"/>
          <a:lstStyle/>
          <a:p>
            <a:pPr algn="ctr"/>
            <a:r>
              <a:rPr lang="zh-CN" altLang="en-US" sz="2400" b="1">
                <a:solidFill>
                  <a:srgbClr val="000000"/>
                </a:solidFill>
              </a:rPr>
              <a:t>目标</a:t>
            </a:r>
            <a:endParaRPr lang="zh-CN" altLang="en-US" sz="2400" b="1">
              <a:solidFill>
                <a:srgbClr val="000000"/>
              </a:solidFill>
            </a:endParaRPr>
          </a:p>
        </p:txBody>
      </p:sp>
    </p:spTree>
  </p:cSld>
  <p:clrMapOvr>
    <a:masterClrMapping/>
  </p:clrMapOvr>
  <p:transition spd="slow">
    <p:split/>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2"/>
          <p:cNvSpPr txBox="1">
            <a:spLocks noChangeArrowheads="1"/>
          </p:cNvSpPr>
          <p:nvPr/>
        </p:nvSpPr>
        <p:spPr bwMode="auto">
          <a:xfrm>
            <a:off x="431800" y="1196752"/>
            <a:ext cx="8280400" cy="430887"/>
          </a:xfrm>
          <a:prstGeom prst="rect">
            <a:avLst/>
          </a:prstGeom>
          <a:noFill/>
          <a:ln w="9525">
            <a:noFill/>
            <a:miter lim="800000"/>
          </a:ln>
          <a:effectLst/>
        </p:spPr>
        <p:txBody>
          <a:bodyPr>
            <a:spAutoFit/>
          </a:bodyPr>
          <a:lstStyle/>
          <a:p>
            <a:pPr>
              <a:spcBef>
                <a:spcPct val="50000"/>
              </a:spcBef>
            </a:pPr>
            <a:r>
              <a:rPr lang="zh-CN" altLang="en-US" sz="2200" b="1" dirty="0">
                <a:latin typeface="宋体" panose="02010600030101010101" pitchFamily="2" charset="-122"/>
                <a:ea typeface="宋体" panose="02010600030101010101" pitchFamily="2" charset="-122"/>
              </a:rPr>
              <a:t>构造一棵哈夫曼树的方法如下：</a:t>
            </a:r>
            <a:endParaRPr lang="zh-CN" altLang="en-US" sz="2200" b="1" dirty="0">
              <a:latin typeface="宋体" panose="02010600030101010101" pitchFamily="2" charset="-122"/>
              <a:ea typeface="宋体" panose="02010600030101010101" pitchFamily="2" charset="-122"/>
            </a:endParaRPr>
          </a:p>
        </p:txBody>
      </p:sp>
      <p:sp>
        <p:nvSpPr>
          <p:cNvPr id="163843" name="Text Box 3"/>
          <p:cNvSpPr txBox="1">
            <a:spLocks noChangeArrowheads="1"/>
          </p:cNvSpPr>
          <p:nvPr/>
        </p:nvSpPr>
        <p:spPr bwMode="auto">
          <a:xfrm>
            <a:off x="683568" y="1997839"/>
            <a:ext cx="8135937" cy="3139321"/>
          </a:xfrm>
          <a:prstGeom prst="rect">
            <a:avLst/>
          </a:prstGeom>
          <a:noFill/>
          <a:ln w="9525">
            <a:noFill/>
            <a:miter lim="800000"/>
          </a:ln>
          <a:effectLst/>
        </p:spPr>
        <p:txBody>
          <a:bodyPr>
            <a:spAutoFit/>
          </a:bodyPr>
          <a:lstStyle/>
          <a:p>
            <a:pPr marL="342900" indent="-342900">
              <a:buFontTx/>
              <a:buAutoNum type="circleNumDbPlain"/>
            </a:pPr>
            <a:r>
              <a:rPr lang="en-US" altLang="zh-CN" sz="2200" b="1" dirty="0" smtClean="0">
                <a:latin typeface="宋体" panose="02010600030101010101" pitchFamily="2" charset="-122"/>
              </a:rPr>
              <a:t>Setp1</a:t>
            </a:r>
            <a:r>
              <a:rPr lang="zh-CN" altLang="en-US" sz="2200" b="1" dirty="0">
                <a:latin typeface="宋体" panose="02010600030101010101" pitchFamily="2" charset="-122"/>
              </a:rPr>
              <a:t>：用给定的</a:t>
            </a:r>
            <a:r>
              <a:rPr lang="en-US" altLang="zh-CN" sz="2200" b="1" dirty="0">
                <a:latin typeface="宋体" panose="02010600030101010101" pitchFamily="2" charset="-122"/>
              </a:rPr>
              <a:t>n</a:t>
            </a:r>
            <a:r>
              <a:rPr lang="zh-CN" altLang="en-US" sz="2200" b="1" dirty="0">
                <a:latin typeface="宋体" panose="02010600030101010101" pitchFamily="2" charset="-122"/>
              </a:rPr>
              <a:t>个权值</a:t>
            </a:r>
            <a:r>
              <a:rPr lang="en-US" altLang="zh-CN" sz="2200" b="1" dirty="0">
                <a:latin typeface="宋体" panose="02010600030101010101" pitchFamily="2" charset="-122"/>
              </a:rPr>
              <a:t>{w1,w2,…,</a:t>
            </a:r>
            <a:r>
              <a:rPr lang="en-US" altLang="zh-CN" sz="2200" b="1" dirty="0" err="1">
                <a:latin typeface="宋体" panose="02010600030101010101" pitchFamily="2" charset="-122"/>
              </a:rPr>
              <a:t>wn</a:t>
            </a:r>
            <a:r>
              <a:rPr lang="en-US" altLang="zh-CN" sz="2200" b="1" dirty="0">
                <a:latin typeface="宋体" panose="02010600030101010101" pitchFamily="2" charset="-122"/>
              </a:rPr>
              <a:t>}</a:t>
            </a:r>
            <a:r>
              <a:rPr lang="zh-CN" altLang="en-US" sz="2200" b="1" dirty="0">
                <a:latin typeface="宋体" panose="02010600030101010101" pitchFamily="2" charset="-122"/>
              </a:rPr>
              <a:t>构造</a:t>
            </a:r>
            <a:r>
              <a:rPr lang="en-US" altLang="zh-CN" sz="2200" b="1" dirty="0">
                <a:latin typeface="宋体" panose="02010600030101010101" pitchFamily="2" charset="-122"/>
              </a:rPr>
              <a:t>n</a:t>
            </a:r>
            <a:r>
              <a:rPr lang="zh-CN" altLang="en-US" sz="2200" b="1" dirty="0">
                <a:latin typeface="宋体" panose="02010600030101010101" pitchFamily="2" charset="-122"/>
              </a:rPr>
              <a:t>棵只有根结点的二叉树，得到一个由</a:t>
            </a:r>
            <a:r>
              <a:rPr lang="en-US" altLang="zh-CN" sz="2200" b="1" dirty="0">
                <a:latin typeface="宋体" panose="02010600030101010101" pitchFamily="2" charset="-122"/>
              </a:rPr>
              <a:t>n</a:t>
            </a:r>
            <a:r>
              <a:rPr lang="zh-CN" altLang="en-US" sz="2200" b="1" dirty="0">
                <a:latin typeface="宋体" panose="02010600030101010101" pitchFamily="2" charset="-122"/>
              </a:rPr>
              <a:t>个元素构成的二叉树集合； </a:t>
            </a:r>
            <a:endParaRPr lang="zh-CN" altLang="en-US" sz="2200" b="1" dirty="0">
              <a:latin typeface="宋体" panose="02010600030101010101" pitchFamily="2" charset="-122"/>
            </a:endParaRPr>
          </a:p>
          <a:p>
            <a:pPr marL="342900" indent="-342900">
              <a:buFontTx/>
              <a:buAutoNum type="circleNumDbPlain"/>
            </a:pPr>
            <a:r>
              <a:rPr lang="en-US" altLang="zh-CN" sz="2200" b="1" dirty="0">
                <a:latin typeface="宋体" panose="02010600030101010101" pitchFamily="2" charset="-122"/>
              </a:rPr>
              <a:t>Setp2</a:t>
            </a:r>
            <a:r>
              <a:rPr lang="zh-CN" altLang="en-US" sz="2200" b="1" dirty="0">
                <a:latin typeface="宋体" panose="02010600030101010101" pitchFamily="2" charset="-122"/>
              </a:rPr>
              <a:t>：从二叉树集合中选取根结点的权值最小的和次小的两棵二叉树，当做新的二叉树的左右子树去构造新的二叉树，它的根结点权值是左右两个子树的根结点权值之和。</a:t>
            </a:r>
            <a:endParaRPr lang="zh-CN" altLang="en-US" sz="2200" b="1" dirty="0">
              <a:latin typeface="宋体" panose="02010600030101010101" pitchFamily="2" charset="-122"/>
            </a:endParaRPr>
          </a:p>
          <a:p>
            <a:pPr marL="342900" indent="-342900">
              <a:buFontTx/>
              <a:buAutoNum type="circleNumDbPlain"/>
            </a:pPr>
            <a:r>
              <a:rPr lang="en-US" altLang="zh-CN" sz="2200" b="1" dirty="0">
                <a:latin typeface="宋体" panose="02010600030101010101" pitchFamily="2" charset="-122"/>
              </a:rPr>
              <a:t>Setp3</a:t>
            </a:r>
            <a:r>
              <a:rPr lang="zh-CN" altLang="en-US" sz="2200" b="1" dirty="0">
                <a:latin typeface="宋体" panose="02010600030101010101" pitchFamily="2" charset="-122"/>
              </a:rPr>
              <a:t>：在二叉树集合中删除刚才选出的那两棵二叉树，将新构造的二叉树加入到二叉树集合中。</a:t>
            </a:r>
            <a:endParaRPr lang="zh-CN" altLang="en-US" sz="2200" b="1" dirty="0">
              <a:latin typeface="宋体" panose="02010600030101010101" pitchFamily="2" charset="-122"/>
            </a:endParaRPr>
          </a:p>
          <a:p>
            <a:pPr marL="342900" indent="-342900">
              <a:buFontTx/>
              <a:buAutoNum type="circleNumDbPlain"/>
            </a:pPr>
            <a:r>
              <a:rPr lang="en-US" altLang="zh-CN" sz="2200" b="1" dirty="0">
                <a:latin typeface="宋体" panose="02010600030101010101" pitchFamily="2" charset="-122"/>
              </a:rPr>
              <a:t>Setp4</a:t>
            </a:r>
            <a:r>
              <a:rPr lang="zh-CN" altLang="en-US" sz="2200" b="1" dirty="0">
                <a:latin typeface="宋体" panose="02010600030101010101" pitchFamily="2" charset="-122"/>
              </a:rPr>
              <a:t>：重复步骤</a:t>
            </a:r>
            <a:r>
              <a:rPr lang="en-US" altLang="zh-CN" sz="2200" b="1" dirty="0">
                <a:latin typeface="宋体" panose="02010600030101010101" pitchFamily="2" charset="-122"/>
              </a:rPr>
              <a:t>Setp2</a:t>
            </a:r>
            <a:r>
              <a:rPr lang="zh-CN" altLang="en-US" sz="2200" b="1" dirty="0">
                <a:latin typeface="宋体" panose="02010600030101010101" pitchFamily="2" charset="-122"/>
              </a:rPr>
              <a:t>和</a:t>
            </a:r>
            <a:r>
              <a:rPr lang="en-US" altLang="zh-CN" sz="2200" b="1" dirty="0">
                <a:latin typeface="宋体" panose="02010600030101010101" pitchFamily="2" charset="-122"/>
              </a:rPr>
              <a:t>Setp3</a:t>
            </a:r>
            <a:r>
              <a:rPr lang="zh-CN" altLang="en-US" sz="2200" b="1" dirty="0">
                <a:latin typeface="宋体" panose="02010600030101010101" pitchFamily="2" charset="-122"/>
              </a:rPr>
              <a:t>，当二叉树集合中只剩下一棵二叉树时，这棵二叉树就是哈夫曼树。</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390652" y="1124744"/>
            <a:ext cx="2593980"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smtClean="0">
                <a:latin typeface="华文中宋" panose="02010600040101010101" pitchFamily="2" charset="-122"/>
                <a:ea typeface="华文中宋" panose="02010600040101010101" pitchFamily="2" charset="-122"/>
              </a:rPr>
              <a:t>4.2.2 </a:t>
            </a:r>
            <a:r>
              <a:rPr kumimoji="1" lang="zh-CN" altLang="en-US" sz="2400" b="1" dirty="0" smtClean="0">
                <a:latin typeface="华文中宋" panose="02010600040101010101" pitchFamily="2" charset="-122"/>
                <a:ea typeface="华文中宋" panose="02010600040101010101" pitchFamily="2" charset="-122"/>
              </a:rPr>
              <a:t>哈夫曼编码</a:t>
            </a:r>
            <a:endParaRPr kumimoji="1" lang="zh-CN" altLang="en-US" sz="2400" b="1" dirty="0">
              <a:latin typeface="华文中宋" panose="02010600040101010101" pitchFamily="2" charset="-122"/>
              <a:ea typeface="华文中宋" panose="02010600040101010101" pitchFamily="2" charset="-122"/>
            </a:endParaRPr>
          </a:p>
        </p:txBody>
      </p:sp>
      <p:sp>
        <p:nvSpPr>
          <p:cNvPr id="3" name="Text Box 2"/>
          <p:cNvSpPr txBox="1">
            <a:spLocks noChangeArrowheads="1"/>
          </p:cNvSpPr>
          <p:nvPr/>
        </p:nvSpPr>
        <p:spPr bwMode="auto">
          <a:xfrm>
            <a:off x="384098" y="1772816"/>
            <a:ext cx="8280400" cy="4662815"/>
          </a:xfrm>
          <a:prstGeom prst="rect">
            <a:avLst/>
          </a:prstGeom>
          <a:noFill/>
          <a:ln w="9525">
            <a:noFill/>
            <a:miter lim="800000"/>
          </a:ln>
          <a:effectLst/>
        </p:spPr>
        <p:txBody>
          <a:bodyPr>
            <a:spAutoFit/>
          </a:bodyPr>
          <a:lstStyle/>
          <a:p>
            <a:pPr indent="457200">
              <a:spcBef>
                <a:spcPct val="50000"/>
              </a:spcBef>
            </a:pPr>
            <a:r>
              <a:rPr lang="zh-CN" altLang="en-US" sz="2200" b="1" dirty="0" smtClean="0">
                <a:latin typeface="宋体" panose="02010600030101010101" pitchFamily="2" charset="-122"/>
              </a:rPr>
              <a:t>哈夫曼</a:t>
            </a:r>
            <a:r>
              <a:rPr lang="zh-CN" altLang="en-US" sz="2200" b="1" dirty="0">
                <a:latin typeface="宋体" panose="02010600030101010101" pitchFamily="2" charset="-122"/>
              </a:rPr>
              <a:t>编码是在数据文件压缩领域应用较为广泛的编码方法。哈夫曼编码给是运用哈夫曼树构造的一种用于通信的不等长二进制编码，给出现频率高的字符较短的编码，给出现频率较低的字符以较长的编码，它能够使得代码总长度最短。具体的构造方法如下：</a:t>
            </a:r>
            <a:endParaRPr lang="zh-CN" altLang="en-US" sz="2200" b="1" dirty="0">
              <a:latin typeface="宋体" panose="02010600030101010101" pitchFamily="2" charset="-122"/>
            </a:endParaRPr>
          </a:p>
          <a:p>
            <a:pPr>
              <a:spcBef>
                <a:spcPct val="50000"/>
              </a:spcBef>
            </a:pPr>
            <a:r>
              <a:rPr lang="zh-CN" altLang="en-US" sz="2200" b="1" dirty="0">
                <a:latin typeface="宋体" panose="02010600030101010101" pitchFamily="2" charset="-122"/>
              </a:rPr>
              <a:t>（</a:t>
            </a:r>
            <a:r>
              <a:rPr lang="en-US" altLang="zh-CN" sz="2200" b="1" dirty="0">
                <a:latin typeface="宋体" panose="02010600030101010101" pitchFamily="2" charset="-122"/>
              </a:rPr>
              <a:t>1</a:t>
            </a:r>
            <a:r>
              <a:rPr lang="zh-CN" altLang="en-US" sz="2200" b="1" dirty="0">
                <a:latin typeface="宋体" panose="02010600030101010101" pitchFamily="2" charset="-122"/>
              </a:rPr>
              <a:t>）分析需要编码的字符集合</a:t>
            </a:r>
            <a:r>
              <a:rPr lang="en-US" altLang="zh-CN" sz="2200" b="1" dirty="0">
                <a:latin typeface="宋体" panose="02010600030101010101" pitchFamily="2" charset="-122"/>
              </a:rPr>
              <a:t>{c1,c2,…,</a:t>
            </a:r>
            <a:r>
              <a:rPr lang="en-US" altLang="zh-CN" sz="2200" b="1" dirty="0" err="1">
                <a:latin typeface="宋体" panose="02010600030101010101" pitchFamily="2" charset="-122"/>
              </a:rPr>
              <a:t>cn</a:t>
            </a:r>
            <a:r>
              <a:rPr lang="en-US" altLang="zh-CN" sz="2200" b="1" dirty="0">
                <a:latin typeface="宋体" panose="02010600030101010101" pitchFamily="2" charset="-122"/>
              </a:rPr>
              <a:t>}</a:t>
            </a:r>
            <a:r>
              <a:rPr lang="zh-CN" altLang="en-US" sz="2200" b="1" dirty="0">
                <a:latin typeface="宋体" panose="02010600030101010101" pitchFamily="2" charset="-122"/>
              </a:rPr>
              <a:t>，统计各字符在电文中出现的次数</a:t>
            </a:r>
            <a:r>
              <a:rPr lang="en-US" altLang="zh-CN" sz="2200" b="1" dirty="0">
                <a:latin typeface="宋体" panose="02010600030101010101" pitchFamily="2" charset="-122"/>
              </a:rPr>
              <a:t>{v1,v2,…,</a:t>
            </a:r>
            <a:r>
              <a:rPr lang="en-US" altLang="zh-CN" sz="2200" b="1" dirty="0" err="1">
                <a:latin typeface="宋体" panose="02010600030101010101" pitchFamily="2" charset="-122"/>
              </a:rPr>
              <a:t>vn</a:t>
            </a:r>
            <a:r>
              <a:rPr lang="en-US" altLang="zh-CN" sz="2200" b="1" dirty="0">
                <a:latin typeface="宋体" panose="02010600030101010101" pitchFamily="2" charset="-122"/>
              </a:rPr>
              <a:t>}</a:t>
            </a:r>
            <a:r>
              <a:rPr lang="zh-CN" altLang="en-US" sz="2200" b="1" dirty="0">
                <a:latin typeface="宋体" panose="02010600030101010101" pitchFamily="2" charset="-122"/>
              </a:rPr>
              <a:t>，以</a:t>
            </a:r>
            <a:r>
              <a:rPr lang="en-US" altLang="zh-CN" sz="2200" b="1" dirty="0">
                <a:latin typeface="宋体" panose="02010600030101010101" pitchFamily="2" charset="-122"/>
              </a:rPr>
              <a:t>c1,c2,…,</a:t>
            </a:r>
            <a:r>
              <a:rPr lang="en-US" altLang="zh-CN" sz="2200" b="1" dirty="0" err="1">
                <a:latin typeface="宋体" panose="02010600030101010101" pitchFamily="2" charset="-122"/>
              </a:rPr>
              <a:t>cn</a:t>
            </a:r>
            <a:r>
              <a:rPr lang="zh-CN" altLang="en-US" sz="2200" b="1" dirty="0">
                <a:latin typeface="宋体" panose="02010600030101010101" pitchFamily="2" charset="-122"/>
              </a:rPr>
              <a:t>作为叶子结点，以</a:t>
            </a:r>
            <a:r>
              <a:rPr lang="en-US" altLang="zh-CN" sz="2200" b="1" dirty="0">
                <a:latin typeface="宋体" panose="02010600030101010101" pitchFamily="2" charset="-122"/>
              </a:rPr>
              <a:t>v1,v2,…,</a:t>
            </a:r>
            <a:r>
              <a:rPr lang="en-US" altLang="zh-CN" sz="2200" b="1" dirty="0" err="1">
                <a:latin typeface="宋体" panose="02010600030101010101" pitchFamily="2" charset="-122"/>
              </a:rPr>
              <a:t>vn</a:t>
            </a:r>
            <a:r>
              <a:rPr lang="zh-CN" altLang="en-US" sz="2200" b="1" dirty="0">
                <a:latin typeface="宋体" panose="02010600030101010101" pitchFamily="2" charset="-122"/>
              </a:rPr>
              <a:t>作为各叶子结点的权值，构造一棵哈夫曼树；</a:t>
            </a:r>
            <a:endParaRPr lang="zh-CN" altLang="en-US" sz="2200" b="1" dirty="0">
              <a:latin typeface="宋体" panose="02010600030101010101" pitchFamily="2" charset="-122"/>
            </a:endParaRPr>
          </a:p>
          <a:p>
            <a:pPr>
              <a:spcBef>
                <a:spcPct val="50000"/>
              </a:spcBef>
            </a:pPr>
            <a:r>
              <a:rPr lang="zh-CN" altLang="en-US" sz="2200" b="1" dirty="0">
                <a:latin typeface="宋体" panose="02010600030101010101" pitchFamily="2" charset="-122"/>
              </a:rPr>
              <a:t>（</a:t>
            </a:r>
            <a:r>
              <a:rPr lang="en-US" altLang="zh-CN" sz="2200" b="1" dirty="0">
                <a:latin typeface="宋体" panose="02010600030101010101" pitchFamily="2" charset="-122"/>
              </a:rPr>
              <a:t>2</a:t>
            </a:r>
            <a:r>
              <a:rPr lang="zh-CN" altLang="en-US" sz="2200" b="1" dirty="0">
                <a:latin typeface="宋体" panose="02010600030101010101" pitchFamily="2" charset="-122"/>
              </a:rPr>
              <a:t>）规定哈夫曼树的左分支为</a:t>
            </a:r>
            <a:r>
              <a:rPr lang="en-US" altLang="zh-CN" sz="2200" b="1" dirty="0">
                <a:latin typeface="宋体" panose="02010600030101010101" pitchFamily="2" charset="-122"/>
              </a:rPr>
              <a:t>0</a:t>
            </a:r>
            <a:r>
              <a:rPr lang="zh-CN" altLang="en-US" sz="2200" b="1" dirty="0">
                <a:latin typeface="宋体" panose="02010600030101010101" pitchFamily="2" charset="-122"/>
              </a:rPr>
              <a:t>，右分支为</a:t>
            </a:r>
            <a:r>
              <a:rPr lang="en-US" altLang="zh-CN" sz="2200" b="1" dirty="0">
                <a:latin typeface="宋体" panose="02010600030101010101" pitchFamily="2" charset="-122"/>
              </a:rPr>
              <a:t>1</a:t>
            </a:r>
            <a:r>
              <a:rPr lang="zh-CN" altLang="en-US" sz="2200" b="1" dirty="0">
                <a:latin typeface="宋体" panose="02010600030101010101" pitchFamily="2" charset="-122"/>
              </a:rPr>
              <a:t>；</a:t>
            </a:r>
            <a:endParaRPr lang="zh-CN" altLang="en-US" sz="2200" b="1" dirty="0">
              <a:latin typeface="宋体" panose="02010600030101010101" pitchFamily="2" charset="-122"/>
            </a:endParaRPr>
          </a:p>
          <a:p>
            <a:pPr>
              <a:spcBef>
                <a:spcPct val="50000"/>
              </a:spcBef>
            </a:pPr>
            <a:r>
              <a:rPr lang="zh-CN" altLang="en-US" sz="2200" b="1" dirty="0">
                <a:latin typeface="宋体" panose="02010600030101010101" pitchFamily="2" charset="-122"/>
              </a:rPr>
              <a:t>（</a:t>
            </a:r>
            <a:r>
              <a:rPr lang="en-US" altLang="zh-CN" sz="2200" b="1" dirty="0">
                <a:latin typeface="宋体" panose="02010600030101010101" pitchFamily="2" charset="-122"/>
              </a:rPr>
              <a:t>3</a:t>
            </a:r>
            <a:r>
              <a:rPr lang="zh-CN" altLang="en-US" sz="2200" b="1" dirty="0">
                <a:latin typeface="宋体" panose="02010600030101010101" pitchFamily="2" charset="-122"/>
              </a:rPr>
              <a:t>）在哈夫曼树中，从根到每个叶子结点之间都有一条路径，则从根结点到每个叶子结点所经过的分支所对应的</a:t>
            </a:r>
            <a:r>
              <a:rPr lang="en-US" altLang="zh-CN" sz="2200" b="1" dirty="0">
                <a:latin typeface="宋体" panose="02010600030101010101" pitchFamily="2" charset="-122"/>
              </a:rPr>
              <a:t>0</a:t>
            </a:r>
            <a:r>
              <a:rPr lang="zh-CN" altLang="en-US" sz="2200" b="1" dirty="0">
                <a:latin typeface="宋体" panose="02010600030101010101" pitchFamily="2" charset="-122"/>
              </a:rPr>
              <a:t>和</a:t>
            </a:r>
            <a:r>
              <a:rPr lang="en-US" altLang="zh-CN" sz="2200" b="1" dirty="0">
                <a:latin typeface="宋体" panose="02010600030101010101" pitchFamily="2" charset="-122"/>
              </a:rPr>
              <a:t>1</a:t>
            </a:r>
            <a:r>
              <a:rPr lang="zh-CN" altLang="en-US" sz="2200" b="1" dirty="0">
                <a:latin typeface="宋体" panose="02010600030101010101" pitchFamily="2" charset="-122"/>
              </a:rPr>
              <a:t>组成的序列就是该结点对应字符的哈夫曼编码。</a:t>
            </a:r>
            <a:endParaRPr lang="zh-CN" altLang="en-US" sz="2200" b="1"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683568" y="1997839"/>
            <a:ext cx="8135937" cy="2123658"/>
          </a:xfrm>
          <a:prstGeom prst="rect">
            <a:avLst/>
          </a:prstGeom>
          <a:noFill/>
          <a:ln w="9525">
            <a:noFill/>
            <a:miter lim="800000"/>
          </a:ln>
          <a:effectLst/>
        </p:spPr>
        <p:txBody>
          <a:bodyPr>
            <a:spAutoFit/>
          </a:bodyPr>
          <a:lstStyle/>
          <a:p>
            <a:pPr indent="457200"/>
            <a:r>
              <a:rPr lang="zh-CN" altLang="en-US" sz="2200" b="1" dirty="0">
                <a:latin typeface="宋体" panose="02010600030101010101" pitchFamily="2" charset="-122"/>
              </a:rPr>
              <a:t>设</a:t>
            </a:r>
            <a:r>
              <a:rPr lang="en-US" altLang="zh-CN" sz="2200" b="1" dirty="0">
                <a:latin typeface="宋体" panose="02010600030101010101" pitchFamily="2" charset="-122"/>
              </a:rPr>
              <a:t>G=(V</a:t>
            </a:r>
            <a:r>
              <a:rPr lang="zh-CN" altLang="en-US" sz="2200" b="1" dirty="0">
                <a:latin typeface="宋体" panose="02010600030101010101" pitchFamily="2" charset="-122"/>
              </a:rPr>
              <a:t>，</a:t>
            </a:r>
            <a:r>
              <a:rPr lang="en-US" altLang="zh-CN" sz="2200" b="1" dirty="0">
                <a:latin typeface="宋体" panose="02010600030101010101" pitchFamily="2" charset="-122"/>
              </a:rPr>
              <a:t>E)</a:t>
            </a:r>
            <a:r>
              <a:rPr lang="zh-CN" altLang="en-US" sz="2200" b="1" dirty="0">
                <a:latin typeface="宋体" panose="02010600030101010101" pitchFamily="2" charset="-122"/>
              </a:rPr>
              <a:t>是一个无向连通带权图，生成树是原图的极小连通子图，它包含原图中的所有</a:t>
            </a:r>
            <a:r>
              <a:rPr lang="en-US" altLang="zh-CN" sz="2200" b="1" dirty="0">
                <a:latin typeface="宋体" panose="02010600030101010101" pitchFamily="2" charset="-122"/>
              </a:rPr>
              <a:t>n</a:t>
            </a:r>
            <a:r>
              <a:rPr lang="zh-CN" altLang="en-US" sz="2200" b="1" dirty="0">
                <a:latin typeface="宋体" panose="02010600030101010101" pitchFamily="2" charset="-122"/>
              </a:rPr>
              <a:t>个顶点，并且有保持图连通的最少的边。图的所有生成树在必有一棵边的权值总和最小的生成树，称做该图的最小生成树。</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最小生成树问题有以下两种贪心策略：</a:t>
            </a:r>
            <a:endParaRPr lang="zh-CN" altLang="en-US" sz="2200" b="1" dirty="0">
              <a:latin typeface="宋体" panose="02010600030101010101" pitchFamily="2" charset="-122"/>
            </a:endParaRPr>
          </a:p>
          <a:p>
            <a:endParaRPr lang="zh-CN" altLang="en-US" sz="2200" b="1" dirty="0">
              <a:latin typeface="宋体" panose="02010600030101010101" pitchFamily="2" charset="-122"/>
              <a:ea typeface="宋体" panose="02010600030101010101" pitchFamily="2" charset="-122"/>
            </a:endParaRPr>
          </a:p>
        </p:txBody>
      </p:sp>
      <p:sp>
        <p:nvSpPr>
          <p:cNvPr id="4" name="Text Box 2"/>
          <p:cNvSpPr txBox="1">
            <a:spLocks noChangeArrowheads="1"/>
          </p:cNvSpPr>
          <p:nvPr/>
        </p:nvSpPr>
        <p:spPr bwMode="auto">
          <a:xfrm>
            <a:off x="323528" y="1340768"/>
            <a:ext cx="2593980"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a:latin typeface="华文中宋" panose="02010600040101010101" pitchFamily="2" charset="-122"/>
                <a:ea typeface="华文中宋" panose="02010600040101010101" pitchFamily="2" charset="-122"/>
              </a:rPr>
              <a:t>4.2.3 </a:t>
            </a:r>
            <a:r>
              <a:rPr kumimoji="1" lang="zh-CN" altLang="en-US" sz="2400" b="1" dirty="0" smtClean="0">
                <a:latin typeface="华文中宋" panose="02010600040101010101" pitchFamily="2" charset="-122"/>
                <a:ea typeface="华文中宋" panose="02010600040101010101" pitchFamily="2" charset="-122"/>
              </a:rPr>
              <a:t>最小生成树</a:t>
            </a:r>
            <a:endParaRPr kumimoji="1" lang="zh-CN" altLang="en-US" sz="2400" b="1"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504031" y="1340768"/>
            <a:ext cx="8135937" cy="4493538"/>
          </a:xfrm>
          <a:prstGeom prst="rect">
            <a:avLst/>
          </a:prstGeom>
          <a:noFill/>
          <a:ln w="9525">
            <a:noFill/>
            <a:miter lim="800000"/>
          </a:ln>
          <a:effectLst/>
        </p:spPr>
        <p:txBody>
          <a:bodyPr>
            <a:spAutoFit/>
          </a:bodyPr>
          <a:lstStyle/>
          <a:p>
            <a:pPr indent="457200"/>
            <a:r>
              <a:rPr lang="en-US" altLang="zh-CN" sz="2200" b="1" dirty="0">
                <a:latin typeface="宋体" panose="02010600030101010101" pitchFamily="2" charset="-122"/>
              </a:rPr>
              <a:t>1. </a:t>
            </a:r>
            <a:r>
              <a:rPr lang="zh-CN" altLang="en-US" sz="2200" b="1" dirty="0">
                <a:latin typeface="宋体" panose="02010600030101010101" pitchFamily="2" charset="-122"/>
              </a:rPr>
              <a:t>最近顶点策略：</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任选图中的一个顶点作为起始点，每一步的贪心选择是把不在当前生成树中的最近顶点添加到生成树中，直到所有顶点都添加进来为止，</a:t>
            </a:r>
            <a:r>
              <a:rPr lang="en-US" altLang="zh-CN" sz="2200" b="1" dirty="0">
                <a:latin typeface="宋体" panose="02010600030101010101" pitchFamily="2" charset="-122"/>
              </a:rPr>
              <a:t>Prim</a:t>
            </a:r>
            <a:r>
              <a:rPr lang="zh-CN" altLang="en-US" sz="2200" b="1" dirty="0">
                <a:latin typeface="宋体" panose="02010600030101010101" pitchFamily="2" charset="-122"/>
              </a:rPr>
              <a:t>算法即应用了这种贪心策略。</a:t>
            </a:r>
            <a:endParaRPr lang="zh-CN" altLang="en-US" sz="2200" b="1" dirty="0">
              <a:latin typeface="宋体" panose="02010600030101010101" pitchFamily="2" charset="-122"/>
            </a:endParaRPr>
          </a:p>
          <a:p>
            <a:pPr indent="457200"/>
            <a:r>
              <a:rPr lang="en-US" altLang="zh-CN" sz="2200" b="1" dirty="0">
                <a:latin typeface="宋体" panose="02010600030101010101" pitchFamily="2" charset="-122"/>
              </a:rPr>
              <a:t>Prim</a:t>
            </a:r>
            <a:r>
              <a:rPr lang="zh-CN" altLang="en-US" sz="2200" b="1" dirty="0">
                <a:latin typeface="宋体" panose="02010600030101010101" pitchFamily="2" charset="-122"/>
              </a:rPr>
              <a:t>算法：</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1</a:t>
            </a:r>
            <a:r>
              <a:rPr lang="zh-CN" altLang="en-US" sz="2200" b="1" dirty="0">
                <a:latin typeface="宋体" panose="02010600030101010101" pitchFamily="2" charset="-122"/>
              </a:rPr>
              <a:t>）设置两个新的集合</a:t>
            </a:r>
            <a:r>
              <a:rPr lang="en-US" altLang="zh-CN" sz="2200" b="1" dirty="0">
                <a:latin typeface="宋体" panose="02010600030101010101" pitchFamily="2" charset="-122"/>
              </a:rPr>
              <a:t>W</a:t>
            </a:r>
            <a:r>
              <a:rPr lang="zh-CN" altLang="en-US" sz="2200" b="1" dirty="0">
                <a:latin typeface="宋体" panose="02010600030101010101" pitchFamily="2" charset="-122"/>
              </a:rPr>
              <a:t>和</a:t>
            </a:r>
            <a:r>
              <a:rPr lang="en-US" altLang="zh-CN" sz="2200" b="1" dirty="0">
                <a:latin typeface="宋体" panose="02010600030101010101" pitchFamily="2" charset="-122"/>
              </a:rPr>
              <a:t>D</a:t>
            </a:r>
            <a:r>
              <a:rPr lang="zh-CN" altLang="en-US" sz="2200" b="1" dirty="0">
                <a:latin typeface="宋体" panose="02010600030101010101" pitchFamily="2" charset="-122"/>
              </a:rPr>
              <a:t>，其中</a:t>
            </a:r>
            <a:r>
              <a:rPr lang="en-US" altLang="zh-CN" sz="2200" b="1" dirty="0">
                <a:latin typeface="宋体" panose="02010600030101010101" pitchFamily="2" charset="-122"/>
              </a:rPr>
              <a:t>W</a:t>
            </a:r>
            <a:r>
              <a:rPr lang="zh-CN" altLang="en-US" sz="2200" b="1" dirty="0">
                <a:latin typeface="宋体" panose="02010600030101010101" pitchFamily="2" charset="-122"/>
              </a:rPr>
              <a:t>用于存放</a:t>
            </a:r>
            <a:r>
              <a:rPr lang="en-US" altLang="zh-CN" sz="2200" b="1" dirty="0">
                <a:latin typeface="宋体" panose="02010600030101010101" pitchFamily="2" charset="-122"/>
              </a:rPr>
              <a:t>G</a:t>
            </a:r>
            <a:r>
              <a:rPr lang="zh-CN" altLang="en-US" sz="2200" b="1" dirty="0">
                <a:latin typeface="宋体" panose="02010600030101010101" pitchFamily="2" charset="-122"/>
              </a:rPr>
              <a:t>的最小生成树顶点的集合，</a:t>
            </a:r>
            <a:r>
              <a:rPr lang="en-US" altLang="zh-CN" sz="2200" b="1" dirty="0">
                <a:latin typeface="宋体" panose="02010600030101010101" pitchFamily="2" charset="-122"/>
              </a:rPr>
              <a:t>D</a:t>
            </a:r>
            <a:r>
              <a:rPr lang="zh-CN" altLang="en-US" sz="2200" b="1" dirty="0">
                <a:latin typeface="宋体" panose="02010600030101010101" pitchFamily="2" charset="-122"/>
              </a:rPr>
              <a:t>用于存放</a:t>
            </a:r>
            <a:r>
              <a:rPr lang="en-US" altLang="zh-CN" sz="2200" b="1" dirty="0">
                <a:latin typeface="宋体" panose="02010600030101010101" pitchFamily="2" charset="-122"/>
              </a:rPr>
              <a:t>G</a:t>
            </a:r>
            <a:r>
              <a:rPr lang="zh-CN" altLang="en-US" sz="2200" b="1" dirty="0">
                <a:latin typeface="宋体" panose="02010600030101010101" pitchFamily="2" charset="-122"/>
              </a:rPr>
              <a:t>的最小生成树权值的集合。</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2</a:t>
            </a:r>
            <a:r>
              <a:rPr lang="zh-CN" altLang="en-US" sz="2200" b="1" dirty="0">
                <a:latin typeface="宋体" panose="02010600030101010101" pitchFamily="2" charset="-122"/>
              </a:rPr>
              <a:t>）令集合</a:t>
            </a:r>
            <a:r>
              <a:rPr lang="en-US" altLang="zh-CN" sz="2200" b="1" dirty="0">
                <a:latin typeface="宋体" panose="02010600030101010101" pitchFamily="2" charset="-122"/>
              </a:rPr>
              <a:t>W</a:t>
            </a:r>
            <a:r>
              <a:rPr lang="zh-CN" altLang="en-US" sz="2200" b="1" dirty="0">
                <a:latin typeface="宋体" panose="02010600030101010101" pitchFamily="2" charset="-122"/>
              </a:rPr>
              <a:t>的初值为</a:t>
            </a:r>
            <a:r>
              <a:rPr lang="en-US" altLang="zh-CN" sz="2200" b="1" dirty="0">
                <a:latin typeface="宋体" panose="02010600030101010101" pitchFamily="2" charset="-122"/>
              </a:rPr>
              <a:t>W={w0}</a:t>
            </a:r>
            <a:r>
              <a:rPr lang="zh-CN" altLang="en-US" sz="2200" b="1" dirty="0">
                <a:latin typeface="宋体" panose="02010600030101010101" pitchFamily="2" charset="-122"/>
              </a:rPr>
              <a:t>（从顶点</a:t>
            </a:r>
            <a:r>
              <a:rPr lang="en-US" altLang="zh-CN" sz="2200" b="1" dirty="0">
                <a:latin typeface="宋体" panose="02010600030101010101" pitchFamily="2" charset="-122"/>
              </a:rPr>
              <a:t>w0</a:t>
            </a:r>
            <a:r>
              <a:rPr lang="zh-CN" altLang="en-US" sz="2200" b="1" dirty="0">
                <a:latin typeface="宋体" panose="02010600030101010101" pitchFamily="2" charset="-122"/>
              </a:rPr>
              <a:t>开始构造），集合</a:t>
            </a:r>
            <a:r>
              <a:rPr lang="en-US" altLang="zh-CN" sz="2200" b="1" dirty="0">
                <a:latin typeface="宋体" panose="02010600030101010101" pitchFamily="2" charset="-122"/>
              </a:rPr>
              <a:t>D</a:t>
            </a:r>
            <a:r>
              <a:rPr lang="zh-CN" altLang="en-US" sz="2200" b="1" dirty="0">
                <a:latin typeface="宋体" panose="02010600030101010101" pitchFamily="2" charset="-122"/>
              </a:rPr>
              <a:t>的初值为</a:t>
            </a:r>
            <a:r>
              <a:rPr lang="en-US" altLang="zh-CN" sz="2200" b="1" dirty="0">
                <a:latin typeface="宋体" panose="02010600030101010101" pitchFamily="2" charset="-122"/>
              </a:rPr>
              <a:t>D={}</a:t>
            </a:r>
            <a:r>
              <a:rPr lang="zh-CN" altLang="en-US" sz="2200" b="1" dirty="0">
                <a:latin typeface="宋体" panose="02010600030101010101" pitchFamily="2" charset="-122"/>
              </a:rPr>
              <a:t>。从顶点</a:t>
            </a:r>
            <a:r>
              <a:rPr lang="en-US" altLang="zh-CN" sz="2200" b="1" dirty="0" err="1">
                <a:latin typeface="宋体" panose="02010600030101010101" pitchFamily="2" charset="-122"/>
              </a:rPr>
              <a:t>w∈W</a:t>
            </a:r>
            <a:r>
              <a:rPr lang="zh-CN" altLang="en-US" sz="2200" b="1" dirty="0">
                <a:latin typeface="宋体" panose="02010600030101010101" pitchFamily="2" charset="-122"/>
              </a:rPr>
              <a:t>与顶点</a:t>
            </a:r>
            <a:r>
              <a:rPr lang="en-US" altLang="zh-CN" sz="2200" b="1" dirty="0" err="1">
                <a:latin typeface="宋体" panose="02010600030101010101" pitchFamily="2" charset="-122"/>
              </a:rPr>
              <a:t>v∈V-W</a:t>
            </a:r>
            <a:r>
              <a:rPr lang="zh-CN" altLang="en-US" sz="2200" b="1" dirty="0">
                <a:latin typeface="宋体" panose="02010600030101010101" pitchFamily="2" charset="-122"/>
              </a:rPr>
              <a:t>组成的所有带权边中选出最小权值的边</a:t>
            </a:r>
            <a:r>
              <a:rPr lang="en-US" altLang="zh-CN" sz="2200" b="1" dirty="0">
                <a:latin typeface="宋体" panose="02010600030101010101" pitchFamily="2" charset="-122"/>
              </a:rPr>
              <a:t>(</a:t>
            </a:r>
            <a:r>
              <a:rPr lang="en-US" altLang="zh-CN" sz="2200" b="1" dirty="0" err="1">
                <a:latin typeface="宋体" panose="02010600030101010101" pitchFamily="2" charset="-122"/>
              </a:rPr>
              <a:t>w,v</a:t>
            </a:r>
            <a:r>
              <a:rPr lang="en-US" altLang="zh-CN" sz="2200" b="1" dirty="0">
                <a:latin typeface="宋体" panose="02010600030101010101" pitchFamily="2" charset="-122"/>
              </a:rPr>
              <a:t>)</a:t>
            </a:r>
            <a:r>
              <a:rPr lang="zh-CN" altLang="en-US" sz="2200" b="1" dirty="0">
                <a:latin typeface="宋体" panose="02010600030101010101" pitchFamily="2" charset="-122"/>
              </a:rPr>
              <a:t>，将顶点</a:t>
            </a:r>
            <a:r>
              <a:rPr lang="en-US" altLang="zh-CN" sz="2200" b="1" dirty="0">
                <a:latin typeface="宋体" panose="02010600030101010101" pitchFamily="2" charset="-122"/>
              </a:rPr>
              <a:t>v</a:t>
            </a:r>
            <a:r>
              <a:rPr lang="zh-CN" altLang="en-US" sz="2200" b="1" dirty="0">
                <a:latin typeface="宋体" panose="02010600030101010101" pitchFamily="2" charset="-122"/>
              </a:rPr>
              <a:t>加入集合</a:t>
            </a:r>
            <a:r>
              <a:rPr lang="en-US" altLang="zh-CN" sz="2200" b="1" dirty="0">
                <a:latin typeface="宋体" panose="02010600030101010101" pitchFamily="2" charset="-122"/>
              </a:rPr>
              <a:t>W</a:t>
            </a:r>
            <a:r>
              <a:rPr lang="zh-CN" altLang="en-US" sz="2200" b="1" dirty="0">
                <a:latin typeface="宋体" panose="02010600030101010101" pitchFamily="2" charset="-122"/>
              </a:rPr>
              <a:t>中，将边</a:t>
            </a:r>
            <a:r>
              <a:rPr lang="en-US" altLang="zh-CN" sz="2200" b="1" dirty="0">
                <a:latin typeface="宋体" panose="02010600030101010101" pitchFamily="2" charset="-122"/>
              </a:rPr>
              <a:t>(</a:t>
            </a:r>
            <a:r>
              <a:rPr lang="en-US" altLang="zh-CN" sz="2200" b="1" dirty="0" err="1">
                <a:latin typeface="宋体" panose="02010600030101010101" pitchFamily="2" charset="-122"/>
              </a:rPr>
              <a:t>w,v</a:t>
            </a:r>
            <a:r>
              <a:rPr lang="en-US" altLang="zh-CN" sz="2200" b="1" dirty="0">
                <a:latin typeface="宋体" panose="02010600030101010101" pitchFamily="2" charset="-122"/>
              </a:rPr>
              <a:t>) </a:t>
            </a:r>
            <a:r>
              <a:rPr lang="zh-CN" altLang="en-US" sz="2200" b="1" dirty="0">
                <a:latin typeface="宋体" panose="02010600030101010101" pitchFamily="2" charset="-122"/>
              </a:rPr>
              <a:t>加入到集合</a:t>
            </a:r>
            <a:r>
              <a:rPr lang="en-US" altLang="zh-CN" sz="2200" b="1" dirty="0">
                <a:latin typeface="宋体" panose="02010600030101010101" pitchFamily="2" charset="-122"/>
              </a:rPr>
              <a:t>D</a:t>
            </a:r>
            <a:r>
              <a:rPr lang="zh-CN" altLang="en-US" sz="2200" b="1" dirty="0">
                <a:latin typeface="宋体" panose="02010600030101010101" pitchFamily="2" charset="-122"/>
              </a:rPr>
              <a:t>中。如此不断重复，当所有顶点都加入</a:t>
            </a:r>
            <a:r>
              <a:rPr lang="en-US" altLang="zh-CN" sz="2200" b="1" dirty="0">
                <a:latin typeface="宋体" panose="02010600030101010101" pitchFamily="2" charset="-122"/>
              </a:rPr>
              <a:t>W</a:t>
            </a:r>
            <a:r>
              <a:rPr lang="zh-CN" altLang="en-US" sz="2200" b="1" dirty="0">
                <a:latin typeface="宋体" panose="02010600030101010101" pitchFamily="2" charset="-122"/>
              </a:rPr>
              <a:t>时结束。集合</a:t>
            </a:r>
            <a:r>
              <a:rPr lang="en-US" altLang="zh-CN" sz="2200" b="1" dirty="0">
                <a:latin typeface="宋体" panose="02010600030101010101" pitchFamily="2" charset="-122"/>
              </a:rPr>
              <a:t>W</a:t>
            </a:r>
            <a:r>
              <a:rPr lang="zh-CN" altLang="en-US" sz="2200" b="1" dirty="0">
                <a:latin typeface="宋体" panose="02010600030101010101" pitchFamily="2" charset="-122"/>
              </a:rPr>
              <a:t>中存放着最小生成树顶点的集合，集合</a:t>
            </a:r>
            <a:r>
              <a:rPr lang="en-US" altLang="zh-CN" sz="2200" b="1" dirty="0">
                <a:latin typeface="宋体" panose="02010600030101010101" pitchFamily="2" charset="-122"/>
              </a:rPr>
              <a:t>D</a:t>
            </a:r>
            <a:r>
              <a:rPr lang="zh-CN" altLang="en-US" sz="2200" b="1" dirty="0">
                <a:latin typeface="宋体" panose="02010600030101010101" pitchFamily="2" charset="-122"/>
              </a:rPr>
              <a:t>中存放着最小生成树边的权值集合。</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5"/>
          <p:cNvSpPr>
            <a:spLocks noChangeArrowheads="1"/>
          </p:cNvSpPr>
          <p:nvPr/>
        </p:nvSpPr>
        <p:spPr bwMode="auto">
          <a:xfrm>
            <a:off x="0" y="13407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11" name="Freeform 6"/>
          <p:cNvSpPr/>
          <p:nvPr/>
        </p:nvSpPr>
        <p:spPr bwMode="auto">
          <a:xfrm>
            <a:off x="105924" y="14300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7"/>
          <p:cNvSpPr>
            <a:spLocks noEditPoints="1"/>
          </p:cNvSpPr>
          <p:nvPr/>
        </p:nvSpPr>
        <p:spPr bwMode="auto">
          <a:xfrm>
            <a:off x="566515" y="17870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3" name="Freeform 8"/>
          <p:cNvSpPr>
            <a:spLocks noEditPoints="1"/>
          </p:cNvSpPr>
          <p:nvPr/>
        </p:nvSpPr>
        <p:spPr bwMode="auto">
          <a:xfrm>
            <a:off x="595079" y="1351479"/>
            <a:ext cx="714096" cy="33562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4" name="Freeform 24"/>
          <p:cNvSpPr/>
          <p:nvPr>
            <p:custDataLst>
              <p:tags r:id="rId1"/>
            </p:custDataLst>
          </p:nvPr>
        </p:nvSpPr>
        <p:spPr bwMode="auto">
          <a:xfrm>
            <a:off x="4660081" y="3053068"/>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5" name="Freeform 26"/>
          <p:cNvSpPr/>
          <p:nvPr>
            <p:custDataLst>
              <p:tags r:id="rId2"/>
            </p:custDataLst>
          </p:nvPr>
        </p:nvSpPr>
        <p:spPr bwMode="auto">
          <a:xfrm>
            <a:off x="4660081" y="3873962"/>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6" name="Freeform 27">
            <a:hlinkClick r:id="rId3" action="ppaction://hlinksldjump"/>
          </p:cNvPr>
          <p:cNvSpPr/>
          <p:nvPr>
            <p:custDataLst>
              <p:tags r:id="rId4"/>
            </p:custDataLst>
          </p:nvPr>
        </p:nvSpPr>
        <p:spPr bwMode="auto">
          <a:xfrm>
            <a:off x="4075713" y="4709119"/>
            <a:ext cx="532002" cy="535572"/>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bg1"/>
          </a:solidFill>
          <a:ln>
            <a:noFill/>
          </a:ln>
        </p:spPr>
        <p:txBody>
          <a:bodyPr vert="horz" wrap="square" lIns="68553" tIns="34277" rIns="68553" bIns="34277" numCol="1" anchor="t" anchorCtr="0" compatLnSpc="1"/>
          <a:lstStyle/>
          <a:p>
            <a:endParaRPr lang="zh-CN" altLang="en-US"/>
          </a:p>
        </p:txBody>
      </p:sp>
      <p:sp>
        <p:nvSpPr>
          <p:cNvPr id="17" name="Freeform 28"/>
          <p:cNvSpPr/>
          <p:nvPr>
            <p:custDataLst>
              <p:tags r:id="rId5"/>
            </p:custDataLst>
          </p:nvPr>
        </p:nvSpPr>
        <p:spPr bwMode="auto">
          <a:xfrm>
            <a:off x="4660081" y="4709119"/>
            <a:ext cx="3361660" cy="53557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9" name="TextBox 47"/>
          <p:cNvSpPr txBox="1"/>
          <p:nvPr>
            <p:custDataLst>
              <p:tags r:id="rId6"/>
            </p:custDataLst>
          </p:nvPr>
        </p:nvSpPr>
        <p:spPr>
          <a:xfrm>
            <a:off x="4784388" y="3101648"/>
            <a:ext cx="2955963" cy="430887"/>
          </a:xfrm>
          <a:prstGeom prst="rect">
            <a:avLst/>
          </a:prstGeom>
          <a:noFill/>
        </p:spPr>
        <p:txBody>
          <a:bodyPr wrap="square" rtlCol="0">
            <a:spAutoFit/>
          </a:bodyPr>
          <a:lstStyle/>
          <a:p>
            <a:r>
              <a:rPr lang="en-US" altLang="zh-CN" sz="2200" b="1" dirty="0">
                <a:solidFill>
                  <a:schemeClr val="tx2">
                    <a:lumMod val="75000"/>
                    <a:lumOff val="25000"/>
                  </a:schemeClr>
                </a:solidFill>
                <a:latin typeface="微软雅黑" panose="020B0503020204020204" pitchFamily="34" charset="-122"/>
                <a:ea typeface="微软雅黑" panose="020B0503020204020204" pitchFamily="34" charset="-122"/>
              </a:rPr>
              <a:t>4.1 </a:t>
            </a:r>
            <a:r>
              <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rPr>
              <a:t>贪心法概述</a:t>
            </a:r>
            <a:endPar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endParaRPr>
          </a:p>
        </p:txBody>
      </p:sp>
      <p:sp>
        <p:nvSpPr>
          <p:cNvPr id="20" name="TextBox 48"/>
          <p:cNvSpPr txBox="1"/>
          <p:nvPr>
            <p:custDataLst>
              <p:tags r:id="rId7"/>
            </p:custDataLst>
          </p:nvPr>
        </p:nvSpPr>
        <p:spPr>
          <a:xfrm>
            <a:off x="4784388" y="3967185"/>
            <a:ext cx="2955963" cy="430887"/>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4.2 </a:t>
            </a:r>
            <a:r>
              <a:rPr lang="zh-CN" altLang="en-US" sz="2200" dirty="0">
                <a:solidFill>
                  <a:schemeClr val="tx2">
                    <a:lumMod val="75000"/>
                    <a:lumOff val="25000"/>
                  </a:schemeClr>
                </a:solidFill>
              </a:rPr>
              <a:t>贪心法的应用</a:t>
            </a:r>
            <a:endParaRPr lang="zh-CN" altLang="en-US" sz="2200" dirty="0">
              <a:solidFill>
                <a:schemeClr val="tx2">
                  <a:lumMod val="75000"/>
                  <a:lumOff val="25000"/>
                </a:schemeClr>
              </a:solidFill>
            </a:endParaRPr>
          </a:p>
        </p:txBody>
      </p:sp>
      <p:sp>
        <p:nvSpPr>
          <p:cNvPr id="21" name="TextBox 49"/>
          <p:cNvSpPr txBox="1"/>
          <p:nvPr>
            <p:custDataLst>
              <p:tags r:id="rId8"/>
            </p:custDataLst>
          </p:nvPr>
        </p:nvSpPr>
        <p:spPr>
          <a:xfrm>
            <a:off x="4784388" y="4753384"/>
            <a:ext cx="2955963" cy="430887"/>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4.3 </a:t>
            </a:r>
            <a:r>
              <a:rPr lang="zh-CN" altLang="en-US" sz="2200" dirty="0">
                <a:solidFill>
                  <a:schemeClr val="tx2">
                    <a:lumMod val="75000"/>
                    <a:lumOff val="25000"/>
                  </a:schemeClr>
                </a:solidFill>
              </a:rPr>
              <a:t>贪心法分析与设计</a:t>
            </a:r>
            <a:endParaRPr lang="zh-CN" altLang="en-US" sz="2200" dirty="0">
              <a:solidFill>
                <a:schemeClr val="tx2">
                  <a:lumMod val="75000"/>
                  <a:lumOff val="25000"/>
                </a:schemeClr>
              </a:solidFill>
            </a:endParaRPr>
          </a:p>
        </p:txBody>
      </p:sp>
      <p:pic>
        <p:nvPicPr>
          <p:cNvPr id="23" name="Picture 2" descr="E:\我的文档\Nipic_6852949_20110401101000478152.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a:stretch>
            <a:fillRect/>
          </a:stretch>
        </p:blipFill>
        <p:spPr bwMode="auto">
          <a:xfrm>
            <a:off x="582589" y="2710488"/>
            <a:ext cx="2680498" cy="29473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4" name="Freeform 41"/>
          <p:cNvSpPr>
            <a:spLocks noEditPoints="1"/>
          </p:cNvSpPr>
          <p:nvPr>
            <p:custDataLst>
              <p:tags r:id="rId10"/>
            </p:custDataLst>
          </p:nvPr>
        </p:nvSpPr>
        <p:spPr bwMode="auto">
          <a:xfrm>
            <a:off x="4161356" y="3158141"/>
            <a:ext cx="360714" cy="356368"/>
          </a:xfrm>
          <a:custGeom>
            <a:avLst/>
            <a:gdLst>
              <a:gd name="T0" fmla="*/ 471 w 549"/>
              <a:gd name="T1" fmla="*/ 540 h 540"/>
              <a:gd name="T2" fmla="*/ 335 w 549"/>
              <a:gd name="T3" fmla="*/ 436 h 540"/>
              <a:gd name="T4" fmla="*/ 0 w 549"/>
              <a:gd name="T5" fmla="*/ 231 h 540"/>
              <a:gd name="T6" fmla="*/ 461 w 549"/>
              <a:gd name="T7" fmla="*/ 231 h 540"/>
              <a:gd name="T8" fmla="*/ 521 w 549"/>
              <a:gd name="T9" fmla="*/ 419 h 540"/>
              <a:gd name="T10" fmla="*/ 297 w 549"/>
              <a:gd name="T11" fmla="*/ 262 h 540"/>
              <a:gd name="T12" fmla="*/ 284 w 549"/>
              <a:gd name="T13" fmla="*/ 259 h 540"/>
              <a:gd name="T14" fmla="*/ 273 w 549"/>
              <a:gd name="T15" fmla="*/ 311 h 540"/>
              <a:gd name="T16" fmla="*/ 297 w 549"/>
              <a:gd name="T17" fmla="*/ 318 h 540"/>
              <a:gd name="T18" fmla="*/ 291 w 549"/>
              <a:gd name="T19" fmla="*/ 336 h 540"/>
              <a:gd name="T20" fmla="*/ 234 w 549"/>
              <a:gd name="T21" fmla="*/ 351 h 540"/>
              <a:gd name="T22" fmla="*/ 230 w 549"/>
              <a:gd name="T23" fmla="*/ 350 h 540"/>
              <a:gd name="T24" fmla="*/ 168 w 549"/>
              <a:gd name="T25" fmla="*/ 327 h 540"/>
              <a:gd name="T26" fmla="*/ 191 w 549"/>
              <a:gd name="T27" fmla="*/ 312 h 540"/>
              <a:gd name="T28" fmla="*/ 208 w 549"/>
              <a:gd name="T29" fmla="*/ 281 h 540"/>
              <a:gd name="T30" fmla="*/ 180 w 549"/>
              <a:gd name="T31" fmla="*/ 260 h 540"/>
              <a:gd name="T32" fmla="*/ 168 w 549"/>
              <a:gd name="T33" fmla="*/ 236 h 540"/>
              <a:gd name="T34" fmla="*/ 178 w 549"/>
              <a:gd name="T35" fmla="*/ 228 h 540"/>
              <a:gd name="T36" fmla="*/ 288 w 549"/>
              <a:gd name="T37" fmla="*/ 229 h 540"/>
              <a:gd name="T38" fmla="*/ 297 w 549"/>
              <a:gd name="T39" fmla="*/ 237 h 540"/>
              <a:gd name="T40" fmla="*/ 386 w 549"/>
              <a:gd name="T41" fmla="*/ 289 h 540"/>
              <a:gd name="T42" fmla="*/ 317 w 549"/>
              <a:gd name="T43" fmla="*/ 215 h 540"/>
              <a:gd name="T44" fmla="*/ 306 w 549"/>
              <a:gd name="T45" fmla="*/ 209 h 540"/>
              <a:gd name="T46" fmla="*/ 164 w 549"/>
              <a:gd name="T47" fmla="*/ 208 h 540"/>
              <a:gd name="T48" fmla="*/ 150 w 549"/>
              <a:gd name="T49" fmla="*/ 214 h 540"/>
              <a:gd name="T50" fmla="*/ 81 w 549"/>
              <a:gd name="T51" fmla="*/ 288 h 540"/>
              <a:gd name="T52" fmla="*/ 78 w 549"/>
              <a:gd name="T53" fmla="*/ 318 h 540"/>
              <a:gd name="T54" fmla="*/ 102 w 549"/>
              <a:gd name="T55" fmla="*/ 333 h 540"/>
              <a:gd name="T56" fmla="*/ 156 w 549"/>
              <a:gd name="T57" fmla="*/ 320 h 540"/>
              <a:gd name="T58" fmla="*/ 164 w 549"/>
              <a:gd name="T59" fmla="*/ 369 h 540"/>
              <a:gd name="T60" fmla="*/ 310 w 549"/>
              <a:gd name="T61" fmla="*/ 361 h 540"/>
              <a:gd name="T62" fmla="*/ 362 w 549"/>
              <a:gd name="T63" fmla="*/ 333 h 540"/>
              <a:gd name="T64" fmla="*/ 366 w 549"/>
              <a:gd name="T65" fmla="*/ 334 h 540"/>
              <a:gd name="T66" fmla="*/ 386 w 549"/>
              <a:gd name="T67" fmla="*/ 289 h 540"/>
              <a:gd name="T68" fmla="*/ 295 w 549"/>
              <a:gd name="T69" fmla="*/ 138 h 540"/>
              <a:gd name="T70" fmla="*/ 171 w 549"/>
              <a:gd name="T71" fmla="*/ 138 h 540"/>
              <a:gd name="T72" fmla="*/ 231 w 549"/>
              <a:gd name="T73" fmla="*/ 432 h 540"/>
              <a:gd name="T74" fmla="*/ 432 w 549"/>
              <a:gd name="T75" fmla="*/ 231 h 540"/>
              <a:gd name="T76" fmla="*/ 29 w 549"/>
              <a:gd name="T77" fmla="*/ 23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9" h="540">
                <a:moveTo>
                  <a:pt x="521" y="520"/>
                </a:moveTo>
                <a:cubicBezTo>
                  <a:pt x="507" y="534"/>
                  <a:pt x="489" y="540"/>
                  <a:pt x="471" y="540"/>
                </a:cubicBezTo>
                <a:cubicBezTo>
                  <a:pt x="452" y="540"/>
                  <a:pt x="434" y="534"/>
                  <a:pt x="420" y="520"/>
                </a:cubicBezTo>
                <a:lnTo>
                  <a:pt x="335" y="436"/>
                </a:lnTo>
                <a:cubicBezTo>
                  <a:pt x="304" y="452"/>
                  <a:pt x="268" y="462"/>
                  <a:pt x="231" y="462"/>
                </a:cubicBezTo>
                <a:cubicBezTo>
                  <a:pt x="103" y="462"/>
                  <a:pt x="0" y="358"/>
                  <a:pt x="0" y="231"/>
                </a:cubicBezTo>
                <a:cubicBezTo>
                  <a:pt x="0" y="103"/>
                  <a:pt x="103" y="0"/>
                  <a:pt x="231" y="0"/>
                </a:cubicBezTo>
                <a:cubicBezTo>
                  <a:pt x="358" y="0"/>
                  <a:pt x="461" y="103"/>
                  <a:pt x="461" y="231"/>
                </a:cubicBezTo>
                <a:cubicBezTo>
                  <a:pt x="461" y="269"/>
                  <a:pt x="452" y="304"/>
                  <a:pt x="436" y="336"/>
                </a:cubicBezTo>
                <a:lnTo>
                  <a:pt x="521" y="419"/>
                </a:lnTo>
                <a:cubicBezTo>
                  <a:pt x="549" y="447"/>
                  <a:pt x="549" y="492"/>
                  <a:pt x="521" y="520"/>
                </a:cubicBezTo>
                <a:close/>
                <a:moveTo>
                  <a:pt x="297" y="262"/>
                </a:moveTo>
                <a:lnTo>
                  <a:pt x="286" y="260"/>
                </a:lnTo>
                <a:cubicBezTo>
                  <a:pt x="285" y="259"/>
                  <a:pt x="285" y="259"/>
                  <a:pt x="284" y="259"/>
                </a:cubicBezTo>
                <a:cubicBezTo>
                  <a:pt x="272" y="258"/>
                  <a:pt x="260" y="267"/>
                  <a:pt x="257" y="281"/>
                </a:cubicBezTo>
                <a:cubicBezTo>
                  <a:pt x="255" y="294"/>
                  <a:pt x="261" y="307"/>
                  <a:pt x="273" y="311"/>
                </a:cubicBezTo>
                <a:cubicBezTo>
                  <a:pt x="273" y="312"/>
                  <a:pt x="274" y="312"/>
                  <a:pt x="274" y="312"/>
                </a:cubicBezTo>
                <a:lnTo>
                  <a:pt x="297" y="318"/>
                </a:lnTo>
                <a:lnTo>
                  <a:pt x="297" y="328"/>
                </a:lnTo>
                <a:cubicBezTo>
                  <a:pt x="297" y="331"/>
                  <a:pt x="295" y="335"/>
                  <a:pt x="291" y="336"/>
                </a:cubicBezTo>
                <a:lnTo>
                  <a:pt x="236" y="351"/>
                </a:lnTo>
                <a:cubicBezTo>
                  <a:pt x="235" y="351"/>
                  <a:pt x="234" y="351"/>
                  <a:pt x="234" y="351"/>
                </a:cubicBezTo>
                <a:cubicBezTo>
                  <a:pt x="233" y="351"/>
                  <a:pt x="232" y="351"/>
                  <a:pt x="231" y="351"/>
                </a:cubicBezTo>
                <a:cubicBezTo>
                  <a:pt x="231" y="351"/>
                  <a:pt x="230" y="351"/>
                  <a:pt x="230" y="350"/>
                </a:cubicBezTo>
                <a:lnTo>
                  <a:pt x="174" y="335"/>
                </a:lnTo>
                <a:cubicBezTo>
                  <a:pt x="171" y="334"/>
                  <a:pt x="168" y="331"/>
                  <a:pt x="168" y="327"/>
                </a:cubicBezTo>
                <a:lnTo>
                  <a:pt x="168" y="318"/>
                </a:lnTo>
                <a:lnTo>
                  <a:pt x="191" y="312"/>
                </a:lnTo>
                <a:cubicBezTo>
                  <a:pt x="192" y="312"/>
                  <a:pt x="192" y="312"/>
                  <a:pt x="193" y="311"/>
                </a:cubicBezTo>
                <a:cubicBezTo>
                  <a:pt x="204" y="307"/>
                  <a:pt x="211" y="294"/>
                  <a:pt x="208" y="281"/>
                </a:cubicBezTo>
                <a:cubicBezTo>
                  <a:pt x="205" y="267"/>
                  <a:pt x="193" y="258"/>
                  <a:pt x="181" y="259"/>
                </a:cubicBezTo>
                <a:cubicBezTo>
                  <a:pt x="181" y="259"/>
                  <a:pt x="180" y="259"/>
                  <a:pt x="180" y="260"/>
                </a:cubicBezTo>
                <a:lnTo>
                  <a:pt x="168" y="262"/>
                </a:lnTo>
                <a:lnTo>
                  <a:pt x="168" y="236"/>
                </a:lnTo>
                <a:cubicBezTo>
                  <a:pt x="168" y="233"/>
                  <a:pt x="169" y="231"/>
                  <a:pt x="171" y="229"/>
                </a:cubicBezTo>
                <a:cubicBezTo>
                  <a:pt x="173" y="228"/>
                  <a:pt x="176" y="227"/>
                  <a:pt x="178" y="228"/>
                </a:cubicBezTo>
                <a:lnTo>
                  <a:pt x="234" y="243"/>
                </a:lnTo>
                <a:lnTo>
                  <a:pt x="288" y="229"/>
                </a:lnTo>
                <a:cubicBezTo>
                  <a:pt x="290" y="228"/>
                  <a:pt x="292" y="228"/>
                  <a:pt x="294" y="230"/>
                </a:cubicBezTo>
                <a:cubicBezTo>
                  <a:pt x="296" y="232"/>
                  <a:pt x="297" y="234"/>
                  <a:pt x="297" y="237"/>
                </a:cubicBezTo>
                <a:lnTo>
                  <a:pt x="297" y="262"/>
                </a:lnTo>
                <a:close/>
                <a:moveTo>
                  <a:pt x="386" y="289"/>
                </a:moveTo>
                <a:cubicBezTo>
                  <a:pt x="385" y="289"/>
                  <a:pt x="385" y="288"/>
                  <a:pt x="385" y="288"/>
                </a:cubicBezTo>
                <a:lnTo>
                  <a:pt x="317" y="215"/>
                </a:lnTo>
                <a:cubicBezTo>
                  <a:pt x="316" y="215"/>
                  <a:pt x="316" y="214"/>
                  <a:pt x="316" y="214"/>
                </a:cubicBezTo>
                <a:cubicBezTo>
                  <a:pt x="313" y="211"/>
                  <a:pt x="309" y="210"/>
                  <a:pt x="306" y="209"/>
                </a:cubicBezTo>
                <a:cubicBezTo>
                  <a:pt x="305" y="208"/>
                  <a:pt x="304" y="208"/>
                  <a:pt x="302" y="208"/>
                </a:cubicBezTo>
                <a:lnTo>
                  <a:pt x="164" y="208"/>
                </a:lnTo>
                <a:cubicBezTo>
                  <a:pt x="163" y="208"/>
                  <a:pt x="163" y="208"/>
                  <a:pt x="163" y="208"/>
                </a:cubicBezTo>
                <a:cubicBezTo>
                  <a:pt x="158" y="209"/>
                  <a:pt x="153" y="211"/>
                  <a:pt x="150" y="214"/>
                </a:cubicBezTo>
                <a:cubicBezTo>
                  <a:pt x="149" y="214"/>
                  <a:pt x="149" y="215"/>
                  <a:pt x="149" y="215"/>
                </a:cubicBezTo>
                <a:lnTo>
                  <a:pt x="81" y="288"/>
                </a:lnTo>
                <a:cubicBezTo>
                  <a:pt x="81" y="288"/>
                  <a:pt x="80" y="289"/>
                  <a:pt x="80" y="289"/>
                </a:cubicBezTo>
                <a:cubicBezTo>
                  <a:pt x="74" y="297"/>
                  <a:pt x="73" y="309"/>
                  <a:pt x="78" y="318"/>
                </a:cubicBezTo>
                <a:cubicBezTo>
                  <a:pt x="82" y="327"/>
                  <a:pt x="90" y="334"/>
                  <a:pt x="99" y="334"/>
                </a:cubicBezTo>
                <a:cubicBezTo>
                  <a:pt x="100" y="334"/>
                  <a:pt x="101" y="334"/>
                  <a:pt x="102" y="333"/>
                </a:cubicBezTo>
                <a:cubicBezTo>
                  <a:pt x="103" y="333"/>
                  <a:pt x="103" y="333"/>
                  <a:pt x="104" y="333"/>
                </a:cubicBezTo>
                <a:lnTo>
                  <a:pt x="156" y="320"/>
                </a:lnTo>
                <a:lnTo>
                  <a:pt x="156" y="361"/>
                </a:lnTo>
                <a:cubicBezTo>
                  <a:pt x="156" y="365"/>
                  <a:pt x="160" y="369"/>
                  <a:pt x="164" y="369"/>
                </a:cubicBezTo>
                <a:lnTo>
                  <a:pt x="302" y="369"/>
                </a:lnTo>
                <a:cubicBezTo>
                  <a:pt x="307" y="369"/>
                  <a:pt x="310" y="365"/>
                  <a:pt x="310" y="361"/>
                </a:cubicBezTo>
                <a:lnTo>
                  <a:pt x="310" y="321"/>
                </a:lnTo>
                <a:lnTo>
                  <a:pt x="362" y="333"/>
                </a:lnTo>
                <a:cubicBezTo>
                  <a:pt x="362" y="333"/>
                  <a:pt x="363" y="333"/>
                  <a:pt x="363" y="333"/>
                </a:cubicBezTo>
                <a:cubicBezTo>
                  <a:pt x="364" y="334"/>
                  <a:pt x="365" y="334"/>
                  <a:pt x="366" y="334"/>
                </a:cubicBezTo>
                <a:cubicBezTo>
                  <a:pt x="374" y="334"/>
                  <a:pt x="381" y="329"/>
                  <a:pt x="386" y="322"/>
                </a:cubicBezTo>
                <a:cubicBezTo>
                  <a:pt x="393" y="312"/>
                  <a:pt x="393" y="299"/>
                  <a:pt x="386" y="289"/>
                </a:cubicBezTo>
                <a:close/>
                <a:moveTo>
                  <a:pt x="233" y="204"/>
                </a:moveTo>
                <a:cubicBezTo>
                  <a:pt x="267" y="204"/>
                  <a:pt x="295" y="174"/>
                  <a:pt x="295" y="138"/>
                </a:cubicBezTo>
                <a:cubicBezTo>
                  <a:pt x="295" y="101"/>
                  <a:pt x="267" y="71"/>
                  <a:pt x="233" y="71"/>
                </a:cubicBezTo>
                <a:cubicBezTo>
                  <a:pt x="198" y="71"/>
                  <a:pt x="171" y="101"/>
                  <a:pt x="171" y="138"/>
                </a:cubicBezTo>
                <a:cubicBezTo>
                  <a:pt x="171" y="174"/>
                  <a:pt x="198" y="204"/>
                  <a:pt x="233" y="204"/>
                </a:cubicBezTo>
                <a:close/>
                <a:moveTo>
                  <a:pt x="231" y="432"/>
                </a:moveTo>
                <a:lnTo>
                  <a:pt x="231" y="432"/>
                </a:lnTo>
                <a:cubicBezTo>
                  <a:pt x="342" y="432"/>
                  <a:pt x="432" y="342"/>
                  <a:pt x="432" y="231"/>
                </a:cubicBezTo>
                <a:cubicBezTo>
                  <a:pt x="432" y="120"/>
                  <a:pt x="342" y="30"/>
                  <a:pt x="231" y="30"/>
                </a:cubicBezTo>
                <a:cubicBezTo>
                  <a:pt x="119" y="30"/>
                  <a:pt x="29" y="120"/>
                  <a:pt x="29" y="231"/>
                </a:cubicBezTo>
                <a:cubicBezTo>
                  <a:pt x="29" y="342"/>
                  <a:pt x="119" y="432"/>
                  <a:pt x="231" y="4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5" name="Freeform 47"/>
          <p:cNvSpPr>
            <a:spLocks noEditPoints="1"/>
          </p:cNvSpPr>
          <p:nvPr>
            <p:custDataLst>
              <p:tags r:id="rId11"/>
            </p:custDataLst>
          </p:nvPr>
        </p:nvSpPr>
        <p:spPr bwMode="auto">
          <a:xfrm>
            <a:off x="4213508" y="3967184"/>
            <a:ext cx="308562" cy="349125"/>
          </a:xfrm>
          <a:custGeom>
            <a:avLst/>
            <a:gdLst>
              <a:gd name="T0" fmla="*/ 298 w 467"/>
              <a:gd name="T1" fmla="*/ 66 h 528"/>
              <a:gd name="T2" fmla="*/ 232 w 467"/>
              <a:gd name="T3" fmla="*/ 132 h 528"/>
              <a:gd name="T4" fmla="*/ 166 w 467"/>
              <a:gd name="T5" fmla="*/ 132 h 528"/>
              <a:gd name="T6" fmla="*/ 100 w 467"/>
              <a:gd name="T7" fmla="*/ 66 h 528"/>
              <a:gd name="T8" fmla="*/ 166 w 467"/>
              <a:gd name="T9" fmla="*/ 0 h 528"/>
              <a:gd name="T10" fmla="*/ 232 w 467"/>
              <a:gd name="T11" fmla="*/ 0 h 528"/>
              <a:gd name="T12" fmla="*/ 298 w 467"/>
              <a:gd name="T13" fmla="*/ 66 h 528"/>
              <a:gd name="T14" fmla="*/ 330 w 467"/>
              <a:gd name="T15" fmla="*/ 66 h 528"/>
              <a:gd name="T16" fmla="*/ 331 w 467"/>
              <a:gd name="T17" fmla="*/ 81 h 528"/>
              <a:gd name="T18" fmla="*/ 248 w 467"/>
              <a:gd name="T19" fmla="*/ 164 h 528"/>
              <a:gd name="T20" fmla="*/ 149 w 467"/>
              <a:gd name="T21" fmla="*/ 164 h 528"/>
              <a:gd name="T22" fmla="*/ 66 w 467"/>
              <a:gd name="T23" fmla="*/ 81 h 528"/>
              <a:gd name="T24" fmla="*/ 68 w 467"/>
              <a:gd name="T25" fmla="*/ 66 h 528"/>
              <a:gd name="T26" fmla="*/ 0 w 467"/>
              <a:gd name="T27" fmla="*/ 147 h 528"/>
              <a:gd name="T28" fmla="*/ 0 w 467"/>
              <a:gd name="T29" fmla="*/ 445 h 528"/>
              <a:gd name="T30" fmla="*/ 83 w 467"/>
              <a:gd name="T31" fmla="*/ 528 h 528"/>
              <a:gd name="T32" fmla="*/ 303 w 467"/>
              <a:gd name="T33" fmla="*/ 528 h 528"/>
              <a:gd name="T34" fmla="*/ 213 w 467"/>
              <a:gd name="T35" fmla="*/ 392 h 528"/>
              <a:gd name="T36" fmla="*/ 361 w 467"/>
              <a:gd name="T37" fmla="*/ 244 h 528"/>
              <a:gd name="T38" fmla="*/ 397 w 467"/>
              <a:gd name="T39" fmla="*/ 248 h 528"/>
              <a:gd name="T40" fmla="*/ 397 w 467"/>
              <a:gd name="T41" fmla="*/ 147 h 528"/>
              <a:gd name="T42" fmla="*/ 330 w 467"/>
              <a:gd name="T43" fmla="*/ 66 h 528"/>
              <a:gd name="T44" fmla="*/ 186 w 467"/>
              <a:gd name="T45" fmla="*/ 331 h 528"/>
              <a:gd name="T46" fmla="*/ 186 w 467"/>
              <a:gd name="T47" fmla="*/ 331 h 528"/>
              <a:gd name="T48" fmla="*/ 83 w 467"/>
              <a:gd name="T49" fmla="*/ 331 h 528"/>
              <a:gd name="T50" fmla="*/ 66 w 467"/>
              <a:gd name="T51" fmla="*/ 314 h 528"/>
              <a:gd name="T52" fmla="*/ 83 w 467"/>
              <a:gd name="T53" fmla="*/ 298 h 528"/>
              <a:gd name="T54" fmla="*/ 186 w 467"/>
              <a:gd name="T55" fmla="*/ 298 h 528"/>
              <a:gd name="T56" fmla="*/ 203 w 467"/>
              <a:gd name="T57" fmla="*/ 314 h 528"/>
              <a:gd name="T58" fmla="*/ 186 w 467"/>
              <a:gd name="T59" fmla="*/ 331 h 528"/>
              <a:gd name="T60" fmla="*/ 219 w 467"/>
              <a:gd name="T61" fmla="*/ 264 h 528"/>
              <a:gd name="T62" fmla="*/ 219 w 467"/>
              <a:gd name="T63" fmla="*/ 264 h 528"/>
              <a:gd name="T64" fmla="*/ 83 w 467"/>
              <a:gd name="T65" fmla="*/ 264 h 528"/>
              <a:gd name="T66" fmla="*/ 66 w 467"/>
              <a:gd name="T67" fmla="*/ 248 h 528"/>
              <a:gd name="T68" fmla="*/ 83 w 467"/>
              <a:gd name="T69" fmla="*/ 231 h 528"/>
              <a:gd name="T70" fmla="*/ 219 w 467"/>
              <a:gd name="T71" fmla="*/ 231 h 528"/>
              <a:gd name="T72" fmla="*/ 236 w 467"/>
              <a:gd name="T73" fmla="*/ 248 h 528"/>
              <a:gd name="T74" fmla="*/ 219 w 467"/>
              <a:gd name="T75" fmla="*/ 264 h 528"/>
              <a:gd name="T76" fmla="*/ 388 w 467"/>
              <a:gd name="T77" fmla="*/ 289 h 528"/>
              <a:gd name="T78" fmla="*/ 362 w 467"/>
              <a:gd name="T79" fmla="*/ 286 h 528"/>
              <a:gd name="T80" fmla="*/ 257 w 467"/>
              <a:gd name="T81" fmla="*/ 391 h 528"/>
              <a:gd name="T82" fmla="*/ 340 w 467"/>
              <a:gd name="T83" fmla="*/ 494 h 528"/>
              <a:gd name="T84" fmla="*/ 362 w 467"/>
              <a:gd name="T85" fmla="*/ 497 h 528"/>
              <a:gd name="T86" fmla="*/ 467 w 467"/>
              <a:gd name="T87" fmla="*/ 391 h 528"/>
              <a:gd name="T88" fmla="*/ 388 w 467"/>
              <a:gd name="T89" fmla="*/ 289 h 528"/>
              <a:gd name="T90" fmla="*/ 422 w 467"/>
              <a:gd name="T91" fmla="*/ 376 h 528"/>
              <a:gd name="T92" fmla="*/ 422 w 467"/>
              <a:gd name="T93" fmla="*/ 376 h 528"/>
              <a:gd name="T94" fmla="*/ 388 w 467"/>
              <a:gd name="T95" fmla="*/ 410 h 528"/>
              <a:gd name="T96" fmla="*/ 362 w 467"/>
              <a:gd name="T97" fmla="*/ 436 h 528"/>
              <a:gd name="T98" fmla="*/ 332 w 467"/>
              <a:gd name="T99" fmla="*/ 436 h 528"/>
              <a:gd name="T100" fmla="*/ 302 w 467"/>
              <a:gd name="T101" fmla="*/ 406 h 528"/>
              <a:gd name="T102" fmla="*/ 302 w 467"/>
              <a:gd name="T103" fmla="*/ 376 h 528"/>
              <a:gd name="T104" fmla="*/ 332 w 467"/>
              <a:gd name="T105" fmla="*/ 376 h 528"/>
              <a:gd name="T106" fmla="*/ 347 w 467"/>
              <a:gd name="T107" fmla="*/ 391 h 528"/>
              <a:gd name="T108" fmla="*/ 388 w 467"/>
              <a:gd name="T109" fmla="*/ 350 h 528"/>
              <a:gd name="T110" fmla="*/ 392 w 467"/>
              <a:gd name="T111" fmla="*/ 346 h 528"/>
              <a:gd name="T112" fmla="*/ 422 w 467"/>
              <a:gd name="T113" fmla="*/ 346 h 528"/>
              <a:gd name="T114" fmla="*/ 422 w 467"/>
              <a:gd name="T115" fmla="*/ 37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7" h="528">
                <a:moveTo>
                  <a:pt x="298" y="66"/>
                </a:moveTo>
                <a:cubicBezTo>
                  <a:pt x="298" y="103"/>
                  <a:pt x="268" y="132"/>
                  <a:pt x="232" y="132"/>
                </a:cubicBezTo>
                <a:lnTo>
                  <a:pt x="166" y="132"/>
                </a:lnTo>
                <a:cubicBezTo>
                  <a:pt x="129" y="132"/>
                  <a:pt x="100" y="103"/>
                  <a:pt x="100" y="66"/>
                </a:cubicBezTo>
                <a:cubicBezTo>
                  <a:pt x="100" y="29"/>
                  <a:pt x="129" y="0"/>
                  <a:pt x="166" y="0"/>
                </a:cubicBezTo>
                <a:lnTo>
                  <a:pt x="232" y="0"/>
                </a:lnTo>
                <a:cubicBezTo>
                  <a:pt x="268" y="0"/>
                  <a:pt x="298" y="29"/>
                  <a:pt x="298" y="66"/>
                </a:cubicBezTo>
                <a:close/>
                <a:moveTo>
                  <a:pt x="330" y="66"/>
                </a:moveTo>
                <a:cubicBezTo>
                  <a:pt x="331" y="71"/>
                  <a:pt x="331" y="76"/>
                  <a:pt x="331" y="81"/>
                </a:cubicBezTo>
                <a:cubicBezTo>
                  <a:pt x="331" y="127"/>
                  <a:pt x="294" y="164"/>
                  <a:pt x="248" y="164"/>
                </a:cubicBezTo>
                <a:lnTo>
                  <a:pt x="149" y="164"/>
                </a:lnTo>
                <a:cubicBezTo>
                  <a:pt x="103" y="164"/>
                  <a:pt x="66" y="127"/>
                  <a:pt x="66" y="81"/>
                </a:cubicBezTo>
                <a:cubicBezTo>
                  <a:pt x="66" y="76"/>
                  <a:pt x="67" y="71"/>
                  <a:pt x="68" y="66"/>
                </a:cubicBezTo>
                <a:cubicBezTo>
                  <a:pt x="29" y="73"/>
                  <a:pt x="0" y="107"/>
                  <a:pt x="0" y="147"/>
                </a:cubicBezTo>
                <a:lnTo>
                  <a:pt x="0" y="445"/>
                </a:lnTo>
                <a:cubicBezTo>
                  <a:pt x="0" y="491"/>
                  <a:pt x="37" y="528"/>
                  <a:pt x="83" y="528"/>
                </a:cubicBezTo>
                <a:lnTo>
                  <a:pt x="303" y="528"/>
                </a:lnTo>
                <a:cubicBezTo>
                  <a:pt x="250" y="505"/>
                  <a:pt x="213" y="453"/>
                  <a:pt x="213" y="392"/>
                </a:cubicBezTo>
                <a:cubicBezTo>
                  <a:pt x="213" y="310"/>
                  <a:pt x="279" y="244"/>
                  <a:pt x="361" y="244"/>
                </a:cubicBezTo>
                <a:cubicBezTo>
                  <a:pt x="374" y="244"/>
                  <a:pt x="386" y="245"/>
                  <a:pt x="397" y="248"/>
                </a:cubicBezTo>
                <a:lnTo>
                  <a:pt x="397" y="147"/>
                </a:lnTo>
                <a:cubicBezTo>
                  <a:pt x="397" y="107"/>
                  <a:pt x="368" y="73"/>
                  <a:pt x="330" y="66"/>
                </a:cubicBezTo>
                <a:close/>
                <a:moveTo>
                  <a:pt x="186" y="331"/>
                </a:moveTo>
                <a:lnTo>
                  <a:pt x="186" y="331"/>
                </a:lnTo>
                <a:lnTo>
                  <a:pt x="83" y="331"/>
                </a:lnTo>
                <a:cubicBezTo>
                  <a:pt x="74" y="331"/>
                  <a:pt x="66" y="323"/>
                  <a:pt x="66" y="314"/>
                </a:cubicBezTo>
                <a:cubicBezTo>
                  <a:pt x="66" y="305"/>
                  <a:pt x="74" y="298"/>
                  <a:pt x="83" y="298"/>
                </a:cubicBezTo>
                <a:lnTo>
                  <a:pt x="186" y="298"/>
                </a:lnTo>
                <a:cubicBezTo>
                  <a:pt x="195" y="298"/>
                  <a:pt x="203" y="305"/>
                  <a:pt x="203" y="314"/>
                </a:cubicBezTo>
                <a:cubicBezTo>
                  <a:pt x="203" y="323"/>
                  <a:pt x="195" y="331"/>
                  <a:pt x="186" y="331"/>
                </a:cubicBezTo>
                <a:close/>
                <a:moveTo>
                  <a:pt x="219" y="264"/>
                </a:moveTo>
                <a:lnTo>
                  <a:pt x="219" y="264"/>
                </a:lnTo>
                <a:lnTo>
                  <a:pt x="83" y="264"/>
                </a:lnTo>
                <a:cubicBezTo>
                  <a:pt x="74" y="264"/>
                  <a:pt x="66" y="257"/>
                  <a:pt x="66" y="248"/>
                </a:cubicBezTo>
                <a:cubicBezTo>
                  <a:pt x="66" y="239"/>
                  <a:pt x="74" y="231"/>
                  <a:pt x="83" y="231"/>
                </a:cubicBezTo>
                <a:lnTo>
                  <a:pt x="219" y="231"/>
                </a:lnTo>
                <a:cubicBezTo>
                  <a:pt x="229" y="231"/>
                  <a:pt x="236" y="239"/>
                  <a:pt x="236" y="248"/>
                </a:cubicBezTo>
                <a:cubicBezTo>
                  <a:pt x="236" y="257"/>
                  <a:pt x="229" y="264"/>
                  <a:pt x="219" y="264"/>
                </a:cubicBezTo>
                <a:close/>
                <a:moveTo>
                  <a:pt x="388" y="289"/>
                </a:moveTo>
                <a:cubicBezTo>
                  <a:pt x="380" y="287"/>
                  <a:pt x="371" y="286"/>
                  <a:pt x="362" y="286"/>
                </a:cubicBezTo>
                <a:cubicBezTo>
                  <a:pt x="304" y="286"/>
                  <a:pt x="257" y="333"/>
                  <a:pt x="257" y="391"/>
                </a:cubicBezTo>
                <a:cubicBezTo>
                  <a:pt x="257" y="442"/>
                  <a:pt x="292" y="484"/>
                  <a:pt x="340" y="494"/>
                </a:cubicBezTo>
                <a:cubicBezTo>
                  <a:pt x="347" y="496"/>
                  <a:pt x="354" y="497"/>
                  <a:pt x="362" y="497"/>
                </a:cubicBezTo>
                <a:cubicBezTo>
                  <a:pt x="420" y="497"/>
                  <a:pt x="467" y="449"/>
                  <a:pt x="467" y="391"/>
                </a:cubicBezTo>
                <a:cubicBezTo>
                  <a:pt x="467" y="342"/>
                  <a:pt x="434" y="301"/>
                  <a:pt x="388" y="289"/>
                </a:cubicBezTo>
                <a:close/>
                <a:moveTo>
                  <a:pt x="422" y="376"/>
                </a:moveTo>
                <a:lnTo>
                  <a:pt x="422" y="376"/>
                </a:lnTo>
                <a:lnTo>
                  <a:pt x="388" y="410"/>
                </a:lnTo>
                <a:lnTo>
                  <a:pt x="362" y="436"/>
                </a:lnTo>
                <a:cubicBezTo>
                  <a:pt x="354" y="444"/>
                  <a:pt x="340" y="444"/>
                  <a:pt x="332" y="436"/>
                </a:cubicBezTo>
                <a:lnTo>
                  <a:pt x="302" y="406"/>
                </a:lnTo>
                <a:cubicBezTo>
                  <a:pt x="294" y="398"/>
                  <a:pt x="294" y="384"/>
                  <a:pt x="302" y="376"/>
                </a:cubicBezTo>
                <a:cubicBezTo>
                  <a:pt x="311" y="368"/>
                  <a:pt x="324" y="368"/>
                  <a:pt x="332" y="376"/>
                </a:cubicBezTo>
                <a:lnTo>
                  <a:pt x="347" y="391"/>
                </a:lnTo>
                <a:lnTo>
                  <a:pt x="388" y="350"/>
                </a:lnTo>
                <a:lnTo>
                  <a:pt x="392" y="346"/>
                </a:lnTo>
                <a:cubicBezTo>
                  <a:pt x="400" y="338"/>
                  <a:pt x="413" y="338"/>
                  <a:pt x="422" y="346"/>
                </a:cubicBezTo>
                <a:cubicBezTo>
                  <a:pt x="430" y="355"/>
                  <a:pt x="430" y="368"/>
                  <a:pt x="422" y="3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6" name="Freeform 49"/>
          <p:cNvSpPr>
            <a:spLocks noEditPoints="1"/>
          </p:cNvSpPr>
          <p:nvPr>
            <p:custDataLst>
              <p:tags r:id="rId12"/>
            </p:custDataLst>
          </p:nvPr>
        </p:nvSpPr>
        <p:spPr bwMode="auto">
          <a:xfrm>
            <a:off x="4177291" y="4804716"/>
            <a:ext cx="328843" cy="352023"/>
          </a:xfrm>
          <a:custGeom>
            <a:avLst/>
            <a:gdLst>
              <a:gd name="T0" fmla="*/ 150 w 500"/>
              <a:gd name="T1" fmla="*/ 82 h 533"/>
              <a:gd name="T2" fmla="*/ 327 w 500"/>
              <a:gd name="T3" fmla="*/ 59 h 533"/>
              <a:gd name="T4" fmla="*/ 264 w 500"/>
              <a:gd name="T5" fmla="*/ 37 h 533"/>
              <a:gd name="T6" fmla="*/ 191 w 500"/>
              <a:gd name="T7" fmla="*/ 37 h 533"/>
              <a:gd name="T8" fmla="*/ 128 w 500"/>
              <a:gd name="T9" fmla="*/ 59 h 533"/>
              <a:gd name="T10" fmla="*/ 411 w 500"/>
              <a:gd name="T11" fmla="*/ 462 h 533"/>
              <a:gd name="T12" fmla="*/ 418 w 500"/>
              <a:gd name="T13" fmla="*/ 446 h 533"/>
              <a:gd name="T14" fmla="*/ 389 w 500"/>
              <a:gd name="T15" fmla="*/ 346 h 533"/>
              <a:gd name="T16" fmla="*/ 371 w 500"/>
              <a:gd name="T17" fmla="*/ 346 h 533"/>
              <a:gd name="T18" fmla="*/ 371 w 500"/>
              <a:gd name="T19" fmla="*/ 423 h 533"/>
              <a:gd name="T20" fmla="*/ 371 w 500"/>
              <a:gd name="T21" fmla="*/ 425 h 533"/>
              <a:gd name="T22" fmla="*/ 372 w 500"/>
              <a:gd name="T23" fmla="*/ 426 h 533"/>
              <a:gd name="T24" fmla="*/ 373 w 500"/>
              <a:gd name="T25" fmla="*/ 428 h 533"/>
              <a:gd name="T26" fmla="*/ 476 w 500"/>
              <a:gd name="T27" fmla="*/ 352 h 533"/>
              <a:gd name="T28" fmla="*/ 380 w 500"/>
              <a:gd name="T29" fmla="*/ 301 h 533"/>
              <a:gd name="T30" fmla="*/ 358 w 500"/>
              <a:gd name="T31" fmla="*/ 531 h 533"/>
              <a:gd name="T32" fmla="*/ 494 w 500"/>
              <a:gd name="T33" fmla="*/ 439 h 533"/>
              <a:gd name="T34" fmla="*/ 476 w 500"/>
              <a:gd name="T35" fmla="*/ 436 h 533"/>
              <a:gd name="T36" fmla="*/ 380 w 500"/>
              <a:gd name="T37" fmla="*/ 515 h 533"/>
              <a:gd name="T38" fmla="*/ 284 w 500"/>
              <a:gd name="T39" fmla="*/ 399 h 533"/>
              <a:gd name="T40" fmla="*/ 398 w 500"/>
              <a:gd name="T41" fmla="*/ 321 h 533"/>
              <a:gd name="T42" fmla="*/ 476 w 500"/>
              <a:gd name="T43" fmla="*/ 436 h 533"/>
              <a:gd name="T44" fmla="*/ 167 w 500"/>
              <a:gd name="T45" fmla="*/ 435 h 533"/>
              <a:gd name="T46" fmla="*/ 286 w 500"/>
              <a:gd name="T47" fmla="*/ 317 h 533"/>
              <a:gd name="T48" fmla="*/ 310 w 500"/>
              <a:gd name="T49" fmla="*/ 298 h 533"/>
              <a:gd name="T50" fmla="*/ 431 w 500"/>
              <a:gd name="T51" fmla="*/ 181 h 533"/>
              <a:gd name="T52" fmla="*/ 436 w 500"/>
              <a:gd name="T53" fmla="*/ 292 h 533"/>
              <a:gd name="T54" fmla="*/ 455 w 500"/>
              <a:gd name="T55" fmla="*/ 298 h 533"/>
              <a:gd name="T56" fmla="*/ 455 w 500"/>
              <a:gd name="T57" fmla="*/ 123 h 533"/>
              <a:gd name="T58" fmla="*/ 23 w 500"/>
              <a:gd name="T59" fmla="*/ 99 h 533"/>
              <a:gd name="T60" fmla="*/ 0 w 500"/>
              <a:gd name="T61" fmla="*/ 186 h 533"/>
              <a:gd name="T62" fmla="*/ 0 w 500"/>
              <a:gd name="T63" fmla="*/ 317 h 533"/>
              <a:gd name="T64" fmla="*/ 0 w 500"/>
              <a:gd name="T65" fmla="*/ 444 h 533"/>
              <a:gd name="T66" fmla="*/ 252 w 500"/>
              <a:gd name="T67" fmla="*/ 467 h 533"/>
              <a:gd name="T68" fmla="*/ 18 w 500"/>
              <a:gd name="T69" fmla="*/ 186 h 533"/>
              <a:gd name="T70" fmla="*/ 23 w 500"/>
              <a:gd name="T71" fmla="*/ 181 h 533"/>
              <a:gd name="T72" fmla="*/ 149 w 500"/>
              <a:gd name="T73" fmla="*/ 298 h 533"/>
              <a:gd name="T74" fmla="*/ 18 w 500"/>
              <a:gd name="T75" fmla="*/ 186 h 533"/>
              <a:gd name="T76" fmla="*/ 149 w 500"/>
              <a:gd name="T77" fmla="*/ 317 h 533"/>
              <a:gd name="T78" fmla="*/ 23 w 500"/>
              <a:gd name="T79" fmla="*/ 435 h 533"/>
              <a:gd name="T80" fmla="*/ 18 w 500"/>
              <a:gd name="T81" fmla="*/ 317 h 533"/>
              <a:gd name="T82" fmla="*/ 167 w 500"/>
              <a:gd name="T83" fmla="*/ 298 h 533"/>
              <a:gd name="T84" fmla="*/ 167 w 500"/>
              <a:gd name="T85" fmla="*/ 181 h 533"/>
              <a:gd name="T86" fmla="*/ 292 w 500"/>
              <a:gd name="T87" fmla="*/ 298 h 533"/>
              <a:gd name="T88" fmla="*/ 301 w 500"/>
              <a:gd name="T89" fmla="*/ 123 h 533"/>
              <a:gd name="T90" fmla="*/ 317 w 500"/>
              <a:gd name="T91" fmla="*/ 139 h 533"/>
              <a:gd name="T92" fmla="*/ 285 w 500"/>
              <a:gd name="T93" fmla="*/ 139 h 533"/>
              <a:gd name="T94" fmla="*/ 158 w 500"/>
              <a:gd name="T95" fmla="*/ 123 h 533"/>
              <a:gd name="T96" fmla="*/ 174 w 500"/>
              <a:gd name="T97" fmla="*/ 139 h 533"/>
              <a:gd name="T98" fmla="*/ 142 w 500"/>
              <a:gd name="T99" fmla="*/ 13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0" h="533">
                <a:moveTo>
                  <a:pt x="128" y="59"/>
                </a:moveTo>
                <a:cubicBezTo>
                  <a:pt x="128" y="72"/>
                  <a:pt x="138" y="82"/>
                  <a:pt x="150" y="82"/>
                </a:cubicBezTo>
                <a:lnTo>
                  <a:pt x="305" y="82"/>
                </a:lnTo>
                <a:cubicBezTo>
                  <a:pt x="317" y="82"/>
                  <a:pt x="327" y="72"/>
                  <a:pt x="327" y="59"/>
                </a:cubicBezTo>
                <a:cubicBezTo>
                  <a:pt x="327" y="47"/>
                  <a:pt x="317" y="37"/>
                  <a:pt x="305" y="37"/>
                </a:cubicBezTo>
                <a:lnTo>
                  <a:pt x="264" y="37"/>
                </a:lnTo>
                <a:cubicBezTo>
                  <a:pt x="264" y="17"/>
                  <a:pt x="247" y="0"/>
                  <a:pt x="227" y="0"/>
                </a:cubicBezTo>
                <a:cubicBezTo>
                  <a:pt x="207" y="0"/>
                  <a:pt x="191" y="17"/>
                  <a:pt x="191" y="37"/>
                </a:cubicBezTo>
                <a:lnTo>
                  <a:pt x="150" y="37"/>
                </a:lnTo>
                <a:cubicBezTo>
                  <a:pt x="138" y="37"/>
                  <a:pt x="128" y="47"/>
                  <a:pt x="128" y="59"/>
                </a:cubicBezTo>
                <a:close/>
                <a:moveTo>
                  <a:pt x="405" y="459"/>
                </a:moveTo>
                <a:cubicBezTo>
                  <a:pt x="406" y="461"/>
                  <a:pt x="409" y="462"/>
                  <a:pt x="411" y="462"/>
                </a:cubicBezTo>
                <a:cubicBezTo>
                  <a:pt x="414" y="462"/>
                  <a:pt x="416" y="461"/>
                  <a:pt x="418" y="459"/>
                </a:cubicBezTo>
                <a:cubicBezTo>
                  <a:pt x="421" y="456"/>
                  <a:pt x="421" y="450"/>
                  <a:pt x="418" y="446"/>
                </a:cubicBezTo>
                <a:lnTo>
                  <a:pt x="389" y="417"/>
                </a:lnTo>
                <a:lnTo>
                  <a:pt x="389" y="346"/>
                </a:lnTo>
                <a:cubicBezTo>
                  <a:pt x="389" y="341"/>
                  <a:pt x="385" y="337"/>
                  <a:pt x="380" y="337"/>
                </a:cubicBezTo>
                <a:cubicBezTo>
                  <a:pt x="375" y="337"/>
                  <a:pt x="371" y="341"/>
                  <a:pt x="371" y="346"/>
                </a:cubicBezTo>
                <a:lnTo>
                  <a:pt x="371" y="421"/>
                </a:lnTo>
                <a:cubicBezTo>
                  <a:pt x="371" y="422"/>
                  <a:pt x="371" y="423"/>
                  <a:pt x="371" y="423"/>
                </a:cubicBezTo>
                <a:cubicBezTo>
                  <a:pt x="371" y="423"/>
                  <a:pt x="371" y="424"/>
                  <a:pt x="371" y="424"/>
                </a:cubicBezTo>
                <a:cubicBezTo>
                  <a:pt x="371" y="424"/>
                  <a:pt x="371" y="425"/>
                  <a:pt x="371" y="425"/>
                </a:cubicBezTo>
                <a:cubicBezTo>
                  <a:pt x="371" y="425"/>
                  <a:pt x="372" y="425"/>
                  <a:pt x="372" y="426"/>
                </a:cubicBezTo>
                <a:cubicBezTo>
                  <a:pt x="372" y="426"/>
                  <a:pt x="372" y="426"/>
                  <a:pt x="372" y="426"/>
                </a:cubicBezTo>
                <a:cubicBezTo>
                  <a:pt x="372" y="427"/>
                  <a:pt x="373" y="427"/>
                  <a:pt x="373" y="428"/>
                </a:cubicBezTo>
                <a:cubicBezTo>
                  <a:pt x="373" y="428"/>
                  <a:pt x="373" y="428"/>
                  <a:pt x="373" y="428"/>
                </a:cubicBezTo>
                <a:lnTo>
                  <a:pt x="405" y="459"/>
                </a:lnTo>
                <a:close/>
                <a:moveTo>
                  <a:pt x="476" y="352"/>
                </a:moveTo>
                <a:cubicBezTo>
                  <a:pt x="458" y="327"/>
                  <a:pt x="432" y="309"/>
                  <a:pt x="402" y="303"/>
                </a:cubicBezTo>
                <a:cubicBezTo>
                  <a:pt x="394" y="302"/>
                  <a:pt x="387" y="301"/>
                  <a:pt x="380" y="301"/>
                </a:cubicBezTo>
                <a:cubicBezTo>
                  <a:pt x="324" y="301"/>
                  <a:pt x="276" y="341"/>
                  <a:pt x="266" y="396"/>
                </a:cubicBezTo>
                <a:cubicBezTo>
                  <a:pt x="254" y="458"/>
                  <a:pt x="295" y="519"/>
                  <a:pt x="358" y="531"/>
                </a:cubicBezTo>
                <a:cubicBezTo>
                  <a:pt x="365" y="533"/>
                  <a:pt x="373" y="533"/>
                  <a:pt x="380" y="533"/>
                </a:cubicBezTo>
                <a:cubicBezTo>
                  <a:pt x="435" y="533"/>
                  <a:pt x="483" y="494"/>
                  <a:pt x="494" y="439"/>
                </a:cubicBezTo>
                <a:cubicBezTo>
                  <a:pt x="500" y="409"/>
                  <a:pt x="493" y="378"/>
                  <a:pt x="476" y="352"/>
                </a:cubicBezTo>
                <a:close/>
                <a:moveTo>
                  <a:pt x="476" y="436"/>
                </a:moveTo>
                <a:lnTo>
                  <a:pt x="476" y="436"/>
                </a:lnTo>
                <a:cubicBezTo>
                  <a:pt x="467" y="482"/>
                  <a:pt x="427" y="515"/>
                  <a:pt x="380" y="515"/>
                </a:cubicBezTo>
                <a:cubicBezTo>
                  <a:pt x="374" y="515"/>
                  <a:pt x="368" y="515"/>
                  <a:pt x="361" y="514"/>
                </a:cubicBezTo>
                <a:cubicBezTo>
                  <a:pt x="308" y="503"/>
                  <a:pt x="273" y="452"/>
                  <a:pt x="284" y="399"/>
                </a:cubicBezTo>
                <a:cubicBezTo>
                  <a:pt x="292" y="353"/>
                  <a:pt x="333" y="319"/>
                  <a:pt x="380" y="319"/>
                </a:cubicBezTo>
                <a:cubicBezTo>
                  <a:pt x="386" y="319"/>
                  <a:pt x="392" y="320"/>
                  <a:pt x="398" y="321"/>
                </a:cubicBezTo>
                <a:cubicBezTo>
                  <a:pt x="424" y="326"/>
                  <a:pt x="446" y="341"/>
                  <a:pt x="461" y="362"/>
                </a:cubicBezTo>
                <a:cubicBezTo>
                  <a:pt x="476" y="384"/>
                  <a:pt x="481" y="410"/>
                  <a:pt x="476" y="436"/>
                </a:cubicBezTo>
                <a:close/>
                <a:moveTo>
                  <a:pt x="243" y="435"/>
                </a:moveTo>
                <a:lnTo>
                  <a:pt x="167" y="435"/>
                </a:lnTo>
                <a:lnTo>
                  <a:pt x="167" y="317"/>
                </a:lnTo>
                <a:lnTo>
                  <a:pt x="286" y="317"/>
                </a:lnTo>
                <a:cubicBezTo>
                  <a:pt x="293" y="310"/>
                  <a:pt x="302" y="304"/>
                  <a:pt x="311" y="298"/>
                </a:cubicBezTo>
                <a:lnTo>
                  <a:pt x="310" y="298"/>
                </a:lnTo>
                <a:lnTo>
                  <a:pt x="310" y="181"/>
                </a:lnTo>
                <a:lnTo>
                  <a:pt x="431" y="181"/>
                </a:lnTo>
                <a:cubicBezTo>
                  <a:pt x="434" y="181"/>
                  <a:pt x="436" y="183"/>
                  <a:pt x="436" y="186"/>
                </a:cubicBezTo>
                <a:lnTo>
                  <a:pt x="436" y="292"/>
                </a:lnTo>
                <a:cubicBezTo>
                  <a:pt x="443" y="295"/>
                  <a:pt x="449" y="298"/>
                  <a:pt x="455" y="302"/>
                </a:cubicBezTo>
                <a:lnTo>
                  <a:pt x="455" y="298"/>
                </a:lnTo>
                <a:lnTo>
                  <a:pt x="455" y="186"/>
                </a:lnTo>
                <a:lnTo>
                  <a:pt x="455" y="123"/>
                </a:lnTo>
                <a:cubicBezTo>
                  <a:pt x="455" y="110"/>
                  <a:pt x="444" y="99"/>
                  <a:pt x="431" y="99"/>
                </a:cubicBezTo>
                <a:lnTo>
                  <a:pt x="23" y="99"/>
                </a:lnTo>
                <a:cubicBezTo>
                  <a:pt x="10" y="99"/>
                  <a:pt x="0" y="110"/>
                  <a:pt x="0" y="123"/>
                </a:cubicBezTo>
                <a:lnTo>
                  <a:pt x="0" y="186"/>
                </a:lnTo>
                <a:lnTo>
                  <a:pt x="0" y="298"/>
                </a:lnTo>
                <a:lnTo>
                  <a:pt x="0" y="317"/>
                </a:lnTo>
                <a:lnTo>
                  <a:pt x="0" y="430"/>
                </a:lnTo>
                <a:lnTo>
                  <a:pt x="0" y="444"/>
                </a:lnTo>
                <a:cubicBezTo>
                  <a:pt x="0" y="457"/>
                  <a:pt x="10" y="467"/>
                  <a:pt x="23" y="467"/>
                </a:cubicBezTo>
                <a:lnTo>
                  <a:pt x="252" y="467"/>
                </a:lnTo>
                <a:cubicBezTo>
                  <a:pt x="247" y="457"/>
                  <a:pt x="245" y="446"/>
                  <a:pt x="243" y="435"/>
                </a:cubicBezTo>
                <a:close/>
                <a:moveTo>
                  <a:pt x="18" y="186"/>
                </a:moveTo>
                <a:lnTo>
                  <a:pt x="18" y="186"/>
                </a:lnTo>
                <a:cubicBezTo>
                  <a:pt x="18" y="183"/>
                  <a:pt x="21" y="181"/>
                  <a:pt x="23" y="181"/>
                </a:cubicBezTo>
                <a:lnTo>
                  <a:pt x="149" y="181"/>
                </a:lnTo>
                <a:lnTo>
                  <a:pt x="149" y="298"/>
                </a:lnTo>
                <a:lnTo>
                  <a:pt x="18" y="298"/>
                </a:lnTo>
                <a:lnTo>
                  <a:pt x="18" y="186"/>
                </a:lnTo>
                <a:close/>
                <a:moveTo>
                  <a:pt x="149" y="317"/>
                </a:moveTo>
                <a:lnTo>
                  <a:pt x="149" y="317"/>
                </a:lnTo>
                <a:lnTo>
                  <a:pt x="149" y="435"/>
                </a:lnTo>
                <a:lnTo>
                  <a:pt x="23" y="435"/>
                </a:lnTo>
                <a:cubicBezTo>
                  <a:pt x="21" y="435"/>
                  <a:pt x="18" y="432"/>
                  <a:pt x="18" y="430"/>
                </a:cubicBezTo>
                <a:lnTo>
                  <a:pt x="18" y="317"/>
                </a:lnTo>
                <a:lnTo>
                  <a:pt x="149" y="317"/>
                </a:lnTo>
                <a:close/>
                <a:moveTo>
                  <a:pt x="167" y="298"/>
                </a:moveTo>
                <a:lnTo>
                  <a:pt x="167" y="298"/>
                </a:lnTo>
                <a:lnTo>
                  <a:pt x="167" y="181"/>
                </a:lnTo>
                <a:lnTo>
                  <a:pt x="292" y="181"/>
                </a:lnTo>
                <a:lnTo>
                  <a:pt x="292" y="298"/>
                </a:lnTo>
                <a:lnTo>
                  <a:pt x="167" y="298"/>
                </a:lnTo>
                <a:close/>
                <a:moveTo>
                  <a:pt x="301" y="123"/>
                </a:moveTo>
                <a:lnTo>
                  <a:pt x="301" y="123"/>
                </a:lnTo>
                <a:cubicBezTo>
                  <a:pt x="310" y="123"/>
                  <a:pt x="317" y="130"/>
                  <a:pt x="317" y="139"/>
                </a:cubicBezTo>
                <a:cubicBezTo>
                  <a:pt x="317" y="148"/>
                  <a:pt x="310" y="155"/>
                  <a:pt x="301" y="155"/>
                </a:cubicBezTo>
                <a:cubicBezTo>
                  <a:pt x="292" y="155"/>
                  <a:pt x="285" y="148"/>
                  <a:pt x="285" y="139"/>
                </a:cubicBezTo>
                <a:cubicBezTo>
                  <a:pt x="285" y="130"/>
                  <a:pt x="292" y="123"/>
                  <a:pt x="301" y="123"/>
                </a:cubicBezTo>
                <a:close/>
                <a:moveTo>
                  <a:pt x="158" y="123"/>
                </a:moveTo>
                <a:lnTo>
                  <a:pt x="158" y="123"/>
                </a:lnTo>
                <a:cubicBezTo>
                  <a:pt x="167" y="123"/>
                  <a:pt x="174" y="130"/>
                  <a:pt x="174" y="139"/>
                </a:cubicBezTo>
                <a:cubicBezTo>
                  <a:pt x="174" y="148"/>
                  <a:pt x="167" y="155"/>
                  <a:pt x="158" y="155"/>
                </a:cubicBezTo>
                <a:cubicBezTo>
                  <a:pt x="149" y="155"/>
                  <a:pt x="142" y="148"/>
                  <a:pt x="142" y="139"/>
                </a:cubicBezTo>
                <a:cubicBezTo>
                  <a:pt x="142" y="130"/>
                  <a:pt x="149" y="123"/>
                  <a:pt x="158"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pic>
        <p:nvPicPr>
          <p:cNvPr id="27" name="图片 26"/>
          <p:cNvPicPr>
            <a:picLocks noChangeAspect="1"/>
          </p:cNvPicPr>
          <p:nvPr>
            <p:custDataLst>
              <p:tags r:id="rId13"/>
            </p:custDataLst>
          </p:nvPr>
        </p:nvPicPr>
        <p:blipFill>
          <a:blip r:embed="rId14"/>
          <a:stretch>
            <a:fillRect/>
          </a:stretch>
        </p:blipFill>
        <p:spPr>
          <a:xfrm>
            <a:off x="3896498" y="4694702"/>
            <a:ext cx="558000" cy="562768"/>
          </a:xfrm>
          <a:prstGeom prst="rect">
            <a:avLst/>
          </a:prstGeom>
        </p:spPr>
      </p:pic>
      <p:pic>
        <p:nvPicPr>
          <p:cNvPr id="28" name="图片 27"/>
          <p:cNvPicPr>
            <a:picLocks noChangeAspect="1"/>
          </p:cNvPicPr>
          <p:nvPr>
            <p:custDataLst>
              <p:tags r:id="rId15"/>
            </p:custDataLst>
          </p:nvPr>
        </p:nvPicPr>
        <p:blipFill>
          <a:blip r:embed="rId16"/>
          <a:stretch>
            <a:fillRect/>
          </a:stretch>
        </p:blipFill>
        <p:spPr>
          <a:xfrm>
            <a:off x="3872355" y="3862746"/>
            <a:ext cx="558000" cy="558000"/>
          </a:xfrm>
          <a:prstGeom prst="rect">
            <a:avLst/>
          </a:prstGeom>
        </p:spPr>
      </p:pic>
      <p:pic>
        <p:nvPicPr>
          <p:cNvPr id="29" name="图片 28"/>
          <p:cNvPicPr>
            <a:picLocks noChangeAspect="1"/>
          </p:cNvPicPr>
          <p:nvPr>
            <p:custDataLst>
              <p:tags r:id="rId17"/>
            </p:custDataLst>
          </p:nvPr>
        </p:nvPicPr>
        <p:blipFill>
          <a:blip r:embed="rId18"/>
          <a:stretch>
            <a:fillRect/>
          </a:stretch>
        </p:blipFill>
        <p:spPr>
          <a:xfrm>
            <a:off x="3885235" y="3053068"/>
            <a:ext cx="558000" cy="55800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650365" y="2315210"/>
            <a:ext cx="539750" cy="539750"/>
            <a:chOff x="3572" y="3586"/>
            <a:chExt cx="850" cy="850"/>
          </a:xfrm>
        </p:grpSpPr>
        <p:sp>
          <p:nvSpPr>
            <p:cNvPr id="2" name="椭圆 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 name="文本框 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A</a:t>
              </a:r>
              <a:endParaRPr lang="en-US" altLang="zh-CN" sz="1800" i="1" smtClean="0">
                <a:ln>
                  <a:noFill/>
                </a:ln>
                <a:effectLst/>
                <a:ea typeface="华文细黑" panose="02010600040101010101" pitchFamily="2" charset="-122"/>
              </a:endParaRPr>
            </a:p>
          </p:txBody>
        </p:sp>
      </p:grpSp>
      <p:grpSp>
        <p:nvGrpSpPr>
          <p:cNvPr id="5" name="组合 4"/>
          <p:cNvGrpSpPr/>
          <p:nvPr/>
        </p:nvGrpSpPr>
        <p:grpSpPr>
          <a:xfrm>
            <a:off x="4927600" y="4192270"/>
            <a:ext cx="539750" cy="539750"/>
            <a:chOff x="3572" y="3586"/>
            <a:chExt cx="850" cy="850"/>
          </a:xfrm>
        </p:grpSpPr>
        <p:sp>
          <p:nvSpPr>
            <p:cNvPr id="6" name="椭圆 5"/>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文本框 6"/>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G</a:t>
              </a:r>
              <a:endParaRPr lang="en-US" altLang="zh-CN" sz="1800" i="1" smtClean="0">
                <a:ln>
                  <a:noFill/>
                </a:ln>
                <a:effectLst/>
                <a:ea typeface="华文细黑" panose="02010600040101010101" pitchFamily="2" charset="-122"/>
              </a:endParaRPr>
            </a:p>
          </p:txBody>
        </p:sp>
      </p:grpSp>
      <p:grpSp>
        <p:nvGrpSpPr>
          <p:cNvPr id="8" name="组合 7"/>
          <p:cNvGrpSpPr/>
          <p:nvPr/>
        </p:nvGrpSpPr>
        <p:grpSpPr>
          <a:xfrm>
            <a:off x="3456305" y="4336415"/>
            <a:ext cx="539750" cy="539750"/>
            <a:chOff x="3572" y="3586"/>
            <a:chExt cx="850" cy="850"/>
          </a:xfrm>
        </p:grpSpPr>
        <p:sp>
          <p:nvSpPr>
            <p:cNvPr id="9" name="椭圆 8"/>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0" name="文本框 9"/>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F</a:t>
              </a:r>
              <a:endParaRPr lang="en-US" altLang="zh-CN" sz="1800" i="1" smtClean="0">
                <a:ln>
                  <a:noFill/>
                </a:ln>
                <a:effectLst/>
                <a:ea typeface="华文细黑" panose="02010600040101010101" pitchFamily="2" charset="-122"/>
              </a:endParaRPr>
            </a:p>
          </p:txBody>
        </p:sp>
      </p:grpSp>
      <p:grpSp>
        <p:nvGrpSpPr>
          <p:cNvPr id="11" name="组合 10"/>
          <p:cNvGrpSpPr/>
          <p:nvPr/>
        </p:nvGrpSpPr>
        <p:grpSpPr>
          <a:xfrm>
            <a:off x="4063365" y="5416550"/>
            <a:ext cx="539750" cy="539750"/>
            <a:chOff x="3572" y="3586"/>
            <a:chExt cx="850" cy="850"/>
          </a:xfrm>
        </p:grpSpPr>
        <p:sp>
          <p:nvSpPr>
            <p:cNvPr id="12" name="椭圆 1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E</a:t>
              </a:r>
              <a:endParaRPr lang="en-US" altLang="zh-CN" sz="1800" i="1" smtClean="0">
                <a:ln>
                  <a:noFill/>
                </a:ln>
                <a:effectLst/>
                <a:ea typeface="华文细黑" panose="02010600040101010101" pitchFamily="2" charset="-122"/>
              </a:endParaRPr>
            </a:p>
          </p:txBody>
        </p:sp>
      </p:grpSp>
      <p:grpSp>
        <p:nvGrpSpPr>
          <p:cNvPr id="14" name="组合 13"/>
          <p:cNvGrpSpPr/>
          <p:nvPr/>
        </p:nvGrpSpPr>
        <p:grpSpPr>
          <a:xfrm>
            <a:off x="5904230" y="5416550"/>
            <a:ext cx="539750" cy="539750"/>
            <a:chOff x="3572" y="3586"/>
            <a:chExt cx="850" cy="850"/>
          </a:xfrm>
        </p:grpSpPr>
        <p:sp>
          <p:nvSpPr>
            <p:cNvPr id="15" name="椭圆 14"/>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D</a:t>
              </a:r>
              <a:endParaRPr lang="en-US" altLang="zh-CN" sz="1800" i="1" smtClean="0">
                <a:ln>
                  <a:noFill/>
                </a:ln>
                <a:effectLst/>
                <a:ea typeface="华文细黑" panose="02010600040101010101" pitchFamily="2" charset="-122"/>
              </a:endParaRPr>
            </a:p>
          </p:txBody>
        </p:sp>
      </p:grpSp>
      <p:grpSp>
        <p:nvGrpSpPr>
          <p:cNvPr id="17" name="组合 16"/>
          <p:cNvGrpSpPr/>
          <p:nvPr/>
        </p:nvGrpSpPr>
        <p:grpSpPr>
          <a:xfrm>
            <a:off x="6331585" y="4410710"/>
            <a:ext cx="539750" cy="539750"/>
            <a:chOff x="3572" y="3586"/>
            <a:chExt cx="850" cy="850"/>
          </a:xfrm>
        </p:grpSpPr>
        <p:sp>
          <p:nvSpPr>
            <p:cNvPr id="18" name="椭圆 17"/>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C</a:t>
              </a:r>
              <a:endParaRPr lang="en-US" altLang="zh-CN" sz="1800" i="1" smtClean="0">
                <a:ln>
                  <a:noFill/>
                </a:ln>
                <a:effectLst/>
                <a:ea typeface="华文细黑" panose="02010600040101010101" pitchFamily="2" charset="-122"/>
              </a:endParaRPr>
            </a:p>
          </p:txBody>
        </p:sp>
      </p:grpSp>
      <p:grpSp>
        <p:nvGrpSpPr>
          <p:cNvPr id="20" name="组合 19"/>
          <p:cNvGrpSpPr/>
          <p:nvPr/>
        </p:nvGrpSpPr>
        <p:grpSpPr>
          <a:xfrm>
            <a:off x="5652135" y="3284855"/>
            <a:ext cx="539750" cy="539750"/>
            <a:chOff x="3572" y="3586"/>
            <a:chExt cx="850" cy="850"/>
          </a:xfrm>
        </p:grpSpPr>
        <p:sp>
          <p:nvSpPr>
            <p:cNvPr id="21" name="椭圆 20"/>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文本框 21"/>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B</a:t>
              </a:r>
              <a:endParaRPr lang="en-US" altLang="zh-CN" sz="1800" i="1" smtClean="0">
                <a:ln>
                  <a:noFill/>
                </a:ln>
                <a:effectLst/>
                <a:ea typeface="华文细黑" panose="02010600040101010101" pitchFamily="2" charset="-122"/>
              </a:endParaRPr>
            </a:p>
          </p:txBody>
        </p:sp>
      </p:grpSp>
      <p:sp>
        <p:nvSpPr>
          <p:cNvPr id="23" name="文本框 22"/>
          <p:cNvSpPr txBox="1"/>
          <p:nvPr/>
        </p:nvSpPr>
        <p:spPr>
          <a:xfrm>
            <a:off x="251460" y="981075"/>
            <a:ext cx="4572000" cy="429895"/>
          </a:xfrm>
          <a:prstGeom prst="rect">
            <a:avLst/>
          </a:prstGeom>
          <a:noFill/>
        </p:spPr>
        <p:txBody>
          <a:bodyPr wrap="square" rtlCol="0" anchor="t">
            <a:spAutoFit/>
          </a:bodyPr>
          <a:p>
            <a:r>
              <a:rPr lang="en-US" altLang="zh-CN" sz="2200" b="1" dirty="0">
                <a:latin typeface="宋体" panose="02010600030101010101" pitchFamily="2" charset="-122"/>
                <a:sym typeface="+mn-ea"/>
              </a:rPr>
              <a:t>1. </a:t>
            </a:r>
            <a:r>
              <a:rPr lang="zh-CN" altLang="en-US" sz="2200" b="1" dirty="0">
                <a:latin typeface="宋体" panose="02010600030101010101" pitchFamily="2" charset="-122"/>
                <a:sym typeface="+mn-ea"/>
              </a:rPr>
              <a:t>最近顶点策略</a:t>
            </a:r>
            <a:r>
              <a:rPr lang="en-US" altLang="zh-CN" sz="2200" b="1" dirty="0">
                <a:latin typeface="宋体" panose="02010600030101010101" pitchFamily="2" charset="-122"/>
                <a:sym typeface="+mn-ea"/>
              </a:rPr>
              <a:t>(prim</a:t>
            </a:r>
            <a:r>
              <a:rPr lang="zh-CN" altLang="en-US" sz="2200" b="1" dirty="0">
                <a:latin typeface="宋体" panose="02010600030101010101" pitchFamily="2" charset="-122"/>
                <a:sym typeface="+mn-ea"/>
              </a:rPr>
              <a:t>算法</a:t>
            </a:r>
            <a:r>
              <a:rPr lang="en-US" altLang="zh-CN" sz="2200" b="1" dirty="0">
                <a:latin typeface="宋体" panose="02010600030101010101" pitchFamily="2" charset="-122"/>
                <a:sym typeface="+mn-ea"/>
              </a:rPr>
              <a:t>)</a:t>
            </a:r>
            <a:endParaRPr lang="en-US" altLang="zh-CN" sz="2200" b="1" dirty="0">
              <a:latin typeface="宋体" panose="02010600030101010101" pitchFamily="2" charset="-122"/>
              <a:sym typeface="+mn-ea"/>
            </a:endParaRPr>
          </a:p>
        </p:txBody>
      </p:sp>
      <p:sp>
        <p:nvSpPr>
          <p:cNvPr id="24" name="文本框 23"/>
          <p:cNvSpPr txBox="1"/>
          <p:nvPr/>
        </p:nvSpPr>
        <p:spPr>
          <a:xfrm>
            <a:off x="539750" y="1628775"/>
            <a:ext cx="6880225" cy="569595"/>
          </a:xfrm>
          <a:prstGeom prst="rect">
            <a:avLst/>
          </a:prstGeom>
          <a:noFill/>
        </p:spPr>
        <p:txBody>
          <a:bodyPr wrap="square" rtlCol="0" anchor="t">
            <a:noAutofit/>
          </a:bodyPr>
          <a:p>
            <a:r>
              <a:rPr lang="zh-CN" altLang="en-US" sz="2200" b="1" dirty="0">
                <a:latin typeface="宋体" panose="02010600030101010101" pitchFamily="2" charset="-122"/>
                <a:sym typeface="+mn-ea"/>
              </a:rPr>
              <a:t>算法初始选择</a:t>
            </a:r>
            <a:r>
              <a:rPr lang="en-US" altLang="zh-CN" sz="2200" b="1" dirty="0">
                <a:latin typeface="宋体" panose="02010600030101010101" pitchFamily="2" charset="-122"/>
                <a:sym typeface="+mn-ea"/>
              </a:rPr>
              <a:t>A</a:t>
            </a:r>
            <a:r>
              <a:rPr lang="zh-CN" altLang="en-US" sz="2200" b="1" dirty="0">
                <a:latin typeface="宋体" panose="02010600030101010101" pitchFamily="2" charset="-122"/>
                <a:sym typeface="+mn-ea"/>
              </a:rPr>
              <a:t>点</a:t>
            </a:r>
            <a:r>
              <a:rPr lang="en-US" altLang="zh-CN" sz="2200" b="1" dirty="0">
                <a:latin typeface="宋体" panose="02010600030101010101" pitchFamily="2" charset="-122"/>
                <a:sym typeface="+mn-ea"/>
              </a:rPr>
              <a:t>,</a:t>
            </a:r>
            <a:r>
              <a:rPr lang="zh-CN" altLang="en-US" sz="2200" b="1" dirty="0">
                <a:latin typeface="宋体" panose="02010600030101010101" pitchFamily="2" charset="-122"/>
                <a:sym typeface="+mn-ea"/>
              </a:rPr>
              <a:t>将节点分为两个</a:t>
            </a:r>
            <a:r>
              <a:rPr lang="zh-CN" altLang="en-US" sz="2200" b="1" dirty="0">
                <a:latin typeface="宋体" panose="02010600030101010101" pitchFamily="2" charset="-122"/>
                <a:sym typeface="+mn-ea"/>
              </a:rPr>
              <a:t>集合</a:t>
            </a:r>
            <a:endParaRPr lang="zh-CN" altLang="en-US" sz="2200" b="1" dirty="0">
              <a:latin typeface="宋体" panose="02010600030101010101" pitchFamily="2" charset="-122"/>
              <a:sym typeface="+mn-ea"/>
            </a:endParaRPr>
          </a:p>
        </p:txBody>
      </p:sp>
      <p:sp>
        <p:nvSpPr>
          <p:cNvPr id="27" name="矩形 26"/>
          <p:cNvSpPr/>
          <p:nvPr/>
        </p:nvSpPr>
        <p:spPr>
          <a:xfrm>
            <a:off x="1043940" y="2132965"/>
            <a:ext cx="1753870" cy="967105"/>
          </a:xfrm>
          <a:prstGeom prst="rect">
            <a:avLst/>
          </a:prstGeom>
          <a:ln>
            <a:solidFill>
              <a:schemeClr val="tx1"/>
            </a:solidFill>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矩形 27"/>
          <p:cNvSpPr/>
          <p:nvPr/>
        </p:nvSpPr>
        <p:spPr>
          <a:xfrm>
            <a:off x="2915920" y="3213100"/>
            <a:ext cx="4555490" cy="2898775"/>
          </a:xfrm>
          <a:prstGeom prst="rect">
            <a:avLst/>
          </a:prstGeom>
          <a:ln>
            <a:solidFill>
              <a:schemeClr val="tx1"/>
            </a:solidFill>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650365" y="2315210"/>
            <a:ext cx="539750" cy="539750"/>
            <a:chOff x="3572" y="3586"/>
            <a:chExt cx="850" cy="850"/>
          </a:xfrm>
        </p:grpSpPr>
        <p:sp>
          <p:nvSpPr>
            <p:cNvPr id="2" name="椭圆 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 name="文本框 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A</a:t>
              </a:r>
              <a:endParaRPr lang="en-US" altLang="zh-CN" sz="1800" i="1" smtClean="0">
                <a:ln>
                  <a:noFill/>
                </a:ln>
                <a:effectLst/>
                <a:ea typeface="华文细黑" panose="02010600040101010101" pitchFamily="2" charset="-122"/>
              </a:endParaRPr>
            </a:p>
          </p:txBody>
        </p:sp>
      </p:grpSp>
      <p:grpSp>
        <p:nvGrpSpPr>
          <p:cNvPr id="5" name="组合 4"/>
          <p:cNvGrpSpPr/>
          <p:nvPr/>
        </p:nvGrpSpPr>
        <p:grpSpPr>
          <a:xfrm>
            <a:off x="4927600" y="4192270"/>
            <a:ext cx="539750" cy="539750"/>
            <a:chOff x="3572" y="3586"/>
            <a:chExt cx="850" cy="850"/>
          </a:xfrm>
        </p:grpSpPr>
        <p:sp>
          <p:nvSpPr>
            <p:cNvPr id="6" name="椭圆 5"/>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文本框 6"/>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G</a:t>
              </a:r>
              <a:endParaRPr lang="en-US" altLang="zh-CN" sz="1800" i="1" smtClean="0">
                <a:ln>
                  <a:noFill/>
                </a:ln>
                <a:effectLst/>
                <a:ea typeface="华文细黑" panose="02010600040101010101" pitchFamily="2" charset="-122"/>
              </a:endParaRPr>
            </a:p>
          </p:txBody>
        </p:sp>
      </p:grpSp>
      <p:grpSp>
        <p:nvGrpSpPr>
          <p:cNvPr id="8" name="组合 7"/>
          <p:cNvGrpSpPr/>
          <p:nvPr/>
        </p:nvGrpSpPr>
        <p:grpSpPr>
          <a:xfrm>
            <a:off x="3456305" y="4336415"/>
            <a:ext cx="539750" cy="539750"/>
            <a:chOff x="3572" y="3586"/>
            <a:chExt cx="850" cy="850"/>
          </a:xfrm>
        </p:grpSpPr>
        <p:sp>
          <p:nvSpPr>
            <p:cNvPr id="9" name="椭圆 8"/>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0" name="文本框 9"/>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F</a:t>
              </a:r>
              <a:endParaRPr lang="en-US" altLang="zh-CN" sz="1800" i="1" smtClean="0">
                <a:ln>
                  <a:noFill/>
                </a:ln>
                <a:effectLst/>
                <a:ea typeface="华文细黑" panose="02010600040101010101" pitchFamily="2" charset="-122"/>
              </a:endParaRPr>
            </a:p>
          </p:txBody>
        </p:sp>
      </p:grpSp>
      <p:grpSp>
        <p:nvGrpSpPr>
          <p:cNvPr id="11" name="组合 10"/>
          <p:cNvGrpSpPr/>
          <p:nvPr/>
        </p:nvGrpSpPr>
        <p:grpSpPr>
          <a:xfrm>
            <a:off x="4063365" y="5416550"/>
            <a:ext cx="539750" cy="539750"/>
            <a:chOff x="3572" y="3586"/>
            <a:chExt cx="850" cy="850"/>
          </a:xfrm>
        </p:grpSpPr>
        <p:sp>
          <p:nvSpPr>
            <p:cNvPr id="12" name="椭圆 11"/>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E</a:t>
              </a:r>
              <a:endParaRPr lang="en-US" altLang="zh-CN" sz="1800" i="1" smtClean="0">
                <a:ln>
                  <a:noFill/>
                </a:ln>
                <a:effectLst/>
                <a:ea typeface="华文细黑" panose="02010600040101010101" pitchFamily="2" charset="-122"/>
              </a:endParaRPr>
            </a:p>
          </p:txBody>
        </p:sp>
      </p:grpSp>
      <p:grpSp>
        <p:nvGrpSpPr>
          <p:cNvPr id="14" name="组合 13"/>
          <p:cNvGrpSpPr/>
          <p:nvPr/>
        </p:nvGrpSpPr>
        <p:grpSpPr>
          <a:xfrm>
            <a:off x="5904230" y="5416550"/>
            <a:ext cx="539750" cy="539750"/>
            <a:chOff x="3572" y="3586"/>
            <a:chExt cx="850" cy="850"/>
          </a:xfrm>
        </p:grpSpPr>
        <p:sp>
          <p:nvSpPr>
            <p:cNvPr id="15" name="椭圆 14"/>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D</a:t>
              </a:r>
              <a:endParaRPr lang="en-US" altLang="zh-CN" sz="1800" i="1" smtClean="0">
                <a:ln>
                  <a:noFill/>
                </a:ln>
                <a:effectLst/>
                <a:ea typeface="华文细黑" panose="02010600040101010101" pitchFamily="2" charset="-122"/>
              </a:endParaRPr>
            </a:p>
          </p:txBody>
        </p:sp>
      </p:grpSp>
      <p:grpSp>
        <p:nvGrpSpPr>
          <p:cNvPr id="17" name="组合 16"/>
          <p:cNvGrpSpPr/>
          <p:nvPr/>
        </p:nvGrpSpPr>
        <p:grpSpPr>
          <a:xfrm>
            <a:off x="6331585" y="4410710"/>
            <a:ext cx="539750" cy="539750"/>
            <a:chOff x="3572" y="3586"/>
            <a:chExt cx="850" cy="850"/>
          </a:xfrm>
        </p:grpSpPr>
        <p:sp>
          <p:nvSpPr>
            <p:cNvPr id="18" name="椭圆 17"/>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C</a:t>
              </a:r>
              <a:endParaRPr lang="en-US" altLang="zh-CN" sz="1800" i="1" smtClean="0">
                <a:ln>
                  <a:noFill/>
                </a:ln>
                <a:effectLst/>
                <a:ea typeface="华文细黑" panose="02010600040101010101" pitchFamily="2" charset="-122"/>
              </a:endParaRPr>
            </a:p>
          </p:txBody>
        </p:sp>
      </p:grpSp>
      <p:grpSp>
        <p:nvGrpSpPr>
          <p:cNvPr id="20" name="组合 19"/>
          <p:cNvGrpSpPr/>
          <p:nvPr/>
        </p:nvGrpSpPr>
        <p:grpSpPr>
          <a:xfrm>
            <a:off x="5652135" y="3284855"/>
            <a:ext cx="539750" cy="539750"/>
            <a:chOff x="3572" y="3586"/>
            <a:chExt cx="850" cy="850"/>
          </a:xfrm>
        </p:grpSpPr>
        <p:sp>
          <p:nvSpPr>
            <p:cNvPr id="21" name="椭圆 20"/>
            <p:cNvSpPr/>
            <p:nvPr/>
          </p:nvSpPr>
          <p:spPr>
            <a:xfrm>
              <a:off x="3572" y="3586"/>
              <a:ext cx="850" cy="850"/>
            </a:xfrm>
            <a:prstGeom prst="ellipse">
              <a:avLst/>
            </a:prstGeom>
            <a:solidFill>
              <a:schemeClr val="accent1"/>
            </a:solidFill>
            <a:ln w="9525" cap="flat" cmpd="sng" algn="ctr">
              <a:solidFill>
                <a:schemeClr val="accent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文本框 21"/>
            <p:cNvSpPr txBox="1"/>
            <p:nvPr/>
          </p:nvSpPr>
          <p:spPr>
            <a:xfrm>
              <a:off x="3685" y="3703"/>
              <a:ext cx="730" cy="616"/>
            </a:xfrm>
            <a:prstGeom prst="rect">
              <a:avLst/>
            </a:prstGeom>
            <a:noFill/>
          </p:spPr>
          <p:txBody>
            <a:bodyPr wrap="square" rtlCol="0">
              <a:noAutofit/>
            </a:bodyPr>
            <a:p>
              <a:pPr marL="0" marR="0" indent="0" algn="l" defTabSz="914400" rtl="0" eaLnBrk="1" fontAlgn="base" latinLnBrk="0" hangingPunct="1">
                <a:lnSpc>
                  <a:spcPct val="100000"/>
                </a:lnSpc>
                <a:spcBef>
                  <a:spcPct val="0"/>
                </a:spcBef>
                <a:spcAft>
                  <a:spcPct val="0"/>
                </a:spcAft>
                <a:buClrTx/>
                <a:buSzTx/>
                <a:buFontTx/>
                <a:buNone/>
              </a:pPr>
              <a:r>
                <a:rPr lang="en-US" altLang="zh-CN" sz="1800" i="1" smtClean="0">
                  <a:ln>
                    <a:noFill/>
                  </a:ln>
                  <a:effectLst/>
                  <a:ea typeface="华文细黑" panose="02010600040101010101" pitchFamily="2" charset="-122"/>
                  <a:sym typeface="+mn-ea"/>
                </a:rPr>
                <a:t>B</a:t>
              </a:r>
              <a:endParaRPr lang="en-US" altLang="zh-CN" sz="1800" i="1" smtClean="0">
                <a:ln>
                  <a:noFill/>
                </a:ln>
                <a:effectLst/>
                <a:ea typeface="华文细黑" panose="02010600040101010101" pitchFamily="2" charset="-122"/>
              </a:endParaRPr>
            </a:p>
          </p:txBody>
        </p:sp>
      </p:grpSp>
      <p:sp>
        <p:nvSpPr>
          <p:cNvPr id="23" name="文本框 22"/>
          <p:cNvSpPr txBox="1"/>
          <p:nvPr/>
        </p:nvSpPr>
        <p:spPr>
          <a:xfrm>
            <a:off x="251460" y="981075"/>
            <a:ext cx="4572000" cy="429895"/>
          </a:xfrm>
          <a:prstGeom prst="rect">
            <a:avLst/>
          </a:prstGeom>
          <a:noFill/>
        </p:spPr>
        <p:txBody>
          <a:bodyPr wrap="square" rtlCol="0" anchor="t">
            <a:spAutoFit/>
          </a:bodyPr>
          <a:p>
            <a:r>
              <a:rPr lang="en-US" altLang="zh-CN" sz="2200" b="1" dirty="0">
                <a:latin typeface="宋体" panose="02010600030101010101" pitchFamily="2" charset="-122"/>
                <a:sym typeface="+mn-ea"/>
              </a:rPr>
              <a:t>1. </a:t>
            </a:r>
            <a:r>
              <a:rPr lang="zh-CN" altLang="en-US" sz="2200" b="1" dirty="0">
                <a:latin typeface="宋体" panose="02010600030101010101" pitchFamily="2" charset="-122"/>
                <a:sym typeface="+mn-ea"/>
              </a:rPr>
              <a:t>最近顶点策略</a:t>
            </a:r>
            <a:r>
              <a:rPr lang="en-US" altLang="zh-CN" sz="2200" b="1" dirty="0">
                <a:latin typeface="宋体" panose="02010600030101010101" pitchFamily="2" charset="-122"/>
                <a:sym typeface="+mn-ea"/>
              </a:rPr>
              <a:t>(prim</a:t>
            </a:r>
            <a:r>
              <a:rPr lang="zh-CN" altLang="en-US" sz="2200" b="1" dirty="0">
                <a:latin typeface="宋体" panose="02010600030101010101" pitchFamily="2" charset="-122"/>
                <a:sym typeface="+mn-ea"/>
              </a:rPr>
              <a:t>算法</a:t>
            </a:r>
            <a:r>
              <a:rPr lang="en-US" altLang="zh-CN" sz="2200" b="1" dirty="0">
                <a:latin typeface="宋体" panose="02010600030101010101" pitchFamily="2" charset="-122"/>
                <a:sym typeface="+mn-ea"/>
              </a:rPr>
              <a:t>)</a:t>
            </a:r>
            <a:endParaRPr lang="en-US" altLang="zh-CN" sz="2200" b="1" dirty="0">
              <a:latin typeface="宋体" panose="02010600030101010101" pitchFamily="2" charset="-122"/>
              <a:sym typeface="+mn-ea"/>
            </a:endParaRPr>
          </a:p>
        </p:txBody>
      </p:sp>
      <p:sp>
        <p:nvSpPr>
          <p:cNvPr id="24" name="文本框 23"/>
          <p:cNvSpPr txBox="1"/>
          <p:nvPr/>
        </p:nvSpPr>
        <p:spPr>
          <a:xfrm>
            <a:off x="539750" y="1628775"/>
            <a:ext cx="6880225" cy="569595"/>
          </a:xfrm>
          <a:prstGeom prst="rect">
            <a:avLst/>
          </a:prstGeom>
          <a:noFill/>
        </p:spPr>
        <p:txBody>
          <a:bodyPr wrap="square" rtlCol="0" anchor="t">
            <a:noAutofit/>
          </a:bodyPr>
          <a:p>
            <a:r>
              <a:rPr lang="zh-CN" altLang="en-US" sz="2200" b="1" dirty="0">
                <a:latin typeface="宋体" panose="02010600030101010101" pitchFamily="2" charset="-122"/>
                <a:sym typeface="+mn-ea"/>
              </a:rPr>
              <a:t>选择集合</a:t>
            </a:r>
            <a:r>
              <a:rPr lang="en-US" altLang="zh-CN" sz="2200" b="1" dirty="0">
                <a:latin typeface="宋体" panose="02010600030101010101" pitchFamily="2" charset="-122"/>
                <a:sym typeface="+mn-ea"/>
              </a:rPr>
              <a:t>S</a:t>
            </a:r>
            <a:r>
              <a:rPr lang="zh-CN" altLang="en-US" sz="2200" b="1" dirty="0">
                <a:latin typeface="宋体" panose="02010600030101010101" pitchFamily="2" charset="-122"/>
                <a:sym typeface="+mn-ea"/>
              </a:rPr>
              <a:t>和集合</a:t>
            </a:r>
            <a:r>
              <a:rPr lang="en-US" altLang="zh-CN" sz="2200" b="1" dirty="0">
                <a:latin typeface="宋体" panose="02010600030101010101" pitchFamily="2" charset="-122"/>
                <a:sym typeface="+mn-ea"/>
              </a:rPr>
              <a:t>T</a:t>
            </a:r>
            <a:r>
              <a:rPr lang="zh-CN" altLang="en-US" sz="2200" b="1" dirty="0">
                <a:latin typeface="宋体" panose="02010600030101010101" pitchFamily="2" charset="-122"/>
                <a:sym typeface="+mn-ea"/>
              </a:rPr>
              <a:t>搜寻所有能把</a:t>
            </a:r>
            <a:r>
              <a:rPr lang="en-US" altLang="zh-CN" sz="2200" b="1" dirty="0">
                <a:latin typeface="宋体" panose="02010600030101010101" pitchFamily="2" charset="-122"/>
                <a:sym typeface="+mn-ea"/>
              </a:rPr>
              <a:t>S</a:t>
            </a:r>
            <a:r>
              <a:rPr lang="zh-CN" altLang="en-US" sz="2200" b="1" dirty="0">
                <a:latin typeface="宋体" panose="02010600030101010101" pitchFamily="2" charset="-122"/>
                <a:sym typeface="+mn-ea"/>
              </a:rPr>
              <a:t>和</a:t>
            </a:r>
            <a:r>
              <a:rPr lang="en-US" altLang="zh-CN" sz="2200" b="1" dirty="0">
                <a:latin typeface="宋体" panose="02010600030101010101" pitchFamily="2" charset="-122"/>
                <a:sym typeface="+mn-ea"/>
              </a:rPr>
              <a:t>T</a:t>
            </a:r>
            <a:r>
              <a:rPr lang="zh-CN" altLang="en-US" sz="2200" b="1" dirty="0">
                <a:latin typeface="宋体" panose="02010600030101010101" pitchFamily="2" charset="-122"/>
                <a:sym typeface="+mn-ea"/>
              </a:rPr>
              <a:t>连接的</a:t>
            </a:r>
            <a:r>
              <a:rPr lang="zh-CN" altLang="en-US" sz="2200" b="1" dirty="0">
                <a:latin typeface="宋体" panose="02010600030101010101" pitchFamily="2" charset="-122"/>
                <a:sym typeface="+mn-ea"/>
              </a:rPr>
              <a:t>线段</a:t>
            </a:r>
            <a:endParaRPr lang="zh-CN" altLang="en-US" sz="2200" b="1" dirty="0">
              <a:latin typeface="宋体" panose="02010600030101010101" pitchFamily="2" charset="-122"/>
              <a:sym typeface="+mn-ea"/>
            </a:endParaRPr>
          </a:p>
        </p:txBody>
      </p:sp>
      <p:sp>
        <p:nvSpPr>
          <p:cNvPr id="27" name="矩形 26"/>
          <p:cNvSpPr/>
          <p:nvPr/>
        </p:nvSpPr>
        <p:spPr>
          <a:xfrm>
            <a:off x="1043940" y="2132965"/>
            <a:ext cx="1753870" cy="967105"/>
          </a:xfrm>
          <a:prstGeom prst="rect">
            <a:avLst/>
          </a:prstGeom>
          <a:ln>
            <a:solidFill>
              <a:schemeClr val="tx1"/>
            </a:solidFill>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矩形 27"/>
          <p:cNvSpPr/>
          <p:nvPr/>
        </p:nvSpPr>
        <p:spPr>
          <a:xfrm>
            <a:off x="2915920" y="3213100"/>
            <a:ext cx="4555490" cy="2898775"/>
          </a:xfrm>
          <a:prstGeom prst="rect">
            <a:avLst/>
          </a:prstGeom>
          <a:ln>
            <a:solidFill>
              <a:schemeClr val="tx1"/>
            </a:solidFill>
            <a:headEnd type="none" w="med" len="med"/>
            <a:tailEnd type="none" w="med" len="med"/>
          </a:ln>
        </p:spPr>
        <p:style>
          <a:lnRef idx="2">
            <a:schemeClr val="accent1"/>
          </a:lnRef>
          <a:fillRef idx="0">
            <a:srgbClr val="FFFFFF"/>
          </a:fillRef>
          <a:effectRef idx="0">
            <a:srgbClr val="FFFFFF"/>
          </a:effectRef>
          <a:fontRef idx="minor">
            <a:schemeClr val="tx1"/>
          </a:fontRef>
        </p:style>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文本框 24"/>
          <p:cNvSpPr txBox="1"/>
          <p:nvPr/>
        </p:nvSpPr>
        <p:spPr>
          <a:xfrm>
            <a:off x="1789430" y="6132195"/>
            <a:ext cx="3048000" cy="368300"/>
          </a:xfrm>
          <a:prstGeom prst="rect">
            <a:avLst/>
          </a:prstGeom>
          <a:noFill/>
        </p:spPr>
        <p:txBody>
          <a:bodyPr wrap="square" rtlCol="0">
            <a:spAutoFit/>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504031" y="1340768"/>
            <a:ext cx="8135937" cy="3816429"/>
          </a:xfrm>
          <a:prstGeom prst="rect">
            <a:avLst/>
          </a:prstGeom>
          <a:noFill/>
          <a:ln w="9525">
            <a:noFill/>
            <a:miter lim="800000"/>
          </a:ln>
          <a:effectLst/>
        </p:spPr>
        <p:txBody>
          <a:bodyPr>
            <a:spAutoFit/>
          </a:bodyPr>
          <a:lstStyle/>
          <a:p>
            <a:pPr indent="457200"/>
            <a:r>
              <a:rPr lang="en-US" altLang="zh-CN" sz="2200" b="1" dirty="0">
                <a:latin typeface="宋体" panose="02010600030101010101" pitchFamily="2" charset="-122"/>
              </a:rPr>
              <a:t>2. </a:t>
            </a:r>
            <a:r>
              <a:rPr lang="zh-CN" altLang="en-US" sz="2200" b="1" dirty="0">
                <a:latin typeface="宋体" panose="02010600030101010101" pitchFamily="2" charset="-122"/>
              </a:rPr>
              <a:t>最短边策略：</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最短边策略每一次贪心选择都是从剩下的边中选择一条不会产生环路的具有最小代价的边加入已选择的边的集合中，直到所有顶点都添加进来为止，</a:t>
            </a:r>
            <a:r>
              <a:rPr lang="en-US" altLang="zh-CN" sz="2200" b="1" dirty="0" err="1">
                <a:latin typeface="宋体" panose="02010600030101010101" pitchFamily="2" charset="-122"/>
              </a:rPr>
              <a:t>Kruskal</a:t>
            </a:r>
            <a:r>
              <a:rPr lang="zh-CN" altLang="en-US" sz="2200" b="1" dirty="0">
                <a:latin typeface="宋体" panose="02010600030101010101" pitchFamily="2" charset="-122"/>
              </a:rPr>
              <a:t>算法即应用了这种贪心策略。</a:t>
            </a:r>
            <a:endParaRPr lang="zh-CN" altLang="en-US" sz="2200" b="1" dirty="0">
              <a:latin typeface="宋体" panose="02010600030101010101" pitchFamily="2" charset="-122"/>
            </a:endParaRPr>
          </a:p>
          <a:p>
            <a:pPr indent="457200"/>
            <a:r>
              <a:rPr lang="en-US" altLang="zh-CN" sz="2200" b="1" dirty="0" err="1">
                <a:latin typeface="宋体" panose="02010600030101010101" pitchFamily="2" charset="-122"/>
              </a:rPr>
              <a:t>Kruskal</a:t>
            </a:r>
            <a:r>
              <a:rPr lang="zh-CN" altLang="en-US" sz="2200" b="1" dirty="0">
                <a:latin typeface="宋体" panose="02010600030101010101" pitchFamily="2" charset="-122"/>
              </a:rPr>
              <a:t>算法：</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1</a:t>
            </a:r>
            <a:r>
              <a:rPr lang="zh-CN" altLang="en-US" sz="2200" b="1" dirty="0">
                <a:latin typeface="宋体" panose="02010600030101010101" pitchFamily="2" charset="-122"/>
              </a:rPr>
              <a:t>）最小生成树的初始状态：只有</a:t>
            </a:r>
            <a:r>
              <a:rPr lang="en-US" altLang="zh-CN" sz="2200" b="1" dirty="0">
                <a:latin typeface="宋体" panose="02010600030101010101" pitchFamily="2" charset="-122"/>
              </a:rPr>
              <a:t>n</a:t>
            </a:r>
            <a:r>
              <a:rPr lang="zh-CN" altLang="en-US" sz="2200" b="1" dirty="0">
                <a:latin typeface="宋体" panose="02010600030101010101" pitchFamily="2" charset="-122"/>
              </a:rPr>
              <a:t>个顶点而无边的非连通图</a:t>
            </a:r>
            <a:r>
              <a:rPr lang="en-US" altLang="zh-CN" sz="2200" b="1" dirty="0">
                <a:latin typeface="宋体" panose="02010600030101010101" pitchFamily="2" charset="-122"/>
              </a:rPr>
              <a:t>H</a:t>
            </a:r>
            <a:r>
              <a:rPr lang="zh-CN" altLang="en-US" sz="2200" b="1" dirty="0">
                <a:latin typeface="宋体" panose="02010600030101010101" pitchFamily="2" charset="-122"/>
              </a:rPr>
              <a:t>＝（</a:t>
            </a:r>
            <a:r>
              <a:rPr lang="en-US" altLang="zh-CN" sz="2200" b="1" dirty="0">
                <a:latin typeface="宋体" panose="02010600030101010101" pitchFamily="2" charset="-122"/>
              </a:rPr>
              <a:t>W</a:t>
            </a:r>
            <a:r>
              <a:rPr lang="zh-CN" altLang="en-US" sz="2200" b="1" dirty="0">
                <a:latin typeface="宋体" panose="02010600030101010101" pitchFamily="2" charset="-122"/>
              </a:rPr>
              <a:t>，</a:t>
            </a:r>
            <a:r>
              <a:rPr lang="en-US" altLang="zh-CN" sz="2200" b="1" dirty="0">
                <a:latin typeface="宋体" panose="02010600030101010101" pitchFamily="2" charset="-122"/>
              </a:rPr>
              <a:t>{}</a:t>
            </a:r>
            <a:r>
              <a:rPr lang="zh-CN" altLang="en-US" sz="2200" b="1" dirty="0">
                <a:latin typeface="宋体" panose="02010600030101010101" pitchFamily="2" charset="-122"/>
              </a:rPr>
              <a:t>），图中每个顶点自成一个连通分量。</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2</a:t>
            </a:r>
            <a:r>
              <a:rPr lang="zh-CN" altLang="en-US" sz="2200" b="1" dirty="0">
                <a:latin typeface="宋体" panose="02010600030101010101" pitchFamily="2" charset="-122"/>
              </a:rPr>
              <a:t>）在</a:t>
            </a:r>
            <a:r>
              <a:rPr lang="en-US" altLang="zh-CN" sz="2200" b="1" dirty="0">
                <a:latin typeface="宋体" panose="02010600030101010101" pitchFamily="2" charset="-122"/>
              </a:rPr>
              <a:t>E</a:t>
            </a:r>
            <a:r>
              <a:rPr lang="zh-CN" altLang="en-US" sz="2200" b="1" dirty="0">
                <a:latin typeface="宋体" panose="02010600030101010101" pitchFamily="2" charset="-122"/>
              </a:rPr>
              <a:t>中选择具有最小代价的边，如果该边所依附的顶点落在</a:t>
            </a:r>
            <a:r>
              <a:rPr lang="en-US" altLang="zh-CN" sz="2200" b="1" dirty="0">
                <a:latin typeface="宋体" panose="02010600030101010101" pitchFamily="2" charset="-122"/>
              </a:rPr>
              <a:t>H</a:t>
            </a:r>
            <a:r>
              <a:rPr lang="zh-CN" altLang="en-US" sz="2200" b="1" dirty="0">
                <a:latin typeface="宋体" panose="02010600030101010101" pitchFamily="2" charset="-122"/>
              </a:rPr>
              <a:t>中不同的连通分量中时，就将该边加入到</a:t>
            </a:r>
            <a:r>
              <a:rPr lang="en-US" altLang="zh-CN" sz="2200" b="1" dirty="0">
                <a:latin typeface="宋体" panose="02010600030101010101" pitchFamily="2" charset="-122"/>
              </a:rPr>
              <a:t>T</a:t>
            </a:r>
            <a:r>
              <a:rPr lang="zh-CN" altLang="en-US" sz="2200" b="1" dirty="0">
                <a:latin typeface="宋体" panose="02010600030101010101" pitchFamily="2" charset="-122"/>
              </a:rPr>
              <a:t>中，否则舍去，继续选择下一条代价最小的边，重复此过程，直到</a:t>
            </a:r>
            <a:r>
              <a:rPr lang="en-US" altLang="zh-CN" sz="2200" b="1" dirty="0">
                <a:latin typeface="宋体" panose="02010600030101010101" pitchFamily="2" charset="-122"/>
              </a:rPr>
              <a:t>T</a:t>
            </a:r>
            <a:r>
              <a:rPr lang="zh-CN" altLang="en-US" sz="2200" b="1" dirty="0">
                <a:latin typeface="宋体" panose="02010600030101010101" pitchFamily="2" charset="-122"/>
              </a:rPr>
              <a:t>中所有顶点都在同一连通分量上为止。</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252487" y="1844824"/>
            <a:ext cx="8712001" cy="4493538"/>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rPr>
              <a:t>设</a:t>
            </a:r>
            <a:r>
              <a:rPr lang="en-US" altLang="zh-CN" sz="2200" b="1" dirty="0">
                <a:latin typeface="宋体" panose="02010600030101010101" pitchFamily="2" charset="-122"/>
              </a:rPr>
              <a:t>G=(V</a:t>
            </a:r>
            <a:r>
              <a:rPr lang="zh-CN" altLang="en-US" sz="2200" b="1" dirty="0">
                <a:latin typeface="宋体" panose="02010600030101010101" pitchFamily="2" charset="-122"/>
              </a:rPr>
              <a:t>，</a:t>
            </a:r>
            <a:r>
              <a:rPr lang="en-US" altLang="zh-CN" sz="2200" b="1" dirty="0">
                <a:latin typeface="宋体" panose="02010600030101010101" pitchFamily="2" charset="-122"/>
              </a:rPr>
              <a:t>E)</a:t>
            </a:r>
            <a:r>
              <a:rPr lang="zh-CN" altLang="en-US" sz="2200" b="1" dirty="0">
                <a:latin typeface="宋体" panose="02010600030101010101" pitchFamily="2" charset="-122"/>
              </a:rPr>
              <a:t>是一个带权有向图，给定</a:t>
            </a:r>
            <a:r>
              <a:rPr lang="en-US" altLang="zh-CN" sz="2200" b="1" dirty="0">
                <a:latin typeface="宋体" panose="02010600030101010101" pitchFamily="2" charset="-122"/>
              </a:rPr>
              <a:t>V</a:t>
            </a:r>
            <a:r>
              <a:rPr lang="zh-CN" altLang="en-US" sz="2200" b="1" dirty="0">
                <a:latin typeface="宋体" panose="02010600030101010101" pitchFamily="2" charset="-122"/>
              </a:rPr>
              <a:t>中的一个顶点为源点，计算从源点到所有其他各个顶点的最短路径长度，这个问题就是单源最短路径问题。</a:t>
            </a:r>
            <a:r>
              <a:rPr lang="en-US" altLang="zh-CN" sz="2200" b="1" dirty="0">
                <a:latin typeface="宋体" panose="02010600030101010101" pitchFamily="2" charset="-122"/>
              </a:rPr>
              <a:t>Dijkstra</a:t>
            </a:r>
            <a:r>
              <a:rPr lang="zh-CN" altLang="en-US" sz="2200" b="1" dirty="0">
                <a:latin typeface="宋体" panose="02010600030101010101" pitchFamily="2" charset="-122"/>
              </a:rPr>
              <a:t>算法是求解单源最短路径问题的贪心算法。</a:t>
            </a:r>
            <a:endParaRPr lang="zh-CN" altLang="en-US" sz="2200" b="1" dirty="0">
              <a:latin typeface="宋体" panose="02010600030101010101" pitchFamily="2" charset="-122"/>
            </a:endParaRPr>
          </a:p>
          <a:p>
            <a:pPr indent="457200"/>
            <a:r>
              <a:rPr lang="en-US" altLang="zh-CN" sz="2200" b="1" dirty="0">
                <a:latin typeface="宋体" panose="02010600030101010101" pitchFamily="2" charset="-122"/>
              </a:rPr>
              <a:t>Dijkstra</a:t>
            </a:r>
            <a:r>
              <a:rPr lang="zh-CN" altLang="en-US" sz="2200" b="1" dirty="0">
                <a:latin typeface="宋体" panose="02010600030101010101" pitchFamily="2" charset="-122"/>
              </a:rPr>
              <a:t>算法：</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1</a:t>
            </a:r>
            <a:r>
              <a:rPr lang="zh-CN" altLang="en-US" sz="2200" b="1" dirty="0">
                <a:latin typeface="宋体" panose="02010600030101010101" pitchFamily="2" charset="-122"/>
              </a:rPr>
              <a:t>）设置顶点集合</a:t>
            </a:r>
            <a:r>
              <a:rPr lang="en-US" altLang="zh-CN" sz="2200" b="1" dirty="0">
                <a:latin typeface="宋体" panose="02010600030101010101" pitchFamily="2" charset="-122"/>
              </a:rPr>
              <a:t>S</a:t>
            </a:r>
            <a:r>
              <a:rPr lang="zh-CN" altLang="en-US" sz="2200" b="1" dirty="0">
                <a:latin typeface="宋体" panose="02010600030101010101" pitchFamily="2" charset="-122"/>
              </a:rPr>
              <a:t>，用来存放已找到源到该顶点最短路径的顶点。并不断地作贪心选择来扩充这个集合，初始状态下</a:t>
            </a:r>
            <a:r>
              <a:rPr lang="en-US" altLang="zh-CN" sz="2200" b="1" dirty="0">
                <a:latin typeface="宋体" panose="02010600030101010101" pitchFamily="2" charset="-122"/>
              </a:rPr>
              <a:t>S</a:t>
            </a:r>
            <a:r>
              <a:rPr lang="zh-CN" altLang="en-US" sz="2200" b="1" dirty="0">
                <a:latin typeface="宋体" panose="02010600030101010101" pitchFamily="2" charset="-122"/>
              </a:rPr>
              <a:t>中只包含源点，设为</a:t>
            </a:r>
            <a:r>
              <a:rPr lang="en-US" altLang="zh-CN" sz="2200" b="1" dirty="0">
                <a:latin typeface="宋体" panose="02010600030101010101" pitchFamily="2" charset="-122"/>
              </a:rPr>
              <a:t>v0</a:t>
            </a:r>
            <a:r>
              <a:rPr lang="zh-CN" altLang="en-US" sz="2200" b="1" dirty="0">
                <a:latin typeface="宋体" panose="02010600030101010101" pitchFamily="2" charset="-122"/>
              </a:rPr>
              <a:t>。</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2</a:t>
            </a:r>
            <a:r>
              <a:rPr lang="zh-CN" altLang="en-US" sz="2200" b="1" dirty="0">
                <a:latin typeface="宋体" panose="02010600030101010101" pitchFamily="2" charset="-122"/>
              </a:rPr>
              <a:t>）每一次贪心选择都是从集合</a:t>
            </a:r>
            <a:r>
              <a:rPr lang="en-US" altLang="zh-CN" sz="2200" b="1" dirty="0">
                <a:latin typeface="宋体" panose="02010600030101010101" pitchFamily="2" charset="-122"/>
              </a:rPr>
              <a:t>V-S</a:t>
            </a:r>
            <a:r>
              <a:rPr lang="zh-CN" altLang="en-US" sz="2200" b="1" dirty="0">
                <a:latin typeface="宋体" panose="02010600030101010101" pitchFamily="2" charset="-122"/>
              </a:rPr>
              <a:t>中选择到源点</a:t>
            </a:r>
            <a:r>
              <a:rPr lang="en-US" altLang="zh-CN" sz="2200" b="1" dirty="0">
                <a:latin typeface="宋体" panose="02010600030101010101" pitchFamily="2" charset="-122"/>
              </a:rPr>
              <a:t>v0</a:t>
            </a:r>
            <a:r>
              <a:rPr lang="zh-CN" altLang="en-US" sz="2200" b="1" dirty="0">
                <a:latin typeface="宋体" panose="02010600030101010101" pitchFamily="2" charset="-122"/>
              </a:rPr>
              <a:t>路径长度最短的顶点</a:t>
            </a:r>
            <a:r>
              <a:rPr lang="en-US" altLang="zh-CN" sz="2200" b="1" dirty="0">
                <a:latin typeface="宋体" panose="02010600030101010101" pitchFamily="2" charset="-122"/>
              </a:rPr>
              <a:t>vi</a:t>
            </a:r>
            <a:r>
              <a:rPr lang="zh-CN" altLang="en-US" sz="2200" b="1" dirty="0">
                <a:latin typeface="宋体" panose="02010600030101010101" pitchFamily="2" charset="-122"/>
              </a:rPr>
              <a:t>加入到集合</a:t>
            </a:r>
            <a:r>
              <a:rPr lang="en-US" altLang="zh-CN" sz="2200" b="1" dirty="0">
                <a:latin typeface="宋体" panose="02010600030101010101" pitchFamily="2" charset="-122"/>
              </a:rPr>
              <a:t>S</a:t>
            </a:r>
            <a:r>
              <a:rPr lang="zh-CN" altLang="en-US" sz="2200" b="1" dirty="0">
                <a:latin typeface="宋体" panose="02010600030101010101" pitchFamily="2" charset="-122"/>
              </a:rPr>
              <a:t>中，而集合</a:t>
            </a:r>
            <a:r>
              <a:rPr lang="en-US" altLang="zh-CN" sz="2200" b="1" dirty="0">
                <a:latin typeface="宋体" panose="02010600030101010101" pitchFamily="2" charset="-122"/>
              </a:rPr>
              <a:t>S</a:t>
            </a:r>
            <a:r>
              <a:rPr lang="zh-CN" altLang="en-US" sz="2200" b="1" dirty="0">
                <a:latin typeface="宋体" panose="02010600030101010101" pitchFamily="2" charset="-122"/>
              </a:rPr>
              <a:t>中在每加入一个新的顶点</a:t>
            </a:r>
            <a:r>
              <a:rPr lang="en-US" altLang="zh-CN" sz="2200" b="1" dirty="0">
                <a:latin typeface="宋体" panose="02010600030101010101" pitchFamily="2" charset="-122"/>
              </a:rPr>
              <a:t>vi</a:t>
            </a:r>
            <a:r>
              <a:rPr lang="zh-CN" altLang="en-US" sz="2200" b="1" dirty="0">
                <a:latin typeface="宋体" panose="02010600030101010101" pitchFamily="2" charset="-122"/>
              </a:rPr>
              <a:t>后，都需要修改从源点</a:t>
            </a:r>
            <a:r>
              <a:rPr lang="en-US" altLang="zh-CN" sz="2200" b="1" dirty="0">
                <a:latin typeface="宋体" panose="02010600030101010101" pitchFamily="2" charset="-122"/>
              </a:rPr>
              <a:t>v0</a:t>
            </a:r>
            <a:r>
              <a:rPr lang="zh-CN" altLang="en-US" sz="2200" b="1" dirty="0">
                <a:latin typeface="宋体" panose="02010600030101010101" pitchFamily="2" charset="-122"/>
              </a:rPr>
              <a:t>到集合</a:t>
            </a:r>
            <a:r>
              <a:rPr lang="en-US" altLang="zh-CN" sz="2200" b="1" dirty="0">
                <a:latin typeface="宋体" panose="02010600030101010101" pitchFamily="2" charset="-122"/>
              </a:rPr>
              <a:t>V-S</a:t>
            </a:r>
            <a:r>
              <a:rPr lang="zh-CN" altLang="en-US" sz="2200" b="1" dirty="0">
                <a:latin typeface="宋体" panose="02010600030101010101" pitchFamily="2" charset="-122"/>
              </a:rPr>
              <a:t>中剩余顶点的当前最短路径的值，当前最短路径长度值是原来的最短路径长度值与从源点过顶点</a:t>
            </a:r>
            <a:r>
              <a:rPr lang="en-US" altLang="zh-CN" sz="2200" b="1" dirty="0">
                <a:latin typeface="宋体" panose="02010600030101010101" pitchFamily="2" charset="-122"/>
              </a:rPr>
              <a:t>vi</a:t>
            </a:r>
            <a:r>
              <a:rPr lang="zh-CN" altLang="en-US" sz="2200" b="1" dirty="0">
                <a:latin typeface="宋体" panose="02010600030101010101" pitchFamily="2" charset="-122"/>
              </a:rPr>
              <a:t>到达该顶点的路径长度中的较小者。此过程不断重复，直到所有顶点全部加入到集合</a:t>
            </a:r>
            <a:r>
              <a:rPr lang="en-US" altLang="zh-CN" sz="2200" b="1" dirty="0">
                <a:latin typeface="宋体" panose="02010600030101010101" pitchFamily="2" charset="-122"/>
              </a:rPr>
              <a:t>S</a:t>
            </a:r>
            <a:r>
              <a:rPr lang="zh-CN" altLang="en-US" sz="2200" b="1" dirty="0">
                <a:latin typeface="宋体" panose="02010600030101010101" pitchFamily="2" charset="-122"/>
              </a:rPr>
              <a:t>中为止。</a:t>
            </a:r>
            <a:endParaRPr lang="zh-CN" altLang="en-US" sz="2200" b="1" dirty="0">
              <a:latin typeface="宋体" panose="02010600030101010101" pitchFamily="2" charset="-122"/>
            </a:endParaRPr>
          </a:p>
        </p:txBody>
      </p:sp>
      <p:sp>
        <p:nvSpPr>
          <p:cNvPr id="4" name="Text Box 2"/>
          <p:cNvSpPr txBox="1">
            <a:spLocks noChangeArrowheads="1"/>
          </p:cNvSpPr>
          <p:nvPr/>
        </p:nvSpPr>
        <p:spPr bwMode="auto">
          <a:xfrm>
            <a:off x="360016" y="1196752"/>
            <a:ext cx="2901756"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a:latin typeface="华文中宋" panose="02010600040101010101" pitchFamily="2" charset="-122"/>
                <a:ea typeface="华文中宋" panose="02010600040101010101" pitchFamily="2" charset="-122"/>
              </a:rPr>
              <a:t>4.2.4 </a:t>
            </a:r>
            <a:r>
              <a:rPr kumimoji="1" lang="zh-CN" altLang="en-US" sz="2400" b="1" dirty="0">
                <a:latin typeface="华文中宋" panose="02010600040101010101" pitchFamily="2" charset="-122"/>
                <a:ea typeface="华文中宋" panose="02010600040101010101" pitchFamily="2" charset="-122"/>
              </a:rPr>
              <a:t>单源最短路径</a:t>
            </a:r>
            <a:endParaRPr kumimoji="1" lang="zh-CN" altLang="en-US" sz="2400" b="1"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6"/>
          <p:cNvSpPr txBox="1">
            <a:spLocks noChangeArrowheads="1"/>
          </p:cNvSpPr>
          <p:nvPr/>
        </p:nvSpPr>
        <p:spPr bwMode="auto">
          <a:xfrm>
            <a:off x="2267744" y="1292475"/>
            <a:ext cx="5040585" cy="584775"/>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4.3   </a:t>
            </a:r>
            <a:r>
              <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贪心法分析与设计</a:t>
            </a:r>
            <a:endPar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endParaRPr>
          </a:p>
        </p:txBody>
      </p:sp>
      <p:sp>
        <p:nvSpPr>
          <p:cNvPr id="4" name="Rectangle 3"/>
          <p:cNvSpPr txBox="1">
            <a:spLocks noChangeArrowheads="1"/>
          </p:cNvSpPr>
          <p:nvPr/>
        </p:nvSpPr>
        <p:spPr>
          <a:xfrm>
            <a:off x="107504" y="2204864"/>
            <a:ext cx="8568898" cy="3756682"/>
          </a:xfrm>
          <a:prstGeom prst="rect">
            <a:avLst/>
          </a:prstGeom>
        </p:spPr>
        <p:txBody>
          <a:bodyPr vert="horz" lIns="91440" tIns="45720" rIns="91440" bIns="45720" rtlCol="0">
            <a:normAutofit lnSpcReduction="1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indent="457200">
              <a:buFont typeface="Wingdings" panose="05000000000000000000" pitchFamily="2" charset="2"/>
              <a:buNone/>
            </a:pPr>
            <a:r>
              <a:rPr lang="zh-CN" altLang="en-US" sz="2200" b="1" dirty="0">
                <a:latin typeface="宋体" panose="02010600030101010101" pitchFamily="2" charset="-122"/>
              </a:rPr>
              <a:t>贪心法是一种在每一步选择中都采取在当前状态下最好的选择，从而希望导致结果是最好的算法。贪心法在最优求解的过程中采用的是局部最优策略，力求把问题规模缩小，而后再把每一步的结果合并起来得到一个全局最优解。贪心法解题的一般步骤是：首先从问题的某个简单的初始解出发；当可以向求解目标前进一步时，就采用局部最优策略，得到一个局部解，缩小问题的规模；最后将所有局部解合并起来，得到问题的最终解。</a:t>
            </a:r>
            <a:endParaRPr lang="zh-CN" altLang="en-US" sz="2200" b="1" dirty="0">
              <a:latin typeface="宋体" panose="02010600030101010101" pitchFamily="2" charset="-122"/>
            </a:endParaRPr>
          </a:p>
          <a:p>
            <a:pPr indent="457200">
              <a:buFont typeface="Wingdings" panose="05000000000000000000" pitchFamily="2" charset="2"/>
              <a:buNone/>
            </a:pPr>
            <a:r>
              <a:rPr lang="zh-CN" altLang="en-US" sz="2200" b="1" dirty="0">
                <a:latin typeface="宋体" panose="02010600030101010101" pitchFamily="2" charset="-122"/>
              </a:rPr>
              <a:t>在使用贪心法解决问题时，有时候可能会有一个以上的看似合理贪心策略，这就需要进一步分析来选择，看哪种贪心策略能获取最优解，因此用贪心法处理问题的核心就是度量标准即贪心策略的选取。</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3" name="Rectangle 3"/>
          <p:cNvSpPr>
            <a:spLocks noGrp="1" noChangeArrowheads="1"/>
          </p:cNvSpPr>
          <p:nvPr>
            <p:ph type="body" idx="1"/>
          </p:nvPr>
        </p:nvSpPr>
        <p:spPr>
          <a:xfrm>
            <a:off x="179512" y="1556792"/>
            <a:ext cx="8358467" cy="1972122"/>
          </a:xfrm>
        </p:spPr>
        <p:txBody>
          <a:bodyPr>
            <a:normAutofit/>
          </a:bodyPr>
          <a:lstStyle/>
          <a:p>
            <a:pPr indent="0">
              <a:buNone/>
            </a:pPr>
            <a:r>
              <a:rPr lang="en-US" altLang="zh-CN" sz="2200" b="1" dirty="0">
                <a:latin typeface="宋体" panose="02010600030101010101" pitchFamily="2" charset="-122"/>
              </a:rPr>
              <a:t>【</a:t>
            </a:r>
            <a:r>
              <a:rPr lang="zh-CN" altLang="en-US" sz="2200" b="1" dirty="0">
                <a:latin typeface="宋体" panose="02010600030101010101" pitchFamily="2" charset="-122"/>
              </a:rPr>
              <a:t>例</a:t>
            </a:r>
            <a:r>
              <a:rPr lang="en-US" altLang="zh-CN" sz="2200" b="1" dirty="0">
                <a:latin typeface="宋体" panose="02010600030101010101" pitchFamily="2" charset="-122"/>
              </a:rPr>
              <a:t>4.4】</a:t>
            </a:r>
            <a:r>
              <a:rPr lang="zh-CN" altLang="en-US" sz="2200" b="1" dirty="0">
                <a:latin typeface="宋体" panose="02010600030101010101" pitchFamily="2" charset="-122"/>
              </a:rPr>
              <a:t>果园里举办了一次装背包的比赛：规定每个参赛者有一个背包，载重量为</a:t>
            </a:r>
            <a:r>
              <a:rPr lang="en-US" altLang="zh-CN" sz="2200" b="1" dirty="0">
                <a:latin typeface="宋体" panose="02010600030101010101" pitchFamily="2" charset="-122"/>
              </a:rPr>
              <a:t>15</a:t>
            </a:r>
            <a:r>
              <a:rPr lang="zh-CN" altLang="en-US" sz="2200" b="1" dirty="0">
                <a:latin typeface="宋体" panose="02010600030101010101" pitchFamily="2" charset="-122"/>
              </a:rPr>
              <a:t>公斤。参赛者是熊猫，山羊和梅花鹿，给定</a:t>
            </a:r>
            <a:r>
              <a:rPr lang="en-US" altLang="zh-CN" sz="2200" b="1" dirty="0">
                <a:latin typeface="宋体" panose="02010600030101010101" pitchFamily="2" charset="-122"/>
              </a:rPr>
              <a:t>4</a:t>
            </a:r>
            <a:r>
              <a:rPr lang="zh-CN" altLang="en-US" sz="2200" b="1" dirty="0">
                <a:latin typeface="宋体" panose="02010600030101010101" pitchFamily="2" charset="-122"/>
              </a:rPr>
              <a:t>种水果，其重量和价值如下表</a:t>
            </a:r>
            <a:r>
              <a:rPr lang="en-US" altLang="zh-CN" sz="2200" b="1" dirty="0">
                <a:latin typeface="宋体" panose="02010600030101010101" pitchFamily="2" charset="-122"/>
              </a:rPr>
              <a:t>4.8</a:t>
            </a:r>
            <a:r>
              <a:rPr lang="zh-CN" altLang="en-US" sz="2200" b="1" dirty="0">
                <a:latin typeface="宋体" panose="02010600030101010101" pitchFamily="2" charset="-122"/>
              </a:rPr>
              <a:t>所示，规则是：水果可以只装一部分，装入的总重量不能超过背包的载重量，背包装入水果的总价值最高者获胜。</a:t>
            </a:r>
            <a:endParaRPr lang="zh-CN" altLang="en-US" sz="2200" b="1" dirty="0">
              <a:latin typeface="宋体" panose="02010600030101010101" pitchFamily="2" charset="-122"/>
            </a:endParaRPr>
          </a:p>
        </p:txBody>
      </p:sp>
      <p:graphicFrame>
        <p:nvGraphicFramePr>
          <p:cNvPr id="2" name="表格 1"/>
          <p:cNvGraphicFramePr>
            <a:graphicFrameLocks noGrp="1"/>
          </p:cNvGraphicFramePr>
          <p:nvPr/>
        </p:nvGraphicFramePr>
        <p:xfrm>
          <a:off x="2843808" y="3933056"/>
          <a:ext cx="3366552" cy="1411930"/>
        </p:xfrm>
        <a:graphic>
          <a:graphicData uri="http://schemas.openxmlformats.org/drawingml/2006/table">
            <a:tbl>
              <a:tblPr firstRow="1" firstCol="1" bandRow="1">
                <a:tableStyleId>{5940675A-B579-460E-94D1-54222C63F5DA}</a:tableStyleId>
              </a:tblPr>
              <a:tblGrid>
                <a:gridCol w="1121656"/>
                <a:gridCol w="1122448"/>
                <a:gridCol w="1122448"/>
              </a:tblGrid>
              <a:tr h="282386">
                <a:tc>
                  <a:txBody>
                    <a:bodyPr/>
                    <a:lstStyle/>
                    <a:p>
                      <a:pPr algn="ctr">
                        <a:spcAft>
                          <a:spcPts val="0"/>
                        </a:spcAft>
                      </a:pPr>
                      <a:r>
                        <a:rPr lang="zh-CN" sz="1400" kern="100" dirty="0">
                          <a:effectLst/>
                        </a:rPr>
                        <a:t>物品名称</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2386">
                <a:tc>
                  <a:txBody>
                    <a:bodyPr/>
                    <a:lstStyle/>
                    <a:p>
                      <a:pPr algn="ctr">
                        <a:spcAft>
                          <a:spcPts val="0"/>
                        </a:spcAft>
                      </a:pPr>
                      <a:r>
                        <a:rPr lang="zh-CN" sz="1400" kern="100">
                          <a:effectLst/>
                        </a:rPr>
                        <a:t>苹果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300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2386">
                <a:tc>
                  <a:txBody>
                    <a:bodyPr/>
                    <a:lstStyle/>
                    <a:p>
                      <a:pPr algn="ctr">
                        <a:spcAft>
                          <a:spcPts val="0"/>
                        </a:spcAft>
                      </a:pPr>
                      <a:r>
                        <a:rPr lang="zh-CN" sz="1400" kern="100">
                          <a:effectLst/>
                        </a:rPr>
                        <a:t>香蕉</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180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2386">
                <a:tc>
                  <a:txBody>
                    <a:bodyPr/>
                    <a:lstStyle/>
                    <a:p>
                      <a:pPr algn="ctr">
                        <a:spcAft>
                          <a:spcPts val="0"/>
                        </a:spcAft>
                      </a:pPr>
                      <a:r>
                        <a:rPr lang="zh-CN" sz="1400" kern="100">
                          <a:effectLst/>
                        </a:rPr>
                        <a:t>橘子</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150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82386">
                <a:tc>
                  <a:txBody>
                    <a:bodyPr/>
                    <a:lstStyle/>
                    <a:p>
                      <a:pPr algn="ctr">
                        <a:spcAft>
                          <a:spcPts val="0"/>
                        </a:spcAft>
                      </a:pPr>
                      <a:r>
                        <a:rPr lang="zh-CN" sz="1400" kern="100">
                          <a:effectLst/>
                        </a:rPr>
                        <a:t>猕猴桃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9</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270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13" name="Text Box 2"/>
          <p:cNvSpPr txBox="1">
            <a:spLocks noChangeArrowheads="1"/>
          </p:cNvSpPr>
          <p:nvPr/>
        </p:nvSpPr>
        <p:spPr bwMode="auto">
          <a:xfrm>
            <a:off x="323528" y="921817"/>
            <a:ext cx="2286203" cy="461665"/>
          </a:xfrm>
          <a:prstGeom prst="rect">
            <a:avLst/>
          </a:prstGeom>
          <a:noFill/>
          <a:ln>
            <a:noFill/>
          </a:ln>
          <a:effectLst/>
          <a:extLst>
            <a:ext uri="{909E8E84-426E-40DD-AFC4-6F175D3DCCD1}">
              <a14:hiddenFill xmlns:a14="http://schemas.microsoft.com/office/drawing/2010/main">
                <a:solidFill>
                  <a:srgbClr val="FFFF00">
                    <a:alpha val="50000"/>
                  </a:srgbClr>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kumimoji="1" lang="en-US" altLang="zh-CN" sz="2400" b="1" dirty="0">
                <a:latin typeface="华文中宋" panose="02010600040101010101" pitchFamily="2" charset="-122"/>
                <a:ea typeface="华文中宋" panose="02010600040101010101" pitchFamily="2" charset="-122"/>
              </a:rPr>
              <a:t>4.3.1 </a:t>
            </a:r>
            <a:r>
              <a:rPr kumimoji="1" lang="zh-CN" altLang="en-US" sz="2400" b="1" dirty="0">
                <a:latin typeface="华文中宋" panose="02010600040101010101" pitchFamily="2" charset="-122"/>
                <a:ea typeface="华文中宋" panose="02010600040101010101" pitchFamily="2" charset="-122"/>
              </a:rPr>
              <a:t>背包问题</a:t>
            </a:r>
            <a:endParaRPr kumimoji="1" lang="zh-CN" altLang="en-US" sz="2400" b="1" dirty="0">
              <a:latin typeface="华文中宋" panose="02010600040101010101" pitchFamily="2" charset="-122"/>
              <a:ea typeface="华文中宋"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3" name="Text Box 3"/>
          <p:cNvSpPr txBox="1">
            <a:spLocks noChangeArrowheads="1"/>
          </p:cNvSpPr>
          <p:nvPr/>
        </p:nvSpPr>
        <p:spPr bwMode="auto">
          <a:xfrm>
            <a:off x="179512" y="1052736"/>
            <a:ext cx="8712001" cy="769441"/>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rPr>
              <a:t>熊猫，山羊和梅花鹿分别采用了三种不同的策略</a:t>
            </a:r>
            <a:r>
              <a:rPr lang="zh-CN" altLang="en-US" sz="2200" b="1" dirty="0" smtClean="0">
                <a:latin typeface="宋体" panose="02010600030101010101" pitchFamily="2" charset="-122"/>
              </a:rPr>
              <a:t>：</a:t>
            </a:r>
            <a:endParaRPr lang="zh-CN" altLang="en-US" sz="2200" b="1" dirty="0">
              <a:latin typeface="宋体" panose="02010600030101010101" pitchFamily="2" charset="-122"/>
            </a:endParaRPr>
          </a:p>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1</a:t>
            </a:r>
            <a:r>
              <a:rPr lang="zh-CN" altLang="en-US" sz="2200" b="1" dirty="0">
                <a:latin typeface="宋体" panose="02010600030101010101" pitchFamily="2" charset="-122"/>
              </a:rPr>
              <a:t>）熊猫的策略：先放价值最大的水果。具体过程如下</a:t>
            </a:r>
            <a:r>
              <a:rPr lang="zh-CN" altLang="en-US" sz="2200" b="1" dirty="0" smtClean="0">
                <a:latin typeface="宋体" panose="02010600030101010101" pitchFamily="2" charset="-122"/>
              </a:rPr>
              <a:t>表所</a:t>
            </a:r>
            <a:r>
              <a:rPr lang="zh-CN" altLang="en-US" sz="2200" b="1" dirty="0">
                <a:latin typeface="宋体" panose="02010600030101010101" pitchFamily="2" charset="-122"/>
              </a:rPr>
              <a:t>示：</a:t>
            </a:r>
            <a:endParaRPr lang="zh-CN" altLang="en-US" sz="2200" b="1" dirty="0">
              <a:latin typeface="宋体" panose="02010600030101010101" pitchFamily="2" charset="-122"/>
            </a:endParaRPr>
          </a:p>
        </p:txBody>
      </p:sp>
      <p:graphicFrame>
        <p:nvGraphicFramePr>
          <p:cNvPr id="2" name="表格 1"/>
          <p:cNvGraphicFramePr>
            <a:graphicFrameLocks noGrp="1"/>
          </p:cNvGraphicFramePr>
          <p:nvPr/>
        </p:nvGraphicFramePr>
        <p:xfrm>
          <a:off x="1403648" y="2201123"/>
          <a:ext cx="6480720" cy="864096"/>
        </p:xfrm>
        <a:graphic>
          <a:graphicData uri="http://schemas.openxmlformats.org/drawingml/2006/table">
            <a:tbl>
              <a:tblPr firstRow="1" firstCol="1" bandRow="1">
                <a:tableStyleId>{5940675A-B579-460E-94D1-54222C63F5DA}</a:tableStyleId>
              </a:tblPr>
              <a:tblGrid>
                <a:gridCol w="953404"/>
                <a:gridCol w="953404"/>
                <a:gridCol w="954211"/>
                <a:gridCol w="953404"/>
                <a:gridCol w="1245888"/>
                <a:gridCol w="1420409"/>
              </a:tblGrid>
              <a:tr h="432048">
                <a:tc>
                  <a:txBody>
                    <a:bodyPr/>
                    <a:lstStyle/>
                    <a:p>
                      <a:pPr algn="ctr">
                        <a:spcAft>
                          <a:spcPts val="0"/>
                        </a:spcAft>
                      </a:pPr>
                      <a:r>
                        <a:rPr lang="zh-CN" sz="1400" kern="100">
                          <a:effectLst/>
                        </a:rPr>
                        <a:t>装入步骤</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物品名称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剩余重量（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背包总价值（元）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16024">
                <a:tc>
                  <a:txBody>
                    <a:bodyPr/>
                    <a:lstStyle/>
                    <a:p>
                      <a:pPr algn="ctr">
                        <a:spcAft>
                          <a:spcPts val="0"/>
                        </a:spcAft>
                      </a:pPr>
                      <a:r>
                        <a:rPr lang="zh-CN" sz="1400" kern="100">
                          <a:effectLst/>
                        </a:rPr>
                        <a:t>第一次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苹果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300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300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216024">
                <a:tc>
                  <a:txBody>
                    <a:bodyPr/>
                    <a:lstStyle/>
                    <a:p>
                      <a:pPr algn="ctr">
                        <a:spcAft>
                          <a:spcPts val="0"/>
                        </a:spcAft>
                      </a:pPr>
                      <a:r>
                        <a:rPr lang="zh-CN" sz="1400" kern="100">
                          <a:effectLst/>
                        </a:rPr>
                        <a:t>第二次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猕猴桃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150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450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5" name="Text Box 3"/>
          <p:cNvSpPr txBox="1">
            <a:spLocks noChangeArrowheads="1"/>
          </p:cNvSpPr>
          <p:nvPr/>
        </p:nvSpPr>
        <p:spPr bwMode="auto">
          <a:xfrm>
            <a:off x="179511" y="3623801"/>
            <a:ext cx="8712001" cy="430887"/>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rPr>
              <a:t>（</a:t>
            </a:r>
            <a:r>
              <a:rPr lang="en-US" altLang="zh-CN" sz="2200" b="1" dirty="0">
                <a:latin typeface="宋体" panose="02010600030101010101" pitchFamily="2" charset="-122"/>
              </a:rPr>
              <a:t>2</a:t>
            </a:r>
            <a:r>
              <a:rPr lang="zh-CN" altLang="en-US" sz="2200" b="1" dirty="0">
                <a:latin typeface="宋体" panose="02010600030101010101" pitchFamily="2" charset="-122"/>
              </a:rPr>
              <a:t>）山羊的策略：先放重量小的水果。具体过程如下</a:t>
            </a:r>
            <a:r>
              <a:rPr lang="zh-CN" altLang="en-US" sz="2200" b="1" dirty="0" smtClean="0">
                <a:latin typeface="宋体" panose="02010600030101010101" pitchFamily="2" charset="-122"/>
              </a:rPr>
              <a:t>表所</a:t>
            </a:r>
            <a:r>
              <a:rPr lang="zh-CN" altLang="en-US" sz="2200" b="1" dirty="0">
                <a:latin typeface="宋体" panose="02010600030101010101" pitchFamily="2" charset="-122"/>
              </a:rPr>
              <a:t>示：</a:t>
            </a:r>
            <a:endParaRPr lang="zh-CN" altLang="en-US" sz="2200" b="1" dirty="0">
              <a:latin typeface="宋体" panose="02010600030101010101" pitchFamily="2" charset="-122"/>
            </a:endParaRPr>
          </a:p>
        </p:txBody>
      </p:sp>
      <p:graphicFrame>
        <p:nvGraphicFramePr>
          <p:cNvPr id="3" name="表格 2"/>
          <p:cNvGraphicFramePr>
            <a:graphicFrameLocks noGrp="1"/>
          </p:cNvGraphicFramePr>
          <p:nvPr/>
        </p:nvGraphicFramePr>
        <p:xfrm>
          <a:off x="899592" y="4440123"/>
          <a:ext cx="7740348" cy="853440"/>
        </p:xfrm>
        <a:graphic>
          <a:graphicData uri="http://schemas.openxmlformats.org/drawingml/2006/table">
            <a:tbl>
              <a:tblPr firstRow="1" firstCol="1" bandRow="1">
                <a:tableStyleId>{5940675A-B579-460E-94D1-54222C63F5DA}</a:tableStyleId>
              </a:tblPr>
              <a:tblGrid>
                <a:gridCol w="958861"/>
                <a:gridCol w="958861"/>
                <a:gridCol w="959676"/>
                <a:gridCol w="958861"/>
                <a:gridCol w="1253023"/>
                <a:gridCol w="2651066"/>
              </a:tblGrid>
              <a:tr h="0">
                <a:tc>
                  <a:txBody>
                    <a:bodyPr/>
                    <a:lstStyle/>
                    <a:p>
                      <a:pPr algn="ctr">
                        <a:spcAft>
                          <a:spcPts val="0"/>
                        </a:spcAft>
                      </a:pPr>
                      <a:r>
                        <a:rPr lang="zh-CN" sz="1400" kern="100">
                          <a:effectLst/>
                        </a:rPr>
                        <a:t>装入步骤</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物品名称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剩余重量（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背包总价值（元）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0">
                <a:tc>
                  <a:txBody>
                    <a:bodyPr/>
                    <a:lstStyle/>
                    <a:p>
                      <a:pPr algn="ctr">
                        <a:spcAft>
                          <a:spcPts val="0"/>
                        </a:spcAft>
                      </a:pPr>
                      <a:r>
                        <a:rPr lang="zh-CN" sz="1400" kern="100">
                          <a:effectLst/>
                        </a:rPr>
                        <a:t>第一次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猕猴桃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156845">
                <a:tc>
                  <a:txBody>
                    <a:bodyPr/>
                    <a:lstStyle/>
                    <a:p>
                      <a:pPr algn="ctr">
                        <a:spcAft>
                          <a:spcPts val="0"/>
                        </a:spcAft>
                      </a:pPr>
                      <a:r>
                        <a:rPr lang="zh-CN" sz="1400" kern="100">
                          <a:effectLst/>
                        </a:rPr>
                        <a:t>第二次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橘子</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150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420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0">
                <a:tc>
                  <a:txBody>
                    <a:bodyPr/>
                    <a:lstStyle/>
                    <a:p>
                      <a:pPr algn="ctr">
                        <a:spcAft>
                          <a:spcPts val="0"/>
                        </a:spcAft>
                      </a:pPr>
                      <a:r>
                        <a:rPr lang="zh-CN" sz="1400" kern="100">
                          <a:effectLst/>
                        </a:rPr>
                        <a:t>第三次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苹果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440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p:cNvSpPr txBox="1">
            <a:spLocks noChangeArrowheads="1"/>
          </p:cNvSpPr>
          <p:nvPr/>
        </p:nvSpPr>
        <p:spPr bwMode="auto">
          <a:xfrm>
            <a:off x="179512" y="1196752"/>
            <a:ext cx="8712001" cy="769441"/>
          </a:xfrm>
          <a:prstGeom prst="rect">
            <a:avLst/>
          </a:prstGeom>
          <a:noFill/>
          <a:ln w="9525">
            <a:noFill/>
            <a:miter lim="800000"/>
          </a:ln>
          <a:effectLst/>
        </p:spPr>
        <p:txBody>
          <a:bodyPr wrap="square">
            <a:spAutoFit/>
          </a:bodyPr>
          <a:lstStyle/>
          <a:p>
            <a:pPr indent="457200"/>
            <a:r>
              <a:rPr lang="zh-CN" altLang="en-US" sz="2200" b="1" dirty="0" smtClean="0">
                <a:latin typeface="宋体" panose="02010600030101010101" pitchFamily="2" charset="-122"/>
              </a:rPr>
              <a:t>（</a:t>
            </a:r>
            <a:r>
              <a:rPr lang="en-US" altLang="zh-CN" sz="2200" b="1" dirty="0">
                <a:latin typeface="宋体" panose="02010600030101010101" pitchFamily="2" charset="-122"/>
              </a:rPr>
              <a:t>3</a:t>
            </a:r>
            <a:r>
              <a:rPr lang="zh-CN" altLang="en-US" sz="2200" b="1" dirty="0">
                <a:latin typeface="宋体" panose="02010600030101010101" pitchFamily="2" charset="-122"/>
              </a:rPr>
              <a:t>）梅花鹿的策略：先放单位重量价值高的水果</a:t>
            </a:r>
            <a:r>
              <a:rPr lang="zh-CN" altLang="en-US" sz="2200" b="1" dirty="0" smtClean="0">
                <a:latin typeface="宋体" panose="02010600030101010101" pitchFamily="2" charset="-122"/>
              </a:rPr>
              <a:t>。具体</a:t>
            </a:r>
            <a:r>
              <a:rPr lang="zh-CN" altLang="en-US" sz="2200" b="1" dirty="0">
                <a:latin typeface="宋体" panose="02010600030101010101" pitchFamily="2" charset="-122"/>
              </a:rPr>
              <a:t>过程如下</a:t>
            </a:r>
            <a:r>
              <a:rPr lang="zh-CN" altLang="en-US" sz="2200" b="1" dirty="0" smtClean="0">
                <a:latin typeface="宋体" panose="02010600030101010101" pitchFamily="2" charset="-122"/>
              </a:rPr>
              <a:t>表所</a:t>
            </a:r>
            <a:r>
              <a:rPr lang="zh-CN" altLang="en-US" sz="2200" b="1" dirty="0">
                <a:latin typeface="宋体" panose="02010600030101010101" pitchFamily="2" charset="-122"/>
              </a:rPr>
              <a:t>示：</a:t>
            </a:r>
            <a:endParaRPr lang="zh-CN" altLang="en-US" sz="2200" b="1" dirty="0">
              <a:latin typeface="宋体" panose="02010600030101010101" pitchFamily="2" charset="-122"/>
            </a:endParaRPr>
          </a:p>
        </p:txBody>
      </p:sp>
      <p:graphicFrame>
        <p:nvGraphicFramePr>
          <p:cNvPr id="4" name="表格 3"/>
          <p:cNvGraphicFramePr>
            <a:graphicFrameLocks noGrp="1"/>
          </p:cNvGraphicFramePr>
          <p:nvPr/>
        </p:nvGraphicFramePr>
        <p:xfrm>
          <a:off x="1187624" y="2420888"/>
          <a:ext cx="7011164" cy="640080"/>
        </p:xfrm>
        <a:graphic>
          <a:graphicData uri="http://schemas.openxmlformats.org/drawingml/2006/table">
            <a:tbl>
              <a:tblPr firstRow="1" firstCol="1" bandRow="1">
                <a:tableStyleId>{5940675A-B579-460E-94D1-54222C63F5DA}</a:tableStyleId>
              </a:tblPr>
              <a:tblGrid>
                <a:gridCol w="1031439"/>
                <a:gridCol w="1031439"/>
                <a:gridCol w="1032313"/>
                <a:gridCol w="1031439"/>
                <a:gridCol w="1347864"/>
                <a:gridCol w="1536670"/>
              </a:tblGrid>
              <a:tr h="0">
                <a:tc>
                  <a:txBody>
                    <a:bodyPr/>
                    <a:lstStyle/>
                    <a:p>
                      <a:pPr algn="ctr">
                        <a:spcAft>
                          <a:spcPts val="0"/>
                        </a:spcAft>
                      </a:pPr>
                      <a:r>
                        <a:rPr lang="zh-CN" sz="1400" kern="100">
                          <a:effectLst/>
                        </a:rPr>
                        <a:t>装入步骤</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物品名称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剩余重量（</a:t>
                      </a:r>
                      <a:r>
                        <a:rPr lang="en-US" sz="1400" kern="100">
                          <a:effectLst/>
                        </a:rPr>
                        <a:t>kg</a:t>
                      </a:r>
                      <a:r>
                        <a:rPr lang="zh-CN" sz="1400" kern="100">
                          <a:effectLst/>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背包总价值（元）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0">
                <a:tc>
                  <a:txBody>
                    <a:bodyPr/>
                    <a:lstStyle/>
                    <a:p>
                      <a:pPr algn="ctr">
                        <a:spcAft>
                          <a:spcPts val="0"/>
                        </a:spcAft>
                      </a:pPr>
                      <a:r>
                        <a:rPr lang="zh-CN" sz="1400" kern="100">
                          <a:effectLst/>
                        </a:rPr>
                        <a:t>第一次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猕猴桃</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270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156845">
                <a:tc>
                  <a:txBody>
                    <a:bodyPr/>
                    <a:lstStyle/>
                    <a:p>
                      <a:pPr algn="ctr">
                        <a:spcAft>
                          <a:spcPts val="0"/>
                        </a:spcAft>
                      </a:pPr>
                      <a:r>
                        <a:rPr lang="zh-CN" sz="1400" kern="100">
                          <a:effectLst/>
                        </a:rPr>
                        <a:t>第二次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zh-CN" sz="1400" kern="100">
                          <a:effectLst/>
                        </a:rPr>
                        <a:t>苹果</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11</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220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a:effectLst/>
                        </a:rPr>
                        <a:t>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400" kern="100" dirty="0">
                          <a:effectLst/>
                        </a:rPr>
                        <a:t>490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bl>
          </a:graphicData>
        </a:graphic>
      </p:graphicFrame>
      <p:sp>
        <p:nvSpPr>
          <p:cNvPr id="7" name="Text Box 3"/>
          <p:cNvSpPr txBox="1">
            <a:spLocks noChangeArrowheads="1"/>
          </p:cNvSpPr>
          <p:nvPr/>
        </p:nvSpPr>
        <p:spPr bwMode="auto">
          <a:xfrm>
            <a:off x="179512" y="3717032"/>
            <a:ext cx="8712001" cy="769441"/>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rPr>
              <a:t>最终梅花鹿背包里水果的总价值是最高的，它赢得了比赛。上述问题从本质上来说就是一个背包问题。</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7" name="Rectangle 3"/>
          <p:cNvSpPr>
            <a:spLocks noGrp="1" noChangeArrowheads="1"/>
          </p:cNvSpPr>
          <p:nvPr>
            <p:ph type="body" idx="1"/>
          </p:nvPr>
        </p:nvSpPr>
        <p:spPr>
          <a:xfrm>
            <a:off x="516103" y="1689497"/>
            <a:ext cx="8229600" cy="2531591"/>
          </a:xfrm>
        </p:spPr>
        <p:txBody>
          <a:bodyPr>
            <a:normAutofit fontScale="85000" lnSpcReduction="20000"/>
          </a:bodyPr>
          <a:lstStyle/>
          <a:p>
            <a:pPr marL="0" indent="457200">
              <a:lnSpc>
                <a:spcPct val="115000"/>
              </a:lnSpc>
              <a:buNone/>
            </a:pPr>
            <a:r>
              <a:rPr lang="zh-CN" altLang="en-US" sz="2200" b="1" dirty="0">
                <a:latin typeface="楷体_GB2312" panose="02010609030101010101" pitchFamily="49" charset="-122"/>
              </a:rPr>
              <a:t>给定一个容量为</a:t>
            </a:r>
            <a:r>
              <a:rPr lang="en-US" altLang="zh-CN" sz="2200" b="1" dirty="0">
                <a:latin typeface="楷体_GB2312" panose="02010609030101010101" pitchFamily="49" charset="-122"/>
              </a:rPr>
              <a:t>C</a:t>
            </a:r>
            <a:r>
              <a:rPr lang="zh-CN" altLang="en-US" sz="2200" b="1" dirty="0">
                <a:latin typeface="楷体_GB2312" panose="02010609030101010101" pitchFamily="49" charset="-122"/>
              </a:rPr>
              <a:t>的背包和</a:t>
            </a:r>
            <a:r>
              <a:rPr lang="en-US" altLang="zh-CN" sz="2200" b="1" dirty="0">
                <a:latin typeface="楷体_GB2312" panose="02010609030101010101" pitchFamily="49" charset="-122"/>
              </a:rPr>
              <a:t>n</a:t>
            </a:r>
            <a:r>
              <a:rPr lang="zh-CN" altLang="en-US" sz="2200" b="1" dirty="0">
                <a:latin typeface="楷体_GB2312" panose="02010609030101010101" pitchFamily="49" charset="-122"/>
              </a:rPr>
              <a:t>种物品，已知物品</a:t>
            </a:r>
            <a:r>
              <a:rPr lang="en-US" altLang="zh-CN" sz="2200" b="1" dirty="0">
                <a:latin typeface="楷体_GB2312" panose="02010609030101010101" pitchFamily="49" charset="-122"/>
              </a:rPr>
              <a:t>i</a:t>
            </a:r>
            <a:r>
              <a:rPr lang="zh-CN" altLang="en-US" sz="2200" b="1" dirty="0">
                <a:latin typeface="楷体_GB2312" panose="02010609030101010101" pitchFamily="49" charset="-122"/>
              </a:rPr>
              <a:t>的重量是 </a:t>
            </a:r>
            <a:r>
              <a:rPr lang="en-US" altLang="zh-CN" sz="2200" b="1" dirty="0" err="1">
                <a:latin typeface="楷体_GB2312" panose="02010609030101010101" pitchFamily="49" charset="-122"/>
              </a:rPr>
              <a:t>wi</a:t>
            </a:r>
            <a:r>
              <a:rPr lang="zh-CN" altLang="en-US" sz="2200" b="1" dirty="0">
                <a:latin typeface="楷体_GB2312" panose="02010609030101010101" pitchFamily="49" charset="-122"/>
              </a:rPr>
              <a:t>，其价值为 </a:t>
            </a:r>
            <a:r>
              <a:rPr lang="en-US" altLang="zh-CN" sz="2200" b="1" dirty="0">
                <a:latin typeface="楷体_GB2312" panose="02010609030101010101" pitchFamily="49" charset="-122"/>
              </a:rPr>
              <a:t>vi</a:t>
            </a:r>
            <a:r>
              <a:rPr lang="zh-CN" altLang="en-US" sz="2200" b="1" dirty="0">
                <a:latin typeface="楷体_GB2312" panose="02010609030101010101" pitchFamily="49" charset="-122"/>
              </a:rPr>
              <a:t>，求解的问题是</a:t>
            </a:r>
            <a:r>
              <a:rPr lang="en-US" altLang="zh-CN" sz="2200" b="1" dirty="0">
                <a:latin typeface="楷体_GB2312" panose="02010609030101010101" pitchFamily="49" charset="-122"/>
              </a:rPr>
              <a:t>: </a:t>
            </a:r>
            <a:r>
              <a:rPr lang="zh-CN" altLang="en-US" sz="2200" b="1" dirty="0">
                <a:latin typeface="楷体_GB2312" panose="02010609030101010101" pitchFamily="49" charset="-122"/>
              </a:rPr>
              <a:t>如何选择装入背包的物品，使得装入背包中物品的总价值最大。</a:t>
            </a:r>
            <a:endParaRPr lang="zh-CN" altLang="en-US" sz="2200" b="1" dirty="0">
              <a:latin typeface="楷体_GB2312" panose="02010609030101010101" pitchFamily="49" charset="-122"/>
            </a:endParaRPr>
          </a:p>
          <a:p>
            <a:pPr marL="0" indent="457200">
              <a:lnSpc>
                <a:spcPct val="115000"/>
              </a:lnSpc>
              <a:buNone/>
            </a:pPr>
            <a:r>
              <a:rPr lang="zh-CN" altLang="en-US" sz="2200" b="1" dirty="0">
                <a:latin typeface="楷体_GB2312" panose="02010609030101010101" pitchFamily="49" charset="-122"/>
              </a:rPr>
              <a:t>（</a:t>
            </a:r>
            <a:r>
              <a:rPr lang="en-US" altLang="zh-CN" sz="2200" b="1" dirty="0">
                <a:latin typeface="楷体_GB2312" panose="02010609030101010101" pitchFamily="49" charset="-122"/>
              </a:rPr>
              <a:t>1</a:t>
            </a:r>
            <a:r>
              <a:rPr lang="zh-CN" altLang="en-US" sz="2200" b="1" dirty="0">
                <a:latin typeface="楷体_GB2312" panose="02010609030101010101" pitchFamily="49" charset="-122"/>
              </a:rPr>
              <a:t>）设</a:t>
            </a:r>
            <a:r>
              <a:rPr lang="en-US" altLang="zh-CN" sz="2200" b="1" dirty="0">
                <a:latin typeface="楷体_GB2312" panose="02010609030101010101" pitchFamily="49" charset="-122"/>
              </a:rPr>
              <a:t>xi </a:t>
            </a:r>
            <a:r>
              <a:rPr lang="zh-CN" altLang="en-US" sz="2200" b="1" dirty="0">
                <a:latin typeface="楷体_GB2312" panose="02010609030101010101" pitchFamily="49" charset="-122"/>
              </a:rPr>
              <a:t>表示物品 </a:t>
            </a:r>
            <a:r>
              <a:rPr lang="en-US" altLang="zh-CN" sz="2200" b="1" dirty="0">
                <a:latin typeface="楷体_GB2312" panose="02010609030101010101" pitchFamily="49" charset="-122"/>
              </a:rPr>
              <a:t>i </a:t>
            </a:r>
            <a:r>
              <a:rPr lang="zh-CN" altLang="en-US" sz="2200" b="1" dirty="0">
                <a:latin typeface="楷体_GB2312" panose="02010609030101010101" pitchFamily="49" charset="-122"/>
              </a:rPr>
              <a:t>装入背包的情况，即解向量：</a:t>
            </a:r>
            <a:r>
              <a:rPr lang="en-US" altLang="zh-CN" sz="2200" b="1" dirty="0">
                <a:latin typeface="楷体_GB2312" panose="02010609030101010101" pitchFamily="49" charset="-122"/>
              </a:rPr>
              <a:t>X=(x1, x2, …, </a:t>
            </a:r>
            <a:r>
              <a:rPr lang="en-US" altLang="zh-CN" sz="2200" b="1" dirty="0" err="1">
                <a:latin typeface="楷体_GB2312" panose="02010609030101010101" pitchFamily="49" charset="-122"/>
              </a:rPr>
              <a:t>xn</a:t>
            </a:r>
            <a:r>
              <a:rPr lang="en-US" altLang="zh-CN" sz="2200" b="1" dirty="0">
                <a:latin typeface="楷体_GB2312" panose="02010609030101010101" pitchFamily="49" charset="-122"/>
              </a:rPr>
              <a:t>), </a:t>
            </a:r>
            <a:r>
              <a:rPr lang="zh-CN" altLang="en-US" sz="2200" b="1" dirty="0">
                <a:latin typeface="楷体_GB2312" panose="02010609030101010101" pitchFamily="49" charset="-122"/>
              </a:rPr>
              <a:t>则</a:t>
            </a:r>
            <a:r>
              <a:rPr lang="en-US" altLang="zh-CN" sz="2200" b="1" dirty="0">
                <a:latin typeface="楷体_GB2312" panose="02010609030101010101" pitchFamily="49" charset="-122"/>
              </a:rPr>
              <a:t>xi</a:t>
            </a:r>
            <a:r>
              <a:rPr lang="zh-CN" altLang="en-US" sz="2200" b="1" dirty="0">
                <a:latin typeface="楷体_GB2312" panose="02010609030101010101" pitchFamily="49" charset="-122"/>
              </a:rPr>
              <a:t>取值范围是：</a:t>
            </a:r>
            <a:r>
              <a:rPr lang="en-US" altLang="zh-CN" sz="2200" b="1" dirty="0">
                <a:latin typeface="楷体_GB2312" panose="02010609030101010101" pitchFamily="49" charset="-122"/>
              </a:rPr>
              <a:t>0≤xi≤1: </a:t>
            </a:r>
            <a:r>
              <a:rPr lang="zh-CN" altLang="en-US" sz="2200" b="1" dirty="0">
                <a:latin typeface="楷体_GB2312" panose="02010609030101010101" pitchFamily="49" charset="-122"/>
              </a:rPr>
              <a:t>表示物体</a:t>
            </a:r>
            <a:r>
              <a:rPr lang="en-US" altLang="zh-CN" sz="2200" b="1" dirty="0">
                <a:latin typeface="楷体_GB2312" panose="02010609030101010101" pitchFamily="49" charset="-122"/>
              </a:rPr>
              <a:t>i</a:t>
            </a:r>
            <a:r>
              <a:rPr lang="zh-CN" altLang="en-US" sz="2200" b="1" dirty="0">
                <a:latin typeface="楷体_GB2312" panose="02010609030101010101" pitchFamily="49" charset="-122"/>
              </a:rPr>
              <a:t>的一部分被装入背包，当</a:t>
            </a:r>
            <a:r>
              <a:rPr lang="en-US" altLang="zh-CN" sz="2200" b="1" dirty="0">
                <a:latin typeface="楷体_GB2312" panose="02010609030101010101" pitchFamily="49" charset="-122"/>
              </a:rPr>
              <a:t>xi=0</a:t>
            </a:r>
            <a:r>
              <a:rPr lang="zh-CN" altLang="en-US" sz="2200" b="1" dirty="0">
                <a:latin typeface="楷体_GB2312" panose="02010609030101010101" pitchFamily="49" charset="-122"/>
              </a:rPr>
              <a:t>时表示物体</a:t>
            </a:r>
            <a:r>
              <a:rPr lang="en-US" altLang="zh-CN" sz="2200" b="1" dirty="0">
                <a:latin typeface="楷体_GB2312" panose="02010609030101010101" pitchFamily="49" charset="-122"/>
              </a:rPr>
              <a:t>i</a:t>
            </a:r>
            <a:r>
              <a:rPr lang="zh-CN" altLang="en-US" sz="2200" b="1" dirty="0">
                <a:latin typeface="楷体_GB2312" panose="02010609030101010101" pitchFamily="49" charset="-122"/>
              </a:rPr>
              <a:t>没被装入背包，当</a:t>
            </a:r>
            <a:r>
              <a:rPr lang="en-US" altLang="zh-CN" sz="2200" b="1" dirty="0">
                <a:latin typeface="楷体_GB2312" panose="02010609030101010101" pitchFamily="49" charset="-122"/>
              </a:rPr>
              <a:t>xi=1</a:t>
            </a:r>
            <a:r>
              <a:rPr lang="zh-CN" altLang="en-US" sz="2200" b="1" dirty="0">
                <a:latin typeface="楷体_GB2312" panose="02010609030101010101" pitchFamily="49" charset="-122"/>
              </a:rPr>
              <a:t>时表示物体</a:t>
            </a:r>
            <a:r>
              <a:rPr lang="en-US" altLang="zh-CN" sz="2200" b="1" dirty="0">
                <a:latin typeface="楷体_GB2312" panose="02010609030101010101" pitchFamily="49" charset="-122"/>
              </a:rPr>
              <a:t>i</a:t>
            </a:r>
            <a:r>
              <a:rPr lang="zh-CN" altLang="en-US" sz="2200" b="1" dirty="0">
                <a:latin typeface="楷体_GB2312" panose="02010609030101010101" pitchFamily="49" charset="-122"/>
              </a:rPr>
              <a:t>整个被装入背包。  </a:t>
            </a:r>
            <a:endParaRPr lang="zh-CN" altLang="en-US" sz="2200" b="1" dirty="0">
              <a:latin typeface="楷体_GB2312" panose="02010609030101010101" pitchFamily="49" charset="-122"/>
            </a:endParaRPr>
          </a:p>
          <a:p>
            <a:pPr marL="0" indent="457200">
              <a:lnSpc>
                <a:spcPct val="115000"/>
              </a:lnSpc>
              <a:buNone/>
            </a:pPr>
            <a:r>
              <a:rPr lang="zh-CN" altLang="en-US" sz="2200" b="1" dirty="0">
                <a:latin typeface="楷体_GB2312" panose="02010609030101010101" pitchFamily="49" charset="-122"/>
              </a:rPr>
              <a:t>（</a:t>
            </a:r>
            <a:r>
              <a:rPr lang="en-US" altLang="zh-CN" sz="2200" b="1" dirty="0">
                <a:latin typeface="楷体_GB2312" panose="02010609030101010101" pitchFamily="49" charset="-122"/>
              </a:rPr>
              <a:t>2</a:t>
            </a:r>
            <a:r>
              <a:rPr lang="zh-CN" altLang="en-US" sz="2200" b="1" dirty="0">
                <a:latin typeface="楷体_GB2312" panose="02010609030101010101" pitchFamily="49" charset="-122"/>
              </a:rPr>
              <a:t>）约束条件</a:t>
            </a:r>
            <a:r>
              <a:rPr lang="en-US" altLang="zh-CN" sz="2200" b="1" dirty="0">
                <a:latin typeface="楷体_GB2312" panose="02010609030101010101" pitchFamily="49" charset="-122"/>
              </a:rPr>
              <a:t>:</a:t>
            </a:r>
            <a:r>
              <a:rPr lang="zh-CN" altLang="en-US" sz="2200" b="1" dirty="0">
                <a:latin typeface="楷体_GB2312" panose="02010609030101010101" pitchFamily="49" charset="-122"/>
              </a:rPr>
              <a:t>背包载重量是</a:t>
            </a:r>
            <a:r>
              <a:rPr lang="en-US" altLang="zh-CN" sz="2200" b="1" dirty="0">
                <a:latin typeface="楷体_GB2312" panose="02010609030101010101" pitchFamily="49" charset="-122"/>
              </a:rPr>
              <a:t>C</a:t>
            </a:r>
            <a:r>
              <a:rPr lang="zh-CN" altLang="en-US" sz="2200" b="1" dirty="0">
                <a:latin typeface="楷体_GB2312" panose="02010609030101010101" pitchFamily="49" charset="-122"/>
              </a:rPr>
              <a:t>，因此选入背包中物品的总重量不得超过</a:t>
            </a:r>
            <a:r>
              <a:rPr lang="en-US" altLang="zh-CN" sz="2200" b="1" dirty="0">
                <a:latin typeface="楷体_GB2312" panose="02010609030101010101" pitchFamily="49" charset="-122"/>
              </a:rPr>
              <a:t>C</a:t>
            </a:r>
            <a:r>
              <a:rPr lang="zh-CN" altLang="en-US" sz="2200" b="1" dirty="0">
                <a:latin typeface="楷体_GB2312" panose="02010609030101010101" pitchFamily="49" charset="-122"/>
              </a:rPr>
              <a:t>，即：</a:t>
            </a:r>
            <a:endParaRPr lang="zh-CN" altLang="en-US" sz="2200" b="1" dirty="0">
              <a:latin typeface="楷体_GB2312" panose="02010609030101010101" pitchFamily="49" charset="-122"/>
            </a:endParaRPr>
          </a:p>
        </p:txBody>
      </p:sp>
      <p:pic>
        <p:nvPicPr>
          <p:cNvPr id="579588" name="Picture 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75856" y="4005064"/>
            <a:ext cx="2450331" cy="712431"/>
          </a:xfrm>
          <a:prstGeom prst="rect">
            <a:avLst/>
          </a:prstGeom>
          <a:solidFill>
            <a:srgbClr val="FFFFFF"/>
          </a:solidFill>
        </p:spPr>
      </p:pic>
      <p:sp>
        <p:nvSpPr>
          <p:cNvPr id="8" name="Text Box 3"/>
          <p:cNvSpPr txBox="1">
            <a:spLocks noChangeArrowheads="1"/>
          </p:cNvSpPr>
          <p:nvPr/>
        </p:nvSpPr>
        <p:spPr bwMode="auto">
          <a:xfrm>
            <a:off x="33702" y="1052736"/>
            <a:ext cx="8712001" cy="430887"/>
          </a:xfrm>
          <a:prstGeom prst="rect">
            <a:avLst/>
          </a:prstGeom>
          <a:noFill/>
          <a:ln w="9525">
            <a:noFill/>
            <a:miter lim="800000"/>
          </a:ln>
          <a:effectLst/>
        </p:spPr>
        <p:txBody>
          <a:bodyPr wrap="square">
            <a:spAutoFit/>
          </a:bodyPr>
          <a:lstStyle/>
          <a:p>
            <a:pPr indent="457200"/>
            <a:r>
              <a:rPr lang="zh-CN" altLang="en-US" sz="2200" b="1" dirty="0">
                <a:latin typeface="宋体" panose="02010600030101010101" pitchFamily="2" charset="-122"/>
              </a:rPr>
              <a:t>背包问题</a:t>
            </a:r>
            <a:endParaRPr lang="zh-CN" altLang="en-US" sz="2200" b="1" dirty="0">
              <a:latin typeface="宋体" panose="02010600030101010101" pitchFamily="2" charset="-122"/>
            </a:endParaRPr>
          </a:p>
        </p:txBody>
      </p:sp>
      <p:sp>
        <p:nvSpPr>
          <p:cNvPr id="9" name="Rectangle 3"/>
          <p:cNvSpPr txBox="1">
            <a:spLocks noChangeArrowheads="1"/>
          </p:cNvSpPr>
          <p:nvPr/>
        </p:nvSpPr>
        <p:spPr>
          <a:xfrm>
            <a:off x="516103" y="4869160"/>
            <a:ext cx="8229600" cy="64807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0" indent="457200">
              <a:lnSpc>
                <a:spcPct val="115000"/>
              </a:lnSpc>
              <a:buNone/>
            </a:pPr>
            <a:r>
              <a:rPr lang="zh-CN" altLang="en-US" sz="1900" b="1" kern="0" dirty="0">
                <a:latin typeface="楷体_GB2312" panose="02010609030101010101" pitchFamily="49" charset="-122"/>
              </a:rPr>
              <a:t>（</a:t>
            </a:r>
            <a:r>
              <a:rPr lang="en-US" altLang="zh-CN" sz="1900" b="1" kern="0" dirty="0">
                <a:latin typeface="楷体_GB2312" panose="02010609030101010101" pitchFamily="49" charset="-122"/>
              </a:rPr>
              <a:t>3</a:t>
            </a:r>
            <a:r>
              <a:rPr lang="zh-CN" altLang="en-US" sz="1900" b="1" kern="0" dirty="0">
                <a:latin typeface="楷体_GB2312" panose="02010609030101010101" pitchFamily="49" charset="-122"/>
              </a:rPr>
              <a:t>）问题的求解目标</a:t>
            </a:r>
            <a:r>
              <a:rPr lang="en-US" altLang="zh-CN" sz="1900" b="1" kern="0" dirty="0">
                <a:latin typeface="楷体_GB2312" panose="02010609030101010101" pitchFamily="49" charset="-122"/>
              </a:rPr>
              <a:t>:</a:t>
            </a:r>
            <a:r>
              <a:rPr lang="zh-CN" altLang="en-US" sz="1900" b="1" kern="0" dirty="0">
                <a:latin typeface="楷体_GB2312" panose="02010609030101010101" pitchFamily="49" charset="-122"/>
              </a:rPr>
              <a:t>背包中的物品总价值最大，即：</a:t>
            </a:r>
            <a:endParaRPr lang="zh-CN" altLang="en-US" sz="1900" b="1" kern="0" dirty="0">
              <a:latin typeface="楷体_GB2312" panose="02010609030101010101" pitchFamily="49" charset="-122"/>
            </a:endParaRPr>
          </a:p>
        </p:txBody>
      </p:sp>
      <p:pic>
        <p:nvPicPr>
          <p:cNvPr id="3" name="图片 2"/>
          <p:cNvPicPr>
            <a:picLocks noChangeAspect="1"/>
          </p:cNvPicPr>
          <p:nvPr/>
        </p:nvPicPr>
        <p:blipFill>
          <a:blip r:embed="rId2"/>
          <a:stretch>
            <a:fillRect/>
          </a:stretch>
        </p:blipFill>
        <p:spPr>
          <a:xfrm>
            <a:off x="1933779" y="3130815"/>
            <a:ext cx="5276441" cy="596370"/>
          </a:xfrm>
          <a:prstGeom prst="rect">
            <a:avLst/>
          </a:prstGeom>
        </p:spPr>
      </p:pic>
      <mc:AlternateContent xmlns:mc="http://schemas.openxmlformats.org/markup-compatibility/2006">
        <mc:Choice xmlns:a14="http://schemas.microsoft.com/office/drawing/2010/main" Requires="a14">
          <p:sp>
            <p:nvSpPr>
              <p:cNvPr id="4" name="矩形 3"/>
              <p:cNvSpPr/>
              <p:nvPr/>
            </p:nvSpPr>
            <p:spPr>
              <a:xfrm>
                <a:off x="3851920" y="5517232"/>
                <a:ext cx="1760833" cy="932628"/>
              </a:xfrm>
              <a:prstGeom prst="rect">
                <a:avLst/>
              </a:prstGeom>
            </p:spPr>
            <p:txBody>
              <a:bodyPr wrap="square">
                <a:spAutoFit/>
              </a:bodyPr>
              <a:lstStyle/>
              <a:p>
                <a14:m>
                  <m:oMathPara xmlns:m="http://schemas.openxmlformats.org/officeDocument/2006/math">
                    <m:oMathParaPr>
                      <m:jc m:val="centerGroup"/>
                    </m:oMathParaPr>
                    <m:oMath xmlns:m="http://schemas.openxmlformats.org/officeDocument/2006/math">
                      <m:r>
                        <m:rPr>
                          <m:sty m:val="p"/>
                        </m:rPr>
                        <a:rPr lang="zh-CN" altLang="en-US" sz="2000">
                          <a:latin typeface="Cambria Math" panose="02040503050406030204" pitchFamily="18" charset="0"/>
                        </a:rPr>
                        <m:t>m</m:t>
                      </m:r>
                      <m:r>
                        <m:rPr>
                          <m:sty m:val="p"/>
                        </m:rPr>
                        <a:rPr lang="zh-CN" altLang="en-US" sz="2000" i="0">
                          <a:latin typeface="Cambria Math" panose="02040503050406030204" pitchFamily="18" charset="0"/>
                        </a:rPr>
                        <m:t>ax</m:t>
                      </m:r>
                      <m:nary>
                        <m:naryPr>
                          <m:chr m:val="∑"/>
                          <m:limLoc m:val="undOvr"/>
                          <m:ctrlPr>
                            <a:rPr lang="zh-CN" altLang="en-US" sz="2000" i="1">
                              <a:latin typeface="Cambria Math" panose="02040503050406030204" pitchFamily="18" charset="0"/>
                            </a:rPr>
                          </m:ctrlPr>
                        </m:naryPr>
                        <m:sub>
                          <m:r>
                            <a:rPr lang="zh-CN" altLang="en-US" sz="2000" i="1">
                              <a:latin typeface="Cambria Math" panose="02040503050406030204" pitchFamily="18" charset="0"/>
                            </a:rPr>
                            <m:t>𝑖</m:t>
                          </m:r>
                          <m:r>
                            <a:rPr lang="zh-CN" altLang="en-US" sz="2000" i="0">
                              <a:latin typeface="Cambria Math" panose="02040503050406030204" pitchFamily="18" charset="0"/>
                            </a:rPr>
                            <m:t>=</m:t>
                          </m:r>
                          <m:r>
                            <a:rPr lang="zh-CN" altLang="en-US" sz="2000" i="0">
                              <a:latin typeface="Cambria Math" panose="02040503050406030204" pitchFamily="18" charset="0"/>
                            </a:rPr>
                            <m:t>1</m:t>
                          </m:r>
                        </m:sub>
                        <m:sup>
                          <m:r>
                            <a:rPr lang="zh-CN" altLang="en-US" sz="2000" i="1">
                              <a:latin typeface="Cambria Math" panose="02040503050406030204" pitchFamily="18" charset="0"/>
                            </a:rPr>
                            <m:t>𝑛</m:t>
                          </m:r>
                        </m:sup>
                        <m:e>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𝑣</m:t>
                              </m:r>
                            </m:e>
                            <m:sub>
                              <m:r>
                                <a:rPr lang="zh-CN" altLang="en-US" sz="2000" i="1">
                                  <a:latin typeface="Cambria Math" panose="02040503050406030204" pitchFamily="18" charset="0"/>
                                </a:rPr>
                                <m:t>𝑖</m:t>
                              </m:r>
                            </m:sub>
                          </m:sSub>
                          <m:sSub>
                            <m:sSubPr>
                              <m:ctrlPr>
                                <a:rPr lang="zh-CN" altLang="en-US" sz="2000" i="1">
                                  <a:latin typeface="Cambria Math" panose="02040503050406030204" pitchFamily="18" charset="0"/>
                                </a:rPr>
                              </m:ctrlPr>
                            </m:sSubPr>
                            <m:e>
                              <m:r>
                                <a:rPr lang="zh-CN" altLang="en-US" sz="2000" i="1">
                                  <a:latin typeface="Cambria Math" panose="02040503050406030204" pitchFamily="18" charset="0"/>
                                </a:rPr>
                                <m:t>𝑥</m:t>
                              </m:r>
                            </m:e>
                            <m:sub>
                              <m:r>
                                <a:rPr lang="zh-CN" altLang="en-US" sz="2000" i="1">
                                  <a:latin typeface="Cambria Math" panose="02040503050406030204" pitchFamily="18" charset="0"/>
                                </a:rPr>
                                <m:t>𝑖</m:t>
                              </m:r>
                            </m:sub>
                          </m:sSub>
                        </m:e>
                      </m:nary>
                    </m:oMath>
                  </m:oMathPara>
                </a14:m>
                <a:endParaRPr lang="zh-CN" altLang="en-US" sz="2000" dirty="0"/>
              </a:p>
            </p:txBody>
          </p:sp>
        </mc:Choice>
        <mc:Fallback>
          <p:sp>
            <p:nvSpPr>
              <p:cNvPr id="4" name="矩形 3"/>
              <p:cNvSpPr>
                <a:spLocks noRot="1" noChangeAspect="1" noMove="1" noResize="1" noEditPoints="1" noAdjustHandles="1" noChangeArrowheads="1" noChangeShapeType="1" noTextEdit="1"/>
              </p:cNvSpPr>
              <p:nvPr/>
            </p:nvSpPr>
            <p:spPr>
              <a:xfrm>
                <a:off x="3851920" y="5517232"/>
                <a:ext cx="1760833" cy="932628"/>
              </a:xfrm>
              <a:prstGeom prst="rect">
                <a:avLst/>
              </a:prstGeom>
              <a:blipFill rotWithShape="1">
                <a:blip r:embed="rId3"/>
                <a:stretch>
                  <a:fillRect l="-1" t="-38" r="35" b="18"/>
                </a:stretch>
              </a:blipFill>
            </p:spPr>
            <p:txBody>
              <a:bodyPr/>
              <a:lstStyle/>
              <a:p>
                <a:r>
                  <a:rPr lang="zh-CN" altLang="en-US">
                    <a:noFill/>
                  </a:rPr>
                  <a:t> </a:t>
                </a:r>
              </a:p>
            </p:txBody>
          </p:sp>
        </mc:Fallback>
      </mc:AlternateContent>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7" name="Rectangle 3"/>
          <p:cNvSpPr>
            <a:spLocks noGrp="1" noChangeArrowheads="1"/>
          </p:cNvSpPr>
          <p:nvPr>
            <p:ph type="body" idx="1"/>
          </p:nvPr>
        </p:nvSpPr>
        <p:spPr>
          <a:xfrm>
            <a:off x="323528" y="1052736"/>
            <a:ext cx="8229600" cy="4403799"/>
          </a:xfrm>
        </p:spPr>
        <p:txBody>
          <a:bodyPr>
            <a:noAutofit/>
          </a:bodyPr>
          <a:lstStyle/>
          <a:p>
            <a:pPr marL="0" indent="0">
              <a:lnSpc>
                <a:spcPct val="115000"/>
              </a:lnSpc>
              <a:buNone/>
            </a:pPr>
            <a:r>
              <a:rPr lang="zh-CN" altLang="en-US" sz="1900" b="1" dirty="0">
                <a:latin typeface="楷体_GB2312" panose="02010609030101010101" pitchFamily="49" charset="-122"/>
              </a:rPr>
              <a:t>解题思路：上例中采用了三种贪心策略：</a:t>
            </a:r>
            <a:endParaRPr lang="zh-CN" altLang="en-US" sz="1900" b="1" dirty="0">
              <a:latin typeface="楷体_GB2312" panose="02010609030101010101" pitchFamily="49" charset="-122"/>
            </a:endParaRPr>
          </a:p>
          <a:p>
            <a:pPr marL="0" indent="457200">
              <a:lnSpc>
                <a:spcPct val="115000"/>
              </a:lnSpc>
              <a:buNone/>
            </a:pPr>
            <a:r>
              <a:rPr lang="zh-CN" altLang="en-US" sz="1900" b="1" dirty="0">
                <a:latin typeface="楷体_GB2312" panose="02010609030101010101" pitchFamily="49" charset="-122"/>
              </a:rPr>
              <a:t>（</a:t>
            </a:r>
            <a:r>
              <a:rPr lang="en-US" altLang="zh-CN" sz="1900" b="1" dirty="0">
                <a:latin typeface="楷体_GB2312" panose="02010609030101010101" pitchFamily="49" charset="-122"/>
              </a:rPr>
              <a:t>1</a:t>
            </a:r>
            <a:r>
              <a:rPr lang="zh-CN" altLang="en-US" sz="1900" b="1" dirty="0">
                <a:latin typeface="楷体_GB2312" panose="02010609030101010101" pitchFamily="49" charset="-122"/>
              </a:rPr>
              <a:t>）优先选取价值最大的物品。这样做的目的是想要尽可能快地增加背包的总价值。</a:t>
            </a:r>
            <a:endParaRPr lang="zh-CN" altLang="en-US" sz="1900" b="1" dirty="0">
              <a:latin typeface="楷体_GB2312" panose="02010609030101010101" pitchFamily="49" charset="-122"/>
            </a:endParaRPr>
          </a:p>
          <a:p>
            <a:pPr marL="0" indent="457200">
              <a:lnSpc>
                <a:spcPct val="115000"/>
              </a:lnSpc>
              <a:buNone/>
            </a:pPr>
            <a:r>
              <a:rPr lang="zh-CN" altLang="en-US" sz="1900" b="1" dirty="0">
                <a:latin typeface="楷体_GB2312" panose="02010609030101010101" pitchFamily="49" charset="-122"/>
              </a:rPr>
              <a:t>存在的问题是虽然每一步的贪心选择能够使得背包价值较快的增长，但是相对应的背包容量却可能消耗得太快，从而导致装入背包的物品个数会减少，不能保证总价值达到最大。</a:t>
            </a:r>
            <a:endParaRPr lang="zh-CN" altLang="en-US" sz="1900" b="1" dirty="0">
              <a:latin typeface="楷体_GB2312" panose="02010609030101010101" pitchFamily="49" charset="-122"/>
            </a:endParaRPr>
          </a:p>
          <a:p>
            <a:pPr marL="0" indent="457200">
              <a:lnSpc>
                <a:spcPct val="115000"/>
              </a:lnSpc>
              <a:buNone/>
            </a:pPr>
            <a:r>
              <a:rPr lang="zh-CN" altLang="en-US" sz="1900" b="1" dirty="0">
                <a:latin typeface="楷体_GB2312" panose="02010609030101010101" pitchFamily="49" charset="-122"/>
              </a:rPr>
              <a:t>（</a:t>
            </a:r>
            <a:r>
              <a:rPr lang="en-US" altLang="zh-CN" sz="1900" b="1" dirty="0">
                <a:latin typeface="楷体_GB2312" panose="02010609030101010101" pitchFamily="49" charset="-122"/>
              </a:rPr>
              <a:t>2</a:t>
            </a:r>
            <a:r>
              <a:rPr lang="zh-CN" altLang="en-US" sz="1900" b="1" dirty="0">
                <a:latin typeface="楷体_GB2312" panose="02010609030101010101" pitchFamily="49" charset="-122"/>
              </a:rPr>
              <a:t>）优先选取重量最轻的物品。这样做的目的是想要尽可能多装些物品，从而增加背包的总价值。存在的问题是虽然每一步的贪心选择使背包的容量消耗的慢些，但是背包的价值却没能保证快速增长，不能保证总价值达到最大。</a:t>
            </a:r>
            <a:endParaRPr lang="zh-CN" altLang="en-US" sz="1900" b="1" dirty="0">
              <a:latin typeface="楷体_GB2312" panose="02010609030101010101" pitchFamily="49" charset="-122"/>
            </a:endParaRPr>
          </a:p>
          <a:p>
            <a:pPr marL="0" indent="457200">
              <a:lnSpc>
                <a:spcPct val="115000"/>
              </a:lnSpc>
              <a:buNone/>
            </a:pPr>
            <a:r>
              <a:rPr lang="zh-CN" altLang="en-US" sz="1900" b="1" dirty="0">
                <a:latin typeface="楷体_GB2312" panose="02010609030101010101" pitchFamily="49" charset="-122"/>
              </a:rPr>
              <a:t>（</a:t>
            </a:r>
            <a:r>
              <a:rPr lang="en-US" altLang="zh-CN" sz="1900" b="1" dirty="0">
                <a:latin typeface="楷体_GB2312" panose="02010609030101010101" pitchFamily="49" charset="-122"/>
              </a:rPr>
              <a:t>3</a:t>
            </a:r>
            <a:r>
              <a:rPr lang="zh-CN" altLang="en-US" sz="1900" b="1" dirty="0">
                <a:latin typeface="楷体_GB2312" panose="02010609030101010101" pitchFamily="49" charset="-122"/>
              </a:rPr>
              <a:t>）优先选取单位重量价值最大的物品。把二者综合起来，在背包价值增长和背包容量消耗之间寻求一个平衡点，分析</a:t>
            </a:r>
            <a:r>
              <a:rPr lang="en-US" altLang="zh-CN" sz="1900" b="1" dirty="0">
                <a:latin typeface="楷体_GB2312" panose="02010609030101010101" pitchFamily="49" charset="-122"/>
              </a:rPr>
              <a:t>vi/</a:t>
            </a:r>
            <a:r>
              <a:rPr lang="en-US" altLang="zh-CN" sz="1900" b="1" dirty="0" err="1">
                <a:latin typeface="楷体_GB2312" panose="02010609030101010101" pitchFamily="49" charset="-122"/>
              </a:rPr>
              <a:t>wi</a:t>
            </a:r>
            <a:r>
              <a:rPr lang="zh-CN" altLang="en-US" sz="1900" b="1" dirty="0">
                <a:latin typeface="楷体_GB2312" panose="02010609030101010101" pitchFamily="49" charset="-122"/>
              </a:rPr>
              <a:t>的值，使所占用的单位重量所带来的价值最大。每一步的贪心选择都是选单位重量价值最大的物品。它的子问题同样是背包问题，只不过背包容量减少了，物品的数量减少了。因此背包问题具有最优子结构性质。</a:t>
            </a:r>
            <a:endParaRPr lang="zh-CN" altLang="en-US" sz="1900" b="1" dirty="0">
              <a:latin typeface="楷体_GB2312" panose="02010609030101010101" pitchFamily="49"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92023" y="1484908"/>
            <a:ext cx="8281988" cy="98266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20000"/>
              </a:lnSpc>
              <a:buNone/>
            </a:pPr>
            <a:r>
              <a:rPr lang="en-US" altLang="zh-CN" sz="2400" b="1" kern="0" dirty="0">
                <a:solidFill>
                  <a:schemeClr val="tx1"/>
                </a:solidFill>
                <a:uFillTx/>
                <a:latin typeface="Times New Roman" panose="02020603050405020304" pitchFamily="18" charset="0"/>
                <a:ea typeface="宋体" panose="02010600030101010101" pitchFamily="2" charset="-122"/>
              </a:rPr>
              <a:t>4.1.1 </a:t>
            </a:r>
            <a:r>
              <a:rPr lang="zh-CN" altLang="en-US" sz="2400" b="1" kern="0" dirty="0">
                <a:solidFill>
                  <a:schemeClr val="tx1"/>
                </a:solidFill>
                <a:uFillTx/>
                <a:latin typeface="Times New Roman" panose="02020603050405020304" pitchFamily="18" charset="0"/>
                <a:ea typeface="宋体" panose="02010600030101010101" pitchFamily="2" charset="-122"/>
              </a:rPr>
              <a:t>贪心算法法的思想</a:t>
            </a:r>
            <a:endParaRPr lang="zh-CN" altLang="en-US" sz="2400" b="1" kern="0" dirty="0">
              <a:solidFill>
                <a:schemeClr val="tx1"/>
              </a:solidFill>
              <a:uFillTx/>
              <a:latin typeface="Times New Roman" panose="02020603050405020304" pitchFamily="18" charset="0"/>
              <a:ea typeface="宋体" panose="02010600030101010101" pitchFamily="2" charset="-122"/>
            </a:endParaRPr>
          </a:p>
        </p:txBody>
      </p:sp>
      <p:sp>
        <p:nvSpPr>
          <p:cNvPr id="2" name="矩形 1"/>
          <p:cNvSpPr/>
          <p:nvPr/>
        </p:nvSpPr>
        <p:spPr>
          <a:xfrm>
            <a:off x="92075" y="2018030"/>
            <a:ext cx="4831080" cy="494030"/>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贪心</a:t>
            </a:r>
            <a:r>
              <a:rPr lang="zh-CN" altLang="en-US" sz="2200" b="1" kern="100" dirty="0" smtClean="0">
                <a:solidFill>
                  <a:srgbClr val="FF0000"/>
                </a:solidFill>
                <a:latin typeface="Times New Roman" panose="02020603050405020304" pitchFamily="18" charset="0"/>
                <a:cs typeface="Times New Roman" panose="02020603050405020304" pitchFamily="18" charset="0"/>
              </a:rPr>
              <a:t>思想生活</a:t>
            </a:r>
            <a:r>
              <a:rPr lang="zh-CN" altLang="en-US" sz="2200" b="1" kern="100" dirty="0" smtClean="0">
                <a:solidFill>
                  <a:srgbClr val="FF0000"/>
                </a:solidFill>
                <a:latin typeface="Times New Roman" panose="02020603050405020304" pitchFamily="18" charset="0"/>
                <a:cs typeface="Times New Roman" panose="02020603050405020304" pitchFamily="18" charset="0"/>
              </a:rPr>
              <a:t>中你经常运用！！！</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11" name="Text Box 6"/>
          <p:cNvSpPr txBox="1">
            <a:spLocks noChangeArrowheads="1"/>
          </p:cNvSpPr>
          <p:nvPr/>
        </p:nvSpPr>
        <p:spPr bwMode="auto">
          <a:xfrm>
            <a:off x="2825362" y="959168"/>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rPr>
              <a:t>4.1  </a:t>
            </a:r>
            <a:r>
              <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rPr>
              <a:t>贪心法概述</a:t>
            </a:r>
            <a:endPar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endParaRPr>
          </a:p>
        </p:txBody>
      </p:sp>
      <p:pic>
        <p:nvPicPr>
          <p:cNvPr id="3" name="图片 2" descr="5e12fc02-4afa-4396-8960-7b2a4f83b6a6"/>
          <p:cNvPicPr>
            <a:picLocks noChangeAspect="1"/>
          </p:cNvPicPr>
          <p:nvPr/>
        </p:nvPicPr>
        <p:blipFill>
          <a:blip r:embed="rId1"/>
          <a:stretch>
            <a:fillRect/>
          </a:stretch>
        </p:blipFill>
        <p:spPr>
          <a:xfrm>
            <a:off x="1043940" y="2924810"/>
            <a:ext cx="2557780" cy="2557780"/>
          </a:xfrm>
          <a:prstGeom prst="rect">
            <a:avLst/>
          </a:prstGeom>
        </p:spPr>
      </p:pic>
      <p:pic>
        <p:nvPicPr>
          <p:cNvPr id="5" name="图片 4" descr="自助餐"/>
          <p:cNvPicPr>
            <a:picLocks noChangeAspect="1"/>
          </p:cNvPicPr>
          <p:nvPr/>
        </p:nvPicPr>
        <p:blipFill>
          <a:blip r:embed="rId2"/>
          <a:stretch>
            <a:fillRect/>
          </a:stretch>
        </p:blipFill>
        <p:spPr>
          <a:xfrm>
            <a:off x="5147945" y="2924810"/>
            <a:ext cx="2556000" cy="2556000"/>
          </a:xfrm>
          <a:prstGeom prst="rect">
            <a:avLst/>
          </a:prstGeom>
        </p:spPr>
      </p:pic>
      <p:sp>
        <p:nvSpPr>
          <p:cNvPr id="6" name="矩形 5"/>
          <p:cNvSpPr/>
          <p:nvPr/>
        </p:nvSpPr>
        <p:spPr>
          <a:xfrm>
            <a:off x="971550" y="5589270"/>
            <a:ext cx="4831080" cy="494030"/>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en-US" altLang="zh-CN" sz="2200" b="1" kern="100" dirty="0" smtClean="0">
                <a:solidFill>
                  <a:srgbClr val="FF0000"/>
                </a:solidFill>
                <a:latin typeface="Times New Roman" panose="02020603050405020304" pitchFamily="18" charset="0"/>
                <a:cs typeface="Times New Roman" panose="02020603050405020304" pitchFamily="18" charset="0"/>
              </a:rPr>
              <a:t>1</a:t>
            </a:r>
            <a:r>
              <a:rPr lang="zh-CN" altLang="en-US" sz="2200" b="1" kern="100" dirty="0" smtClean="0">
                <a:solidFill>
                  <a:srgbClr val="FF0000"/>
                </a:solidFill>
                <a:latin typeface="Times New Roman" panose="02020603050405020304" pitchFamily="18" charset="0"/>
                <a:cs typeface="Times New Roman" panose="02020603050405020304" pitchFamily="18" charset="0"/>
              </a:rPr>
              <a:t>）赚钱</a:t>
            </a:r>
            <a:r>
              <a:rPr lang="zh-CN" altLang="en-US" sz="2200" b="1" kern="100" dirty="0" smtClean="0">
                <a:solidFill>
                  <a:srgbClr val="FF0000"/>
                </a:solidFill>
                <a:latin typeface="Times New Roman" panose="02020603050405020304" pitchFamily="18" charset="0"/>
                <a:cs typeface="Times New Roman" panose="02020603050405020304" pitchFamily="18" charset="0"/>
              </a:rPr>
              <a:t>的烧烤</a:t>
            </a:r>
            <a:r>
              <a:rPr lang="zh-CN" altLang="en-US" sz="2200" b="1" kern="100" dirty="0" smtClean="0">
                <a:solidFill>
                  <a:srgbClr val="FF0000"/>
                </a:solidFill>
                <a:latin typeface="Times New Roman" panose="02020603050405020304" pitchFamily="18" charset="0"/>
                <a:cs typeface="Times New Roman" panose="02020603050405020304" pitchFamily="18" charset="0"/>
              </a:rPr>
              <a:t>生意</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7" name="矩形 6"/>
          <p:cNvSpPr/>
          <p:nvPr/>
        </p:nvSpPr>
        <p:spPr>
          <a:xfrm>
            <a:off x="4932045" y="5589270"/>
            <a:ext cx="4831080" cy="494030"/>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en-US" altLang="zh-CN" sz="2200" b="1" kern="100" dirty="0" smtClean="0">
                <a:solidFill>
                  <a:srgbClr val="FF0000"/>
                </a:solidFill>
                <a:latin typeface="Times New Roman" panose="02020603050405020304" pitchFamily="18" charset="0"/>
                <a:cs typeface="Times New Roman" panose="02020603050405020304" pitchFamily="18" charset="0"/>
              </a:rPr>
              <a:t>2</a:t>
            </a:r>
            <a:r>
              <a:rPr lang="zh-CN" altLang="en-US" sz="2200" b="1" kern="100" dirty="0" smtClean="0">
                <a:solidFill>
                  <a:srgbClr val="FF0000"/>
                </a:solidFill>
                <a:latin typeface="Times New Roman" panose="02020603050405020304" pitchFamily="18" charset="0"/>
                <a:cs typeface="Times New Roman" panose="02020603050405020304" pitchFamily="18" charset="0"/>
              </a:rPr>
              <a:t>）不亏本的</a:t>
            </a:r>
            <a:r>
              <a:rPr lang="zh-CN" altLang="en-US" sz="2200" b="1" kern="100" dirty="0" smtClean="0">
                <a:solidFill>
                  <a:srgbClr val="FF0000"/>
                </a:solidFill>
                <a:latin typeface="Times New Roman" panose="02020603050405020304" pitchFamily="18" charset="0"/>
                <a:cs typeface="Times New Roman" panose="02020603050405020304" pitchFamily="18" charset="0"/>
              </a:rPr>
              <a:t>自助餐</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4211960" y="4005064"/>
            <a:ext cx="4695238" cy="2447619"/>
          </a:xfrm>
          <a:prstGeom prst="rect">
            <a:avLst/>
          </a:prstGeom>
          <a:ln>
            <a:noFill/>
          </a:ln>
          <a:effectLst>
            <a:softEdge rad="112500"/>
          </a:effectLst>
        </p:spPr>
      </p:pic>
      <p:pic>
        <p:nvPicPr>
          <p:cNvPr id="4" name="图片 3"/>
          <p:cNvPicPr>
            <a:picLocks noChangeAspect="1"/>
          </p:cNvPicPr>
          <p:nvPr/>
        </p:nvPicPr>
        <p:blipFill>
          <a:blip r:embed="rId2"/>
          <a:stretch>
            <a:fillRect/>
          </a:stretch>
        </p:blipFill>
        <p:spPr>
          <a:xfrm>
            <a:off x="438481" y="4128873"/>
            <a:ext cx="3380952" cy="220000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5" name="矩形 4"/>
          <p:cNvSpPr/>
          <p:nvPr/>
        </p:nvSpPr>
        <p:spPr>
          <a:xfrm>
            <a:off x="446766" y="1484784"/>
            <a:ext cx="8460432" cy="1816844"/>
          </a:xfrm>
          <a:prstGeom prst="rect">
            <a:avLst/>
          </a:prstGeom>
        </p:spPr>
        <p:txBody>
          <a:bodyPr wrap="square">
            <a:spAutoFit/>
          </a:bodyPr>
          <a:lstStyle/>
          <a:p>
            <a:pPr>
              <a:lnSpc>
                <a:spcPct val="115000"/>
              </a:lnSpc>
            </a:pPr>
            <a:r>
              <a:rPr lang="zh-CN" altLang="en-US" sz="2000" b="1" dirty="0">
                <a:latin typeface="宋体" panose="02010600030101010101" pitchFamily="2" charset="-122"/>
              </a:rPr>
              <a:t>问题描述：小时候大多数人可能都听过田忌赛马的故事。如果故事中所讲的</a:t>
            </a:r>
            <a:r>
              <a:rPr lang="en-US" altLang="zh-CN" sz="2000" b="1" dirty="0">
                <a:latin typeface="宋体" panose="02010600030101010101" pitchFamily="2" charset="-122"/>
              </a:rPr>
              <a:t>3</a:t>
            </a:r>
            <a:r>
              <a:rPr lang="zh-CN" altLang="en-US" sz="2000" b="1" dirty="0">
                <a:latin typeface="宋体" panose="02010600030101010101" pitchFamily="2" charset="-122"/>
              </a:rPr>
              <a:t>匹马变成了</a:t>
            </a:r>
            <a:r>
              <a:rPr lang="en-US" altLang="zh-CN" sz="2000" b="1" dirty="0">
                <a:latin typeface="宋体" panose="02010600030101010101" pitchFamily="2" charset="-122"/>
              </a:rPr>
              <a:t>1000</a:t>
            </a:r>
            <a:r>
              <a:rPr lang="zh-CN" altLang="en-US" sz="2000" b="1" dirty="0">
                <a:latin typeface="宋体" panose="02010600030101010101" pitchFamily="2" charset="-122"/>
              </a:rPr>
              <a:t>匹，齐王仍然让他的马按照原来的方式即从优到劣的顺序出赛，而田忌还是可以按任意顺序安排他的赛马出赛。规则是，赢的人就能够得到</a:t>
            </a:r>
            <a:r>
              <a:rPr lang="en-US" altLang="zh-CN" sz="2000" b="1" dirty="0">
                <a:latin typeface="宋体" panose="02010600030101010101" pitchFamily="2" charset="-122"/>
              </a:rPr>
              <a:t>100</a:t>
            </a:r>
            <a:r>
              <a:rPr lang="zh-CN" altLang="en-US" sz="2000" b="1" dirty="0">
                <a:latin typeface="宋体" panose="02010600030101010101" pitchFamily="2" charset="-122"/>
              </a:rPr>
              <a:t>两银子，输的人就要输掉</a:t>
            </a:r>
            <a:r>
              <a:rPr lang="en-US" altLang="zh-CN" sz="2000" b="1" dirty="0">
                <a:latin typeface="宋体" panose="02010600030101010101" pitchFamily="2" charset="-122"/>
              </a:rPr>
              <a:t>100</a:t>
            </a:r>
            <a:r>
              <a:rPr lang="zh-CN" altLang="en-US" sz="2000" b="1" dirty="0">
                <a:latin typeface="宋体" panose="02010600030101010101" pitchFamily="2" charset="-122"/>
              </a:rPr>
              <a:t>两银子，平局的话不输不赢。请设计算法计算出田忌最多能赢多少两银子。</a:t>
            </a:r>
            <a:endParaRPr lang="zh-CN" altLang="en-US" sz="2000" b="1" dirty="0">
              <a:latin typeface="宋体" panose="02010600030101010101" pitchFamily="2" charset="-122"/>
            </a:endParaRPr>
          </a:p>
        </p:txBody>
      </p:sp>
      <p:sp>
        <p:nvSpPr>
          <p:cNvPr id="6" name="矩形 5"/>
          <p:cNvSpPr/>
          <p:nvPr/>
        </p:nvSpPr>
        <p:spPr>
          <a:xfrm>
            <a:off x="323528" y="740219"/>
            <a:ext cx="1954381" cy="591829"/>
          </a:xfrm>
          <a:prstGeom prst="rect">
            <a:avLst/>
          </a:prstGeom>
        </p:spPr>
        <p:txBody>
          <a:bodyPr wrap="none">
            <a:spAutoFit/>
          </a:bodyPr>
          <a:lstStyle/>
          <a:p>
            <a:pPr algn="just">
              <a:lnSpc>
                <a:spcPct val="172000"/>
              </a:lnSpc>
              <a:spcBef>
                <a:spcPts val="1300"/>
              </a:spcBef>
              <a:spcAft>
                <a:spcPts val="1300"/>
              </a:spcAft>
            </a:pPr>
            <a:r>
              <a:rPr lang="en-US" altLang="zh-CN" sz="2200" b="1" kern="100" dirty="0">
                <a:latin typeface="Times New Roman" panose="02020603050405020304" pitchFamily="18" charset="0"/>
                <a:cs typeface="Times New Roman" panose="02020603050405020304" pitchFamily="18" charset="0"/>
              </a:rPr>
              <a:t>4.3.1 </a:t>
            </a:r>
            <a:r>
              <a:rPr lang="zh-CN" altLang="zh-CN" sz="2200" b="1" kern="100" dirty="0">
                <a:latin typeface="Times New Roman" panose="02020603050405020304" pitchFamily="18" charset="0"/>
                <a:cs typeface="Times New Roman" panose="02020603050405020304" pitchFamily="18" charset="0"/>
              </a:rPr>
              <a:t>背包问题</a:t>
            </a:r>
            <a:endParaRPr lang="zh-CN" altLang="zh-CN" sz="2200" b="1" kern="100" dirty="0">
              <a:effectLst/>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251520" y="1052736"/>
            <a:ext cx="8712968" cy="5401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eaLnBrk="1" hangingPunct="1">
              <a:lnSpc>
                <a:spcPct val="115000"/>
              </a:lnSpc>
            </a:pPr>
            <a:r>
              <a:rPr lang="zh-CN" altLang="en-US" sz="2000" b="1" dirty="0" smtClean="0">
                <a:latin typeface="宋体" panose="02010600030101010101" pitchFamily="2" charset="-122"/>
              </a:rPr>
              <a:t>贪心</a:t>
            </a:r>
            <a:r>
              <a:rPr lang="zh-CN" altLang="en-US" sz="2000" b="1" dirty="0">
                <a:latin typeface="宋体" panose="02010600030101010101" pitchFamily="2" charset="-122"/>
              </a:rPr>
              <a:t>策略如下：</a:t>
            </a:r>
            <a:endParaRPr lang="zh-CN" altLang="en-US" sz="2000" b="1" dirty="0">
              <a:latin typeface="宋体" panose="02010600030101010101" pitchFamily="2" charset="-122"/>
            </a:endParaRPr>
          </a:p>
          <a:p>
            <a:pPr lvl="0" eaLnBrk="1" hangingPunct="1">
              <a:lnSpc>
                <a:spcPct val="115000"/>
              </a:lnSpc>
            </a:pPr>
            <a:r>
              <a:rPr lang="zh-CN" altLang="en-US" sz="2000" b="1" dirty="0">
                <a:solidFill>
                  <a:srgbClr val="0000FF"/>
                </a:solidFill>
                <a:latin typeface="宋体" panose="02010600030101010101" pitchFamily="2" charset="-122"/>
              </a:rPr>
              <a:t>（</a:t>
            </a:r>
            <a:r>
              <a:rPr lang="en-US" altLang="zh-CN" sz="2000" b="1" dirty="0">
                <a:solidFill>
                  <a:srgbClr val="0000FF"/>
                </a:solidFill>
                <a:latin typeface="宋体" panose="02010600030101010101" pitchFamily="2" charset="-122"/>
              </a:rPr>
              <a:t>1</a:t>
            </a:r>
            <a:r>
              <a:rPr lang="zh-CN" altLang="en-US" sz="2000" b="1" dirty="0">
                <a:solidFill>
                  <a:srgbClr val="0000FF"/>
                </a:solidFill>
                <a:latin typeface="宋体" panose="02010600030101010101" pitchFamily="2" charset="-122"/>
              </a:rPr>
              <a:t>）若田忌最快的马比齐王最快的马快，就这两者比，赢之。</a:t>
            </a:r>
            <a:endParaRPr lang="zh-CN" altLang="en-US" sz="2000" b="1" dirty="0">
              <a:solidFill>
                <a:srgbClr val="0000FF"/>
              </a:solidFill>
              <a:latin typeface="宋体" panose="02010600030101010101" pitchFamily="2" charset="-122"/>
            </a:endParaRPr>
          </a:p>
          <a:p>
            <a:pPr lvl="0" eaLnBrk="1" hangingPunct="1">
              <a:lnSpc>
                <a:spcPct val="115000"/>
              </a:lnSpc>
            </a:pPr>
            <a:r>
              <a:rPr lang="zh-CN" altLang="en-US" sz="2000" b="1" dirty="0">
                <a:latin typeface="宋体" panose="02010600030101010101" pitchFamily="2" charset="-122"/>
              </a:rPr>
              <a:t>    原因：如果拿其它的马来比就有可能会赢不了了，为保证赢，所以要比。</a:t>
            </a:r>
            <a:endParaRPr lang="zh-CN" altLang="en-US" sz="2000" b="1" dirty="0">
              <a:latin typeface="宋体" panose="02010600030101010101" pitchFamily="2" charset="-122"/>
            </a:endParaRPr>
          </a:p>
          <a:p>
            <a:pPr lvl="0" eaLnBrk="1" hangingPunct="1">
              <a:lnSpc>
                <a:spcPct val="115000"/>
              </a:lnSpc>
            </a:pPr>
            <a:r>
              <a:rPr lang="zh-CN" altLang="en-US" sz="2000" b="1" dirty="0">
                <a:solidFill>
                  <a:srgbClr val="0000FF"/>
                </a:solidFill>
                <a:latin typeface="宋体" panose="02010600030101010101" pitchFamily="2" charset="-122"/>
              </a:rPr>
              <a:t>（</a:t>
            </a:r>
            <a:r>
              <a:rPr lang="en-US" altLang="zh-CN" sz="2000" b="1" dirty="0">
                <a:solidFill>
                  <a:srgbClr val="0000FF"/>
                </a:solidFill>
                <a:latin typeface="宋体" panose="02010600030101010101" pitchFamily="2" charset="-122"/>
              </a:rPr>
              <a:t>2</a:t>
            </a:r>
            <a:r>
              <a:rPr lang="zh-CN" altLang="en-US" sz="2000" b="1" dirty="0">
                <a:solidFill>
                  <a:srgbClr val="0000FF"/>
                </a:solidFill>
                <a:latin typeface="宋体" panose="02010600030101010101" pitchFamily="2" charset="-122"/>
              </a:rPr>
              <a:t>）若田忌最快的马比齐王最快的马慢，就用田忌最慢的马去跟齐最快的马</a:t>
            </a:r>
            <a:r>
              <a:rPr lang="zh-CN" altLang="en-US" sz="2000" b="1" dirty="0" smtClean="0">
                <a:solidFill>
                  <a:srgbClr val="0000FF"/>
                </a:solidFill>
                <a:latin typeface="宋体" panose="02010600030101010101" pitchFamily="2" charset="-122"/>
              </a:rPr>
              <a:t>比。</a:t>
            </a:r>
            <a:endParaRPr lang="zh-CN" altLang="en-US" sz="2000" b="1" dirty="0">
              <a:solidFill>
                <a:srgbClr val="0000FF"/>
              </a:solidFill>
              <a:latin typeface="宋体" panose="02010600030101010101" pitchFamily="2" charset="-122"/>
            </a:endParaRPr>
          </a:p>
          <a:p>
            <a:pPr lvl="0" eaLnBrk="1" hangingPunct="1">
              <a:lnSpc>
                <a:spcPct val="115000"/>
              </a:lnSpc>
            </a:pPr>
            <a:r>
              <a:rPr lang="zh-CN" altLang="en-US" sz="2000" b="1" dirty="0">
                <a:latin typeface="宋体" panose="02010600030101010101" pitchFamily="2" charset="-122"/>
              </a:rPr>
              <a:t>    原因：因为所有的马都赢不了齐王的最快马，所以就选择损失最小的，用最慢的马去和他比。</a:t>
            </a:r>
            <a:endParaRPr lang="zh-CN" altLang="en-US" sz="2000" b="1" dirty="0">
              <a:latin typeface="宋体" panose="02010600030101010101" pitchFamily="2" charset="-122"/>
            </a:endParaRPr>
          </a:p>
          <a:p>
            <a:pPr lvl="0" eaLnBrk="1" hangingPunct="1">
              <a:lnSpc>
                <a:spcPct val="115000"/>
              </a:lnSpc>
            </a:pPr>
            <a:r>
              <a:rPr lang="zh-CN" altLang="en-US" sz="2000" b="1" dirty="0">
                <a:solidFill>
                  <a:srgbClr val="0000FF"/>
                </a:solidFill>
                <a:latin typeface="宋体" panose="02010600030101010101" pitchFamily="2" charset="-122"/>
              </a:rPr>
              <a:t>（</a:t>
            </a:r>
            <a:r>
              <a:rPr lang="en-US" altLang="zh-CN" sz="2000" b="1" dirty="0">
                <a:solidFill>
                  <a:srgbClr val="0000FF"/>
                </a:solidFill>
                <a:latin typeface="宋体" panose="02010600030101010101" pitchFamily="2" charset="-122"/>
              </a:rPr>
              <a:t>3</a:t>
            </a:r>
            <a:r>
              <a:rPr lang="zh-CN" altLang="en-US" sz="2000" b="1" dirty="0">
                <a:solidFill>
                  <a:srgbClr val="0000FF"/>
                </a:solidFill>
                <a:latin typeface="宋体" panose="02010600030101010101" pitchFamily="2" charset="-122"/>
              </a:rPr>
              <a:t>）若田忌最快的马的速度与齐威王最快的马速度相等</a:t>
            </a:r>
            <a:endParaRPr lang="zh-CN" altLang="en-US" sz="2000" b="1" dirty="0">
              <a:solidFill>
                <a:srgbClr val="0000FF"/>
              </a:solidFill>
              <a:latin typeface="宋体" panose="02010600030101010101" pitchFamily="2" charset="-122"/>
            </a:endParaRPr>
          </a:p>
          <a:p>
            <a:pPr lvl="0" eaLnBrk="1" hangingPunct="1">
              <a:lnSpc>
                <a:spcPct val="115000"/>
              </a:lnSpc>
            </a:pPr>
            <a:r>
              <a:rPr lang="zh-CN" altLang="en-US" sz="2000" b="1" dirty="0">
                <a:solidFill>
                  <a:srgbClr val="0000FF"/>
                </a:solidFill>
                <a:latin typeface="宋体" panose="02010600030101010101" pitchFamily="2" charset="-122"/>
              </a:rPr>
              <a:t>    </a:t>
            </a:r>
            <a:r>
              <a:rPr lang="zh-CN" altLang="en-US" sz="2000" b="1" dirty="0" smtClean="0">
                <a:solidFill>
                  <a:srgbClr val="0000FF"/>
                </a:solidFill>
                <a:latin typeface="宋体" panose="02010600030101010101" pitchFamily="2" charset="-122"/>
              </a:rPr>
              <a:t>①</a:t>
            </a:r>
            <a:r>
              <a:rPr lang="zh-CN" altLang="en-US" sz="2000" b="1" dirty="0">
                <a:solidFill>
                  <a:srgbClr val="0000FF"/>
                </a:solidFill>
                <a:latin typeface="宋体" panose="02010600030101010101" pitchFamily="2" charset="-122"/>
              </a:rPr>
              <a:t>若田忌最慢的马比齐威王最慢的马快，就这两者比，赢之。</a:t>
            </a:r>
            <a:endParaRPr lang="zh-CN" altLang="en-US" sz="2000" b="1" dirty="0">
              <a:solidFill>
                <a:srgbClr val="0000FF"/>
              </a:solidFill>
              <a:latin typeface="宋体" panose="02010600030101010101" pitchFamily="2" charset="-122"/>
            </a:endParaRPr>
          </a:p>
          <a:p>
            <a:pPr lvl="0" eaLnBrk="1" hangingPunct="1">
              <a:lnSpc>
                <a:spcPct val="115000"/>
              </a:lnSpc>
            </a:pPr>
            <a:r>
              <a:rPr lang="zh-CN" altLang="en-US" sz="2000" b="1" dirty="0">
                <a:latin typeface="宋体" panose="02010600030101010101" pitchFamily="2" charset="-122"/>
              </a:rPr>
              <a:t>    </a:t>
            </a:r>
            <a:r>
              <a:rPr lang="zh-CN" altLang="en-US" sz="2000" b="1" dirty="0" smtClean="0">
                <a:latin typeface="宋体" panose="02010600030101010101" pitchFamily="2" charset="-122"/>
              </a:rPr>
              <a:t>原因</a:t>
            </a:r>
            <a:r>
              <a:rPr lang="zh-CN" altLang="en-US" sz="2000" b="1" dirty="0">
                <a:latin typeface="宋体" panose="02010600030101010101" pitchFamily="2" charset="-122"/>
              </a:rPr>
              <a:t>：田忌的最慢马能赢一个算一个，就用最小代价的最慢马去赢它。 </a:t>
            </a:r>
            <a:endParaRPr lang="zh-CN" altLang="en-US" sz="2000" b="1" dirty="0">
              <a:latin typeface="宋体" panose="02010600030101010101" pitchFamily="2" charset="-122"/>
            </a:endParaRPr>
          </a:p>
          <a:p>
            <a:pPr lvl="0" eaLnBrk="1" hangingPunct="1">
              <a:lnSpc>
                <a:spcPct val="115000"/>
              </a:lnSpc>
            </a:pPr>
            <a:r>
              <a:rPr lang="zh-CN" altLang="en-US" sz="2000" b="1" dirty="0">
                <a:solidFill>
                  <a:srgbClr val="0000FF"/>
                </a:solidFill>
                <a:latin typeface="宋体" panose="02010600030101010101" pitchFamily="2" charset="-122"/>
              </a:rPr>
              <a:t>    </a:t>
            </a:r>
            <a:r>
              <a:rPr lang="zh-CN" altLang="en-US" sz="2000" b="1" dirty="0" smtClean="0">
                <a:solidFill>
                  <a:srgbClr val="0000FF"/>
                </a:solidFill>
                <a:latin typeface="宋体" panose="02010600030101010101" pitchFamily="2" charset="-122"/>
              </a:rPr>
              <a:t>②</a:t>
            </a:r>
            <a:r>
              <a:rPr lang="zh-CN" altLang="en-US" sz="2000" b="1" dirty="0">
                <a:solidFill>
                  <a:srgbClr val="0000FF"/>
                </a:solidFill>
                <a:latin typeface="宋体" panose="02010600030101010101" pitchFamily="2" charset="-122"/>
              </a:rPr>
              <a:t>若田忌最慢的马比齐威王最慢的马慢，那就用田忌最慢的马和齐王最快的马比。</a:t>
            </a:r>
            <a:endParaRPr lang="zh-CN" altLang="en-US" sz="2000" b="1" dirty="0">
              <a:solidFill>
                <a:srgbClr val="0000FF"/>
              </a:solidFill>
              <a:latin typeface="宋体" panose="02010600030101010101" pitchFamily="2" charset="-122"/>
            </a:endParaRPr>
          </a:p>
          <a:p>
            <a:pPr lvl="0" eaLnBrk="1" hangingPunct="1">
              <a:lnSpc>
                <a:spcPct val="115000"/>
              </a:lnSpc>
            </a:pPr>
            <a:r>
              <a:rPr lang="zh-CN" altLang="en-US" sz="2000" b="1" dirty="0">
                <a:latin typeface="宋体" panose="02010600030101010101" pitchFamily="2" charset="-122"/>
              </a:rPr>
              <a:t>    </a:t>
            </a:r>
            <a:r>
              <a:rPr lang="zh-CN" altLang="en-US" sz="2000" b="1" dirty="0" smtClean="0">
                <a:latin typeface="宋体" panose="02010600030101010101" pitchFamily="2" charset="-122"/>
              </a:rPr>
              <a:t>原因</a:t>
            </a:r>
            <a:r>
              <a:rPr lang="zh-CN" altLang="en-US" sz="2000" b="1" dirty="0">
                <a:latin typeface="宋体" panose="02010600030101010101" pitchFamily="2" charset="-122"/>
              </a:rPr>
              <a:t>：反正田忌的最慢马是所有马中最慢的，肯定是会输的，不如让它发挥最大的价值，比掉齐王的最快马。</a:t>
            </a:r>
            <a:endParaRPr lang="zh-CN" altLang="en-US" sz="2000" b="1" dirty="0">
              <a:latin typeface="宋体" panose="02010600030101010101" pitchFamily="2" charset="-122"/>
            </a:endParaRPr>
          </a:p>
          <a:p>
            <a:pPr lvl="0" eaLnBrk="1" hangingPunct="1">
              <a:lnSpc>
                <a:spcPct val="115000"/>
              </a:lnSpc>
            </a:pPr>
            <a:r>
              <a:rPr lang="zh-CN" altLang="en-US" sz="2000" b="1" dirty="0">
                <a:solidFill>
                  <a:srgbClr val="0000FF"/>
                </a:solidFill>
                <a:latin typeface="宋体" panose="02010600030101010101" pitchFamily="2" charset="-122"/>
              </a:rPr>
              <a:t>    </a:t>
            </a:r>
            <a:r>
              <a:rPr lang="zh-CN" altLang="en-US" sz="2000" b="1" dirty="0" smtClean="0">
                <a:solidFill>
                  <a:srgbClr val="0000FF"/>
                </a:solidFill>
                <a:latin typeface="宋体" panose="02010600030101010101" pitchFamily="2" charset="-122"/>
              </a:rPr>
              <a:t>③</a:t>
            </a:r>
            <a:r>
              <a:rPr lang="zh-CN" altLang="en-US" sz="2000" b="1" dirty="0">
                <a:solidFill>
                  <a:srgbClr val="0000FF"/>
                </a:solidFill>
                <a:latin typeface="宋体" panose="02010600030101010101" pitchFamily="2" charset="-122"/>
              </a:rPr>
              <a:t>若田忌最慢的与齐威王最慢的相等，就这两者比，无输赢</a:t>
            </a:r>
            <a:r>
              <a:rPr lang="zh-CN" altLang="en-US" sz="2000" b="1" dirty="0" smtClean="0">
                <a:solidFill>
                  <a:srgbClr val="0000FF"/>
                </a:solidFill>
                <a:latin typeface="宋体" panose="02010600030101010101" pitchFamily="2" charset="-122"/>
              </a:rPr>
              <a:t>。</a:t>
            </a:r>
            <a:endParaRPr lang="zh-CN" altLang="en-US" sz="2000" b="1" dirty="0">
              <a:solidFill>
                <a:srgbClr val="0000FF"/>
              </a:solidFill>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6"/>
          <p:cNvSpPr txBox="1">
            <a:spLocks noChangeArrowheads="1"/>
          </p:cNvSpPr>
          <p:nvPr/>
        </p:nvSpPr>
        <p:spPr bwMode="auto">
          <a:xfrm>
            <a:off x="2771800" y="1124744"/>
            <a:ext cx="5040585" cy="584775"/>
          </a:xfrm>
          <a:prstGeom prst="rect">
            <a:avLst/>
          </a:prstGeom>
          <a:noFill/>
          <a:ln w="9525">
            <a:noFill/>
            <a:miter lim="800000"/>
          </a:ln>
          <a:effectLst/>
        </p:spPr>
        <p:txBody>
          <a:bodyPr>
            <a:spAutoFit/>
          </a:bodyPr>
          <a:lstStyle/>
          <a:p>
            <a:pPr eaLnBrk="1" hangingPunct="1">
              <a:spcBef>
                <a:spcPct val="50000"/>
              </a:spcBef>
              <a:defRPr/>
            </a:pPr>
            <a:r>
              <a:rPr lang="en-US" altLang="zh-CN"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5.4  </a:t>
            </a:r>
            <a:r>
              <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rPr>
              <a:t>贪心法示例</a:t>
            </a:r>
            <a:endParaRPr lang="zh-CN" altLang="en-US" sz="3200" dirty="0">
              <a:ln w="18000">
                <a:solidFill>
                  <a:schemeClr val="accent2">
                    <a:satMod val="140000"/>
                  </a:schemeClr>
                </a:solidFill>
                <a:prstDash val="solid"/>
                <a:miter lim="800000"/>
              </a:ln>
              <a:noFill/>
              <a:effectLst>
                <a:outerShdw blurRad="25500" dist="23000" dir="7020000" algn="tl">
                  <a:srgbClr val="000000">
                    <a:alpha val="50000"/>
                  </a:srgbClr>
                </a:outerShdw>
              </a:effectLst>
              <a:ea typeface="隶书" panose="02010509060101010101" pitchFamily="49" charset="-122"/>
            </a:endParaRPr>
          </a:p>
        </p:txBody>
      </p:sp>
      <p:sp>
        <p:nvSpPr>
          <p:cNvPr id="4" name="矩形 3"/>
          <p:cNvSpPr/>
          <p:nvPr/>
        </p:nvSpPr>
        <p:spPr>
          <a:xfrm>
            <a:off x="467544" y="1916832"/>
            <a:ext cx="8460432" cy="2768002"/>
          </a:xfrm>
          <a:prstGeom prst="rect">
            <a:avLst/>
          </a:prstGeom>
        </p:spPr>
        <p:txBody>
          <a:bodyPr wrap="square">
            <a:spAutoFit/>
          </a:bodyPr>
          <a:lstStyle/>
          <a:p>
            <a:pPr>
              <a:lnSpc>
                <a:spcPct val="115000"/>
              </a:lnSpc>
            </a:pPr>
            <a:r>
              <a:rPr lang="en-US" altLang="zh-CN" sz="2200" b="1" dirty="0">
                <a:latin typeface="宋体" panose="02010600030101010101" pitchFamily="2" charset="-122"/>
              </a:rPr>
              <a:t>【</a:t>
            </a:r>
            <a:r>
              <a:rPr lang="zh-CN" altLang="en-US" sz="2200" b="1" dirty="0">
                <a:latin typeface="宋体" panose="02010600030101010101" pitchFamily="2" charset="-122"/>
              </a:rPr>
              <a:t>例</a:t>
            </a:r>
            <a:r>
              <a:rPr lang="en-US" altLang="zh-CN" sz="2200" b="1" dirty="0">
                <a:latin typeface="宋体" panose="02010600030101010101" pitchFamily="2" charset="-122"/>
              </a:rPr>
              <a:t>4.11】</a:t>
            </a:r>
            <a:r>
              <a:rPr lang="zh-CN" altLang="en-US" sz="2200" b="1" dirty="0">
                <a:latin typeface="宋体" panose="02010600030101010101" pitchFamily="2" charset="-122"/>
              </a:rPr>
              <a:t>最优装载问题。</a:t>
            </a:r>
            <a:endParaRPr lang="zh-CN" altLang="en-US" sz="2200" b="1" dirty="0">
              <a:latin typeface="宋体" panose="02010600030101010101" pitchFamily="2" charset="-122"/>
            </a:endParaRPr>
          </a:p>
          <a:p>
            <a:pPr>
              <a:lnSpc>
                <a:spcPct val="115000"/>
              </a:lnSpc>
            </a:pPr>
            <a:r>
              <a:rPr lang="zh-CN" altLang="en-US" sz="2200" b="1" dirty="0">
                <a:latin typeface="宋体" panose="02010600030101010101" pitchFamily="2" charset="-122"/>
              </a:rPr>
              <a:t>问题描述：有一批集装箱要装上一艘载重量为</a:t>
            </a:r>
            <a:r>
              <a:rPr lang="en-US" altLang="zh-CN" sz="2200" b="1" dirty="0">
                <a:latin typeface="宋体" panose="02010600030101010101" pitchFamily="2" charset="-122"/>
              </a:rPr>
              <a:t>c</a:t>
            </a:r>
            <a:r>
              <a:rPr lang="zh-CN" altLang="en-US" sz="2200" b="1" dirty="0">
                <a:latin typeface="宋体" panose="02010600030101010101" pitchFamily="2" charset="-122"/>
              </a:rPr>
              <a:t>的轮船。其中集装箱</a:t>
            </a:r>
            <a:r>
              <a:rPr lang="en-US" altLang="zh-CN" sz="2200" b="1" dirty="0">
                <a:latin typeface="宋体" panose="02010600030101010101" pitchFamily="2" charset="-122"/>
              </a:rPr>
              <a:t>i</a:t>
            </a:r>
            <a:r>
              <a:rPr lang="zh-CN" altLang="en-US" sz="2200" b="1" dirty="0">
                <a:latin typeface="宋体" panose="02010600030101010101" pitchFamily="2" charset="-122"/>
              </a:rPr>
              <a:t>的重量为</a:t>
            </a:r>
            <a:r>
              <a:rPr lang="en-US" altLang="zh-CN" sz="2200" b="1" dirty="0">
                <a:latin typeface="宋体" panose="02010600030101010101" pitchFamily="2" charset="-122"/>
              </a:rPr>
              <a:t>Wi</a:t>
            </a:r>
            <a:r>
              <a:rPr lang="zh-CN" altLang="en-US" sz="2200" b="1" dirty="0">
                <a:latin typeface="宋体" panose="02010600030101010101" pitchFamily="2" charset="-122"/>
              </a:rPr>
              <a:t>。最优装载问题要求确定在装载体积不受限制的情况下，将尽可能多的集装箱装上轮船。</a:t>
            </a:r>
            <a:endParaRPr lang="zh-CN" altLang="en-US" sz="2200" b="1" dirty="0">
              <a:latin typeface="宋体" panose="02010600030101010101" pitchFamily="2" charset="-122"/>
            </a:endParaRPr>
          </a:p>
          <a:p>
            <a:pPr>
              <a:lnSpc>
                <a:spcPct val="115000"/>
              </a:lnSpc>
            </a:pPr>
            <a:r>
              <a:rPr lang="zh-CN" altLang="en-US" sz="2200" b="1" dirty="0" smtClean="0">
                <a:latin typeface="宋体" panose="02010600030101010101" pitchFamily="2" charset="-122"/>
              </a:rPr>
              <a:t>解题</a:t>
            </a:r>
            <a:r>
              <a:rPr lang="zh-CN" altLang="en-US" sz="2200" b="1" dirty="0">
                <a:latin typeface="宋体" panose="02010600030101010101" pitchFamily="2" charset="-122"/>
              </a:rPr>
              <a:t>思路。最优装载问题可用贪心算法求解。采用重量最轻者先装的贪心选择策略，尽可能使得剩余的重量大，从而将尽可能多的集装箱装上轮船。</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484784"/>
            <a:ext cx="8460432" cy="3936014"/>
          </a:xfrm>
          <a:prstGeom prst="rect">
            <a:avLst/>
          </a:prstGeom>
        </p:spPr>
        <p:txBody>
          <a:bodyPr wrap="square">
            <a:spAutoFit/>
          </a:bodyPr>
          <a:lstStyle/>
          <a:p>
            <a:pPr>
              <a:lnSpc>
                <a:spcPct val="115000"/>
              </a:lnSpc>
            </a:pPr>
            <a:r>
              <a:rPr lang="en-US" altLang="zh-CN" sz="2200" b="1" dirty="0">
                <a:latin typeface="宋体" panose="02010600030101010101" pitchFamily="2" charset="-122"/>
              </a:rPr>
              <a:t>【</a:t>
            </a:r>
            <a:r>
              <a:rPr lang="zh-CN" altLang="en-US" sz="2200" b="1" dirty="0">
                <a:latin typeface="宋体" panose="02010600030101010101" pitchFamily="2" charset="-122"/>
              </a:rPr>
              <a:t>例</a:t>
            </a:r>
            <a:r>
              <a:rPr lang="en-US" altLang="zh-CN" sz="2200" b="1" dirty="0">
                <a:latin typeface="宋体" panose="02010600030101010101" pitchFamily="2" charset="-122"/>
              </a:rPr>
              <a:t>4.12】</a:t>
            </a:r>
            <a:r>
              <a:rPr lang="zh-CN" altLang="en-US" sz="2200" b="1" dirty="0">
                <a:latin typeface="宋体" panose="02010600030101010101" pitchFamily="2" charset="-122"/>
              </a:rPr>
              <a:t>乘船问题。</a:t>
            </a:r>
            <a:endParaRPr lang="zh-CN" altLang="en-US" sz="2200" b="1" dirty="0">
              <a:latin typeface="宋体" panose="02010600030101010101" pitchFamily="2" charset="-122"/>
            </a:endParaRPr>
          </a:p>
          <a:p>
            <a:pPr>
              <a:lnSpc>
                <a:spcPct val="115000"/>
              </a:lnSpc>
            </a:pPr>
            <a:r>
              <a:rPr lang="zh-CN" altLang="en-US" sz="2200" b="1" dirty="0">
                <a:latin typeface="宋体" panose="02010600030101010101" pitchFamily="2" charset="-122"/>
              </a:rPr>
              <a:t>题目描述：旅行团在游玩过程中遇到了一条河，需要乘坐独木舟过河。已知一条独木舟最多能够乘坐两个人，并且乘客的总重量不能超过其最大承载量。请设计算法计算出可以安置所有旅客的最少的独木舟条数。</a:t>
            </a:r>
            <a:endParaRPr lang="zh-CN" altLang="en-US" sz="2200" b="1" dirty="0">
              <a:latin typeface="宋体" panose="02010600030101010101" pitchFamily="2" charset="-122"/>
            </a:endParaRPr>
          </a:p>
          <a:p>
            <a:pPr>
              <a:lnSpc>
                <a:spcPct val="115000"/>
              </a:lnSpc>
            </a:pPr>
            <a:r>
              <a:rPr lang="zh-CN" altLang="en-US" sz="2200" b="1" dirty="0" smtClean="0">
                <a:latin typeface="宋体" panose="02010600030101010101" pitchFamily="2" charset="-122"/>
              </a:rPr>
              <a:t>解题</a:t>
            </a:r>
            <a:r>
              <a:rPr lang="zh-CN" altLang="en-US" sz="2200" b="1" dirty="0">
                <a:latin typeface="宋体" panose="02010600030101010101" pitchFamily="2" charset="-122"/>
              </a:rPr>
              <a:t>思路：使用贪心策略来求解，尽可能安排两个人在一条船上。首先按照所有人的体重升序排列，用两个下标</a:t>
            </a:r>
            <a:r>
              <a:rPr lang="en-US" altLang="zh-CN" sz="2200" b="1" dirty="0">
                <a:latin typeface="宋体" panose="02010600030101010101" pitchFamily="2" charset="-122"/>
              </a:rPr>
              <a:t>i</a:t>
            </a:r>
            <a:r>
              <a:rPr lang="zh-CN" altLang="en-US" sz="2200" b="1" dirty="0">
                <a:latin typeface="宋体" panose="02010600030101010101" pitchFamily="2" charset="-122"/>
              </a:rPr>
              <a:t>和</a:t>
            </a:r>
            <a:r>
              <a:rPr lang="en-US" altLang="zh-CN" sz="2200" b="1" dirty="0">
                <a:latin typeface="宋体" panose="02010600030101010101" pitchFamily="2" charset="-122"/>
              </a:rPr>
              <a:t>j</a:t>
            </a:r>
            <a:r>
              <a:rPr lang="zh-CN" altLang="en-US" sz="2200" b="1" dirty="0">
                <a:latin typeface="宋体" panose="02010600030101010101" pitchFamily="2" charset="-122"/>
              </a:rPr>
              <a:t>分别表示当前考虑的最轻的人和最重的人，每次先将</a:t>
            </a:r>
            <a:r>
              <a:rPr lang="en-US" altLang="zh-CN" sz="2200" b="1" dirty="0">
                <a:latin typeface="宋体" panose="02010600030101010101" pitchFamily="2" charset="-122"/>
              </a:rPr>
              <a:t>j</a:t>
            </a:r>
            <a:r>
              <a:rPr lang="zh-CN" altLang="en-US" sz="2200" b="1" dirty="0">
                <a:latin typeface="宋体" panose="02010600030101010101" pitchFamily="2" charset="-122"/>
              </a:rPr>
              <a:t>往左移动，直到</a:t>
            </a:r>
            <a:r>
              <a:rPr lang="en-US" altLang="zh-CN" sz="2200" b="1" dirty="0">
                <a:latin typeface="宋体" panose="02010600030101010101" pitchFamily="2" charset="-122"/>
              </a:rPr>
              <a:t>i</a:t>
            </a:r>
            <a:r>
              <a:rPr lang="zh-CN" altLang="en-US" sz="2200" b="1" dirty="0">
                <a:latin typeface="宋体" panose="02010600030101010101" pitchFamily="2" charset="-122"/>
              </a:rPr>
              <a:t>和</a:t>
            </a:r>
            <a:r>
              <a:rPr lang="en-US" altLang="zh-CN" sz="2200" b="1" dirty="0">
                <a:latin typeface="宋体" panose="02010600030101010101" pitchFamily="2" charset="-122"/>
              </a:rPr>
              <a:t>j</a:t>
            </a:r>
            <a:r>
              <a:rPr lang="zh-CN" altLang="en-US" sz="2200" b="1" dirty="0">
                <a:latin typeface="宋体" panose="02010600030101010101" pitchFamily="2" charset="-122"/>
              </a:rPr>
              <a:t>可以共坐一条船，然后</a:t>
            </a:r>
            <a:r>
              <a:rPr lang="en-US" altLang="zh-CN" sz="2200" b="1" dirty="0">
                <a:latin typeface="宋体" panose="02010600030101010101" pitchFamily="2" charset="-122"/>
              </a:rPr>
              <a:t>i</a:t>
            </a:r>
            <a:r>
              <a:rPr lang="zh-CN" altLang="en-US" sz="2200" b="1" dirty="0">
                <a:latin typeface="宋体" panose="02010600030101010101" pitchFamily="2" charset="-122"/>
              </a:rPr>
              <a:t>加</a:t>
            </a:r>
            <a:r>
              <a:rPr lang="en-US" altLang="zh-CN" sz="2200" b="1" dirty="0">
                <a:latin typeface="宋体" panose="02010600030101010101" pitchFamily="2" charset="-122"/>
              </a:rPr>
              <a:t>1</a:t>
            </a:r>
            <a:r>
              <a:rPr lang="zh-CN" altLang="en-US" sz="2200" b="1" dirty="0">
                <a:latin typeface="宋体" panose="02010600030101010101" pitchFamily="2" charset="-122"/>
              </a:rPr>
              <a:t>，</a:t>
            </a:r>
            <a:r>
              <a:rPr lang="en-US" altLang="zh-CN" sz="2200" b="1" dirty="0">
                <a:latin typeface="宋体" panose="02010600030101010101" pitchFamily="2" charset="-122"/>
              </a:rPr>
              <a:t>j</a:t>
            </a:r>
            <a:r>
              <a:rPr lang="zh-CN" altLang="en-US" sz="2200" b="1" dirty="0">
                <a:latin typeface="宋体" panose="02010600030101010101" pitchFamily="2" charset="-122"/>
              </a:rPr>
              <a:t>减</a:t>
            </a:r>
            <a:r>
              <a:rPr lang="en-US" altLang="zh-CN" sz="2200" b="1" dirty="0">
                <a:latin typeface="宋体" panose="02010600030101010101" pitchFamily="2" charset="-122"/>
              </a:rPr>
              <a:t>1</a:t>
            </a:r>
            <a:r>
              <a:rPr lang="zh-CN" altLang="en-US" sz="2200" b="1" dirty="0">
                <a:latin typeface="宋体" panose="02010600030101010101" pitchFamily="2" charset="-122"/>
              </a:rPr>
              <a:t>，并重复上述操作，直到所有人都安排完毕。</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467544" y="1484784"/>
            <a:ext cx="8460432" cy="4714689"/>
          </a:xfrm>
          <a:prstGeom prst="rect">
            <a:avLst/>
          </a:prstGeom>
        </p:spPr>
        <p:txBody>
          <a:bodyPr wrap="square">
            <a:spAutoFit/>
          </a:bodyPr>
          <a:lstStyle/>
          <a:p>
            <a:pPr>
              <a:lnSpc>
                <a:spcPct val="115000"/>
              </a:lnSpc>
            </a:pPr>
            <a:r>
              <a:rPr lang="en-US" altLang="zh-CN" sz="2200" b="1" dirty="0">
                <a:latin typeface="宋体" panose="02010600030101010101" pitchFamily="2" charset="-122"/>
              </a:rPr>
              <a:t>【</a:t>
            </a:r>
            <a:r>
              <a:rPr lang="zh-CN" altLang="en-US" sz="2200" b="1" dirty="0">
                <a:latin typeface="宋体" panose="02010600030101010101" pitchFamily="2" charset="-122"/>
              </a:rPr>
              <a:t>例</a:t>
            </a:r>
            <a:r>
              <a:rPr lang="en-US" altLang="zh-CN" sz="2200" b="1" dirty="0">
                <a:latin typeface="宋体" panose="02010600030101010101" pitchFamily="2" charset="-122"/>
              </a:rPr>
              <a:t>4.13】</a:t>
            </a:r>
            <a:r>
              <a:rPr lang="zh-CN" altLang="en-US" sz="2200" b="1" dirty="0">
                <a:latin typeface="宋体" panose="02010600030101010101" pitchFamily="2" charset="-122"/>
              </a:rPr>
              <a:t>加油站问题。</a:t>
            </a:r>
            <a:endParaRPr lang="zh-CN" altLang="en-US" sz="2200" b="1" dirty="0">
              <a:latin typeface="宋体" panose="02010600030101010101" pitchFamily="2" charset="-122"/>
            </a:endParaRPr>
          </a:p>
          <a:p>
            <a:pPr>
              <a:lnSpc>
                <a:spcPct val="115000"/>
              </a:lnSpc>
            </a:pPr>
            <a:r>
              <a:rPr lang="zh-CN" altLang="en-US" sz="2200" b="1" dirty="0">
                <a:latin typeface="宋体" panose="02010600030101010101" pitchFamily="2" charset="-122"/>
              </a:rPr>
              <a:t>题目描述：一辆汽车加满油后可行驶</a:t>
            </a:r>
            <a:r>
              <a:rPr lang="en-US" altLang="zh-CN" sz="2200" b="1" dirty="0">
                <a:latin typeface="宋体" panose="02010600030101010101" pitchFamily="2" charset="-122"/>
              </a:rPr>
              <a:t>n</a:t>
            </a:r>
            <a:r>
              <a:rPr lang="zh-CN" altLang="en-US" sz="2200" b="1" dirty="0">
                <a:latin typeface="宋体" panose="02010600030101010101" pitchFamily="2" charset="-122"/>
              </a:rPr>
              <a:t>公里。旅途中有若干个加油站。设计一个有效算法，指出应在哪些加油站停靠加油，使沿途加油次数最少。对于给定的</a:t>
            </a:r>
            <a:r>
              <a:rPr lang="en-US" altLang="zh-CN" sz="2200" b="1" dirty="0">
                <a:latin typeface="宋体" panose="02010600030101010101" pitchFamily="2" charset="-122"/>
              </a:rPr>
              <a:t>n(n &lt;= 5000)</a:t>
            </a:r>
            <a:r>
              <a:rPr lang="zh-CN" altLang="en-US" sz="2200" b="1" dirty="0">
                <a:latin typeface="宋体" panose="02010600030101010101" pitchFamily="2" charset="-122"/>
              </a:rPr>
              <a:t>和</a:t>
            </a:r>
            <a:r>
              <a:rPr lang="en-US" altLang="zh-CN" sz="2200" b="1" dirty="0">
                <a:latin typeface="宋体" panose="02010600030101010101" pitchFamily="2" charset="-122"/>
              </a:rPr>
              <a:t>k(k &lt;= 1000)</a:t>
            </a:r>
            <a:r>
              <a:rPr lang="zh-CN" altLang="en-US" sz="2200" b="1" dirty="0">
                <a:latin typeface="宋体" panose="02010600030101010101" pitchFamily="2" charset="-122"/>
              </a:rPr>
              <a:t>个加油站位置，编程计算最少加油次数。并证明算法能产生一个最优解。</a:t>
            </a:r>
            <a:endParaRPr lang="zh-CN" altLang="en-US" sz="2200" b="1" dirty="0">
              <a:latin typeface="宋体" panose="02010600030101010101" pitchFamily="2" charset="-122"/>
            </a:endParaRPr>
          </a:p>
          <a:p>
            <a:pPr>
              <a:lnSpc>
                <a:spcPct val="115000"/>
              </a:lnSpc>
            </a:pPr>
            <a:r>
              <a:rPr lang="zh-CN" altLang="en-US" sz="2200" b="1" dirty="0" smtClean="0">
                <a:latin typeface="宋体" panose="02010600030101010101" pitchFamily="2" charset="-122"/>
              </a:rPr>
              <a:t>解题</a:t>
            </a:r>
            <a:r>
              <a:rPr lang="zh-CN" altLang="en-US" sz="2200" b="1" dirty="0">
                <a:latin typeface="宋体" panose="02010600030101010101" pitchFamily="2" charset="-122"/>
              </a:rPr>
              <a:t>思路：使用贪心策略来求解，最远加油站优先。在汽车行驶过程中，每一次都走到能够走到并且离自己最远的那个加油站，在那个加油站加满油后再按照同样的贪心策略走下去，尽量少加油。首先检测各个油站之间的距离，如果发现其中有一个加油站距离大于汽车加满油能跑的距离，则无解。否则，分析加油站之间的距离，尽量选择往最远处走，如果不能走了就让计数器</a:t>
            </a:r>
            <a:r>
              <a:rPr lang="en-US" altLang="zh-CN" sz="2200" b="1" dirty="0">
                <a:latin typeface="宋体" panose="02010600030101010101" pitchFamily="2" charset="-122"/>
              </a:rPr>
              <a:t>c</a:t>
            </a:r>
            <a:r>
              <a:rPr lang="zh-CN" altLang="en-US" sz="2200" b="1" dirty="0">
                <a:latin typeface="宋体" panose="02010600030101010101" pitchFamily="2" charset="-122"/>
              </a:rPr>
              <a:t>自加</a:t>
            </a:r>
            <a:r>
              <a:rPr lang="en-US" altLang="zh-CN" sz="2200" b="1" dirty="0">
                <a:latin typeface="宋体" panose="02010600030101010101" pitchFamily="2" charset="-122"/>
              </a:rPr>
              <a:t>1</a:t>
            </a:r>
            <a:r>
              <a:rPr lang="zh-CN" altLang="en-US" sz="2200" b="1" dirty="0">
                <a:latin typeface="宋体" panose="02010600030101010101" pitchFamily="2" charset="-122"/>
              </a:rPr>
              <a:t>，最终统计出来的</a:t>
            </a:r>
            <a:r>
              <a:rPr lang="en-US" altLang="zh-CN" sz="2200" b="1" dirty="0">
                <a:latin typeface="宋体" panose="02010600030101010101" pitchFamily="2" charset="-122"/>
              </a:rPr>
              <a:t>c</a:t>
            </a:r>
            <a:r>
              <a:rPr lang="zh-CN" altLang="en-US" sz="2200" b="1" dirty="0">
                <a:latin typeface="宋体" panose="02010600030101010101" pitchFamily="2" charset="-122"/>
              </a:rPr>
              <a:t>就是最少的加油次数。</a:t>
            </a:r>
            <a:endParaRPr lang="zh-CN" altLang="en-US" sz="2200" b="1" dirty="0">
              <a:latin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13387" y="1567458"/>
            <a:ext cx="8281988" cy="98266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20000"/>
              </a:lnSpc>
              <a:buNone/>
            </a:pPr>
            <a:r>
              <a:rPr lang="en-US" altLang="zh-CN" sz="2400" b="1" kern="0" dirty="0">
                <a:solidFill>
                  <a:schemeClr val="tx1"/>
                </a:solidFill>
                <a:uFillTx/>
                <a:latin typeface="Times New Roman" panose="02020603050405020304" pitchFamily="18" charset="0"/>
                <a:ea typeface="宋体" panose="02010600030101010101" pitchFamily="2" charset="-122"/>
              </a:rPr>
              <a:t>4.1.1 </a:t>
            </a:r>
            <a:r>
              <a:rPr lang="zh-CN" altLang="en-US" sz="2400" b="1" kern="0" dirty="0">
                <a:solidFill>
                  <a:schemeClr val="tx1"/>
                </a:solidFill>
                <a:uFillTx/>
                <a:latin typeface="Times New Roman" panose="02020603050405020304" pitchFamily="18" charset="0"/>
                <a:ea typeface="宋体" panose="02010600030101010101" pitchFamily="2" charset="-122"/>
              </a:rPr>
              <a:t>贪心算法法的思想</a:t>
            </a:r>
            <a:endParaRPr lang="zh-CN" altLang="en-US" sz="2400" b="1" kern="0" dirty="0">
              <a:solidFill>
                <a:schemeClr val="tx1"/>
              </a:solidFill>
              <a:uFillTx/>
              <a:latin typeface="Times New Roman" panose="02020603050405020304" pitchFamily="18" charset="0"/>
              <a:ea typeface="宋体" panose="02010600030101010101" pitchFamily="2" charset="-122"/>
            </a:endParaRPr>
          </a:p>
        </p:txBody>
      </p:sp>
      <p:sp>
        <p:nvSpPr>
          <p:cNvPr id="2" name="矩形 1"/>
          <p:cNvSpPr/>
          <p:nvPr/>
        </p:nvSpPr>
        <p:spPr>
          <a:xfrm>
            <a:off x="92075" y="2018030"/>
            <a:ext cx="4831080" cy="494030"/>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上述两个问题引发的</a:t>
            </a:r>
            <a:r>
              <a:rPr lang="zh-CN" altLang="en-US" sz="2200" b="1" kern="100" dirty="0" smtClean="0">
                <a:solidFill>
                  <a:srgbClr val="FF0000"/>
                </a:solidFill>
                <a:latin typeface="Times New Roman" panose="02020603050405020304" pitchFamily="18" charset="0"/>
                <a:cs typeface="Times New Roman" panose="02020603050405020304" pitchFamily="18" charset="0"/>
              </a:rPr>
              <a:t>思考：</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11" name="Text Box 6"/>
          <p:cNvSpPr txBox="1">
            <a:spLocks noChangeArrowheads="1"/>
          </p:cNvSpPr>
          <p:nvPr/>
        </p:nvSpPr>
        <p:spPr bwMode="auto">
          <a:xfrm>
            <a:off x="2825362" y="959168"/>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rPr>
              <a:t>4.1  </a:t>
            </a:r>
            <a:r>
              <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rPr>
              <a:t>贪心法概述</a:t>
            </a:r>
            <a:endPar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endParaRPr>
          </a:p>
        </p:txBody>
      </p:sp>
      <p:sp>
        <p:nvSpPr>
          <p:cNvPr id="4" name="矩形 3"/>
          <p:cNvSpPr/>
          <p:nvPr/>
        </p:nvSpPr>
        <p:spPr>
          <a:xfrm>
            <a:off x="157480" y="2492375"/>
            <a:ext cx="8732520" cy="568325"/>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为了追求最大利益（也就是最优解），我们选择贪婪</a:t>
            </a:r>
            <a:r>
              <a:rPr lang="zh-CN" altLang="en-US" sz="2200" b="1" kern="100" dirty="0" smtClean="0">
                <a:solidFill>
                  <a:srgbClr val="FF0000"/>
                </a:solidFill>
                <a:latin typeface="Times New Roman" panose="02020603050405020304" pitchFamily="18" charset="0"/>
                <a:cs typeface="Times New Roman" panose="02020603050405020304" pitchFamily="18" charset="0"/>
              </a:rPr>
              <a:t>思想做事情</a:t>
            </a:r>
            <a:r>
              <a:rPr lang="en-US" altLang="zh-CN" sz="2200" b="1" kern="100" dirty="0" smtClean="0">
                <a:solidFill>
                  <a:srgbClr val="FF0000"/>
                </a:solidFill>
                <a:latin typeface="Times New Roman" panose="02020603050405020304" pitchFamily="18" charset="0"/>
                <a:cs typeface="Times New Roman" panose="02020603050405020304" pitchFamily="18" charset="0"/>
              </a:rPr>
              <a:t>!</a:t>
            </a:r>
            <a:endParaRPr lang="en-US" altLang="zh-CN"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8" name="矩形 7"/>
          <p:cNvSpPr/>
          <p:nvPr/>
        </p:nvSpPr>
        <p:spPr>
          <a:xfrm>
            <a:off x="323850" y="3284855"/>
            <a:ext cx="8867140" cy="668655"/>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en-US" altLang="zh-CN" sz="2200" b="1" kern="100" dirty="0" smtClean="0">
                <a:solidFill>
                  <a:srgbClr val="FF0000"/>
                </a:solidFill>
                <a:latin typeface="Times New Roman" panose="02020603050405020304" pitchFamily="18" charset="0"/>
                <a:cs typeface="Times New Roman" panose="02020603050405020304" pitchFamily="18" charset="0"/>
              </a:rPr>
              <a:t>1</a:t>
            </a:r>
            <a:r>
              <a:rPr lang="zh-CN" altLang="en-US" sz="2200" b="1" kern="100" dirty="0" smtClean="0">
                <a:solidFill>
                  <a:srgbClr val="FF0000"/>
                </a:solidFill>
                <a:latin typeface="Times New Roman" panose="02020603050405020304" pitchFamily="18" charset="0"/>
                <a:cs typeface="Times New Roman" panose="02020603050405020304" pitchFamily="18" charset="0"/>
              </a:rPr>
              <a:t>）烧烤生意：但是贪婪之后，能否是最优解？（顾客以后再也不来</a:t>
            </a:r>
            <a:r>
              <a:rPr lang="zh-CN" altLang="en-US" sz="2200" b="1" kern="100" dirty="0" smtClean="0">
                <a:solidFill>
                  <a:srgbClr val="FF0000"/>
                </a:solidFill>
                <a:latin typeface="Times New Roman" panose="02020603050405020304" pitchFamily="18" charset="0"/>
                <a:cs typeface="Times New Roman" panose="02020603050405020304" pitchFamily="18" charset="0"/>
              </a:rPr>
              <a:t>了）</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
        <p:nvSpPr>
          <p:cNvPr id="9" name="矩形 8"/>
          <p:cNvSpPr/>
          <p:nvPr/>
        </p:nvSpPr>
        <p:spPr>
          <a:xfrm>
            <a:off x="326390" y="4436745"/>
            <a:ext cx="8867140" cy="1426845"/>
          </a:xfrm>
          <a:prstGeom prst="rect">
            <a:avLst/>
          </a:prstGeom>
        </p:spPr>
        <p:txBody>
          <a:bodyPr wrap="square">
            <a:noAutofit/>
          </a:bodyPr>
          <a:lstStyle/>
          <a:p>
            <a:pPr algn="l">
              <a:lnSpc>
                <a:spcPct val="150000"/>
              </a:lnSpc>
              <a:spcBef>
                <a:spcPts val="0"/>
              </a:spcBef>
              <a:spcAft>
                <a:spcPts val="0"/>
              </a:spcAft>
            </a:pP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en-US" altLang="zh-CN" sz="2200" b="1" kern="100" dirty="0" smtClean="0">
                <a:solidFill>
                  <a:srgbClr val="FF0000"/>
                </a:solidFill>
                <a:latin typeface="Times New Roman" panose="02020603050405020304" pitchFamily="18" charset="0"/>
                <a:cs typeface="Times New Roman" panose="02020603050405020304" pitchFamily="18" charset="0"/>
              </a:rPr>
              <a:t>2</a:t>
            </a:r>
            <a:r>
              <a:rPr lang="zh-CN" altLang="en-US" sz="2200" b="1" kern="100" dirty="0" smtClean="0">
                <a:solidFill>
                  <a:srgbClr val="FF0000"/>
                </a:solidFill>
                <a:latin typeface="Times New Roman" panose="02020603050405020304" pitchFamily="18" charset="0"/>
                <a:cs typeface="Times New Roman" panose="02020603050405020304" pitchFamily="18" charset="0"/>
              </a:rPr>
              <a:t>）</a:t>
            </a:r>
            <a:r>
              <a:rPr lang="zh-CN" altLang="en-US" sz="2200" b="1" kern="100" dirty="0" smtClean="0">
                <a:solidFill>
                  <a:srgbClr val="FF0000"/>
                </a:solidFill>
                <a:latin typeface="Times New Roman" panose="02020603050405020304" pitchFamily="18" charset="0"/>
                <a:cs typeface="Times New Roman" panose="02020603050405020304" pitchFamily="18" charset="0"/>
                <a:sym typeface="+mn-ea"/>
              </a:rPr>
              <a:t>自助餐</a:t>
            </a:r>
            <a:r>
              <a:rPr lang="zh-CN" altLang="en-US" sz="2200" b="1" kern="100" dirty="0" smtClean="0">
                <a:solidFill>
                  <a:srgbClr val="FF0000"/>
                </a:solidFill>
                <a:latin typeface="Times New Roman" panose="02020603050405020304" pitchFamily="18" charset="0"/>
                <a:cs typeface="Times New Roman" panose="02020603050405020304" pitchFamily="18" charset="0"/>
              </a:rPr>
              <a:t>：当你把你自认为贵的东西吃进肚子，能否是最优解？（需要</a:t>
            </a:r>
            <a:r>
              <a:rPr lang="zh-CN" altLang="en-US" sz="2200" b="1" kern="100" dirty="0" smtClean="0">
                <a:solidFill>
                  <a:srgbClr val="FF0000"/>
                </a:solidFill>
                <a:latin typeface="Times New Roman" panose="02020603050405020304" pitchFamily="18" charset="0"/>
                <a:cs typeface="Times New Roman" panose="02020603050405020304" pitchFamily="18" charset="0"/>
              </a:rPr>
              <a:t>证明）</a:t>
            </a:r>
            <a:endParaRPr lang="zh-CN" altLang="en-US" sz="2200" b="1" kern="100" dirty="0" smtClean="0">
              <a:solidFill>
                <a:srgbClr val="FF000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p:cNvSpPr txBox="1">
            <a:spLocks noChangeArrowheads="1"/>
          </p:cNvSpPr>
          <p:nvPr/>
        </p:nvSpPr>
        <p:spPr>
          <a:xfrm>
            <a:off x="92023" y="1484908"/>
            <a:ext cx="8281988" cy="982662"/>
          </a:xfrm>
          <a:prstGeom prst="rect">
            <a:avLst/>
          </a:prstGeom>
        </p:spPr>
        <p:txBody>
          <a:bodyPr>
            <a:normAutofit/>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a:lnSpc>
                <a:spcPct val="120000"/>
              </a:lnSpc>
              <a:buNone/>
            </a:pPr>
            <a:r>
              <a:rPr lang="en-US" altLang="zh-CN" sz="2400" b="1" kern="0" dirty="0">
                <a:solidFill>
                  <a:schemeClr val="tx1"/>
                </a:solidFill>
                <a:uFillTx/>
                <a:latin typeface="Times New Roman" panose="02020603050405020304" pitchFamily="18" charset="0"/>
                <a:ea typeface="宋体" panose="02010600030101010101" pitchFamily="2" charset="-122"/>
              </a:rPr>
              <a:t>4.1.2 </a:t>
            </a:r>
            <a:r>
              <a:rPr lang="zh-CN" altLang="en-US" sz="2400" b="1" kern="0" dirty="0">
                <a:solidFill>
                  <a:schemeClr val="tx1"/>
                </a:solidFill>
                <a:uFillTx/>
                <a:latin typeface="Times New Roman" panose="02020603050405020304" pitchFamily="18" charset="0"/>
                <a:ea typeface="宋体" panose="02010600030101010101" pitchFamily="2" charset="-122"/>
              </a:rPr>
              <a:t>贪心算法的</a:t>
            </a:r>
            <a:r>
              <a:rPr lang="zh-CN" altLang="en-US" sz="2400" b="1" kern="0" dirty="0">
                <a:solidFill>
                  <a:schemeClr val="tx1"/>
                </a:solidFill>
                <a:uFillTx/>
                <a:latin typeface="Times New Roman" panose="02020603050405020304" pitchFamily="18" charset="0"/>
                <a:ea typeface="宋体" panose="02010600030101010101" pitchFamily="2" charset="-122"/>
              </a:rPr>
              <a:t>实例</a:t>
            </a:r>
            <a:endParaRPr lang="zh-CN" altLang="en-US" sz="2400" b="1" kern="0" dirty="0">
              <a:solidFill>
                <a:schemeClr val="tx1"/>
              </a:solidFill>
              <a:uFillTx/>
              <a:latin typeface="Times New Roman" panose="02020603050405020304" pitchFamily="18" charset="0"/>
              <a:ea typeface="宋体" panose="02010600030101010101" pitchFamily="2" charset="-122"/>
            </a:endParaRPr>
          </a:p>
        </p:txBody>
      </p:sp>
      <p:sp>
        <p:nvSpPr>
          <p:cNvPr id="11" name="Text Box 6"/>
          <p:cNvSpPr txBox="1">
            <a:spLocks noChangeArrowheads="1"/>
          </p:cNvSpPr>
          <p:nvPr/>
        </p:nvSpPr>
        <p:spPr bwMode="auto">
          <a:xfrm>
            <a:off x="2825362" y="959168"/>
            <a:ext cx="3529013" cy="579438"/>
          </a:xfrm>
          <a:prstGeom prst="rect">
            <a:avLst/>
          </a:prstGeom>
          <a:noFill/>
          <a:ln w="9525">
            <a:noFill/>
            <a:miter lim="800000"/>
          </a:ln>
          <a:effectLst/>
        </p:spPr>
        <p:txBody>
          <a:bodyPr>
            <a:spAutoFit/>
          </a:bodyPr>
          <a:lstStyle/>
          <a:p>
            <a:pPr eaLnBrk="1" hangingPunct="1">
              <a:spcBef>
                <a:spcPct val="50000"/>
              </a:spcBef>
              <a:defRPr/>
            </a:pPr>
            <a:r>
              <a:rPr lang="en-US" altLang="zh-CN" sz="3200" dirty="0" smtClean="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rPr>
              <a:t>4.1  </a:t>
            </a:r>
            <a:r>
              <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rPr>
              <a:t>贪心法概述</a:t>
            </a:r>
            <a:endParaRPr lang="zh-CN" altLang="en-US" sz="3200" dirty="0">
              <a:ln w="18000">
                <a:solidFill>
                  <a:schemeClr val="accent2">
                    <a:satMod val="140000"/>
                  </a:schemeClr>
                </a:solidFill>
                <a:prstDash val="solid"/>
                <a:miter lim="800000"/>
              </a:ln>
              <a:solidFill>
                <a:schemeClr val="accent2"/>
              </a:solidFill>
              <a:effectLst>
                <a:outerShdw blurRad="25500" dist="23000" dir="7020000" algn="tl">
                  <a:srgbClr val="000000">
                    <a:alpha val="50000"/>
                  </a:srgbClr>
                </a:outerShdw>
              </a:effectLst>
              <a:ea typeface="隶书" panose="02010509060101010101" pitchFamily="49" charset="-122"/>
            </a:endParaRPr>
          </a:p>
        </p:txBody>
      </p:sp>
      <p:sp>
        <p:nvSpPr>
          <p:cNvPr id="4" name="矩形 3"/>
          <p:cNvSpPr/>
          <p:nvPr/>
        </p:nvSpPr>
        <p:spPr>
          <a:xfrm>
            <a:off x="611560" y="2875042"/>
            <a:ext cx="8017614" cy="1106805"/>
          </a:xfrm>
          <a:prstGeom prst="rect">
            <a:avLst/>
          </a:prstGeom>
        </p:spPr>
        <p:txBody>
          <a:bodyPr wrap="square">
            <a:spAutoFit/>
          </a:bodyPr>
          <a:lstStyle/>
          <a:p>
            <a:pPr algn="just">
              <a:lnSpc>
                <a:spcPct val="150000"/>
              </a:lnSpc>
              <a:spcBef>
                <a:spcPts val="0"/>
              </a:spcBef>
              <a:spcAft>
                <a:spcPts val="0"/>
              </a:spcAft>
            </a:pPr>
            <a:r>
              <a:rPr lang="zh-CN" altLang="en-US" sz="2200" b="1" kern="100" dirty="0" smtClean="0">
                <a:latin typeface="Times New Roman" panose="02020603050405020304" pitchFamily="18" charset="0"/>
                <a:cs typeface="Times New Roman" panose="02020603050405020304" pitchFamily="18" charset="0"/>
              </a:rPr>
              <a:t>        例如</a:t>
            </a:r>
            <a:r>
              <a:rPr lang="en-US" altLang="zh-CN" sz="2200" b="1" kern="100" dirty="0" smtClean="0">
                <a:latin typeface="Times New Roman" panose="02020603050405020304" pitchFamily="18" charset="0"/>
                <a:cs typeface="Times New Roman" panose="02020603050405020304" pitchFamily="18" charset="0"/>
              </a:rPr>
              <a:t>1</a:t>
            </a:r>
            <a:r>
              <a:rPr lang="zh-CN" altLang="en-US" sz="2200" b="1" kern="100" dirty="0" smtClean="0">
                <a:latin typeface="Times New Roman" panose="02020603050405020304" pitchFamily="18" charset="0"/>
                <a:cs typeface="Times New Roman" panose="02020603050405020304" pitchFamily="18" charset="0"/>
              </a:rPr>
              <a:t>：背包问题，背包承重</a:t>
            </a:r>
            <a:r>
              <a:rPr lang="en-US" altLang="zh-CN" sz="2200" b="1" kern="100" dirty="0" smtClean="0">
                <a:latin typeface="Times New Roman" panose="02020603050405020304" pitchFamily="18" charset="0"/>
                <a:cs typeface="Times New Roman" panose="02020603050405020304" pitchFamily="18" charset="0"/>
              </a:rPr>
              <a:t>20kg,</a:t>
            </a:r>
            <a:r>
              <a:rPr lang="zh-CN" altLang="en-US" sz="2200" b="1" kern="100" dirty="0" smtClean="0">
                <a:latin typeface="Times New Roman" panose="02020603050405020304" pitchFamily="18" charset="0"/>
                <a:cs typeface="Times New Roman" panose="02020603050405020304" pitchFamily="18" charset="0"/>
              </a:rPr>
              <a:t>有一些物品（如下表）可以装入背包，要求装入背包的物品的总价值</a:t>
            </a:r>
            <a:r>
              <a:rPr lang="zh-CN" altLang="en-US" sz="2200" b="1" kern="100" dirty="0" smtClean="0">
                <a:latin typeface="Times New Roman" panose="02020603050405020304" pitchFamily="18" charset="0"/>
                <a:cs typeface="Times New Roman" panose="02020603050405020304" pitchFamily="18" charset="0"/>
              </a:rPr>
              <a:t>最大。</a:t>
            </a:r>
            <a:endParaRPr lang="zh-CN" altLang="zh-CN" sz="2200" b="1" kern="100" dirty="0">
              <a:effectLst/>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nvGraphicFramePr>
        <p:xfrm>
          <a:off x="2483768" y="4149214"/>
          <a:ext cx="3870607" cy="1851984"/>
        </p:xfrm>
        <a:graphic>
          <a:graphicData uri="http://schemas.openxmlformats.org/drawingml/2006/table">
            <a:tbl>
              <a:tblPr firstRow="1" firstCol="1" bandRow="1"/>
              <a:tblGrid>
                <a:gridCol w="1289595"/>
                <a:gridCol w="1290506"/>
                <a:gridCol w="1290506"/>
              </a:tblGrid>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物品名称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重量（</a:t>
                      </a:r>
                      <a:r>
                        <a:rPr lang="en-US" altLang="zh-CN" sz="1400" kern="100">
                          <a:effectLst/>
                          <a:latin typeface="Times New Roman" panose="02020603050405020304" pitchFamily="18" charset="0"/>
                          <a:ea typeface="宋体" panose="02010600030101010101" pitchFamily="2" charset="-122"/>
                          <a:cs typeface="Times New Roman" panose="02020603050405020304" pitchFamily="18" charset="0"/>
                        </a:rPr>
                        <a:t>kg</a:t>
                      </a: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altLang="en-US" sz="1400" kern="100">
                          <a:effectLst/>
                          <a:latin typeface="Times New Roman" panose="02020603050405020304" pitchFamily="18" charset="0"/>
                          <a:ea typeface="宋体" panose="02010600030101010101" pitchFamily="2" charset="-122"/>
                          <a:cs typeface="Times New Roman" panose="02020603050405020304" pitchFamily="18" charset="0"/>
                        </a:rPr>
                        <a:t>价值（</a:t>
                      </a:r>
                      <a:r>
                        <a:rPr lang="zh-CN" altLang="en-US" sz="1400" kern="100">
                          <a:effectLst/>
                          <a:latin typeface="Times New Roman" panose="02020603050405020304" pitchFamily="18" charset="0"/>
                          <a:ea typeface="宋体" panose="02010600030101010101" pitchFamily="2" charset="-122"/>
                          <a:cs typeface="Times New Roman" panose="02020603050405020304" pitchFamily="18" charset="0"/>
                        </a:rPr>
                        <a:t>元）</a:t>
                      </a:r>
                      <a:endParaRPr lang="zh-CN" altLang="en-US"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台灯</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6</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600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扫描仪</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8</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2000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打印机</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9</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1800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机箱</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15</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3000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Rectangle 3"/>
          <p:cNvSpPr txBox="1">
            <a:spLocks noChangeArrowheads="1"/>
          </p:cNvSpPr>
          <p:nvPr/>
        </p:nvSpPr>
        <p:spPr>
          <a:xfrm>
            <a:off x="277443" y="2132608"/>
            <a:ext cx="8281988" cy="982662"/>
          </a:xfrm>
          <a:prstGeom prst="rect">
            <a:avLst/>
          </a:prstGeom>
        </p:spPr>
        <p:txBody>
          <a:bodyPr>
            <a:normAutofit fontScale="70000"/>
          </a:bodyPr>
          <a:lst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a:lstStyle>
          <a:p>
            <a:pPr marL="0" indent="0" algn="l" latinLnBrk="0">
              <a:lnSpc>
                <a:spcPct val="120000"/>
              </a:lnSpc>
              <a:spcBef>
                <a:spcPts val="0"/>
              </a:spcBef>
              <a:buNone/>
            </a:pPr>
            <a:r>
              <a:rPr lang="en-US" altLang="zh-CN" sz="2400" b="1" kern="0" dirty="0">
                <a:solidFill>
                  <a:srgbClr val="FF0000"/>
                </a:solidFill>
                <a:uFillTx/>
                <a:latin typeface="Times New Roman" panose="02020603050405020304" pitchFamily="18" charset="0"/>
                <a:ea typeface="宋体" panose="02010600030101010101" pitchFamily="2" charset="-122"/>
              </a:rPr>
              <a:t> </a:t>
            </a:r>
            <a:r>
              <a:rPr lang="zh-CN" altLang="en-US" sz="2400" b="1" kern="0" dirty="0">
                <a:solidFill>
                  <a:srgbClr val="FF0000"/>
                </a:solidFill>
                <a:uFillTx/>
                <a:latin typeface="Times New Roman" panose="02020603050405020304" pitchFamily="18" charset="0"/>
                <a:ea typeface="宋体" panose="02010600030101010101" pitchFamily="2" charset="-122"/>
              </a:rPr>
              <a:t>贪心算法概述：应对组合优化问题（在所有情况中寻找最优解的问题），把待解决的问题分成若干步骤时，每一步均</a:t>
            </a:r>
            <a:r>
              <a:rPr lang="en-US" altLang="zh-CN" sz="2400" b="1" kern="0" dirty="0">
                <a:solidFill>
                  <a:srgbClr val="FF0000"/>
                </a:solidFill>
                <a:uFillTx/>
                <a:latin typeface="Times New Roman" panose="02020603050405020304" pitchFamily="18" charset="0"/>
                <a:ea typeface="宋体" panose="02010600030101010101" pitchFamily="2" charset="-122"/>
              </a:rPr>
              <a:t>“</a:t>
            </a:r>
            <a:r>
              <a:rPr lang="zh-CN" altLang="en-US" sz="2400" b="1" kern="0" dirty="0">
                <a:solidFill>
                  <a:srgbClr val="FF0000"/>
                </a:solidFill>
                <a:uFillTx/>
                <a:latin typeface="Times New Roman" panose="02020603050405020304" pitchFamily="18" charset="0"/>
                <a:ea typeface="宋体" panose="02010600030101010101" pitchFamily="2" charset="-122"/>
              </a:rPr>
              <a:t>短视寻求最优解</a:t>
            </a:r>
            <a:r>
              <a:rPr lang="en-US" altLang="zh-CN" sz="2400" b="1" kern="0" dirty="0">
                <a:solidFill>
                  <a:srgbClr val="FF0000"/>
                </a:solidFill>
                <a:uFillTx/>
                <a:latin typeface="Times New Roman" panose="02020603050405020304" pitchFamily="18" charset="0"/>
                <a:ea typeface="宋体" panose="02010600030101010101" pitchFamily="2" charset="-122"/>
              </a:rPr>
              <a:t>”</a:t>
            </a:r>
            <a:r>
              <a:rPr lang="zh-CN" altLang="en-US" sz="2400" b="1" kern="0" dirty="0">
                <a:solidFill>
                  <a:srgbClr val="FF0000"/>
                </a:solidFill>
                <a:uFillTx/>
                <a:latin typeface="Times New Roman" panose="02020603050405020304" pitchFamily="18" charset="0"/>
                <a:ea typeface="宋体" panose="02010600030101010101" pitchFamily="2" charset="-122"/>
              </a:rPr>
              <a:t>，最后合并</a:t>
            </a:r>
            <a:r>
              <a:rPr lang="zh-CN" altLang="en-US" sz="2400" b="1" kern="0" dirty="0">
                <a:solidFill>
                  <a:srgbClr val="FF0000"/>
                </a:solidFill>
                <a:uFillTx/>
                <a:latin typeface="Times New Roman" panose="02020603050405020304" pitchFamily="18" charset="0"/>
                <a:ea typeface="宋体" panose="02010600030101010101" pitchFamily="2" charset="-122"/>
              </a:rPr>
              <a:t>每一步解决问题。</a:t>
            </a:r>
            <a:endParaRPr lang="zh-CN" altLang="en-US" sz="2400" b="1" kern="0" dirty="0">
              <a:solidFill>
                <a:srgbClr val="FF0000"/>
              </a:solidFill>
              <a:uFillTx/>
              <a:latin typeface="Times New Roman" panose="02020603050405020304" pitchFamily="18" charset="0"/>
              <a:ea typeface="宋体" panose="02010600030101010101" pitchFamily="2" charset="-122"/>
            </a:endParaRPr>
          </a:p>
        </p:txBody>
      </p:sp>
      <p:sp>
        <p:nvSpPr>
          <p:cNvPr id="12" name="矩形 11"/>
          <p:cNvSpPr/>
          <p:nvPr/>
        </p:nvSpPr>
        <p:spPr>
          <a:xfrm>
            <a:off x="541710" y="5696982"/>
            <a:ext cx="8017614" cy="706755"/>
          </a:xfrm>
          <a:prstGeom prst="rect">
            <a:avLst/>
          </a:prstGeom>
        </p:spPr>
        <p:txBody>
          <a:bodyPr wrap="square">
            <a:spAutoFit/>
          </a:bodyPr>
          <a:lstStyle/>
          <a:p>
            <a:pPr marL="0" indent="0" algn="just" latinLnBrk="0">
              <a:lnSpc>
                <a:spcPct val="100000"/>
              </a:lnSpc>
              <a:spcBef>
                <a:spcPts val="0"/>
              </a:spcBef>
              <a:spcAft>
                <a:spcPts val="0"/>
              </a:spcAft>
            </a:pPr>
            <a:r>
              <a:rPr lang="zh-CN" altLang="en-US" sz="2200" b="1" kern="100" dirty="0" smtClean="0">
                <a:latin typeface="Times New Roman" panose="02020603050405020304" pitchFamily="18" charset="0"/>
                <a:cs typeface="Times New Roman" panose="02020603050405020304" pitchFamily="18" charset="0"/>
              </a:rPr>
              <a:t>        </a:t>
            </a:r>
            <a:r>
              <a:rPr lang="zh-CN" altLang="en-US" sz="1800" b="1" kern="100" dirty="0" smtClean="0">
                <a:latin typeface="Times New Roman" panose="02020603050405020304" pitchFamily="18" charset="0"/>
                <a:cs typeface="Times New Roman" panose="02020603050405020304" pitchFamily="18" charset="0"/>
              </a:rPr>
              <a:t>按照贪心策略：这个问题分成每一步，我每一步都是选择价值最高的物品存放（或者平均价值最高的贪心策略），最终得到问题最优解。</a:t>
            </a:r>
            <a:endParaRPr lang="zh-CN" altLang="en-US" sz="1800" b="1" kern="100" dirty="0" smtClean="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02521" y="5229508"/>
            <a:ext cx="8352928" cy="1106805"/>
          </a:xfrm>
          <a:prstGeom prst="rect">
            <a:avLst/>
          </a:prstGeom>
        </p:spPr>
        <p:txBody>
          <a:bodyPr wrap="square">
            <a:spAutoFit/>
          </a:bodyPr>
          <a:lstStyle/>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rPr>
              <a:t>思路：每次选一个课添加到候选课中，运用贪心策略此时有三种贪心策略①最早时间开始，②最短时间课程，</a:t>
            </a:r>
            <a:r>
              <a:rPr lang="zh-CN" altLang="en-US" sz="2200" b="1" kern="100" dirty="0">
                <a:latin typeface="Times New Roman" panose="02020603050405020304" pitchFamily="18" charset="0"/>
                <a:cs typeface="Times New Roman" panose="02020603050405020304" pitchFamily="18" charset="0"/>
                <a:sym typeface="+mn-ea"/>
              </a:rPr>
              <a:t>③最早时间结束</a:t>
            </a:r>
            <a:r>
              <a:rPr lang="zh-CN" altLang="en-US" sz="2200" b="1" kern="100" dirty="0">
                <a:latin typeface="Times New Roman" panose="02020603050405020304" pitchFamily="18" charset="0"/>
                <a:cs typeface="Times New Roman" panose="02020603050405020304" pitchFamily="18" charset="0"/>
              </a:rPr>
              <a:t>。</a:t>
            </a:r>
            <a:endParaRPr lang="zh-CN" altLang="en-US" sz="2200" b="1" kern="1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4427855" y="2564765"/>
            <a:ext cx="4467225" cy="1895475"/>
          </a:xfrm>
          <a:prstGeom prst="rect">
            <a:avLst/>
          </a:prstGeom>
        </p:spPr>
      </p:pic>
      <p:sp>
        <p:nvSpPr>
          <p:cNvPr id="4" name="矩形 3"/>
          <p:cNvSpPr/>
          <p:nvPr/>
        </p:nvSpPr>
        <p:spPr>
          <a:xfrm>
            <a:off x="558220" y="919877"/>
            <a:ext cx="8017614" cy="1106805"/>
          </a:xfrm>
          <a:prstGeom prst="rect">
            <a:avLst/>
          </a:prstGeom>
        </p:spPr>
        <p:txBody>
          <a:bodyPr wrap="square">
            <a:spAutoFit/>
          </a:bodyPr>
          <a:lstStyle/>
          <a:p>
            <a:pPr algn="just">
              <a:lnSpc>
                <a:spcPct val="150000"/>
              </a:lnSpc>
              <a:spcBef>
                <a:spcPts val="0"/>
              </a:spcBef>
              <a:spcAft>
                <a:spcPts val="0"/>
              </a:spcAft>
            </a:pPr>
            <a:r>
              <a:rPr lang="zh-CN" altLang="en-US" sz="2200" b="1" kern="100" dirty="0" smtClean="0">
                <a:latin typeface="Times New Roman" panose="02020603050405020304" pitchFamily="18" charset="0"/>
                <a:cs typeface="Times New Roman" panose="02020603050405020304" pitchFamily="18" charset="0"/>
              </a:rPr>
              <a:t>        例如</a:t>
            </a:r>
            <a:r>
              <a:rPr lang="en-US" altLang="zh-CN" sz="2200" b="1" kern="100" dirty="0" smtClean="0">
                <a:latin typeface="Times New Roman" panose="02020603050405020304" pitchFamily="18" charset="0"/>
                <a:cs typeface="Times New Roman" panose="02020603050405020304" pitchFamily="18" charset="0"/>
              </a:rPr>
              <a:t>2</a:t>
            </a:r>
            <a:r>
              <a:rPr lang="zh-CN" altLang="en-US" sz="2200" b="1" kern="100" dirty="0" smtClean="0">
                <a:latin typeface="Times New Roman" panose="02020603050405020304" pitchFamily="18" charset="0"/>
                <a:cs typeface="Times New Roman" panose="02020603050405020304" pitchFamily="18" charset="0"/>
              </a:rPr>
              <a:t>：教室</a:t>
            </a:r>
            <a:r>
              <a:rPr lang="zh-CN" altLang="en-US" sz="2200" b="1" kern="100" dirty="0">
                <a:latin typeface="Times New Roman" panose="02020603050405020304" pitchFamily="18" charset="0"/>
                <a:cs typeface="Times New Roman" panose="02020603050405020304" pitchFamily="18" charset="0"/>
              </a:rPr>
              <a:t>调度问题。现在有如下课程表，需要你安排尽可能多的课程在某间教室上。</a:t>
            </a:r>
            <a:endParaRPr lang="zh-CN" altLang="zh-CN" sz="2200" b="1" kern="100" dirty="0">
              <a:effectLst/>
              <a:latin typeface="Times New Roman" panose="02020603050405020304" pitchFamily="18" charset="0"/>
              <a:cs typeface="Times New Roman" panose="02020603050405020304" pitchFamily="18" charset="0"/>
            </a:endParaRPr>
          </a:p>
        </p:txBody>
      </p:sp>
      <p:graphicFrame>
        <p:nvGraphicFramePr>
          <p:cNvPr id="8" name="表格 7"/>
          <p:cNvGraphicFramePr>
            <a:graphicFrameLocks noGrp="1"/>
          </p:cNvGraphicFramePr>
          <p:nvPr/>
        </p:nvGraphicFramePr>
        <p:xfrm>
          <a:off x="402873" y="2601719"/>
          <a:ext cx="3870607" cy="1851984"/>
        </p:xfrm>
        <a:graphic>
          <a:graphicData uri="http://schemas.openxmlformats.org/drawingml/2006/table">
            <a:tbl>
              <a:tblPr firstRow="1" firstCol="1" bandRow="1"/>
              <a:tblGrid>
                <a:gridCol w="1289595"/>
                <a:gridCol w="1290506"/>
                <a:gridCol w="1290506"/>
              </a:tblGrid>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课程名称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开始时间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结束时间</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高数</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8:00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9:30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电子商务</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8:30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数据结构</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9:30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12:00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计算机基础</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10:00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11:00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08664">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C</a:t>
                      </a:r>
                      <a:r>
                        <a:rPr lang="zh-CN" sz="1400" kern="100">
                          <a:effectLst/>
                          <a:latin typeface="Times New Roman" panose="02020603050405020304" pitchFamily="18" charset="0"/>
                          <a:ea typeface="宋体" panose="02010600030101010101" pitchFamily="2" charset="-122"/>
                          <a:cs typeface="Times New Roman" panose="02020603050405020304" pitchFamily="18" charset="0"/>
                        </a:rPr>
                        <a:t>语言</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a:effectLst/>
                          <a:latin typeface="Times New Roman" panose="02020603050405020304" pitchFamily="18" charset="0"/>
                          <a:ea typeface="宋体" panose="02010600030101010101" pitchFamily="2" charset="-122"/>
                          <a:cs typeface="Times New Roman" panose="02020603050405020304" pitchFamily="18" charset="0"/>
                        </a:rPr>
                        <a:t>11:30</a:t>
                      </a:r>
                      <a:endParaRPr lang="zh-CN" sz="1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400" kern="100" dirty="0">
                          <a:effectLst/>
                          <a:latin typeface="Times New Roman" panose="02020603050405020304" pitchFamily="18" charset="0"/>
                          <a:ea typeface="宋体" panose="02010600030101010101" pitchFamily="2" charset="-122"/>
                          <a:cs typeface="Times New Roman" panose="02020603050405020304" pitchFamily="18" charset="0"/>
                        </a:rPr>
                        <a:t>12:30</a:t>
                      </a:r>
                      <a:endParaRPr lang="zh-CN" sz="1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325686" y="1124868"/>
            <a:ext cx="8352928" cy="598805"/>
          </a:xfrm>
          <a:prstGeom prst="rect">
            <a:avLst/>
          </a:prstGeom>
        </p:spPr>
        <p:txBody>
          <a:bodyPr wrap="square">
            <a:spAutoFit/>
          </a:bodyPr>
          <a:lstStyle/>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rPr>
              <a:t>思考：哪一种贪心策略能够找到最优</a:t>
            </a:r>
            <a:r>
              <a:rPr lang="zh-CN" altLang="en-US" sz="2200" b="1" kern="100" dirty="0">
                <a:latin typeface="Times New Roman" panose="02020603050405020304" pitchFamily="18" charset="0"/>
                <a:cs typeface="Times New Roman" panose="02020603050405020304" pitchFamily="18" charset="0"/>
              </a:rPr>
              <a:t>解？</a:t>
            </a:r>
            <a:endParaRPr lang="zh-CN" altLang="en-US" sz="2200" b="1" kern="100" dirty="0">
              <a:latin typeface="Times New Roman" panose="02020603050405020304" pitchFamily="18" charset="0"/>
              <a:cs typeface="Times New Roman" panose="02020603050405020304" pitchFamily="18" charset="0"/>
            </a:endParaRPr>
          </a:p>
        </p:txBody>
      </p:sp>
      <p:pic>
        <p:nvPicPr>
          <p:cNvPr id="6" name="图片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268220" y="2060575"/>
            <a:ext cx="4467225" cy="1895475"/>
          </a:xfrm>
          <a:prstGeom prst="rect">
            <a:avLst/>
          </a:prstGeom>
        </p:spPr>
      </p:pic>
      <p:sp>
        <p:nvSpPr>
          <p:cNvPr id="2" name="文本框 1"/>
          <p:cNvSpPr txBox="1"/>
          <p:nvPr/>
        </p:nvSpPr>
        <p:spPr>
          <a:xfrm>
            <a:off x="467360" y="4364990"/>
            <a:ext cx="2428240" cy="16605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①</a:t>
            </a:r>
            <a:r>
              <a:rPr lang="zh-CN" altLang="en-US" sz="2200" b="1" kern="100" dirty="0">
                <a:latin typeface="Times New Roman" panose="02020603050405020304" pitchFamily="18" charset="0"/>
                <a:cs typeface="Times New Roman" panose="02020603050405020304" pitchFamily="18" charset="0"/>
                <a:sym typeface="+mn-ea"/>
              </a:rPr>
              <a:t>最早时间开始</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②</a:t>
            </a:r>
            <a:r>
              <a:rPr lang="zh-CN" altLang="en-US" sz="2200" b="1" kern="100" dirty="0">
                <a:latin typeface="Times New Roman" panose="02020603050405020304" pitchFamily="18" charset="0"/>
                <a:cs typeface="Times New Roman" panose="02020603050405020304" pitchFamily="18" charset="0"/>
                <a:sym typeface="+mn-ea"/>
              </a:rPr>
              <a:t>最短时间课程</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③最早时间结束</a:t>
            </a:r>
            <a:endParaRPr lang="zh-CN" altLang="en-US" sz="2200" b="1" kern="100" dirty="0">
              <a:latin typeface="Times New Roman" panose="02020603050405020304" pitchFamily="18" charset="0"/>
              <a:cs typeface="Times New Roman" panose="02020603050405020304" pitchFamily="18" charset="0"/>
              <a:sym typeface="+mn-ea"/>
            </a:endParaRPr>
          </a:p>
        </p:txBody>
      </p:sp>
      <p:sp>
        <p:nvSpPr>
          <p:cNvPr id="3" name="右大括号 2"/>
          <p:cNvSpPr/>
          <p:nvPr/>
        </p:nvSpPr>
        <p:spPr>
          <a:xfrm>
            <a:off x="2581910" y="4646295"/>
            <a:ext cx="288290" cy="648335"/>
          </a:xfrm>
          <a:prstGeom prst="rightBrace">
            <a:avLst/>
          </a:prstGeom>
          <a:noFill/>
          <a:ln w="952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文本框 6"/>
          <p:cNvSpPr txBox="1"/>
          <p:nvPr/>
        </p:nvSpPr>
        <p:spPr>
          <a:xfrm>
            <a:off x="2906395" y="4799330"/>
            <a:ext cx="3006090" cy="342265"/>
          </a:xfrm>
          <a:prstGeom prst="rect">
            <a:avLst/>
          </a:prstGeom>
          <a:noFill/>
        </p:spPr>
        <p:txBody>
          <a:bodyPr wrap="square" rtlCol="0">
            <a:noAutofit/>
          </a:bodyPr>
          <a:p>
            <a:r>
              <a:rPr lang="zh-CN" altLang="en-US">
                <a:solidFill>
                  <a:srgbClr val="FF0000"/>
                </a:solidFill>
              </a:rPr>
              <a:t>举反例可以证明</a:t>
            </a:r>
            <a:r>
              <a:rPr lang="zh-CN" altLang="en-US">
                <a:solidFill>
                  <a:srgbClr val="FF0000"/>
                </a:solidFill>
              </a:rPr>
              <a:t>不适用</a:t>
            </a:r>
            <a:endParaRPr lang="zh-CN" altLang="en-US">
              <a:solidFill>
                <a:srgbClr val="FF0000"/>
              </a:solidFill>
            </a:endParaRPr>
          </a:p>
        </p:txBody>
      </p:sp>
      <p:sp>
        <p:nvSpPr>
          <p:cNvPr id="9" name="文本框 8"/>
          <p:cNvSpPr txBox="1"/>
          <p:nvPr/>
        </p:nvSpPr>
        <p:spPr>
          <a:xfrm>
            <a:off x="2494280" y="5519420"/>
            <a:ext cx="3678555" cy="337185"/>
          </a:xfrm>
          <a:prstGeom prst="rect">
            <a:avLst/>
          </a:prstGeom>
          <a:noFill/>
        </p:spPr>
        <p:txBody>
          <a:bodyPr wrap="square" rtlCol="0">
            <a:noAutofit/>
          </a:bodyPr>
          <a:p>
            <a:r>
              <a:rPr lang="zh-CN" altLang="en-US">
                <a:solidFill>
                  <a:srgbClr val="FF0000"/>
                </a:solidFill>
              </a:rPr>
              <a:t>：用数学归纳法证明可以</a:t>
            </a:r>
            <a:r>
              <a:rPr lang="zh-CN" altLang="en-US">
                <a:solidFill>
                  <a:srgbClr val="FF0000"/>
                </a:solidFill>
              </a:rPr>
              <a:t>使用</a:t>
            </a:r>
            <a:endParaRPr lang="zh-CN" altLang="en-US">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23850" y="836930"/>
            <a:ext cx="6769100" cy="8731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①</a:t>
            </a:r>
            <a:r>
              <a:rPr lang="zh-CN" altLang="en-US" sz="2200" b="1" kern="100" dirty="0">
                <a:latin typeface="Times New Roman" panose="02020603050405020304" pitchFamily="18" charset="0"/>
                <a:cs typeface="Times New Roman" panose="02020603050405020304" pitchFamily="18" charset="0"/>
                <a:sym typeface="+mn-ea"/>
              </a:rPr>
              <a:t>最早时间开始</a:t>
            </a:r>
            <a:endParaRPr lang="zh-CN" altLang="en-US" sz="2200" b="1" kern="100" dirty="0">
              <a:latin typeface="Times New Roman" panose="02020603050405020304" pitchFamily="18" charset="0"/>
              <a:cs typeface="Times New Roman" panose="02020603050405020304" pitchFamily="18" charset="0"/>
              <a:sym typeface="+mn-ea"/>
            </a:endParaRPr>
          </a:p>
          <a:p>
            <a:pPr algn="just">
              <a:lnSpc>
                <a:spcPct val="150000"/>
              </a:lnSpc>
              <a:spcBef>
                <a:spcPts val="0"/>
              </a:spcBef>
              <a:spcAft>
                <a:spcPts val="0"/>
              </a:spcAft>
            </a:pPr>
            <a:endParaRPr lang="zh-CN" altLang="en-US" sz="2200" b="1" kern="100" dirty="0">
              <a:latin typeface="Times New Roman" panose="02020603050405020304" pitchFamily="18" charset="0"/>
              <a:cs typeface="Times New Roman" panose="02020603050405020304" pitchFamily="18" charset="0"/>
              <a:sym typeface="+mn-ea"/>
            </a:endParaRPr>
          </a:p>
        </p:txBody>
      </p:sp>
      <p:cxnSp>
        <p:nvCxnSpPr>
          <p:cNvPr id="8" name="直接连接符 7"/>
          <p:cNvCxnSpPr/>
          <p:nvPr/>
        </p:nvCxnSpPr>
        <p:spPr>
          <a:xfrm flipV="1">
            <a:off x="1547495" y="1844675"/>
            <a:ext cx="4723130" cy="508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9" name="直接连接符 8"/>
          <p:cNvCxnSpPr/>
          <p:nvPr/>
        </p:nvCxnSpPr>
        <p:spPr>
          <a:xfrm flipH="1">
            <a:off x="1691640" y="1847850"/>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0" name="直接连接符 9"/>
          <p:cNvCxnSpPr/>
          <p:nvPr/>
        </p:nvCxnSpPr>
        <p:spPr>
          <a:xfrm flipH="1">
            <a:off x="3181985" y="1849120"/>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1" name="直接连接符 10"/>
          <p:cNvCxnSpPr/>
          <p:nvPr/>
        </p:nvCxnSpPr>
        <p:spPr>
          <a:xfrm flipH="1">
            <a:off x="4528820" y="1850390"/>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12" name="直接连接符 11"/>
          <p:cNvCxnSpPr/>
          <p:nvPr/>
        </p:nvCxnSpPr>
        <p:spPr>
          <a:xfrm flipH="1">
            <a:off x="5947410" y="1851660"/>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sp>
        <p:nvSpPr>
          <p:cNvPr id="13" name="文本框 12"/>
          <p:cNvSpPr txBox="1"/>
          <p:nvPr/>
        </p:nvSpPr>
        <p:spPr>
          <a:xfrm>
            <a:off x="1403985" y="1483360"/>
            <a:ext cx="611568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8:00                  10:00           12:00             14:00</a:t>
            </a:r>
            <a:r>
              <a:rPr lang="en-US" altLang="zh-CN"/>
              <a:t> </a:t>
            </a:r>
            <a:endParaRPr lang="en-US" altLang="zh-CN"/>
          </a:p>
        </p:txBody>
      </p:sp>
      <p:sp>
        <p:nvSpPr>
          <p:cNvPr id="14" name="矩形 13"/>
          <p:cNvSpPr/>
          <p:nvPr/>
        </p:nvSpPr>
        <p:spPr>
          <a:xfrm>
            <a:off x="1673860" y="207962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矩形 14"/>
          <p:cNvSpPr/>
          <p:nvPr/>
        </p:nvSpPr>
        <p:spPr>
          <a:xfrm>
            <a:off x="1908175" y="282384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矩形 15"/>
          <p:cNvSpPr/>
          <p:nvPr/>
        </p:nvSpPr>
        <p:spPr>
          <a:xfrm>
            <a:off x="2971800" y="304609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矩形 16"/>
          <p:cNvSpPr/>
          <p:nvPr/>
        </p:nvSpPr>
        <p:spPr>
          <a:xfrm>
            <a:off x="4035425" y="336613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矩形 17"/>
          <p:cNvSpPr/>
          <p:nvPr/>
        </p:nvSpPr>
        <p:spPr>
          <a:xfrm>
            <a:off x="2628265" y="2384425"/>
            <a:ext cx="3319780"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1821815" y="1814195"/>
            <a:ext cx="753745" cy="282575"/>
          </a:xfrm>
          <a:prstGeom prst="rect">
            <a:avLst/>
          </a:prstGeom>
          <a:noFill/>
        </p:spPr>
        <p:txBody>
          <a:bodyPr wrap="square" rtlCol="0">
            <a:noAutofit/>
          </a:bodyPr>
          <a:p>
            <a:r>
              <a:rPr lang="zh-CN" altLang="en-US" sz="1400"/>
              <a:t>高数</a:t>
            </a:r>
            <a:endParaRPr lang="zh-CN" altLang="en-US" sz="1400"/>
          </a:p>
        </p:txBody>
      </p:sp>
      <p:sp>
        <p:nvSpPr>
          <p:cNvPr id="20" name="文本框 19"/>
          <p:cNvSpPr txBox="1"/>
          <p:nvPr/>
        </p:nvSpPr>
        <p:spPr>
          <a:xfrm>
            <a:off x="3707765" y="2101850"/>
            <a:ext cx="970915" cy="290830"/>
          </a:xfrm>
          <a:prstGeom prst="rect">
            <a:avLst/>
          </a:prstGeom>
          <a:noFill/>
        </p:spPr>
        <p:txBody>
          <a:bodyPr wrap="square" rtlCol="0">
            <a:noAutofit/>
          </a:bodyPr>
          <a:p>
            <a:r>
              <a:rPr lang="zh-CN" altLang="en-US" sz="1400"/>
              <a:t>电子</a:t>
            </a:r>
            <a:r>
              <a:rPr lang="zh-CN" altLang="en-US" sz="1400"/>
              <a:t>商务</a:t>
            </a:r>
            <a:endParaRPr lang="zh-CN" altLang="en-US" sz="1400"/>
          </a:p>
        </p:txBody>
      </p:sp>
      <p:sp>
        <p:nvSpPr>
          <p:cNvPr id="21" name="文本框 20"/>
          <p:cNvSpPr txBox="1"/>
          <p:nvPr/>
        </p:nvSpPr>
        <p:spPr>
          <a:xfrm>
            <a:off x="1944370" y="2553335"/>
            <a:ext cx="970915" cy="290830"/>
          </a:xfrm>
          <a:prstGeom prst="rect">
            <a:avLst/>
          </a:prstGeom>
          <a:noFill/>
        </p:spPr>
        <p:txBody>
          <a:bodyPr wrap="square" rtlCol="0">
            <a:noAutofit/>
          </a:bodyPr>
          <a:p>
            <a:r>
              <a:rPr lang="zh-CN" altLang="en-US" sz="1400"/>
              <a:t>数据</a:t>
            </a:r>
            <a:r>
              <a:rPr lang="zh-CN" altLang="en-US" sz="1400"/>
              <a:t>结构</a:t>
            </a:r>
            <a:endParaRPr lang="zh-CN" altLang="en-US" sz="1400"/>
          </a:p>
        </p:txBody>
      </p:sp>
      <p:sp>
        <p:nvSpPr>
          <p:cNvPr id="22" name="文本框 21"/>
          <p:cNvSpPr txBox="1"/>
          <p:nvPr/>
        </p:nvSpPr>
        <p:spPr>
          <a:xfrm>
            <a:off x="2937510" y="2744470"/>
            <a:ext cx="1172210" cy="308610"/>
          </a:xfrm>
          <a:prstGeom prst="rect">
            <a:avLst/>
          </a:prstGeom>
          <a:noFill/>
        </p:spPr>
        <p:txBody>
          <a:bodyPr wrap="square" rtlCol="0">
            <a:noAutofit/>
          </a:bodyPr>
          <a:p>
            <a:r>
              <a:rPr lang="zh-CN" altLang="en-US" sz="1400"/>
              <a:t>计算机</a:t>
            </a:r>
            <a:r>
              <a:rPr lang="zh-CN" altLang="en-US" sz="1400"/>
              <a:t>基础</a:t>
            </a:r>
            <a:endParaRPr lang="zh-CN" altLang="en-US" sz="1400"/>
          </a:p>
        </p:txBody>
      </p:sp>
      <p:sp>
        <p:nvSpPr>
          <p:cNvPr id="23" name="文本框 22"/>
          <p:cNvSpPr txBox="1"/>
          <p:nvPr/>
        </p:nvSpPr>
        <p:spPr>
          <a:xfrm>
            <a:off x="4106545" y="3035935"/>
            <a:ext cx="755650" cy="288925"/>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C</a:t>
            </a:r>
            <a:r>
              <a:rPr lang="zh-CN" altLang="en-US" sz="1400">
                <a:latin typeface="Times New Roman" panose="02020603050405020304" pitchFamily="18" charset="0"/>
                <a:cs typeface="Times New Roman" panose="02020603050405020304" pitchFamily="18" charset="0"/>
              </a:rPr>
              <a:t>语言</a:t>
            </a:r>
            <a:endParaRPr lang="zh-CN" altLang="en-US" sz="1400">
              <a:latin typeface="Times New Roman" panose="02020603050405020304" pitchFamily="18" charset="0"/>
              <a:cs typeface="Times New Roman" panose="02020603050405020304" pitchFamily="18" charset="0"/>
            </a:endParaRPr>
          </a:p>
        </p:txBody>
      </p:sp>
      <p:sp>
        <p:nvSpPr>
          <p:cNvPr id="25" name="流程图: 终止 24"/>
          <p:cNvSpPr/>
          <p:nvPr/>
        </p:nvSpPr>
        <p:spPr>
          <a:xfrm>
            <a:off x="1331595" y="1979295"/>
            <a:ext cx="5043170" cy="706120"/>
          </a:xfrm>
          <a:prstGeom prst="flowChartTerminator">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云形标注 25"/>
          <p:cNvSpPr/>
          <p:nvPr/>
        </p:nvSpPr>
        <p:spPr>
          <a:xfrm>
            <a:off x="6300470" y="1628775"/>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rPr>
              <a:t>按照规则只有最优情况是两课安排</a:t>
            </a:r>
            <a:endParaRPr kumimoji="0" lang="zh-CN" altLang="en-US" sz="1200" b="1" u="none" strike="noStrike" cap="none" normalizeH="0" baseline="0" smtClean="0">
              <a:ln>
                <a:noFill/>
              </a:ln>
              <a:solidFill>
                <a:schemeClr val="tx1"/>
              </a:solidFill>
              <a:effectLst/>
              <a:latin typeface="宋体" panose="02010600030101010101" pitchFamily="2" charset="-122"/>
            </a:endParaRPr>
          </a:p>
        </p:txBody>
      </p:sp>
      <p:sp>
        <p:nvSpPr>
          <p:cNvPr id="27" name="文本框 26"/>
          <p:cNvSpPr txBox="1"/>
          <p:nvPr/>
        </p:nvSpPr>
        <p:spPr>
          <a:xfrm>
            <a:off x="395605" y="3861435"/>
            <a:ext cx="6769100" cy="873125"/>
          </a:xfrm>
          <a:prstGeom prst="rect">
            <a:avLst/>
          </a:prstGeom>
          <a:noFill/>
        </p:spPr>
        <p:txBody>
          <a:bodyPr wrap="square" rtlCol="0" anchor="t">
            <a:noAutofit/>
          </a:bodyPr>
          <a:p>
            <a:pPr algn="just">
              <a:lnSpc>
                <a:spcPct val="150000"/>
              </a:lnSpc>
              <a:spcBef>
                <a:spcPts val="0"/>
              </a:spcBef>
              <a:spcAft>
                <a:spcPts val="0"/>
              </a:spcAft>
            </a:pPr>
            <a:r>
              <a:rPr lang="zh-CN" altLang="en-US" sz="2200" b="1" kern="100" dirty="0">
                <a:latin typeface="Times New Roman" panose="02020603050405020304" pitchFamily="18" charset="0"/>
                <a:cs typeface="Times New Roman" panose="02020603050405020304" pitchFamily="18" charset="0"/>
                <a:sym typeface="+mn-ea"/>
              </a:rPr>
              <a:t>①</a:t>
            </a:r>
            <a:r>
              <a:rPr lang="zh-CN" altLang="en-US" sz="2200" b="1" kern="100" dirty="0">
                <a:latin typeface="Times New Roman" panose="02020603050405020304" pitchFamily="18" charset="0"/>
                <a:cs typeface="Times New Roman" panose="02020603050405020304" pitchFamily="18" charset="0"/>
                <a:sym typeface="+mn-ea"/>
              </a:rPr>
              <a:t>最短时间课程</a:t>
            </a:r>
            <a:endParaRPr lang="zh-CN" altLang="en-US" sz="2200" b="1" kern="100" dirty="0">
              <a:latin typeface="Times New Roman" panose="02020603050405020304" pitchFamily="18" charset="0"/>
              <a:cs typeface="Times New Roman" panose="02020603050405020304" pitchFamily="18" charset="0"/>
              <a:sym typeface="+mn-ea"/>
            </a:endParaRPr>
          </a:p>
        </p:txBody>
      </p:sp>
      <p:cxnSp>
        <p:nvCxnSpPr>
          <p:cNvPr id="28" name="直接连接符 27"/>
          <p:cNvCxnSpPr/>
          <p:nvPr/>
        </p:nvCxnSpPr>
        <p:spPr>
          <a:xfrm flipV="1">
            <a:off x="1619250" y="4869180"/>
            <a:ext cx="4723130" cy="508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29" name="直接连接符 28"/>
          <p:cNvCxnSpPr/>
          <p:nvPr/>
        </p:nvCxnSpPr>
        <p:spPr>
          <a:xfrm flipH="1">
            <a:off x="1763395" y="487235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30" name="直接连接符 29"/>
          <p:cNvCxnSpPr/>
          <p:nvPr/>
        </p:nvCxnSpPr>
        <p:spPr>
          <a:xfrm flipH="1">
            <a:off x="3253740" y="487362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31" name="直接连接符 30"/>
          <p:cNvCxnSpPr/>
          <p:nvPr/>
        </p:nvCxnSpPr>
        <p:spPr>
          <a:xfrm flipH="1">
            <a:off x="4600575" y="487489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32" name="直接连接符 31"/>
          <p:cNvCxnSpPr/>
          <p:nvPr/>
        </p:nvCxnSpPr>
        <p:spPr>
          <a:xfrm flipH="1">
            <a:off x="6019165" y="4876165"/>
            <a:ext cx="0" cy="69215"/>
          </a:xfrm>
          <a:prstGeom prst="line">
            <a:avLst/>
          </a:prstGeom>
          <a:solidFill>
            <a:schemeClr val="accent1"/>
          </a:solidFill>
          <a:ln w="19050" cap="flat" cmpd="sng" algn="ctr">
            <a:solidFill>
              <a:schemeClr val="tx1"/>
            </a:solidFill>
            <a:prstDash val="solid"/>
            <a:round/>
            <a:headEnd type="none" w="med" len="med"/>
            <a:tailEnd type="none" w="med" len="med"/>
          </a:ln>
        </p:spPr>
      </p:cxnSp>
      <p:sp>
        <p:nvSpPr>
          <p:cNvPr id="33" name="文本框 32"/>
          <p:cNvSpPr txBox="1"/>
          <p:nvPr/>
        </p:nvSpPr>
        <p:spPr>
          <a:xfrm>
            <a:off x="1475740" y="4507865"/>
            <a:ext cx="611568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8:00                  10:00           12:00             14:00</a:t>
            </a:r>
            <a:r>
              <a:rPr lang="en-US" altLang="zh-CN"/>
              <a:t> </a:t>
            </a:r>
            <a:endParaRPr lang="en-US" altLang="zh-CN"/>
          </a:p>
        </p:txBody>
      </p:sp>
      <p:sp>
        <p:nvSpPr>
          <p:cNvPr id="34" name="矩形 33"/>
          <p:cNvSpPr/>
          <p:nvPr/>
        </p:nvSpPr>
        <p:spPr>
          <a:xfrm>
            <a:off x="1745615" y="5104130"/>
            <a:ext cx="138620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矩形 34"/>
          <p:cNvSpPr/>
          <p:nvPr/>
        </p:nvSpPr>
        <p:spPr>
          <a:xfrm>
            <a:off x="2519680" y="6003925"/>
            <a:ext cx="93662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矩形 37"/>
          <p:cNvSpPr/>
          <p:nvPr/>
        </p:nvSpPr>
        <p:spPr>
          <a:xfrm>
            <a:off x="3204210" y="5417820"/>
            <a:ext cx="3319780"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9" name="文本框 38"/>
          <p:cNvSpPr txBox="1"/>
          <p:nvPr/>
        </p:nvSpPr>
        <p:spPr>
          <a:xfrm>
            <a:off x="1893570" y="4838700"/>
            <a:ext cx="753745" cy="282575"/>
          </a:xfrm>
          <a:prstGeom prst="rect">
            <a:avLst/>
          </a:prstGeom>
          <a:noFill/>
        </p:spPr>
        <p:txBody>
          <a:bodyPr wrap="square" rtlCol="0">
            <a:noAutofit/>
          </a:bodyPr>
          <a:p>
            <a:r>
              <a:rPr lang="zh-CN" altLang="en-US" sz="1400"/>
              <a:t>高数</a:t>
            </a:r>
            <a:endParaRPr lang="zh-CN" altLang="en-US" sz="1400"/>
          </a:p>
        </p:txBody>
      </p:sp>
      <p:sp>
        <p:nvSpPr>
          <p:cNvPr id="40" name="文本框 39"/>
          <p:cNvSpPr txBox="1"/>
          <p:nvPr/>
        </p:nvSpPr>
        <p:spPr>
          <a:xfrm>
            <a:off x="3779520" y="5126355"/>
            <a:ext cx="970915" cy="290830"/>
          </a:xfrm>
          <a:prstGeom prst="rect">
            <a:avLst/>
          </a:prstGeom>
          <a:noFill/>
        </p:spPr>
        <p:txBody>
          <a:bodyPr wrap="square" rtlCol="0">
            <a:noAutofit/>
          </a:bodyPr>
          <a:p>
            <a:r>
              <a:rPr lang="zh-CN" altLang="en-US" sz="1400"/>
              <a:t>电子</a:t>
            </a:r>
            <a:r>
              <a:rPr lang="zh-CN" altLang="en-US" sz="1400"/>
              <a:t>商务</a:t>
            </a:r>
            <a:endParaRPr lang="zh-CN" altLang="en-US" sz="1400"/>
          </a:p>
        </p:txBody>
      </p:sp>
      <p:sp>
        <p:nvSpPr>
          <p:cNvPr id="41" name="文本框 40"/>
          <p:cNvSpPr txBox="1"/>
          <p:nvPr/>
        </p:nvSpPr>
        <p:spPr>
          <a:xfrm>
            <a:off x="2555875" y="5733415"/>
            <a:ext cx="970915" cy="290830"/>
          </a:xfrm>
          <a:prstGeom prst="rect">
            <a:avLst/>
          </a:prstGeom>
          <a:noFill/>
        </p:spPr>
        <p:txBody>
          <a:bodyPr wrap="square" rtlCol="0">
            <a:noAutofit/>
          </a:bodyPr>
          <a:p>
            <a:r>
              <a:rPr lang="zh-CN" altLang="en-US" sz="1400"/>
              <a:t>数据</a:t>
            </a:r>
            <a:r>
              <a:rPr lang="zh-CN" altLang="en-US" sz="1400"/>
              <a:t>结构</a:t>
            </a:r>
            <a:endParaRPr lang="zh-CN" altLang="en-US" sz="1400"/>
          </a:p>
        </p:txBody>
      </p:sp>
      <p:sp>
        <p:nvSpPr>
          <p:cNvPr id="45" name="云形标注 44"/>
          <p:cNvSpPr/>
          <p:nvPr/>
        </p:nvSpPr>
        <p:spPr>
          <a:xfrm>
            <a:off x="6372225" y="4653280"/>
            <a:ext cx="1877060" cy="891540"/>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ctr" defTabSz="914400" rtl="0" eaLnBrk="1" fontAlgn="base" latinLnBrk="0" hangingPunct="1">
              <a:lnSpc>
                <a:spcPct val="100000"/>
              </a:lnSpc>
              <a:spcBef>
                <a:spcPct val="0"/>
              </a:spcBef>
              <a:spcAft>
                <a:spcPct val="0"/>
              </a:spcAft>
              <a:buClrTx/>
              <a:buSzTx/>
              <a:buFontTx/>
              <a:buNone/>
            </a:pPr>
            <a:r>
              <a:rPr kumimoji="0" lang="zh-CN" altLang="en-US" sz="1200" b="1" u="none" strike="noStrike" cap="none" normalizeH="0" baseline="0" smtClean="0">
                <a:ln>
                  <a:noFill/>
                </a:ln>
                <a:solidFill>
                  <a:schemeClr val="tx1"/>
                </a:solidFill>
                <a:effectLst/>
                <a:latin typeface="宋体" panose="02010600030101010101" pitchFamily="2" charset="-122"/>
              </a:rPr>
              <a:t>按照规则只有最优情况是</a:t>
            </a:r>
            <a:r>
              <a:rPr kumimoji="0" lang="zh-CN" altLang="en-US" sz="1200" b="1" u="none" strike="noStrike" cap="none" normalizeH="0" baseline="0" smtClean="0">
                <a:ln>
                  <a:noFill/>
                </a:ln>
                <a:solidFill>
                  <a:schemeClr val="tx1"/>
                </a:solidFill>
                <a:effectLst/>
                <a:latin typeface="宋体" panose="02010600030101010101" pitchFamily="2" charset="-122"/>
              </a:rPr>
              <a:t>一课安排</a:t>
            </a:r>
            <a:endParaRPr kumimoji="0" lang="zh-CN" altLang="en-US" sz="1200" b="1" u="none" strike="noStrike" cap="none" normalizeH="0" baseline="0" smtClean="0">
              <a:ln>
                <a:noFill/>
              </a:ln>
              <a:solidFill>
                <a:schemeClr val="tx1"/>
              </a:solidFill>
              <a:effectLst/>
              <a:latin typeface="宋体" panose="02010600030101010101" pitchFamily="2" charset="-122"/>
            </a:endParaRPr>
          </a:p>
        </p:txBody>
      </p:sp>
      <p:sp>
        <p:nvSpPr>
          <p:cNvPr id="46" name="流程图: 终止 45"/>
          <p:cNvSpPr/>
          <p:nvPr/>
        </p:nvSpPr>
        <p:spPr>
          <a:xfrm>
            <a:off x="2333625" y="5751830"/>
            <a:ext cx="1384935" cy="586105"/>
          </a:xfrm>
          <a:prstGeom prst="flowChartTerminator">
            <a:avLst/>
          </a:prstGeom>
          <a:noFill/>
          <a:ln w="9525" cap="flat" cmpd="sng" algn="ctr">
            <a:solidFill>
              <a:srgbClr val="FF0000"/>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anim calcmode="lin" valueType="num">
                                      <p:cBhvr additive="base">
                                        <p:cTn id="11" dur="500" fill="hold"/>
                                        <p:tgtEl>
                                          <p:spTgt spid="26"/>
                                        </p:tgtEl>
                                        <p:attrNameLst>
                                          <p:attrName>ppt_x</p:attrName>
                                        </p:attrNameLst>
                                      </p:cBhvr>
                                      <p:tavLst>
                                        <p:tav tm="0">
                                          <p:val>
                                            <p:strVal val="#ppt_x"/>
                                          </p:val>
                                        </p:tav>
                                        <p:tav tm="100000">
                                          <p:val>
                                            <p:strVal val="#ppt_x"/>
                                          </p:val>
                                        </p:tav>
                                      </p:tavLst>
                                    </p:anim>
                                    <p:anim calcmode="lin" valueType="num">
                                      <p:cBhvr additive="base">
                                        <p:cTn id="12"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6"/>
                                        </p:tgtEl>
                                        <p:attrNameLst>
                                          <p:attrName>style.visibility</p:attrName>
                                        </p:attrNameLst>
                                      </p:cBhvr>
                                      <p:to>
                                        <p:strVal val="visible"/>
                                      </p:to>
                                    </p:set>
                                    <p:anim calcmode="lin" valueType="num">
                                      <p:cBhvr additive="base">
                                        <p:cTn id="17" dur="500" fill="hold"/>
                                        <p:tgtEl>
                                          <p:spTgt spid="46"/>
                                        </p:tgtEl>
                                        <p:attrNameLst>
                                          <p:attrName>ppt_x</p:attrName>
                                        </p:attrNameLst>
                                      </p:cBhvr>
                                      <p:tavLst>
                                        <p:tav tm="0">
                                          <p:val>
                                            <p:strVal val="#ppt_x"/>
                                          </p:val>
                                        </p:tav>
                                        <p:tav tm="100000">
                                          <p:val>
                                            <p:strVal val="#ppt_x"/>
                                          </p:val>
                                        </p:tav>
                                      </p:tavLst>
                                    </p:anim>
                                    <p:anim calcmode="lin" valueType="num">
                                      <p:cBhvr additive="base">
                                        <p:cTn id="18" dur="500" fill="hold"/>
                                        <p:tgtEl>
                                          <p:spTgt spid="46"/>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45"/>
                                        </p:tgtEl>
                                        <p:attrNameLst>
                                          <p:attrName>style.visibility</p:attrName>
                                        </p:attrNameLst>
                                      </p:cBhvr>
                                      <p:to>
                                        <p:strVal val="visible"/>
                                      </p:to>
                                    </p:set>
                                    <p:anim calcmode="lin" valueType="num">
                                      <p:cBhvr additive="base">
                                        <p:cTn id="21" dur="500" fill="hold"/>
                                        <p:tgtEl>
                                          <p:spTgt spid="45"/>
                                        </p:tgtEl>
                                        <p:attrNameLst>
                                          <p:attrName>ppt_x</p:attrName>
                                        </p:attrNameLst>
                                      </p:cBhvr>
                                      <p:tavLst>
                                        <p:tav tm="0">
                                          <p:val>
                                            <p:strVal val="#ppt_x"/>
                                          </p:val>
                                        </p:tav>
                                        <p:tav tm="100000">
                                          <p:val>
                                            <p:strVal val="#ppt_x"/>
                                          </p:val>
                                        </p:tav>
                                      </p:tavLst>
                                    </p:anim>
                                    <p:anim calcmode="lin" valueType="num">
                                      <p:cBhvr additive="base">
                                        <p:cTn id="22" dur="500" fill="hold"/>
                                        <p:tgtEl>
                                          <p:spTgt spid="4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5" grpId="1" animBg="1"/>
      <p:bldP spid="26" grpId="1" animBg="1"/>
      <p:bldP spid="46" grpId="0" animBg="1"/>
      <p:bldP spid="45" grpId="0" animBg="1"/>
      <p:bldP spid="46" grpId="1" animBg="1"/>
      <p:bldP spid="45" grpId="1" animBg="1"/>
    </p:bldLst>
  </p:timing>
</p:sld>
</file>

<file path=ppt/tags/tag1.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0.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1.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2.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13.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2.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3.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4.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5.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6.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7.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8.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ags/tag9.xml><?xml version="1.0" encoding="utf-8"?>
<p:tagLst xmlns:p="http://schemas.openxmlformats.org/presentationml/2006/main">
  <p:tag name="KSO_WM_DIAGRAM_VIRTUALLY_FRAME" val="{&quot;height&quot;:239.35999999999999,&quot;left&quot;:304.909842519685,&quot;top&quot;:209.59905511811024,&quot;width&quot;:326.7233070866142}"/>
</p:tagLst>
</file>

<file path=ppt/theme/theme1.xml><?xml version="1.0" encoding="utf-8"?>
<a:theme xmlns:a="http://schemas.openxmlformats.org/drawingml/2006/main" name="第一PPT：www.1ppt.com">
  <a:themeElements>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演示设计">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8038</Words>
  <Application>WPS 演示</Application>
  <PresentationFormat>全屏显示(4:3)</PresentationFormat>
  <Paragraphs>940</Paragraphs>
  <Slides>44</Slides>
  <Notes>6</Notes>
  <HiddenSlides>1</HiddenSlides>
  <MMClips>0</MMClips>
  <ScaleCrop>false</ScaleCrop>
  <HeadingPairs>
    <vt:vector size="8" baseType="variant">
      <vt:variant>
        <vt:lpstr>已用的字体</vt:lpstr>
      </vt:variant>
      <vt:variant>
        <vt:i4>18</vt:i4>
      </vt:variant>
      <vt:variant>
        <vt:lpstr>主题</vt:lpstr>
      </vt:variant>
      <vt:variant>
        <vt:i4>1</vt:i4>
      </vt:variant>
      <vt:variant>
        <vt:lpstr>嵌入 OLE 服务器</vt:lpstr>
      </vt:variant>
      <vt:variant>
        <vt:i4>9</vt:i4>
      </vt:variant>
      <vt:variant>
        <vt:lpstr>幻灯片标题</vt:lpstr>
      </vt:variant>
      <vt:variant>
        <vt:i4>44</vt:i4>
      </vt:variant>
    </vt:vector>
  </HeadingPairs>
  <TitlesOfParts>
    <vt:vector size="72" baseType="lpstr">
      <vt:lpstr>Arial</vt:lpstr>
      <vt:lpstr>宋体</vt:lpstr>
      <vt:lpstr>Wingdings</vt:lpstr>
      <vt:lpstr>华文细黑</vt:lpstr>
      <vt:lpstr>Calibri</vt:lpstr>
      <vt:lpstr>Verdana</vt:lpstr>
      <vt:lpstr>方正正大黑简体</vt:lpstr>
      <vt:lpstr>黑体</vt:lpstr>
      <vt:lpstr>微软雅黑</vt:lpstr>
      <vt:lpstr>Times New Roman</vt:lpstr>
      <vt:lpstr>隶书</vt:lpstr>
      <vt:lpstr>Arial Unicode MS</vt:lpstr>
      <vt:lpstr>华文中宋</vt:lpstr>
      <vt:lpstr>楷体_GB2312</vt:lpstr>
      <vt:lpstr>新宋体</vt:lpstr>
      <vt:lpstr>Symbol</vt:lpstr>
      <vt:lpstr>华文新魏</vt:lpstr>
      <vt:lpstr>Cambria Math</vt:lpstr>
      <vt:lpstr>第一PPT：www.1ppt.com</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lastModifiedBy>时间矿泉水</cp:lastModifiedBy>
  <cp:revision>415</cp:revision>
  <dcterms:created xsi:type="dcterms:W3CDTF">2010-09-23T08:30:00Z</dcterms:created>
  <dcterms:modified xsi:type="dcterms:W3CDTF">2025-10-19T16:45:40Z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
    <vt:lpwstr>www.1ppt.com</vt:lpwstr>
  </property>
  <property fmtid="{D5CDD505-2E9C-101B-9397-08002B2CF9AE}" pid="3" name="ICV">
    <vt:lpwstr>EE327F7BBB4048909F030AD7F98148BF_13</vt:lpwstr>
  </property>
  <property fmtid="{D5CDD505-2E9C-101B-9397-08002B2CF9AE}" pid="4" name="KSOProductBuildVer">
    <vt:lpwstr>2052-12.1.0.23125</vt:lpwstr>
  </property>
</Properties>
</file>