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handoutMasterIdLst>
    <p:handoutMasterId r:id="rId52"/>
  </p:handoutMasterIdLst>
  <p:sldIdLst>
    <p:sldId id="258" r:id="rId3"/>
    <p:sldId id="710" r:id="rId4"/>
    <p:sldId id="711" r:id="rId5"/>
    <p:sldId id="335" r:id="rId6"/>
    <p:sldId id="332" r:id="rId7"/>
    <p:sldId id="334" r:id="rId8"/>
    <p:sldId id="333" r:id="rId9"/>
    <p:sldId id="339" r:id="rId10"/>
    <p:sldId id="365" r:id="rId11"/>
    <p:sldId id="366" r:id="rId12"/>
    <p:sldId id="367" r:id="rId13"/>
    <p:sldId id="676" r:id="rId14"/>
    <p:sldId id="677" r:id="rId15"/>
    <p:sldId id="678" r:id="rId16"/>
    <p:sldId id="679" r:id="rId17"/>
    <p:sldId id="680" r:id="rId18"/>
    <p:sldId id="262" r:id="rId19"/>
    <p:sldId id="263" r:id="rId20"/>
    <p:sldId id="681" r:id="rId21"/>
    <p:sldId id="682" r:id="rId22"/>
    <p:sldId id="683" r:id="rId23"/>
    <p:sldId id="684" r:id="rId24"/>
    <p:sldId id="685" r:id="rId25"/>
    <p:sldId id="686" r:id="rId26"/>
    <p:sldId id="687" r:id="rId27"/>
    <p:sldId id="688" r:id="rId28"/>
    <p:sldId id="689" r:id="rId29"/>
    <p:sldId id="690" r:id="rId30"/>
    <p:sldId id="691" r:id="rId31"/>
    <p:sldId id="271" r:id="rId32"/>
    <p:sldId id="693" r:id="rId33"/>
    <p:sldId id="712" r:id="rId34"/>
    <p:sldId id="713" r:id="rId35"/>
    <p:sldId id="583" r:id="rId36"/>
    <p:sldId id="585" r:id="rId37"/>
    <p:sldId id="696" r:id="rId38"/>
    <p:sldId id="697" r:id="rId39"/>
    <p:sldId id="698" r:id="rId40"/>
    <p:sldId id="694" r:id="rId41"/>
    <p:sldId id="699" r:id="rId42"/>
    <p:sldId id="700" r:id="rId43"/>
    <p:sldId id="701" r:id="rId44"/>
    <p:sldId id="702" r:id="rId45"/>
    <p:sldId id="703" r:id="rId46"/>
    <p:sldId id="704" r:id="rId47"/>
    <p:sldId id="695" r:id="rId48"/>
    <p:sldId id="714" r:id="rId49"/>
    <p:sldId id="715"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5126" autoAdjust="0"/>
  </p:normalViewPr>
  <p:slideViewPr>
    <p:cSldViewPr>
      <p:cViewPr varScale="1">
        <p:scale>
          <a:sx n="89" d="100"/>
          <a:sy n="89" d="100"/>
        </p:scale>
        <p:origin x="1109"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ommentAuthors" Target="commentAuthor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2FF5FB6-EC83-4F0B-9C49-A2AE5FF11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531A4391-6176-4B0C-AB32-316707DD16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t>2020/6/27</a:t>
            </a:fld>
            <a:endParaRPr lang="zh-CN" altLang="en-US"/>
          </a:p>
        </p:txBody>
      </p:sp>
      <p:sp>
        <p:nvSpPr>
          <p:cNvPr id="4" name="页脚占位符 3">
            <a:extLst>
              <a:ext uri="{FF2B5EF4-FFF2-40B4-BE49-F238E27FC236}">
                <a16:creationId xmlns="" xmlns:a16="http://schemas.microsoft.com/office/drawing/2014/main" id="{CFAE5E08-FE99-4D9B-9221-36CF13ECC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CB9C23A0-5E0D-4311-8A5E-A54B5559D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t>‹#›</a:t>
            </a:fld>
            <a:endParaRPr lang="zh-CN" altLang="en-US"/>
          </a:p>
        </p:txBody>
      </p:sp>
    </p:spTree>
    <p:extLst>
      <p:ext uri="{BB962C8B-B14F-4D97-AF65-F5344CB8AC3E}">
        <p14:creationId xmlns:p14="http://schemas.microsoft.com/office/powerpoint/2010/main" val="3933188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A6D177B0-CE64-45FF-B8FB-2198D71AC3E7}"/>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zh-CN" altLang="en-US"/>
          </a:p>
        </p:txBody>
      </p:sp>
      <p:sp>
        <p:nvSpPr>
          <p:cNvPr id="52227" name="Rectangle 3">
            <a:extLst>
              <a:ext uri="{FF2B5EF4-FFF2-40B4-BE49-F238E27FC236}">
                <a16:creationId xmlns="" xmlns:a16="http://schemas.microsoft.com/office/drawing/2014/main" id="{CB9DEB02-739E-44EC-8C4C-1A9760259BE6}"/>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134E214-E3C0-4F75-A783-D0C3FCB417FE}" type="datetimeFigureOut">
              <a:rPr lang="zh-CN" altLang="en-US"/>
              <a:pPr>
                <a:defRPr/>
              </a:pPr>
              <a:t>2020/6/27</a:t>
            </a:fld>
            <a:endParaRPr lang="en-US" altLang="zh-CN"/>
          </a:p>
        </p:txBody>
      </p:sp>
      <p:sp>
        <p:nvSpPr>
          <p:cNvPr id="4100" name="Rectangle 4">
            <a:extLst>
              <a:ext uri="{FF2B5EF4-FFF2-40B4-BE49-F238E27FC236}">
                <a16:creationId xmlns="" xmlns:a16="http://schemas.microsoft.com/office/drawing/2014/main" id="{83B2D1F3-213B-4921-884A-CD8D7BC907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 xmlns:a16="http://schemas.microsoft.com/office/drawing/2014/main" id="{D124B8CE-C19F-407C-94C7-98A156CD5897}"/>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 xmlns:a16="http://schemas.microsoft.com/office/drawing/2014/main" id="{45D83151-C66D-4E18-8E68-C0CC0E7086E5}"/>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zh-CN"/>
          </a:p>
        </p:txBody>
      </p:sp>
      <p:sp>
        <p:nvSpPr>
          <p:cNvPr id="52231" name="Rectangle 7">
            <a:extLst>
              <a:ext uri="{FF2B5EF4-FFF2-40B4-BE49-F238E27FC236}">
                <a16:creationId xmlns="" xmlns:a16="http://schemas.microsoft.com/office/drawing/2014/main" id="{BEA72B92-7B44-465E-832C-4311B15A2B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B76F6FC-157B-4160-B88F-123B3C4C0F29}" type="slidenum">
              <a:rPr lang="zh-CN" altLang="en-US"/>
              <a:pPr>
                <a:defRPr/>
              </a:pPr>
              <a:t>‹#›</a:t>
            </a:fld>
            <a:endParaRPr lang="en-US" altLang="zh-CN"/>
          </a:p>
        </p:txBody>
      </p:sp>
    </p:spTree>
    <p:extLst>
      <p:ext uri="{BB962C8B-B14F-4D97-AF65-F5344CB8AC3E}">
        <p14:creationId xmlns:p14="http://schemas.microsoft.com/office/powerpoint/2010/main" val="2804552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86F6E2BB-9384-4030-8AC2-488189DBB447}"/>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C5EDCEB3-D798-4D12-9FC1-F337677DDD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288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62B709B6-2410-4558-9AA7-76B6242A356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8CB2310A-25CF-4290-845A-833D3DC188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3751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D7E9D23-36DA-4EBE-A4CA-CCE33D988251}"/>
              </a:ext>
            </a:extLst>
          </p:cNvPr>
          <p:cNvSpPr>
            <a:spLocks noGrp="1"/>
          </p:cNvSpPr>
          <p:nvPr>
            <p:ph type="dt" sz="half" idx="10"/>
          </p:nvPr>
        </p:nvSpPr>
        <p:spPr/>
        <p:txBody>
          <a:bodyPr/>
          <a:lstStyle>
            <a:lvl1pPr>
              <a:defRPr/>
            </a:lvl1pPr>
          </a:lstStyle>
          <a:p>
            <a:pPr>
              <a:defRPr/>
            </a:pPr>
            <a:fld id="{ED4C337C-56CD-4E78-A199-8ED66DBF5B5B}"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0B02754E-F5C5-4EDF-AE85-EEC1C33E6C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0CFF13CB-C11E-4113-83EB-F80A755DCED0}"/>
              </a:ext>
            </a:extLst>
          </p:cNvPr>
          <p:cNvSpPr>
            <a:spLocks noGrp="1"/>
          </p:cNvSpPr>
          <p:nvPr>
            <p:ph type="sldNum" sz="quarter" idx="12"/>
          </p:nvPr>
        </p:nvSpPr>
        <p:spPr/>
        <p:txBody>
          <a:bodyPr/>
          <a:lstStyle>
            <a:lvl1pPr>
              <a:defRPr/>
            </a:lvl1pPr>
          </a:lstStyle>
          <a:p>
            <a:pPr>
              <a:defRPr/>
            </a:pPr>
            <a:fld id="{4621EFB7-24A1-4297-A07F-399B1DFE6377}" type="slidenum">
              <a:rPr lang="zh-CN" altLang="en-US"/>
              <a:pPr>
                <a:defRPr/>
              </a:pPr>
              <a:t>‹#›</a:t>
            </a:fld>
            <a:endParaRPr lang="zh-CN" altLang="en-US"/>
          </a:p>
        </p:txBody>
      </p:sp>
    </p:spTree>
    <p:extLst>
      <p:ext uri="{BB962C8B-B14F-4D97-AF65-F5344CB8AC3E}">
        <p14:creationId xmlns:p14="http://schemas.microsoft.com/office/powerpoint/2010/main" val="38144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48353805-F25A-43C5-91AA-4993BDBCEB46}"/>
              </a:ext>
            </a:extLst>
          </p:cNvPr>
          <p:cNvSpPr>
            <a:spLocks noGrp="1"/>
          </p:cNvSpPr>
          <p:nvPr>
            <p:ph type="dt" sz="half" idx="10"/>
          </p:nvPr>
        </p:nvSpPr>
        <p:spPr/>
        <p:txBody>
          <a:bodyPr/>
          <a:lstStyle>
            <a:lvl1pPr>
              <a:defRPr/>
            </a:lvl1pPr>
          </a:lstStyle>
          <a:p>
            <a:pPr>
              <a:defRPr/>
            </a:pPr>
            <a:fld id="{7A041A82-1373-40DD-AF95-6D291423A5BB}"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35E6F8F6-6DA5-478D-B3C5-1A93346BF12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55805901-AB37-4F14-97AB-0B7119715270}"/>
              </a:ext>
            </a:extLst>
          </p:cNvPr>
          <p:cNvSpPr>
            <a:spLocks noGrp="1"/>
          </p:cNvSpPr>
          <p:nvPr>
            <p:ph type="sldNum" sz="quarter" idx="12"/>
          </p:nvPr>
        </p:nvSpPr>
        <p:spPr/>
        <p:txBody>
          <a:bodyPr/>
          <a:lstStyle>
            <a:lvl1pPr>
              <a:defRPr/>
            </a:lvl1pPr>
          </a:lstStyle>
          <a:p>
            <a:pPr>
              <a:defRPr/>
            </a:pPr>
            <a:fld id="{C4FF7C98-0C26-42AA-8C14-C0C3C1C768A2}" type="slidenum">
              <a:rPr lang="zh-CN" altLang="en-US"/>
              <a:pPr>
                <a:defRPr/>
              </a:pPr>
              <a:t>‹#›</a:t>
            </a:fld>
            <a:endParaRPr lang="zh-CN" altLang="en-US"/>
          </a:p>
        </p:txBody>
      </p:sp>
    </p:spTree>
    <p:extLst>
      <p:ext uri="{BB962C8B-B14F-4D97-AF65-F5344CB8AC3E}">
        <p14:creationId xmlns:p14="http://schemas.microsoft.com/office/powerpoint/2010/main" val="10321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840A650-B2D6-4422-9CFC-7DEF6F1D7B7F}"/>
              </a:ext>
            </a:extLst>
          </p:cNvPr>
          <p:cNvSpPr>
            <a:spLocks noGrp="1"/>
          </p:cNvSpPr>
          <p:nvPr>
            <p:ph type="dt" sz="half" idx="10"/>
          </p:nvPr>
        </p:nvSpPr>
        <p:spPr/>
        <p:txBody>
          <a:bodyPr/>
          <a:lstStyle>
            <a:lvl1pPr>
              <a:defRPr/>
            </a:lvl1pPr>
          </a:lstStyle>
          <a:p>
            <a:pPr>
              <a:defRPr/>
            </a:pPr>
            <a:fld id="{C5A2F362-28BD-4F85-AA63-899E512CA5DD}"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6FB65D71-40F5-4924-848B-ED9C623FD5B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2263FFA4-B52C-4C70-9F74-90C0EB6214FD}"/>
              </a:ext>
            </a:extLst>
          </p:cNvPr>
          <p:cNvSpPr>
            <a:spLocks noGrp="1"/>
          </p:cNvSpPr>
          <p:nvPr>
            <p:ph type="sldNum" sz="quarter" idx="12"/>
          </p:nvPr>
        </p:nvSpPr>
        <p:spPr/>
        <p:txBody>
          <a:bodyPr/>
          <a:lstStyle>
            <a:lvl1pPr>
              <a:defRPr/>
            </a:lvl1pPr>
          </a:lstStyle>
          <a:p>
            <a:pPr>
              <a:defRPr/>
            </a:pPr>
            <a:fld id="{7B852C04-6D91-45C9-80C4-65680D9B2F04}" type="slidenum">
              <a:rPr lang="zh-CN" altLang="en-US"/>
              <a:pPr>
                <a:defRPr/>
              </a:pPr>
              <a:t>‹#›</a:t>
            </a:fld>
            <a:endParaRPr lang="zh-CN" altLang="en-US"/>
          </a:p>
        </p:txBody>
      </p:sp>
    </p:spTree>
    <p:extLst>
      <p:ext uri="{BB962C8B-B14F-4D97-AF65-F5344CB8AC3E}">
        <p14:creationId xmlns:p14="http://schemas.microsoft.com/office/powerpoint/2010/main" val="2769935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g1">
            <a:extLst>
              <a:ext uri="{FF2B5EF4-FFF2-40B4-BE49-F238E27FC236}">
                <a16:creationId xmlns="" xmlns:a16="http://schemas.microsoft.com/office/drawing/2014/main" id="{524105AB-1C27-4300-97E2-DB022C1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a:prstGeom prst="rect">
            <a:avLst/>
          </a:prstGeo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extLst>
      <p:ext uri="{BB962C8B-B14F-4D97-AF65-F5344CB8AC3E}">
        <p14:creationId xmlns:p14="http://schemas.microsoft.com/office/powerpoint/2010/main" val="426282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A1298DB8-93F6-41F8-9A44-CF9D6F34232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pPr>
                <a:defRPr/>
              </a:pPr>
              <a:t>‹#›</a:t>
            </a:fld>
            <a:endParaRPr lang="en-US" altLang="zh-CN"/>
          </a:p>
        </p:txBody>
      </p:sp>
    </p:spTree>
    <p:extLst>
      <p:ext uri="{BB962C8B-B14F-4D97-AF65-F5344CB8AC3E}">
        <p14:creationId xmlns:p14="http://schemas.microsoft.com/office/powerpoint/2010/main" val="1253629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2D7D8B92-78BC-40CB-A395-9A0B0E59E599}"/>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pPr>
                <a:defRPr/>
              </a:pPr>
              <a:t>‹#›</a:t>
            </a:fld>
            <a:endParaRPr lang="en-US" altLang="zh-CN"/>
          </a:p>
        </p:txBody>
      </p:sp>
    </p:spTree>
    <p:extLst>
      <p:ext uri="{BB962C8B-B14F-4D97-AF65-F5344CB8AC3E}">
        <p14:creationId xmlns:p14="http://schemas.microsoft.com/office/powerpoint/2010/main" val="349792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8A3A3C2B-15F2-489E-B29E-64A70D569EE4}"/>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pPr>
                <a:defRPr/>
              </a:pPr>
              <a:t>‹#›</a:t>
            </a:fld>
            <a:endParaRPr lang="en-US" altLang="zh-CN"/>
          </a:p>
        </p:txBody>
      </p:sp>
    </p:spTree>
    <p:extLst>
      <p:ext uri="{BB962C8B-B14F-4D97-AF65-F5344CB8AC3E}">
        <p14:creationId xmlns:p14="http://schemas.microsoft.com/office/powerpoint/2010/main" val="4130821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B0199EAE-FEAE-4C4F-85AC-67937A205782}"/>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pPr>
                <a:defRPr/>
              </a:pPr>
              <a:t>‹#›</a:t>
            </a:fld>
            <a:endParaRPr lang="en-US" altLang="zh-CN"/>
          </a:p>
        </p:txBody>
      </p:sp>
    </p:spTree>
    <p:extLst>
      <p:ext uri="{BB962C8B-B14F-4D97-AF65-F5344CB8AC3E}">
        <p14:creationId xmlns:p14="http://schemas.microsoft.com/office/powerpoint/2010/main" val="85251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150A9A8A-C971-4504-A131-6D66AB01431F}"/>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pPr>
                <a:defRPr/>
              </a:pPr>
              <a:t>‹#›</a:t>
            </a:fld>
            <a:endParaRPr lang="en-US" altLang="zh-CN"/>
          </a:p>
        </p:txBody>
      </p:sp>
    </p:spTree>
    <p:extLst>
      <p:ext uri="{BB962C8B-B14F-4D97-AF65-F5344CB8AC3E}">
        <p14:creationId xmlns:p14="http://schemas.microsoft.com/office/powerpoint/2010/main" val="960958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7EB722A9-5FD8-4623-B56E-8E2489C85167}"/>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pPr>
                <a:defRPr/>
              </a:pPr>
              <a:t>‹#›</a:t>
            </a:fld>
            <a:endParaRPr lang="en-US" altLang="zh-CN"/>
          </a:p>
        </p:txBody>
      </p:sp>
    </p:spTree>
    <p:extLst>
      <p:ext uri="{BB962C8B-B14F-4D97-AF65-F5344CB8AC3E}">
        <p14:creationId xmlns:p14="http://schemas.microsoft.com/office/powerpoint/2010/main" val="4046250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7335E714-5E53-429E-8B98-68164C0CB5C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pPr>
                <a:defRPr/>
              </a:pPr>
              <a:t>‹#›</a:t>
            </a:fld>
            <a:endParaRPr lang="en-US" altLang="zh-CN"/>
          </a:p>
        </p:txBody>
      </p:sp>
    </p:spTree>
    <p:extLst>
      <p:ext uri="{BB962C8B-B14F-4D97-AF65-F5344CB8AC3E}">
        <p14:creationId xmlns:p14="http://schemas.microsoft.com/office/powerpoint/2010/main" val="223232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3E9CAAF-2581-4A03-89F2-83724C17F79F}"/>
              </a:ext>
            </a:extLst>
          </p:cNvPr>
          <p:cNvSpPr>
            <a:spLocks noGrp="1"/>
          </p:cNvSpPr>
          <p:nvPr>
            <p:ph type="dt" sz="half" idx="10"/>
          </p:nvPr>
        </p:nvSpPr>
        <p:spPr/>
        <p:txBody>
          <a:bodyPr/>
          <a:lstStyle>
            <a:lvl1pPr>
              <a:defRPr/>
            </a:lvl1pPr>
          </a:lstStyle>
          <a:p>
            <a:pPr>
              <a:defRPr/>
            </a:pPr>
            <a:fld id="{676786A8-DA7B-4463-AC0E-627FA2928864}"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BDE22BBB-E3D2-4C02-9390-CD296E44725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619507BD-66FC-4412-874C-860F4F985E14}"/>
              </a:ext>
            </a:extLst>
          </p:cNvPr>
          <p:cNvSpPr>
            <a:spLocks noGrp="1"/>
          </p:cNvSpPr>
          <p:nvPr>
            <p:ph type="sldNum" sz="quarter" idx="12"/>
          </p:nvPr>
        </p:nvSpPr>
        <p:spPr/>
        <p:txBody>
          <a:bodyPr/>
          <a:lstStyle>
            <a:lvl1pPr>
              <a:defRPr/>
            </a:lvl1pPr>
          </a:lstStyle>
          <a:p>
            <a:pPr>
              <a:defRPr/>
            </a:pPr>
            <a:fld id="{98F0AC98-C112-462F-A733-1142817643B5}" type="slidenum">
              <a:rPr lang="zh-CN" altLang="en-US"/>
              <a:pPr>
                <a:defRPr/>
              </a:pPr>
              <a:t>‹#›</a:t>
            </a:fld>
            <a:endParaRPr lang="zh-CN" altLang="en-US"/>
          </a:p>
        </p:txBody>
      </p:sp>
    </p:spTree>
    <p:extLst>
      <p:ext uri="{BB962C8B-B14F-4D97-AF65-F5344CB8AC3E}">
        <p14:creationId xmlns:p14="http://schemas.microsoft.com/office/powerpoint/2010/main" val="168874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2328E63B-479B-4F9C-936F-D562C2E093E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pPr>
                <a:defRPr/>
              </a:pPr>
              <a:t>‹#›</a:t>
            </a:fld>
            <a:endParaRPr lang="en-US" altLang="zh-CN"/>
          </a:p>
        </p:txBody>
      </p:sp>
    </p:spTree>
    <p:extLst>
      <p:ext uri="{BB962C8B-B14F-4D97-AF65-F5344CB8AC3E}">
        <p14:creationId xmlns:p14="http://schemas.microsoft.com/office/powerpoint/2010/main" val="65990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01741EB5-5D21-4F84-B483-CF94797B136A}"/>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pPr>
                <a:defRPr/>
              </a:pPr>
              <a:t>‹#›</a:t>
            </a:fld>
            <a:endParaRPr lang="en-US" altLang="zh-CN"/>
          </a:p>
        </p:txBody>
      </p:sp>
    </p:spTree>
    <p:extLst>
      <p:ext uri="{BB962C8B-B14F-4D97-AF65-F5344CB8AC3E}">
        <p14:creationId xmlns:p14="http://schemas.microsoft.com/office/powerpoint/2010/main" val="113667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1E382CC0-F5EE-4298-AEDB-7629801F920B}"/>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pPr>
                <a:defRPr/>
              </a:pPr>
              <a:t>‹#›</a:t>
            </a:fld>
            <a:endParaRPr lang="en-US" altLang="zh-CN"/>
          </a:p>
        </p:txBody>
      </p:sp>
    </p:spTree>
    <p:extLst>
      <p:ext uri="{BB962C8B-B14F-4D97-AF65-F5344CB8AC3E}">
        <p14:creationId xmlns:p14="http://schemas.microsoft.com/office/powerpoint/2010/main" val="1593987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 xmlns:a16="http://schemas.microsoft.com/office/drawing/2014/main" id="{3C43FFEB-F671-43B5-A0DA-A48CF9DD8EFC}"/>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pPr>
                <a:defRPr/>
              </a:pPr>
              <a:t>‹#›</a:t>
            </a:fld>
            <a:endParaRPr lang="en-US" altLang="zh-CN"/>
          </a:p>
        </p:txBody>
      </p:sp>
    </p:spTree>
    <p:extLst>
      <p:ext uri="{BB962C8B-B14F-4D97-AF65-F5344CB8AC3E}">
        <p14:creationId xmlns:p14="http://schemas.microsoft.com/office/powerpoint/2010/main" val="1746192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 xmlns:a16="http://schemas.microsoft.com/office/drawing/2014/main" id="{B0C16C01-59A3-48A5-81B3-61E63E8CE3A1}"/>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pPr>
                <a:defRPr/>
              </a:pPr>
              <a:t>‹#›</a:t>
            </a:fld>
            <a:endParaRPr lang="en-US" altLang="zh-CN"/>
          </a:p>
        </p:txBody>
      </p:sp>
    </p:spTree>
    <p:extLst>
      <p:ext uri="{BB962C8B-B14F-4D97-AF65-F5344CB8AC3E}">
        <p14:creationId xmlns:p14="http://schemas.microsoft.com/office/powerpoint/2010/main" val="54911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AFD93F3D-C557-4CA4-9DB8-0BD291907BA0}"/>
              </a:ext>
            </a:extLst>
          </p:cNvPr>
          <p:cNvSpPr>
            <a:spLocks noGrp="1"/>
          </p:cNvSpPr>
          <p:nvPr>
            <p:ph type="dt" sz="half" idx="10"/>
          </p:nvPr>
        </p:nvSpPr>
        <p:spPr/>
        <p:txBody>
          <a:bodyPr/>
          <a:lstStyle>
            <a:lvl1pPr>
              <a:defRPr/>
            </a:lvl1pPr>
          </a:lstStyle>
          <a:p>
            <a:pPr>
              <a:defRPr/>
            </a:pPr>
            <a:fld id="{492404DC-45E9-4B79-B710-EF7B8A82D156}"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6CA1D805-B996-468E-95E8-449A380150E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BB6AAA0B-B6E8-4755-9201-35B823DE3E4E}"/>
              </a:ext>
            </a:extLst>
          </p:cNvPr>
          <p:cNvSpPr>
            <a:spLocks noGrp="1"/>
          </p:cNvSpPr>
          <p:nvPr>
            <p:ph type="sldNum" sz="quarter" idx="12"/>
          </p:nvPr>
        </p:nvSpPr>
        <p:spPr/>
        <p:txBody>
          <a:bodyPr/>
          <a:lstStyle>
            <a:lvl1pPr>
              <a:defRPr/>
            </a:lvl1pPr>
          </a:lstStyle>
          <a:p>
            <a:pPr>
              <a:defRPr/>
            </a:pPr>
            <a:fld id="{630054E0-3ECF-4993-B704-01BF04B9C137}" type="slidenum">
              <a:rPr lang="zh-CN" altLang="en-US"/>
              <a:pPr>
                <a:defRPr/>
              </a:pPr>
              <a:t>‹#›</a:t>
            </a:fld>
            <a:endParaRPr lang="zh-CN" altLang="en-US"/>
          </a:p>
        </p:txBody>
      </p:sp>
    </p:spTree>
    <p:extLst>
      <p:ext uri="{BB962C8B-B14F-4D97-AF65-F5344CB8AC3E}">
        <p14:creationId xmlns:p14="http://schemas.microsoft.com/office/powerpoint/2010/main" val="224513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 xmlns:a16="http://schemas.microsoft.com/office/drawing/2014/main" id="{A313E1F2-043F-438B-B235-A66FB7B82A1E}"/>
              </a:ext>
            </a:extLst>
          </p:cNvPr>
          <p:cNvSpPr>
            <a:spLocks noGrp="1"/>
          </p:cNvSpPr>
          <p:nvPr>
            <p:ph type="dt" sz="half" idx="10"/>
          </p:nvPr>
        </p:nvSpPr>
        <p:spPr/>
        <p:txBody>
          <a:bodyPr/>
          <a:lstStyle>
            <a:lvl1pPr>
              <a:defRPr/>
            </a:lvl1pPr>
          </a:lstStyle>
          <a:p>
            <a:pPr>
              <a:defRPr/>
            </a:pPr>
            <a:fld id="{B41494BF-5B1D-4083-B2B1-F899FD3CD3A5}" type="datetimeFigureOut">
              <a:rPr lang="zh-CN" altLang="en-US"/>
              <a:pPr>
                <a:defRPr/>
              </a:pPr>
              <a:t>2020/6/27</a:t>
            </a:fld>
            <a:endParaRPr lang="zh-CN" altLang="en-US"/>
          </a:p>
        </p:txBody>
      </p:sp>
      <p:sp>
        <p:nvSpPr>
          <p:cNvPr id="6" name="页脚占位符 4">
            <a:extLst>
              <a:ext uri="{FF2B5EF4-FFF2-40B4-BE49-F238E27FC236}">
                <a16:creationId xmlns="" xmlns:a16="http://schemas.microsoft.com/office/drawing/2014/main" id="{015232C4-D398-490B-85A0-A1BEF6F7C12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53F821E3-0F38-4CEC-9E03-EB64FC51C986}"/>
              </a:ext>
            </a:extLst>
          </p:cNvPr>
          <p:cNvSpPr>
            <a:spLocks noGrp="1"/>
          </p:cNvSpPr>
          <p:nvPr>
            <p:ph type="sldNum" sz="quarter" idx="12"/>
          </p:nvPr>
        </p:nvSpPr>
        <p:spPr/>
        <p:txBody>
          <a:bodyPr/>
          <a:lstStyle>
            <a:lvl1pPr>
              <a:defRPr/>
            </a:lvl1pPr>
          </a:lstStyle>
          <a:p>
            <a:pPr>
              <a:defRPr/>
            </a:pPr>
            <a:fld id="{C40C7736-4C23-4814-8178-1062D7CE527C}" type="slidenum">
              <a:rPr lang="zh-CN" altLang="en-US"/>
              <a:pPr>
                <a:defRPr/>
              </a:pPr>
              <a:t>‹#›</a:t>
            </a:fld>
            <a:endParaRPr lang="zh-CN" altLang="en-US"/>
          </a:p>
        </p:txBody>
      </p:sp>
    </p:spTree>
    <p:extLst>
      <p:ext uri="{BB962C8B-B14F-4D97-AF65-F5344CB8AC3E}">
        <p14:creationId xmlns:p14="http://schemas.microsoft.com/office/powerpoint/2010/main" val="314992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 xmlns:a16="http://schemas.microsoft.com/office/drawing/2014/main" id="{38E8728C-3840-4804-A75E-4237A39C7EDA}"/>
              </a:ext>
            </a:extLst>
          </p:cNvPr>
          <p:cNvSpPr>
            <a:spLocks noGrp="1"/>
          </p:cNvSpPr>
          <p:nvPr>
            <p:ph type="dt" sz="half" idx="10"/>
          </p:nvPr>
        </p:nvSpPr>
        <p:spPr/>
        <p:txBody>
          <a:bodyPr/>
          <a:lstStyle>
            <a:lvl1pPr>
              <a:defRPr/>
            </a:lvl1pPr>
          </a:lstStyle>
          <a:p>
            <a:pPr>
              <a:defRPr/>
            </a:pPr>
            <a:fld id="{F6E47BC8-F845-43A1-BFB2-79B7CA2E9C08}" type="datetimeFigureOut">
              <a:rPr lang="zh-CN" altLang="en-US"/>
              <a:pPr>
                <a:defRPr/>
              </a:pPr>
              <a:t>2020/6/27</a:t>
            </a:fld>
            <a:endParaRPr lang="zh-CN" altLang="en-US"/>
          </a:p>
        </p:txBody>
      </p:sp>
      <p:sp>
        <p:nvSpPr>
          <p:cNvPr id="8" name="页脚占位符 4">
            <a:extLst>
              <a:ext uri="{FF2B5EF4-FFF2-40B4-BE49-F238E27FC236}">
                <a16:creationId xmlns="" xmlns:a16="http://schemas.microsoft.com/office/drawing/2014/main" id="{EBA03813-834B-44C7-AAAC-DF09301E881A}"/>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7732AF6C-1961-4B94-85DC-495924555BAF}"/>
              </a:ext>
            </a:extLst>
          </p:cNvPr>
          <p:cNvSpPr>
            <a:spLocks noGrp="1"/>
          </p:cNvSpPr>
          <p:nvPr>
            <p:ph type="sldNum" sz="quarter" idx="12"/>
          </p:nvPr>
        </p:nvSpPr>
        <p:spPr/>
        <p:txBody>
          <a:bodyPr/>
          <a:lstStyle>
            <a:lvl1pPr>
              <a:defRPr/>
            </a:lvl1pPr>
          </a:lstStyle>
          <a:p>
            <a:pPr>
              <a:defRPr/>
            </a:pPr>
            <a:fld id="{5CD8B52F-138E-4474-B3E2-E382D2AC0E4C}" type="slidenum">
              <a:rPr lang="zh-CN" altLang="en-US"/>
              <a:pPr>
                <a:defRPr/>
              </a:pPr>
              <a:t>‹#›</a:t>
            </a:fld>
            <a:endParaRPr lang="zh-CN" altLang="en-US"/>
          </a:p>
        </p:txBody>
      </p:sp>
    </p:spTree>
    <p:extLst>
      <p:ext uri="{BB962C8B-B14F-4D97-AF65-F5344CB8AC3E}">
        <p14:creationId xmlns:p14="http://schemas.microsoft.com/office/powerpoint/2010/main" val="2327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 xmlns:a16="http://schemas.microsoft.com/office/drawing/2014/main" id="{7FDEFE23-07A9-46D8-B00D-2518E37E8E0F}"/>
              </a:ext>
            </a:extLst>
          </p:cNvPr>
          <p:cNvSpPr>
            <a:spLocks noGrp="1"/>
          </p:cNvSpPr>
          <p:nvPr>
            <p:ph type="dt" sz="half" idx="10"/>
          </p:nvPr>
        </p:nvSpPr>
        <p:spPr/>
        <p:txBody>
          <a:bodyPr/>
          <a:lstStyle>
            <a:lvl1pPr>
              <a:defRPr/>
            </a:lvl1pPr>
          </a:lstStyle>
          <a:p>
            <a:pPr>
              <a:defRPr/>
            </a:pPr>
            <a:fld id="{AC6D38EF-6919-415F-8B66-396DB8B36CE2}" type="datetimeFigureOut">
              <a:rPr lang="zh-CN" altLang="en-US"/>
              <a:pPr>
                <a:defRPr/>
              </a:pPr>
              <a:t>2020/6/27</a:t>
            </a:fld>
            <a:endParaRPr lang="zh-CN" altLang="en-US"/>
          </a:p>
        </p:txBody>
      </p:sp>
      <p:sp>
        <p:nvSpPr>
          <p:cNvPr id="4" name="页脚占位符 4">
            <a:extLst>
              <a:ext uri="{FF2B5EF4-FFF2-40B4-BE49-F238E27FC236}">
                <a16:creationId xmlns="" xmlns:a16="http://schemas.microsoft.com/office/drawing/2014/main" id="{FD22D241-D944-4176-B9F4-8D7BEEF1BAB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ABBACD33-F8DD-4C65-A25A-861153E3BA82}"/>
              </a:ext>
            </a:extLst>
          </p:cNvPr>
          <p:cNvSpPr>
            <a:spLocks noGrp="1"/>
          </p:cNvSpPr>
          <p:nvPr>
            <p:ph type="sldNum" sz="quarter" idx="12"/>
          </p:nvPr>
        </p:nvSpPr>
        <p:spPr/>
        <p:txBody>
          <a:bodyPr/>
          <a:lstStyle>
            <a:lvl1pPr>
              <a:defRPr/>
            </a:lvl1pPr>
          </a:lstStyle>
          <a:p>
            <a:pPr>
              <a:defRPr/>
            </a:pPr>
            <a:fld id="{814E45C3-B2E5-4741-AA4C-575377E6A51F}" type="slidenum">
              <a:rPr lang="zh-CN" altLang="en-US"/>
              <a:pPr>
                <a:defRPr/>
              </a:pPr>
              <a:t>‹#›</a:t>
            </a:fld>
            <a:endParaRPr lang="zh-CN" altLang="en-US"/>
          </a:p>
        </p:txBody>
      </p:sp>
    </p:spTree>
    <p:extLst>
      <p:ext uri="{BB962C8B-B14F-4D97-AF65-F5344CB8AC3E}">
        <p14:creationId xmlns:p14="http://schemas.microsoft.com/office/powerpoint/2010/main" val="244804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93AAF0B4-7FC7-49BE-85FA-232BE3C66890}"/>
              </a:ext>
            </a:extLst>
          </p:cNvPr>
          <p:cNvSpPr>
            <a:spLocks noGrp="1"/>
          </p:cNvSpPr>
          <p:nvPr>
            <p:ph type="dt" sz="half" idx="10"/>
          </p:nvPr>
        </p:nvSpPr>
        <p:spPr/>
        <p:txBody>
          <a:bodyPr/>
          <a:lstStyle>
            <a:lvl1pPr>
              <a:defRPr/>
            </a:lvl1pPr>
          </a:lstStyle>
          <a:p>
            <a:pPr>
              <a:defRPr/>
            </a:pPr>
            <a:fld id="{9313B4B4-E48B-452F-B373-B321188AE556}" type="datetimeFigureOut">
              <a:rPr lang="zh-CN" altLang="en-US"/>
              <a:pPr>
                <a:defRPr/>
              </a:pPr>
              <a:t>2020/6/27</a:t>
            </a:fld>
            <a:endParaRPr lang="zh-CN" altLang="en-US"/>
          </a:p>
        </p:txBody>
      </p:sp>
      <p:sp>
        <p:nvSpPr>
          <p:cNvPr id="3" name="页脚占位符 4">
            <a:extLst>
              <a:ext uri="{FF2B5EF4-FFF2-40B4-BE49-F238E27FC236}">
                <a16:creationId xmlns="" xmlns:a16="http://schemas.microsoft.com/office/drawing/2014/main" id="{709677A0-85F2-4BAB-A294-ED6D262326F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C097B13D-712C-498C-AAD5-B93F00B7016B}"/>
              </a:ext>
            </a:extLst>
          </p:cNvPr>
          <p:cNvSpPr>
            <a:spLocks noGrp="1"/>
          </p:cNvSpPr>
          <p:nvPr>
            <p:ph type="sldNum" sz="quarter" idx="12"/>
          </p:nvPr>
        </p:nvSpPr>
        <p:spPr/>
        <p:txBody>
          <a:bodyPr/>
          <a:lstStyle>
            <a:lvl1pPr>
              <a:defRPr/>
            </a:lvl1pPr>
          </a:lstStyle>
          <a:p>
            <a:pPr>
              <a:defRPr/>
            </a:pPr>
            <a:fld id="{C3028E7B-B7E0-41F8-BDFE-59048185547B}" type="slidenum">
              <a:rPr lang="zh-CN" altLang="en-US"/>
              <a:pPr>
                <a:defRPr/>
              </a:pPr>
              <a:t>‹#›</a:t>
            </a:fld>
            <a:endParaRPr lang="zh-CN" altLang="en-US"/>
          </a:p>
        </p:txBody>
      </p:sp>
    </p:spTree>
    <p:extLst>
      <p:ext uri="{BB962C8B-B14F-4D97-AF65-F5344CB8AC3E}">
        <p14:creationId xmlns:p14="http://schemas.microsoft.com/office/powerpoint/2010/main" val="353862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C2538E56-6C6E-48CB-B62F-1CB18E8E554B}"/>
              </a:ext>
            </a:extLst>
          </p:cNvPr>
          <p:cNvSpPr>
            <a:spLocks noGrp="1"/>
          </p:cNvSpPr>
          <p:nvPr>
            <p:ph type="dt" sz="half" idx="10"/>
          </p:nvPr>
        </p:nvSpPr>
        <p:spPr/>
        <p:txBody>
          <a:bodyPr/>
          <a:lstStyle>
            <a:lvl1pPr>
              <a:defRPr/>
            </a:lvl1pPr>
          </a:lstStyle>
          <a:p>
            <a:pPr>
              <a:defRPr/>
            </a:pPr>
            <a:fld id="{1C2B4C89-A87E-4B95-BFA0-7FA97462C649}" type="datetimeFigureOut">
              <a:rPr lang="zh-CN" altLang="en-US"/>
              <a:pPr>
                <a:defRPr/>
              </a:pPr>
              <a:t>2020/6/27</a:t>
            </a:fld>
            <a:endParaRPr lang="zh-CN" altLang="en-US"/>
          </a:p>
        </p:txBody>
      </p:sp>
      <p:sp>
        <p:nvSpPr>
          <p:cNvPr id="6" name="页脚占位符 4">
            <a:extLst>
              <a:ext uri="{FF2B5EF4-FFF2-40B4-BE49-F238E27FC236}">
                <a16:creationId xmlns="" xmlns:a16="http://schemas.microsoft.com/office/drawing/2014/main" id="{F2F2EBEC-33CE-482D-B819-77065DEC4C5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45CF9AD6-0C3A-4633-9D64-30F6090E6A23}"/>
              </a:ext>
            </a:extLst>
          </p:cNvPr>
          <p:cNvSpPr>
            <a:spLocks noGrp="1"/>
          </p:cNvSpPr>
          <p:nvPr>
            <p:ph type="sldNum" sz="quarter" idx="12"/>
          </p:nvPr>
        </p:nvSpPr>
        <p:spPr/>
        <p:txBody>
          <a:bodyPr/>
          <a:lstStyle>
            <a:lvl1pPr>
              <a:defRPr/>
            </a:lvl1pPr>
          </a:lstStyle>
          <a:p>
            <a:pPr>
              <a:defRPr/>
            </a:pPr>
            <a:fld id="{47E0EA25-2385-4128-9C3D-A106F721463A}" type="slidenum">
              <a:rPr lang="zh-CN" altLang="en-US"/>
              <a:pPr>
                <a:defRPr/>
              </a:pPr>
              <a:t>‹#›</a:t>
            </a:fld>
            <a:endParaRPr lang="zh-CN" altLang="en-US"/>
          </a:p>
        </p:txBody>
      </p:sp>
    </p:spTree>
    <p:extLst>
      <p:ext uri="{BB962C8B-B14F-4D97-AF65-F5344CB8AC3E}">
        <p14:creationId xmlns:p14="http://schemas.microsoft.com/office/powerpoint/2010/main" val="22819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19967CF0-80BE-4B56-B5C3-8AC7A28B0F82}"/>
              </a:ext>
            </a:extLst>
          </p:cNvPr>
          <p:cNvSpPr>
            <a:spLocks noGrp="1"/>
          </p:cNvSpPr>
          <p:nvPr>
            <p:ph type="dt" sz="half" idx="10"/>
          </p:nvPr>
        </p:nvSpPr>
        <p:spPr/>
        <p:txBody>
          <a:bodyPr/>
          <a:lstStyle>
            <a:lvl1pPr>
              <a:defRPr/>
            </a:lvl1pPr>
          </a:lstStyle>
          <a:p>
            <a:pPr>
              <a:defRPr/>
            </a:pPr>
            <a:fld id="{54C2CE68-96F6-421B-A84A-ADA3305998CA}" type="datetimeFigureOut">
              <a:rPr lang="zh-CN" altLang="en-US"/>
              <a:pPr>
                <a:defRPr/>
              </a:pPr>
              <a:t>2020/6/27</a:t>
            </a:fld>
            <a:endParaRPr lang="zh-CN" altLang="en-US"/>
          </a:p>
        </p:txBody>
      </p:sp>
      <p:sp>
        <p:nvSpPr>
          <p:cNvPr id="6" name="页脚占位符 4">
            <a:extLst>
              <a:ext uri="{FF2B5EF4-FFF2-40B4-BE49-F238E27FC236}">
                <a16:creationId xmlns="" xmlns:a16="http://schemas.microsoft.com/office/drawing/2014/main" id="{CF899501-2539-425C-B45C-682994B4CBF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FEC03713-12E9-4ED2-9ABA-5822B046488E}"/>
              </a:ext>
            </a:extLst>
          </p:cNvPr>
          <p:cNvSpPr>
            <a:spLocks noGrp="1"/>
          </p:cNvSpPr>
          <p:nvPr>
            <p:ph type="sldNum" sz="quarter" idx="12"/>
          </p:nvPr>
        </p:nvSpPr>
        <p:spPr/>
        <p:txBody>
          <a:bodyPr/>
          <a:lstStyle>
            <a:lvl1pPr>
              <a:defRPr/>
            </a:lvl1pPr>
          </a:lstStyle>
          <a:p>
            <a:pPr>
              <a:defRPr/>
            </a:pPr>
            <a:fld id="{EF4EE7F1-3F8F-4896-A845-A94111029746}" type="slidenum">
              <a:rPr lang="zh-CN" altLang="en-US"/>
              <a:pPr>
                <a:defRPr/>
              </a:pPr>
              <a:t>‹#›</a:t>
            </a:fld>
            <a:endParaRPr lang="zh-CN" altLang="en-US"/>
          </a:p>
        </p:txBody>
      </p:sp>
    </p:spTree>
    <p:extLst>
      <p:ext uri="{BB962C8B-B14F-4D97-AF65-F5344CB8AC3E}">
        <p14:creationId xmlns:p14="http://schemas.microsoft.com/office/powerpoint/2010/main" val="386192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85294828-74E3-4545-9FC8-975E66AA614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 xmlns:a16="http://schemas.microsoft.com/office/drawing/2014/main" id="{639C3E06-CF52-4758-A49A-976BC272506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8B3979FC-836F-4ED6-9754-1D5806D996E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pPr>
                <a:defRPr/>
              </a:pPr>
              <a:t>2020/6/27</a:t>
            </a:fld>
            <a:endParaRPr lang="zh-CN" altLang="en-US"/>
          </a:p>
        </p:txBody>
      </p:sp>
      <p:sp>
        <p:nvSpPr>
          <p:cNvPr id="5" name="页脚占位符 4">
            <a:extLst>
              <a:ext uri="{FF2B5EF4-FFF2-40B4-BE49-F238E27FC236}">
                <a16:creationId xmlns="" xmlns:a16="http://schemas.microsoft.com/office/drawing/2014/main" id="{80D9C277-EB32-4E90-B374-E1A758B4903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 xmlns:a16="http://schemas.microsoft.com/office/drawing/2014/main" id="{B731A5D5-2CF0-4384-9FC1-9262C2D5B59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a:extLst>
              <a:ext uri="{FF2B5EF4-FFF2-40B4-BE49-F238E27FC236}">
                <a16:creationId xmlns="" xmlns:a16="http://schemas.microsoft.com/office/drawing/2014/main" id="{29146CA3-79A6-42A4-B478-538D931925C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 xmlns:a16="http://schemas.microsoft.com/office/drawing/2014/main" id="{5BC5E56F-C8CC-4D61-880B-DB4065D59FAB}"/>
              </a:ext>
            </a:extLst>
          </p:cNvPr>
          <p:cNvSpPr>
            <a:spLocks noGrp="1" noChangeArrowheads="1"/>
          </p:cNvSpPr>
          <p:nvPr>
            <p:ph type="sldNum" sz="quarter" idx="4"/>
          </p:nvPr>
        </p:nvSpPr>
        <p:spPr bwMode="auto">
          <a:xfrm>
            <a:off x="7235825" y="6453188"/>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pPr>
                <a:defRPr/>
              </a:pPr>
              <a:t>‹#›</a:t>
            </a:fld>
            <a:endParaRPr lang="en-US" altLang="zh-CN"/>
          </a:p>
        </p:txBody>
      </p:sp>
      <p:pic>
        <p:nvPicPr>
          <p:cNvPr id="2" name="图片 1">
            <a:extLst>
              <a:ext uri="{FF2B5EF4-FFF2-40B4-BE49-F238E27FC236}">
                <a16:creationId xmlns="" xmlns:a16="http://schemas.microsoft.com/office/drawing/2014/main" id="{E827B8D3-7724-409F-AA74-6CA43BAB1179}"/>
              </a:ext>
            </a:extLst>
          </p:cNvPr>
          <p:cNvPicPr>
            <a:picLocks noChangeAspect="1"/>
          </p:cNvPicPr>
          <p:nvPr userDrawn="1"/>
        </p:nvPicPr>
        <p:blipFill>
          <a:blip r:embed="rId16"/>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946"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ea typeface="华文细黑" pitchFamily="2" charset="-122"/>
        </a:defRPr>
      </a:lvl2pPr>
      <a:lvl3pPr algn="l" rtl="0" eaLnBrk="0" fontAlgn="base" hangingPunct="0">
        <a:spcBef>
          <a:spcPct val="0"/>
        </a:spcBef>
        <a:spcAft>
          <a:spcPct val="0"/>
        </a:spcAft>
        <a:defRPr sz="2800" b="1">
          <a:solidFill>
            <a:schemeClr val="bg1"/>
          </a:solidFill>
          <a:latin typeface="Arial" pitchFamily="34" charset="0"/>
          <a:ea typeface="华文细黑" pitchFamily="2" charset="-122"/>
        </a:defRPr>
      </a:lvl3pPr>
      <a:lvl4pPr algn="l" rtl="0" eaLnBrk="0" fontAlgn="base" hangingPunct="0">
        <a:spcBef>
          <a:spcPct val="0"/>
        </a:spcBef>
        <a:spcAft>
          <a:spcPct val="0"/>
        </a:spcAft>
        <a:defRPr sz="2800" b="1">
          <a:solidFill>
            <a:schemeClr val="bg1"/>
          </a:solidFill>
          <a:latin typeface="Arial" pitchFamily="34" charset="0"/>
          <a:ea typeface="华文细黑" pitchFamily="2" charset="-122"/>
        </a:defRPr>
      </a:lvl4pPr>
      <a:lvl5pPr algn="l" rtl="0" eaLnBrk="0" fontAlgn="base" hangingPunct="0">
        <a:spcBef>
          <a:spcPct val="0"/>
        </a:spcBef>
        <a:spcAft>
          <a:spcPct val="0"/>
        </a:spcAft>
        <a:defRPr sz="2800" b="1">
          <a:solidFill>
            <a:schemeClr val="bg1"/>
          </a:solidFill>
          <a:latin typeface="Arial" pitchFamily="34" charset="0"/>
          <a:ea typeface="华文细黑" pitchFamily="2" charset="-122"/>
        </a:defRPr>
      </a:lvl5pPr>
      <a:lvl6pPr marL="457200" algn="l" rtl="0" fontAlgn="base">
        <a:spcBef>
          <a:spcPct val="0"/>
        </a:spcBef>
        <a:spcAft>
          <a:spcPct val="0"/>
        </a:spcAft>
        <a:defRPr sz="2800" b="1">
          <a:solidFill>
            <a:schemeClr val="bg1"/>
          </a:solidFill>
          <a:latin typeface="Arial" pitchFamily="34" charset="0"/>
          <a:ea typeface="华文细黑" pitchFamily="2" charset="-122"/>
        </a:defRPr>
      </a:lvl6pPr>
      <a:lvl7pPr marL="914400" algn="l" rtl="0" fontAlgn="base">
        <a:spcBef>
          <a:spcPct val="0"/>
        </a:spcBef>
        <a:spcAft>
          <a:spcPct val="0"/>
        </a:spcAft>
        <a:defRPr sz="2800" b="1">
          <a:solidFill>
            <a:schemeClr val="bg1"/>
          </a:solidFill>
          <a:latin typeface="Arial" pitchFamily="34" charset="0"/>
          <a:ea typeface="华文细黑" pitchFamily="2" charset="-122"/>
        </a:defRPr>
      </a:lvl7pPr>
      <a:lvl8pPr marL="1371600" algn="l" rtl="0" fontAlgn="base">
        <a:spcBef>
          <a:spcPct val="0"/>
        </a:spcBef>
        <a:spcAft>
          <a:spcPct val="0"/>
        </a:spcAft>
        <a:defRPr sz="2800" b="1">
          <a:solidFill>
            <a:schemeClr val="bg1"/>
          </a:solidFill>
          <a:latin typeface="Arial" pitchFamily="34" charset="0"/>
          <a:ea typeface="华文细黑" pitchFamily="2" charset="-122"/>
        </a:defRPr>
      </a:lvl8pPr>
      <a:lvl9pPr marL="1828800" algn="l" rtl="0" fontAlgn="base">
        <a:spcBef>
          <a:spcPct val="0"/>
        </a:spcBef>
        <a:spcAft>
          <a:spcPct val="0"/>
        </a:spcAft>
        <a:defRPr sz="2800" b="1">
          <a:solidFill>
            <a:schemeClr val="bg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10.png"/><Relationship Id="rId7" Type="http://schemas.openxmlformats.org/officeDocument/2006/relationships/image" Target="../media/image30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 xmlns:a16="http://schemas.microsoft.com/office/drawing/2014/main" id="{E7D2C1CF-A104-41D4-9F25-431256752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a:extLst>
              <a:ext uri="{FF2B5EF4-FFF2-40B4-BE49-F238E27FC236}">
                <a16:creationId xmlns="" xmlns:a16="http://schemas.microsoft.com/office/drawing/2014/main" id="{0B61D30D-A06D-48A8-A608-4F69FED0F1A0}"/>
              </a:ext>
            </a:extLst>
          </p:cNvPr>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算法设计基础</a:t>
            </a:r>
          </a:p>
        </p:txBody>
      </p:sp>
      <p:sp>
        <p:nvSpPr>
          <p:cNvPr id="5124" name="Text Box 8">
            <a:extLst>
              <a:ext uri="{FF2B5EF4-FFF2-40B4-BE49-F238E27FC236}">
                <a16:creationId xmlns="" xmlns:a16="http://schemas.microsoft.com/office/drawing/2014/main" id="{B701C99B-FF7A-411B-BEF0-A2669B31DEEE}"/>
              </a:ext>
            </a:extLst>
          </p:cNvPr>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a:extLst>
              <a:ext uri="{FF2B5EF4-FFF2-40B4-BE49-F238E27FC236}">
                <a16:creationId xmlns="" xmlns:a16="http://schemas.microsoft.com/office/drawing/2014/main" id="{E19629BD-933A-4BB7-A17B-61653F0CA6B8}"/>
              </a:ext>
            </a:extLst>
          </p:cNvPr>
          <p:cNvSpPr txBox="1">
            <a:spLocks noChangeArrowheads="1"/>
          </p:cNvSpPr>
          <p:nvPr/>
        </p:nvSpPr>
        <p:spPr bwMode="auto">
          <a:xfrm>
            <a:off x="269875" y="908050"/>
            <a:ext cx="860425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方法一：</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枚银元分别放在天平的两边，如果天平左右不平衡，则轻的那一边就是假银元；如果天平平衡，则进行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取下右边的银元，然后把剩下的</a:t>
            </a:r>
            <a:r>
              <a:rPr lang="en-US" altLang="zh-CN" sz="2400">
                <a:solidFill>
                  <a:srgbClr val="080808"/>
                </a:solidFill>
                <a:latin typeface="楷体" panose="02010609060101010101" pitchFamily="49" charset="-122"/>
                <a:ea typeface="楷体" panose="02010609060101010101" pitchFamily="49" charset="-122"/>
              </a:rPr>
              <a:t>7</a:t>
            </a:r>
            <a:r>
              <a:rPr lang="zh-CN" altLang="en-US" sz="2400">
                <a:solidFill>
                  <a:srgbClr val="080808"/>
                </a:solidFill>
                <a:latin typeface="楷体" panose="02010609060101010101" pitchFamily="49" charset="-122"/>
                <a:ea typeface="楷体" panose="02010609060101010101" pitchFamily="49" charset="-122"/>
              </a:rPr>
              <a:t>枚银元依次放在右边进行称量，直到天平不平衡，偏轻的那一边就是假银元．</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方法二：</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任取两枚银元分别放在天平的两端，如果天平左右不平衡，则轻的那一边是假银元；否则进行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重复执行</a:t>
            </a:r>
            <a:r>
              <a:rPr lang="en-US" altLang="zh-CN" sz="2400">
                <a:solidFill>
                  <a:srgbClr val="080808"/>
                </a:solidFill>
                <a:latin typeface="楷体" panose="02010609060101010101" pitchFamily="49" charset="-122"/>
                <a:ea typeface="楷体" panose="02010609060101010101" pitchFamily="49" charset="-122"/>
              </a:rPr>
              <a:t>S1</a:t>
            </a:r>
            <a:r>
              <a:rPr lang="zh-CN" altLang="en-US" sz="2400">
                <a:solidFill>
                  <a:srgbClr val="080808"/>
                </a:solidFill>
                <a:latin typeface="楷体" panose="02010609060101010101" pitchFamily="49" charset="-122"/>
                <a:ea typeface="楷体" panose="02010609060101010101" pitchFamily="49" charset="-122"/>
              </a:rPr>
              <a:t>，如果前</a:t>
            </a:r>
            <a:r>
              <a:rPr lang="en-US" altLang="zh-CN" sz="2400">
                <a:solidFill>
                  <a:srgbClr val="080808"/>
                </a:solidFill>
                <a:latin typeface="楷体" panose="02010609060101010101" pitchFamily="49" charset="-122"/>
                <a:ea typeface="楷体" panose="02010609060101010101" pitchFamily="49" charset="-122"/>
              </a:rPr>
              <a:t>4</a:t>
            </a:r>
            <a:r>
              <a:rPr lang="zh-CN" altLang="en-US" sz="2400">
                <a:solidFill>
                  <a:srgbClr val="080808"/>
                </a:solidFill>
                <a:latin typeface="楷体" panose="02010609060101010101" pitchFamily="49" charset="-122"/>
                <a:ea typeface="楷体" panose="02010609060101010101" pitchFamily="49" charset="-122"/>
              </a:rPr>
              <a:t>次天平都平衡，则剩下的那一枚是假银元．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 xmlns:a16="http://schemas.microsoft.com/office/drawing/2014/main" id="{EED27883-1F92-42F4-8A3C-5E92150D8DBD}"/>
              </a:ext>
            </a:extLst>
          </p:cNvPr>
          <p:cNvSpPr txBox="1">
            <a:spLocks noChangeArrowheads="1"/>
          </p:cNvSpPr>
          <p:nvPr/>
        </p:nvSpPr>
        <p:spPr bwMode="auto">
          <a:xfrm>
            <a:off x="269875" y="908050"/>
            <a:ext cx="86042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方法三：</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把</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枚银元平均分成</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组，每组</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枚．</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先将其中两组放在天平的两边，如果天平左右不平衡，那么假银元就在轻的那一组；如果天平左右平衡，则假银元就在未称量的那一组内．</a:t>
            </a: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S3  </a:t>
            </a:r>
            <a:r>
              <a:rPr lang="zh-CN" altLang="en-US" sz="2400">
                <a:solidFill>
                  <a:srgbClr val="080808"/>
                </a:solidFill>
                <a:latin typeface="楷体" panose="02010609060101010101" pitchFamily="49" charset="-122"/>
                <a:ea typeface="楷体" panose="02010609060101010101" pitchFamily="49" charset="-122"/>
              </a:rPr>
              <a:t>取出含有假银元的那一组，从中任取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枚银元放在天平左右两边进行称量，如果天平左右不平衡，则轻的那一边是假银元；如果天平左右平衡，则未称的那一枚就是假银元．</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 xmlns:a16="http://schemas.microsoft.com/office/drawing/2014/main" id="{EED27883-1F92-42F4-8A3C-5E92150D8DBD}"/>
              </a:ext>
            </a:extLst>
          </p:cNvPr>
          <p:cNvSpPr txBox="1">
            <a:spLocks noChangeArrowheads="1"/>
          </p:cNvSpPr>
          <p:nvPr/>
        </p:nvSpPr>
        <p:spPr bwMode="auto">
          <a:xfrm>
            <a:off x="269875" y="1268760"/>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1.1】</a:t>
            </a:r>
            <a:r>
              <a:rPr lang="zh-CN" altLang="en-US" sz="2400" dirty="0">
                <a:solidFill>
                  <a:srgbClr val="080808"/>
                </a:solidFill>
                <a:latin typeface="楷体" panose="02010609060101010101" pitchFamily="49" charset="-122"/>
                <a:ea typeface="楷体" panose="02010609060101010101" pitchFamily="49" charset="-122"/>
              </a:rPr>
              <a:t>假设</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杯中放的是牛奶，</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杯中放的是水，写出交换两个杯子中液体的算法。</a:t>
            </a:r>
          </a:p>
        </p:txBody>
      </p:sp>
      <p:sp>
        <p:nvSpPr>
          <p:cNvPr id="3" name="Text Box 4">
            <a:extLst>
              <a:ext uri="{FF2B5EF4-FFF2-40B4-BE49-F238E27FC236}">
                <a16:creationId xmlns="" xmlns:a16="http://schemas.microsoft.com/office/drawing/2014/main" id="{A9A3C5AF-B40F-4A61-9D32-AB648873C572}"/>
              </a:ext>
            </a:extLst>
          </p:cNvPr>
          <p:cNvSpPr txBox="1">
            <a:spLocks noChangeArrowheads="1"/>
          </p:cNvSpPr>
          <p:nvPr/>
        </p:nvSpPr>
        <p:spPr bwMode="auto">
          <a:xfrm>
            <a:off x="269875" y="2367171"/>
            <a:ext cx="86042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思路：如果想要交换的话必须借助第三个空杯子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杯中的牛奶倒入空杯子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中；</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杯中的水倒入</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杯中的牛奶倒入</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a:t>
            </a:r>
          </a:p>
        </p:txBody>
      </p:sp>
    </p:spTree>
    <p:extLst>
      <p:ext uri="{BB962C8B-B14F-4D97-AF65-F5344CB8AC3E}">
        <p14:creationId xmlns:p14="http://schemas.microsoft.com/office/powerpoint/2010/main" val="2357484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 xmlns:a16="http://schemas.microsoft.com/office/drawing/2014/main" id="{EED27883-1F92-42F4-8A3C-5E92150D8DBD}"/>
              </a:ext>
            </a:extLst>
          </p:cNvPr>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1.2】</a:t>
            </a:r>
            <a:r>
              <a:rPr lang="zh-CN" altLang="en-US" sz="2400" dirty="0">
                <a:solidFill>
                  <a:srgbClr val="080808"/>
                </a:solidFill>
                <a:latin typeface="楷体" panose="02010609060101010101" pitchFamily="49" charset="-122"/>
                <a:ea typeface="楷体" panose="02010609060101010101" pitchFamily="49" charset="-122"/>
              </a:rPr>
              <a:t>写出在有限整数序列中找最大值的算法。</a:t>
            </a:r>
          </a:p>
        </p:txBody>
      </p:sp>
      <p:sp>
        <p:nvSpPr>
          <p:cNvPr id="3" name="Text Box 4">
            <a:extLst>
              <a:ext uri="{FF2B5EF4-FFF2-40B4-BE49-F238E27FC236}">
                <a16:creationId xmlns="" xmlns:a16="http://schemas.microsoft.com/office/drawing/2014/main" id="{A9A3C5AF-B40F-4A61-9D32-AB648873C572}"/>
              </a:ext>
            </a:extLst>
          </p:cNvPr>
          <p:cNvSpPr txBox="1">
            <a:spLocks noChangeArrowheads="1"/>
          </p:cNvSpPr>
          <p:nvPr/>
        </p:nvSpPr>
        <p:spPr bwMode="auto">
          <a:xfrm>
            <a:off x="395536" y="2060848"/>
            <a:ext cx="860425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：假设第一个数就是最大值</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：从第二个数开始依次与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相比较，如果发现有大于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的数，就让</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等于这个数；</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：重复</a:t>
            </a: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，直到比完最后一个数；</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中放的就是最大数。</a:t>
            </a:r>
          </a:p>
        </p:txBody>
      </p:sp>
    </p:spTree>
    <p:extLst>
      <p:ext uri="{BB962C8B-B14F-4D97-AF65-F5344CB8AC3E}">
        <p14:creationId xmlns:p14="http://schemas.microsoft.com/office/powerpoint/2010/main" val="3438041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 xmlns:a16="http://schemas.microsoft.com/office/drawing/2014/main" id="{EED27883-1F92-42F4-8A3C-5E92150D8DBD}"/>
              </a:ext>
            </a:extLst>
          </p:cNvPr>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1.3】</a:t>
            </a:r>
            <a:r>
              <a:rPr lang="zh-CN" altLang="en-US" sz="2400" dirty="0">
                <a:solidFill>
                  <a:srgbClr val="080808"/>
                </a:solidFill>
                <a:latin typeface="楷体" panose="02010609060101010101" pitchFamily="49" charset="-122"/>
                <a:ea typeface="楷体" panose="02010609060101010101" pitchFamily="49" charset="-122"/>
              </a:rPr>
              <a:t>写出求三个整数中最小数的算法。</a:t>
            </a:r>
          </a:p>
        </p:txBody>
      </p:sp>
      <p:sp>
        <p:nvSpPr>
          <p:cNvPr id="3" name="Text Box 4">
            <a:extLst>
              <a:ext uri="{FF2B5EF4-FFF2-40B4-BE49-F238E27FC236}">
                <a16:creationId xmlns="" xmlns:a16="http://schemas.microsoft.com/office/drawing/2014/main" id="{A9A3C5AF-B40F-4A61-9D32-AB648873C572}"/>
              </a:ext>
            </a:extLst>
          </p:cNvPr>
          <p:cNvSpPr txBox="1">
            <a:spLocks noChangeArrowheads="1"/>
          </p:cNvSpPr>
          <p:nvPr/>
        </p:nvSpPr>
        <p:spPr bwMode="auto">
          <a:xfrm>
            <a:off x="395536" y="2060848"/>
            <a:ext cx="874846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：假设第一个数</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就是最小值</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：让第二个数</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相比较，如果</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min=b</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：让第三个数</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相比较，如果</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min=c</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中放的就是最小值。</a:t>
            </a:r>
          </a:p>
        </p:txBody>
      </p:sp>
    </p:spTree>
    <p:extLst>
      <p:ext uri="{BB962C8B-B14F-4D97-AF65-F5344CB8AC3E}">
        <p14:creationId xmlns:p14="http://schemas.microsoft.com/office/powerpoint/2010/main" val="1238127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449606" y="1196752"/>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1.1.2 </a:t>
            </a:r>
            <a:r>
              <a:rPr lang="zh-CN" altLang="en-US" sz="2800" b="1" dirty="0">
                <a:solidFill>
                  <a:srgbClr val="0000FF"/>
                </a:solidFill>
                <a:latin typeface="楷体" pitchFamily="49" charset="-122"/>
                <a:ea typeface="楷体" pitchFamily="49" charset="-122"/>
              </a:rPr>
              <a:t>算法的作用</a:t>
            </a:r>
          </a:p>
        </p:txBody>
      </p:sp>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292069" y="1916832"/>
            <a:ext cx="88431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在计算机界，算法被称之为程序的灵魂，图灵奖获得者沃斯提出了著名的公式：“算法</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数据结构</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程序”。</a:t>
            </a:r>
          </a:p>
        </p:txBody>
      </p:sp>
      <p:pic>
        <p:nvPicPr>
          <p:cNvPr id="3" name="图片 2">
            <a:extLst>
              <a:ext uri="{FF2B5EF4-FFF2-40B4-BE49-F238E27FC236}">
                <a16:creationId xmlns="" xmlns:a16="http://schemas.microsoft.com/office/drawing/2014/main" id="{972C838D-B154-4200-98DA-7CEF30DA4028}"/>
              </a:ext>
            </a:extLst>
          </p:cNvPr>
          <p:cNvPicPr>
            <a:picLocks noChangeAspect="1"/>
          </p:cNvPicPr>
          <p:nvPr/>
        </p:nvPicPr>
        <p:blipFill>
          <a:blip r:embed="rId7"/>
          <a:stretch>
            <a:fillRect/>
          </a:stretch>
        </p:blipFill>
        <p:spPr>
          <a:xfrm>
            <a:off x="583715" y="3284984"/>
            <a:ext cx="7976569" cy="2232248"/>
          </a:xfrm>
          <a:prstGeom prst="rect">
            <a:avLst/>
          </a:prstGeom>
        </p:spPr>
      </p:pic>
    </p:spTree>
    <p:extLst>
      <p:ext uri="{BB962C8B-B14F-4D97-AF65-F5344CB8AC3E}">
        <p14:creationId xmlns:p14="http://schemas.microsoft.com/office/powerpoint/2010/main" val="328601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1.1.3 </a:t>
            </a:r>
            <a:r>
              <a:rPr lang="zh-CN" altLang="en-US" sz="2800" b="1" dirty="0">
                <a:solidFill>
                  <a:srgbClr val="0000FF"/>
                </a:solidFill>
                <a:latin typeface="楷体" pitchFamily="49" charset="-122"/>
                <a:ea typeface="楷体" pitchFamily="49" charset="-122"/>
              </a:rPr>
              <a:t>算法的特性</a:t>
            </a:r>
          </a:p>
        </p:txBody>
      </p:sp>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301959" y="1700808"/>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）确定性</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算法中的每个步骤都有确定的定义，不允许出现二义性。例如对于同一个输入必须保证每次运行能得到相同的执行结果。</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）可行性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算法中的每个步骤是实际能够进行的，且整个算法是能够在可接受时间内完成的。</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）有限性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算法的执行步骤是有限的，是能够终止的，并且每一步骤都能在有限时间内完成。</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）输入性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算法可以有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个或多个输入 。大多数算法需要接受外界的数据来完成运算，对于一些比较简单的问题，可以不需要输入数据，例如在屏幕上打印文字。</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）输出性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算法需要有一个或多个输出。算法的目的是用来求解问题，问题求解的结果应以一定的方式输出。</a:t>
            </a:r>
          </a:p>
        </p:txBody>
      </p:sp>
    </p:spTree>
    <p:extLst>
      <p:ext uri="{BB962C8B-B14F-4D97-AF65-F5344CB8AC3E}">
        <p14:creationId xmlns:p14="http://schemas.microsoft.com/office/powerpoint/2010/main" val="4253769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 xmlns:a16="http://schemas.microsoft.com/office/drawing/2014/main" id="{6A489FAB-C6BA-41BC-AD15-A380804B5B21}"/>
              </a:ext>
            </a:extLst>
          </p:cNvPr>
          <p:cNvSpPr txBox="1">
            <a:spLocks noChangeArrowheads="1"/>
          </p:cNvSpPr>
          <p:nvPr/>
        </p:nvSpPr>
        <p:spPr bwMode="auto">
          <a:xfrm>
            <a:off x="323528" y="984885"/>
            <a:ext cx="3063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1.4】</a:t>
            </a:r>
            <a:r>
              <a:rPr lang="zh-CN" altLang="en-US" sz="2400" dirty="0">
                <a:latin typeface="楷体" panose="02010609060101010101" pitchFamily="49" charset="-122"/>
                <a:ea typeface="楷体" panose="02010609060101010101" pitchFamily="49" charset="-122"/>
              </a:rPr>
              <a:t>		</a:t>
            </a:r>
          </a:p>
        </p:txBody>
      </p:sp>
      <p:sp>
        <p:nvSpPr>
          <p:cNvPr id="203781" name="Text Box 5">
            <a:extLst>
              <a:ext uri="{FF2B5EF4-FFF2-40B4-BE49-F238E27FC236}">
                <a16:creationId xmlns="" xmlns:a16="http://schemas.microsoft.com/office/drawing/2014/main" id="{84DBE234-9814-4118-83C4-E6030C611AFD}"/>
              </a:ext>
            </a:extLst>
          </p:cNvPr>
          <p:cNvSpPr txBox="1">
            <a:spLocks noChangeArrowheads="1"/>
          </p:cNvSpPr>
          <p:nvPr/>
        </p:nvSpPr>
        <p:spPr bwMode="auto">
          <a:xfrm>
            <a:off x="1079500" y="1815148"/>
            <a:ext cx="2879725" cy="39395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void try1()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int s=0;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int </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while (i%3==0)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 s=</a:t>
            </a:r>
            <a:r>
              <a:rPr lang="en-US" altLang="zh-CN" sz="2000" b="1" dirty="0" err="1">
                <a:solidFill>
                  <a:srgbClr val="006666"/>
                </a:solidFill>
                <a:latin typeface="楷体" pitchFamily="49" charset="-122"/>
                <a:ea typeface="楷体" pitchFamily="49" charset="-122"/>
                <a:cs typeface="Times New Roman" pitchFamily="18" charset="0"/>
              </a:rPr>
              <a:t>s+i</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=i+3;</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 </a:t>
            </a: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printf</a:t>
            </a:r>
            <a:r>
              <a:rPr lang="en-US" altLang="zh-CN" sz="2000" b="1" dirty="0">
                <a:solidFill>
                  <a:srgbClr val="006666"/>
                </a:solidFill>
                <a:latin typeface="楷体" pitchFamily="49" charset="-122"/>
                <a:ea typeface="楷体" pitchFamily="49" charset="-122"/>
                <a:cs typeface="Times New Roman" pitchFamily="18" charset="0"/>
              </a:rPr>
              <a:t>("%d\</a:t>
            </a:r>
            <a:r>
              <a:rPr lang="en-US" altLang="zh-CN" sz="2000" b="1" dirty="0" err="1">
                <a:solidFill>
                  <a:srgbClr val="006666"/>
                </a:solidFill>
                <a:latin typeface="楷体" pitchFamily="49" charset="-122"/>
                <a:ea typeface="楷体" pitchFamily="49" charset="-122"/>
                <a:cs typeface="Times New Roman" pitchFamily="18" charset="0"/>
              </a:rPr>
              <a:t>n",s</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a:t>
            </a:r>
          </a:p>
        </p:txBody>
      </p:sp>
      <p:sp>
        <p:nvSpPr>
          <p:cNvPr id="29701" name="Text Box 7">
            <a:extLst>
              <a:ext uri="{FF2B5EF4-FFF2-40B4-BE49-F238E27FC236}">
                <a16:creationId xmlns="" xmlns:a16="http://schemas.microsoft.com/office/drawing/2014/main" id="{94AF3806-3D4A-4C75-AEA4-3C6CE4397C40}"/>
              </a:ext>
            </a:extLst>
          </p:cNvPr>
          <p:cNvSpPr txBox="1">
            <a:spLocks noChangeArrowheads="1"/>
          </p:cNvSpPr>
          <p:nvPr/>
        </p:nvSpPr>
        <p:spPr bwMode="auto">
          <a:xfrm>
            <a:off x="-3854" y="5909552"/>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p>
        </p:txBody>
      </p:sp>
      <p:sp>
        <p:nvSpPr>
          <p:cNvPr id="8" name="Text Box 2">
            <a:extLst>
              <a:ext uri="{FF2B5EF4-FFF2-40B4-BE49-F238E27FC236}">
                <a16:creationId xmlns="" xmlns:a16="http://schemas.microsoft.com/office/drawing/2014/main" id="{90118190-B80E-4BDA-939C-362EA03453F5}"/>
              </a:ext>
            </a:extLst>
          </p:cNvPr>
          <p:cNvSpPr txBox="1">
            <a:spLocks noChangeArrowheads="1"/>
          </p:cNvSpPr>
          <p:nvPr/>
        </p:nvSpPr>
        <p:spPr bwMode="auto">
          <a:xfrm>
            <a:off x="4545286" y="2480137"/>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在这段算法中，变量</a:t>
            </a:r>
            <a:r>
              <a:rPr lang="en-US" altLang="zh-CN" sz="2400" dirty="0" err="1">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的值会一直增加，将形成一个死循环，不会终止，因此不符合算法的有限性特性。</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 xmlns:a16="http://schemas.microsoft.com/office/drawing/2014/main" id="{8F0D6F1C-3DD2-44CE-8462-767D31AD6161}"/>
              </a:ext>
            </a:extLst>
          </p:cNvPr>
          <p:cNvSpPr txBox="1">
            <a:spLocks noChangeArrowheads="1"/>
          </p:cNvSpPr>
          <p:nvPr/>
        </p:nvSpPr>
        <p:spPr bwMode="auto">
          <a:xfrm>
            <a:off x="4703764" y="2463282"/>
            <a:ext cx="417646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在这段算法中，当计算完成后没有给出任何有效结果，对用户来说显然是不满意的，因此不符合算法的输出性特性。</a:t>
            </a:r>
          </a:p>
        </p:txBody>
      </p:sp>
      <p:sp>
        <p:nvSpPr>
          <p:cNvPr id="3" name="Text Box 6">
            <a:extLst>
              <a:ext uri="{FF2B5EF4-FFF2-40B4-BE49-F238E27FC236}">
                <a16:creationId xmlns="" xmlns:a16="http://schemas.microsoft.com/office/drawing/2014/main" id="{2D24547E-4715-44A8-9B9F-8E778BE40BF6}"/>
              </a:ext>
            </a:extLst>
          </p:cNvPr>
          <p:cNvSpPr txBox="1">
            <a:spLocks noChangeArrowheads="1"/>
          </p:cNvSpPr>
          <p:nvPr/>
        </p:nvSpPr>
        <p:spPr bwMode="auto">
          <a:xfrm>
            <a:off x="468313" y="1721349"/>
            <a:ext cx="3971925" cy="4093428"/>
          </a:xfrm>
          <a:prstGeom prst="rect">
            <a:avLst/>
          </a:prstGeom>
          <a:solidFill>
            <a:srgbClr val="FFCCFF"/>
          </a:soli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void try2()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int s=0;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int </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=1;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while (i%3==0&amp;&amp;</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&lt;=1000)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s=</a:t>
            </a:r>
            <a:r>
              <a:rPr lang="en-US" altLang="zh-CN" sz="2000" b="1" dirty="0" err="1">
                <a:solidFill>
                  <a:srgbClr val="006666"/>
                </a:solidFill>
                <a:latin typeface="楷体" pitchFamily="49" charset="-122"/>
                <a:ea typeface="楷体" pitchFamily="49" charset="-122"/>
                <a:cs typeface="Times New Roman" pitchFamily="18" charset="0"/>
              </a:rPr>
              <a:t>s+i</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=i+1;</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a:t>
            </a:r>
          </a:p>
        </p:txBody>
      </p:sp>
      <p:sp>
        <p:nvSpPr>
          <p:cNvPr id="30725" name="Text Box 7">
            <a:extLst>
              <a:ext uri="{FF2B5EF4-FFF2-40B4-BE49-F238E27FC236}">
                <a16:creationId xmlns="" xmlns:a16="http://schemas.microsoft.com/office/drawing/2014/main" id="{3CAE093E-2645-48B2-9D7C-E47CAE2DFBAC}"/>
              </a:ext>
            </a:extLst>
          </p:cNvPr>
          <p:cNvSpPr txBox="1">
            <a:spLocks noChangeArrowheads="1"/>
          </p:cNvSpPr>
          <p:nvPr/>
        </p:nvSpPr>
        <p:spPr bwMode="auto">
          <a:xfrm>
            <a:off x="-324544" y="596358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楷体" panose="02010609060101010101" pitchFamily="49" charset="-122"/>
                <a:ea typeface="楷体" panose="02010609060101010101" pitchFamily="49" charset="-122"/>
              </a:rPr>
              <a:t>　　试问它违反了算法的什么特征？</a:t>
            </a:r>
          </a:p>
        </p:txBody>
      </p:sp>
      <p:sp>
        <p:nvSpPr>
          <p:cNvPr id="6" name="Text Box 3">
            <a:extLst>
              <a:ext uri="{FF2B5EF4-FFF2-40B4-BE49-F238E27FC236}">
                <a16:creationId xmlns="" xmlns:a16="http://schemas.microsoft.com/office/drawing/2014/main" id="{6A489FAB-C6BA-41BC-AD15-A380804B5B21}"/>
              </a:ext>
            </a:extLst>
          </p:cNvPr>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Text Box 5">
            <a:extLst>
              <a:ext uri="{FF2B5EF4-FFF2-40B4-BE49-F238E27FC236}">
                <a16:creationId xmlns="" xmlns:a16="http://schemas.microsoft.com/office/drawing/2014/main" id="{84DBE234-9814-4118-83C4-E6030C611AFD}"/>
              </a:ext>
            </a:extLst>
          </p:cNvPr>
          <p:cNvSpPr txBox="1">
            <a:spLocks noChangeArrowheads="1"/>
          </p:cNvSpPr>
          <p:nvPr/>
        </p:nvSpPr>
        <p:spPr bwMode="auto">
          <a:xfrm>
            <a:off x="550617" y="2112930"/>
            <a:ext cx="3789710" cy="317009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void try3()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int n=15;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int </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=0; </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a:solidFill>
                  <a:srgbClr val="006666"/>
                </a:solidFill>
                <a:latin typeface="楷体" pitchFamily="49" charset="-122"/>
                <a:ea typeface="楷体" pitchFamily="49" charset="-122"/>
                <a:cs typeface="Times New Roman" pitchFamily="18" charset="0"/>
              </a:rPr>
              <a:t>while (</a:t>
            </a:r>
            <a:r>
              <a:rPr lang="en-US" altLang="zh-CN" sz="2000" b="1" dirty="0" err="1">
                <a:solidFill>
                  <a:srgbClr val="006666"/>
                </a:solidFill>
                <a:latin typeface="楷体" pitchFamily="49" charset="-122"/>
                <a:ea typeface="楷体" pitchFamily="49" charset="-122"/>
                <a:cs typeface="Times New Roman" pitchFamily="18" charset="0"/>
              </a:rPr>
              <a:t>n%i</a:t>
            </a:r>
            <a:r>
              <a:rPr lang="en-US" altLang="zh-CN" sz="2000" b="1" dirty="0">
                <a:solidFill>
                  <a:srgbClr val="006666"/>
                </a:solidFill>
                <a:latin typeface="楷体" pitchFamily="49" charset="-122"/>
                <a:ea typeface="楷体" pitchFamily="49" charset="-122"/>
                <a:cs typeface="Times New Roman" pitchFamily="18" charset="0"/>
              </a:rPr>
              <a:t>==0)</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printf</a:t>
            </a:r>
            <a:r>
              <a:rPr lang="en-US" altLang="zh-CN" sz="2000" b="1" dirty="0">
                <a:solidFill>
                  <a:srgbClr val="006666"/>
                </a:solidFill>
                <a:latin typeface="楷体" pitchFamily="49" charset="-122"/>
                <a:ea typeface="楷体" pitchFamily="49" charset="-122"/>
                <a:cs typeface="Times New Roman" pitchFamily="18" charset="0"/>
              </a:rPr>
              <a:t>("%d\n",</a:t>
            </a:r>
            <a:r>
              <a:rPr lang="en-US" altLang="zh-CN" sz="2000" b="1" dirty="0" err="1">
                <a:solidFill>
                  <a:srgbClr val="006666"/>
                </a:solidFill>
                <a:latin typeface="楷体" pitchFamily="49" charset="-122"/>
                <a:ea typeface="楷体" pitchFamily="49" charset="-122"/>
                <a:cs typeface="Times New Roman" pitchFamily="18" charset="0"/>
              </a:rPr>
              <a:t>i</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a:t>
            </a:r>
          </a:p>
        </p:txBody>
      </p:sp>
      <p:sp>
        <p:nvSpPr>
          <p:cNvPr id="29701" name="Text Box 7">
            <a:extLst>
              <a:ext uri="{FF2B5EF4-FFF2-40B4-BE49-F238E27FC236}">
                <a16:creationId xmlns="" xmlns:a16="http://schemas.microsoft.com/office/drawing/2014/main" id="{94AF3806-3D4A-4C75-AEA4-3C6CE4397C40}"/>
              </a:ext>
            </a:extLst>
          </p:cNvPr>
          <p:cNvSpPr txBox="1">
            <a:spLocks noChangeArrowheads="1"/>
          </p:cNvSpPr>
          <p:nvPr/>
        </p:nvSpPr>
        <p:spPr bwMode="auto">
          <a:xfrm>
            <a:off x="-180528" y="582850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p>
        </p:txBody>
      </p:sp>
      <p:sp>
        <p:nvSpPr>
          <p:cNvPr id="8" name="Text Box 2">
            <a:extLst>
              <a:ext uri="{FF2B5EF4-FFF2-40B4-BE49-F238E27FC236}">
                <a16:creationId xmlns="" xmlns:a16="http://schemas.microsoft.com/office/drawing/2014/main" id="{90118190-B80E-4BDA-939C-362EA03453F5}"/>
              </a:ext>
            </a:extLst>
          </p:cNvPr>
          <p:cNvSpPr txBox="1">
            <a:spLocks noChangeArrowheads="1"/>
          </p:cNvSpPr>
          <p:nvPr/>
        </p:nvSpPr>
        <p:spPr bwMode="auto">
          <a:xfrm>
            <a:off x="4545286" y="2393198"/>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在这段算法中，当进行第一轮循环时</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=0,i</a:t>
            </a:r>
            <a:r>
              <a:rPr lang="zh-CN" altLang="en-US" sz="2400" dirty="0">
                <a:latin typeface="楷体" panose="02010609060101010101" pitchFamily="49" charset="-122"/>
                <a:ea typeface="楷体" panose="02010609060101010101" pitchFamily="49" charset="-122"/>
              </a:rPr>
              <a:t>又是除数，出现了除数为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的错误，因此不符合算法的可行性特性。</a:t>
            </a:r>
            <a:endParaRPr lang="en-US" altLang="zh-CN" sz="2400" dirty="0">
              <a:latin typeface="楷体" panose="02010609060101010101" pitchFamily="49" charset="-122"/>
              <a:ea typeface="楷体" panose="02010609060101010101" pitchFamily="49" charset="-122"/>
            </a:endParaRPr>
          </a:p>
        </p:txBody>
      </p:sp>
      <p:sp>
        <p:nvSpPr>
          <p:cNvPr id="6" name="Text Box 3">
            <a:extLst>
              <a:ext uri="{FF2B5EF4-FFF2-40B4-BE49-F238E27FC236}">
                <a16:creationId xmlns="" xmlns:a16="http://schemas.microsoft.com/office/drawing/2014/main" id="{6A489FAB-C6BA-41BC-AD15-A380804B5B21}"/>
              </a:ext>
            </a:extLst>
          </p:cNvPr>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99189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xmlns="" id="{E5491CF7-5F5B-404A-8B6A-7193DDD30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a:extLst>
              <a:ext uri="{FF2B5EF4-FFF2-40B4-BE49-F238E27FC236}">
                <a16:creationId xmlns:a16="http://schemas.microsoft.com/office/drawing/2014/main" xmlns="" id="{0B61D30D-A06D-48A8-A608-4F69FED0F1A0}"/>
              </a:ext>
            </a:extLst>
          </p:cNvPr>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1</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概论</a:t>
            </a:r>
          </a:p>
        </p:txBody>
      </p:sp>
      <p:sp>
        <p:nvSpPr>
          <p:cNvPr id="5124" name="Text Box 8">
            <a:extLst>
              <a:ext uri="{FF2B5EF4-FFF2-40B4-BE49-F238E27FC236}">
                <a16:creationId xmlns:a16="http://schemas.microsoft.com/office/drawing/2014/main" xmlns="" id="{E7BBB706-365C-4E8F-BEE3-D7D4FE383B65}"/>
              </a:ext>
            </a:extLst>
          </p:cNvPr>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extLst>
      <p:ext uri="{BB962C8B-B14F-4D97-AF65-F5344CB8AC3E}">
        <p14:creationId xmlns:p14="http://schemas.microsoft.com/office/powerpoint/2010/main" val="1539837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107504" y="1196752"/>
            <a:ext cx="864096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在设计算法时，还要明确算法的五个设计</a:t>
            </a:r>
            <a:r>
              <a:rPr lang="zh-CN" altLang="en-US" sz="2400" dirty="0" smtClean="0">
                <a:solidFill>
                  <a:srgbClr val="080808"/>
                </a:solidFill>
                <a:latin typeface="楷体" panose="02010609060101010101" pitchFamily="49" charset="-122"/>
                <a:ea typeface="楷体" panose="02010609060101010101" pitchFamily="49" charset="-122"/>
              </a:rPr>
              <a:t>目标：</a:t>
            </a:r>
            <a:endParaRPr lang="en-US" altLang="zh-CN" sz="2400" dirty="0" smtClean="0">
              <a:solidFill>
                <a:srgbClr val="080808"/>
              </a:solidFill>
              <a:latin typeface="楷体" panose="02010609060101010101" pitchFamily="49" charset="-122"/>
              <a:ea typeface="楷体" panose="02010609060101010101" pitchFamily="49" charset="-122"/>
            </a:endParaRPr>
          </a:p>
          <a:p>
            <a:pPr>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正确性</a:t>
            </a:r>
            <a:r>
              <a:rPr lang="zh-CN" altLang="en-US" sz="2000" dirty="0">
                <a:solidFill>
                  <a:srgbClr val="080808"/>
                </a:solidFill>
                <a:latin typeface="楷体" panose="02010609060101010101" pitchFamily="49" charset="-122"/>
                <a:ea typeface="楷体" panose="02010609060101010101" pitchFamily="49" charset="-122"/>
              </a:rPr>
              <a:t>：要求算法能够满足需求，完成规定的功能和性能要求，得出正确的结果。</a:t>
            </a: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可使用性</a:t>
            </a:r>
            <a:r>
              <a:rPr lang="zh-CN" altLang="en-US" sz="2000" dirty="0">
                <a:solidFill>
                  <a:srgbClr val="080808"/>
                </a:solidFill>
                <a:latin typeface="楷体" panose="02010609060101010101" pitchFamily="49" charset="-122"/>
                <a:ea typeface="楷体" panose="02010609060101010101" pitchFamily="49" charset="-122"/>
              </a:rPr>
              <a:t>：要求算法对于用户来说要能够很方便的使用。</a:t>
            </a: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可读性</a:t>
            </a:r>
            <a:r>
              <a:rPr lang="zh-CN" altLang="en-US" sz="2000" dirty="0">
                <a:solidFill>
                  <a:srgbClr val="080808"/>
                </a:solidFill>
                <a:latin typeface="楷体" panose="02010609060101010101" pitchFamily="49" charset="-122"/>
                <a:ea typeface="楷体" panose="02010609060101010101" pitchFamily="49" charset="-122"/>
              </a:rPr>
              <a:t>：算法具有良好的可读性，便于人的理解，增强算法的可交流性。算法的设计要条理清晰、逻辑性强和具有结构化特性。</a:t>
            </a: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健壮性</a:t>
            </a:r>
            <a:r>
              <a:rPr lang="zh-CN" altLang="en-US" sz="2000" dirty="0">
                <a:solidFill>
                  <a:srgbClr val="080808"/>
                </a:solidFill>
                <a:latin typeface="楷体" panose="02010609060101010101" pitchFamily="49" charset="-122"/>
                <a:ea typeface="楷体" panose="02010609060101010101" pitchFamily="49" charset="-122"/>
              </a:rPr>
              <a:t>：算法要拥有应对不符合规范要求的输入情况的处理能力，对于不符合规范要求的输入能够及时进行判断，并提供妥善的处理方式。</a:t>
            </a: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5</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高效率与低存储量需求</a:t>
            </a:r>
            <a:r>
              <a:rPr lang="zh-CN" altLang="en-US" sz="2000" dirty="0">
                <a:solidFill>
                  <a:srgbClr val="080808"/>
                </a:solidFill>
                <a:latin typeface="楷体" panose="02010609060101010101" pitchFamily="49" charset="-122"/>
                <a:ea typeface="楷体" panose="02010609060101010101" pitchFamily="49" charset="-122"/>
              </a:rPr>
              <a:t>：对于同一个问题来说，求解的算法是不唯一的，这就需要我们找到最优算法。当问题的规模逐渐增大时，需要考虑的问题有两个方面。一是算法的时间效率，执行时间越短效率越高；一是算法执行过程中所需的空间存储量，需要的空间越小越好。</a:t>
            </a:r>
          </a:p>
        </p:txBody>
      </p:sp>
    </p:spTree>
    <p:extLst>
      <p:ext uri="{BB962C8B-B14F-4D97-AF65-F5344CB8AC3E}">
        <p14:creationId xmlns:p14="http://schemas.microsoft.com/office/powerpoint/2010/main" val="269916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 xmlns:a16="http://schemas.microsoft.com/office/drawing/2014/main" id="{BE276772-0231-4C23-8862-2F4E2984010F}"/>
              </a:ext>
            </a:extLst>
          </p:cNvPr>
          <p:cNvSpPr txBox="1">
            <a:spLocks noChangeArrowheads="1"/>
          </p:cNvSpPr>
          <p:nvPr/>
        </p:nvSpPr>
        <p:spPr bwMode="auto">
          <a:xfrm>
            <a:off x="107504" y="968546"/>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1.7】</a:t>
            </a:r>
            <a:r>
              <a:rPr lang="zh-CN" altLang="en-US" sz="2400" dirty="0">
                <a:latin typeface="楷体" panose="02010609060101010101" pitchFamily="49" charset="-122"/>
                <a:ea typeface="楷体" panose="02010609060101010101" pitchFamily="49" charset="-122"/>
              </a:rPr>
              <a:t>接受用户输入的两个整数，输出它们的</a:t>
            </a:r>
            <a:r>
              <a:rPr lang="zh-CN" altLang="en-US" sz="2400" dirty="0" smtClean="0">
                <a:latin typeface="楷体" panose="02010609060101010101" pitchFamily="49" charset="-122"/>
                <a:ea typeface="楷体" panose="02010609060101010101" pitchFamily="49" charset="-122"/>
              </a:rPr>
              <a:t>商。</a:t>
            </a:r>
            <a:endParaRPr lang="zh-CN" altLang="en-US" sz="2400" dirty="0">
              <a:latin typeface="楷体" panose="02010609060101010101" pitchFamily="49" charset="-122"/>
              <a:ea typeface="楷体" panose="02010609060101010101" pitchFamily="49" charset="-122"/>
            </a:endParaRPr>
          </a:p>
        </p:txBody>
      </p:sp>
      <p:sp>
        <p:nvSpPr>
          <p:cNvPr id="203781" name="Text Box 5">
            <a:extLst>
              <a:ext uri="{FF2B5EF4-FFF2-40B4-BE49-F238E27FC236}">
                <a16:creationId xmlns="" xmlns:a16="http://schemas.microsoft.com/office/drawing/2014/main" id="{84DBE234-9814-4118-83C4-E6030C611AFD}"/>
              </a:ext>
            </a:extLst>
          </p:cNvPr>
          <p:cNvSpPr txBox="1">
            <a:spLocks noChangeArrowheads="1"/>
          </p:cNvSpPr>
          <p:nvPr/>
        </p:nvSpPr>
        <p:spPr bwMode="auto">
          <a:xfrm>
            <a:off x="107504" y="1823585"/>
            <a:ext cx="3600400" cy="317009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void qu() </a:t>
            </a:r>
          </a:p>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 {   </a:t>
            </a:r>
          </a:p>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   int a,b,q; </a:t>
            </a:r>
          </a:p>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   scanf(“%d,%d”,&amp;a,&amp;b);</a:t>
            </a:r>
          </a:p>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   q=a/b;</a:t>
            </a:r>
          </a:p>
          <a:p>
            <a:pPr>
              <a:spcBef>
                <a:spcPct val="50000"/>
              </a:spcBef>
              <a:defRPr/>
            </a:pPr>
            <a:r>
              <a:rPr lang="zh-CN" altLang="fr-FR" sz="2000" b="1" dirty="0">
                <a:solidFill>
                  <a:srgbClr val="006666"/>
                </a:solidFill>
                <a:latin typeface="楷体" pitchFamily="49" charset="-122"/>
                <a:ea typeface="楷体" pitchFamily="49" charset="-122"/>
                <a:cs typeface="Times New Roman" pitchFamily="18" charset="0"/>
              </a:rPr>
              <a:t>　</a:t>
            </a:r>
            <a:r>
              <a:rPr lang="zh-CN" altLang="en-US" sz="2000" b="1" dirty="0">
                <a:solidFill>
                  <a:srgbClr val="006666"/>
                </a:solidFill>
                <a:latin typeface="楷体" pitchFamily="49" charset="-122"/>
                <a:ea typeface="楷体" pitchFamily="49" charset="-122"/>
                <a:cs typeface="Times New Roman" pitchFamily="18" charset="0"/>
              </a:rPr>
              <a:t> </a:t>
            </a:r>
            <a:r>
              <a:rPr lang="fr-FR" altLang="zh-CN" sz="2000" b="1" dirty="0">
                <a:solidFill>
                  <a:srgbClr val="006666"/>
                </a:solidFill>
                <a:latin typeface="楷体" pitchFamily="49" charset="-122"/>
                <a:ea typeface="楷体" pitchFamily="49" charset="-122"/>
                <a:cs typeface="Times New Roman" pitchFamily="18" charset="0"/>
              </a:rPr>
              <a:t>printf("%d\n",q);   </a:t>
            </a:r>
          </a:p>
          <a:p>
            <a:pPr>
              <a:spcBef>
                <a:spcPct val="50000"/>
              </a:spcBef>
              <a:defRPr/>
            </a:pPr>
            <a:r>
              <a:rPr lang="fr-FR" altLang="zh-CN" sz="2000" b="1" dirty="0">
                <a:solidFill>
                  <a:srgbClr val="006666"/>
                </a:solidFill>
                <a:latin typeface="楷体" pitchFamily="49" charset="-122"/>
                <a:ea typeface="楷体" pitchFamily="49" charset="-122"/>
                <a:cs typeface="Times New Roman" pitchFamily="18" charset="0"/>
              </a:rPr>
              <a:t>}</a:t>
            </a:r>
          </a:p>
        </p:txBody>
      </p:sp>
      <p:sp>
        <p:nvSpPr>
          <p:cNvPr id="8" name="Text Box 2">
            <a:extLst>
              <a:ext uri="{FF2B5EF4-FFF2-40B4-BE49-F238E27FC236}">
                <a16:creationId xmlns="" xmlns:a16="http://schemas.microsoft.com/office/drawing/2014/main" id="{90118190-B80E-4BDA-939C-362EA03453F5}"/>
              </a:ext>
            </a:extLst>
          </p:cNvPr>
          <p:cNvSpPr txBox="1">
            <a:spLocks noChangeArrowheads="1"/>
          </p:cNvSpPr>
          <p:nvPr/>
        </p:nvSpPr>
        <p:spPr bwMode="auto">
          <a:xfrm>
            <a:off x="591803" y="5566443"/>
            <a:ext cx="7960394"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这个算法是存在问题的，当用户输入</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的时候，算法执行就会出错。所以该算法不满足健壮性的设计目标。</a:t>
            </a:r>
            <a:endParaRPr lang="en-US" altLang="zh-CN" sz="2400" dirty="0">
              <a:latin typeface="楷体" panose="02010609060101010101" pitchFamily="49" charset="-122"/>
              <a:ea typeface="楷体" panose="02010609060101010101" pitchFamily="49" charset="-122"/>
            </a:endParaRPr>
          </a:p>
        </p:txBody>
      </p:sp>
      <p:sp>
        <p:nvSpPr>
          <p:cNvPr id="7" name="Text Box 6">
            <a:extLst>
              <a:ext uri="{FF2B5EF4-FFF2-40B4-BE49-F238E27FC236}">
                <a16:creationId xmlns="" xmlns:a16="http://schemas.microsoft.com/office/drawing/2014/main" id="{15EA374D-4A0D-4FD4-A091-BCF9C1F121E4}"/>
              </a:ext>
            </a:extLst>
          </p:cNvPr>
          <p:cNvSpPr txBox="1">
            <a:spLocks noChangeArrowheads="1"/>
          </p:cNvSpPr>
          <p:nvPr/>
        </p:nvSpPr>
        <p:spPr bwMode="auto">
          <a:xfrm>
            <a:off x="3486886" y="1429084"/>
            <a:ext cx="5657114" cy="5016758"/>
          </a:xfrm>
          <a:prstGeom prst="rect">
            <a:avLst/>
          </a:prstGeom>
          <a:solidFill>
            <a:srgbClr val="FFCCFF"/>
          </a:soli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void qu1()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int </a:t>
            </a:r>
            <a:r>
              <a:rPr lang="en-US" altLang="zh-CN" sz="2000" b="1" dirty="0" err="1">
                <a:solidFill>
                  <a:srgbClr val="006666"/>
                </a:solidFill>
                <a:latin typeface="楷体" pitchFamily="49" charset="-122"/>
                <a:ea typeface="楷体" pitchFamily="49" charset="-122"/>
                <a:cs typeface="Times New Roman" pitchFamily="18" charset="0"/>
              </a:rPr>
              <a:t>a,b,q</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scanf</a:t>
            </a:r>
            <a:r>
              <a:rPr lang="en-US" altLang="zh-CN" sz="2000" b="1" dirty="0">
                <a:solidFill>
                  <a:srgbClr val="006666"/>
                </a:solidFill>
                <a:latin typeface="楷体" pitchFamily="49" charset="-122"/>
                <a:ea typeface="楷体" pitchFamily="49" charset="-122"/>
                <a:cs typeface="Times New Roman" pitchFamily="18" charset="0"/>
              </a:rPr>
              <a:t>(“%</a:t>
            </a:r>
            <a:r>
              <a:rPr lang="en-US" altLang="zh-CN" sz="2000" b="1" dirty="0" err="1">
                <a:solidFill>
                  <a:srgbClr val="006666"/>
                </a:solidFill>
                <a:latin typeface="楷体" pitchFamily="49" charset="-122"/>
                <a:ea typeface="楷体" pitchFamily="49" charset="-122"/>
                <a:cs typeface="Times New Roman" pitchFamily="18" charset="0"/>
              </a:rPr>
              <a:t>d,%d”,&amp;a,&amp;b</a:t>
            </a:r>
            <a:r>
              <a:rPr lang="en-US" altLang="zh-CN" sz="2000" b="1" dirty="0">
                <a:solidFill>
                  <a:srgbClr val="006666"/>
                </a:solidFill>
                <a:latin typeface="楷体" pitchFamily="49" charset="-122"/>
                <a:ea typeface="楷体" pitchFamily="49" charset="-122"/>
                <a:cs typeface="Times New Roman" pitchFamily="18" charset="0"/>
              </a:rPr>
              <a:t>);</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if(b==0)</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printf</a:t>
            </a:r>
            <a:r>
              <a:rPr lang="en-US" altLang="zh-CN" sz="2000" b="1" dirty="0">
                <a:solidFill>
                  <a:srgbClr val="006666"/>
                </a:solidFill>
                <a:latin typeface="楷体" pitchFamily="49" charset="-122"/>
                <a:ea typeface="楷体" pitchFamily="49" charset="-122"/>
                <a:cs typeface="Times New Roman" pitchFamily="18" charset="0"/>
              </a:rPr>
              <a:t>("The divisor cannot be zero</a:t>
            </a:r>
            <a:r>
              <a:rPr lang="zh-CN" altLang="en-US" sz="2000" b="1" dirty="0">
                <a:solidFill>
                  <a:srgbClr val="006666"/>
                </a:solidFill>
                <a:latin typeface="楷体" pitchFamily="49" charset="-122"/>
                <a:ea typeface="楷体" pitchFamily="49" charset="-122"/>
                <a:cs typeface="Times New Roman" pitchFamily="18" charset="0"/>
              </a:rPr>
              <a:t>！</a:t>
            </a:r>
            <a:r>
              <a:rPr lang="en-US" altLang="zh-CN" sz="2000" b="1" dirty="0">
                <a:solidFill>
                  <a:srgbClr val="006666"/>
                </a:solidFill>
                <a:latin typeface="楷体" pitchFamily="49" charset="-122"/>
                <a:ea typeface="楷体" pitchFamily="49" charset="-122"/>
                <a:cs typeface="Times New Roman" pitchFamily="18" charset="0"/>
              </a:rPr>
              <a:t>");</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else</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  q=a/b;</a:t>
            </a:r>
          </a:p>
          <a:p>
            <a:pPr>
              <a:spcBef>
                <a:spcPct val="50000"/>
              </a:spcBef>
              <a:defRPr/>
            </a:pPr>
            <a:r>
              <a:rPr lang="zh-CN" altLang="en-US" sz="2000" b="1" dirty="0">
                <a:solidFill>
                  <a:srgbClr val="006666"/>
                </a:solidFill>
                <a:latin typeface="楷体" pitchFamily="49" charset="-122"/>
                <a:ea typeface="楷体" pitchFamily="49" charset="-122"/>
                <a:cs typeface="Times New Roman" pitchFamily="18" charset="0"/>
              </a:rPr>
              <a:t>　　  </a:t>
            </a:r>
            <a:r>
              <a:rPr lang="en-US" altLang="zh-CN" sz="2000" b="1" dirty="0" err="1">
                <a:solidFill>
                  <a:srgbClr val="006666"/>
                </a:solidFill>
                <a:latin typeface="楷体" pitchFamily="49" charset="-122"/>
                <a:ea typeface="楷体" pitchFamily="49" charset="-122"/>
                <a:cs typeface="Times New Roman" pitchFamily="18" charset="0"/>
              </a:rPr>
              <a:t>printf</a:t>
            </a:r>
            <a:r>
              <a:rPr lang="en-US" altLang="zh-CN" sz="2000" b="1" dirty="0">
                <a:solidFill>
                  <a:srgbClr val="006666"/>
                </a:solidFill>
                <a:latin typeface="楷体" pitchFamily="49" charset="-122"/>
                <a:ea typeface="楷体" pitchFamily="49" charset="-122"/>
                <a:cs typeface="Times New Roman" pitchFamily="18" charset="0"/>
              </a:rPr>
              <a:t>("%d\</a:t>
            </a:r>
            <a:r>
              <a:rPr lang="en-US" altLang="zh-CN" sz="2000" b="1" dirty="0" err="1">
                <a:solidFill>
                  <a:srgbClr val="006666"/>
                </a:solidFill>
                <a:latin typeface="楷体" pitchFamily="49" charset="-122"/>
                <a:ea typeface="楷体" pitchFamily="49" charset="-122"/>
                <a:cs typeface="Times New Roman" pitchFamily="18" charset="0"/>
              </a:rPr>
              <a:t>n",q</a:t>
            </a:r>
            <a:r>
              <a:rPr lang="en-US" altLang="zh-CN" sz="2000" b="1" dirty="0">
                <a:solidFill>
                  <a:srgbClr val="006666"/>
                </a:solidFill>
                <a:latin typeface="楷体" pitchFamily="49" charset="-122"/>
                <a:ea typeface="楷体" pitchFamily="49" charset="-122"/>
                <a:cs typeface="Times New Roman" pitchFamily="18" charset="0"/>
              </a:rPr>
              <a:t>);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  </a:t>
            </a:r>
          </a:p>
          <a:p>
            <a:pPr>
              <a:spcBef>
                <a:spcPct val="50000"/>
              </a:spcBef>
              <a:defRPr/>
            </a:pPr>
            <a:r>
              <a:rPr lang="en-US" altLang="zh-CN" sz="2000" b="1" dirty="0">
                <a:solidFill>
                  <a:srgbClr val="006666"/>
                </a:solidFill>
                <a:latin typeface="楷体" pitchFamily="49" charset="-122"/>
                <a:ea typeface="楷体" pitchFamily="49" charset="-122"/>
                <a:cs typeface="Times New Roman" pitchFamily="18" charset="0"/>
              </a:rPr>
              <a:t>}   </a:t>
            </a:r>
          </a:p>
        </p:txBody>
      </p:sp>
    </p:spTree>
    <p:extLst>
      <p:ext uri="{BB962C8B-B14F-4D97-AF65-F5344CB8AC3E}">
        <p14:creationId xmlns:p14="http://schemas.microsoft.com/office/powerpoint/2010/main" val="1779002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1.1.4 </a:t>
            </a:r>
            <a:r>
              <a:rPr lang="zh-CN" altLang="en-US" sz="2800" b="1" dirty="0">
                <a:solidFill>
                  <a:srgbClr val="0000FF"/>
                </a:solidFill>
                <a:latin typeface="楷体" pitchFamily="49" charset="-122"/>
                <a:ea typeface="楷体" pitchFamily="49" charset="-122"/>
              </a:rPr>
              <a:t>算法的描述</a:t>
            </a:r>
          </a:p>
        </p:txBody>
      </p:sp>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301959" y="1700808"/>
            <a:ext cx="8838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在算法设计过程中，算法的描述方式主要有四种：自然语言、流程图、伪代码和程序设计语言，如下表所示。</a:t>
            </a:r>
          </a:p>
        </p:txBody>
      </p:sp>
      <p:pic>
        <p:nvPicPr>
          <p:cNvPr id="3" name="图片 2">
            <a:extLst>
              <a:ext uri="{FF2B5EF4-FFF2-40B4-BE49-F238E27FC236}">
                <a16:creationId xmlns="" xmlns:a16="http://schemas.microsoft.com/office/drawing/2014/main" id="{F66342EF-E2D1-4847-82E9-BC91651D1799}"/>
              </a:ext>
            </a:extLst>
          </p:cNvPr>
          <p:cNvPicPr>
            <a:picLocks noChangeAspect="1"/>
          </p:cNvPicPr>
          <p:nvPr/>
        </p:nvPicPr>
        <p:blipFill>
          <a:blip r:embed="rId7"/>
          <a:stretch>
            <a:fillRect/>
          </a:stretch>
        </p:blipFill>
        <p:spPr>
          <a:xfrm>
            <a:off x="486746" y="2994048"/>
            <a:ext cx="8170507" cy="2664296"/>
          </a:xfrm>
          <a:prstGeom prst="rect">
            <a:avLst/>
          </a:prstGeom>
        </p:spPr>
      </p:pic>
    </p:spTree>
    <p:extLst>
      <p:ext uri="{BB962C8B-B14F-4D97-AF65-F5344CB8AC3E}">
        <p14:creationId xmlns:p14="http://schemas.microsoft.com/office/powerpoint/2010/main" val="1114349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 xmlns:a16="http://schemas.microsoft.com/office/drawing/2014/main" id="{355ECE27-E511-4A7A-B961-203193B8A587}"/>
                  </a:ext>
                </a:extLst>
              </p:cNvPr>
              <p:cNvSpPr/>
              <p:nvPr/>
            </p:nvSpPr>
            <p:spPr>
              <a:xfrm>
                <a:off x="107504" y="2348880"/>
                <a:ext cx="8928992" cy="3219984"/>
              </a:xfrm>
              <a:prstGeom prst="rect">
                <a:avLst/>
              </a:prstGeom>
            </p:spPr>
            <p:txBody>
              <a:bodyPr wrap="square">
                <a:spAutoFit/>
              </a:bodyPr>
              <a:lstStyle/>
              <a:p>
                <a:pPr indent="266700" algn="just">
                  <a:spcAft>
                    <a:spcPts val="0"/>
                  </a:spcAft>
                </a:pPr>
                <a:r>
                  <a:rPr lang="zh-CN" altLang="zh-CN" sz="2000" dirty="0" smtClean="0">
                    <a:latin typeface="楷体" panose="02010609060101010101" pitchFamily="49" charset="-122"/>
                    <a:ea typeface="楷体" panose="02010609060101010101" pitchFamily="49" charset="-122"/>
                    <a:cs typeface="Times New Roman" panose="02020603050405020304" pitchFamily="18" charset="0"/>
                  </a:rPr>
                  <a:t>解题</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思路：素数是指只能被</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和自身整除的数，在判断一个数是否是素数的时候，通常采用的是这样的方式，假设现在这个数是</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，就从</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开始，用</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，如果余数不为零，就接着用</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，……，直到试到</a:t>
                </a:r>
                <a:r>
                  <a:rPr lang="en-US" altLang="zh-CN" sz="2000" dirty="0">
                    <a:latin typeface="楷体" panose="02010609060101010101" pitchFamily="49" charset="-122"/>
                    <a:ea typeface="楷体" panose="02010609060101010101" pitchFamily="49" charset="-122"/>
                  </a:rPr>
                  <a:t>6</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为止，此时余数依然不为零，因此得出结论</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是素数。对于</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来说，需要试的数的范围就是</a:t>
                </a:r>
                <a:r>
                  <a:rPr lang="en-US" altLang="zh-CN" sz="2000" dirty="0">
                    <a:latin typeface="楷体" panose="02010609060101010101" pitchFamily="49" charset="-122"/>
                    <a:ea typeface="楷体" panose="02010609060101010101" pitchFamily="49" charset="-122"/>
                  </a:rPr>
                  <a:t>2~n-1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，其实算法还可以进行优化，不需要到</a:t>
                </a:r>
                <a:r>
                  <a:rPr lang="en-US" altLang="zh-CN" sz="2000" dirty="0">
                    <a:latin typeface="楷体" panose="02010609060101010101" pitchFamily="49" charset="-122"/>
                    <a:ea typeface="楷体" panose="02010609060101010101" pitchFamily="49" charset="-122"/>
                  </a:rPr>
                  <a:t>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，只需要测试到</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即可，原因是</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是一个分界线，如果在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区间里有一个数</a:t>
                </a:r>
                <a:r>
                  <a:rPr lang="en-US" altLang="zh-CN" sz="2000" dirty="0">
                    <a:latin typeface="楷体" panose="02010609060101010101" pitchFamily="49" charset="-122"/>
                    <a:ea typeface="楷体" panose="02010609060101010101" pitchFamily="49" charset="-122"/>
                  </a:rPr>
                  <a:t>h</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的话，在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区间里必定会有一个数</a:t>
                </a:r>
                <a:r>
                  <a:rPr lang="en-US" altLang="zh-CN" sz="2000" dirty="0">
                    <a:latin typeface="楷体" panose="02010609060101010101" pitchFamily="49" charset="-122"/>
                    <a:ea typeface="楷体" panose="02010609060101010101" pitchFamily="49" charset="-122"/>
                  </a:rPr>
                  <a:t>k</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h*k=n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，例如</a:t>
                </a:r>
                <a:r>
                  <a:rPr lang="en-US" altLang="zh-CN" sz="2000" dirty="0">
                    <a:latin typeface="楷体" panose="02010609060101010101" pitchFamily="49" charset="-122"/>
                    <a:ea typeface="楷体" panose="02010609060101010101" pitchFamily="49" charset="-122"/>
                  </a:rPr>
                  <a:t>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这个数，我们在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之间找到一个数</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能够整除它，在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 14]</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之间就有一个数</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3*5=15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。相对应的，如果</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区间里找不到能够整除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的数，那么在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这个区间内也肯定没有能整除它的数。</a:t>
                </a:r>
                <a:endParaRPr lang="zh-CN" altLang="en-US" sz="2000" dirty="0">
                  <a:latin typeface="楷体" panose="02010609060101010101" pitchFamily="49" charset="-122"/>
                  <a:ea typeface="楷体" panose="02010609060101010101" pitchFamily="49" charset="-122"/>
                </a:endParaRPr>
              </a:p>
            </p:txBody>
          </p:sp>
        </mc:Choice>
        <mc:Fallback xmlns="">
          <p:sp>
            <p:nvSpPr>
              <p:cNvPr id="2" name="矩形 1">
                <a:extLst>
                  <a:ext uri="{FF2B5EF4-FFF2-40B4-BE49-F238E27FC236}">
                    <a16:creationId xmlns:a16="http://schemas.microsoft.com/office/drawing/2014/main" xmlns:a14="http://schemas.microsoft.com/office/drawing/2010/main" xmlns="" id="{355ECE27-E511-4A7A-B961-203193B8A587}"/>
                  </a:ext>
                </a:extLst>
              </p:cNvPr>
              <p:cNvSpPr>
                <a:spLocks noRot="1" noChangeAspect="1" noMove="1" noResize="1" noEditPoints="1" noAdjustHandles="1" noChangeArrowheads="1" noChangeShapeType="1" noTextEdit="1"/>
              </p:cNvSpPr>
              <p:nvPr/>
            </p:nvSpPr>
            <p:spPr>
              <a:xfrm>
                <a:off x="107504" y="2348880"/>
                <a:ext cx="8928992" cy="3219984"/>
              </a:xfrm>
              <a:prstGeom prst="rect">
                <a:avLst/>
              </a:prstGeom>
              <a:blipFill rotWithShape="0">
                <a:blip r:embed="rId2"/>
                <a:stretch>
                  <a:fillRect l="-751" t="-945" r="-751" b="-1890"/>
                </a:stretch>
              </a:blipFill>
            </p:spPr>
            <p:txBody>
              <a:bodyPr/>
              <a:lstStyle/>
              <a:p>
                <a:r>
                  <a:rPr lang="zh-CN" altLang="en-US">
                    <a:noFill/>
                  </a:rPr>
                  <a:t> </a:t>
                </a:r>
              </a:p>
            </p:txBody>
          </p:sp>
        </mc:Fallback>
      </mc:AlternateContent>
      <p:sp>
        <p:nvSpPr>
          <p:cNvPr id="3" name="矩形 2">
            <a:extLst>
              <a:ext uri="{FF2B5EF4-FFF2-40B4-BE49-F238E27FC236}">
                <a16:creationId xmlns="" xmlns:mc="http://schemas.openxmlformats.org/markup-compatibility/2006" xmlns:a14="http://schemas.microsoft.com/office/drawing/2010/main" xmlns:a16="http://schemas.microsoft.com/office/drawing/2014/main" id="{355ECE27-E511-4A7A-B961-203193B8A587}"/>
              </a:ext>
            </a:extLst>
          </p:cNvPr>
          <p:cNvSpPr/>
          <p:nvPr/>
        </p:nvSpPr>
        <p:spPr>
          <a:xfrm>
            <a:off x="100471" y="1268760"/>
            <a:ext cx="8928992" cy="1200329"/>
          </a:xfrm>
          <a:prstGeom prst="rect">
            <a:avLst/>
          </a:prstGeom>
        </p:spPr>
        <p:txBody>
          <a:bodyPr wrap="square">
            <a:spAutoFit/>
          </a:bodyPr>
          <a:lstStyle/>
          <a:p>
            <a:pPr indent="266700" algn="just">
              <a:spcAft>
                <a:spcPts val="0"/>
              </a:spcAft>
            </a:pP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下面以判断一个大于</a:t>
            </a: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2</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的正整数是否为素数这一问题为例，分别采用上述四种方式进行描述。</a:t>
            </a:r>
          </a:p>
          <a:p>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7864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107504" y="1166842"/>
            <a:ext cx="921702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、自然语言</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用日常生活中使用的语言来描述算法，相对来说易于理解，但书写起来比较烦琐，也有可能因为表述不到位引起歧义，对于较为复杂的问题较难表述准确。对于计算机来说，是不可识别和执行的。</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的正整数是否为素数的算法描述如下：</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：定义变量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，赋初始值为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除以</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的余数是否为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，若余数为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，转到</a:t>
            </a: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的值自加</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Step5</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的值是否小于√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，如果是返回</a:t>
            </a: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的值是否大于√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not a prime.”</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2639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107504" y="1166842"/>
            <a:ext cx="90364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、流程图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流程图是用不同的图框来表示各类操作，图框内部写出步骤，再用箭头连接起来表示其先后顺序，通过图形的方式来描述算法，直观而又形象，判断一个大于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的正整数是否为素数算法的流程图描述形式如下图所示：</a:t>
            </a:r>
          </a:p>
        </p:txBody>
      </p:sp>
    </p:spTree>
    <p:extLst>
      <p:ext uri="{BB962C8B-B14F-4D97-AF65-F5344CB8AC3E}">
        <p14:creationId xmlns:p14="http://schemas.microsoft.com/office/powerpoint/2010/main" val="1682455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9918FC49-BEDD-49FE-B1B6-1C4934929EBC}"/>
              </a:ext>
            </a:extLst>
          </p:cNvPr>
          <p:cNvSpPr>
            <a:spLocks noGrp="1"/>
          </p:cNvSpPr>
          <p:nvPr>
            <p:ph type="sldNum" sz="quarter" idx="10"/>
          </p:nvPr>
        </p:nvSpPr>
        <p:spPr/>
        <p:txBody>
          <a:body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pPr>
                <a:defRPr/>
              </a:pPr>
              <a:t>26</a:t>
            </a:fld>
            <a:endParaRPr lang="en-US" altLang="zh-CN"/>
          </a:p>
        </p:txBody>
      </p:sp>
      <p:pic>
        <p:nvPicPr>
          <p:cNvPr id="3" name="图片 2">
            <a:extLst>
              <a:ext uri="{FF2B5EF4-FFF2-40B4-BE49-F238E27FC236}">
                <a16:creationId xmlns="" xmlns:a16="http://schemas.microsoft.com/office/drawing/2014/main" id="{36282D46-5D54-48AB-9C11-489CB2F80537}"/>
              </a:ext>
            </a:extLst>
          </p:cNvPr>
          <p:cNvPicPr>
            <a:picLocks noChangeAspect="1"/>
          </p:cNvPicPr>
          <p:nvPr/>
        </p:nvPicPr>
        <p:blipFill>
          <a:blip r:embed="rId2"/>
          <a:stretch>
            <a:fillRect/>
          </a:stretch>
        </p:blipFill>
        <p:spPr>
          <a:xfrm>
            <a:off x="2027766" y="1052735"/>
            <a:ext cx="5424554" cy="5480477"/>
          </a:xfrm>
          <a:prstGeom prst="rect">
            <a:avLst/>
          </a:prstGeom>
        </p:spPr>
      </p:pic>
    </p:spTree>
    <p:extLst>
      <p:ext uri="{BB962C8B-B14F-4D97-AF65-F5344CB8AC3E}">
        <p14:creationId xmlns:p14="http://schemas.microsoft.com/office/powerpoint/2010/main" val="3977856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107504" y="1166842"/>
            <a:ext cx="903649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、伪代码</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伪代码是一种介于自然语言与计算机语言之间的用来描述算法的语言，参照计算机语言的书写形式来表示算法的各个步骤，相比计算机语言它更加接近自然语言，相对来说容易理解。它旨在用接近自然语言的形式描述程序的执行过程，一般是不能直接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的正整数是否为素数算法的伪代码描述如下：</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：循环直到 </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3.1</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break;</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=i+1;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not 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66706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107504" y="856357"/>
            <a:ext cx="903649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、程序设计语言</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可以直接运用计算机语言的形式来描述算法，通常是将算法写成子函数，这样的算法是可以直接在计算机上执行的。判断一个大于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的正整数是否为素数算法的程序设计语言描述如下：</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main()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scanf</a:t>
            </a:r>
            <a:r>
              <a:rPr lang="en-US" altLang="zh-CN" sz="2400" dirty="0">
                <a:solidFill>
                  <a:srgbClr val="080808"/>
                </a:solidFill>
                <a:latin typeface="楷体" panose="02010609060101010101" pitchFamily="49" charset="-122"/>
                <a:ea typeface="楷体" panose="02010609060101010101" pitchFamily="49" charset="-122"/>
              </a:rPr>
              <a:t>("%d", &amp;n);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sqrt(n);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if (</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 == 0)</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break;}</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&gt;sqrt(n))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a prime.");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not a prime.");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0;</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zh-CN" altLang="en-US" sz="2400" dirty="0">
                <a:solidFill>
                  <a:srgbClr val="080808"/>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4182464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107504" y="817548"/>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1.1.5 </a:t>
            </a:r>
            <a:r>
              <a:rPr lang="zh-CN" altLang="en-US" sz="2800" b="1" dirty="0">
                <a:solidFill>
                  <a:srgbClr val="0000FF"/>
                </a:solidFill>
                <a:latin typeface="楷体" pitchFamily="49" charset="-122"/>
                <a:ea typeface="楷体" pitchFamily="49" charset="-122"/>
              </a:rPr>
              <a:t>算法设计的步骤</a:t>
            </a:r>
          </a:p>
        </p:txBody>
      </p:sp>
      <p:pic>
        <p:nvPicPr>
          <p:cNvPr id="4" name="图片 3">
            <a:extLst>
              <a:ext uri="{FF2B5EF4-FFF2-40B4-BE49-F238E27FC236}">
                <a16:creationId xmlns="" xmlns:a16="http://schemas.microsoft.com/office/drawing/2014/main" id="{8319A982-1DE4-471F-8775-2E18C9AAFF90}"/>
              </a:ext>
            </a:extLst>
          </p:cNvPr>
          <p:cNvPicPr>
            <a:picLocks noChangeAspect="1"/>
          </p:cNvPicPr>
          <p:nvPr/>
        </p:nvPicPr>
        <p:blipFill>
          <a:blip r:embed="rId2"/>
          <a:stretch>
            <a:fillRect/>
          </a:stretch>
        </p:blipFill>
        <p:spPr>
          <a:xfrm>
            <a:off x="1907704" y="1431940"/>
            <a:ext cx="4914963" cy="5246210"/>
          </a:xfrm>
          <a:prstGeom prst="rect">
            <a:avLst/>
          </a:prstGeom>
        </p:spPr>
      </p:pic>
    </p:spTree>
    <p:extLst>
      <p:ext uri="{BB962C8B-B14F-4D97-AF65-F5344CB8AC3E}">
        <p14:creationId xmlns:p14="http://schemas.microsoft.com/office/powerpoint/2010/main" val="3352184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6"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nvSpPr>
        <p:spPr bwMode="auto">
          <a:xfrm>
            <a:off x="4644008" y="2852936"/>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6"/>
          <p:cNvSpPr/>
          <p:nvPr/>
        </p:nvSpPr>
        <p:spPr bwMode="auto">
          <a:xfrm>
            <a:off x="4644008" y="3673830"/>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7">
            <a:hlinkClick r:id="rId2" action="ppaction://hlinksldjump"/>
          </p:cNvPr>
          <p:cNvSpPr/>
          <p:nvPr/>
        </p:nvSpPr>
        <p:spPr bwMode="auto">
          <a:xfrm>
            <a:off x="4059640" y="4508987"/>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4" name="Freeform 28"/>
          <p:cNvSpPr/>
          <p:nvPr/>
        </p:nvSpPr>
        <p:spPr bwMode="auto">
          <a:xfrm>
            <a:off x="4644008" y="4508987"/>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nvSpPr>
        <p:spPr>
          <a:xfrm>
            <a:off x="4768315" y="2901516"/>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1.1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算法的基本概念</a:t>
            </a:r>
          </a:p>
        </p:txBody>
      </p:sp>
      <p:sp>
        <p:nvSpPr>
          <p:cNvPr id="18" name="TextBox 48"/>
          <p:cNvSpPr txBox="1"/>
          <p:nvPr/>
        </p:nvSpPr>
        <p:spPr>
          <a:xfrm>
            <a:off x="4768315" y="3767053"/>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1.2 </a:t>
            </a:r>
            <a:r>
              <a:rPr lang="zh-CN" altLang="en-US" sz="2200" dirty="0">
                <a:solidFill>
                  <a:schemeClr val="tx2">
                    <a:lumMod val="75000"/>
                    <a:lumOff val="25000"/>
                  </a:schemeClr>
                </a:solidFill>
              </a:rPr>
              <a:t>算法分析</a:t>
            </a:r>
          </a:p>
        </p:txBody>
      </p:sp>
      <p:sp>
        <p:nvSpPr>
          <p:cNvPr id="19" name="TextBox 49"/>
          <p:cNvSpPr txBox="1"/>
          <p:nvPr/>
        </p:nvSpPr>
        <p:spPr>
          <a:xfrm>
            <a:off x="4768315" y="4553252"/>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1.3 </a:t>
            </a:r>
            <a:r>
              <a:rPr lang="zh-CN" altLang="en-US" sz="2200" dirty="0">
                <a:solidFill>
                  <a:schemeClr val="tx2">
                    <a:lumMod val="75000"/>
                    <a:lumOff val="25000"/>
                  </a:schemeClr>
                </a:solidFill>
              </a:rPr>
              <a:t>算法设计实例</a:t>
            </a:r>
          </a:p>
        </p:txBody>
      </p:sp>
      <p:pic>
        <p:nvPicPr>
          <p:cNvPr id="21" name="Picture 2" descr="E:\我的文档\Nipic_6852949_2011040110100047815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nvSpPr>
        <p:spPr bwMode="auto">
          <a:xfrm>
            <a:off x="4145283" y="2958009"/>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nvSpPr>
        <p:spPr bwMode="auto">
          <a:xfrm>
            <a:off x="4197435" y="3767052"/>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9"/>
          <p:cNvSpPr>
            <a:spLocks noEditPoints="1"/>
          </p:cNvSpPr>
          <p:nvPr/>
        </p:nvSpPr>
        <p:spPr bwMode="auto">
          <a:xfrm>
            <a:off x="4161218" y="4604584"/>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9" name="图片 28"/>
          <p:cNvPicPr>
            <a:picLocks noChangeAspect="1"/>
          </p:cNvPicPr>
          <p:nvPr/>
        </p:nvPicPr>
        <p:blipFill>
          <a:blip r:embed="rId4"/>
          <a:stretch>
            <a:fillRect/>
          </a:stretch>
        </p:blipFill>
        <p:spPr>
          <a:xfrm>
            <a:off x="3880425" y="4494570"/>
            <a:ext cx="558000" cy="562768"/>
          </a:xfrm>
          <a:prstGeom prst="rect">
            <a:avLst/>
          </a:prstGeom>
        </p:spPr>
      </p:pic>
      <p:pic>
        <p:nvPicPr>
          <p:cNvPr id="30" name="图片 29"/>
          <p:cNvPicPr>
            <a:picLocks noChangeAspect="1"/>
          </p:cNvPicPr>
          <p:nvPr/>
        </p:nvPicPr>
        <p:blipFill>
          <a:blip r:embed="rId5"/>
          <a:stretch>
            <a:fillRect/>
          </a:stretch>
        </p:blipFill>
        <p:spPr>
          <a:xfrm>
            <a:off x="3856282" y="3662614"/>
            <a:ext cx="558000" cy="558000"/>
          </a:xfrm>
          <a:prstGeom prst="rect">
            <a:avLst/>
          </a:prstGeom>
        </p:spPr>
      </p:pic>
      <p:pic>
        <p:nvPicPr>
          <p:cNvPr id="31" name="图片 30"/>
          <p:cNvPicPr>
            <a:picLocks noChangeAspect="1"/>
          </p:cNvPicPr>
          <p:nvPr/>
        </p:nvPicPr>
        <p:blipFill>
          <a:blip r:embed="rId6"/>
          <a:stretch>
            <a:fillRect/>
          </a:stretch>
        </p:blipFill>
        <p:spPr>
          <a:xfrm>
            <a:off x="3869162" y="2852936"/>
            <a:ext cx="558000" cy="558000"/>
          </a:xfrm>
          <a:prstGeom prst="rect">
            <a:avLst/>
          </a:prstGeom>
        </p:spPr>
      </p:pic>
    </p:spTree>
    <p:extLst>
      <p:ext uri="{BB962C8B-B14F-4D97-AF65-F5344CB8AC3E}">
        <p14:creationId xmlns:p14="http://schemas.microsoft.com/office/powerpoint/2010/main" val="1140437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 xmlns:a16="http://schemas.microsoft.com/office/drawing/2014/main" id="{C60B3D93-2840-4C27-A389-8BE373D60639}"/>
              </a:ext>
            </a:extLst>
          </p:cNvPr>
          <p:cNvSpPr txBox="1">
            <a:spLocks noChangeArrowheads="1"/>
          </p:cNvSpPr>
          <p:nvPr/>
        </p:nvSpPr>
        <p:spPr bwMode="auto">
          <a:xfrm>
            <a:off x="2843808" y="1124744"/>
            <a:ext cx="2959093" cy="579437"/>
          </a:xfrm>
          <a:prstGeom prst="rect">
            <a:avLst/>
          </a:prstGeom>
          <a:noFill/>
          <a:ln w="9525">
            <a:noFill/>
            <a:miter lim="800000"/>
            <a:headEnd/>
            <a:tailEnd/>
          </a:ln>
          <a:effectLst/>
        </p:spPr>
        <p:txBody>
          <a:bodyPr>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1.2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算法分析</a:t>
            </a:r>
          </a:p>
        </p:txBody>
      </p:sp>
      <p:sp>
        <p:nvSpPr>
          <p:cNvPr id="41987" name="Text Box 3">
            <a:extLst>
              <a:ext uri="{FF2B5EF4-FFF2-40B4-BE49-F238E27FC236}">
                <a16:creationId xmlns="" xmlns:a16="http://schemas.microsoft.com/office/drawing/2014/main" id="{75808459-CF8F-4590-BDFE-D8ABD83CF299}"/>
              </a:ext>
            </a:extLst>
          </p:cNvPr>
          <p:cNvSpPr txBox="1">
            <a:spLocks noChangeArrowheads="1"/>
          </p:cNvSpPr>
          <p:nvPr/>
        </p:nvSpPr>
        <p:spPr bwMode="auto">
          <a:xfrm>
            <a:off x="611560" y="2032880"/>
            <a:ext cx="813690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算法分析主要是分析算法占用计算机资源的情况，围绕时间和空间两个方面展开，即算法的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空间复杂度分析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，根据分析的情况选择算法或对算法进行改进和优化。评价算法效率的方法有两种：</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事前分析法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事后评估法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算法的运行时间主要是和问题的规模</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有关，例如参与运算元素的个数等，</a:t>
            </a:r>
            <a:r>
              <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的时间复杂</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度描述的是算法的运行时间与问题规模之间的关系。</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通常情况下用算法中基本语句的运行时间来衡量算法的运行时间。基本语句通常是除去分支结构和循环结构语句之外的，被执行次数最多的语句，一般是指最内层循环中的语句。</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30250" y="976955"/>
            <a:ext cx="6143028"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1.2.1 </a:t>
            </a:r>
            <a:r>
              <a:rPr lang="zh-CN" altLang="en-US" sz="2800" b="1" dirty="0">
                <a:solidFill>
                  <a:srgbClr val="0000FF"/>
                </a:solidFill>
                <a:latin typeface="楷体" pitchFamily="49" charset="-122"/>
                <a:ea typeface="楷体" pitchFamily="49" charset="-122"/>
              </a:rPr>
              <a:t>算法的时间复杂度与大</a:t>
            </a:r>
            <a:r>
              <a:rPr lang="en-US" altLang="zh-CN" sz="2800" b="1" dirty="0">
                <a:solidFill>
                  <a:srgbClr val="0000FF"/>
                </a:solidFill>
                <a:latin typeface="楷体" pitchFamily="49" charset="-122"/>
                <a:ea typeface="楷体" pitchFamily="49" charset="-122"/>
              </a:rPr>
              <a:t>O</a:t>
            </a:r>
            <a:r>
              <a:rPr lang="zh-CN" altLang="en-US" sz="2800" b="1" dirty="0">
                <a:solidFill>
                  <a:srgbClr val="0000FF"/>
                </a:solidFill>
                <a:latin typeface="楷体" pitchFamily="49" charset="-122"/>
                <a:ea typeface="楷体" pitchFamily="49" charset="-122"/>
              </a:rPr>
              <a:t>表示法</a:t>
            </a:r>
          </a:p>
        </p:txBody>
      </p:sp>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301959" y="1700808"/>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算法的时间复杂度通常使用大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符号表示：</a:t>
            </a:r>
            <a:r>
              <a:rPr lang="en-US" altLang="zh-CN" sz="2400" dirty="0">
                <a:solidFill>
                  <a:srgbClr val="080808"/>
                </a:solidFill>
                <a:latin typeface="楷体" panose="02010609060101010101" pitchFamily="49" charset="-122"/>
                <a:ea typeface="楷体" panose="02010609060101010101" pitchFamily="49" charset="-122"/>
              </a:rPr>
              <a:t>T(n)=O(f(n))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表示算法的执行时间与问题规模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之间的一种增长关系。下面通过实例来讲解什么是大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表示法。</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、二分查找</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查找是计算机中的常见操作，下面介绍一种用来解决查找问题的算法：二分查找。二分查找的功能是在一个数据序列中查找数据，如果成功返回这个数的位置，如果失败返回空。</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思考：假设现在我在心里想一个</a:t>
            </a:r>
            <a:r>
              <a:rPr lang="en-US" altLang="zh-CN" sz="2400" dirty="0">
                <a:solidFill>
                  <a:srgbClr val="080808"/>
                </a:solidFill>
                <a:latin typeface="楷体" panose="02010609060101010101" pitchFamily="49" charset="-122"/>
                <a:ea typeface="楷体" panose="02010609060101010101" pitchFamily="49" charset="-122"/>
              </a:rPr>
              <a:t>1-100</a:t>
            </a:r>
            <a:r>
              <a:rPr lang="zh-CN" altLang="en-US" sz="2400" dirty="0">
                <a:solidFill>
                  <a:srgbClr val="080808"/>
                </a:solidFill>
                <a:latin typeface="楷体" panose="02010609060101010101" pitchFamily="49" charset="-122"/>
                <a:ea typeface="楷体" panose="02010609060101010101" pitchFamily="49" charset="-122"/>
              </a:rPr>
              <a:t>之间的整数，请尝试用最少的次数猜出这个数。在你每次猜测之后，会告诉你是否正确，如果错了会提示你大了还是小了。</a:t>
            </a: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29260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 xmlns:a16="http://schemas.microsoft.com/office/drawing/2014/main" id="{F54C8131-FA18-40F6-A81A-ABACF0A74255}"/>
              </a:ext>
            </a:extLst>
          </p:cNvPr>
          <p:cNvSpPr>
            <a:spLocks noChangeArrowheads="1"/>
          </p:cNvSpPr>
          <p:nvPr/>
        </p:nvSpPr>
        <p:spPr bwMode="auto">
          <a:xfrm>
            <a:off x="395536" y="1484784"/>
            <a:ext cx="84249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方法</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：假设你采用的是从第一个数开始猜，每次加</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的方法，过程如下：</a:t>
            </a:r>
            <a:endParaRPr lang="en-US" altLang="zh-CN" sz="2400" dirty="0">
              <a:latin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747743175"/>
              </p:ext>
            </p:extLst>
          </p:nvPr>
        </p:nvGraphicFramePr>
        <p:xfrm>
          <a:off x="2438442" y="3522204"/>
          <a:ext cx="4427250" cy="576064"/>
        </p:xfrm>
        <a:graphic>
          <a:graphicData uri="http://schemas.openxmlformats.org/drawingml/2006/table">
            <a:tbl>
              <a:tblPr firstRow="1" firstCol="1" bandRow="1"/>
              <a:tblGrid>
                <a:gridCol w="442725"/>
                <a:gridCol w="442725"/>
                <a:gridCol w="442725"/>
                <a:gridCol w="442725"/>
                <a:gridCol w="442725"/>
                <a:gridCol w="442725"/>
                <a:gridCol w="442725"/>
                <a:gridCol w="442725"/>
                <a:gridCol w="442725"/>
                <a:gridCol w="442725"/>
              </a:tblGrid>
              <a:tr h="288032">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猜测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347864" y="2924944"/>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1.2 </a:t>
            </a:r>
            <a:r>
              <a:rPr lang="zh-CN" altLang="zh-CN" kern="100" dirty="0">
                <a:latin typeface="Times New Roman" panose="02020603050405020304" pitchFamily="18" charset="0"/>
                <a:cs typeface="Times New Roman" panose="02020603050405020304" pitchFamily="18" charset="0"/>
              </a:rPr>
              <a:t>简单查找猜数过程</a:t>
            </a:r>
          </a:p>
        </p:txBody>
      </p:sp>
    </p:spTree>
    <p:extLst>
      <p:ext uri="{BB962C8B-B14F-4D97-AF65-F5344CB8AC3E}">
        <p14:creationId xmlns:p14="http://schemas.microsoft.com/office/powerpoint/2010/main" val="2500909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 xmlns:a16="http://schemas.microsoft.com/office/drawing/2014/main" id="{F54C8131-FA18-40F6-A81A-ABACF0A74255}"/>
              </a:ext>
            </a:extLst>
          </p:cNvPr>
          <p:cNvSpPr>
            <a:spLocks noChangeArrowheads="1"/>
          </p:cNvSpPr>
          <p:nvPr/>
        </p:nvSpPr>
        <p:spPr bwMode="auto">
          <a:xfrm>
            <a:off x="395536" y="1008018"/>
            <a:ext cx="8424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200" b="1" dirty="0">
                <a:latin typeface="Times New Roman" panose="02020603050405020304" pitchFamily="18" charset="0"/>
              </a:rPr>
              <a:t>方法</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：从最中间的数开始猜，第一个猜的数是</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，而</a:t>
            </a:r>
            <a:r>
              <a:rPr lang="en-US" altLang="zh-CN" sz="2200" b="1" dirty="0">
                <a:latin typeface="Times New Roman" panose="02020603050405020304" pitchFamily="18" charset="0"/>
              </a:rPr>
              <a:t>36&lt;50</a:t>
            </a:r>
            <a:r>
              <a:rPr lang="zh-CN" altLang="en-US" sz="2200" b="1" dirty="0">
                <a:latin typeface="Times New Roman" panose="02020603050405020304" pitchFamily="18" charset="0"/>
              </a:rPr>
              <a:t>，会提示你大了，由此你知道了这个数应该是在</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的前面，下一次查找的范围就是</a:t>
            </a:r>
            <a:r>
              <a:rPr lang="en-US" altLang="zh-CN" sz="2200" b="1" dirty="0">
                <a:latin typeface="Times New Roman" panose="02020603050405020304" pitchFamily="18" charset="0"/>
              </a:rPr>
              <a:t>1-49</a:t>
            </a:r>
            <a:r>
              <a:rPr lang="zh-CN" altLang="en-US" sz="2200" b="1" dirty="0">
                <a:latin typeface="Times New Roman" panose="02020603050405020304" pitchFamily="18" charset="0"/>
              </a:rPr>
              <a:t>之间了，再从中间的数</a:t>
            </a:r>
            <a:r>
              <a:rPr lang="en-US" altLang="zh-CN" sz="2200" b="1" dirty="0">
                <a:latin typeface="Times New Roman" panose="02020603050405020304" pitchFamily="18" charset="0"/>
              </a:rPr>
              <a:t>25</a:t>
            </a:r>
            <a:r>
              <a:rPr lang="zh-CN" altLang="en-US" sz="2200" b="1" dirty="0">
                <a:latin typeface="Times New Roman" panose="02020603050405020304" pitchFamily="18" charset="0"/>
              </a:rPr>
              <a:t>开始猜，而</a:t>
            </a:r>
            <a:r>
              <a:rPr lang="en-US" altLang="zh-CN" sz="2200" b="1" dirty="0">
                <a:latin typeface="Times New Roman" panose="02020603050405020304" pitchFamily="18" charset="0"/>
              </a:rPr>
              <a:t>36&gt;25</a:t>
            </a:r>
            <a:r>
              <a:rPr lang="zh-CN" altLang="en-US" sz="2200" b="1" dirty="0">
                <a:latin typeface="Times New Roman" panose="02020603050405020304" pitchFamily="18" charset="0"/>
              </a:rPr>
              <a:t>，会提示你小了，这个时候你已经知道这个数应当在</a:t>
            </a:r>
            <a:r>
              <a:rPr lang="en-US" altLang="zh-CN" sz="2200" b="1" dirty="0">
                <a:latin typeface="Times New Roman" panose="02020603050405020304" pitchFamily="18" charset="0"/>
              </a:rPr>
              <a:t>26-49</a:t>
            </a:r>
            <a:r>
              <a:rPr lang="zh-CN" altLang="en-US" sz="2200" b="1" dirty="0">
                <a:latin typeface="Times New Roman" panose="02020603050405020304" pitchFamily="18" charset="0"/>
              </a:rPr>
              <a:t>之间，再从中间的数</a:t>
            </a:r>
            <a:r>
              <a:rPr lang="en-US" altLang="zh-CN" sz="2200" b="1" dirty="0">
                <a:latin typeface="Times New Roman" panose="02020603050405020304" pitchFamily="18" charset="0"/>
              </a:rPr>
              <a:t>37</a:t>
            </a:r>
            <a:r>
              <a:rPr lang="zh-CN" altLang="en-US" sz="2200" b="1" dirty="0">
                <a:latin typeface="Times New Roman" panose="02020603050405020304" pitchFamily="18" charset="0"/>
              </a:rPr>
              <a:t>开始猜，如此反复，知道找到</a:t>
            </a:r>
            <a:r>
              <a:rPr lang="en-US" altLang="zh-CN" sz="2200" b="1" dirty="0">
                <a:latin typeface="Times New Roman" panose="02020603050405020304" pitchFamily="18" charset="0"/>
              </a:rPr>
              <a:t>36,</a:t>
            </a:r>
            <a:r>
              <a:rPr lang="zh-CN" altLang="en-US" sz="2200" b="1" dirty="0">
                <a:latin typeface="Times New Roman" panose="02020603050405020304" pitchFamily="18" charset="0"/>
              </a:rPr>
              <a:t>为止。猜数过程如下：</a:t>
            </a:r>
            <a:endParaRPr lang="en-US" altLang="zh-CN" sz="2200" dirty="0">
              <a:latin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606383242"/>
              </p:ext>
            </p:extLst>
          </p:nvPr>
        </p:nvGraphicFramePr>
        <p:xfrm>
          <a:off x="2771800" y="3573016"/>
          <a:ext cx="4031456" cy="664418"/>
        </p:xfrm>
        <a:graphic>
          <a:graphicData uri="http://schemas.openxmlformats.org/drawingml/2006/table">
            <a:tbl>
              <a:tblPr firstRow="1" firstCol="1" bandRow="1"/>
              <a:tblGrid>
                <a:gridCol w="503932"/>
                <a:gridCol w="503932"/>
                <a:gridCol w="503932"/>
                <a:gridCol w="503932"/>
                <a:gridCol w="503932"/>
                <a:gridCol w="503932"/>
                <a:gridCol w="503932"/>
                <a:gridCol w="503932"/>
              </a:tblGrid>
              <a:tr h="332209">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猜测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209">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正确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419872" y="2996952"/>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1.3 </a:t>
            </a:r>
            <a:r>
              <a:rPr lang="zh-CN" altLang="zh-CN" kern="100" dirty="0">
                <a:latin typeface="Times New Roman" panose="02020603050405020304" pitchFamily="18" charset="0"/>
                <a:cs typeface="Times New Roman" panose="02020603050405020304" pitchFamily="18" charset="0"/>
              </a:rPr>
              <a:t>二分查找猜数过程</a:t>
            </a:r>
          </a:p>
        </p:txBody>
      </p:sp>
      <p:sp>
        <p:nvSpPr>
          <p:cNvPr id="7" name="矩形 6"/>
          <p:cNvSpPr/>
          <p:nvPr/>
        </p:nvSpPr>
        <p:spPr>
          <a:xfrm>
            <a:off x="3415697" y="4647996"/>
            <a:ext cx="3012363"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1.4  n</a:t>
            </a:r>
            <a:r>
              <a:rPr lang="zh-CN" altLang="zh-CN" kern="100" dirty="0">
                <a:latin typeface="Times New Roman" panose="02020603050405020304" pitchFamily="18" charset="0"/>
                <a:cs typeface="Times New Roman" panose="02020603050405020304" pitchFamily="18" charset="0"/>
              </a:rPr>
              <a:t>个数的二分查找次数</a:t>
            </a: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174946913"/>
                  </p:ext>
                </p:extLst>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0">
                    <a:tc>
                      <a:txBody>
                        <a:bodyPr/>
                        <a:lstStyle/>
                        <a:p>
                          <a:pPr algn="ctr">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𝑛</m:t>
                                    </m:r>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0</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1</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3</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4</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5</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6</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7</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174946913"/>
                  </p:ext>
                </p:extLst>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0">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658" t="-108333" r="-586184"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137838" t="-108333" r="-702703"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237838" t="-108333" r="-602703"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334821" t="-108333" r="-497321"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434821" t="-108333" r="-397321"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534821" t="-108333" r="-297321"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634821" t="-108333" r="-197321"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783810" t="-108333" r="-110476" b="-1229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7"/>
                          <a:stretch>
                            <a:fillRect l="-814035" t="-108333" r="-1754" b="-122917"/>
                          </a:stretch>
                        </a:blipFill>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3036704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 xmlns:a16="http://schemas.microsoft.com/office/drawing/2014/main" id="{F54C8131-FA18-40F6-A81A-ABACF0A74255}"/>
              </a:ext>
            </a:extLst>
          </p:cNvPr>
          <p:cNvSpPr>
            <a:spLocks noChangeArrowheads="1"/>
          </p:cNvSpPr>
          <p:nvPr/>
        </p:nvSpPr>
        <p:spPr bwMode="auto">
          <a:xfrm>
            <a:off x="359532" y="980728"/>
            <a:ext cx="84249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简单查找算法实现如下：</a:t>
            </a:r>
            <a:endParaRPr lang="en-US" altLang="zh-CN" sz="2400" b="1" dirty="0">
              <a:latin typeface="Times New Roman" panose="02020603050405020304" pitchFamily="18" charset="0"/>
            </a:endParaRPr>
          </a:p>
          <a:p>
            <a:pPr indent="0" algn="just" eaLnBrk="1" hangingPunct="1">
              <a:spcBef>
                <a:spcPct val="0"/>
              </a:spcBef>
              <a:buSzTx/>
              <a:buFontTx/>
              <a:buNone/>
            </a:pPr>
            <a:endParaRPr lang="zh-CN" altLang="en-US" sz="2400" b="1"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int Search (int a [], int n, int k)</a:t>
            </a:r>
          </a:p>
          <a:p>
            <a:pPr algn="just" eaLnBrk="1" hangingPunct="1">
              <a:spcBef>
                <a:spcPct val="0"/>
              </a:spcBef>
              <a:buSzTx/>
              <a:buFontTx/>
              <a:buNone/>
            </a:pPr>
            <a:r>
              <a:rPr lang="en-US" altLang="zh-CN" sz="2400" dirty="0">
                <a:latin typeface="Times New Roman" panose="02020603050405020304" pitchFamily="18" charset="0"/>
              </a:rPr>
              <a:t>  {</a:t>
            </a:r>
          </a:p>
          <a:p>
            <a:pPr algn="just" eaLnBrk="1" hangingPunct="1">
              <a:spcBef>
                <a:spcPct val="0"/>
              </a:spcBef>
              <a:buSzTx/>
              <a:buFontTx/>
              <a:buNone/>
            </a:pPr>
            <a:r>
              <a:rPr lang="en-US" altLang="zh-CN" sz="2400" dirty="0">
                <a:latin typeface="Times New Roman" panose="02020603050405020304" pitchFamily="18" charset="0"/>
              </a:rPr>
              <a:t>       int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0;</a:t>
            </a:r>
          </a:p>
          <a:p>
            <a:pPr algn="just" eaLnBrk="1" hangingPunct="1">
              <a:spcBef>
                <a:spcPct val="0"/>
              </a:spcBef>
              <a:buSzTx/>
              <a:buFontTx/>
              <a:buNone/>
            </a:pPr>
            <a:r>
              <a:rPr lang="en-US" altLang="zh-CN" sz="2400" dirty="0">
                <a:latin typeface="Times New Roman" panose="02020603050405020304" pitchFamily="18" charset="0"/>
              </a:rPr>
              <a:t>	   while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&lt; n &amp;&amp; 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a:t>
            </a:r>
            <a:r>
              <a:rPr lang="en-US" altLang="zh-CN" sz="2400" dirty="0" smtClean="0">
                <a:latin typeface="Times New Roman" panose="02020603050405020304" pitchFamily="18" charset="0"/>
              </a:rPr>
              <a:t>k)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p>
          <a:p>
            <a:pPr algn="just" eaLnBrk="1" hangingPunct="1">
              <a:spcBef>
                <a:spcPct val="0"/>
              </a:spcBef>
              <a:buSzTx/>
              <a:buFontTx/>
              <a:buNone/>
            </a:pPr>
            <a:r>
              <a:rPr lang="en-US" altLang="zh-CN" sz="2400" dirty="0">
                <a:latin typeface="Times New Roman" panose="02020603050405020304" pitchFamily="18" charset="0"/>
              </a:rPr>
              <a:t>	   if(a[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k) </a:t>
            </a:r>
          </a:p>
          <a:p>
            <a:pPr algn="just" eaLnBrk="1" hangingPunct="1">
              <a:spcBef>
                <a:spcPct val="0"/>
              </a:spcBef>
              <a:buSzTx/>
              <a:buFontTx/>
              <a:buNone/>
            </a:pPr>
            <a:r>
              <a:rPr lang="en-US" altLang="zh-CN" sz="2400" dirty="0">
                <a:latin typeface="Times New Roman" panose="02020603050405020304" pitchFamily="18" charset="0"/>
              </a:rPr>
              <a:t>           return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p>
          <a:p>
            <a:pPr algn="just" eaLnBrk="1" hangingPunct="1">
              <a:spcBef>
                <a:spcPct val="0"/>
              </a:spcBef>
              <a:buSzTx/>
              <a:buFontTx/>
              <a:buNone/>
            </a:pPr>
            <a:r>
              <a:rPr lang="en-US" altLang="zh-CN" sz="2400" dirty="0">
                <a:latin typeface="Times New Roman" panose="02020603050405020304" pitchFamily="18" charset="0"/>
              </a:rPr>
              <a:t>	   else </a:t>
            </a:r>
          </a:p>
          <a:p>
            <a:pPr algn="just" eaLnBrk="1" hangingPunct="1">
              <a:spcBef>
                <a:spcPct val="0"/>
              </a:spcBef>
              <a:buSzTx/>
              <a:buFontTx/>
              <a:buNone/>
            </a:pPr>
            <a:r>
              <a:rPr lang="en-US" altLang="zh-CN" sz="2400" dirty="0">
                <a:latin typeface="Times New Roman" panose="02020603050405020304" pitchFamily="18" charset="0"/>
              </a:rPr>
              <a:t>           return -1;</a:t>
            </a:r>
          </a:p>
          <a:p>
            <a:pPr algn="just" eaLnBrk="1" hangingPunct="1">
              <a:spcBef>
                <a:spcPct val="0"/>
              </a:spcBef>
              <a:buSzTx/>
              <a:buFontTx/>
              <a:buNone/>
            </a:pPr>
            <a:r>
              <a:rPr lang="en-US" altLang="zh-CN" sz="2400" dirty="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 xmlns:a16="http://schemas.microsoft.com/office/drawing/2014/main" id="{5FA7FBA8-EBD5-4EE8-99D7-DC0682335384}"/>
              </a:ext>
            </a:extLst>
          </p:cNvPr>
          <p:cNvSpPr>
            <a:spLocks noChangeArrowheads="1"/>
          </p:cNvSpPr>
          <p:nvPr/>
        </p:nvSpPr>
        <p:spPr bwMode="auto">
          <a:xfrm>
            <a:off x="0" y="877181"/>
            <a:ext cx="912676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  二分查找算法实现如下：</a:t>
            </a:r>
            <a:endParaRPr lang="en-US" altLang="zh-CN" sz="2400" b="1" dirty="0">
              <a:latin typeface="Times New Roman" panose="02020603050405020304" pitchFamily="18" charset="0"/>
            </a:endParaRPr>
          </a:p>
          <a:p>
            <a:pPr indent="457200" algn="just" eaLnBrk="1" hangingPunct="1">
              <a:spcBef>
                <a:spcPct val="0"/>
              </a:spcBef>
              <a:buSzTx/>
              <a:buFontTx/>
              <a:buNone/>
            </a:pPr>
            <a:endParaRPr lang="en-US" altLang="zh-CN" sz="2400" b="1"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int </a:t>
            </a:r>
            <a:r>
              <a:rPr lang="en-US" altLang="zh-CN" sz="2400" dirty="0" err="1">
                <a:latin typeface="Times New Roman" panose="02020603050405020304" pitchFamily="18" charset="0"/>
              </a:rPr>
              <a:t>BiSearch</a:t>
            </a:r>
            <a:r>
              <a:rPr lang="en-US" altLang="zh-CN" sz="2400" dirty="0">
                <a:latin typeface="Times New Roman" panose="02020603050405020304" pitchFamily="18" charset="0"/>
              </a:rPr>
              <a:t> (int a [], int n, int k)</a:t>
            </a:r>
          </a:p>
          <a:p>
            <a:pPr indent="457200" algn="just" eaLnBrk="1" hangingPunct="1">
              <a:spcBef>
                <a:spcPct val="0"/>
              </a:spcBef>
              <a:buSzTx/>
              <a:buFontTx/>
              <a:buNone/>
            </a:pPr>
            <a:r>
              <a:rPr lang="en-US" altLang="zh-CN" sz="2400" dirty="0">
                <a:latin typeface="Times New Roman" panose="02020603050405020304" pitchFamily="18" charset="0"/>
              </a:rPr>
              <a:t>  {        </a:t>
            </a:r>
          </a:p>
          <a:p>
            <a:pPr indent="457200" algn="just" eaLnBrk="1" hangingPunct="1">
              <a:spcBef>
                <a:spcPct val="0"/>
              </a:spcBef>
              <a:buSzTx/>
              <a:buFontTx/>
              <a:buNone/>
            </a:pPr>
            <a:r>
              <a:rPr lang="en-US" altLang="zh-CN" sz="2400" dirty="0">
                <a:latin typeface="Times New Roman" panose="02020603050405020304" pitchFamily="18" charset="0"/>
              </a:rPr>
              <a:t>      int low = 0;    // low</a:t>
            </a:r>
            <a:r>
              <a:rPr lang="zh-CN" altLang="en-US" sz="2400" dirty="0">
                <a:latin typeface="Times New Roman" panose="02020603050405020304" pitchFamily="18" charset="0"/>
              </a:rPr>
              <a:t>是当前查找区间的上界，初始值为</a:t>
            </a:r>
            <a:r>
              <a:rPr lang="en-US" altLang="zh-CN" sz="2400" dirty="0">
                <a:latin typeface="Times New Roman" panose="02020603050405020304" pitchFamily="18" charset="0"/>
              </a:rPr>
              <a:t>0</a:t>
            </a:r>
          </a:p>
          <a:p>
            <a:pPr indent="457200" algn="just" eaLnBrk="1" hangingPunct="1">
              <a:spcBef>
                <a:spcPct val="0"/>
              </a:spcBef>
              <a:buSzTx/>
              <a:buFontTx/>
              <a:buNone/>
            </a:pPr>
            <a:r>
              <a:rPr lang="en-US" altLang="zh-CN" sz="2400" dirty="0">
                <a:latin typeface="Times New Roman" panose="02020603050405020304" pitchFamily="18" charset="0"/>
              </a:rPr>
              <a:t>      high = n - 1;   //high</a:t>
            </a:r>
            <a:r>
              <a:rPr lang="zh-CN" altLang="en-US" sz="2400" dirty="0">
                <a:latin typeface="Times New Roman" panose="02020603050405020304" pitchFamily="18" charset="0"/>
              </a:rPr>
              <a:t>是当前查找区间的下界，初始值为</a:t>
            </a:r>
            <a:r>
              <a:rPr lang="en-US" altLang="zh-CN" sz="2400" dirty="0">
                <a:latin typeface="Times New Roman" panose="02020603050405020304" pitchFamily="18" charset="0"/>
              </a:rPr>
              <a:t>n-1</a:t>
            </a:r>
          </a:p>
          <a:p>
            <a:pPr indent="457200" algn="just" eaLnBrk="1" hangingPunct="1">
              <a:spcBef>
                <a:spcPct val="0"/>
              </a:spcBef>
              <a:buSzTx/>
              <a:buFontTx/>
              <a:buNone/>
            </a:pPr>
            <a:r>
              <a:rPr lang="en-US" altLang="zh-CN" sz="2400" dirty="0">
                <a:latin typeface="Times New Roman" panose="02020603050405020304" pitchFamily="18" charset="0"/>
              </a:rPr>
              <a:t>	  int mid;</a:t>
            </a:r>
          </a:p>
          <a:p>
            <a:pPr indent="457200" algn="just" eaLnBrk="1" hangingPunct="1">
              <a:spcBef>
                <a:spcPct val="0"/>
              </a:spcBef>
              <a:buSzTx/>
              <a:buFontTx/>
              <a:buNone/>
            </a:pPr>
            <a:r>
              <a:rPr lang="en-US" altLang="zh-CN" sz="2400" dirty="0">
                <a:latin typeface="Times New Roman" panose="02020603050405020304" pitchFamily="18" charset="0"/>
              </a:rPr>
              <a:t>      while (low &lt;= high)</a:t>
            </a:r>
          </a:p>
          <a:p>
            <a:pPr indent="457200" algn="just" eaLnBrk="1" hangingPunct="1">
              <a:spcBef>
                <a:spcPct val="0"/>
              </a:spcBef>
              <a:buSzTx/>
              <a:buFontTx/>
              <a:buNone/>
            </a:pPr>
            <a:r>
              <a:rPr lang="en-US" altLang="zh-CN" sz="2400" dirty="0">
                <a:latin typeface="Times New Roman" panose="02020603050405020304" pitchFamily="18" charset="0"/>
              </a:rPr>
              <a:t>	    {     mid = (low + high)/2;   //</a:t>
            </a:r>
            <a:r>
              <a:rPr lang="zh-CN" altLang="en-US" sz="2400" dirty="0">
                <a:latin typeface="Times New Roman" panose="02020603050405020304" pitchFamily="18" charset="0"/>
              </a:rPr>
              <a:t>确定查找区间中心下标</a:t>
            </a: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if(k ==a[mid]) </a:t>
            </a:r>
          </a:p>
          <a:p>
            <a:pPr indent="457200" algn="just" eaLnBrk="1" hangingPunct="1">
              <a:spcBef>
                <a:spcPct val="0"/>
              </a:spcBef>
              <a:buSzTx/>
              <a:buFontTx/>
              <a:buNone/>
            </a:pPr>
            <a:r>
              <a:rPr lang="en-US" altLang="zh-CN" sz="2400" dirty="0">
                <a:latin typeface="Times New Roman" panose="02020603050405020304" pitchFamily="18" charset="0"/>
              </a:rPr>
              <a:t>                   return mid;	       //</a:t>
            </a:r>
            <a:r>
              <a:rPr lang="zh-CN" altLang="en-US" sz="2400" dirty="0">
                <a:latin typeface="Times New Roman" panose="02020603050405020304" pitchFamily="18" charset="0"/>
              </a:rPr>
              <a:t>查找成功</a:t>
            </a:r>
            <a:r>
              <a:rPr lang="en-US" altLang="zh-CN" sz="2400" dirty="0">
                <a:latin typeface="Times New Roman" panose="02020603050405020304" pitchFamily="18" charset="0"/>
              </a:rPr>
              <a:t>,</a:t>
            </a:r>
            <a:r>
              <a:rPr lang="zh-CN" altLang="en-US" sz="2400" dirty="0">
                <a:latin typeface="Times New Roman" panose="02020603050405020304" pitchFamily="18" charset="0"/>
              </a:rPr>
              <a:t>返回当前元素下标</a:t>
            </a: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else if(k&lt;a[mid]) </a:t>
            </a:r>
          </a:p>
          <a:p>
            <a:pPr indent="457200" algn="just" eaLnBrk="1" hangingPunct="1">
              <a:spcBef>
                <a:spcPct val="0"/>
              </a:spcBef>
              <a:buSzTx/>
              <a:buFontTx/>
              <a:buNone/>
            </a:pPr>
            <a:r>
              <a:rPr lang="en-US" altLang="zh-CN" sz="2400" dirty="0">
                <a:latin typeface="Times New Roman" panose="02020603050405020304" pitchFamily="18" charset="0"/>
              </a:rPr>
              <a:t>                   high = mid - 1; </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else low = mid + 1</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p>
          <a:p>
            <a:pPr indent="457200" algn="just" eaLnBrk="1" hangingPunct="1">
              <a:spcBef>
                <a:spcPct val="0"/>
              </a:spcBef>
              <a:buSzTx/>
              <a:buFontTx/>
              <a:buNone/>
            </a:pPr>
            <a:r>
              <a:rPr lang="en-US" altLang="zh-CN" sz="2400" dirty="0">
                <a:latin typeface="Times New Roman" panose="02020603050405020304" pitchFamily="18" charset="0"/>
              </a:rPr>
              <a:t>	   return -1;   //</a:t>
            </a:r>
            <a:r>
              <a:rPr lang="zh-CN" altLang="en-US" sz="2400" dirty="0">
                <a:latin typeface="Times New Roman" panose="02020603050405020304" pitchFamily="18" charset="0"/>
              </a:rPr>
              <a:t>查找失败，返回</a:t>
            </a:r>
            <a:r>
              <a:rPr lang="en-US" altLang="zh-CN" sz="2400" dirty="0">
                <a:latin typeface="Times New Roman" panose="02020603050405020304" pitchFamily="18" charset="0"/>
              </a:rPr>
              <a:t>-1</a:t>
            </a:r>
          </a:p>
          <a:p>
            <a:pPr indent="457200" algn="just" eaLnBrk="1" hangingPunct="1">
              <a:spcBef>
                <a:spcPct val="0"/>
              </a:spcBef>
              <a:buSzTx/>
              <a:buFontTx/>
              <a:buNone/>
            </a:pPr>
            <a:r>
              <a:rPr lang="en-US" altLang="zh-CN" sz="2400" dirty="0">
                <a:latin typeface="Times New Roman" panose="02020603050405020304" pitchFamily="18" charset="0"/>
              </a:rPr>
              <a:t>    }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56C3C930-F724-446D-8198-3EABDBD945DF}"/>
              </a:ext>
            </a:extLst>
          </p:cNvPr>
          <p:cNvSpPr txBox="1">
            <a:spLocks noChangeArrowheads="1"/>
          </p:cNvSpPr>
          <p:nvPr/>
        </p:nvSpPr>
        <p:spPr bwMode="auto">
          <a:xfrm>
            <a:off x="152906" y="836712"/>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2</a:t>
            </a:r>
            <a:r>
              <a:rPr lang="zh-CN" altLang="en-US" sz="2400" b="1"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表示法的定义</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下面从算法执行时间的角度分析简单查找与二分查找两种查找方法。相对于简单查找来说，二分查找究竟节省了多少时间呢？如下表所示，当</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的规模越来越大时，简单查找需要的次数增加的是非常快的，当</a:t>
            </a:r>
            <a:r>
              <a:rPr lang="en-US" altLang="zh-CN" sz="2400" dirty="0">
                <a:solidFill>
                  <a:srgbClr val="080808"/>
                </a:solidFill>
                <a:latin typeface="楷体" panose="02010609060101010101" pitchFamily="49" charset="-122"/>
                <a:ea typeface="楷体" panose="02010609060101010101" pitchFamily="49" charset="-122"/>
              </a:rPr>
              <a:t>n= 100000000</a:t>
            </a:r>
            <a:r>
              <a:rPr lang="zh-CN" altLang="en-US" sz="2400" dirty="0">
                <a:solidFill>
                  <a:srgbClr val="080808"/>
                </a:solidFill>
                <a:latin typeface="楷体" panose="02010609060101010101" pitchFamily="49" charset="-122"/>
                <a:ea typeface="楷体" panose="02010609060101010101" pitchFamily="49" charset="-122"/>
              </a:rPr>
              <a:t>时，二分查找只需要</a:t>
            </a:r>
            <a:r>
              <a:rPr lang="en-US" altLang="zh-CN" sz="2400" dirty="0">
                <a:solidFill>
                  <a:srgbClr val="080808"/>
                </a:solidFill>
                <a:latin typeface="楷体" panose="02010609060101010101" pitchFamily="49" charset="-122"/>
                <a:ea typeface="楷体" panose="02010609060101010101" pitchFamily="49" charset="-122"/>
              </a:rPr>
              <a:t>27</a:t>
            </a:r>
            <a:r>
              <a:rPr lang="zh-CN" altLang="en-US" sz="2400" dirty="0">
                <a:solidFill>
                  <a:srgbClr val="080808"/>
                </a:solidFill>
                <a:latin typeface="楷体" panose="02010609060101010101" pitchFamily="49" charset="-122"/>
                <a:ea typeface="楷体" panose="02010609060101010101" pitchFamily="49" charset="-122"/>
              </a:rPr>
              <a:t>次，执行时间远远短于简单查找法，这是为什么呢？原因是二分查找和简单查找的运行时间的增速不同。随着问题规模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的增加，二分查找增加的时间并不多，而简单查找增加的时间却很多。因此，随着问题规模不断增大，二分查找的速度比简单查找快得多。算法分析就是要找出运行时间如何随问题规模的增加而增加，这也正是大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表示法的用武之地。</a:t>
            </a:r>
          </a:p>
        </p:txBody>
      </p:sp>
      <p:graphicFrame>
        <p:nvGraphicFramePr>
          <p:cNvPr id="4" name="表格 3">
            <a:extLst>
              <a:ext uri="{FF2B5EF4-FFF2-40B4-BE49-F238E27FC236}">
                <a16:creationId xmlns="" xmlns:a16="http://schemas.microsoft.com/office/drawing/2014/main" id="{CEF9A70B-A491-49B9-AE63-2358E2226E38}"/>
              </a:ext>
            </a:extLst>
          </p:cNvPr>
          <p:cNvGraphicFramePr>
            <a:graphicFrameLocks noGrp="1"/>
          </p:cNvGraphicFramePr>
          <p:nvPr>
            <p:extLst>
              <p:ext uri="{D42A27DB-BD31-4B8C-83A1-F6EECF244321}">
                <p14:modId xmlns:p14="http://schemas.microsoft.com/office/powerpoint/2010/main" val="1379046088"/>
              </p:ext>
            </p:extLst>
          </p:nvPr>
        </p:nvGraphicFramePr>
        <p:xfrm>
          <a:off x="539552" y="5301208"/>
          <a:ext cx="8064896" cy="1211334"/>
        </p:xfrm>
        <a:graphic>
          <a:graphicData uri="http://schemas.openxmlformats.org/drawingml/2006/table">
            <a:tbl>
              <a:tblPr firstRow="1" firstCol="1" bandRow="1">
                <a:tableStyleId>{5C22544A-7EE6-4342-B048-85BDC9FD1C3A}</a:tableStyleId>
              </a:tblPr>
              <a:tblGrid>
                <a:gridCol w="1724636">
                  <a:extLst>
                    <a:ext uri="{9D8B030D-6E8A-4147-A177-3AD203B41FA5}">
                      <a16:colId xmlns="" xmlns:a16="http://schemas.microsoft.com/office/drawing/2014/main" val="1206333123"/>
                    </a:ext>
                  </a:extLst>
                </a:gridCol>
                <a:gridCol w="1268052">
                  <a:extLst>
                    <a:ext uri="{9D8B030D-6E8A-4147-A177-3AD203B41FA5}">
                      <a16:colId xmlns="" xmlns:a16="http://schemas.microsoft.com/office/drawing/2014/main" val="885261058"/>
                    </a:ext>
                  </a:extLst>
                </a:gridCol>
                <a:gridCol w="1268052">
                  <a:extLst>
                    <a:ext uri="{9D8B030D-6E8A-4147-A177-3AD203B41FA5}">
                      <a16:colId xmlns="" xmlns:a16="http://schemas.microsoft.com/office/drawing/2014/main" val="3626671129"/>
                    </a:ext>
                  </a:extLst>
                </a:gridCol>
                <a:gridCol w="1268052">
                  <a:extLst>
                    <a:ext uri="{9D8B030D-6E8A-4147-A177-3AD203B41FA5}">
                      <a16:colId xmlns="" xmlns:a16="http://schemas.microsoft.com/office/drawing/2014/main" val="3406462366"/>
                    </a:ext>
                  </a:extLst>
                </a:gridCol>
                <a:gridCol w="1268052">
                  <a:extLst>
                    <a:ext uri="{9D8B030D-6E8A-4147-A177-3AD203B41FA5}">
                      <a16:colId xmlns="" xmlns:a16="http://schemas.microsoft.com/office/drawing/2014/main" val="1741736924"/>
                    </a:ext>
                  </a:extLst>
                </a:gridCol>
                <a:gridCol w="1268052">
                  <a:extLst>
                    <a:ext uri="{9D8B030D-6E8A-4147-A177-3AD203B41FA5}">
                      <a16:colId xmlns="" xmlns:a16="http://schemas.microsoft.com/office/drawing/2014/main" val="3414953777"/>
                    </a:ext>
                  </a:extLst>
                </a:gridCol>
              </a:tblGrid>
              <a:tr h="403778">
                <a:tc>
                  <a:txBody>
                    <a:bodyPr/>
                    <a:lstStyle/>
                    <a:p>
                      <a:pPr algn="ctr">
                        <a:lnSpc>
                          <a:spcPts val="1800"/>
                        </a:lnSpc>
                        <a:spcAft>
                          <a:spcPts val="0"/>
                        </a:spcAft>
                      </a:pPr>
                      <a:r>
                        <a:rPr lang="en-US" sz="1600" b="1" kern="100">
                          <a:effectLst/>
                        </a:rPr>
                        <a:t>n</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501149539"/>
                  </a:ext>
                </a:extLst>
              </a:tr>
              <a:tr h="403778">
                <a:tc>
                  <a:txBody>
                    <a:bodyPr/>
                    <a:lstStyle/>
                    <a:p>
                      <a:pPr algn="ctr">
                        <a:lnSpc>
                          <a:spcPts val="1800"/>
                        </a:lnSpc>
                        <a:spcAft>
                          <a:spcPts val="0"/>
                        </a:spcAft>
                      </a:pPr>
                      <a:r>
                        <a:rPr lang="zh-CN" sz="1600" b="1" kern="100">
                          <a:effectLst/>
                        </a:rPr>
                        <a:t>简单查找次数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765152092"/>
                  </a:ext>
                </a:extLst>
              </a:tr>
              <a:tr h="403778">
                <a:tc>
                  <a:txBody>
                    <a:bodyPr/>
                    <a:lstStyle/>
                    <a:p>
                      <a:pPr algn="ctr">
                        <a:lnSpc>
                          <a:spcPts val="1800"/>
                        </a:lnSpc>
                        <a:spcAft>
                          <a:spcPts val="0"/>
                        </a:spcAft>
                      </a:pPr>
                      <a:r>
                        <a:rPr lang="zh-CN" sz="1600" b="1" kern="100">
                          <a:effectLst/>
                        </a:rPr>
                        <a:t>二分查找次数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7</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14</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20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dirty="0">
                          <a:effectLst/>
                        </a:rPr>
                        <a:t>27</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949423335"/>
                  </a:ext>
                </a:extLst>
              </a:tr>
            </a:tbl>
          </a:graphicData>
        </a:graphic>
      </p:graphicFrame>
    </p:spTree>
    <p:extLst>
      <p:ext uri="{BB962C8B-B14F-4D97-AF65-F5344CB8AC3E}">
        <p14:creationId xmlns:p14="http://schemas.microsoft.com/office/powerpoint/2010/main" val="3720188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Box 4">
                <a:extLst>
                  <a:ext uri="{FF2B5EF4-FFF2-40B4-BE49-F238E27FC236}">
                    <a16:creationId xmlns="" xmlns:a16="http://schemas.microsoft.com/office/drawing/2014/main" id="{56C3C930-F724-446D-8198-3EABDBD945DF}"/>
                  </a:ext>
                </a:extLst>
              </p:cNvPr>
              <p:cNvSpPr txBox="1">
                <a:spLocks noChangeArrowheads="1"/>
              </p:cNvSpPr>
              <p:nvPr/>
            </p:nvSpPr>
            <p:spPr bwMode="auto">
              <a:xfrm>
                <a:off x="152906" y="1628800"/>
                <a:ext cx="8838187" cy="23083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r>
                  <a:rPr lang="en-US" altLang="zh-CN" sz="2400" dirty="0">
                    <a:solidFill>
                      <a:srgbClr val="080808"/>
                    </a:solidFill>
                    <a:latin typeface="楷体" panose="02010609060101010101" pitchFamily="49" charset="-122"/>
                    <a:ea typeface="楷体" panose="02010609060101010101" pitchFamily="49" charset="-122"/>
                  </a:rPr>
                  <a:t>T(n)=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表示问题的规模。用大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表示法来表示简单查找的运行时间就是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，二分查找的运行时间就是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。综上所述，我们得出结论，算法的时间复杂度不是指算法的运行一次需要多长时间，而是指随着问题规模的增加，其运行时间将以什么样的速度增加。</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比</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快，当需要查找的元素区间越多时，前者比后者快得越多。</a:t>
                </a:r>
              </a:p>
            </p:txBody>
          </p:sp>
        </mc:Choice>
        <mc:Fallback xmlns="">
          <p:sp>
            <p:nvSpPr>
              <p:cNvPr id="5" name="Text Box 4">
                <a:extLst>
                  <a:ext uri="{FF2B5EF4-FFF2-40B4-BE49-F238E27FC236}">
                    <a16:creationId xmlns:a16="http://schemas.microsoft.com/office/drawing/2014/main" id="{56C3C930-F724-446D-8198-3EABDBD945DF}"/>
                  </a:ext>
                </a:extLst>
              </p:cNvPr>
              <p:cNvSpPr txBox="1">
                <a:spLocks noRot="1" noChangeAspect="1" noMove="1" noResize="1" noEditPoints="1" noAdjustHandles="1" noChangeArrowheads="1" noChangeShapeType="1" noTextEdit="1"/>
              </p:cNvSpPr>
              <p:nvPr/>
            </p:nvSpPr>
            <p:spPr bwMode="auto">
              <a:xfrm>
                <a:off x="152906" y="1628800"/>
                <a:ext cx="8838187" cy="2308324"/>
              </a:xfrm>
              <a:prstGeom prst="rect">
                <a:avLst/>
              </a:prstGeom>
              <a:blipFill>
                <a:blip r:embed="rId7"/>
                <a:stretch>
                  <a:fillRect l="-1034" t="-2902" r="-690" b="-50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73450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56C3C930-F724-446D-8198-3EABDBD945DF}"/>
              </a:ext>
            </a:extLst>
          </p:cNvPr>
          <p:cNvSpPr txBox="1">
            <a:spLocks noChangeArrowheads="1"/>
          </p:cNvSpPr>
          <p:nvPr/>
        </p:nvSpPr>
        <p:spPr bwMode="auto">
          <a:xfrm>
            <a:off x="0" y="836712"/>
            <a:ext cx="92436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3</a:t>
            </a:r>
            <a:r>
              <a:rPr lang="zh-CN" altLang="en-US" sz="2400" b="1" dirty="0">
                <a:solidFill>
                  <a:srgbClr val="080808"/>
                </a:solidFill>
                <a:latin typeface="楷体" panose="02010609060101010101" pitchFamily="49" charset="-122"/>
                <a:ea typeface="楷体" panose="02010609060101010101" pitchFamily="49" charset="-122"/>
              </a:rPr>
              <a:t>、推导大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阶</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在算法分析中，我们将语句总的执行次数记为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，进而分析</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随</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的变化情况从而确定出确认</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的数量级，即推导大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阶，具体分为以下四个步骤：</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）分析问题的规模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，找出算法中的基本语句，计算出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）用常数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取代</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中的加法常数项。</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）在</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中，只保留其中的最高阶项。</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）如果最高阶项存在且不是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，就去掉它的系数，所得结果即是大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a:t>
            </a:r>
          </a:p>
        </p:txBody>
      </p:sp>
      <p:pic>
        <p:nvPicPr>
          <p:cNvPr id="3" name="图片 2">
            <a:extLst>
              <a:ext uri="{FF2B5EF4-FFF2-40B4-BE49-F238E27FC236}">
                <a16:creationId xmlns="" xmlns:a16="http://schemas.microsoft.com/office/drawing/2014/main" id="{E1F15F26-51A8-4256-A027-E74104A97644}"/>
              </a:ext>
            </a:extLst>
          </p:cNvPr>
          <p:cNvPicPr>
            <a:picLocks noChangeAspect="1"/>
          </p:cNvPicPr>
          <p:nvPr/>
        </p:nvPicPr>
        <p:blipFill>
          <a:blip r:embed="rId7"/>
          <a:stretch>
            <a:fillRect/>
          </a:stretch>
        </p:blipFill>
        <p:spPr>
          <a:xfrm>
            <a:off x="708869" y="4253032"/>
            <a:ext cx="7825892" cy="2344320"/>
          </a:xfrm>
          <a:prstGeom prst="rect">
            <a:avLst/>
          </a:prstGeom>
        </p:spPr>
      </p:pic>
    </p:spTree>
    <p:extLst>
      <p:ext uri="{BB962C8B-B14F-4D97-AF65-F5344CB8AC3E}">
        <p14:creationId xmlns:p14="http://schemas.microsoft.com/office/powerpoint/2010/main" val="2548968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107504" y="976955"/>
            <a:ext cx="4878259"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1.2.2 </a:t>
            </a:r>
            <a:r>
              <a:rPr lang="zh-CN" altLang="en-US" sz="2800" b="1" dirty="0">
                <a:solidFill>
                  <a:srgbClr val="0000FF"/>
                </a:solidFill>
                <a:latin typeface="楷体" pitchFamily="49" charset="-122"/>
                <a:ea typeface="楷体" pitchFamily="49" charset="-122"/>
              </a:rPr>
              <a:t>算法的时间复杂度分析</a:t>
            </a:r>
          </a:p>
        </p:txBody>
      </p:sp>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133062" y="1628800"/>
            <a:ext cx="88381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O(1)</a:t>
            </a: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n)</a:t>
            </a: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52906" y="4941168"/>
            <a:ext cx="883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这个算法是由顺序结构的语句构成的，算法的运行次数函数</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414591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 xmlns:a16="http://schemas.microsoft.com/office/drawing/2014/main" id="{5278B516-4BC4-410C-A248-E2006E40B757}"/>
              </a:ext>
            </a:extLst>
          </p:cNvPr>
          <p:cNvSpPr txBox="1">
            <a:spLocks noChangeArrowheads="1"/>
          </p:cNvSpPr>
          <p:nvPr/>
        </p:nvSpPr>
        <p:spPr bwMode="auto">
          <a:xfrm>
            <a:off x="2299145" y="1057599"/>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算法的基本概念</a:t>
            </a:r>
          </a:p>
        </p:txBody>
      </p:sp>
      <p:sp>
        <p:nvSpPr>
          <p:cNvPr id="13315" name="Text Box 4">
            <a:extLst>
              <a:ext uri="{FF2B5EF4-FFF2-40B4-BE49-F238E27FC236}">
                <a16:creationId xmlns="" xmlns:a16="http://schemas.microsoft.com/office/drawing/2014/main" id="{B5360FB1-C744-45DB-911A-EEE170CF0705}"/>
              </a:ext>
            </a:extLst>
          </p:cNvPr>
          <p:cNvSpPr txBox="1">
            <a:spLocks noChangeArrowheads="1"/>
          </p:cNvSpPr>
          <p:nvPr/>
        </p:nvSpPr>
        <p:spPr bwMode="auto">
          <a:xfrm>
            <a:off x="456773" y="3141663"/>
            <a:ext cx="35389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广义地说为了解决某一问题而采取的方法和步骤，就称之为算法乐谱是乐队演奏和指挥的算法；菜谱是厨师烧菜的算法。</a:t>
            </a:r>
          </a:p>
        </p:txBody>
      </p:sp>
      <p:sp>
        <p:nvSpPr>
          <p:cNvPr id="11" name="Text Box 4">
            <a:extLst>
              <a:ext uri="{FF2B5EF4-FFF2-40B4-BE49-F238E27FC236}">
                <a16:creationId xmlns="" xmlns:a16="http://schemas.microsoft.com/office/drawing/2014/main" id="{FACEB577-2557-46AE-8D41-98BD634EB427}"/>
              </a:ext>
            </a:extLst>
          </p:cNvPr>
          <p:cNvSpPr txBox="1">
            <a:spLocks noChangeArrowheads="1"/>
          </p:cNvSpPr>
          <p:nvPr/>
        </p:nvSpPr>
        <p:spPr bwMode="auto">
          <a:xfrm>
            <a:off x="4140200" y="2587625"/>
            <a:ext cx="4897438" cy="378618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SzPct val="90000"/>
              <a:buBlip>
                <a:blip r:embed="rId2"/>
              </a:buBlip>
              <a:defRPr kumimoji="1" sz="3200">
                <a:solidFill>
                  <a:schemeClr val="tx1"/>
                </a:solidFill>
                <a:latin typeface="Tahoma" pitchFamily="34" charset="0"/>
                <a:ea typeface="宋体" pitchFamily="2" charset="-122"/>
              </a:defRPr>
            </a:lvl1pPr>
            <a:lvl2pPr marL="742950" indent="-285750">
              <a:spcBef>
                <a:spcPct val="20000"/>
              </a:spcBef>
              <a:buSzPct val="80000"/>
              <a:buBlip>
                <a:blip r:embed="rId3"/>
              </a:buBlip>
              <a:defRPr kumimoji="1" sz="2800">
                <a:solidFill>
                  <a:schemeClr val="tx1"/>
                </a:solidFill>
                <a:latin typeface="Tahoma" pitchFamily="34" charset="0"/>
                <a:ea typeface="宋体" pitchFamily="2" charset="-122"/>
              </a:defRPr>
            </a:lvl2pPr>
            <a:lvl3pPr marL="1143000" indent="-228600">
              <a:spcBef>
                <a:spcPct val="20000"/>
              </a:spcBef>
              <a:buSzPct val="70000"/>
              <a:buBlip>
                <a:blip r:embed="rId4"/>
              </a:buBlip>
              <a:defRPr kumimoji="1" sz="2400">
                <a:solidFill>
                  <a:schemeClr val="tx1"/>
                </a:solidFill>
                <a:latin typeface="Tahoma" pitchFamily="34" charset="0"/>
                <a:ea typeface="宋体" pitchFamily="2" charset="-122"/>
              </a:defRPr>
            </a:lvl3pPr>
            <a:lvl4pPr marL="1600200" indent="-228600">
              <a:spcBef>
                <a:spcPct val="20000"/>
              </a:spcBef>
              <a:buSzPct val="70000"/>
              <a:buBlip>
                <a:blip r:embed="rId5"/>
              </a:buBlip>
              <a:defRPr kumimoji="1" sz="2000">
                <a:solidFill>
                  <a:schemeClr val="tx1"/>
                </a:solidFill>
                <a:latin typeface="Tahoma" pitchFamily="34" charset="0"/>
                <a:ea typeface="宋体" pitchFamily="2" charset="-122"/>
              </a:defRPr>
            </a:lvl4pPr>
            <a:lvl5pPr marL="2057400" indent="-228600">
              <a:spcBef>
                <a:spcPct val="20000"/>
              </a:spcBef>
              <a:buSzPct val="70000"/>
              <a:buBlip>
                <a:blip r:embed="rId6"/>
              </a:buBlip>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itchFamily="34" charset="0"/>
                <a:ea typeface="宋体" pitchFamily="2" charset="-122"/>
              </a:defRPr>
            </a:lvl9pPr>
          </a:lstStyle>
          <a:p>
            <a:pPr>
              <a:spcBef>
                <a:spcPts val="0"/>
              </a:spcBef>
              <a:buSzTx/>
              <a:buFontTx/>
              <a:buNone/>
              <a:defRPr/>
            </a:pPr>
            <a:r>
              <a:rPr lang="en-US" altLang="zh-CN" sz="2400" dirty="0">
                <a:solidFill>
                  <a:srgbClr val="080808"/>
                </a:solidFill>
                <a:latin typeface="楷体" pitchFamily="49" charset="-122"/>
                <a:ea typeface="楷体" pitchFamily="49" charset="-122"/>
              </a:rPr>
              <a:t>S1</a:t>
            </a:r>
            <a:r>
              <a:rPr lang="zh-CN" altLang="en-US" sz="2400" dirty="0">
                <a:solidFill>
                  <a:srgbClr val="080808"/>
                </a:solidFill>
                <a:latin typeface="楷体" pitchFamily="49" charset="-122"/>
                <a:ea typeface="楷体" pitchFamily="49" charset="-122"/>
              </a:rPr>
              <a:t>：洗净番茄；</a:t>
            </a:r>
          </a:p>
          <a:p>
            <a:pPr>
              <a:spcBef>
                <a:spcPts val="0"/>
              </a:spcBef>
              <a:buSzTx/>
              <a:buFontTx/>
              <a:buNone/>
              <a:defRPr/>
            </a:pPr>
            <a:r>
              <a:rPr lang="en-US" altLang="zh-CN" sz="2400" dirty="0">
                <a:solidFill>
                  <a:srgbClr val="080808"/>
                </a:solidFill>
                <a:latin typeface="楷体" pitchFamily="49" charset="-122"/>
                <a:ea typeface="楷体" pitchFamily="49" charset="-122"/>
              </a:rPr>
              <a:t>S2</a:t>
            </a:r>
            <a:r>
              <a:rPr lang="zh-CN" altLang="en-US" sz="2400" dirty="0">
                <a:solidFill>
                  <a:srgbClr val="080808"/>
                </a:solidFill>
                <a:latin typeface="楷体" pitchFamily="49" charset="-122"/>
                <a:ea typeface="楷体" pitchFamily="49" charset="-122"/>
              </a:rPr>
              <a:t>：切碎番茄；</a:t>
            </a:r>
          </a:p>
          <a:p>
            <a:pPr>
              <a:spcBef>
                <a:spcPts val="0"/>
              </a:spcBef>
              <a:buSzTx/>
              <a:buFontTx/>
              <a:buNone/>
              <a:defRPr/>
            </a:pPr>
            <a:r>
              <a:rPr lang="en-US" altLang="zh-CN" sz="2400" dirty="0">
                <a:solidFill>
                  <a:srgbClr val="080808"/>
                </a:solidFill>
                <a:latin typeface="楷体" pitchFamily="49" charset="-122"/>
                <a:ea typeface="楷体" pitchFamily="49" charset="-122"/>
              </a:rPr>
              <a:t>S3</a:t>
            </a:r>
            <a:r>
              <a:rPr lang="zh-CN" altLang="en-US" sz="2400" dirty="0">
                <a:solidFill>
                  <a:srgbClr val="080808"/>
                </a:solidFill>
                <a:latin typeface="楷体" pitchFamily="49" charset="-122"/>
                <a:ea typeface="楷体" pitchFamily="49" charset="-122"/>
              </a:rPr>
              <a:t>：打好鸡蛋并调匀；</a:t>
            </a:r>
          </a:p>
          <a:p>
            <a:pPr>
              <a:spcBef>
                <a:spcPts val="0"/>
              </a:spcBef>
              <a:buSzTx/>
              <a:buFontTx/>
              <a:buNone/>
              <a:defRPr/>
            </a:pPr>
            <a:r>
              <a:rPr lang="en-US" altLang="zh-CN" sz="2400" dirty="0">
                <a:solidFill>
                  <a:srgbClr val="080808"/>
                </a:solidFill>
                <a:latin typeface="楷体" pitchFamily="49" charset="-122"/>
                <a:ea typeface="楷体" pitchFamily="49" charset="-122"/>
              </a:rPr>
              <a:t>S4</a:t>
            </a:r>
            <a:r>
              <a:rPr lang="zh-CN" altLang="en-US" sz="2400" dirty="0">
                <a:solidFill>
                  <a:srgbClr val="080808"/>
                </a:solidFill>
                <a:latin typeface="楷体" pitchFamily="49" charset="-122"/>
                <a:ea typeface="楷体" pitchFamily="49" charset="-122"/>
              </a:rPr>
              <a:t>：洗净锅，放在灶上；</a:t>
            </a:r>
          </a:p>
          <a:p>
            <a:pPr>
              <a:spcBef>
                <a:spcPts val="0"/>
              </a:spcBef>
              <a:buSzTx/>
              <a:buFontTx/>
              <a:buNone/>
              <a:defRPr/>
            </a:pPr>
            <a:r>
              <a:rPr lang="en-US" altLang="zh-CN" sz="2400" dirty="0">
                <a:solidFill>
                  <a:srgbClr val="080808"/>
                </a:solidFill>
                <a:latin typeface="楷体" pitchFamily="49" charset="-122"/>
                <a:ea typeface="楷体" pitchFamily="49" charset="-122"/>
              </a:rPr>
              <a:t>S5</a:t>
            </a:r>
            <a:r>
              <a:rPr lang="zh-CN" altLang="en-US" sz="2400" dirty="0">
                <a:solidFill>
                  <a:srgbClr val="080808"/>
                </a:solidFill>
                <a:latin typeface="楷体" pitchFamily="49" charset="-122"/>
                <a:ea typeface="楷体" pitchFamily="49" charset="-122"/>
              </a:rPr>
              <a:t>：点好煤气，打开油烟机；</a:t>
            </a:r>
          </a:p>
          <a:p>
            <a:pPr>
              <a:spcBef>
                <a:spcPts val="0"/>
              </a:spcBef>
              <a:buSzTx/>
              <a:buFontTx/>
              <a:buNone/>
              <a:defRPr/>
            </a:pPr>
            <a:r>
              <a:rPr lang="en-US" altLang="zh-CN" sz="2400" dirty="0">
                <a:solidFill>
                  <a:srgbClr val="080808"/>
                </a:solidFill>
                <a:latin typeface="楷体" pitchFamily="49" charset="-122"/>
                <a:ea typeface="楷体" pitchFamily="49" charset="-122"/>
              </a:rPr>
              <a:t>S6</a:t>
            </a:r>
            <a:r>
              <a:rPr lang="zh-CN" altLang="en-US" sz="2400" dirty="0">
                <a:solidFill>
                  <a:srgbClr val="080808"/>
                </a:solidFill>
                <a:latin typeface="楷体" pitchFamily="49" charset="-122"/>
                <a:ea typeface="楷体" pitchFamily="49" charset="-122"/>
              </a:rPr>
              <a:t>：倒入适量油，烧热；</a:t>
            </a:r>
          </a:p>
          <a:p>
            <a:pPr>
              <a:spcBef>
                <a:spcPts val="0"/>
              </a:spcBef>
              <a:buSzTx/>
              <a:buFontTx/>
              <a:buNone/>
              <a:defRPr/>
            </a:pPr>
            <a:r>
              <a:rPr lang="en-US" altLang="zh-CN" sz="2400" dirty="0">
                <a:solidFill>
                  <a:srgbClr val="080808"/>
                </a:solidFill>
                <a:latin typeface="楷体" pitchFamily="49" charset="-122"/>
                <a:ea typeface="楷体" pitchFamily="49" charset="-122"/>
              </a:rPr>
              <a:t>S7</a:t>
            </a:r>
            <a:r>
              <a:rPr lang="zh-CN" altLang="en-US" sz="2400" dirty="0">
                <a:solidFill>
                  <a:srgbClr val="080808"/>
                </a:solidFill>
                <a:latin typeface="楷体" pitchFamily="49" charset="-122"/>
                <a:ea typeface="楷体" pitchFamily="49" charset="-122"/>
              </a:rPr>
              <a:t>：倒入鸡蛋，用铲子炒匀；</a:t>
            </a:r>
          </a:p>
          <a:p>
            <a:pPr>
              <a:spcBef>
                <a:spcPts val="0"/>
              </a:spcBef>
              <a:buSzTx/>
              <a:buFontTx/>
              <a:buNone/>
              <a:defRPr/>
            </a:pPr>
            <a:r>
              <a:rPr lang="en-US" altLang="zh-CN" sz="2400" dirty="0">
                <a:solidFill>
                  <a:srgbClr val="080808"/>
                </a:solidFill>
                <a:latin typeface="楷体" pitchFamily="49" charset="-122"/>
                <a:ea typeface="楷体" pitchFamily="49" charset="-122"/>
              </a:rPr>
              <a:t>S8</a:t>
            </a:r>
            <a:r>
              <a:rPr lang="zh-CN" altLang="en-US" sz="2400" dirty="0">
                <a:solidFill>
                  <a:srgbClr val="080808"/>
                </a:solidFill>
                <a:latin typeface="楷体" pitchFamily="49" charset="-122"/>
                <a:ea typeface="楷体" pitchFamily="49" charset="-122"/>
              </a:rPr>
              <a:t>：倒入番茄，炒匀；</a:t>
            </a:r>
          </a:p>
          <a:p>
            <a:pPr>
              <a:spcBef>
                <a:spcPts val="0"/>
              </a:spcBef>
              <a:buSzTx/>
              <a:buFontTx/>
              <a:buNone/>
              <a:defRPr/>
            </a:pPr>
            <a:r>
              <a:rPr lang="en-US" altLang="zh-CN" sz="2400" dirty="0">
                <a:solidFill>
                  <a:srgbClr val="080808"/>
                </a:solidFill>
                <a:latin typeface="楷体" pitchFamily="49" charset="-122"/>
                <a:ea typeface="楷体" pitchFamily="49" charset="-122"/>
              </a:rPr>
              <a:t>S9</a:t>
            </a:r>
            <a:r>
              <a:rPr lang="zh-CN" altLang="en-US" sz="2400" dirty="0">
                <a:solidFill>
                  <a:srgbClr val="080808"/>
                </a:solidFill>
                <a:latin typeface="楷体" pitchFamily="49" charset="-122"/>
                <a:ea typeface="楷体" pitchFamily="49" charset="-122"/>
              </a:rPr>
              <a:t>：放入盐和调料，炒匀；熄火；</a:t>
            </a:r>
          </a:p>
          <a:p>
            <a:pPr>
              <a:spcBef>
                <a:spcPts val="0"/>
              </a:spcBef>
              <a:buSzTx/>
              <a:buFontTx/>
              <a:buNone/>
              <a:defRPr/>
            </a:pPr>
            <a:r>
              <a:rPr lang="en-US" altLang="zh-CN" sz="2400" dirty="0">
                <a:solidFill>
                  <a:srgbClr val="080808"/>
                </a:solidFill>
                <a:latin typeface="楷体" pitchFamily="49" charset="-122"/>
                <a:ea typeface="楷体" pitchFamily="49" charset="-122"/>
              </a:rPr>
              <a:t>S10</a:t>
            </a:r>
            <a:r>
              <a:rPr lang="zh-CN" altLang="en-US" sz="2400" dirty="0">
                <a:solidFill>
                  <a:srgbClr val="080808"/>
                </a:solidFill>
                <a:latin typeface="楷体" pitchFamily="49" charset="-122"/>
                <a:ea typeface="楷体" pitchFamily="49" charset="-122"/>
              </a:rPr>
              <a:t>：盛到盆中．</a:t>
            </a:r>
          </a:p>
        </p:txBody>
      </p:sp>
      <p:sp>
        <p:nvSpPr>
          <p:cNvPr id="2" name="矩形 1">
            <a:extLst>
              <a:ext uri="{FF2B5EF4-FFF2-40B4-BE49-F238E27FC236}">
                <a16:creationId xmlns="" xmlns:a16="http://schemas.microsoft.com/office/drawing/2014/main" id="{48147141-8E79-436F-80F1-01402BBB57BB}"/>
              </a:ext>
            </a:extLst>
          </p:cNvPr>
          <p:cNvSpPr/>
          <p:nvPr/>
        </p:nvSpPr>
        <p:spPr>
          <a:xfrm>
            <a:off x="456773" y="1884167"/>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1.1.1 </a:t>
            </a:r>
            <a:r>
              <a:rPr lang="zh-CN" altLang="en-US" sz="2800" b="1" dirty="0">
                <a:solidFill>
                  <a:srgbClr val="0000FF"/>
                </a:solidFill>
                <a:latin typeface="楷体" pitchFamily="49" charset="-122"/>
                <a:ea typeface="楷体" pitchFamily="49" charset="-122"/>
              </a:rPr>
              <a:t>算法的含义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324544" y="476672"/>
            <a:ext cx="898220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假设现在修改算法，执行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遍</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语句，算法如下：</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n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52906" y="4797152"/>
            <a:ext cx="88381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T(n)=7</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。因此求出该算法的时间复杂度也是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由上面两个例子可以看出，不管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的值是多少，第一个算法和第二个算法执行的次数始终都是</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次和</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次，这类算法执行次数与问题规模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没有关系的算法，称它的算法复杂度为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07834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26167" y="980728"/>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 (int n)</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52906" y="5013176"/>
            <a:ext cx="88381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T(n)=n+3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。此时算法执行次数随问题规模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的增加而增加，两者是线性关系，因此称这类算法的时间复杂度为线性阶。</a:t>
            </a:r>
          </a:p>
        </p:txBody>
      </p:sp>
    </p:spTree>
    <p:extLst>
      <p:ext uri="{BB962C8B-B14F-4D97-AF65-F5344CB8AC3E}">
        <p14:creationId xmlns:p14="http://schemas.microsoft.com/office/powerpoint/2010/main" val="3245180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395536" y="836712"/>
                <a:ext cx="8838187" cy="41549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14:m>
                  <m:oMath xmlns:m="http://schemas.openxmlformats.org/officeDocument/2006/math">
                    <m:func>
                      <m:func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funcPr>
                      <m:fName>
                        <m:sSub>
                          <m:sSub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sSubPr>
                          <m:e>
                            <m:r>
                              <m:rPr>
                                <m:sty m:val="p"/>
                              </m:rP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log</m:t>
                            </m:r>
                          </m:e>
                          <m:sub>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2</m:t>
                            </m:r>
                          </m:sub>
                        </m:sSub>
                      </m:fName>
                      <m:e>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𝑛</m:t>
                        </m:r>
                      </m:e>
                    </m:func>
                  </m:oMath>
                </a14:m>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powersum (int n)</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                                  </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mc:Choice>
        <mc:Fallback xmlns="">
          <p:sp>
            <p:nvSpPr>
              <p:cNvPr id="5" name="Text Box 4">
                <a:extLst>
                  <a:ext uri="{FF2B5EF4-FFF2-40B4-BE49-F238E27FC236}">
                    <a16:creationId xmlns="" xmlns:a16="http://schemas.microsoft.com/office/drawing/2014/main" xmlns:a14="http://schemas.microsoft.com/office/drawing/2010/main" id="{8B73F276-5FD4-475C-B955-06EF9CD0A2FD}"/>
                  </a:ext>
                </a:extLst>
              </p:cNvPr>
              <p:cNvSpPr txBox="1">
                <a:spLocks noRot="1" noChangeAspect="1" noMove="1" noResize="1" noEditPoints="1" noAdjustHandles="1" noChangeArrowheads="1" noChangeShapeType="1" noTextEdit="1"/>
              </p:cNvSpPr>
              <p:nvPr/>
            </p:nvSpPr>
            <p:spPr bwMode="auto">
              <a:xfrm>
                <a:off x="395536" y="836712"/>
                <a:ext cx="8838187" cy="4154984"/>
              </a:xfrm>
              <a:prstGeom prst="rect">
                <a:avLst/>
              </a:prstGeom>
              <a:blipFill rotWithShape="1">
                <a:blip r:embed="rId7"/>
                <a:stretch>
                  <a:fillRect t="-1613" b="-2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288370" y="5013827"/>
                <a:ext cx="8838187" cy="16927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这个算法关键在于分析循环体内的基本语句的执行次数，即计算循环执行的次数，循环变量</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的初始值为</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，每次循环让</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，循环条件其实也就转化为判断多少个</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相乘后大于</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，如果满足条件即结束循环。假设循环次数为</a:t>
                </a:r>
                <a:r>
                  <a:rPr lang="en-US" altLang="zh-CN" sz="2000" dirty="0">
                    <a:solidFill>
                      <a:srgbClr val="080808"/>
                    </a:solidFill>
                    <a:latin typeface="楷体" panose="02010609060101010101" pitchFamily="49" charset="-122"/>
                    <a:ea typeface="楷体" panose="02010609060101010101" pitchFamily="49" charset="-122"/>
                  </a:rPr>
                  <a:t>c</a:t>
                </a:r>
                <a:r>
                  <a:rPr lang="zh-CN" altLang="en-US" sz="2000" dirty="0">
                    <a:solidFill>
                      <a:srgbClr val="080808"/>
                    </a:solidFill>
                    <a:latin typeface="楷体" panose="02010609060101010101" pitchFamily="49" charset="-122"/>
                    <a:ea typeface="楷体" panose="02010609060101010101" pitchFamily="49" charset="-122"/>
                  </a:rPr>
                  <a:t>，有</a:t>
                </a:r>
                <a:r>
                  <a:rPr lang="en-US" altLang="zh-CN" sz="2000" dirty="0">
                    <a:solidFill>
                      <a:srgbClr val="080808"/>
                    </a:solidFill>
                    <a:latin typeface="楷体" panose="02010609060101010101" pitchFamily="49" charset="-122"/>
                    <a:ea typeface="楷体" panose="02010609060101010101" pitchFamily="49" charset="-122"/>
                  </a:rPr>
                  <a:t>2*c=n</a:t>
                </a:r>
                <a:r>
                  <a:rPr lang="zh-CN" altLang="en-US" sz="2000" dirty="0">
                    <a:solidFill>
                      <a:srgbClr val="080808"/>
                    </a:solidFill>
                    <a:latin typeface="楷体" panose="02010609060101010101" pitchFamily="49" charset="-122"/>
                    <a:ea typeface="楷体" panose="02010609060101010101" pitchFamily="49" charset="-122"/>
                  </a:rPr>
                  <a:t>，算出</a:t>
                </a:r>
                <a:r>
                  <a:rPr lang="en-US" altLang="zh-CN" sz="2000" dirty="0">
                    <a:solidFill>
                      <a:srgbClr val="080808"/>
                    </a:solidFill>
                    <a:latin typeface="楷体" panose="02010609060101010101" pitchFamily="49" charset="-122"/>
                    <a:ea typeface="楷体" panose="02010609060101010101" pitchFamily="49" charset="-122"/>
                  </a:rPr>
                  <a:t>c=</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zh-CN" altLang="en-US" sz="2000" dirty="0">
                    <a:solidFill>
                      <a:srgbClr val="080808"/>
                    </a:solidFill>
                    <a:latin typeface="楷体" panose="02010609060101010101" pitchFamily="49" charset="-122"/>
                    <a:ea typeface="楷体" panose="02010609060101010101" pitchFamily="49" charset="-122"/>
                  </a:rPr>
                  <a:t>。由此算出该算法的运行次数函数</a:t>
                </a:r>
                <a:r>
                  <a:rPr lang="en-US" altLang="zh-CN" sz="2000" dirty="0">
                    <a:solidFill>
                      <a:srgbClr val="080808"/>
                    </a:solidFill>
                    <a:latin typeface="楷体" panose="02010609060101010101" pitchFamily="49" charset="-122"/>
                    <a:ea typeface="楷体" panose="02010609060101010101" pitchFamily="49" charset="-122"/>
                  </a:rPr>
                  <a:t>T(n)=</a:t>
                </a:r>
                <a14:m>
                  <m:oMath xmlns:m="http://schemas.openxmlformats.org/officeDocument/2006/math">
                    <m:r>
                      <a:rPr lang="en-US" altLang="zh-CN" sz="2000">
                        <a:solidFill>
                          <a:srgbClr val="080808"/>
                        </a:solidFill>
                        <a:latin typeface="Cambria Math" panose="02040503050406030204" pitchFamily="18" charset="0"/>
                        <a:ea typeface="楷体" panose="02010609060101010101" pitchFamily="49" charset="-122"/>
                      </a:rPr>
                      <m:t>2</m:t>
                    </m:r>
                    <m:r>
                      <a:rPr lang="zh-CN" altLang="en-US" sz="2000">
                        <a:solidFill>
                          <a:srgbClr val="080808"/>
                        </a:solidFill>
                        <a:latin typeface="Cambria Math" panose="02040503050406030204" pitchFamily="18" charset="0"/>
                        <a:ea typeface="楷体" panose="02010609060101010101" pitchFamily="49" charset="-122"/>
                      </a:rPr>
                      <m:t>∗</m:t>
                    </m:r>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0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p>
            </p:txBody>
          </p:sp>
        </mc:Choice>
        <mc:Fallback xmlns="">
          <p:sp>
            <p:nvSpPr>
              <p:cNvPr id="7" name="Text Box 4">
                <a:extLst>
                  <a:ext uri="{FF2B5EF4-FFF2-40B4-BE49-F238E27FC236}">
                    <a16:creationId xmlns:a16="http://schemas.microsoft.com/office/drawing/2014/main" id="{5F6114CC-C302-4617-8D22-1CA7DC611872}"/>
                  </a:ext>
                </a:extLst>
              </p:cNvPr>
              <p:cNvSpPr txBox="1">
                <a:spLocks noRot="1" noChangeAspect="1" noMove="1" noResize="1" noEditPoints="1" noAdjustHandles="1" noChangeArrowheads="1" noChangeShapeType="1" noTextEdit="1"/>
              </p:cNvSpPr>
              <p:nvPr/>
            </p:nvSpPr>
            <p:spPr bwMode="auto">
              <a:xfrm>
                <a:off x="288370" y="5013827"/>
                <a:ext cx="8838187" cy="1692771"/>
              </a:xfrm>
              <a:prstGeom prst="rect">
                <a:avLst/>
              </a:prstGeom>
              <a:blipFill>
                <a:blip r:embed="rId8"/>
                <a:stretch>
                  <a:fillRect l="-690" t="-1799" b="-2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76452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r>
              <a:rPr lang="en-US" altLang="zh-CN" sz="2400" b="1" baseline="30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sum1 (int n)</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这个算法结构是一个双重循环，内层循环在前面已经分析过，它的时间复杂度是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。现在在它的外面再加上一层循环，其实也就是把循环体内时间复杂度为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56776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如果对算法进行修改：</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sum2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此时这个算法结构仍然是一个双重循环，内层循环的时间复杂度还是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，只不过外层循环的次数变成了</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次，即是把循环体内时间复杂度为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645093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 xmlns:a16="http://schemas.microsoft.com/office/drawing/2014/main" id="{8B73F276-5FD4-475C-B955-06EF9CD0A2FD}"/>
              </a:ext>
            </a:extLst>
          </p:cNvPr>
          <p:cNvSpPr txBox="1">
            <a:spLocks noChangeArrowheads="1"/>
          </p:cNvSpPr>
          <p:nvPr/>
        </p:nvSpPr>
        <p:spPr bwMode="auto">
          <a:xfrm>
            <a:off x="-33536" y="836712"/>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再来看下面这个算法，它的时间复杂度是多少呢？</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sum3(int n)</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i*j; }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7" name="Text Box 4">
            <a:extLst>
              <a:ext uri="{FF2B5EF4-FFF2-40B4-BE49-F238E27FC236}">
                <a16:creationId xmlns="" xmlns:a16="http://schemas.microsoft.com/office/drawing/2014/main" id="{5F6114CC-C302-4617-8D22-1CA7DC611872}"/>
              </a:ext>
            </a:extLst>
          </p:cNvPr>
          <p:cNvSpPr txBox="1">
            <a:spLocks noChangeArrowheads="1"/>
          </p:cNvSpPr>
          <p:nvPr/>
        </p:nvSpPr>
        <p:spPr bwMode="auto">
          <a:xfrm>
            <a:off x="134178" y="4566607"/>
            <a:ext cx="89743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这个算法结构同样是一个双重循环，但是内层循环的执行次数不再是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了，需要重新计算，此时内层循环的执行次数与</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的值有关，当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0</a:t>
            </a:r>
            <a:r>
              <a:rPr lang="zh-CN" altLang="en-US" sz="2000" dirty="0">
                <a:solidFill>
                  <a:srgbClr val="080808"/>
                </a:solidFill>
                <a:latin typeface="楷体" panose="02010609060101010101" pitchFamily="49" charset="-122"/>
                <a:ea typeface="楷体" panose="02010609060101010101" pitchFamily="49" charset="-122"/>
              </a:rPr>
              <a:t>时，内层循环的执行次数是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n-1</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2</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n-2</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n</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次，总的执行次数就是：</a:t>
            </a:r>
          </a:p>
          <a:p>
            <a:pPr indent="457200">
              <a:spcBef>
                <a:spcPts val="0"/>
              </a:spcBef>
              <a:buSzTx/>
              <a:buFontTx/>
              <a:buNone/>
            </a:pPr>
            <a:r>
              <a:rPr lang="en-US" altLang="zh-CN" sz="2000" dirty="0">
                <a:solidFill>
                  <a:srgbClr val="080808"/>
                </a:solidFill>
                <a:latin typeface="楷体" panose="02010609060101010101" pitchFamily="49" charset="-122"/>
                <a:ea typeface="楷体" panose="02010609060101010101" pitchFamily="49" charset="-122"/>
              </a:rPr>
              <a:t>T(n)=n+(n-1)+(n-2)+…+1+3=(n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+n)/2+3</a:t>
            </a:r>
          </a:p>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阶的方法步骤，得出该算法的时间复杂度是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096701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48147141-8E79-436F-80F1-01402BBB57BB}"/>
              </a:ext>
            </a:extLst>
          </p:cNvPr>
          <p:cNvSpPr/>
          <p:nvPr/>
        </p:nvSpPr>
        <p:spPr>
          <a:xfrm>
            <a:off x="106703" y="976955"/>
            <a:ext cx="487986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1.2.3 </a:t>
            </a:r>
            <a:r>
              <a:rPr lang="zh-CN" altLang="en-US" sz="2800" b="1" dirty="0">
                <a:solidFill>
                  <a:srgbClr val="0000FF"/>
                </a:solidFill>
                <a:latin typeface="楷体" pitchFamily="49" charset="-122"/>
                <a:ea typeface="楷体" pitchFamily="49" charset="-122"/>
              </a:rPr>
              <a:t>算法的空间复杂度分析</a:t>
            </a:r>
          </a:p>
        </p:txBody>
      </p:sp>
      <p:sp>
        <p:nvSpPr>
          <p:cNvPr id="6" name="Text Box 4">
            <a:extLst>
              <a:ext uri="{FF2B5EF4-FFF2-40B4-BE49-F238E27FC236}">
                <a16:creationId xmlns="" xmlns:a16="http://schemas.microsoft.com/office/drawing/2014/main" id="{B8F7BE49-18EA-45CB-A514-3225CD8DAE44}"/>
              </a:ext>
            </a:extLst>
          </p:cNvPr>
          <p:cNvSpPr txBox="1">
            <a:spLocks noChangeArrowheads="1"/>
          </p:cNvSpPr>
          <p:nvPr/>
        </p:nvSpPr>
        <p:spPr bwMode="auto">
          <a:xfrm>
            <a:off x="60141" y="2090172"/>
            <a:ext cx="902371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算法的空间复杂度定义为该算法执行时耗费的辅助存储空间，用</a:t>
            </a:r>
            <a:r>
              <a:rPr lang="en-US" altLang="zh-CN" sz="2400" dirty="0">
                <a:solidFill>
                  <a:srgbClr val="080808"/>
                </a:solidFill>
                <a:latin typeface="楷体" panose="02010609060101010101" pitchFamily="49" charset="-122"/>
                <a:ea typeface="楷体" panose="02010609060101010101" pitchFamily="49" charset="-122"/>
              </a:rPr>
              <a:t>S(n)</a:t>
            </a:r>
            <a:r>
              <a:rPr lang="zh-CN" altLang="en-US" sz="2400" dirty="0">
                <a:solidFill>
                  <a:srgbClr val="080808"/>
                </a:solidFill>
                <a:latin typeface="楷体" panose="02010609060101010101" pitchFamily="49" charset="-122"/>
                <a:ea typeface="楷体" panose="02010609060101010101" pitchFamily="49" charset="-122"/>
              </a:rPr>
              <a:t>表示，同样是是问题规模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函数。算法空间复杂度分析是对算法在执行过程中临时所需要使用的存储空间大小进行量度。算法在执行过程中占用的空间与算法的设计有关，针对同一问题的不同算法有所不同，有的算法空间复杂度与问题规模有关，会随问题规模的增大而增大，有的则与问题规模无关，在计算空间复杂度的时候也使用大</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p>
        </p:txBody>
      </p:sp>
    </p:spTree>
    <p:extLst>
      <p:ext uri="{BB962C8B-B14F-4D97-AF65-F5344CB8AC3E}">
        <p14:creationId xmlns:p14="http://schemas.microsoft.com/office/powerpoint/2010/main" val="3253814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xmlns="" id="{5278B516-4BC4-410C-A248-E2006E40B757}"/>
              </a:ext>
            </a:extLst>
          </p:cNvPr>
          <p:cNvSpPr txBox="1">
            <a:spLocks noChangeArrowheads="1"/>
          </p:cNvSpPr>
          <p:nvPr/>
        </p:nvSpPr>
        <p:spPr bwMode="auto">
          <a:xfrm>
            <a:off x="2299145" y="1057599"/>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1.3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算法设计实例</a:t>
            </a:r>
          </a:p>
        </p:txBody>
      </p:sp>
      <p:sp>
        <p:nvSpPr>
          <p:cNvPr id="13315" name="Text Box 4">
            <a:extLst>
              <a:ext uri="{FF2B5EF4-FFF2-40B4-BE49-F238E27FC236}">
                <a16:creationId xmlns:a16="http://schemas.microsoft.com/office/drawing/2014/main" xmlns="" id="{B5360FB1-C744-45DB-911A-EEE170CF0705}"/>
              </a:ext>
            </a:extLst>
          </p:cNvPr>
          <p:cNvSpPr txBox="1">
            <a:spLocks noChangeArrowheads="1"/>
          </p:cNvSpPr>
          <p:nvPr/>
        </p:nvSpPr>
        <p:spPr bwMode="auto">
          <a:xfrm>
            <a:off x="323528" y="1916832"/>
            <a:ext cx="836369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1.8】</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，要求原一维数组元素保持不变。</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保持不变，这样的话就必须开辟一片新的存储空间用来存放逆置后的数组元素，因此定义了一维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，如下表</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b[0]</a:t>
            </a:r>
            <a:r>
              <a:rPr lang="zh-CN" altLang="en-US" sz="2400" dirty="0">
                <a:solidFill>
                  <a:srgbClr val="080808"/>
                </a:solidFill>
                <a:latin typeface="楷体" panose="02010609060101010101" pitchFamily="49" charset="-122"/>
                <a:ea typeface="楷体" panose="02010609060101010101" pitchFamily="49" charset="-122"/>
              </a:rPr>
              <a:t>对应于数组元素</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b[2]</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a[n-3] ……</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b[</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8023097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xmlns="" id="{B5360FB1-C744-45DB-911A-EEE170CF0705}"/>
              </a:ext>
            </a:extLst>
          </p:cNvPr>
          <p:cNvSpPr txBox="1">
            <a:spLocks noChangeArrowheads="1"/>
          </p:cNvSpPr>
          <p:nvPr/>
        </p:nvSpPr>
        <p:spPr bwMode="auto">
          <a:xfrm>
            <a:off x="251520" y="1412776"/>
            <a:ext cx="856895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1.9】</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，要求原数组中的数据元素值被改变。</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中的数据元素值被改变，这样的话就不需要开辟一片新的存储空间了，此时要关注的问题是如何确保在转置</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中元素的过程中不会因为数据的覆盖式写入特点而丢失数据，因此考虑从数组两端开始，一一交换，如下图</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a:t>
            </a:r>
            <a:r>
              <a:rPr lang="en-US" altLang="zh-CN" sz="2400" dirty="0">
                <a:solidFill>
                  <a:srgbClr val="080808"/>
                </a:solidFill>
                <a:latin typeface="楷体" panose="02010609060101010101" pitchFamily="49" charset="-122"/>
                <a:ea typeface="楷体" panose="02010609060101010101" pitchFamily="49" charset="-122"/>
              </a:rPr>
              <a:t>a[0]</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550609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a:extLst>
              <a:ext uri="{FF2B5EF4-FFF2-40B4-BE49-F238E27FC236}">
                <a16:creationId xmlns="" xmlns:a16="http://schemas.microsoft.com/office/drawing/2014/main" id="{6D0A23A6-45A9-49BC-B52F-96F5DBCF2968}"/>
              </a:ext>
            </a:extLst>
          </p:cNvPr>
          <p:cNvSpPr txBox="1">
            <a:spLocks noChangeArrowheads="1"/>
          </p:cNvSpPr>
          <p:nvPr/>
        </p:nvSpPr>
        <p:spPr bwMode="auto">
          <a:xfrm>
            <a:off x="296059" y="1340768"/>
            <a:ext cx="884314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计算机中，算法是为了解决一个具体的问题而设计的一系列计算步骤，处理用户的输入数据并转换成结果输出。算法对于我们来说是一个工具，用来解决实际问题的，如果一个算法对于任意一个输入实例，都能够输出正确的结果并终止，就称它为一个正确的算法，反之，如果一个算法对部分输入来说不能得出正确的答案或是无法终止，就称它为一个错误的算法。在解决问题的时候，我们需要思考并关注于如何给出正确的算法。</a:t>
            </a:r>
          </a:p>
        </p:txBody>
      </p:sp>
      <p:pic>
        <p:nvPicPr>
          <p:cNvPr id="2" name="图片 1">
            <a:extLst>
              <a:ext uri="{FF2B5EF4-FFF2-40B4-BE49-F238E27FC236}">
                <a16:creationId xmlns="" xmlns:a16="http://schemas.microsoft.com/office/drawing/2014/main" id="{2171C45F-F0E7-4486-8401-71634D041F4B}"/>
              </a:ext>
            </a:extLst>
          </p:cNvPr>
          <p:cNvPicPr>
            <a:picLocks noChangeAspect="1"/>
          </p:cNvPicPr>
          <p:nvPr/>
        </p:nvPicPr>
        <p:blipFill>
          <a:blip r:embed="rId7"/>
          <a:stretch>
            <a:fillRect/>
          </a:stretch>
        </p:blipFill>
        <p:spPr>
          <a:xfrm>
            <a:off x="804938" y="4365104"/>
            <a:ext cx="7825382" cy="197397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a:extLst>
              <a:ext uri="{FF2B5EF4-FFF2-40B4-BE49-F238E27FC236}">
                <a16:creationId xmlns="" xmlns:a16="http://schemas.microsoft.com/office/drawing/2014/main" id="{0CCB7614-D9EE-4C82-B1A9-6721E138B34D}"/>
              </a:ext>
            </a:extLst>
          </p:cNvPr>
          <p:cNvSpPr txBox="1">
            <a:spLocks noChangeArrowheads="1"/>
          </p:cNvSpPr>
          <p:nvPr/>
        </p:nvSpPr>
        <p:spPr bwMode="auto">
          <a:xfrm>
            <a:off x="539750" y="1052513"/>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狼、羊和卷心菜过河游戏。 在一河岸有狼、羊和卷心菜，农夫要将它们渡过河去，但由于他的船太小，每次只能载一样东西。并且，当农夫不在时，狼会把羊吃掉，而羊又会把卷心菜吃掉。问农夫如何将它们安全渡过河去？</a:t>
            </a:r>
          </a:p>
        </p:txBody>
      </p:sp>
      <p:sp>
        <p:nvSpPr>
          <p:cNvPr id="15363" name="Rectangle 1">
            <a:extLst>
              <a:ext uri="{FF2B5EF4-FFF2-40B4-BE49-F238E27FC236}">
                <a16:creationId xmlns="" xmlns:a16="http://schemas.microsoft.com/office/drawing/2014/main" id="{5E30736D-A5EE-4D3D-A74D-8FB13BD5B637}"/>
              </a:ext>
            </a:extLst>
          </p:cNvPr>
          <p:cNvSpPr>
            <a:spLocks noChangeArrowheads="1"/>
          </p:cNvSpPr>
          <p:nvPr/>
        </p:nvSpPr>
        <p:spPr bwMode="auto">
          <a:xfrm>
            <a:off x="523875" y="3244850"/>
            <a:ext cx="80803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0"/>
              </a:spcBef>
              <a:buSzTx/>
              <a:buFontTx/>
              <a:buNone/>
            </a:pPr>
            <a:r>
              <a:rPr lang="zh-CN" altLang="en-US" sz="2400">
                <a:solidFill>
                  <a:srgbClr val="0000FF"/>
                </a:solidFill>
                <a:latin typeface="楷体" panose="02010609060101010101" pitchFamily="49" charset="-122"/>
                <a:ea typeface="楷体" panose="02010609060101010101" pitchFamily="49" charset="-122"/>
              </a:rPr>
              <a:t>游戏规则：</a:t>
            </a:r>
            <a:r>
              <a:rPr lang="zh-CN" altLang="en-US" sz="2400">
                <a:solidFill>
                  <a:srgbClr val="080808"/>
                </a:solidFill>
                <a:latin typeface="楷体" panose="02010609060101010101" pitchFamily="49" charset="-122"/>
                <a:ea typeface="楷体" panose="02010609060101010101" pitchFamily="49" charset="-122"/>
              </a:rPr>
              <a:t>没有农夫看管的时候，狼会吃羊，而羊会吃卷心菜。</a:t>
            </a:r>
          </a:p>
          <a:p>
            <a:pPr>
              <a:spcBef>
                <a:spcPct val="0"/>
              </a:spcBef>
              <a:buSzTx/>
              <a:buFontTx/>
              <a:buNone/>
            </a:pPr>
            <a:r>
              <a:rPr lang="zh-CN" altLang="en-US" sz="2400">
                <a:solidFill>
                  <a:srgbClr val="080808"/>
                </a:solidFill>
                <a:latin typeface="楷体" panose="02010609060101010101" pitchFamily="49" charset="-122"/>
                <a:ea typeface="楷体" panose="02010609060101010101" pitchFamily="49" charset="-122"/>
              </a:rPr>
              <a:t>试着写出你的方案：</a:t>
            </a: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                                     </a:t>
            </a: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                                     </a:t>
            </a: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                                     </a:t>
            </a: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a:extLst>
              <a:ext uri="{FF2B5EF4-FFF2-40B4-BE49-F238E27FC236}">
                <a16:creationId xmlns="" xmlns:a16="http://schemas.microsoft.com/office/drawing/2014/main" id="{22AC5AA3-F8DD-454A-80CD-6DC00ECB2182}"/>
              </a:ext>
            </a:extLst>
          </p:cNvPr>
          <p:cNvSpPr txBox="1">
            <a:spLocks noChangeArrowheads="1"/>
          </p:cNvSpPr>
          <p:nvPr/>
        </p:nvSpPr>
        <p:spPr bwMode="auto">
          <a:xfrm>
            <a:off x="684213" y="1052513"/>
            <a:ext cx="33829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000FF"/>
                </a:solidFill>
                <a:latin typeface="楷体" panose="02010609060101010101" pitchFamily="49" charset="-122"/>
                <a:ea typeface="楷体" panose="02010609060101010101" pitchFamily="49" charset="-122"/>
              </a:rPr>
              <a:t>答案</a:t>
            </a:r>
            <a:r>
              <a:rPr lang="en-US" altLang="zh-CN" sz="2400">
                <a:solidFill>
                  <a:srgbClr val="0000FF"/>
                </a:solidFill>
                <a:latin typeface="楷体" panose="02010609060101010101" pitchFamily="49" charset="-122"/>
                <a:ea typeface="楷体" panose="02010609060101010101" pitchFamily="49" charset="-122"/>
              </a:rPr>
              <a:t>1</a:t>
            </a:r>
            <a:r>
              <a:rPr lang="zh-CN" altLang="en-US" sz="2400">
                <a:solidFill>
                  <a:srgbClr val="0000FF"/>
                </a:solidFill>
                <a:latin typeface="楷体" panose="02010609060101010101" pitchFamily="49" charset="-122"/>
                <a:ea typeface="楷体" panose="02010609060101010101" pitchFamily="49" charset="-122"/>
              </a:rPr>
              <a:t>：</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农夫带狼过河</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农夫带羊返回</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农夫带菜过河</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p>
        </p:txBody>
      </p:sp>
      <p:sp>
        <p:nvSpPr>
          <p:cNvPr id="3" name="Text Box 4">
            <a:extLst>
              <a:ext uri="{FF2B5EF4-FFF2-40B4-BE49-F238E27FC236}">
                <a16:creationId xmlns="" xmlns:a16="http://schemas.microsoft.com/office/drawing/2014/main" id="{0BDF87E9-66E0-43B1-A4E1-3BB79CCEDCCC}"/>
              </a:ext>
            </a:extLst>
          </p:cNvPr>
          <p:cNvSpPr txBox="1">
            <a:spLocks noChangeArrowheads="1"/>
          </p:cNvSpPr>
          <p:nvPr/>
        </p:nvSpPr>
        <p:spPr bwMode="auto">
          <a:xfrm>
            <a:off x="4427538" y="1108075"/>
            <a:ext cx="3384550" cy="4340225"/>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lumMod val="60000"/>
                    <a:lumOff val="40000"/>
                  </a:schemeClr>
                </a:solidFill>
                <a:latin typeface="楷体" pitchFamily="49" charset="-122"/>
                <a:ea typeface="楷体" pitchFamily="49" charset="-122"/>
              </a:rPr>
              <a:t>答案</a:t>
            </a:r>
            <a:r>
              <a:rPr lang="en-US" altLang="zh-CN" dirty="0">
                <a:solidFill>
                  <a:schemeClr val="tx2">
                    <a:lumMod val="60000"/>
                    <a:lumOff val="40000"/>
                  </a:schemeClr>
                </a:solidFill>
                <a:latin typeface="楷体" pitchFamily="49" charset="-122"/>
                <a:ea typeface="楷体" pitchFamily="49" charset="-122"/>
              </a:rPr>
              <a:t>2</a:t>
            </a:r>
            <a:r>
              <a:rPr lang="zh-CN" altLang="en-US" dirty="0">
                <a:solidFill>
                  <a:schemeClr val="tx2">
                    <a:lumMod val="60000"/>
                    <a:lumOff val="40000"/>
                  </a:schemeClr>
                </a:solidFill>
                <a:latin typeface="楷体" pitchFamily="49" charset="-122"/>
                <a:ea typeface="楷体" pitchFamily="49" charset="-122"/>
              </a:rPr>
              <a:t>：</a:t>
            </a:r>
          </a:p>
          <a:p>
            <a:pPr>
              <a:spcBef>
                <a:spcPct val="50000"/>
              </a:spcBef>
              <a:defRPr/>
            </a:pPr>
            <a:r>
              <a:rPr lang="zh-CN" altLang="en-US" dirty="0">
                <a:solidFill>
                  <a:srgbClr val="080808"/>
                </a:solidFill>
                <a:latin typeface="楷体" pitchFamily="49" charset="-122"/>
                <a:ea typeface="楷体" pitchFamily="49" charset="-122"/>
              </a:rPr>
              <a:t>农夫带羊过河</a:t>
            </a:r>
          </a:p>
          <a:p>
            <a:pPr>
              <a:spcBef>
                <a:spcPct val="50000"/>
              </a:spcBef>
              <a:defRPr/>
            </a:pPr>
            <a:r>
              <a:rPr lang="zh-CN" altLang="en-US" dirty="0">
                <a:solidFill>
                  <a:srgbClr val="080808"/>
                </a:solidFill>
                <a:latin typeface="楷体" pitchFamily="49" charset="-122"/>
                <a:ea typeface="楷体" pitchFamily="49" charset="-122"/>
              </a:rPr>
              <a:t>农夫返回</a:t>
            </a:r>
          </a:p>
          <a:p>
            <a:pPr>
              <a:spcBef>
                <a:spcPct val="50000"/>
              </a:spcBef>
              <a:defRPr/>
            </a:pPr>
            <a:r>
              <a:rPr lang="zh-CN" altLang="en-US" dirty="0">
                <a:solidFill>
                  <a:srgbClr val="080808"/>
                </a:solidFill>
                <a:latin typeface="楷体" pitchFamily="49" charset="-122"/>
                <a:ea typeface="楷体" pitchFamily="49" charset="-122"/>
              </a:rPr>
              <a:t>农夫带菜过河</a:t>
            </a:r>
          </a:p>
          <a:p>
            <a:pPr>
              <a:spcBef>
                <a:spcPct val="50000"/>
              </a:spcBef>
              <a:defRPr/>
            </a:pPr>
            <a:r>
              <a:rPr lang="zh-CN" altLang="en-US" dirty="0">
                <a:solidFill>
                  <a:srgbClr val="080808"/>
                </a:solidFill>
                <a:latin typeface="楷体" pitchFamily="49" charset="-122"/>
                <a:ea typeface="楷体" pitchFamily="49" charset="-122"/>
              </a:rPr>
              <a:t>农夫带羊返回</a:t>
            </a:r>
          </a:p>
          <a:p>
            <a:pPr>
              <a:spcBef>
                <a:spcPct val="50000"/>
              </a:spcBef>
              <a:defRPr/>
            </a:pPr>
            <a:r>
              <a:rPr lang="zh-CN" altLang="en-US" dirty="0">
                <a:solidFill>
                  <a:srgbClr val="080808"/>
                </a:solidFill>
                <a:latin typeface="楷体" pitchFamily="49" charset="-122"/>
                <a:ea typeface="楷体" pitchFamily="49" charset="-122"/>
              </a:rPr>
              <a:t>农夫带狼过河</a:t>
            </a:r>
          </a:p>
          <a:p>
            <a:pPr>
              <a:spcBef>
                <a:spcPct val="50000"/>
              </a:spcBef>
              <a:defRPr/>
            </a:pPr>
            <a:r>
              <a:rPr lang="zh-CN" altLang="en-US" dirty="0">
                <a:solidFill>
                  <a:srgbClr val="080808"/>
                </a:solidFill>
                <a:latin typeface="楷体" pitchFamily="49" charset="-122"/>
                <a:ea typeface="楷体" pitchFamily="49" charset="-122"/>
              </a:rPr>
              <a:t>农夫返回</a:t>
            </a:r>
          </a:p>
          <a:p>
            <a:pPr>
              <a:spcBef>
                <a:spcPct val="50000"/>
              </a:spcBef>
              <a:defRPr/>
            </a:pPr>
            <a:r>
              <a:rPr lang="zh-CN" altLang="en-US" dirty="0">
                <a:solidFill>
                  <a:srgbClr val="080808"/>
                </a:solidFill>
                <a:latin typeface="楷体" pitchFamily="49" charset="-122"/>
                <a:ea typeface="楷体" pitchFamily="49" charset="-122"/>
              </a:rPr>
              <a:t>农夫带羊过河</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a:extLst>
              <a:ext uri="{FF2B5EF4-FFF2-40B4-BE49-F238E27FC236}">
                <a16:creationId xmlns="" xmlns:a16="http://schemas.microsoft.com/office/drawing/2014/main" id="{23CB909E-9887-4F00-B08D-8B48F6B362B6}"/>
              </a:ext>
            </a:extLst>
          </p:cNvPr>
          <p:cNvSpPr txBox="1">
            <a:spLocks noChangeArrowheads="1"/>
          </p:cNvSpPr>
          <p:nvPr/>
        </p:nvSpPr>
        <p:spPr bwMode="auto">
          <a:xfrm>
            <a:off x="539750" y="980728"/>
            <a:ext cx="8064500"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算法实例</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华罗庚先生曾经举了个泡茶的例子，比如，想泡壶茶喝。当时的情况是：开水没有，茶壶茶杯要洗，火生了，茶叶也有了，怎么办？</a:t>
            </a:r>
            <a:endParaRPr lang="en-US" altLang="zh-CN"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各道工序用时表：烧开水 </a:t>
            </a:r>
            <a:r>
              <a:rPr lang="en-US" altLang="zh-CN" sz="2400" dirty="0">
                <a:solidFill>
                  <a:srgbClr val="080808"/>
                </a:solidFill>
                <a:latin typeface="楷体" panose="02010609060101010101" pitchFamily="49" charset="-122"/>
                <a:ea typeface="楷体" panose="02010609060101010101" pitchFamily="49" charset="-122"/>
              </a:rPr>
              <a:t>15</a:t>
            </a:r>
            <a:r>
              <a:rPr lang="zh-CN" altLang="en-US" sz="2400" dirty="0" smtClean="0">
                <a:solidFill>
                  <a:srgbClr val="080808"/>
                </a:solidFill>
                <a:latin typeface="楷体" panose="02010609060101010101" pitchFamily="49" charset="-122"/>
                <a:ea typeface="楷体" panose="02010609060101010101" pitchFamily="49" charset="-122"/>
              </a:rPr>
              <a:t>分钟，</a:t>
            </a:r>
            <a:r>
              <a:rPr lang="zh-CN" altLang="en-US" sz="2400" dirty="0">
                <a:solidFill>
                  <a:srgbClr val="080808"/>
                </a:solidFill>
                <a:latin typeface="楷体" panose="02010609060101010101" pitchFamily="49" charset="-122"/>
                <a:ea typeface="楷体" panose="02010609060101010101" pitchFamily="49" charset="-122"/>
              </a:rPr>
              <a:t>洗茶壶 </a:t>
            </a:r>
            <a:r>
              <a:rPr lang="en-US" altLang="zh-CN" sz="2400" dirty="0" smtClean="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分钟，洗茶杯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分钟，拿茶叶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分钟，泡茶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a:t>
            </a:r>
          </a:p>
          <a:p>
            <a:pPr>
              <a:spcBef>
                <a:spcPct val="50000"/>
              </a:spcBef>
              <a:buSzTx/>
              <a:buFontTx/>
              <a:buNone/>
            </a:pPr>
            <a:r>
              <a:rPr lang="zh-CN" altLang="en-US" sz="2400" dirty="0">
                <a:solidFill>
                  <a:srgbClr val="0000FF"/>
                </a:solidFill>
                <a:latin typeface="楷体" panose="02010609060101010101" pitchFamily="49" charset="-122"/>
                <a:ea typeface="楷体" panose="02010609060101010101" pitchFamily="49" charset="-122"/>
              </a:rPr>
              <a:t>甲：</a:t>
            </a:r>
            <a:r>
              <a:rPr lang="zh-CN" altLang="en-US" sz="2400" dirty="0">
                <a:solidFill>
                  <a:srgbClr val="080808"/>
                </a:solidFill>
                <a:latin typeface="楷体" panose="02010609060101010101" pitchFamily="49" charset="-122"/>
                <a:ea typeface="楷体" panose="02010609060101010101" pitchFamily="49" charset="-122"/>
              </a:rPr>
              <a:t>把水壶灌上凉水，放在火上，在等待水开的时间里，洗茶壶、洗茶杯、拿茶叶，等水开了，泡茶喝。</a:t>
            </a:r>
          </a:p>
          <a:p>
            <a:pPr>
              <a:spcBef>
                <a:spcPct val="50000"/>
              </a:spcBef>
              <a:buSzTx/>
              <a:buFontTx/>
              <a:buNone/>
            </a:pPr>
            <a:r>
              <a:rPr lang="zh-CN" altLang="en-US" sz="2400" dirty="0">
                <a:solidFill>
                  <a:srgbClr val="FF3300"/>
                </a:solidFill>
                <a:latin typeface="楷体" panose="02010609060101010101" pitchFamily="49" charset="-122"/>
                <a:ea typeface="楷体" panose="02010609060101010101" pitchFamily="49" charset="-122"/>
              </a:rPr>
              <a:t>乙：</a:t>
            </a:r>
            <a:r>
              <a:rPr lang="zh-CN" altLang="en-US" sz="2400" dirty="0">
                <a:solidFill>
                  <a:srgbClr val="080808"/>
                </a:solidFill>
                <a:latin typeface="楷体" panose="02010609060101010101" pitchFamily="49" charset="-122"/>
                <a:ea typeface="楷体" panose="02010609060101010101" pitchFamily="49" charset="-122"/>
              </a:rPr>
              <a:t>先做好一些准备工作，洗茶壶茶杯，拿茶叶，一切就绪，灌水烧水，坐待水开了，泡茶喝。</a:t>
            </a:r>
          </a:p>
          <a:p>
            <a:pPr>
              <a:spcBef>
                <a:spcPct val="50000"/>
              </a:spcBef>
              <a:buSzTx/>
              <a:buFontTx/>
              <a:buNone/>
            </a:pPr>
            <a:r>
              <a:rPr lang="zh-CN" altLang="en-US" sz="2400" dirty="0">
                <a:solidFill>
                  <a:srgbClr val="009900"/>
                </a:solidFill>
                <a:latin typeface="楷体" panose="02010609060101010101" pitchFamily="49" charset="-122"/>
                <a:ea typeface="楷体" panose="02010609060101010101" pitchFamily="49" charset="-122"/>
              </a:rPr>
              <a:t>丙：</a:t>
            </a:r>
            <a:r>
              <a:rPr lang="zh-CN" altLang="en-US" sz="2400" dirty="0">
                <a:solidFill>
                  <a:srgbClr val="080808"/>
                </a:solidFill>
                <a:latin typeface="楷体" panose="02010609060101010101" pitchFamily="49" charset="-122"/>
                <a:ea typeface="楷体" panose="02010609060101010101" pitchFamily="49" charset="-122"/>
              </a:rPr>
              <a:t>把水壶灌上凉水，放在火上，坐待水开，水开了之后，急急忙忙找茶叶，洗茶壶茶杯，泡茶喝。</a:t>
            </a:r>
          </a:p>
        </p:txBody>
      </p:sp>
      <p:sp>
        <p:nvSpPr>
          <p:cNvPr id="2" name="矩形 1">
            <a:extLst>
              <a:ext uri="{FF2B5EF4-FFF2-40B4-BE49-F238E27FC236}">
                <a16:creationId xmlns="" xmlns:a16="http://schemas.microsoft.com/office/drawing/2014/main" id="{C7A2FEEE-E00F-4E44-B5B8-D1401FB65A48}"/>
              </a:ext>
            </a:extLst>
          </p:cNvPr>
          <p:cNvSpPr/>
          <p:nvPr/>
        </p:nvSpPr>
        <p:spPr bwMode="auto">
          <a:xfrm>
            <a:off x="6012160" y="3789040"/>
            <a:ext cx="2304256" cy="1728192"/>
          </a:xfrm>
          <a:prstGeom prst="rect">
            <a:avLst/>
          </a:prstGeom>
          <a:ln>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lstStyle/>
          <a:p>
            <a:pPr eaLnBrk="1" hangingPunct="1">
              <a:defRPr/>
            </a:pPr>
            <a:r>
              <a:rPr lang="zh-CN" altLang="en-US" dirty="0">
                <a:solidFill>
                  <a:srgbClr val="080808"/>
                </a:solidFill>
                <a:latin typeface="楷体" pitchFamily="49" charset="-122"/>
                <a:ea typeface="楷体" pitchFamily="49" charset="-122"/>
              </a:rPr>
              <a:t>花的时间不同</a:t>
            </a:r>
            <a:r>
              <a:rPr lang="en-US" altLang="zh-CN" dirty="0">
                <a:solidFill>
                  <a:srgbClr val="080808"/>
                </a:solidFill>
                <a:latin typeface="楷体" pitchFamily="49" charset="-122"/>
                <a:ea typeface="楷体" pitchFamily="49" charset="-122"/>
              </a:rPr>
              <a:t>:</a:t>
            </a:r>
            <a:endParaRPr lang="zh-CN" altLang="en-US" dirty="0">
              <a:solidFill>
                <a:srgbClr val="080808"/>
              </a:solidFill>
              <a:latin typeface="楷体" pitchFamily="49" charset="-122"/>
              <a:ea typeface="楷体" pitchFamily="49" charset="-122"/>
            </a:endParaRPr>
          </a:p>
          <a:p>
            <a:pPr eaLnBrk="1" hangingPunct="1">
              <a:defRPr/>
            </a:pPr>
            <a:r>
              <a:rPr lang="zh-CN" altLang="en-US" dirty="0">
                <a:solidFill>
                  <a:srgbClr val="080808"/>
                </a:solidFill>
                <a:latin typeface="楷体" pitchFamily="49" charset="-122"/>
                <a:ea typeface="楷体" pitchFamily="49" charset="-122"/>
              </a:rPr>
              <a:t>甲： </a:t>
            </a:r>
            <a:r>
              <a:rPr lang="en-US" altLang="zh-CN" dirty="0">
                <a:solidFill>
                  <a:srgbClr val="080808"/>
                </a:solidFill>
                <a:latin typeface="楷体" pitchFamily="49" charset="-122"/>
                <a:ea typeface="楷体" pitchFamily="49" charset="-122"/>
              </a:rPr>
              <a:t>16 </a:t>
            </a:r>
            <a:r>
              <a:rPr lang="zh-CN" altLang="en-US" dirty="0">
                <a:solidFill>
                  <a:srgbClr val="080808"/>
                </a:solidFill>
                <a:latin typeface="楷体" pitchFamily="49" charset="-122"/>
                <a:ea typeface="楷体" pitchFamily="49" charset="-122"/>
              </a:rPr>
              <a:t>分钟</a:t>
            </a:r>
          </a:p>
          <a:p>
            <a:pPr eaLnBrk="1" hangingPunct="1">
              <a:defRPr/>
            </a:pPr>
            <a:r>
              <a:rPr lang="zh-CN" altLang="en-US" dirty="0">
                <a:solidFill>
                  <a:srgbClr val="080808"/>
                </a:solidFill>
                <a:latin typeface="楷体" pitchFamily="49" charset="-122"/>
                <a:ea typeface="楷体" pitchFamily="49" charset="-122"/>
              </a:rPr>
              <a:t>乙： </a:t>
            </a:r>
            <a:r>
              <a:rPr lang="en-US" altLang="zh-CN" dirty="0">
                <a:solidFill>
                  <a:srgbClr val="080808"/>
                </a:solidFill>
                <a:latin typeface="楷体" pitchFamily="49" charset="-122"/>
                <a:ea typeface="楷体" pitchFamily="49" charset="-122"/>
              </a:rPr>
              <a:t>20 </a:t>
            </a:r>
            <a:r>
              <a:rPr lang="zh-CN" altLang="en-US" dirty="0">
                <a:solidFill>
                  <a:srgbClr val="080808"/>
                </a:solidFill>
                <a:latin typeface="楷体" pitchFamily="49" charset="-122"/>
                <a:ea typeface="楷体" pitchFamily="49" charset="-122"/>
              </a:rPr>
              <a:t>分钟</a:t>
            </a:r>
          </a:p>
          <a:p>
            <a:pPr eaLnBrk="1" hangingPunct="1">
              <a:defRPr/>
            </a:pPr>
            <a:r>
              <a:rPr lang="zh-CN" altLang="en-US" dirty="0">
                <a:solidFill>
                  <a:srgbClr val="080808"/>
                </a:solidFill>
                <a:latin typeface="楷体" pitchFamily="49" charset="-122"/>
                <a:ea typeface="楷体" pitchFamily="49" charset="-122"/>
              </a:rPr>
              <a:t>丙： </a:t>
            </a:r>
            <a:r>
              <a:rPr lang="en-US" altLang="zh-CN" dirty="0">
                <a:solidFill>
                  <a:srgbClr val="080808"/>
                </a:solidFill>
                <a:latin typeface="楷体" pitchFamily="49" charset="-122"/>
                <a:ea typeface="楷体" pitchFamily="49" charset="-122"/>
              </a:rPr>
              <a:t>20 </a:t>
            </a:r>
            <a:r>
              <a:rPr lang="zh-CN" altLang="en-US" dirty="0">
                <a:solidFill>
                  <a:srgbClr val="080808"/>
                </a:solidFill>
                <a:latin typeface="楷体" pitchFamily="49" charset="-122"/>
                <a:ea typeface="楷体" pitchFamily="49" charset="-122"/>
              </a:rPr>
              <a:t>分钟</a:t>
            </a:r>
            <a:endParaRPr lang="zh-CN" altLang="en-US" dirty="0">
              <a:solidFill>
                <a:schemeClr val="tx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 xmlns:a16="http://schemas.microsoft.com/office/drawing/2014/main" id="{469EA08E-7EB8-4B8C-9FB3-CD4B2F32F9EC}"/>
              </a:ext>
            </a:extLst>
          </p:cNvPr>
          <p:cNvSpPr txBox="1">
            <a:spLocks noChangeArrowheads="1"/>
          </p:cNvSpPr>
          <p:nvPr/>
        </p:nvSpPr>
        <p:spPr bwMode="auto">
          <a:xfrm>
            <a:off x="539750" y="1052513"/>
            <a:ext cx="8064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a:t>
            </a: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一位商人有</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枚银元，其中有</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枚略轻的是假银元．你能用天平（无砝码）将假银元找出来吗？写出解决这一问题的算法．</a:t>
            </a:r>
          </a:p>
        </p:txBody>
      </p:sp>
      <p:pic>
        <p:nvPicPr>
          <p:cNvPr id="18435" name="图片 2">
            <a:extLst>
              <a:ext uri="{FF2B5EF4-FFF2-40B4-BE49-F238E27FC236}">
                <a16:creationId xmlns="" xmlns:a16="http://schemas.microsoft.com/office/drawing/2014/main" id="{021E5D68-2AEA-41B7-94F4-D0D8A1EA25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3246438"/>
            <a:ext cx="2525713"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6921</TotalTime>
  <Words>4723</Words>
  <Application>Microsoft Office PowerPoint</Application>
  <PresentationFormat>全屏显示(4:3)</PresentationFormat>
  <Paragraphs>415</Paragraphs>
  <Slides>48</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48</vt:i4>
      </vt:variant>
    </vt:vector>
  </HeadingPairs>
  <TitlesOfParts>
    <vt:vector size="63" baseType="lpstr">
      <vt:lpstr>MS UI Gothic</vt:lpstr>
      <vt:lpstr>方正正大黑简体</vt:lpstr>
      <vt:lpstr>华文细黑</vt:lpstr>
      <vt:lpstr>楷体</vt:lpstr>
      <vt:lpstr>隶书</vt:lpstr>
      <vt:lpstr>宋体</vt:lpstr>
      <vt:lpstr>微软雅黑</vt:lpstr>
      <vt:lpstr>Arial</vt:lpstr>
      <vt:lpstr>Calibri</vt:lpstr>
      <vt:lpstr>Cambria Math</vt:lpstr>
      <vt:lpstr>Times New Roman</vt:lpstr>
      <vt:lpstr>Verdana</vt:lpstr>
      <vt:lpstr>Wingdings</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dreamsummit</cp:lastModifiedBy>
  <cp:revision>379</cp:revision>
  <dcterms:created xsi:type="dcterms:W3CDTF">2010-09-23T08:30:20Z</dcterms:created>
  <dcterms:modified xsi:type="dcterms:W3CDTF">2020-06-27T03:14:21Z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ies>
</file>