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9"/>
  </p:notesMasterIdLst>
  <p:handoutMasterIdLst>
    <p:handoutMasterId r:id="rId50"/>
  </p:handoutMasterIdLst>
  <p:sldIdLst>
    <p:sldId id="709" r:id="rId3"/>
    <p:sldId id="720" r:id="rId4"/>
    <p:sldId id="335" r:id="rId5"/>
    <p:sldId id="731" r:id="rId6"/>
    <p:sldId id="732" r:id="rId7"/>
    <p:sldId id="794" r:id="rId8"/>
    <p:sldId id="744" r:id="rId9"/>
    <p:sldId id="745" r:id="rId10"/>
    <p:sldId id="747" r:id="rId11"/>
    <p:sldId id="748" r:id="rId12"/>
    <p:sldId id="749" r:id="rId13"/>
    <p:sldId id="750" r:id="rId14"/>
    <p:sldId id="755" r:id="rId15"/>
    <p:sldId id="757" r:id="rId16"/>
    <p:sldId id="758" r:id="rId17"/>
    <p:sldId id="759" r:id="rId18"/>
    <p:sldId id="760" r:id="rId19"/>
    <p:sldId id="761" r:id="rId20"/>
    <p:sldId id="763" r:id="rId21"/>
    <p:sldId id="612" r:id="rId22"/>
    <p:sldId id="762" r:id="rId23"/>
    <p:sldId id="764" r:id="rId24"/>
    <p:sldId id="766" r:id="rId25"/>
    <p:sldId id="765" r:id="rId26"/>
    <p:sldId id="743" r:id="rId27"/>
    <p:sldId id="773" r:id="rId28"/>
    <p:sldId id="649" r:id="rId29"/>
    <p:sldId id="650" r:id="rId30"/>
    <p:sldId id="795" r:id="rId31"/>
    <p:sldId id="796" r:id="rId32"/>
    <p:sldId id="797" r:id="rId33"/>
    <p:sldId id="798" r:id="rId34"/>
    <p:sldId id="775" r:id="rId35"/>
    <p:sldId id="776" r:id="rId36"/>
    <p:sldId id="777" r:id="rId37"/>
    <p:sldId id="799" r:id="rId38"/>
    <p:sldId id="778" r:id="rId39"/>
    <p:sldId id="779" r:id="rId40"/>
    <p:sldId id="780" r:id="rId41"/>
    <p:sldId id="781" r:id="rId42"/>
    <p:sldId id="782" r:id="rId43"/>
    <p:sldId id="783" r:id="rId44"/>
    <p:sldId id="787" r:id="rId45"/>
    <p:sldId id="788" r:id="rId46"/>
    <p:sldId id="790" r:id="rId47"/>
    <p:sldId id="680" r:id="rId4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CC"/>
    <a:srgbClr val="FF3399"/>
    <a:srgbClr val="0066FF"/>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50" autoAdjust="0"/>
    <p:restoredTop sz="68998" autoAdjust="0"/>
  </p:normalViewPr>
  <p:slideViewPr>
    <p:cSldViewPr>
      <p:cViewPr varScale="1">
        <p:scale>
          <a:sx n="79" d="100"/>
          <a:sy n="79" d="100"/>
        </p:scale>
        <p:origin x="236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2FF5FB6-EC83-4F0B-9C49-A2AE5FF11A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31A4391-6176-4B0C-AB32-316707DD165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t>2025/4/1</a:t>
            </a:fld>
            <a:endParaRPr lang="zh-CN" altLang="en-US"/>
          </a:p>
        </p:txBody>
      </p:sp>
      <p:sp>
        <p:nvSpPr>
          <p:cNvPr id="4" name="页脚占位符 3">
            <a:extLst>
              <a:ext uri="{FF2B5EF4-FFF2-40B4-BE49-F238E27FC236}">
                <a16:creationId xmlns:a16="http://schemas.microsoft.com/office/drawing/2014/main" id="{CFAE5E08-FE99-4D9B-9221-36CF13ECC3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CB9C23A0-5E0D-4311-8A5E-A54B5559DA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t>‹#›</a:t>
            </a:fld>
            <a:endParaRPr lang="zh-CN" altLang="en-US"/>
          </a:p>
        </p:txBody>
      </p:sp>
    </p:spTree>
    <p:extLst>
      <p:ext uri="{BB962C8B-B14F-4D97-AF65-F5344CB8AC3E}">
        <p14:creationId xmlns:p14="http://schemas.microsoft.com/office/powerpoint/2010/main" val="3933188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A6D177B0-CE64-45FF-B8FB-2198D71AC3E7}"/>
              </a:ext>
            </a:extLst>
          </p:cNvPr>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defRPr>
            </a:lvl1pPr>
          </a:lstStyle>
          <a:p>
            <a:pPr>
              <a:defRPr/>
            </a:pPr>
            <a:endParaRPr lang="zh-CN" altLang="en-US"/>
          </a:p>
        </p:txBody>
      </p:sp>
      <p:sp>
        <p:nvSpPr>
          <p:cNvPr id="52227" name="Rectangle 3">
            <a:extLst>
              <a:ext uri="{FF2B5EF4-FFF2-40B4-BE49-F238E27FC236}">
                <a16:creationId xmlns:a16="http://schemas.microsoft.com/office/drawing/2014/main" id="{CB9DEB02-739E-44EC-8C4C-1A9760259BE6}"/>
              </a:ext>
            </a:extLst>
          </p:cNvPr>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1134E214-E3C0-4F75-A783-D0C3FCB417FE}" type="datetimeFigureOut">
              <a:rPr lang="zh-CN" altLang="en-US"/>
              <a:pPr>
                <a:defRPr/>
              </a:pPr>
              <a:t>2025/4/1</a:t>
            </a:fld>
            <a:endParaRPr lang="en-US" altLang="zh-CN"/>
          </a:p>
        </p:txBody>
      </p:sp>
      <p:sp>
        <p:nvSpPr>
          <p:cNvPr id="4100" name="Rectangle 4">
            <a:extLst>
              <a:ext uri="{FF2B5EF4-FFF2-40B4-BE49-F238E27FC236}">
                <a16:creationId xmlns:a16="http://schemas.microsoft.com/office/drawing/2014/main" id="{83B2D1F3-213B-4921-884A-CD8D7BC907F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a:extLst>
              <a:ext uri="{FF2B5EF4-FFF2-40B4-BE49-F238E27FC236}">
                <a16:creationId xmlns:a16="http://schemas.microsoft.com/office/drawing/2014/main" id="{D124B8CE-C19F-407C-94C7-98A156CD5897}"/>
              </a:ext>
            </a:extLst>
          </p:cNvPr>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2230" name="Rectangle 6">
            <a:extLst>
              <a:ext uri="{FF2B5EF4-FFF2-40B4-BE49-F238E27FC236}">
                <a16:creationId xmlns:a16="http://schemas.microsoft.com/office/drawing/2014/main" id="{45D83151-C66D-4E18-8E68-C0CC0E7086E5}"/>
              </a:ext>
            </a:extLst>
          </p:cNvPr>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defRPr>
            </a:lvl1pPr>
          </a:lstStyle>
          <a:p>
            <a:pPr>
              <a:defRPr/>
            </a:pPr>
            <a:endParaRPr lang="en-US" altLang="zh-CN"/>
          </a:p>
        </p:txBody>
      </p:sp>
      <p:sp>
        <p:nvSpPr>
          <p:cNvPr id="52231" name="Rectangle 7">
            <a:extLst>
              <a:ext uri="{FF2B5EF4-FFF2-40B4-BE49-F238E27FC236}">
                <a16:creationId xmlns:a16="http://schemas.microsoft.com/office/drawing/2014/main" id="{BEA72B92-7B44-465E-832C-4311B15A2BE0}"/>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AB76F6FC-157B-4160-B88F-123B3C4C0F29}" type="slidenum">
              <a:rPr lang="zh-CN" altLang="en-US"/>
              <a:pPr>
                <a:defRPr/>
              </a:pPr>
              <a:t>‹#›</a:t>
            </a:fld>
            <a:endParaRPr lang="en-US" altLang="zh-CN"/>
          </a:p>
        </p:txBody>
      </p:sp>
    </p:spTree>
    <p:extLst>
      <p:ext uri="{BB962C8B-B14F-4D97-AF65-F5344CB8AC3E}">
        <p14:creationId xmlns:p14="http://schemas.microsoft.com/office/powerpoint/2010/main" val="10924163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2B709B6-2410-4558-9AA7-76B6242A3569}"/>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8CB2310A-25CF-4290-845A-833D3DC188B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037887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pPr>
                <a:defRPr/>
              </a:pPr>
              <a:t>2</a:t>
            </a:fld>
            <a:endParaRPr lang="en-US" altLang="zh-CN"/>
          </a:p>
        </p:txBody>
      </p:sp>
    </p:spTree>
    <p:extLst>
      <p:ext uri="{BB962C8B-B14F-4D97-AF65-F5344CB8AC3E}">
        <p14:creationId xmlns:p14="http://schemas.microsoft.com/office/powerpoint/2010/main" val="2909509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这里已经给出了定义，同学们你们看这大堆这些东西，我相信你们已经把这些已经看过了。看不懂也没有关系，我们去类比我之前学习过得知识。我们学习过等差数列，等比数列对不对，我们高考得时候肯定都被这些题目给折磨过，我觉得同学们对这个知识点应该印象深刻，然后我们简单回忆一下，比如说有一个有一个等差数列的题目，他会给你说</a:t>
            </a:r>
            <a:r>
              <a:rPr lang="en-US" altLang="zh-CN" smtClean="0"/>
              <a:t>a1 = 1 </a:t>
            </a:r>
            <a:r>
              <a:rPr lang="zh-CN" altLang="en-US" smtClean="0"/>
              <a:t>然后有一个公式</a:t>
            </a:r>
            <a:r>
              <a:rPr lang="en-US" altLang="zh-CN" smtClean="0"/>
              <a:t>an = an-1 + 2,</a:t>
            </a:r>
            <a:r>
              <a:rPr lang="zh-CN" altLang="en-US" smtClean="0"/>
              <a:t>然后等比数列</a:t>
            </a:r>
            <a:r>
              <a:rPr lang="en-US" altLang="zh-CN" smtClean="0"/>
              <a:t>a1 =</a:t>
            </a:r>
            <a:r>
              <a:rPr lang="en-US" altLang="zh-CN" baseline="0" smtClean="0"/>
              <a:t> 1 an = 2an-1,</a:t>
            </a:r>
            <a:r>
              <a:rPr lang="zh-CN" altLang="en-US" baseline="0" smtClean="0"/>
              <a:t>好到这就可以了，再往后又该勾起高考痛苦的回忆了。你看我们这个等差和这个等比数列，给的这个公式叫什么叫递推公式。我们可以根据这个递推公式求任何一项值对不对，恰恰这就是我们的递归的一个思想。继续类比这个递推公式就是我们的递推函数，这个</a:t>
            </a:r>
            <a:r>
              <a:rPr lang="en-US" altLang="zh-CN" baseline="0" smtClean="0"/>
              <a:t>a1</a:t>
            </a:r>
            <a:r>
              <a:rPr lang="zh-CN" altLang="en-US" baseline="0" smtClean="0"/>
              <a:t>的值就是我们的递推的边界，也就是函数停止的条件。</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pPr>
                <a:defRPr/>
              </a:pPr>
              <a:t>3</a:t>
            </a:fld>
            <a:endParaRPr lang="en-US" altLang="zh-CN"/>
          </a:p>
        </p:txBody>
      </p:sp>
    </p:spTree>
    <p:extLst>
      <p:ext uri="{BB962C8B-B14F-4D97-AF65-F5344CB8AC3E}">
        <p14:creationId xmlns:p14="http://schemas.microsoft.com/office/powerpoint/2010/main" val="328468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pPr>
                <a:defRPr/>
              </a:pPr>
              <a:t>4</a:t>
            </a:fld>
            <a:endParaRPr lang="en-US" altLang="zh-CN"/>
          </a:p>
        </p:txBody>
      </p:sp>
    </p:spTree>
    <p:extLst>
      <p:ext uri="{BB962C8B-B14F-4D97-AF65-F5344CB8AC3E}">
        <p14:creationId xmlns:p14="http://schemas.microsoft.com/office/powerpoint/2010/main" val="508614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926ECE39-1D74-4FF2-87E0-1C11140F440F}"/>
              </a:ext>
            </a:extLst>
          </p:cNvPr>
          <p:cNvSpPr>
            <a:spLocks noGrp="1" noRot="1" noChangeAspect="1" noChangeArrowheads="1" noTextEdit="1"/>
          </p:cNvSpPr>
          <p:nvPr>
            <p:ph type="sldImg"/>
          </p:nvPr>
        </p:nvSpPr>
        <p:spPr>
          <a:ln/>
        </p:spPr>
      </p:sp>
      <p:sp>
        <p:nvSpPr>
          <p:cNvPr id="131075" name="Rectangle 3">
            <a:extLst>
              <a:ext uri="{FF2B5EF4-FFF2-40B4-BE49-F238E27FC236}">
                <a16:creationId xmlns:a16="http://schemas.microsoft.com/office/drawing/2014/main" id="{97BA892B-1CCA-4B4F-888E-1EDED37EBE16}"/>
              </a:ext>
            </a:extLst>
          </p:cNvPr>
          <p:cNvSpPr>
            <a:spLocks noGrp="1" noChangeArrowheads="1"/>
          </p:cNvSpPr>
          <p:nvPr>
            <p:ph type="body" idx="1"/>
          </p:nvPr>
        </p:nvSpPr>
        <p:spPr>
          <a:noFill/>
        </p:spPr>
        <p:txBody>
          <a:bodyPr/>
          <a:lstStyle/>
          <a:p>
            <a:endParaRPr lang="zh-CN" altLang="zh-CN"/>
          </a:p>
        </p:txBody>
      </p:sp>
    </p:spTree>
    <p:extLst>
      <p:ext uri="{BB962C8B-B14F-4D97-AF65-F5344CB8AC3E}">
        <p14:creationId xmlns:p14="http://schemas.microsoft.com/office/powerpoint/2010/main" val="913644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8D7E9D23-36DA-4EBE-A4CA-CCE33D988251}"/>
              </a:ext>
            </a:extLst>
          </p:cNvPr>
          <p:cNvSpPr>
            <a:spLocks noGrp="1"/>
          </p:cNvSpPr>
          <p:nvPr>
            <p:ph type="dt" sz="half" idx="10"/>
          </p:nvPr>
        </p:nvSpPr>
        <p:spPr/>
        <p:txBody>
          <a:bodyPr/>
          <a:lstStyle>
            <a:lvl1pPr>
              <a:defRPr/>
            </a:lvl1pPr>
          </a:lstStyle>
          <a:p>
            <a:pPr>
              <a:defRPr/>
            </a:pPr>
            <a:fld id="{ED4C337C-56CD-4E78-A199-8ED66DBF5B5B}" type="datetimeFigureOut">
              <a:rPr lang="zh-CN" altLang="en-US"/>
              <a:pPr>
                <a:defRPr/>
              </a:pPr>
              <a:t>2025/4/1</a:t>
            </a:fld>
            <a:endParaRPr lang="zh-CN" altLang="en-US"/>
          </a:p>
        </p:txBody>
      </p:sp>
      <p:sp>
        <p:nvSpPr>
          <p:cNvPr id="5" name="页脚占位符 4">
            <a:extLst>
              <a:ext uri="{FF2B5EF4-FFF2-40B4-BE49-F238E27FC236}">
                <a16:creationId xmlns:a16="http://schemas.microsoft.com/office/drawing/2014/main" id="{0B02754E-F5C5-4EDF-AE85-EEC1C33E6CB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CFF13CB-C11E-4113-83EB-F80A755DCED0}"/>
              </a:ext>
            </a:extLst>
          </p:cNvPr>
          <p:cNvSpPr>
            <a:spLocks noGrp="1"/>
          </p:cNvSpPr>
          <p:nvPr>
            <p:ph type="sldNum" sz="quarter" idx="12"/>
          </p:nvPr>
        </p:nvSpPr>
        <p:spPr/>
        <p:txBody>
          <a:bodyPr/>
          <a:lstStyle>
            <a:lvl1pPr>
              <a:defRPr/>
            </a:lvl1pPr>
          </a:lstStyle>
          <a:p>
            <a:pPr>
              <a:defRPr/>
            </a:pPr>
            <a:fld id="{4621EFB7-24A1-4297-A07F-399B1DFE6377}" type="slidenum">
              <a:rPr lang="zh-CN" altLang="en-US"/>
              <a:pPr>
                <a:defRPr/>
              </a:pPr>
              <a:t>‹#›</a:t>
            </a:fld>
            <a:endParaRPr lang="zh-CN" altLang="en-US"/>
          </a:p>
        </p:txBody>
      </p:sp>
    </p:spTree>
    <p:extLst>
      <p:ext uri="{BB962C8B-B14F-4D97-AF65-F5344CB8AC3E}">
        <p14:creationId xmlns:p14="http://schemas.microsoft.com/office/powerpoint/2010/main" val="3814417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8353805-F25A-43C5-91AA-4993BDBCEB46}"/>
              </a:ext>
            </a:extLst>
          </p:cNvPr>
          <p:cNvSpPr>
            <a:spLocks noGrp="1"/>
          </p:cNvSpPr>
          <p:nvPr>
            <p:ph type="dt" sz="half" idx="10"/>
          </p:nvPr>
        </p:nvSpPr>
        <p:spPr/>
        <p:txBody>
          <a:bodyPr/>
          <a:lstStyle>
            <a:lvl1pPr>
              <a:defRPr/>
            </a:lvl1pPr>
          </a:lstStyle>
          <a:p>
            <a:pPr>
              <a:defRPr/>
            </a:pPr>
            <a:fld id="{7A041A82-1373-40DD-AF95-6D291423A5BB}" type="datetimeFigureOut">
              <a:rPr lang="zh-CN" altLang="en-US"/>
              <a:pPr>
                <a:defRPr/>
              </a:pPr>
              <a:t>2025/4/1</a:t>
            </a:fld>
            <a:endParaRPr lang="zh-CN" altLang="en-US"/>
          </a:p>
        </p:txBody>
      </p:sp>
      <p:sp>
        <p:nvSpPr>
          <p:cNvPr id="5" name="页脚占位符 4">
            <a:extLst>
              <a:ext uri="{FF2B5EF4-FFF2-40B4-BE49-F238E27FC236}">
                <a16:creationId xmlns:a16="http://schemas.microsoft.com/office/drawing/2014/main" id="{35E6F8F6-6DA5-478D-B3C5-1A93346BF12E}"/>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5805901-AB37-4F14-97AB-0B7119715270}"/>
              </a:ext>
            </a:extLst>
          </p:cNvPr>
          <p:cNvSpPr>
            <a:spLocks noGrp="1"/>
          </p:cNvSpPr>
          <p:nvPr>
            <p:ph type="sldNum" sz="quarter" idx="12"/>
          </p:nvPr>
        </p:nvSpPr>
        <p:spPr/>
        <p:txBody>
          <a:bodyPr/>
          <a:lstStyle>
            <a:lvl1pPr>
              <a:defRPr/>
            </a:lvl1pPr>
          </a:lstStyle>
          <a:p>
            <a:pPr>
              <a:defRPr/>
            </a:pPr>
            <a:fld id="{C4FF7C98-0C26-42AA-8C14-C0C3C1C768A2}" type="slidenum">
              <a:rPr lang="zh-CN" altLang="en-US"/>
              <a:pPr>
                <a:defRPr/>
              </a:pPr>
              <a:t>‹#›</a:t>
            </a:fld>
            <a:endParaRPr lang="zh-CN" altLang="en-US"/>
          </a:p>
        </p:txBody>
      </p:sp>
    </p:spTree>
    <p:extLst>
      <p:ext uri="{BB962C8B-B14F-4D97-AF65-F5344CB8AC3E}">
        <p14:creationId xmlns:p14="http://schemas.microsoft.com/office/powerpoint/2010/main" val="103218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840A650-B2D6-4422-9CFC-7DEF6F1D7B7F}"/>
              </a:ext>
            </a:extLst>
          </p:cNvPr>
          <p:cNvSpPr>
            <a:spLocks noGrp="1"/>
          </p:cNvSpPr>
          <p:nvPr>
            <p:ph type="dt" sz="half" idx="10"/>
          </p:nvPr>
        </p:nvSpPr>
        <p:spPr/>
        <p:txBody>
          <a:bodyPr/>
          <a:lstStyle>
            <a:lvl1pPr>
              <a:defRPr/>
            </a:lvl1pPr>
          </a:lstStyle>
          <a:p>
            <a:pPr>
              <a:defRPr/>
            </a:pPr>
            <a:fld id="{C5A2F362-28BD-4F85-AA63-899E512CA5DD}" type="datetimeFigureOut">
              <a:rPr lang="zh-CN" altLang="en-US"/>
              <a:pPr>
                <a:defRPr/>
              </a:pPr>
              <a:t>2025/4/1</a:t>
            </a:fld>
            <a:endParaRPr lang="zh-CN" altLang="en-US"/>
          </a:p>
        </p:txBody>
      </p:sp>
      <p:sp>
        <p:nvSpPr>
          <p:cNvPr id="5" name="页脚占位符 4">
            <a:extLst>
              <a:ext uri="{FF2B5EF4-FFF2-40B4-BE49-F238E27FC236}">
                <a16:creationId xmlns:a16="http://schemas.microsoft.com/office/drawing/2014/main" id="{6FB65D71-40F5-4924-848B-ED9C623FD5B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263FFA4-B52C-4C70-9F74-90C0EB6214FD}"/>
              </a:ext>
            </a:extLst>
          </p:cNvPr>
          <p:cNvSpPr>
            <a:spLocks noGrp="1"/>
          </p:cNvSpPr>
          <p:nvPr>
            <p:ph type="sldNum" sz="quarter" idx="12"/>
          </p:nvPr>
        </p:nvSpPr>
        <p:spPr/>
        <p:txBody>
          <a:bodyPr/>
          <a:lstStyle>
            <a:lvl1pPr>
              <a:defRPr/>
            </a:lvl1pPr>
          </a:lstStyle>
          <a:p>
            <a:pPr>
              <a:defRPr/>
            </a:pPr>
            <a:fld id="{7B852C04-6D91-45C9-80C4-65680D9B2F04}" type="slidenum">
              <a:rPr lang="zh-CN" altLang="en-US"/>
              <a:pPr>
                <a:defRPr/>
              </a:pPr>
              <a:t>‹#›</a:t>
            </a:fld>
            <a:endParaRPr lang="zh-CN" altLang="en-US"/>
          </a:p>
        </p:txBody>
      </p:sp>
    </p:spTree>
    <p:extLst>
      <p:ext uri="{BB962C8B-B14F-4D97-AF65-F5344CB8AC3E}">
        <p14:creationId xmlns:p14="http://schemas.microsoft.com/office/powerpoint/2010/main" val="2769935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bg1">
            <a:extLst>
              <a:ext uri="{FF2B5EF4-FFF2-40B4-BE49-F238E27FC236}">
                <a16:creationId xmlns:a16="http://schemas.microsoft.com/office/drawing/2014/main" id="{524105AB-1C27-4300-97E2-DB022C1986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p>
        </p:txBody>
      </p:sp>
      <p:sp>
        <p:nvSpPr>
          <p:cNvPr id="2052" name="Rectangle 31"/>
          <p:cNvSpPr>
            <a:spLocks noGrp="1" noChangeArrowheads="1"/>
          </p:cNvSpPr>
          <p:nvPr>
            <p:ph type="subTitle" idx="1"/>
          </p:nvPr>
        </p:nvSpPr>
        <p:spPr>
          <a:xfrm>
            <a:off x="468313" y="3549650"/>
            <a:ext cx="5400675" cy="600075"/>
          </a:xfrm>
          <a:prstGeom prst="rect">
            <a:avLst/>
          </a:prstGeom>
        </p:spPr>
        <p:txBody>
          <a:bodyPr/>
          <a:lstStyle>
            <a:lvl1pPr marL="0" indent="0">
              <a:buFont typeface="Wingdings" pitchFamily="2" charset="2"/>
              <a:buNone/>
              <a:defRPr sz="1800">
                <a:solidFill>
                  <a:schemeClr val="bg1"/>
                </a:solidFill>
              </a:defRPr>
            </a:lvl1pPr>
          </a:lstStyle>
          <a:p>
            <a:r>
              <a:rPr lang="zh-CN"/>
              <a:t>单击添加署名或公司信息</a:t>
            </a:r>
          </a:p>
        </p:txBody>
      </p:sp>
    </p:spTree>
    <p:extLst>
      <p:ext uri="{BB962C8B-B14F-4D97-AF65-F5344CB8AC3E}">
        <p14:creationId xmlns:p14="http://schemas.microsoft.com/office/powerpoint/2010/main" val="4262826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1298DB8-93F6-41F8-9A44-CF9D6F34232D}"/>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pPr>
                <a:defRPr/>
              </a:pPr>
              <a:t>‹#›</a:t>
            </a:fld>
            <a:endParaRPr lang="en-US" altLang="zh-CN"/>
          </a:p>
        </p:txBody>
      </p:sp>
    </p:spTree>
    <p:extLst>
      <p:ext uri="{BB962C8B-B14F-4D97-AF65-F5344CB8AC3E}">
        <p14:creationId xmlns:p14="http://schemas.microsoft.com/office/powerpoint/2010/main" val="1253629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2D7D8B92-78BC-40CB-A395-9A0B0E59E599}"/>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pPr>
                <a:defRPr/>
              </a:pPr>
              <a:t>‹#›</a:t>
            </a:fld>
            <a:endParaRPr lang="en-US" altLang="zh-CN"/>
          </a:p>
        </p:txBody>
      </p:sp>
    </p:spTree>
    <p:extLst>
      <p:ext uri="{BB962C8B-B14F-4D97-AF65-F5344CB8AC3E}">
        <p14:creationId xmlns:p14="http://schemas.microsoft.com/office/powerpoint/2010/main" val="3497926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A3A3C2B-15F2-489E-B29E-64A70D569EE4}"/>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pPr>
                <a:defRPr/>
              </a:pPr>
              <a:t>‹#›</a:t>
            </a:fld>
            <a:endParaRPr lang="en-US" altLang="zh-CN"/>
          </a:p>
        </p:txBody>
      </p:sp>
    </p:spTree>
    <p:extLst>
      <p:ext uri="{BB962C8B-B14F-4D97-AF65-F5344CB8AC3E}">
        <p14:creationId xmlns:p14="http://schemas.microsoft.com/office/powerpoint/2010/main" val="4130821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B0199EAE-FEAE-4C4F-85AC-67937A205782}"/>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pPr>
                <a:defRPr/>
              </a:pPr>
              <a:t>‹#›</a:t>
            </a:fld>
            <a:endParaRPr lang="en-US" altLang="zh-CN"/>
          </a:p>
        </p:txBody>
      </p:sp>
    </p:spTree>
    <p:extLst>
      <p:ext uri="{BB962C8B-B14F-4D97-AF65-F5344CB8AC3E}">
        <p14:creationId xmlns:p14="http://schemas.microsoft.com/office/powerpoint/2010/main" val="852519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150A9A8A-C971-4504-A131-6D66AB01431F}"/>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pPr>
                <a:defRPr/>
              </a:pPr>
              <a:t>‹#›</a:t>
            </a:fld>
            <a:endParaRPr lang="en-US" altLang="zh-CN"/>
          </a:p>
        </p:txBody>
      </p:sp>
    </p:spTree>
    <p:extLst>
      <p:ext uri="{BB962C8B-B14F-4D97-AF65-F5344CB8AC3E}">
        <p14:creationId xmlns:p14="http://schemas.microsoft.com/office/powerpoint/2010/main" val="9609583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EB722A9-5FD8-4623-B56E-8E2489C85167}"/>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pPr>
                <a:defRPr/>
              </a:pPr>
              <a:t>‹#›</a:t>
            </a:fld>
            <a:endParaRPr lang="en-US" altLang="zh-CN"/>
          </a:p>
        </p:txBody>
      </p:sp>
    </p:spTree>
    <p:extLst>
      <p:ext uri="{BB962C8B-B14F-4D97-AF65-F5344CB8AC3E}">
        <p14:creationId xmlns:p14="http://schemas.microsoft.com/office/powerpoint/2010/main" val="40462501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7335E714-5E53-429E-8B98-68164C0CB5CD}"/>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pPr>
                <a:defRPr/>
              </a:pPr>
              <a:t>‹#›</a:t>
            </a:fld>
            <a:endParaRPr lang="en-US" altLang="zh-CN"/>
          </a:p>
        </p:txBody>
      </p:sp>
    </p:spTree>
    <p:extLst>
      <p:ext uri="{BB962C8B-B14F-4D97-AF65-F5344CB8AC3E}">
        <p14:creationId xmlns:p14="http://schemas.microsoft.com/office/powerpoint/2010/main" val="2232321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3E9CAAF-2581-4A03-89F2-83724C17F79F}"/>
              </a:ext>
            </a:extLst>
          </p:cNvPr>
          <p:cNvSpPr>
            <a:spLocks noGrp="1"/>
          </p:cNvSpPr>
          <p:nvPr>
            <p:ph type="dt" sz="half" idx="10"/>
          </p:nvPr>
        </p:nvSpPr>
        <p:spPr/>
        <p:txBody>
          <a:bodyPr/>
          <a:lstStyle>
            <a:lvl1pPr>
              <a:defRPr/>
            </a:lvl1pPr>
          </a:lstStyle>
          <a:p>
            <a:pPr>
              <a:defRPr/>
            </a:pPr>
            <a:fld id="{676786A8-DA7B-4463-AC0E-627FA2928864}" type="datetimeFigureOut">
              <a:rPr lang="zh-CN" altLang="en-US"/>
              <a:pPr>
                <a:defRPr/>
              </a:pPr>
              <a:t>2025/4/1</a:t>
            </a:fld>
            <a:endParaRPr lang="zh-CN" altLang="en-US"/>
          </a:p>
        </p:txBody>
      </p:sp>
      <p:sp>
        <p:nvSpPr>
          <p:cNvPr id="5" name="页脚占位符 4">
            <a:extLst>
              <a:ext uri="{FF2B5EF4-FFF2-40B4-BE49-F238E27FC236}">
                <a16:creationId xmlns:a16="http://schemas.microsoft.com/office/drawing/2014/main" id="{BDE22BBB-E3D2-4C02-9390-CD296E44725B}"/>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19507BD-66FC-4412-874C-860F4F985E14}"/>
              </a:ext>
            </a:extLst>
          </p:cNvPr>
          <p:cNvSpPr>
            <a:spLocks noGrp="1"/>
          </p:cNvSpPr>
          <p:nvPr>
            <p:ph type="sldNum" sz="quarter" idx="12"/>
          </p:nvPr>
        </p:nvSpPr>
        <p:spPr/>
        <p:txBody>
          <a:bodyPr/>
          <a:lstStyle>
            <a:lvl1pPr>
              <a:defRPr/>
            </a:lvl1pPr>
          </a:lstStyle>
          <a:p>
            <a:pPr>
              <a:defRPr/>
            </a:pPr>
            <a:fld id="{98F0AC98-C112-462F-A733-1142817643B5}" type="slidenum">
              <a:rPr lang="zh-CN" altLang="en-US"/>
              <a:pPr>
                <a:defRPr/>
              </a:pPr>
              <a:t>‹#›</a:t>
            </a:fld>
            <a:endParaRPr lang="zh-CN" altLang="en-US"/>
          </a:p>
        </p:txBody>
      </p:sp>
    </p:spTree>
    <p:extLst>
      <p:ext uri="{BB962C8B-B14F-4D97-AF65-F5344CB8AC3E}">
        <p14:creationId xmlns:p14="http://schemas.microsoft.com/office/powerpoint/2010/main" val="1688746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2328E63B-479B-4F9C-936F-D562C2E093ED}"/>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pPr>
                <a:defRPr/>
              </a:pPr>
              <a:t>‹#›</a:t>
            </a:fld>
            <a:endParaRPr lang="en-US" altLang="zh-CN"/>
          </a:p>
        </p:txBody>
      </p:sp>
    </p:spTree>
    <p:extLst>
      <p:ext uri="{BB962C8B-B14F-4D97-AF65-F5344CB8AC3E}">
        <p14:creationId xmlns:p14="http://schemas.microsoft.com/office/powerpoint/2010/main" val="6599066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1741EB5-5D21-4F84-B483-CF94797B136A}"/>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pPr>
                <a:defRPr/>
              </a:pPr>
              <a:t>‹#›</a:t>
            </a:fld>
            <a:endParaRPr lang="en-US" altLang="zh-CN"/>
          </a:p>
        </p:txBody>
      </p:sp>
    </p:spTree>
    <p:extLst>
      <p:ext uri="{BB962C8B-B14F-4D97-AF65-F5344CB8AC3E}">
        <p14:creationId xmlns:p14="http://schemas.microsoft.com/office/powerpoint/2010/main" val="11366769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E382CC0-F5EE-4298-AEDB-7629801F920B}"/>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pPr>
                <a:defRPr/>
              </a:pPr>
              <a:t>‹#›</a:t>
            </a:fld>
            <a:endParaRPr lang="en-US" altLang="zh-CN"/>
          </a:p>
        </p:txBody>
      </p:sp>
    </p:spTree>
    <p:extLst>
      <p:ext uri="{BB962C8B-B14F-4D97-AF65-F5344CB8AC3E}">
        <p14:creationId xmlns:p14="http://schemas.microsoft.com/office/powerpoint/2010/main" val="15939870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a:extLst>
              <a:ext uri="{FF2B5EF4-FFF2-40B4-BE49-F238E27FC236}">
                <a16:creationId xmlns:a16="http://schemas.microsoft.com/office/drawing/2014/main" id="{3C43FFEB-F671-43B5-A0DA-A48CF9DD8EFC}"/>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pPr>
                <a:defRPr/>
              </a:pPr>
              <a:t>‹#›</a:t>
            </a:fld>
            <a:endParaRPr lang="en-US" altLang="zh-CN"/>
          </a:p>
        </p:txBody>
      </p:sp>
    </p:spTree>
    <p:extLst>
      <p:ext uri="{BB962C8B-B14F-4D97-AF65-F5344CB8AC3E}">
        <p14:creationId xmlns:p14="http://schemas.microsoft.com/office/powerpoint/2010/main" val="17461928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a:extLst>
              <a:ext uri="{FF2B5EF4-FFF2-40B4-BE49-F238E27FC236}">
                <a16:creationId xmlns:a16="http://schemas.microsoft.com/office/drawing/2014/main" id="{B0C16C01-59A3-48A5-81B3-61E63E8CE3A1}"/>
              </a:ext>
            </a:extLst>
          </p:cNvPr>
          <p:cNvSpPr>
            <a:spLocks noGrp="1" noChangeArrowheads="1"/>
          </p:cNvSpPr>
          <p:nvPr>
            <p:ph type="sldNum" sz="quarter" idx="10"/>
          </p:nvPr>
        </p:nvSpPr>
        <p:spPr>
          <a:ln/>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pPr>
                <a:defRPr/>
              </a:pPr>
              <a:t>‹#›</a:t>
            </a:fld>
            <a:endParaRPr lang="en-US" altLang="zh-CN"/>
          </a:p>
        </p:txBody>
      </p:sp>
    </p:spTree>
    <p:extLst>
      <p:ext uri="{BB962C8B-B14F-4D97-AF65-F5344CB8AC3E}">
        <p14:creationId xmlns:p14="http://schemas.microsoft.com/office/powerpoint/2010/main" val="549119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FD93F3D-C557-4CA4-9DB8-0BD291907BA0}"/>
              </a:ext>
            </a:extLst>
          </p:cNvPr>
          <p:cNvSpPr>
            <a:spLocks noGrp="1"/>
          </p:cNvSpPr>
          <p:nvPr>
            <p:ph type="dt" sz="half" idx="10"/>
          </p:nvPr>
        </p:nvSpPr>
        <p:spPr/>
        <p:txBody>
          <a:bodyPr/>
          <a:lstStyle>
            <a:lvl1pPr>
              <a:defRPr/>
            </a:lvl1pPr>
          </a:lstStyle>
          <a:p>
            <a:pPr>
              <a:defRPr/>
            </a:pPr>
            <a:fld id="{492404DC-45E9-4B79-B710-EF7B8A82D156}" type="datetimeFigureOut">
              <a:rPr lang="zh-CN" altLang="en-US"/>
              <a:pPr>
                <a:defRPr/>
              </a:pPr>
              <a:t>2025/4/1</a:t>
            </a:fld>
            <a:endParaRPr lang="zh-CN" altLang="en-US"/>
          </a:p>
        </p:txBody>
      </p:sp>
      <p:sp>
        <p:nvSpPr>
          <p:cNvPr id="5" name="页脚占位符 4">
            <a:extLst>
              <a:ext uri="{FF2B5EF4-FFF2-40B4-BE49-F238E27FC236}">
                <a16:creationId xmlns:a16="http://schemas.microsoft.com/office/drawing/2014/main" id="{6CA1D805-B996-468E-95E8-449A380150EE}"/>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B6AAA0B-B6E8-4755-9201-35B823DE3E4E}"/>
              </a:ext>
            </a:extLst>
          </p:cNvPr>
          <p:cNvSpPr>
            <a:spLocks noGrp="1"/>
          </p:cNvSpPr>
          <p:nvPr>
            <p:ph type="sldNum" sz="quarter" idx="12"/>
          </p:nvPr>
        </p:nvSpPr>
        <p:spPr/>
        <p:txBody>
          <a:bodyPr/>
          <a:lstStyle>
            <a:lvl1pPr>
              <a:defRPr/>
            </a:lvl1pPr>
          </a:lstStyle>
          <a:p>
            <a:pPr>
              <a:defRPr/>
            </a:pPr>
            <a:fld id="{630054E0-3ECF-4993-B704-01BF04B9C137}" type="slidenum">
              <a:rPr lang="zh-CN" altLang="en-US"/>
              <a:pPr>
                <a:defRPr/>
              </a:pPr>
              <a:t>‹#›</a:t>
            </a:fld>
            <a:endParaRPr lang="zh-CN" altLang="en-US"/>
          </a:p>
        </p:txBody>
      </p:sp>
    </p:spTree>
    <p:extLst>
      <p:ext uri="{BB962C8B-B14F-4D97-AF65-F5344CB8AC3E}">
        <p14:creationId xmlns:p14="http://schemas.microsoft.com/office/powerpoint/2010/main" val="2245139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A313E1F2-043F-438B-B235-A66FB7B82A1E}"/>
              </a:ext>
            </a:extLst>
          </p:cNvPr>
          <p:cNvSpPr>
            <a:spLocks noGrp="1"/>
          </p:cNvSpPr>
          <p:nvPr>
            <p:ph type="dt" sz="half" idx="10"/>
          </p:nvPr>
        </p:nvSpPr>
        <p:spPr/>
        <p:txBody>
          <a:bodyPr/>
          <a:lstStyle>
            <a:lvl1pPr>
              <a:defRPr/>
            </a:lvl1pPr>
          </a:lstStyle>
          <a:p>
            <a:pPr>
              <a:defRPr/>
            </a:pPr>
            <a:fld id="{B41494BF-5B1D-4083-B2B1-F899FD3CD3A5}" type="datetimeFigureOut">
              <a:rPr lang="zh-CN" altLang="en-US"/>
              <a:pPr>
                <a:defRPr/>
              </a:pPr>
              <a:t>2025/4/1</a:t>
            </a:fld>
            <a:endParaRPr lang="zh-CN" altLang="en-US"/>
          </a:p>
        </p:txBody>
      </p:sp>
      <p:sp>
        <p:nvSpPr>
          <p:cNvPr id="6" name="页脚占位符 4">
            <a:extLst>
              <a:ext uri="{FF2B5EF4-FFF2-40B4-BE49-F238E27FC236}">
                <a16:creationId xmlns:a16="http://schemas.microsoft.com/office/drawing/2014/main" id="{015232C4-D398-490B-85A0-A1BEF6F7C12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53F821E3-0F38-4CEC-9E03-EB64FC51C986}"/>
              </a:ext>
            </a:extLst>
          </p:cNvPr>
          <p:cNvSpPr>
            <a:spLocks noGrp="1"/>
          </p:cNvSpPr>
          <p:nvPr>
            <p:ph type="sldNum" sz="quarter" idx="12"/>
          </p:nvPr>
        </p:nvSpPr>
        <p:spPr/>
        <p:txBody>
          <a:bodyPr/>
          <a:lstStyle>
            <a:lvl1pPr>
              <a:defRPr/>
            </a:lvl1pPr>
          </a:lstStyle>
          <a:p>
            <a:pPr>
              <a:defRPr/>
            </a:pPr>
            <a:fld id="{C40C7736-4C23-4814-8178-1062D7CE527C}" type="slidenum">
              <a:rPr lang="zh-CN" altLang="en-US"/>
              <a:pPr>
                <a:defRPr/>
              </a:pPr>
              <a:t>‹#›</a:t>
            </a:fld>
            <a:endParaRPr lang="zh-CN" altLang="en-US"/>
          </a:p>
        </p:txBody>
      </p:sp>
    </p:spTree>
    <p:extLst>
      <p:ext uri="{BB962C8B-B14F-4D97-AF65-F5344CB8AC3E}">
        <p14:creationId xmlns:p14="http://schemas.microsoft.com/office/powerpoint/2010/main" val="3149920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38E8728C-3840-4804-A75E-4237A39C7EDA}"/>
              </a:ext>
            </a:extLst>
          </p:cNvPr>
          <p:cNvSpPr>
            <a:spLocks noGrp="1"/>
          </p:cNvSpPr>
          <p:nvPr>
            <p:ph type="dt" sz="half" idx="10"/>
          </p:nvPr>
        </p:nvSpPr>
        <p:spPr/>
        <p:txBody>
          <a:bodyPr/>
          <a:lstStyle>
            <a:lvl1pPr>
              <a:defRPr/>
            </a:lvl1pPr>
          </a:lstStyle>
          <a:p>
            <a:pPr>
              <a:defRPr/>
            </a:pPr>
            <a:fld id="{F6E47BC8-F845-43A1-BFB2-79B7CA2E9C08}" type="datetimeFigureOut">
              <a:rPr lang="zh-CN" altLang="en-US"/>
              <a:pPr>
                <a:defRPr/>
              </a:pPr>
              <a:t>2025/4/1</a:t>
            </a:fld>
            <a:endParaRPr lang="zh-CN" altLang="en-US"/>
          </a:p>
        </p:txBody>
      </p:sp>
      <p:sp>
        <p:nvSpPr>
          <p:cNvPr id="8" name="页脚占位符 4">
            <a:extLst>
              <a:ext uri="{FF2B5EF4-FFF2-40B4-BE49-F238E27FC236}">
                <a16:creationId xmlns:a16="http://schemas.microsoft.com/office/drawing/2014/main" id="{EBA03813-834B-44C7-AAAC-DF09301E881A}"/>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7732AF6C-1961-4B94-85DC-495924555BAF}"/>
              </a:ext>
            </a:extLst>
          </p:cNvPr>
          <p:cNvSpPr>
            <a:spLocks noGrp="1"/>
          </p:cNvSpPr>
          <p:nvPr>
            <p:ph type="sldNum" sz="quarter" idx="12"/>
          </p:nvPr>
        </p:nvSpPr>
        <p:spPr/>
        <p:txBody>
          <a:bodyPr/>
          <a:lstStyle>
            <a:lvl1pPr>
              <a:defRPr/>
            </a:lvl1pPr>
          </a:lstStyle>
          <a:p>
            <a:pPr>
              <a:defRPr/>
            </a:pPr>
            <a:fld id="{5CD8B52F-138E-4474-B3E2-E382D2AC0E4C}" type="slidenum">
              <a:rPr lang="zh-CN" altLang="en-US"/>
              <a:pPr>
                <a:defRPr/>
              </a:pPr>
              <a:t>‹#›</a:t>
            </a:fld>
            <a:endParaRPr lang="zh-CN" altLang="en-US"/>
          </a:p>
        </p:txBody>
      </p:sp>
    </p:spTree>
    <p:extLst>
      <p:ext uri="{BB962C8B-B14F-4D97-AF65-F5344CB8AC3E}">
        <p14:creationId xmlns:p14="http://schemas.microsoft.com/office/powerpoint/2010/main" val="2327663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7FDEFE23-07A9-46D8-B00D-2518E37E8E0F}"/>
              </a:ext>
            </a:extLst>
          </p:cNvPr>
          <p:cNvSpPr>
            <a:spLocks noGrp="1"/>
          </p:cNvSpPr>
          <p:nvPr>
            <p:ph type="dt" sz="half" idx="10"/>
          </p:nvPr>
        </p:nvSpPr>
        <p:spPr/>
        <p:txBody>
          <a:bodyPr/>
          <a:lstStyle>
            <a:lvl1pPr>
              <a:defRPr/>
            </a:lvl1pPr>
          </a:lstStyle>
          <a:p>
            <a:pPr>
              <a:defRPr/>
            </a:pPr>
            <a:fld id="{AC6D38EF-6919-415F-8B66-396DB8B36CE2}" type="datetimeFigureOut">
              <a:rPr lang="zh-CN" altLang="en-US"/>
              <a:pPr>
                <a:defRPr/>
              </a:pPr>
              <a:t>2025/4/1</a:t>
            </a:fld>
            <a:endParaRPr lang="zh-CN" altLang="en-US"/>
          </a:p>
        </p:txBody>
      </p:sp>
      <p:sp>
        <p:nvSpPr>
          <p:cNvPr id="4" name="页脚占位符 4">
            <a:extLst>
              <a:ext uri="{FF2B5EF4-FFF2-40B4-BE49-F238E27FC236}">
                <a16:creationId xmlns:a16="http://schemas.microsoft.com/office/drawing/2014/main" id="{FD22D241-D944-4176-B9F4-8D7BEEF1BAB1}"/>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ABBACD33-F8DD-4C65-A25A-861153E3BA82}"/>
              </a:ext>
            </a:extLst>
          </p:cNvPr>
          <p:cNvSpPr>
            <a:spLocks noGrp="1"/>
          </p:cNvSpPr>
          <p:nvPr>
            <p:ph type="sldNum" sz="quarter" idx="12"/>
          </p:nvPr>
        </p:nvSpPr>
        <p:spPr/>
        <p:txBody>
          <a:bodyPr/>
          <a:lstStyle>
            <a:lvl1pPr>
              <a:defRPr/>
            </a:lvl1pPr>
          </a:lstStyle>
          <a:p>
            <a:pPr>
              <a:defRPr/>
            </a:pPr>
            <a:fld id="{814E45C3-B2E5-4741-AA4C-575377E6A51F}" type="slidenum">
              <a:rPr lang="zh-CN" altLang="en-US"/>
              <a:pPr>
                <a:defRPr/>
              </a:pPr>
              <a:t>‹#›</a:t>
            </a:fld>
            <a:endParaRPr lang="zh-CN" altLang="en-US"/>
          </a:p>
        </p:txBody>
      </p:sp>
    </p:spTree>
    <p:extLst>
      <p:ext uri="{BB962C8B-B14F-4D97-AF65-F5344CB8AC3E}">
        <p14:creationId xmlns:p14="http://schemas.microsoft.com/office/powerpoint/2010/main" val="2448040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93AAF0B4-7FC7-49BE-85FA-232BE3C66890}"/>
              </a:ext>
            </a:extLst>
          </p:cNvPr>
          <p:cNvSpPr>
            <a:spLocks noGrp="1"/>
          </p:cNvSpPr>
          <p:nvPr>
            <p:ph type="dt" sz="half" idx="10"/>
          </p:nvPr>
        </p:nvSpPr>
        <p:spPr/>
        <p:txBody>
          <a:bodyPr/>
          <a:lstStyle>
            <a:lvl1pPr>
              <a:defRPr/>
            </a:lvl1pPr>
          </a:lstStyle>
          <a:p>
            <a:pPr>
              <a:defRPr/>
            </a:pPr>
            <a:fld id="{9313B4B4-E48B-452F-B373-B321188AE556}" type="datetimeFigureOut">
              <a:rPr lang="zh-CN" altLang="en-US"/>
              <a:pPr>
                <a:defRPr/>
              </a:pPr>
              <a:t>2025/4/1</a:t>
            </a:fld>
            <a:endParaRPr lang="zh-CN" altLang="en-US"/>
          </a:p>
        </p:txBody>
      </p:sp>
      <p:sp>
        <p:nvSpPr>
          <p:cNvPr id="3" name="页脚占位符 4">
            <a:extLst>
              <a:ext uri="{FF2B5EF4-FFF2-40B4-BE49-F238E27FC236}">
                <a16:creationId xmlns:a16="http://schemas.microsoft.com/office/drawing/2014/main" id="{709677A0-85F2-4BAB-A294-ED6D262326F3}"/>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C097B13D-712C-498C-AAD5-B93F00B7016B}"/>
              </a:ext>
            </a:extLst>
          </p:cNvPr>
          <p:cNvSpPr>
            <a:spLocks noGrp="1"/>
          </p:cNvSpPr>
          <p:nvPr>
            <p:ph type="sldNum" sz="quarter" idx="12"/>
          </p:nvPr>
        </p:nvSpPr>
        <p:spPr/>
        <p:txBody>
          <a:bodyPr/>
          <a:lstStyle>
            <a:lvl1pPr>
              <a:defRPr/>
            </a:lvl1pPr>
          </a:lstStyle>
          <a:p>
            <a:pPr>
              <a:defRPr/>
            </a:pPr>
            <a:fld id="{C3028E7B-B7E0-41F8-BDFE-59048185547B}" type="slidenum">
              <a:rPr lang="zh-CN" altLang="en-US"/>
              <a:pPr>
                <a:defRPr/>
              </a:pPr>
              <a:t>‹#›</a:t>
            </a:fld>
            <a:endParaRPr lang="zh-CN" altLang="en-US"/>
          </a:p>
        </p:txBody>
      </p:sp>
    </p:spTree>
    <p:extLst>
      <p:ext uri="{BB962C8B-B14F-4D97-AF65-F5344CB8AC3E}">
        <p14:creationId xmlns:p14="http://schemas.microsoft.com/office/powerpoint/2010/main" val="353862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C2538E56-6C6E-48CB-B62F-1CB18E8E554B}"/>
              </a:ext>
            </a:extLst>
          </p:cNvPr>
          <p:cNvSpPr>
            <a:spLocks noGrp="1"/>
          </p:cNvSpPr>
          <p:nvPr>
            <p:ph type="dt" sz="half" idx="10"/>
          </p:nvPr>
        </p:nvSpPr>
        <p:spPr/>
        <p:txBody>
          <a:bodyPr/>
          <a:lstStyle>
            <a:lvl1pPr>
              <a:defRPr/>
            </a:lvl1pPr>
          </a:lstStyle>
          <a:p>
            <a:pPr>
              <a:defRPr/>
            </a:pPr>
            <a:fld id="{1C2B4C89-A87E-4B95-BFA0-7FA97462C649}" type="datetimeFigureOut">
              <a:rPr lang="zh-CN" altLang="en-US"/>
              <a:pPr>
                <a:defRPr/>
              </a:pPr>
              <a:t>2025/4/1</a:t>
            </a:fld>
            <a:endParaRPr lang="zh-CN" altLang="en-US"/>
          </a:p>
        </p:txBody>
      </p:sp>
      <p:sp>
        <p:nvSpPr>
          <p:cNvPr id="6" name="页脚占位符 4">
            <a:extLst>
              <a:ext uri="{FF2B5EF4-FFF2-40B4-BE49-F238E27FC236}">
                <a16:creationId xmlns:a16="http://schemas.microsoft.com/office/drawing/2014/main" id="{F2F2EBEC-33CE-482D-B819-77065DEC4C55}"/>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45CF9AD6-0C3A-4633-9D64-30F6090E6A23}"/>
              </a:ext>
            </a:extLst>
          </p:cNvPr>
          <p:cNvSpPr>
            <a:spLocks noGrp="1"/>
          </p:cNvSpPr>
          <p:nvPr>
            <p:ph type="sldNum" sz="quarter" idx="12"/>
          </p:nvPr>
        </p:nvSpPr>
        <p:spPr/>
        <p:txBody>
          <a:bodyPr/>
          <a:lstStyle>
            <a:lvl1pPr>
              <a:defRPr/>
            </a:lvl1pPr>
          </a:lstStyle>
          <a:p>
            <a:pPr>
              <a:defRPr/>
            </a:pPr>
            <a:fld id="{47E0EA25-2385-4128-9C3D-A106F721463A}" type="slidenum">
              <a:rPr lang="zh-CN" altLang="en-US"/>
              <a:pPr>
                <a:defRPr/>
              </a:pPr>
              <a:t>‹#›</a:t>
            </a:fld>
            <a:endParaRPr lang="zh-CN" altLang="en-US"/>
          </a:p>
        </p:txBody>
      </p:sp>
    </p:spTree>
    <p:extLst>
      <p:ext uri="{BB962C8B-B14F-4D97-AF65-F5344CB8AC3E}">
        <p14:creationId xmlns:p14="http://schemas.microsoft.com/office/powerpoint/2010/main" val="22819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19967CF0-80BE-4B56-B5C3-8AC7A28B0F82}"/>
              </a:ext>
            </a:extLst>
          </p:cNvPr>
          <p:cNvSpPr>
            <a:spLocks noGrp="1"/>
          </p:cNvSpPr>
          <p:nvPr>
            <p:ph type="dt" sz="half" idx="10"/>
          </p:nvPr>
        </p:nvSpPr>
        <p:spPr/>
        <p:txBody>
          <a:bodyPr/>
          <a:lstStyle>
            <a:lvl1pPr>
              <a:defRPr/>
            </a:lvl1pPr>
          </a:lstStyle>
          <a:p>
            <a:pPr>
              <a:defRPr/>
            </a:pPr>
            <a:fld id="{54C2CE68-96F6-421B-A84A-ADA3305998CA}" type="datetimeFigureOut">
              <a:rPr lang="zh-CN" altLang="en-US"/>
              <a:pPr>
                <a:defRPr/>
              </a:pPr>
              <a:t>2025/4/1</a:t>
            </a:fld>
            <a:endParaRPr lang="zh-CN" altLang="en-US"/>
          </a:p>
        </p:txBody>
      </p:sp>
      <p:sp>
        <p:nvSpPr>
          <p:cNvPr id="6" name="页脚占位符 4">
            <a:extLst>
              <a:ext uri="{FF2B5EF4-FFF2-40B4-BE49-F238E27FC236}">
                <a16:creationId xmlns:a16="http://schemas.microsoft.com/office/drawing/2014/main" id="{CF899501-2539-425C-B45C-682994B4CBFE}"/>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FEC03713-12E9-4ED2-9ABA-5822B046488E}"/>
              </a:ext>
            </a:extLst>
          </p:cNvPr>
          <p:cNvSpPr>
            <a:spLocks noGrp="1"/>
          </p:cNvSpPr>
          <p:nvPr>
            <p:ph type="sldNum" sz="quarter" idx="12"/>
          </p:nvPr>
        </p:nvSpPr>
        <p:spPr/>
        <p:txBody>
          <a:bodyPr/>
          <a:lstStyle>
            <a:lvl1pPr>
              <a:defRPr/>
            </a:lvl1pPr>
          </a:lstStyle>
          <a:p>
            <a:pPr>
              <a:defRPr/>
            </a:pPr>
            <a:fld id="{EF4EE7F1-3F8F-4896-A845-A94111029746}" type="slidenum">
              <a:rPr lang="zh-CN" altLang="en-US"/>
              <a:pPr>
                <a:defRPr/>
              </a:pPr>
              <a:t>‹#›</a:t>
            </a:fld>
            <a:endParaRPr lang="zh-CN" altLang="en-US"/>
          </a:p>
        </p:txBody>
      </p:sp>
    </p:spTree>
    <p:extLst>
      <p:ext uri="{BB962C8B-B14F-4D97-AF65-F5344CB8AC3E}">
        <p14:creationId xmlns:p14="http://schemas.microsoft.com/office/powerpoint/2010/main" val="3861922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85294828-74E3-4545-9FC8-975E66AA6140}"/>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639C3E06-CF52-4758-A49A-976BC2725065}"/>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B3979FC-836F-4ED6-9754-1D5806D996EF}"/>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pPr>
                <a:defRPr/>
              </a:pPr>
              <a:t>2025/4/1</a:t>
            </a:fld>
            <a:endParaRPr lang="zh-CN" altLang="en-US"/>
          </a:p>
        </p:txBody>
      </p:sp>
      <p:sp>
        <p:nvSpPr>
          <p:cNvPr id="5" name="页脚占位符 4">
            <a:extLst>
              <a:ext uri="{FF2B5EF4-FFF2-40B4-BE49-F238E27FC236}">
                <a16:creationId xmlns:a16="http://schemas.microsoft.com/office/drawing/2014/main" id="{80D9C277-EB32-4E90-B374-E1A758B49032}"/>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B731A5D5-2CF0-4384-9FC1-9262C2D5B59F}"/>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a:extLst>
              <a:ext uri="{FF2B5EF4-FFF2-40B4-BE49-F238E27FC236}">
                <a16:creationId xmlns:a16="http://schemas.microsoft.com/office/drawing/2014/main" id="{29146CA3-79A6-42A4-B478-538D931925CB}"/>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5BC5E56F-C8CC-4D61-880B-DB4065D59FAB}"/>
              </a:ext>
            </a:extLst>
          </p:cNvPr>
          <p:cNvSpPr>
            <a:spLocks noGrp="1" noChangeArrowheads="1"/>
          </p:cNvSpPr>
          <p:nvPr>
            <p:ph type="sldNum" sz="quarter" idx="4"/>
          </p:nvPr>
        </p:nvSpPr>
        <p:spPr bwMode="auto">
          <a:xfrm>
            <a:off x="7235825" y="6453188"/>
            <a:ext cx="1439863" cy="196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pPr>
                <a:defRPr/>
              </a:pPr>
              <a:t>‹#›</a:t>
            </a:fld>
            <a:endParaRPr lang="en-US" altLang="zh-CN"/>
          </a:p>
        </p:txBody>
      </p:sp>
      <p:pic>
        <p:nvPicPr>
          <p:cNvPr id="2" name="图片 1">
            <a:extLst>
              <a:ext uri="{FF2B5EF4-FFF2-40B4-BE49-F238E27FC236}">
                <a16:creationId xmlns:a16="http://schemas.microsoft.com/office/drawing/2014/main" id="{E827B8D3-7724-409F-AA74-6CA43BAB1179}"/>
              </a:ext>
            </a:extLst>
          </p:cNvPr>
          <p:cNvPicPr>
            <a:picLocks noChangeAspect="1"/>
          </p:cNvPicPr>
          <p:nvPr userDrawn="1"/>
        </p:nvPicPr>
        <p:blipFill>
          <a:blip r:embed="rId16"/>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946"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 id="2147483944" r:id="rId12"/>
    <p:sldLayoutId id="2147483945"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itchFamily="34" charset="0"/>
          <a:ea typeface="华文细黑" pitchFamily="2" charset="-122"/>
        </a:defRPr>
      </a:lvl2pPr>
      <a:lvl3pPr algn="l" rtl="0" eaLnBrk="0" fontAlgn="base" hangingPunct="0">
        <a:spcBef>
          <a:spcPct val="0"/>
        </a:spcBef>
        <a:spcAft>
          <a:spcPct val="0"/>
        </a:spcAft>
        <a:defRPr sz="2800" b="1">
          <a:solidFill>
            <a:schemeClr val="bg1"/>
          </a:solidFill>
          <a:latin typeface="Arial" pitchFamily="34" charset="0"/>
          <a:ea typeface="华文细黑" pitchFamily="2" charset="-122"/>
        </a:defRPr>
      </a:lvl3pPr>
      <a:lvl4pPr algn="l" rtl="0" eaLnBrk="0" fontAlgn="base" hangingPunct="0">
        <a:spcBef>
          <a:spcPct val="0"/>
        </a:spcBef>
        <a:spcAft>
          <a:spcPct val="0"/>
        </a:spcAft>
        <a:defRPr sz="2800" b="1">
          <a:solidFill>
            <a:schemeClr val="bg1"/>
          </a:solidFill>
          <a:latin typeface="Arial" pitchFamily="34" charset="0"/>
          <a:ea typeface="华文细黑" pitchFamily="2" charset="-122"/>
        </a:defRPr>
      </a:lvl4pPr>
      <a:lvl5pPr algn="l" rtl="0" eaLnBrk="0" fontAlgn="base" hangingPunct="0">
        <a:spcBef>
          <a:spcPct val="0"/>
        </a:spcBef>
        <a:spcAft>
          <a:spcPct val="0"/>
        </a:spcAft>
        <a:defRPr sz="2800" b="1">
          <a:solidFill>
            <a:schemeClr val="bg1"/>
          </a:solidFill>
          <a:latin typeface="Arial" pitchFamily="34" charset="0"/>
          <a:ea typeface="华文细黑" pitchFamily="2" charset="-122"/>
        </a:defRPr>
      </a:lvl5pPr>
      <a:lvl6pPr marL="457200" algn="l" rtl="0" fontAlgn="base">
        <a:spcBef>
          <a:spcPct val="0"/>
        </a:spcBef>
        <a:spcAft>
          <a:spcPct val="0"/>
        </a:spcAft>
        <a:defRPr sz="2800" b="1">
          <a:solidFill>
            <a:schemeClr val="bg1"/>
          </a:solidFill>
          <a:latin typeface="Arial" pitchFamily="34" charset="0"/>
          <a:ea typeface="华文细黑" pitchFamily="2" charset="-122"/>
        </a:defRPr>
      </a:lvl6pPr>
      <a:lvl7pPr marL="914400" algn="l" rtl="0" fontAlgn="base">
        <a:spcBef>
          <a:spcPct val="0"/>
        </a:spcBef>
        <a:spcAft>
          <a:spcPct val="0"/>
        </a:spcAft>
        <a:defRPr sz="2800" b="1">
          <a:solidFill>
            <a:schemeClr val="bg1"/>
          </a:solidFill>
          <a:latin typeface="Arial" pitchFamily="34" charset="0"/>
          <a:ea typeface="华文细黑" pitchFamily="2" charset="-122"/>
        </a:defRPr>
      </a:lvl7pPr>
      <a:lvl8pPr marL="1371600" algn="l" rtl="0" fontAlgn="base">
        <a:spcBef>
          <a:spcPct val="0"/>
        </a:spcBef>
        <a:spcAft>
          <a:spcPct val="0"/>
        </a:spcAft>
        <a:defRPr sz="2800" b="1">
          <a:solidFill>
            <a:schemeClr val="bg1"/>
          </a:solidFill>
          <a:latin typeface="Arial" pitchFamily="34" charset="0"/>
          <a:ea typeface="华文细黑" pitchFamily="2" charset="-122"/>
        </a:defRPr>
      </a:lvl8pPr>
      <a:lvl9pPr marL="1828800" algn="l" rtl="0" fontAlgn="base">
        <a:spcBef>
          <a:spcPct val="0"/>
        </a:spcBef>
        <a:spcAft>
          <a:spcPct val="0"/>
        </a:spcAft>
        <a:defRPr sz="2800" b="1">
          <a:solidFill>
            <a:schemeClr val="bg1"/>
          </a:solidFill>
          <a:latin typeface="Arial" pitchFamily="34" charset="0"/>
          <a:ea typeface="华文细黑"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 Target="slide34.xml"/><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3.emf"/><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4.jpe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28.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a:extLst>
              <a:ext uri="{FF2B5EF4-FFF2-40B4-BE49-F238E27FC236}">
                <a16:creationId xmlns:a16="http://schemas.microsoft.com/office/drawing/2014/main" id="{E5491CF7-5F5B-404A-8B6A-7193DDD304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a:extLst>
              <a:ext uri="{FF2B5EF4-FFF2-40B4-BE49-F238E27FC236}">
                <a16:creationId xmlns:a16="http://schemas.microsoft.com/office/drawing/2014/main" id="{0B61D30D-A06D-48A8-A608-4F69FED0F1A0}"/>
              </a:ext>
            </a:extLst>
          </p:cNvPr>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3</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分治法</a:t>
            </a:r>
          </a:p>
        </p:txBody>
      </p:sp>
      <p:sp>
        <p:nvSpPr>
          <p:cNvPr id="5124" name="Text Box 8">
            <a:extLst>
              <a:ext uri="{FF2B5EF4-FFF2-40B4-BE49-F238E27FC236}">
                <a16:creationId xmlns:a16="http://schemas.microsoft.com/office/drawing/2014/main" id="{E7BBB706-365C-4E8F-BEE3-D7D4FE383B65}"/>
              </a:ext>
            </a:extLst>
          </p:cNvPr>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3CBDAF9-E4CA-4F3B-AD35-8878E0DCD781}"/>
              </a:ext>
            </a:extLst>
          </p:cNvPr>
          <p:cNvPicPr/>
          <p:nvPr/>
        </p:nvPicPr>
        <p:blipFill>
          <a:blip r:embed="rId2">
            <a:extLst>
              <a:ext uri="{28A0092B-C50C-407E-A947-70E740481C1C}">
                <a14:useLocalDpi xmlns:a14="http://schemas.microsoft.com/office/drawing/2010/main" val="0"/>
              </a:ext>
            </a:extLst>
          </a:blip>
          <a:stretch>
            <a:fillRect/>
          </a:stretch>
        </p:blipFill>
        <p:spPr>
          <a:xfrm>
            <a:off x="683568" y="908720"/>
            <a:ext cx="6714419" cy="4176464"/>
          </a:xfrm>
          <a:prstGeom prst="rect">
            <a:avLst/>
          </a:prstGeom>
        </p:spPr>
      </p:pic>
      <p:sp>
        <p:nvSpPr>
          <p:cNvPr id="5" name="Text Box 4">
            <a:extLst>
              <a:ext uri="{FF2B5EF4-FFF2-40B4-BE49-F238E27FC236}">
                <a16:creationId xmlns:a16="http://schemas.microsoft.com/office/drawing/2014/main" id="{53FE7B12-681E-40DB-A62D-DBB6B9011639}"/>
              </a:ext>
            </a:extLst>
          </p:cNvPr>
          <p:cNvSpPr txBox="1">
            <a:spLocks noChangeArrowheads="1"/>
          </p:cNvSpPr>
          <p:nvPr/>
        </p:nvSpPr>
        <p:spPr bwMode="auto">
          <a:xfrm>
            <a:off x="390150" y="5147794"/>
            <a:ext cx="836369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5"/>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7"/>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如上图所示，求解</a:t>
            </a:r>
            <a:r>
              <a:rPr lang="en-US" altLang="zh-CN" sz="2400" dirty="0">
                <a:solidFill>
                  <a:srgbClr val="080808"/>
                </a:solidFill>
                <a:latin typeface="楷体" panose="02010609060101010101" pitchFamily="49" charset="-122"/>
                <a:ea typeface="楷体" panose="02010609060101010101" pitchFamily="49" charset="-122"/>
              </a:rPr>
              <a:t>fib(5)</a:t>
            </a:r>
            <a:r>
              <a:rPr lang="zh-CN" altLang="en-US" sz="2400" dirty="0">
                <a:solidFill>
                  <a:srgbClr val="080808"/>
                </a:solidFill>
                <a:latin typeface="楷体" panose="02010609060101010101" pitchFamily="49" charset="-122"/>
                <a:ea typeface="楷体" panose="02010609060101010101" pitchFamily="49" charset="-122"/>
              </a:rPr>
              <a:t>要递归调用</a:t>
            </a:r>
            <a:r>
              <a:rPr lang="en-US" altLang="zh-CN" sz="2400" dirty="0">
                <a:solidFill>
                  <a:srgbClr val="080808"/>
                </a:solidFill>
                <a:latin typeface="楷体" panose="02010609060101010101" pitchFamily="49" charset="-122"/>
                <a:ea typeface="楷体" panose="02010609060101010101" pitchFamily="49" charset="-122"/>
              </a:rPr>
              <a:t>fib(4)</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fib(3)</a:t>
            </a:r>
            <a:r>
              <a:rPr lang="zh-CN" altLang="en-US" sz="2400" dirty="0">
                <a:solidFill>
                  <a:srgbClr val="080808"/>
                </a:solidFill>
                <a:latin typeface="楷体" panose="02010609060101010101" pitchFamily="49" charset="-122"/>
                <a:ea typeface="楷体" panose="02010609060101010101" pitchFamily="49" charset="-122"/>
              </a:rPr>
              <a:t>，求解</a:t>
            </a:r>
            <a:r>
              <a:rPr lang="en-US" altLang="zh-CN" sz="2400" dirty="0">
                <a:solidFill>
                  <a:srgbClr val="080808"/>
                </a:solidFill>
                <a:latin typeface="楷体" panose="02010609060101010101" pitchFamily="49" charset="-122"/>
                <a:ea typeface="楷体" panose="02010609060101010101" pitchFamily="49" charset="-122"/>
              </a:rPr>
              <a:t>fib(4)</a:t>
            </a:r>
            <a:r>
              <a:rPr lang="zh-CN" altLang="en-US" sz="2400" dirty="0">
                <a:solidFill>
                  <a:srgbClr val="080808"/>
                </a:solidFill>
                <a:latin typeface="楷体" panose="02010609060101010101" pitchFamily="49" charset="-122"/>
                <a:ea typeface="楷体" panose="02010609060101010101" pitchFamily="49" charset="-122"/>
              </a:rPr>
              <a:t>又要递归调用</a:t>
            </a:r>
            <a:r>
              <a:rPr lang="en-US" altLang="zh-CN" sz="2400" dirty="0">
                <a:solidFill>
                  <a:srgbClr val="080808"/>
                </a:solidFill>
                <a:latin typeface="楷体" panose="02010609060101010101" pitchFamily="49" charset="-122"/>
                <a:ea typeface="楷体" panose="02010609060101010101" pitchFamily="49" charset="-122"/>
              </a:rPr>
              <a:t>fib(3)</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fib(2)</a:t>
            </a:r>
            <a:r>
              <a:rPr lang="zh-CN" altLang="en-US" sz="2400" dirty="0">
                <a:solidFill>
                  <a:srgbClr val="080808"/>
                </a:solidFill>
                <a:latin typeface="楷体" panose="02010609060101010101" pitchFamily="49" charset="-122"/>
                <a:ea typeface="楷体" panose="02010609060101010101" pitchFamily="49" charset="-122"/>
              </a:rPr>
              <a:t>，求解</a:t>
            </a:r>
            <a:r>
              <a:rPr lang="en-US" altLang="zh-CN" sz="2400" dirty="0">
                <a:solidFill>
                  <a:srgbClr val="080808"/>
                </a:solidFill>
                <a:latin typeface="楷体" panose="02010609060101010101" pitchFamily="49" charset="-122"/>
                <a:ea typeface="楷体" panose="02010609060101010101" pitchFamily="49" charset="-122"/>
              </a:rPr>
              <a:t>fib(3)</a:t>
            </a:r>
            <a:r>
              <a:rPr lang="zh-CN" altLang="en-US" sz="2400" dirty="0">
                <a:solidFill>
                  <a:srgbClr val="080808"/>
                </a:solidFill>
                <a:latin typeface="楷体" panose="02010609060101010101" pitchFamily="49" charset="-122"/>
                <a:ea typeface="楷体" panose="02010609060101010101" pitchFamily="49" charset="-122"/>
              </a:rPr>
              <a:t>又要递归调用</a:t>
            </a:r>
            <a:r>
              <a:rPr lang="en-US" altLang="zh-CN" sz="2400" dirty="0">
                <a:solidFill>
                  <a:srgbClr val="080808"/>
                </a:solidFill>
                <a:latin typeface="楷体" panose="02010609060101010101" pitchFamily="49" charset="-122"/>
                <a:ea typeface="楷体" panose="02010609060101010101" pitchFamily="49" charset="-122"/>
              </a:rPr>
              <a:t>fib(2)</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fib(1)</a:t>
            </a:r>
            <a:r>
              <a:rPr lang="zh-CN" altLang="en-US" sz="2400" dirty="0">
                <a:solidFill>
                  <a:srgbClr val="080808"/>
                </a:solidFill>
                <a:latin typeface="楷体" panose="02010609060101010101" pitchFamily="49" charset="-122"/>
                <a:ea typeface="楷体" panose="02010609060101010101" pitchFamily="49" charset="-122"/>
              </a:rPr>
              <a:t>，因此斐波那契数列的递归算法的时间复杂度为</a:t>
            </a:r>
            <a:r>
              <a:rPr lang="en-US" altLang="zh-CN" sz="2400" dirty="0">
                <a:solidFill>
                  <a:srgbClr val="080808"/>
                </a:solidFill>
                <a:latin typeface="楷体" panose="02010609060101010101" pitchFamily="49" charset="-122"/>
                <a:ea typeface="楷体" panose="02010609060101010101" pitchFamily="49" charset="-122"/>
              </a:rPr>
              <a:t>O(2</a:t>
            </a:r>
            <a:r>
              <a:rPr lang="en-US" altLang="zh-CN" sz="2400" baseline="30000" dirty="0">
                <a:solidFill>
                  <a:srgbClr val="080808"/>
                </a:solidFill>
                <a:latin typeface="楷体" panose="02010609060101010101" pitchFamily="49" charset="-122"/>
                <a:ea typeface="楷体" panose="02010609060101010101" pitchFamily="49" charset="-122"/>
              </a:rPr>
              <a:t>n</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3926599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C546C5B7-9FCF-4942-B5E6-0E31CC8FD809}"/>
              </a:ext>
            </a:extLst>
          </p:cNvPr>
          <p:cNvSpPr txBox="1">
            <a:spLocks noChangeArrowheads="1"/>
          </p:cNvSpPr>
          <p:nvPr/>
        </p:nvSpPr>
        <p:spPr bwMode="auto">
          <a:xfrm>
            <a:off x="539552" y="856357"/>
            <a:ext cx="8363699"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long fib1(int n)</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long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twopre</a:t>
            </a:r>
            <a:r>
              <a:rPr lang="en-US" altLang="zh-CN" sz="2400" dirty="0">
                <a:solidFill>
                  <a:srgbClr val="080808"/>
                </a:solidFill>
                <a:latin typeface="楷体" panose="02010609060101010101" pitchFamily="49" charset="-122"/>
                <a:ea typeface="楷体" panose="02010609060101010101" pitchFamily="49" charset="-122"/>
              </a:rPr>
              <a:t>, current;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 (n == 1 || n == 2)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 = 1;</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twopre</a:t>
            </a:r>
            <a:r>
              <a:rPr lang="en-US" altLang="zh-CN" sz="2400" dirty="0">
                <a:solidFill>
                  <a:srgbClr val="080808"/>
                </a:solidFill>
                <a:latin typeface="楷体" panose="02010609060101010101" pitchFamily="49" charset="-122"/>
                <a:ea typeface="楷体" panose="02010609060101010101" pitchFamily="49" charset="-122"/>
              </a:rPr>
              <a:t> = 1;</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for(</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 3;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&lt;= n;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current =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 + </a:t>
            </a:r>
            <a:r>
              <a:rPr lang="en-US" altLang="zh-CN" sz="2400" dirty="0" err="1">
                <a:solidFill>
                  <a:srgbClr val="080808"/>
                </a:solidFill>
                <a:latin typeface="楷体" panose="02010609060101010101" pitchFamily="49" charset="-122"/>
                <a:ea typeface="楷体" panose="02010609060101010101" pitchFamily="49" charset="-122"/>
              </a:rPr>
              <a:t>twopre</a:t>
            </a:r>
            <a:r>
              <a:rPr lang="en-US" altLang="zh-CN"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twopre</a:t>
            </a:r>
            <a:r>
              <a:rPr lang="en-US" altLang="zh-CN" sz="2400" dirty="0">
                <a:solidFill>
                  <a:srgbClr val="080808"/>
                </a:solidFill>
                <a:latin typeface="楷体" panose="02010609060101010101" pitchFamily="49" charset="-122"/>
                <a:ea typeface="楷体" panose="02010609060101010101" pitchFamily="49" charset="-122"/>
              </a:rPr>
              <a:t> =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 = current;</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current;}}</a:t>
            </a:r>
          </a:p>
        </p:txBody>
      </p:sp>
    </p:spTree>
    <p:extLst>
      <p:ext uri="{BB962C8B-B14F-4D97-AF65-F5344CB8AC3E}">
        <p14:creationId xmlns:p14="http://schemas.microsoft.com/office/powerpoint/2010/main" val="31286502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1C07DAA7-382D-467A-AE8F-49FF4E4DCC19}"/>
              </a:ext>
            </a:extLst>
          </p:cNvPr>
          <p:cNvSpPr txBox="1">
            <a:spLocks noChangeArrowheads="1"/>
          </p:cNvSpPr>
          <p:nvPr/>
        </p:nvSpPr>
        <p:spPr bwMode="auto">
          <a:xfrm>
            <a:off x="390150" y="1412776"/>
            <a:ext cx="850233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斐波那契数列的非递归算法的时间复杂度为</a:t>
            </a:r>
            <a:r>
              <a:rPr lang="en-US" altLang="zh-CN" sz="2400" dirty="0">
                <a:solidFill>
                  <a:srgbClr val="080808"/>
                </a:solidFill>
                <a:latin typeface="楷体" panose="02010609060101010101" pitchFamily="49" charset="-122"/>
                <a:ea typeface="楷体" panose="02010609060101010101" pitchFamily="49" charset="-122"/>
              </a:rPr>
              <a:t>O(n)</a:t>
            </a:r>
            <a:r>
              <a:rPr lang="zh-CN" altLang="en-US" sz="2400" dirty="0">
                <a:solidFill>
                  <a:srgbClr val="080808"/>
                </a:solidFill>
                <a:latin typeface="楷体" panose="02010609060101010101" pitchFamily="49" charset="-122"/>
                <a:ea typeface="楷体" panose="02010609060101010101" pitchFamily="49" charset="-122"/>
              </a:rPr>
              <a:t>。对比递归算法和非递归算法，发现非递归算法在计算第</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项的值的时候使用的是之前已经计算得到并保存下来的第</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项和第</a:t>
            </a:r>
            <a:r>
              <a:rPr lang="en-US" altLang="zh-CN" sz="2400" dirty="0">
                <a:solidFill>
                  <a:srgbClr val="080808"/>
                </a:solidFill>
                <a:latin typeface="楷体" panose="02010609060101010101" pitchFamily="49" charset="-122"/>
                <a:ea typeface="楷体" panose="02010609060101010101" pitchFamily="49" charset="-122"/>
              </a:rPr>
              <a:t>n-2</a:t>
            </a:r>
            <a:r>
              <a:rPr lang="zh-CN" altLang="en-US" sz="2400" dirty="0">
                <a:solidFill>
                  <a:srgbClr val="080808"/>
                </a:solidFill>
                <a:latin typeface="楷体" panose="02010609060101010101" pitchFamily="49" charset="-122"/>
                <a:ea typeface="楷体" panose="02010609060101010101" pitchFamily="49" charset="-122"/>
              </a:rPr>
              <a:t>项的值，其时间复杂度为</a:t>
            </a:r>
            <a:r>
              <a:rPr lang="en-US" altLang="zh-CN" sz="2400" dirty="0">
                <a:solidFill>
                  <a:srgbClr val="080808"/>
                </a:solidFill>
                <a:latin typeface="楷体" panose="02010609060101010101" pitchFamily="49" charset="-122"/>
                <a:ea typeface="楷体" panose="02010609060101010101" pitchFamily="49" charset="-122"/>
              </a:rPr>
              <a:t>O(n)</a:t>
            </a:r>
            <a:r>
              <a:rPr lang="zh-CN" altLang="en-US" sz="2400" dirty="0">
                <a:solidFill>
                  <a:srgbClr val="080808"/>
                </a:solidFill>
                <a:latin typeface="楷体" panose="02010609060101010101" pitchFamily="49" charset="-122"/>
                <a:ea typeface="楷体" panose="02010609060101010101" pitchFamily="49" charset="-122"/>
              </a:rPr>
              <a:t>；而递归算法在计算第</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项的值的时候，必须要先计算第</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项和第</a:t>
            </a:r>
            <a:r>
              <a:rPr lang="en-US" altLang="zh-CN" sz="2400" dirty="0">
                <a:solidFill>
                  <a:srgbClr val="080808"/>
                </a:solidFill>
                <a:latin typeface="楷体" panose="02010609060101010101" pitchFamily="49" charset="-122"/>
                <a:ea typeface="楷体" panose="02010609060101010101" pitchFamily="49" charset="-122"/>
              </a:rPr>
              <a:t>n-2</a:t>
            </a:r>
            <a:r>
              <a:rPr lang="zh-CN" altLang="en-US" sz="2400" dirty="0">
                <a:solidFill>
                  <a:srgbClr val="080808"/>
                </a:solidFill>
                <a:latin typeface="楷体" panose="02010609060101010101" pitchFamily="49" charset="-122"/>
                <a:ea typeface="楷体" panose="02010609060101010101" pitchFamily="49" charset="-122"/>
              </a:rPr>
              <a:t>项的值，而之前所求出的</a:t>
            </a:r>
            <a:r>
              <a:rPr lang="en-US" altLang="zh-CN" sz="2400" dirty="0">
                <a:solidFill>
                  <a:srgbClr val="080808"/>
                </a:solidFill>
                <a:latin typeface="楷体" panose="02010609060101010101" pitchFamily="49" charset="-122"/>
                <a:ea typeface="楷体" panose="02010609060101010101" pitchFamily="49" charset="-122"/>
              </a:rPr>
              <a:t>fib(n-1)</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fib(n-2)</a:t>
            </a:r>
            <a:r>
              <a:rPr lang="zh-CN" altLang="en-US" sz="2400" dirty="0">
                <a:solidFill>
                  <a:srgbClr val="080808"/>
                </a:solidFill>
                <a:latin typeface="楷体" panose="02010609060101010101" pitchFamily="49" charset="-122"/>
                <a:ea typeface="楷体" panose="02010609060101010101" pitchFamily="49" charset="-122"/>
              </a:rPr>
              <a:t>是没有保存的，因此存在很多次重复计算的问题，导致其时间复杂度增加，为</a:t>
            </a:r>
            <a:r>
              <a:rPr lang="en-US" altLang="zh-CN" sz="2400" dirty="0">
                <a:solidFill>
                  <a:srgbClr val="080808"/>
                </a:solidFill>
                <a:latin typeface="楷体" panose="02010609060101010101" pitchFamily="49" charset="-122"/>
                <a:ea typeface="楷体" panose="02010609060101010101" pitchFamily="49" charset="-122"/>
              </a:rPr>
              <a:t>O(2</a:t>
            </a:r>
            <a:r>
              <a:rPr lang="en-US" altLang="zh-CN" sz="2400" baseline="30000" dirty="0">
                <a:solidFill>
                  <a:srgbClr val="080808"/>
                </a:solidFill>
                <a:latin typeface="楷体" panose="02010609060101010101" pitchFamily="49" charset="-122"/>
                <a:ea typeface="楷体" panose="02010609060101010101" pitchFamily="49" charset="-122"/>
              </a:rPr>
              <a:t>n</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使用递归技术能够使得算法的结构清晰，易于理解， 缺点是运行效率较低，通常情况下算法的时间复杂度要比非递归算法高。</a:t>
            </a:r>
          </a:p>
        </p:txBody>
      </p:sp>
    </p:spTree>
    <p:extLst>
      <p:ext uri="{BB962C8B-B14F-4D97-AF65-F5344CB8AC3E}">
        <p14:creationId xmlns:p14="http://schemas.microsoft.com/office/powerpoint/2010/main" val="38537609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456666" y="2082636"/>
            <a:ext cx="857983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递归函数被调用时，系统为每一次递归调用开辟一组存储单元，用来存放两类信息：本次调用函数的返回地址和调用函数的局部变量值。</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系统采用运行时栈的形式来存储这些数据。每一层递归调用所需保存的信息构成运行时栈的一个记录，在每进入下一层的递归调用时，系统就会建立一个新的记录，并把这个工作记录入栈成为运行时栈新的栈顶；每返回一层递归调用，就出栈一个工作记录，把当前栈顶保留的值送回相应的局部变量中进行恢复，并按栈顶中的返回地址，从调用函数的断点继续执行。</a:t>
            </a:r>
          </a:p>
        </p:txBody>
      </p:sp>
      <p:sp>
        <p:nvSpPr>
          <p:cNvPr id="2" name="矩形 1">
            <a:extLst>
              <a:ext uri="{FF2B5EF4-FFF2-40B4-BE49-F238E27FC236}">
                <a16:creationId xmlns:a16="http://schemas.microsoft.com/office/drawing/2014/main" id="{48147141-8E79-436F-80F1-01402BBB57BB}"/>
              </a:ext>
            </a:extLst>
          </p:cNvPr>
          <p:cNvSpPr/>
          <p:nvPr/>
        </p:nvSpPr>
        <p:spPr>
          <a:xfrm>
            <a:off x="179512" y="1124744"/>
            <a:ext cx="2714205"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itchFamily="49" charset="-122"/>
                <a:ea typeface="楷体" pitchFamily="49" charset="-122"/>
              </a:rPr>
              <a:t>3.1.5 </a:t>
            </a:r>
            <a:r>
              <a:rPr lang="zh-CN" altLang="en-US" sz="2800" b="1" dirty="0">
                <a:solidFill>
                  <a:srgbClr val="0000FF"/>
                </a:solidFill>
                <a:latin typeface="楷体" pitchFamily="49" charset="-122"/>
                <a:ea typeface="楷体" pitchFamily="49" charset="-122"/>
              </a:rPr>
              <a:t>递归过程</a:t>
            </a:r>
          </a:p>
        </p:txBody>
      </p:sp>
    </p:spTree>
    <p:extLst>
      <p:ext uri="{BB962C8B-B14F-4D97-AF65-F5344CB8AC3E}">
        <p14:creationId xmlns:p14="http://schemas.microsoft.com/office/powerpoint/2010/main" val="36187672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EED27883-1F92-42F4-8A3C-5E92150D8DBD}"/>
              </a:ext>
            </a:extLst>
          </p:cNvPr>
          <p:cNvSpPr txBox="1">
            <a:spLocks noChangeArrowheads="1"/>
          </p:cNvSpPr>
          <p:nvPr/>
        </p:nvSpPr>
        <p:spPr bwMode="auto">
          <a:xfrm>
            <a:off x="179512" y="2060848"/>
            <a:ext cx="8604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3.3】</a:t>
            </a:r>
            <a:r>
              <a:rPr lang="zh-CN" altLang="en-US" sz="2400" dirty="0">
                <a:solidFill>
                  <a:srgbClr val="080808"/>
                </a:solidFill>
                <a:latin typeface="楷体" panose="02010609060101010101" pitchFamily="49" charset="-122"/>
                <a:ea typeface="楷体" panose="02010609060101010101" pitchFamily="49" charset="-122"/>
              </a:rPr>
              <a:t>设计一个输出如下形式数值的递归算法。</a:t>
            </a:r>
          </a:p>
        </p:txBody>
      </p:sp>
      <p:sp>
        <p:nvSpPr>
          <p:cNvPr id="3"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269874" y="5373216"/>
            <a:ext cx="86042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解题思路：首先分解问题，可以分解为两个问题：一是输出一行值为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的数值；二是原问题的子问题，也就是打印</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行数值的问题。递归的出口是当参数</a:t>
            </a:r>
            <a:r>
              <a:rPr lang="en-US" altLang="zh-CN" sz="2400" dirty="0">
                <a:solidFill>
                  <a:srgbClr val="080808"/>
                </a:solidFill>
                <a:latin typeface="楷体" panose="02010609060101010101" pitchFamily="49" charset="-122"/>
                <a:ea typeface="楷体" panose="02010609060101010101" pitchFamily="49" charset="-122"/>
              </a:rPr>
              <a:t>n≤0</a:t>
            </a:r>
            <a:r>
              <a:rPr lang="zh-CN" altLang="en-US" sz="2400" dirty="0">
                <a:solidFill>
                  <a:srgbClr val="080808"/>
                </a:solidFill>
                <a:latin typeface="楷体" panose="02010609060101010101" pitchFamily="49" charset="-122"/>
                <a:ea typeface="楷体" panose="02010609060101010101" pitchFamily="49" charset="-122"/>
              </a:rPr>
              <a:t>时结束。</a:t>
            </a:r>
          </a:p>
        </p:txBody>
      </p:sp>
      <p:sp>
        <p:nvSpPr>
          <p:cNvPr id="4" name="Text Box 3">
            <a:extLst>
              <a:ext uri="{FF2B5EF4-FFF2-40B4-BE49-F238E27FC236}">
                <a16:creationId xmlns:a16="http://schemas.microsoft.com/office/drawing/2014/main" id="{C0E2F760-82C1-408B-895F-A8EFFEB385C4}"/>
              </a:ext>
            </a:extLst>
          </p:cNvPr>
          <p:cNvSpPr txBox="1">
            <a:spLocks noChangeArrowheads="1"/>
          </p:cNvSpPr>
          <p:nvPr/>
        </p:nvSpPr>
        <p:spPr bwMode="auto">
          <a:xfrm>
            <a:off x="2083739" y="1065375"/>
            <a:ext cx="4976520" cy="584775"/>
          </a:xfrm>
          <a:prstGeom prst="rect">
            <a:avLst/>
          </a:prstGeom>
          <a:noFill/>
          <a:ln w="9525">
            <a:noFill/>
            <a:miter lim="800000"/>
            <a:headEnd/>
            <a:tailEnd/>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itchFamily="49" charset="-122"/>
              </a:rPr>
              <a:t>3.2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itchFamily="49" charset="-122"/>
              </a:rPr>
              <a:t>递归设计实例</a:t>
            </a:r>
          </a:p>
        </p:txBody>
      </p:sp>
      <p:pic>
        <p:nvPicPr>
          <p:cNvPr id="2" name="图片 1">
            <a:extLst>
              <a:ext uri="{FF2B5EF4-FFF2-40B4-BE49-F238E27FC236}">
                <a16:creationId xmlns:a16="http://schemas.microsoft.com/office/drawing/2014/main" id="{1D654ECC-12F0-4994-A75E-68DB8B63BE41}"/>
              </a:ext>
            </a:extLst>
          </p:cNvPr>
          <p:cNvPicPr>
            <a:picLocks noChangeAspect="1"/>
          </p:cNvPicPr>
          <p:nvPr/>
        </p:nvPicPr>
        <p:blipFill>
          <a:blip r:embed="rId7"/>
          <a:stretch>
            <a:fillRect/>
          </a:stretch>
        </p:blipFill>
        <p:spPr>
          <a:xfrm>
            <a:off x="1547663" y="2771411"/>
            <a:ext cx="3064187" cy="2313773"/>
          </a:xfrm>
          <a:prstGeom prst="rect">
            <a:avLst/>
          </a:prstGeom>
        </p:spPr>
      </p:pic>
    </p:spTree>
    <p:extLst>
      <p:ext uri="{BB962C8B-B14F-4D97-AF65-F5344CB8AC3E}">
        <p14:creationId xmlns:p14="http://schemas.microsoft.com/office/powerpoint/2010/main" val="3347043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EED27883-1F92-42F4-8A3C-5E92150D8DBD}"/>
              </a:ext>
            </a:extLst>
          </p:cNvPr>
          <p:cNvSpPr txBox="1">
            <a:spLocks noChangeArrowheads="1"/>
          </p:cNvSpPr>
          <p:nvPr/>
        </p:nvSpPr>
        <p:spPr bwMode="auto">
          <a:xfrm>
            <a:off x="571060" y="1074509"/>
            <a:ext cx="800188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void Display(int n)</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for(</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 1;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&lt;= n;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a:t>
            </a:r>
            <a:r>
              <a:rPr lang="en-US" altLang="zh-CN" sz="2400">
                <a:solidFill>
                  <a:srgbClr val="080808"/>
                </a:solidFill>
                <a:latin typeface="楷体" panose="02010609060101010101" pitchFamily="49" charset="-122"/>
                <a:ea typeface="楷体" panose="02010609060101010101" pitchFamily="49" charset="-122"/>
              </a:rPr>
              <a:t>d </a:t>
            </a:r>
            <a:r>
              <a:rPr lang="en-US" altLang="zh-CN" sz="2400" smtClean="0">
                <a:solidFill>
                  <a:srgbClr val="080808"/>
                </a:solidFill>
                <a:latin typeface="楷体" panose="02010609060101010101" pitchFamily="49" charset="-122"/>
                <a:ea typeface="楷体" panose="02010609060101010101" pitchFamily="49" charset="-122"/>
              </a:rPr>
              <a:t>“,n);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(“\n“);</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 (n &gt; 0)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Display(n - 1);	               //</a:t>
            </a:r>
            <a:r>
              <a:rPr lang="zh-CN" altLang="en-US" sz="2400" dirty="0">
                <a:solidFill>
                  <a:srgbClr val="080808"/>
                </a:solidFill>
                <a:latin typeface="楷体" panose="02010609060101010101" pitchFamily="49" charset="-122"/>
                <a:ea typeface="楷体" panose="02010609060101010101" pitchFamily="49" charset="-122"/>
              </a:rPr>
              <a:t>递归调用 </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//n&lt;=0</a:t>
            </a:r>
            <a:r>
              <a:rPr lang="zh-CN" altLang="en-US" sz="2400" dirty="0">
                <a:solidFill>
                  <a:srgbClr val="080808"/>
                </a:solidFill>
                <a:latin typeface="楷体" panose="02010609060101010101" pitchFamily="49" charset="-122"/>
                <a:ea typeface="楷体" panose="02010609060101010101" pitchFamily="49" charset="-122"/>
              </a:rPr>
              <a:t>为递归出口，递归出口为空语句</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29284779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EED27883-1F92-42F4-8A3C-5E92150D8DBD}"/>
              </a:ext>
            </a:extLst>
          </p:cNvPr>
          <p:cNvSpPr txBox="1">
            <a:spLocks noChangeArrowheads="1"/>
          </p:cNvSpPr>
          <p:nvPr/>
        </p:nvSpPr>
        <p:spPr bwMode="auto">
          <a:xfrm>
            <a:off x="248779" y="1124744"/>
            <a:ext cx="8604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3.4】</a:t>
            </a:r>
            <a:r>
              <a:rPr lang="zh-CN" altLang="en-US" sz="2400" dirty="0">
                <a:solidFill>
                  <a:srgbClr val="080808"/>
                </a:solidFill>
                <a:latin typeface="楷体" panose="02010609060101010101" pitchFamily="49" charset="-122"/>
                <a:ea typeface="楷体" panose="02010609060101010101" pitchFamily="49" charset="-122"/>
              </a:rPr>
              <a:t>设计一个输出如下形式数值的递归算法。</a:t>
            </a:r>
          </a:p>
        </p:txBody>
      </p:sp>
      <p:sp>
        <p:nvSpPr>
          <p:cNvPr id="3"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248779" y="4725144"/>
            <a:ext cx="86042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解题思路：首先分解问题，这道题其实和上一题是同类型的问题，也可以分解为两个问题：一是原问题的子问题；二是输出一行值为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的数值，也就是打印</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行数值的问题。和上一题的区别在于，上一题是先输出，再递归调用，本题是先递归调用，再输出，递归的出口是当参数</a:t>
            </a:r>
            <a:r>
              <a:rPr lang="en-US" altLang="zh-CN" sz="2400" dirty="0">
                <a:solidFill>
                  <a:srgbClr val="080808"/>
                </a:solidFill>
                <a:latin typeface="楷体" panose="02010609060101010101" pitchFamily="49" charset="-122"/>
                <a:ea typeface="楷体" panose="02010609060101010101" pitchFamily="49" charset="-122"/>
              </a:rPr>
              <a:t>n≤0</a:t>
            </a:r>
            <a:r>
              <a:rPr lang="zh-CN" altLang="en-US" sz="2400" dirty="0">
                <a:solidFill>
                  <a:srgbClr val="080808"/>
                </a:solidFill>
                <a:latin typeface="楷体" panose="02010609060101010101" pitchFamily="49" charset="-122"/>
                <a:ea typeface="楷体" panose="02010609060101010101" pitchFamily="49" charset="-122"/>
              </a:rPr>
              <a:t>时结束。</a:t>
            </a:r>
          </a:p>
        </p:txBody>
      </p:sp>
      <p:pic>
        <p:nvPicPr>
          <p:cNvPr id="5" name="图片 4">
            <a:extLst>
              <a:ext uri="{FF2B5EF4-FFF2-40B4-BE49-F238E27FC236}">
                <a16:creationId xmlns:a16="http://schemas.microsoft.com/office/drawing/2014/main" id="{1269D924-37D1-4E36-8408-6BA2CB00020D}"/>
              </a:ext>
            </a:extLst>
          </p:cNvPr>
          <p:cNvPicPr>
            <a:picLocks noChangeAspect="1"/>
          </p:cNvPicPr>
          <p:nvPr/>
        </p:nvPicPr>
        <p:blipFill>
          <a:blip r:embed="rId7"/>
          <a:stretch>
            <a:fillRect/>
          </a:stretch>
        </p:blipFill>
        <p:spPr>
          <a:xfrm>
            <a:off x="1403648" y="1875503"/>
            <a:ext cx="3845828" cy="2558382"/>
          </a:xfrm>
          <a:prstGeom prst="rect">
            <a:avLst/>
          </a:prstGeom>
        </p:spPr>
      </p:pic>
    </p:spTree>
    <p:extLst>
      <p:ext uri="{BB962C8B-B14F-4D97-AF65-F5344CB8AC3E}">
        <p14:creationId xmlns:p14="http://schemas.microsoft.com/office/powerpoint/2010/main" val="3737819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EED27883-1F92-42F4-8A3C-5E92150D8DBD}"/>
              </a:ext>
            </a:extLst>
          </p:cNvPr>
          <p:cNvSpPr txBox="1">
            <a:spLocks noChangeArrowheads="1"/>
          </p:cNvSpPr>
          <p:nvPr/>
        </p:nvSpPr>
        <p:spPr bwMode="auto">
          <a:xfrm>
            <a:off x="571060" y="1074509"/>
            <a:ext cx="800188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void Display1(int n)</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if(n&gt;0)</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Display (n-1);    //</a:t>
            </a:r>
            <a:r>
              <a:rPr lang="zh-CN" altLang="en-US" sz="2400" dirty="0">
                <a:solidFill>
                  <a:srgbClr val="080808"/>
                </a:solidFill>
                <a:latin typeface="楷体" panose="02010609060101010101" pitchFamily="49" charset="-122"/>
                <a:ea typeface="楷体" panose="02010609060101010101" pitchFamily="49" charset="-122"/>
              </a:rPr>
              <a:t>递归调用 </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//n&lt;=0</a:t>
            </a:r>
            <a:r>
              <a:rPr lang="zh-CN" altLang="en-US" sz="2400" dirty="0">
                <a:solidFill>
                  <a:srgbClr val="080808"/>
                </a:solidFill>
                <a:latin typeface="楷体" panose="02010609060101010101" pitchFamily="49" charset="-122"/>
                <a:ea typeface="楷体" panose="02010609060101010101" pitchFamily="49" charset="-122"/>
              </a:rPr>
              <a:t>为递归出口，递归出口为空语句</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for(</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r>
              <a:rPr lang="en-US" altLang="zh-CN" sz="2400" dirty="0" err="1">
                <a:solidFill>
                  <a:srgbClr val="080808"/>
                </a:solidFill>
                <a:latin typeface="楷体" panose="02010609060101010101" pitchFamily="49" charset="-122"/>
                <a:ea typeface="楷体" panose="02010609060101010101" pitchFamily="49" charset="-122"/>
              </a:rPr>
              <a:t>n;i</a:t>
            </a:r>
            <a:r>
              <a:rPr lang="en-US" altLang="zh-CN" sz="2400" dirty="0">
                <a:solidFill>
                  <a:srgbClr val="080808"/>
                </a:solidFill>
                <a:latin typeface="楷体" panose="02010609060101010101" pitchFamily="49" charset="-122"/>
                <a:ea typeface="楷体" panose="02010609060101010101" pitchFamily="49" charset="-122"/>
              </a:rPr>
              <a:t>&gt;0;i--)</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 ("%d ",n);</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("\n");</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14222512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EED27883-1F92-42F4-8A3C-5E92150D8DBD}"/>
              </a:ext>
            </a:extLst>
          </p:cNvPr>
          <p:cNvSpPr txBox="1">
            <a:spLocks noChangeArrowheads="1"/>
          </p:cNvSpPr>
          <p:nvPr/>
        </p:nvSpPr>
        <p:spPr bwMode="auto">
          <a:xfrm>
            <a:off x="248779" y="1124744"/>
            <a:ext cx="86042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3.5】</a:t>
            </a:r>
            <a:r>
              <a:rPr lang="zh-CN" altLang="en-US" sz="2400" dirty="0">
                <a:solidFill>
                  <a:srgbClr val="080808"/>
                </a:solidFill>
                <a:latin typeface="楷体" panose="02010609060101010101" pitchFamily="49" charset="-122"/>
                <a:ea typeface="楷体" panose="02010609060101010101" pitchFamily="49" charset="-122"/>
              </a:rPr>
              <a:t>委员会问题。问题描述：从由</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个人组成的团体中选出</a:t>
            </a:r>
            <a:r>
              <a:rPr lang="en-US" altLang="zh-CN" sz="2400" dirty="0">
                <a:solidFill>
                  <a:srgbClr val="080808"/>
                </a:solidFill>
                <a:latin typeface="楷体" panose="02010609060101010101" pitchFamily="49" charset="-122"/>
                <a:ea typeface="楷体" panose="02010609060101010101" pitchFamily="49" charset="-122"/>
              </a:rPr>
              <a:t>k (</a:t>
            </a:r>
            <a:r>
              <a:rPr lang="en-US" altLang="zh-CN" sz="2400" dirty="0" err="1">
                <a:solidFill>
                  <a:srgbClr val="080808"/>
                </a:solidFill>
                <a:latin typeface="楷体" panose="02010609060101010101" pitchFamily="49" charset="-122"/>
                <a:ea typeface="楷体" panose="02010609060101010101" pitchFamily="49" charset="-122"/>
              </a:rPr>
              <a:t>k≤n</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个人组成一个委员会，请设计算法求出共有多少种构成方法。</a:t>
            </a:r>
          </a:p>
        </p:txBody>
      </p:sp>
      <p:sp>
        <p:nvSpPr>
          <p:cNvPr id="3"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269875" y="2459504"/>
            <a:ext cx="860425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解题思路：从</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个人中选出</a:t>
            </a:r>
            <a:r>
              <a:rPr lang="en-US" altLang="zh-CN" sz="2400" dirty="0">
                <a:solidFill>
                  <a:srgbClr val="080808"/>
                </a:solidFill>
                <a:latin typeface="楷体" panose="02010609060101010101" pitchFamily="49" charset="-122"/>
                <a:ea typeface="楷体" panose="02010609060101010101" pitchFamily="49" charset="-122"/>
              </a:rPr>
              <a:t>k(</a:t>
            </a:r>
            <a:r>
              <a:rPr lang="en-US" altLang="zh-CN" sz="2400" dirty="0" err="1">
                <a:solidFill>
                  <a:srgbClr val="080808"/>
                </a:solidFill>
                <a:latin typeface="楷体" panose="02010609060101010101" pitchFamily="49" charset="-122"/>
                <a:ea typeface="楷体" panose="02010609060101010101" pitchFamily="49" charset="-122"/>
              </a:rPr>
              <a:t>k≤n</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个人的问题是一个组合问题。首先将</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个人固定位置，如此从</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个人中选出</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个人的问题就分解成为两种情况：第一种情况是第一个人是委员会的成员，即包括在</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个人中；第二种情况是是第一个人不是委员会的成员，即不包括在</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个人中。对于第一种情况，问题就简化为从</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个人中选出</a:t>
            </a:r>
            <a:r>
              <a:rPr lang="en-US" altLang="zh-CN" sz="2400" dirty="0">
                <a:solidFill>
                  <a:srgbClr val="080808"/>
                </a:solidFill>
                <a:latin typeface="楷体" panose="02010609060101010101" pitchFamily="49" charset="-122"/>
                <a:ea typeface="楷体" panose="02010609060101010101" pitchFamily="49" charset="-122"/>
              </a:rPr>
              <a:t>k-1</a:t>
            </a:r>
            <a:r>
              <a:rPr lang="zh-CN" altLang="en-US" sz="2400" dirty="0">
                <a:solidFill>
                  <a:srgbClr val="080808"/>
                </a:solidFill>
                <a:latin typeface="楷体" panose="02010609060101010101" pitchFamily="49" charset="-122"/>
                <a:ea typeface="楷体" panose="02010609060101010101" pitchFamily="49" charset="-122"/>
              </a:rPr>
              <a:t>个人的问题，这是原问题的子问题；对于第二种情况，问题就简化为从</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个人中抽出</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个人的问题，这也是原问题的子问题，原问题的解等于以上两部分之和。</a:t>
            </a:r>
          </a:p>
        </p:txBody>
      </p:sp>
    </p:spTree>
    <p:extLst>
      <p:ext uri="{BB962C8B-B14F-4D97-AF65-F5344CB8AC3E}">
        <p14:creationId xmlns:p14="http://schemas.microsoft.com/office/powerpoint/2010/main" val="39366430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E4FA385-2D8C-4923-A338-E3CB57D01DC0}"/>
              </a:ext>
            </a:extLst>
          </p:cNvPr>
          <p:cNvPicPr/>
          <p:nvPr/>
        </p:nvPicPr>
        <p:blipFill>
          <a:blip r:embed="rId2">
            <a:extLst>
              <a:ext uri="{28A0092B-C50C-407E-A947-70E740481C1C}">
                <a14:useLocalDpi xmlns:a14="http://schemas.microsoft.com/office/drawing/2010/main" val="0"/>
              </a:ext>
            </a:extLst>
          </a:blip>
          <a:stretch>
            <a:fillRect/>
          </a:stretch>
        </p:blipFill>
        <p:spPr>
          <a:xfrm>
            <a:off x="881590" y="1268760"/>
            <a:ext cx="7380820" cy="5328592"/>
          </a:xfrm>
          <a:prstGeom prst="rect">
            <a:avLst/>
          </a:prstGeom>
        </p:spPr>
      </p:pic>
    </p:spTree>
    <p:extLst>
      <p:ext uri="{BB962C8B-B14F-4D97-AF65-F5344CB8AC3E}">
        <p14:creationId xmlns:p14="http://schemas.microsoft.com/office/powerpoint/2010/main" val="1125257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24"/>
          <p:cNvSpPr/>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3" name="Freeform 26"/>
          <p:cNvSpPr/>
          <p:nvPr/>
        </p:nvSpPr>
        <p:spPr bwMode="auto">
          <a:xfrm>
            <a:off x="4660082" y="31932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27">
            <a:hlinkClick r:id="rId3" action="ppaction://hlinksldjump"/>
          </p:cNvPr>
          <p:cNvSpPr/>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5" name="Freeform 28"/>
          <p:cNvSpPr/>
          <p:nvPr/>
        </p:nvSpPr>
        <p:spPr bwMode="auto">
          <a:xfrm>
            <a:off x="4660082" y="402835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6" name="Freeform 30"/>
          <p:cNvSpPr/>
          <p:nvPr/>
        </p:nvSpPr>
        <p:spPr bwMode="auto">
          <a:xfrm>
            <a:off x="4660082" y="4875418"/>
            <a:ext cx="3361660" cy="53676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7" name="TextBox 47"/>
          <p:cNvSpPr txBox="1"/>
          <p:nvPr/>
        </p:nvSpPr>
        <p:spPr>
          <a:xfrm>
            <a:off x="4784389" y="242088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3.1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递归技术</a:t>
            </a:r>
          </a:p>
        </p:txBody>
      </p:sp>
      <p:sp>
        <p:nvSpPr>
          <p:cNvPr id="18" name="TextBox 48"/>
          <p:cNvSpPr txBox="1"/>
          <p:nvPr/>
        </p:nvSpPr>
        <p:spPr>
          <a:xfrm>
            <a:off x="4784389" y="3286425"/>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3.2 </a:t>
            </a:r>
            <a:r>
              <a:rPr lang="zh-CN" altLang="en-US" sz="2200" dirty="0">
                <a:solidFill>
                  <a:schemeClr val="tx2">
                    <a:lumMod val="75000"/>
                    <a:lumOff val="25000"/>
                  </a:schemeClr>
                </a:solidFill>
              </a:rPr>
              <a:t>递归设计实例</a:t>
            </a:r>
          </a:p>
        </p:txBody>
      </p:sp>
      <p:sp>
        <p:nvSpPr>
          <p:cNvPr id="19" name="TextBox 49"/>
          <p:cNvSpPr txBox="1"/>
          <p:nvPr/>
        </p:nvSpPr>
        <p:spPr>
          <a:xfrm>
            <a:off x="4784389" y="4072624"/>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3.3 </a:t>
            </a:r>
            <a:r>
              <a:rPr lang="zh-CN" altLang="en-US" sz="2200" dirty="0">
                <a:solidFill>
                  <a:schemeClr val="tx2">
                    <a:lumMod val="75000"/>
                    <a:lumOff val="25000"/>
                  </a:schemeClr>
                </a:solidFill>
              </a:rPr>
              <a:t>分治法概述</a:t>
            </a:r>
          </a:p>
        </p:txBody>
      </p:sp>
      <p:sp>
        <p:nvSpPr>
          <p:cNvPr id="20" name="TextBox 50"/>
          <p:cNvSpPr txBox="1"/>
          <p:nvPr/>
        </p:nvSpPr>
        <p:spPr>
          <a:xfrm>
            <a:off x="4784389" y="4927516"/>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3.4 </a:t>
            </a:r>
            <a:r>
              <a:rPr lang="zh-CN" altLang="en-US" sz="2200" dirty="0">
                <a:solidFill>
                  <a:schemeClr val="tx2">
                    <a:lumMod val="75000"/>
                    <a:lumOff val="25000"/>
                  </a:schemeClr>
                </a:solidFill>
              </a:rPr>
              <a:t>分治算法设计实例</a:t>
            </a:r>
          </a:p>
        </p:txBody>
      </p:sp>
      <p:pic>
        <p:nvPicPr>
          <p:cNvPr id="21" name="Picture 2" descr="E:\我的文档\Nipic_6852949_20110401101000478152.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Freeform 41"/>
          <p:cNvSpPr>
            <a:spLocks noEditPoints="1"/>
          </p:cNvSpPr>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3" name="Freeform 47"/>
          <p:cNvSpPr>
            <a:spLocks noEditPoints="1"/>
          </p:cNvSpPr>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4" name="Freeform 49"/>
          <p:cNvSpPr>
            <a:spLocks noEditPoints="1"/>
          </p:cNvSpPr>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5" name="图片 24"/>
          <p:cNvPicPr>
            <a:picLocks noChangeAspect="1"/>
          </p:cNvPicPr>
          <p:nvPr/>
        </p:nvPicPr>
        <p:blipFill>
          <a:blip r:embed="rId5"/>
          <a:stretch>
            <a:fillRect/>
          </a:stretch>
        </p:blipFill>
        <p:spPr>
          <a:xfrm>
            <a:off x="3896499" y="4013942"/>
            <a:ext cx="558000" cy="562768"/>
          </a:xfrm>
          <a:prstGeom prst="rect">
            <a:avLst/>
          </a:prstGeom>
        </p:spPr>
      </p:pic>
      <p:pic>
        <p:nvPicPr>
          <p:cNvPr id="26" name="图片 25"/>
          <p:cNvPicPr>
            <a:picLocks noChangeAspect="1"/>
          </p:cNvPicPr>
          <p:nvPr/>
        </p:nvPicPr>
        <p:blipFill>
          <a:blip r:embed="rId6"/>
          <a:stretch>
            <a:fillRect/>
          </a:stretch>
        </p:blipFill>
        <p:spPr>
          <a:xfrm>
            <a:off x="3872356" y="3181986"/>
            <a:ext cx="558000" cy="558000"/>
          </a:xfrm>
          <a:prstGeom prst="rect">
            <a:avLst/>
          </a:prstGeom>
        </p:spPr>
      </p:pic>
      <p:pic>
        <p:nvPicPr>
          <p:cNvPr id="27" name="图片 26"/>
          <p:cNvPicPr>
            <a:picLocks noChangeAspect="1"/>
          </p:cNvPicPr>
          <p:nvPr/>
        </p:nvPicPr>
        <p:blipFill>
          <a:blip r:embed="rId7"/>
          <a:stretch>
            <a:fillRect/>
          </a:stretch>
        </p:blipFill>
        <p:spPr>
          <a:xfrm>
            <a:off x="3885236" y="2372308"/>
            <a:ext cx="558000" cy="558000"/>
          </a:xfrm>
          <a:prstGeom prst="rect">
            <a:avLst/>
          </a:prstGeom>
        </p:spPr>
      </p:pic>
      <p:pic>
        <p:nvPicPr>
          <p:cNvPr id="28" name="图片 27"/>
          <p:cNvPicPr>
            <a:picLocks noChangeAspect="1"/>
          </p:cNvPicPr>
          <p:nvPr/>
        </p:nvPicPr>
        <p:blipFill>
          <a:blip r:embed="rId8"/>
          <a:stretch>
            <a:fillRect/>
          </a:stretch>
        </p:blipFill>
        <p:spPr>
          <a:xfrm>
            <a:off x="3905528" y="4849665"/>
            <a:ext cx="558000" cy="558000"/>
          </a:xfrm>
          <a:prstGeom prst="rect">
            <a:avLst/>
          </a:prstGeom>
        </p:spPr>
      </p:pic>
    </p:spTree>
    <p:extLst>
      <p:ext uri="{BB962C8B-B14F-4D97-AF65-F5344CB8AC3E}">
        <p14:creationId xmlns:p14="http://schemas.microsoft.com/office/powerpoint/2010/main" val="34043933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a:extLst>
              <a:ext uri="{FF2B5EF4-FFF2-40B4-BE49-F238E27FC236}">
                <a16:creationId xmlns:a16="http://schemas.microsoft.com/office/drawing/2014/main" id="{47B77B9A-CB31-453A-8E3A-78FA3293AC94}"/>
              </a:ext>
            </a:extLst>
          </p:cNvPr>
          <p:cNvSpPr txBox="1">
            <a:spLocks noChangeArrowheads="1"/>
          </p:cNvSpPr>
          <p:nvPr/>
        </p:nvSpPr>
        <p:spPr bwMode="auto">
          <a:xfrm>
            <a:off x="467544" y="1700808"/>
            <a:ext cx="8064896"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rgbClr val="080808"/>
                </a:solidFill>
                <a:ea typeface="楷体_GB2312" panose="02010609030101010101" pitchFamily="49" charset="-122"/>
              </a:rPr>
              <a:t>    </a:t>
            </a:r>
            <a:r>
              <a:rPr lang="en-US" altLang="zh-CN" dirty="0" smtClean="0">
                <a:solidFill>
                  <a:srgbClr val="080808"/>
                </a:solidFill>
                <a:ea typeface="楷体_GB2312" panose="02010609030101010101" pitchFamily="49" charset="-122"/>
              </a:rPr>
              <a:t>    </a:t>
            </a:r>
            <a:r>
              <a:rPr lang="zh-CN" altLang="en-US" dirty="0" smtClean="0">
                <a:solidFill>
                  <a:srgbClr val="080808"/>
                </a:solidFill>
                <a:ea typeface="楷体_GB2312" panose="02010609030101010101" pitchFamily="49" charset="-122"/>
              </a:rPr>
              <a:t>当</a:t>
            </a:r>
            <a:r>
              <a:rPr lang="en-US" altLang="zh-CN" i="1" dirty="0">
                <a:solidFill>
                  <a:srgbClr val="080808"/>
                </a:solidFill>
                <a:ea typeface="楷体_GB2312" panose="02010609030101010101" pitchFamily="49" charset="-122"/>
              </a:rPr>
              <a:t>n</a:t>
            </a:r>
            <a:r>
              <a:rPr lang="en-US" altLang="zh-CN" dirty="0">
                <a:solidFill>
                  <a:srgbClr val="080808"/>
                </a:solidFill>
                <a:ea typeface="楷体_GB2312" panose="02010609030101010101" pitchFamily="49" charset="-122"/>
              </a:rPr>
              <a:t>=</a:t>
            </a:r>
            <a:r>
              <a:rPr lang="en-US" altLang="zh-CN" i="1" dirty="0">
                <a:solidFill>
                  <a:srgbClr val="080808"/>
                </a:solidFill>
                <a:ea typeface="楷体_GB2312" panose="02010609030101010101" pitchFamily="49" charset="-122"/>
              </a:rPr>
              <a:t>k</a:t>
            </a:r>
            <a:r>
              <a:rPr lang="zh-CN" altLang="en-US" dirty="0">
                <a:solidFill>
                  <a:srgbClr val="080808"/>
                </a:solidFill>
                <a:ea typeface="楷体_GB2312" panose="02010609030101010101" pitchFamily="49" charset="-122"/>
              </a:rPr>
              <a:t>或</a:t>
            </a:r>
            <a:r>
              <a:rPr lang="en-US" altLang="zh-CN" i="1" dirty="0">
                <a:solidFill>
                  <a:srgbClr val="080808"/>
                </a:solidFill>
                <a:ea typeface="楷体_GB2312" panose="02010609030101010101" pitchFamily="49" charset="-122"/>
              </a:rPr>
              <a:t>k</a:t>
            </a:r>
            <a:r>
              <a:rPr lang="en-US" altLang="zh-CN" dirty="0">
                <a:solidFill>
                  <a:srgbClr val="080808"/>
                </a:solidFill>
                <a:ea typeface="楷体_GB2312" panose="02010609030101010101" pitchFamily="49" charset="-122"/>
              </a:rPr>
              <a:t>=0</a:t>
            </a:r>
            <a:r>
              <a:rPr lang="zh-CN" altLang="en-US" dirty="0">
                <a:solidFill>
                  <a:srgbClr val="080808"/>
                </a:solidFill>
                <a:ea typeface="楷体_GB2312" panose="02010609030101010101" pitchFamily="49" charset="-122"/>
              </a:rPr>
              <a:t>时，该问题可直接求解，数值均为</a:t>
            </a:r>
            <a:r>
              <a:rPr lang="en-US" altLang="zh-CN" dirty="0">
                <a:solidFill>
                  <a:srgbClr val="080808"/>
                </a:solidFill>
                <a:ea typeface="楷体_GB2312" panose="02010609030101010101" pitchFamily="49" charset="-122"/>
              </a:rPr>
              <a:t>1</a:t>
            </a:r>
            <a:r>
              <a:rPr lang="zh-CN" altLang="en-US" dirty="0">
                <a:solidFill>
                  <a:srgbClr val="080808"/>
                </a:solidFill>
                <a:ea typeface="楷体_GB2312" panose="02010609030101010101" pitchFamily="49" charset="-122"/>
              </a:rPr>
              <a:t>，这是算法的递归出口。因此，委员会问题的</a:t>
            </a:r>
            <a:r>
              <a:rPr lang="zh-CN" altLang="en-US" dirty="0">
                <a:solidFill>
                  <a:srgbClr val="FF00FF"/>
                </a:solidFill>
                <a:ea typeface="楷体_GB2312" panose="02010609030101010101" pitchFamily="49" charset="-122"/>
              </a:rPr>
              <a:t>递推定义式</a:t>
            </a:r>
            <a:r>
              <a:rPr lang="zh-CN" altLang="en-US" dirty="0">
                <a:solidFill>
                  <a:srgbClr val="080808"/>
                </a:solidFill>
                <a:ea typeface="楷体_GB2312" panose="02010609030101010101" pitchFamily="49" charset="-122"/>
              </a:rPr>
              <a:t>为： </a:t>
            </a:r>
          </a:p>
        </p:txBody>
      </p:sp>
      <p:pic>
        <p:nvPicPr>
          <p:cNvPr id="3" name="图片 2"/>
          <p:cNvPicPr>
            <a:picLocks noChangeAspect="1"/>
          </p:cNvPicPr>
          <p:nvPr/>
        </p:nvPicPr>
        <p:blipFill>
          <a:blip r:embed="rId3"/>
          <a:stretch>
            <a:fillRect/>
          </a:stretch>
        </p:blipFill>
        <p:spPr>
          <a:xfrm>
            <a:off x="395536" y="3573016"/>
            <a:ext cx="7907753" cy="1332668"/>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EED27883-1F92-42F4-8A3C-5E92150D8DBD}"/>
              </a:ext>
            </a:extLst>
          </p:cNvPr>
          <p:cNvSpPr txBox="1">
            <a:spLocks noChangeArrowheads="1"/>
          </p:cNvSpPr>
          <p:nvPr/>
        </p:nvSpPr>
        <p:spPr bwMode="auto">
          <a:xfrm>
            <a:off x="285530" y="1268760"/>
            <a:ext cx="857294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committee (int n, int k)</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if(k == 0)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	      //</a:t>
            </a:r>
            <a:r>
              <a:rPr lang="zh-CN" altLang="en-US" sz="2400" dirty="0">
                <a:solidFill>
                  <a:srgbClr val="080808"/>
                </a:solidFill>
                <a:latin typeface="楷体" panose="02010609060101010101" pitchFamily="49" charset="-122"/>
                <a:ea typeface="楷体" panose="02010609060101010101" pitchFamily="49" charset="-122"/>
              </a:rPr>
              <a:t>递归出口</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if(n == k)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	      //</a:t>
            </a:r>
            <a:r>
              <a:rPr lang="zh-CN" altLang="en-US" sz="2400" dirty="0">
                <a:solidFill>
                  <a:srgbClr val="080808"/>
                </a:solidFill>
                <a:latin typeface="楷体" panose="02010609060101010101" pitchFamily="49" charset="-122"/>
                <a:ea typeface="楷体" panose="02010609060101010101" pitchFamily="49" charset="-122"/>
              </a:rPr>
              <a:t>递归出口</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committee (n-1, k-1) + committee (n-1, k);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递归调用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21530197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EED27883-1F92-42F4-8A3C-5E92150D8DBD}"/>
              </a:ext>
            </a:extLst>
          </p:cNvPr>
          <p:cNvSpPr txBox="1">
            <a:spLocks noChangeArrowheads="1"/>
          </p:cNvSpPr>
          <p:nvPr/>
        </p:nvSpPr>
        <p:spPr bwMode="auto">
          <a:xfrm>
            <a:off x="248779" y="1124744"/>
            <a:ext cx="8604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3.6】</a:t>
            </a:r>
            <a:r>
              <a:rPr lang="zh-CN" altLang="en-US" sz="2400" dirty="0">
                <a:solidFill>
                  <a:srgbClr val="080808"/>
                </a:solidFill>
                <a:latin typeface="楷体" panose="02010609060101010101" pitchFamily="49" charset="-122"/>
                <a:ea typeface="楷体" panose="02010609060101010101" pitchFamily="49" charset="-122"/>
              </a:rPr>
              <a:t>排队买票问题。现在有一场电影在售票，一张影票的价格是</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元，现在有</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个人在排队等待购票，其中有</a:t>
            </a:r>
            <a:r>
              <a:rPr lang="en-US" altLang="zh-CN" sz="2400" dirty="0">
                <a:solidFill>
                  <a:srgbClr val="080808"/>
                </a:solidFill>
                <a:latin typeface="楷体" panose="02010609060101010101" pitchFamily="49" charset="-122"/>
                <a:ea typeface="楷体" panose="02010609060101010101" pitchFamily="49" charset="-122"/>
              </a:rPr>
              <a:t>m</a:t>
            </a:r>
            <a:r>
              <a:rPr lang="zh-CN" altLang="en-US" sz="2400" dirty="0">
                <a:solidFill>
                  <a:srgbClr val="080808"/>
                </a:solidFill>
                <a:latin typeface="楷体" panose="02010609060101010101" pitchFamily="49" charset="-122"/>
                <a:ea typeface="楷体" panose="02010609060101010101" pitchFamily="49" charset="-122"/>
              </a:rPr>
              <a:t>个人拿的是面额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元的钞票，另</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个人拿的是面额</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元的钞票。设计算法求出这</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个人排队购票，售票处不会出现找不开钱的局面的不同排队种数 。（假设初始状态下售票时售票处没有零钱，拿同样面值钞票的人对换位置为同一种排队。）。</a:t>
            </a:r>
          </a:p>
        </p:txBody>
      </p:sp>
      <p:sp>
        <p:nvSpPr>
          <p:cNvPr id="3"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248779" y="3717032"/>
            <a:ext cx="860425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解题思路：定义</a:t>
            </a:r>
            <a:r>
              <a:rPr lang="en-US" altLang="zh-CN" sz="2000" dirty="0">
                <a:solidFill>
                  <a:srgbClr val="080808"/>
                </a:solidFill>
                <a:latin typeface="楷体" panose="02010609060101010101" pitchFamily="49" charset="-122"/>
                <a:ea typeface="楷体" panose="02010609060101010101" pitchFamily="49" charset="-122"/>
              </a:rPr>
              <a:t>tickets (</a:t>
            </a:r>
            <a:r>
              <a:rPr lang="en-US" altLang="zh-CN" sz="2000" dirty="0" err="1">
                <a:solidFill>
                  <a:srgbClr val="080808"/>
                </a:solidFill>
                <a:latin typeface="楷体" panose="02010609060101010101" pitchFamily="49" charset="-122"/>
                <a:ea typeface="楷体" panose="02010609060101010101" pitchFamily="49" charset="-122"/>
              </a:rPr>
              <a:t>m,n</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，含义是有</a:t>
            </a:r>
            <a:r>
              <a:rPr lang="en-US" altLang="zh-CN" sz="2000" dirty="0">
                <a:solidFill>
                  <a:srgbClr val="080808"/>
                </a:solidFill>
                <a:latin typeface="楷体" panose="02010609060101010101" pitchFamily="49" charset="-122"/>
                <a:ea typeface="楷体" panose="02010609060101010101" pitchFamily="49" charset="-122"/>
              </a:rPr>
              <a:t>m</a:t>
            </a:r>
            <a:r>
              <a:rPr lang="zh-CN" altLang="en-US" sz="2000" dirty="0">
                <a:solidFill>
                  <a:srgbClr val="080808"/>
                </a:solidFill>
                <a:latin typeface="楷体" panose="02010609060101010101" pitchFamily="49" charset="-122"/>
                <a:ea typeface="楷体" panose="02010609060101010101" pitchFamily="49" charset="-122"/>
              </a:rPr>
              <a:t>个人拿的是面额</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元的钞票，</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个人拿的是面额</a:t>
            </a:r>
            <a:r>
              <a:rPr lang="en-US" altLang="zh-CN" sz="2000" dirty="0">
                <a:solidFill>
                  <a:srgbClr val="080808"/>
                </a:solidFill>
                <a:latin typeface="楷体" panose="02010609060101010101" pitchFamily="49" charset="-122"/>
                <a:ea typeface="楷体" panose="02010609060101010101" pitchFamily="49" charset="-122"/>
              </a:rPr>
              <a:t>100</a:t>
            </a:r>
            <a:r>
              <a:rPr lang="zh-CN" altLang="en-US" sz="2000" dirty="0">
                <a:solidFill>
                  <a:srgbClr val="080808"/>
                </a:solidFill>
                <a:latin typeface="楷体" panose="02010609060101010101" pitchFamily="49" charset="-122"/>
                <a:ea typeface="楷体" panose="02010609060101010101" pitchFamily="49" charset="-122"/>
              </a:rPr>
              <a:t>元的钞票时，售票处不会出现找不开钱的局面的不同排队种数。首先考虑两类特殊情况：一是当 </a:t>
            </a:r>
            <a:r>
              <a:rPr lang="en-US" altLang="zh-CN" sz="2000" dirty="0">
                <a:solidFill>
                  <a:srgbClr val="080808"/>
                </a:solidFill>
                <a:latin typeface="楷体" panose="02010609060101010101" pitchFamily="49" charset="-122"/>
                <a:ea typeface="楷体" panose="02010609060101010101" pitchFamily="49" charset="-122"/>
              </a:rPr>
              <a:t>n=0</a:t>
            </a:r>
            <a:r>
              <a:rPr lang="zh-CN" altLang="en-US" sz="2000" dirty="0">
                <a:solidFill>
                  <a:srgbClr val="080808"/>
                </a:solidFill>
                <a:latin typeface="楷体" panose="02010609060101010101" pitchFamily="49" charset="-122"/>
                <a:ea typeface="楷体" panose="02010609060101010101" pitchFamily="49" charset="-122"/>
              </a:rPr>
              <a:t>时，此时排队购票的所有人手中拿的都是面额</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元的钞票，售票处不会出现找不开钱的局面，根据题意拿同样面值钞票的人对换位置为同一种排队，因此</a:t>
            </a:r>
            <a:r>
              <a:rPr lang="en-US" altLang="zh-CN" sz="2000" dirty="0">
                <a:solidFill>
                  <a:srgbClr val="080808"/>
                </a:solidFill>
                <a:latin typeface="楷体" panose="02010609060101010101" pitchFamily="49" charset="-122"/>
                <a:ea typeface="楷体" panose="02010609060101010101" pitchFamily="49" charset="-122"/>
              </a:rPr>
              <a:t>tickets (m,0)=1</a:t>
            </a:r>
            <a:r>
              <a:rPr lang="zh-CN" altLang="en-US" sz="2000" dirty="0">
                <a:solidFill>
                  <a:srgbClr val="080808"/>
                </a:solidFill>
                <a:latin typeface="楷体" panose="02010609060101010101" pitchFamily="49" charset="-122"/>
                <a:ea typeface="楷体" panose="02010609060101010101" pitchFamily="49" charset="-122"/>
              </a:rPr>
              <a:t>。二是当</a:t>
            </a:r>
            <a:r>
              <a:rPr lang="en-US" altLang="zh-CN" sz="2000" dirty="0">
                <a:solidFill>
                  <a:srgbClr val="080808"/>
                </a:solidFill>
                <a:latin typeface="楷体" panose="02010609060101010101" pitchFamily="49" charset="-122"/>
                <a:ea typeface="楷体" panose="02010609060101010101" pitchFamily="49" charset="-122"/>
              </a:rPr>
              <a:t>m&lt;n</a:t>
            </a:r>
            <a:r>
              <a:rPr lang="zh-CN" altLang="en-US" sz="2000" dirty="0">
                <a:solidFill>
                  <a:srgbClr val="080808"/>
                </a:solidFill>
                <a:latin typeface="楷体" panose="02010609060101010101" pitchFamily="49" charset="-122"/>
                <a:ea typeface="楷体" panose="02010609060101010101" pitchFamily="49" charset="-122"/>
              </a:rPr>
              <a:t>时，即购票的人中手持面额</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元钞票的人数小于手持面额</a:t>
            </a:r>
            <a:r>
              <a:rPr lang="en-US" altLang="zh-CN" sz="2000" dirty="0">
                <a:solidFill>
                  <a:srgbClr val="080808"/>
                </a:solidFill>
                <a:latin typeface="楷体" panose="02010609060101010101" pitchFamily="49" charset="-122"/>
                <a:ea typeface="楷体" panose="02010609060101010101" pitchFamily="49" charset="-122"/>
              </a:rPr>
              <a:t>100</a:t>
            </a:r>
            <a:r>
              <a:rPr lang="zh-CN" altLang="en-US" sz="2000" dirty="0">
                <a:solidFill>
                  <a:srgbClr val="080808"/>
                </a:solidFill>
                <a:latin typeface="楷体" panose="02010609060101010101" pitchFamily="49" charset="-122"/>
                <a:ea typeface="楷体" panose="02010609060101010101" pitchFamily="49" charset="-122"/>
              </a:rPr>
              <a:t>元钞票的人数，不管怎么样排队，即便把</a:t>
            </a:r>
            <a:r>
              <a:rPr lang="en-US" altLang="zh-CN" sz="2000" dirty="0">
                <a:solidFill>
                  <a:srgbClr val="080808"/>
                </a:solidFill>
                <a:latin typeface="楷体" panose="02010609060101010101" pitchFamily="49" charset="-122"/>
                <a:ea typeface="楷体" panose="02010609060101010101" pitchFamily="49" charset="-122"/>
              </a:rPr>
              <a:t>m</a:t>
            </a:r>
            <a:r>
              <a:rPr lang="zh-CN" altLang="en-US" sz="2000" dirty="0">
                <a:solidFill>
                  <a:srgbClr val="080808"/>
                </a:solidFill>
                <a:latin typeface="楷体" panose="02010609060101010101" pitchFamily="49" charset="-122"/>
                <a:ea typeface="楷体" panose="02010609060101010101" pitchFamily="49" charset="-122"/>
              </a:rPr>
              <a:t>张</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元的钞票都用上，仍然会出现找不开钱的局面，因此</a:t>
            </a:r>
            <a:r>
              <a:rPr lang="en-US" altLang="zh-CN" sz="2000" dirty="0">
                <a:solidFill>
                  <a:srgbClr val="080808"/>
                </a:solidFill>
                <a:latin typeface="楷体" panose="02010609060101010101" pitchFamily="49" charset="-122"/>
                <a:ea typeface="楷体" panose="02010609060101010101" pitchFamily="49" charset="-122"/>
              </a:rPr>
              <a:t>tickets (</a:t>
            </a:r>
            <a:r>
              <a:rPr lang="en-US" altLang="zh-CN" sz="2000" dirty="0" err="1">
                <a:solidFill>
                  <a:srgbClr val="080808"/>
                </a:solidFill>
                <a:latin typeface="楷体" panose="02010609060101010101" pitchFamily="49" charset="-122"/>
                <a:ea typeface="楷体" panose="02010609060101010101" pitchFamily="49" charset="-122"/>
              </a:rPr>
              <a:t>m,n</a:t>
            </a:r>
            <a:r>
              <a:rPr lang="en-US" altLang="zh-CN" sz="2000" dirty="0">
                <a:solidFill>
                  <a:srgbClr val="080808"/>
                </a:solidFill>
                <a:latin typeface="楷体" panose="02010609060101010101" pitchFamily="49" charset="-122"/>
                <a:ea typeface="楷体" panose="02010609060101010101" pitchFamily="49" charset="-122"/>
              </a:rPr>
              <a:t>)=0</a:t>
            </a:r>
            <a:r>
              <a:rPr lang="zh-CN" altLang="en-US" sz="2000" dirty="0">
                <a:solidFill>
                  <a:srgbClr val="080808"/>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16733661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EED27883-1F92-42F4-8A3C-5E92150D8DBD}"/>
              </a:ext>
            </a:extLst>
          </p:cNvPr>
          <p:cNvSpPr txBox="1">
            <a:spLocks noChangeArrowheads="1"/>
          </p:cNvSpPr>
          <p:nvPr/>
        </p:nvSpPr>
        <p:spPr bwMode="auto">
          <a:xfrm>
            <a:off x="248779" y="1124744"/>
            <a:ext cx="860425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接下来将问题分解成为两种情况：</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）假设第</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元的钞票，则在他之前的</a:t>
            </a:r>
            <a:r>
              <a:rPr lang="en-US" altLang="zh-CN" sz="2400" dirty="0">
                <a:solidFill>
                  <a:srgbClr val="080808"/>
                </a:solidFill>
                <a:latin typeface="楷体" panose="02010609060101010101" pitchFamily="49" charset="-122"/>
                <a:ea typeface="楷体" panose="02010609060101010101" pitchFamily="49" charset="-122"/>
              </a:rPr>
              <a:t>m+n-1</a:t>
            </a:r>
            <a:r>
              <a:rPr lang="zh-CN" altLang="en-US" sz="2400" dirty="0">
                <a:solidFill>
                  <a:srgbClr val="080808"/>
                </a:solidFill>
                <a:latin typeface="楷体" panose="02010609060101010101" pitchFamily="49" charset="-122"/>
                <a:ea typeface="楷体" panose="02010609060101010101" pitchFamily="49" charset="-122"/>
              </a:rPr>
              <a:t>个人中有</a:t>
            </a:r>
            <a:r>
              <a:rPr lang="en-US" altLang="zh-CN" sz="2400" dirty="0">
                <a:solidFill>
                  <a:srgbClr val="080808"/>
                </a:solidFill>
                <a:latin typeface="楷体" panose="02010609060101010101" pitchFamily="49" charset="-122"/>
                <a:ea typeface="楷体" panose="02010609060101010101" pitchFamily="49" charset="-122"/>
              </a:rPr>
              <a:t>m</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元的钞票，有</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个人手持</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元的钞票，此种情况共有</a:t>
            </a:r>
            <a:r>
              <a:rPr lang="en-US" altLang="zh-CN" sz="2400" dirty="0">
                <a:solidFill>
                  <a:srgbClr val="080808"/>
                </a:solidFill>
                <a:latin typeface="楷体" panose="02010609060101010101" pitchFamily="49" charset="-122"/>
                <a:ea typeface="楷体" panose="02010609060101010101" pitchFamily="49" charset="-122"/>
              </a:rPr>
              <a:t>tickets (m,n-1)</a:t>
            </a:r>
            <a:r>
              <a:rPr lang="zh-CN" altLang="en-US"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）第</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元的钞票，则在他之前的</a:t>
            </a:r>
            <a:r>
              <a:rPr lang="en-US" altLang="zh-CN" sz="2400" dirty="0">
                <a:solidFill>
                  <a:srgbClr val="080808"/>
                </a:solidFill>
                <a:latin typeface="楷体" panose="02010609060101010101" pitchFamily="49" charset="-122"/>
                <a:ea typeface="楷体" panose="02010609060101010101" pitchFamily="49" charset="-122"/>
              </a:rPr>
              <a:t>m+n-1</a:t>
            </a:r>
            <a:r>
              <a:rPr lang="zh-CN" altLang="en-US" sz="2400" dirty="0">
                <a:solidFill>
                  <a:srgbClr val="080808"/>
                </a:solidFill>
                <a:latin typeface="楷体" panose="02010609060101010101" pitchFamily="49" charset="-122"/>
                <a:ea typeface="楷体" panose="02010609060101010101" pitchFamily="49" charset="-122"/>
              </a:rPr>
              <a:t>个人中有</a:t>
            </a:r>
            <a:r>
              <a:rPr lang="en-US" altLang="zh-CN" sz="2400" dirty="0">
                <a:solidFill>
                  <a:srgbClr val="080808"/>
                </a:solidFill>
                <a:latin typeface="楷体" panose="02010609060101010101" pitchFamily="49" charset="-122"/>
                <a:ea typeface="楷体" panose="02010609060101010101" pitchFamily="49" charset="-122"/>
              </a:rPr>
              <a:t>m-1</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元的钞票，有</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元的钞票，此种情况共有</a:t>
            </a:r>
            <a:r>
              <a:rPr lang="en-US" altLang="zh-CN" sz="2400" dirty="0">
                <a:solidFill>
                  <a:srgbClr val="080808"/>
                </a:solidFill>
                <a:latin typeface="楷体" panose="02010609060101010101" pitchFamily="49" charset="-122"/>
                <a:ea typeface="楷体" panose="02010609060101010101" pitchFamily="49" charset="-122"/>
              </a:rPr>
              <a:t>tickets (m-1,n)</a:t>
            </a:r>
            <a:r>
              <a:rPr lang="zh-CN" altLang="en-US"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107504" y="3861048"/>
            <a:ext cx="56491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 由此得出递推定义式如下所示</a:t>
            </a:r>
            <a:r>
              <a:rPr lang="zh-CN" altLang="en-US" sz="2400" dirty="0" smtClean="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7"/>
          <a:stretch>
            <a:fillRect/>
          </a:stretch>
        </p:blipFill>
        <p:spPr>
          <a:xfrm>
            <a:off x="1115616" y="4869160"/>
            <a:ext cx="7185721" cy="1080120"/>
          </a:xfrm>
          <a:prstGeom prst="rect">
            <a:avLst/>
          </a:prstGeom>
        </p:spPr>
      </p:pic>
    </p:spTree>
    <p:extLst>
      <p:ext uri="{BB962C8B-B14F-4D97-AF65-F5344CB8AC3E}">
        <p14:creationId xmlns:p14="http://schemas.microsoft.com/office/powerpoint/2010/main" val="1271662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EED27883-1F92-42F4-8A3C-5E92150D8DBD}"/>
              </a:ext>
            </a:extLst>
          </p:cNvPr>
          <p:cNvSpPr txBox="1">
            <a:spLocks noChangeArrowheads="1"/>
          </p:cNvSpPr>
          <p:nvPr/>
        </p:nvSpPr>
        <p:spPr bwMode="auto">
          <a:xfrm>
            <a:off x="571060" y="1074509"/>
            <a:ext cx="800188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long tickets (int m, int n)</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long y;</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if(n==0)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y=1;</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 if(m&lt;n)</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y=0;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y= tickets (m,n-1)+ tickets (m-1,n);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递归调用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return(y);</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4630608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195075" y="1124744"/>
            <a:ext cx="875385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fun(int pos)</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 (pos == 6)</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2;</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1.5*(fun(pos+1) + 2);</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void main()</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一共有</a:t>
            </a:r>
            <a:r>
              <a:rPr lang="en-US" altLang="zh-CN" sz="2400" dirty="0">
                <a:solidFill>
                  <a:srgbClr val="080808"/>
                </a:solidFill>
                <a:latin typeface="楷体" panose="02010609060101010101" pitchFamily="49" charset="-122"/>
                <a:ea typeface="楷体" panose="02010609060101010101" pitchFamily="49" charset="-122"/>
              </a:rPr>
              <a:t>%d</a:t>
            </a:r>
            <a:r>
              <a:rPr lang="zh-CN" altLang="en-US" sz="2400" dirty="0">
                <a:solidFill>
                  <a:srgbClr val="080808"/>
                </a:solidFill>
                <a:latin typeface="楷体" panose="02010609060101010101" pitchFamily="49" charset="-122"/>
                <a:ea typeface="楷体" panose="02010609060101010101" pitchFamily="49" charset="-122"/>
              </a:rPr>
              <a:t>个鸭子</a:t>
            </a:r>
            <a:r>
              <a:rPr lang="en-US" altLang="zh-CN" sz="2400" dirty="0">
                <a:solidFill>
                  <a:srgbClr val="080808"/>
                </a:solidFill>
                <a:latin typeface="楷体" panose="02010609060101010101" pitchFamily="49" charset="-122"/>
                <a:ea typeface="楷体" panose="02010609060101010101" pitchFamily="49" charset="-122"/>
              </a:rPr>
              <a:t>!\n", fun(1));</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35215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a:extLst>
              <a:ext uri="{FF2B5EF4-FFF2-40B4-BE49-F238E27FC236}">
                <a16:creationId xmlns:a16="http://schemas.microsoft.com/office/drawing/2014/main" id="{5278B516-4BC4-410C-A248-E2006E40B757}"/>
              </a:ext>
            </a:extLst>
          </p:cNvPr>
          <p:cNvSpPr txBox="1">
            <a:spLocks noChangeArrowheads="1"/>
          </p:cNvSpPr>
          <p:nvPr/>
        </p:nvSpPr>
        <p:spPr bwMode="auto">
          <a:xfrm>
            <a:off x="2083739" y="1065375"/>
            <a:ext cx="4976520" cy="584775"/>
          </a:xfrm>
          <a:prstGeom prst="rect">
            <a:avLst/>
          </a:prstGeom>
          <a:noFill/>
          <a:ln w="9525">
            <a:noFill/>
            <a:miter lim="800000"/>
            <a:headEnd/>
            <a:tailEnd/>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itchFamily="49" charset="-122"/>
              </a:rPr>
              <a:t>3.3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itchFamily="49" charset="-122"/>
              </a:rPr>
              <a:t>分治法概述</a:t>
            </a:r>
          </a:p>
        </p:txBody>
      </p:sp>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539550" y="1967060"/>
            <a:ext cx="813690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前两个章节深入介绍了递归技术及其应用，接下来将使用学到的新技能来解决问题，探索分而治之（</a:t>
            </a:r>
            <a:r>
              <a:rPr lang="en-US" altLang="zh-CN" sz="2400" dirty="0">
                <a:solidFill>
                  <a:srgbClr val="080808"/>
                </a:solidFill>
                <a:latin typeface="楷体" panose="02010609060101010101" pitchFamily="49" charset="-122"/>
                <a:ea typeface="楷体" panose="02010609060101010101" pitchFamily="49" charset="-122"/>
              </a:rPr>
              <a:t>divide and conquer</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D&amp;C</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这种实用的递归式问题解决方法。采用分治法分解出的问题往往是原问题的较小规模的子问题，这就为使用递归技术提供了方便。在求解问题的过程中，反复应用分治策略，可以使子问题与原问题类型一致而其规模却不断缩小，最终使子问题缩小到很容易直接求出其解，而这自然导致递归过程的产生，分治与递归相辅相成，联合应用于算法设计之中。</a:t>
            </a:r>
          </a:p>
        </p:txBody>
      </p:sp>
    </p:spTree>
    <p:extLst>
      <p:ext uri="{BB962C8B-B14F-4D97-AF65-F5344CB8AC3E}">
        <p14:creationId xmlns:p14="http://schemas.microsoft.com/office/powerpoint/2010/main" val="28073294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3">
            <a:extLst>
              <a:ext uri="{FF2B5EF4-FFF2-40B4-BE49-F238E27FC236}">
                <a16:creationId xmlns:a16="http://schemas.microsoft.com/office/drawing/2014/main" id="{88190FC8-1DD8-484E-993C-9D1B49C6E156}"/>
              </a:ext>
            </a:extLst>
          </p:cNvPr>
          <p:cNvSpPr>
            <a:spLocks noChangeArrowheads="1"/>
          </p:cNvSpPr>
          <p:nvPr/>
        </p:nvSpPr>
        <p:spPr bwMode="auto">
          <a:xfrm>
            <a:off x="5940425" y="4652963"/>
            <a:ext cx="3203575" cy="3603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SzTx/>
              <a:buFontTx/>
              <a:buNone/>
            </a:pPr>
            <a:endParaRPr lang="zh-CN" altLang="en-US" sz="2400">
              <a:latin typeface="Times New Roman" panose="02020603050405020304" pitchFamily="18" charset="0"/>
              <a:ea typeface="楷体_GB2312" panose="02010609030101010101" pitchFamily="49" charset="-122"/>
            </a:endParaRPr>
          </a:p>
        </p:txBody>
      </p:sp>
      <p:sp>
        <p:nvSpPr>
          <p:cNvPr id="9"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467544" y="1144122"/>
            <a:ext cx="8136905"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引入：假设现在有一块布，要求将这块布均匀地分成方块，且分出的方块要尽可能大。</a:t>
            </a:r>
          </a:p>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思路：使用分治策略，分治策略使用递归技术，因此解决问题时主要要考虑两个方面：一是找出递归出口，这种出口必须尽可能简单。二是不断将问题分解，缩小规模，直到符合递归出口条件。</a:t>
            </a:r>
          </a:p>
        </p:txBody>
      </p:sp>
      <p:grpSp>
        <p:nvGrpSpPr>
          <p:cNvPr id="10" name="组合 9"/>
          <p:cNvGrpSpPr/>
          <p:nvPr/>
        </p:nvGrpSpPr>
        <p:grpSpPr>
          <a:xfrm>
            <a:off x="2285628" y="3846897"/>
            <a:ext cx="5256584" cy="2332856"/>
            <a:chOff x="0" y="-58922"/>
            <a:chExt cx="4510480" cy="2070653"/>
          </a:xfrm>
        </p:grpSpPr>
        <p:sp>
          <p:nvSpPr>
            <p:cNvPr id="11" name="矩形 10"/>
            <p:cNvSpPr/>
            <p:nvPr/>
          </p:nvSpPr>
          <p:spPr>
            <a:xfrm>
              <a:off x="0" y="482804"/>
              <a:ext cx="3869741" cy="1528927"/>
            </a:xfrm>
            <a:prstGeom prst="rect">
              <a:avLst/>
            </a:prstGeom>
            <a:blipFill>
              <a:blip r:embed="rId7"/>
              <a:tile tx="0" ty="0" sx="100000" sy="100000" flip="none" algn="tl"/>
            </a:bli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2" name="文本框 2"/>
            <p:cNvSpPr txBox="1">
              <a:spLocks noChangeArrowheads="1"/>
            </p:cNvSpPr>
            <p:nvPr/>
          </p:nvSpPr>
          <p:spPr bwMode="auto">
            <a:xfrm>
              <a:off x="1594714" y="-58922"/>
              <a:ext cx="680146" cy="329572"/>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4001413" y="1025509"/>
              <a:ext cx="509067" cy="329572"/>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右大括号 13"/>
            <p:cNvSpPr/>
            <p:nvPr/>
          </p:nvSpPr>
          <p:spPr>
            <a:xfrm rot="16200000">
              <a:off x="1843430" y="-1565452"/>
              <a:ext cx="174625" cy="384683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5" name="右大括号 14"/>
            <p:cNvSpPr/>
            <p:nvPr/>
          </p:nvSpPr>
          <p:spPr>
            <a:xfrm>
              <a:off x="3913632" y="482804"/>
              <a:ext cx="153619" cy="152844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190596" y="1133521"/>
            <a:ext cx="864096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第一步，先找出递归出口，对于这个问题最容易处理的情况是，一条边的长度是另外一条边的整数倍。即如果一条边是</a:t>
            </a:r>
            <a:r>
              <a:rPr lang="en-US" altLang="zh-CN" sz="2000" dirty="0">
                <a:solidFill>
                  <a:srgbClr val="080808"/>
                </a:solidFill>
                <a:latin typeface="楷体" panose="02010609060101010101" pitchFamily="49" charset="-122"/>
                <a:ea typeface="楷体" panose="02010609060101010101" pitchFamily="49" charset="-122"/>
              </a:rPr>
              <a:t>20m</a:t>
            </a:r>
            <a:r>
              <a:rPr lang="zh-CN" altLang="en-US" sz="2000" dirty="0">
                <a:solidFill>
                  <a:srgbClr val="080808"/>
                </a:solidFill>
                <a:latin typeface="楷体" panose="02010609060101010101" pitchFamily="49" charset="-122"/>
                <a:ea typeface="楷体" panose="02010609060101010101" pitchFamily="49" charset="-122"/>
              </a:rPr>
              <a:t>，另外一条边是</a:t>
            </a:r>
            <a:r>
              <a:rPr lang="en-US" altLang="zh-CN" sz="2000" dirty="0">
                <a:solidFill>
                  <a:srgbClr val="080808"/>
                </a:solidFill>
                <a:latin typeface="楷体" panose="02010609060101010101" pitchFamily="49" charset="-122"/>
                <a:ea typeface="楷体" panose="02010609060101010101" pitchFamily="49" charset="-122"/>
              </a:rPr>
              <a:t>10m</a:t>
            </a:r>
            <a:r>
              <a:rPr lang="zh-CN" altLang="en-US" sz="2000" dirty="0">
                <a:solidFill>
                  <a:srgbClr val="080808"/>
                </a:solidFill>
                <a:latin typeface="楷体" panose="02010609060101010101" pitchFamily="49" charset="-122"/>
                <a:ea typeface="楷体" panose="02010609060101010101" pitchFamily="49" charset="-122"/>
              </a:rPr>
              <a:t>，就能直接将布分成两块，最大方块是</a:t>
            </a:r>
            <a:r>
              <a:rPr lang="en-US" altLang="zh-CN" sz="2000" dirty="0">
                <a:solidFill>
                  <a:srgbClr val="080808"/>
                </a:solidFill>
                <a:latin typeface="楷体" panose="02010609060101010101" pitchFamily="49" charset="-122"/>
                <a:ea typeface="楷体" panose="02010609060101010101" pitchFamily="49" charset="-122"/>
              </a:rPr>
              <a:t>10m×10m</a:t>
            </a:r>
            <a:r>
              <a:rPr lang="zh-CN" altLang="en-US" sz="2000" dirty="0">
                <a:solidFill>
                  <a:srgbClr val="080808"/>
                </a:solidFill>
                <a:latin typeface="楷体" panose="02010609060101010101" pitchFamily="49" charset="-122"/>
                <a:ea typeface="楷体" panose="02010609060101010101" pitchFamily="49" charset="-122"/>
              </a:rPr>
              <a:t>。</a:t>
            </a:r>
          </a:p>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第二步，分解问题，找出递归条件。根据分治策略，缩小问题规模。如何缩小问题的规模呢？首先找出这块布可以分出的最大方块，如下</a:t>
            </a:r>
            <a:r>
              <a:rPr lang="zh-CN" altLang="en-US" sz="2000" dirty="0" smtClean="0">
                <a:solidFill>
                  <a:srgbClr val="080808"/>
                </a:solidFill>
                <a:latin typeface="楷体" panose="02010609060101010101" pitchFamily="49" charset="-122"/>
                <a:ea typeface="楷体" panose="02010609060101010101" pitchFamily="49" charset="-122"/>
              </a:rPr>
              <a:t>图所示：</a:t>
            </a:r>
            <a:endParaRPr lang="en-US" altLang="zh-CN" sz="2000" dirty="0" smtClean="0">
              <a:solidFill>
                <a:srgbClr val="080808"/>
              </a:solidFill>
              <a:latin typeface="楷体" panose="02010609060101010101" pitchFamily="49" charset="-122"/>
              <a:ea typeface="楷体" panose="02010609060101010101" pitchFamily="49" charset="-122"/>
            </a:endParaRPr>
          </a:p>
        </p:txBody>
      </p:sp>
      <p:grpSp>
        <p:nvGrpSpPr>
          <p:cNvPr id="6" name="组合 5"/>
          <p:cNvGrpSpPr/>
          <p:nvPr/>
        </p:nvGrpSpPr>
        <p:grpSpPr>
          <a:xfrm>
            <a:off x="2123728" y="3284984"/>
            <a:ext cx="4204334" cy="1817370"/>
            <a:chOff x="0" y="0"/>
            <a:chExt cx="4205960" cy="1818183"/>
          </a:xfrm>
        </p:grpSpPr>
        <p:grpSp>
          <p:nvGrpSpPr>
            <p:cNvPr id="7" name="组合 6"/>
            <p:cNvGrpSpPr/>
            <p:nvPr/>
          </p:nvGrpSpPr>
          <p:grpSpPr>
            <a:xfrm>
              <a:off x="0" y="0"/>
              <a:ext cx="4193514" cy="1817548"/>
              <a:chOff x="0" y="0"/>
              <a:chExt cx="4193514" cy="1817548"/>
            </a:xfrm>
          </p:grpSpPr>
          <p:sp>
            <p:nvSpPr>
              <p:cNvPr id="15" name="文本框 2"/>
              <p:cNvSpPr txBox="1">
                <a:spLocks noChangeArrowheads="1"/>
              </p:cNvSpPr>
              <p:nvPr/>
            </p:nvSpPr>
            <p:spPr bwMode="auto">
              <a:xfrm>
                <a:off x="980236" y="0"/>
                <a:ext cx="620395" cy="29083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2"/>
              <p:cNvSpPr txBox="1">
                <a:spLocks noChangeArrowheads="1"/>
              </p:cNvSpPr>
              <p:nvPr/>
            </p:nvSpPr>
            <p:spPr bwMode="auto">
              <a:xfrm>
                <a:off x="0" y="950976"/>
                <a:ext cx="464185" cy="29083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右大括号 16"/>
              <p:cNvSpPr/>
              <p:nvPr/>
            </p:nvSpPr>
            <p:spPr>
              <a:xfrm rot="16200000">
                <a:off x="1155801"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8" name="右大括号 17"/>
              <p:cNvSpPr/>
              <p:nvPr/>
            </p:nvSpPr>
            <p:spPr>
              <a:xfrm flipH="1">
                <a:off x="365760" y="468173"/>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9" name="文本框 2"/>
              <p:cNvSpPr txBox="1">
                <a:spLocks noChangeArrowheads="1"/>
              </p:cNvSpPr>
              <p:nvPr/>
            </p:nvSpPr>
            <p:spPr bwMode="auto">
              <a:xfrm>
                <a:off x="2326233" y="0"/>
                <a:ext cx="620395" cy="29083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右大括号 19"/>
              <p:cNvSpPr/>
              <p:nvPr/>
            </p:nvSpPr>
            <p:spPr>
              <a:xfrm rot="16200000">
                <a:off x="2509113"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1" name="文本框 2"/>
              <p:cNvSpPr txBox="1">
                <a:spLocks noChangeArrowheads="1"/>
              </p:cNvSpPr>
              <p:nvPr/>
            </p:nvSpPr>
            <p:spPr bwMode="auto">
              <a:xfrm>
                <a:off x="3401568" y="0"/>
                <a:ext cx="620395" cy="29083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右大括号 21"/>
              <p:cNvSpPr/>
              <p:nvPr/>
            </p:nvSpPr>
            <p:spPr>
              <a:xfrm rot="16200000">
                <a:off x="3642969" y="-117043"/>
                <a:ext cx="183515" cy="9175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8" name="组合 7"/>
            <p:cNvGrpSpPr/>
            <p:nvPr/>
          </p:nvGrpSpPr>
          <p:grpSpPr>
            <a:xfrm>
              <a:off x="570585" y="468173"/>
              <a:ext cx="3635375" cy="1350010"/>
              <a:chOff x="570585" y="468173"/>
              <a:chExt cx="3635375" cy="1350010"/>
            </a:xfrm>
          </p:grpSpPr>
          <p:sp>
            <p:nvSpPr>
              <p:cNvPr id="9" name="矩形 8"/>
              <p:cNvSpPr/>
              <p:nvPr/>
            </p:nvSpPr>
            <p:spPr>
              <a:xfrm>
                <a:off x="570585" y="468173"/>
                <a:ext cx="3635375" cy="1350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10" name="直接连接符 9"/>
              <p:cNvCxnSpPr/>
              <p:nvPr/>
            </p:nvCxnSpPr>
            <p:spPr>
              <a:xfrm>
                <a:off x="1923897" y="468173"/>
                <a:ext cx="0" cy="135001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3277209" y="468173"/>
                <a:ext cx="0" cy="1350010"/>
              </a:xfrm>
              <a:prstGeom prst="line">
                <a:avLst/>
              </a:prstGeom>
            </p:spPr>
            <p:style>
              <a:lnRef idx="1">
                <a:schemeClr val="dk1"/>
              </a:lnRef>
              <a:fillRef idx="0">
                <a:schemeClr val="dk1"/>
              </a:fillRef>
              <a:effectRef idx="0">
                <a:schemeClr val="dk1"/>
              </a:effectRef>
              <a:fontRef idx="minor">
                <a:schemeClr val="tx1"/>
              </a:fontRef>
            </p:style>
          </p:cxnSp>
          <p:sp>
            <p:nvSpPr>
              <p:cNvPr id="12" name="文本框 2"/>
              <p:cNvSpPr txBox="1">
                <a:spLocks noChangeArrowheads="1"/>
              </p:cNvSpPr>
              <p:nvPr/>
            </p:nvSpPr>
            <p:spPr bwMode="auto">
              <a:xfrm>
                <a:off x="921715" y="921716"/>
                <a:ext cx="620395" cy="29083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2326233" y="914400"/>
                <a:ext cx="620395" cy="29083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2"/>
              <p:cNvSpPr txBox="1">
                <a:spLocks noChangeArrowheads="1"/>
              </p:cNvSpPr>
              <p:nvPr/>
            </p:nvSpPr>
            <p:spPr bwMode="auto">
              <a:xfrm>
                <a:off x="3460089" y="914400"/>
                <a:ext cx="620395" cy="29083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p>
            </p:txBody>
          </p:sp>
        </p:grpSp>
      </p:grpSp>
      <p:sp>
        <p:nvSpPr>
          <p:cNvPr id="23"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190596" y="5589259"/>
            <a:ext cx="87413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如上图所示，从这块布中分出两个</a:t>
            </a:r>
            <a:r>
              <a:rPr lang="en-US" altLang="zh-CN" sz="2000" dirty="0">
                <a:solidFill>
                  <a:srgbClr val="080808"/>
                </a:solidFill>
                <a:latin typeface="楷体" panose="02010609060101010101" pitchFamily="49" charset="-122"/>
                <a:ea typeface="楷体" panose="02010609060101010101" pitchFamily="49" charset="-122"/>
              </a:rPr>
              <a:t>64m×64m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64m×40m</a:t>
            </a:r>
            <a:r>
              <a:rPr lang="zh-CN" altLang="en-US" sz="2000" dirty="0">
                <a:solidFill>
                  <a:srgbClr val="080808"/>
                </a:solidFill>
                <a:latin typeface="楷体" panose="02010609060101010101" pitchFamily="49" charset="-122"/>
                <a:ea typeface="楷体" panose="02010609060101010101" pitchFamily="49" charset="-122"/>
              </a:rPr>
              <a:t>的布。能不能何对剩余的这块布使用相同的算法呢？现在要解决的问题从划分</a:t>
            </a:r>
            <a:r>
              <a:rPr lang="en-US" altLang="zh-CN" sz="2000" dirty="0">
                <a:solidFill>
                  <a:srgbClr val="080808"/>
                </a:solidFill>
                <a:latin typeface="楷体" panose="02010609060101010101" pitchFamily="49" charset="-122"/>
                <a:ea typeface="楷体" panose="02010609060101010101" pitchFamily="49" charset="-122"/>
              </a:rPr>
              <a:t>168m×64m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64m×40m</a:t>
            </a:r>
            <a:r>
              <a:rPr lang="zh-CN" altLang="en-US" sz="2000" dirty="0">
                <a:solidFill>
                  <a:srgbClr val="080808"/>
                </a:solidFill>
                <a:latin typeface="楷体" panose="02010609060101010101" pitchFamily="49" charset="-122"/>
                <a:ea typeface="楷体" panose="02010609060101010101" pitchFamily="49" charset="-122"/>
              </a:rPr>
              <a:t>的布了。</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第三步，继续使用上述策略来分解问题，找出当前这块布可以分出的最大方块</a:t>
            </a:r>
            <a:r>
              <a:rPr lang="zh-CN" altLang="en-US" sz="2000" dirty="0" smtClean="0">
                <a:solidFill>
                  <a:srgbClr val="080808"/>
                </a:solidFill>
                <a:latin typeface="楷体" panose="02010609060101010101" pitchFamily="49" charset="-122"/>
                <a:ea typeface="楷体" panose="02010609060101010101" pitchFamily="49" charset="-122"/>
              </a:rPr>
              <a:t>，如下图所示：</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23" name="组合 22"/>
          <p:cNvGrpSpPr/>
          <p:nvPr/>
        </p:nvGrpSpPr>
        <p:grpSpPr>
          <a:xfrm>
            <a:off x="2267744" y="1988840"/>
            <a:ext cx="3658963" cy="2033763"/>
            <a:chOff x="0" y="-47326"/>
            <a:chExt cx="2494026" cy="1495329"/>
          </a:xfrm>
        </p:grpSpPr>
        <p:sp>
          <p:nvSpPr>
            <p:cNvPr id="24" name="文本框 2"/>
            <p:cNvSpPr txBox="1">
              <a:spLocks noChangeArrowheads="1"/>
            </p:cNvSpPr>
            <p:nvPr/>
          </p:nvSpPr>
          <p:spPr bwMode="auto">
            <a:xfrm>
              <a:off x="848563" y="-29071"/>
              <a:ext cx="620395" cy="29083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0" y="775411"/>
              <a:ext cx="464185" cy="29083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042416" y="-193853"/>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7" name="右大括号 26"/>
            <p:cNvSpPr/>
            <p:nvPr/>
          </p:nvSpPr>
          <p:spPr>
            <a:xfrm flipH="1">
              <a:off x="380390" y="482803"/>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8" name="文本框 2"/>
            <p:cNvSpPr txBox="1">
              <a:spLocks noChangeArrowheads="1"/>
            </p:cNvSpPr>
            <p:nvPr/>
          </p:nvSpPr>
          <p:spPr bwMode="auto">
            <a:xfrm>
              <a:off x="1799539" y="-47326"/>
              <a:ext cx="620395" cy="29083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1975104" y="-43891"/>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0" name="矩形 29"/>
            <p:cNvSpPr/>
            <p:nvPr/>
          </p:nvSpPr>
          <p:spPr>
            <a:xfrm>
              <a:off x="585216" y="482803"/>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31" name="直接连接符 30"/>
            <p:cNvCxnSpPr/>
            <p:nvPr/>
          </p:nvCxnSpPr>
          <p:spPr>
            <a:xfrm>
              <a:off x="1682496" y="482803"/>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848563" y="760781"/>
              <a:ext cx="620395" cy="29083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p>
          </p:txBody>
        </p:sp>
        <p:sp>
          <p:nvSpPr>
            <p:cNvPr id="33" name="文本框 2"/>
            <p:cNvSpPr txBox="1">
              <a:spLocks noChangeArrowheads="1"/>
            </p:cNvSpPr>
            <p:nvPr/>
          </p:nvSpPr>
          <p:spPr bwMode="auto">
            <a:xfrm>
              <a:off x="1799539" y="768096"/>
              <a:ext cx="620395" cy="29083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p>
          </p:txBody>
        </p:sp>
      </p:grpSp>
      <p:sp>
        <p:nvSpPr>
          <p:cNvPr id="34"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354386" y="458112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40m×40m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64m×40m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的布了。</a:t>
            </a:r>
          </a:p>
        </p:txBody>
      </p:sp>
    </p:spTree>
    <p:extLst>
      <p:ext uri="{BB962C8B-B14F-4D97-AF65-F5344CB8AC3E}">
        <p14:creationId xmlns:p14="http://schemas.microsoft.com/office/powerpoint/2010/main" val="12080148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a:extLst>
              <a:ext uri="{FF2B5EF4-FFF2-40B4-BE49-F238E27FC236}">
                <a16:creationId xmlns:a16="http://schemas.microsoft.com/office/drawing/2014/main" id="{5278B516-4BC4-410C-A248-E2006E40B757}"/>
              </a:ext>
            </a:extLst>
          </p:cNvPr>
          <p:cNvSpPr txBox="1">
            <a:spLocks noChangeArrowheads="1"/>
          </p:cNvSpPr>
          <p:nvPr/>
        </p:nvSpPr>
        <p:spPr bwMode="auto">
          <a:xfrm>
            <a:off x="2083739" y="1065375"/>
            <a:ext cx="4976520" cy="584775"/>
          </a:xfrm>
          <a:prstGeom prst="rect">
            <a:avLst/>
          </a:prstGeom>
          <a:noFill/>
          <a:ln w="9525">
            <a:noFill/>
            <a:miter lim="800000"/>
            <a:headEnd/>
            <a:tailEnd/>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itchFamily="49" charset="-122"/>
              </a:rPr>
              <a:t>递归的概念</a:t>
            </a:r>
          </a:p>
        </p:txBody>
      </p:sp>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390150" y="2610666"/>
            <a:ext cx="8363699"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5"/>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7"/>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递归是指函数直接或者间接地调用自己，将这类函数称之为递归函数。递归最主要的思想就是：分解问题，思考如何把大问题分解成小问题，把规模大的问题转化为规模小的相似的子问题来解决，直到子问题有直接解为止。而在在函数实现的过程中，解决大问题所用的方法和解决小问题所用的方法往往是同一种方法，所以就产生了函数调用它自身的情况。另外这个解决问题的函数必须有明显的结束条件，这样就不会产生无限递归的现象了。</a:t>
            </a:r>
          </a:p>
        </p:txBody>
      </p:sp>
      <p:sp>
        <p:nvSpPr>
          <p:cNvPr id="2" name="矩形 1">
            <a:extLst>
              <a:ext uri="{FF2B5EF4-FFF2-40B4-BE49-F238E27FC236}">
                <a16:creationId xmlns:a16="http://schemas.microsoft.com/office/drawing/2014/main" id="{48147141-8E79-436F-80F1-01402BBB57BB}"/>
              </a:ext>
            </a:extLst>
          </p:cNvPr>
          <p:cNvSpPr/>
          <p:nvPr/>
        </p:nvSpPr>
        <p:spPr>
          <a:xfrm>
            <a:off x="761704" y="1868798"/>
            <a:ext cx="3074881"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itchFamily="49" charset="-122"/>
                <a:ea typeface="楷体" pitchFamily="49" charset="-122"/>
              </a:rPr>
              <a:t>3.1.1 </a:t>
            </a:r>
            <a:r>
              <a:rPr lang="zh-CN" altLang="en-US" sz="2800" b="1" dirty="0" smtClean="0">
                <a:solidFill>
                  <a:srgbClr val="0000FF"/>
                </a:solidFill>
                <a:latin typeface="楷体" pitchFamily="49" charset="-122"/>
                <a:ea typeface="楷体" pitchFamily="49" charset="-122"/>
              </a:rPr>
              <a:t>递归</a:t>
            </a:r>
            <a:r>
              <a:rPr lang="zh-CN" altLang="en-US" sz="2800" b="1" dirty="0">
                <a:solidFill>
                  <a:srgbClr val="0000FF"/>
                </a:solidFill>
                <a:latin typeface="楷体" pitchFamily="49" charset="-122"/>
                <a:ea typeface="楷体" pitchFamily="49" charset="-122"/>
              </a:rPr>
              <a:t>的定义</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第四步，继续使用上述策略来分解问题，找出当前这块布可以分出的最大</a:t>
            </a:r>
            <a:r>
              <a:rPr lang="zh-CN" altLang="en-US" sz="2000" dirty="0" smtClean="0">
                <a:solidFill>
                  <a:srgbClr val="080808"/>
                </a:solidFill>
                <a:latin typeface="楷体" panose="02010609060101010101" pitchFamily="49" charset="-122"/>
                <a:ea typeface="楷体" panose="02010609060101010101" pitchFamily="49" charset="-122"/>
              </a:rPr>
              <a:t>方块，如下图所示：</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399878" y="477870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24m×24m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的布了。</a:t>
            </a:r>
          </a:p>
        </p:txBody>
      </p:sp>
      <p:grpSp>
        <p:nvGrpSpPr>
          <p:cNvPr id="15" name="组合 14"/>
          <p:cNvGrpSpPr/>
          <p:nvPr/>
        </p:nvGrpSpPr>
        <p:grpSpPr>
          <a:xfrm>
            <a:off x="2483768" y="2441168"/>
            <a:ext cx="3214787" cy="1976228"/>
            <a:chOff x="0" y="0"/>
            <a:chExt cx="2494026" cy="1472337"/>
          </a:xfrm>
        </p:grpSpPr>
        <p:sp>
          <p:nvSpPr>
            <p:cNvPr id="16" name="文本框 2"/>
            <p:cNvSpPr txBox="1">
              <a:spLocks noChangeArrowheads="1"/>
            </p:cNvSpPr>
            <p:nvPr/>
          </p:nvSpPr>
          <p:spPr bwMode="auto">
            <a:xfrm>
              <a:off x="848346" y="0"/>
              <a:ext cx="620395" cy="371892"/>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2"/>
            <p:cNvSpPr txBox="1">
              <a:spLocks noChangeArrowheads="1"/>
            </p:cNvSpPr>
            <p:nvPr/>
          </p:nvSpPr>
          <p:spPr bwMode="auto">
            <a:xfrm>
              <a:off x="0" y="775949"/>
              <a:ext cx="464185" cy="348149"/>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右大括号 17"/>
            <p:cNvSpPr/>
            <p:nvPr/>
          </p:nvSpPr>
          <p:spPr>
            <a:xfrm rot="16200000">
              <a:off x="1042416" y="-169519"/>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9" name="右大括号 18"/>
            <p:cNvSpPr/>
            <p:nvPr/>
          </p:nvSpPr>
          <p:spPr>
            <a:xfrm flipH="1">
              <a:off x="380390" y="507137"/>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0" name="文本框 2"/>
            <p:cNvSpPr txBox="1">
              <a:spLocks noChangeArrowheads="1"/>
            </p:cNvSpPr>
            <p:nvPr/>
          </p:nvSpPr>
          <p:spPr bwMode="auto">
            <a:xfrm>
              <a:off x="1799077" y="8509"/>
              <a:ext cx="620395" cy="355458"/>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右大括号 20"/>
            <p:cNvSpPr/>
            <p:nvPr/>
          </p:nvSpPr>
          <p:spPr>
            <a:xfrm rot="16200000">
              <a:off x="1975104" y="-19557"/>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2" name="矩形 21"/>
            <p:cNvSpPr/>
            <p:nvPr/>
          </p:nvSpPr>
          <p:spPr>
            <a:xfrm>
              <a:off x="585216" y="507137"/>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35" name="直接连接符 34"/>
            <p:cNvCxnSpPr/>
            <p:nvPr/>
          </p:nvCxnSpPr>
          <p:spPr>
            <a:xfrm>
              <a:off x="1682496" y="507137"/>
              <a:ext cx="0" cy="965200"/>
            </a:xfrm>
            <a:prstGeom prst="line">
              <a:avLst/>
            </a:prstGeom>
          </p:spPr>
          <p:style>
            <a:lnRef idx="1">
              <a:schemeClr val="dk1"/>
            </a:lnRef>
            <a:fillRef idx="0">
              <a:schemeClr val="dk1"/>
            </a:fillRef>
            <a:effectRef idx="0">
              <a:schemeClr val="dk1"/>
            </a:effectRef>
            <a:fontRef idx="minor">
              <a:schemeClr val="tx1"/>
            </a:fontRef>
          </p:style>
        </p:cxnSp>
        <p:sp>
          <p:nvSpPr>
            <p:cNvPr id="36" name="文本框 2"/>
            <p:cNvSpPr txBox="1">
              <a:spLocks noChangeArrowheads="1"/>
            </p:cNvSpPr>
            <p:nvPr/>
          </p:nvSpPr>
          <p:spPr bwMode="auto">
            <a:xfrm>
              <a:off x="848346" y="785057"/>
              <a:ext cx="620395" cy="362778"/>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p>
          </p:txBody>
        </p:sp>
        <p:sp>
          <p:nvSpPr>
            <p:cNvPr id="37" name="文本框 2"/>
            <p:cNvSpPr txBox="1">
              <a:spLocks noChangeArrowheads="1"/>
            </p:cNvSpPr>
            <p:nvPr/>
          </p:nvSpPr>
          <p:spPr bwMode="auto">
            <a:xfrm>
              <a:off x="1799077" y="792372"/>
              <a:ext cx="620395" cy="355549"/>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p>
          </p:txBody>
        </p:sp>
      </p:grpSp>
    </p:spTree>
    <p:extLst>
      <p:ext uri="{BB962C8B-B14F-4D97-AF65-F5344CB8AC3E}">
        <p14:creationId xmlns:p14="http://schemas.microsoft.com/office/powerpoint/2010/main" val="31761645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第五步，继续使用上述策略来分解问题，找出当前这块布可以分出的最大方块：</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399878" y="477870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16m×16m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16m×8m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16m×16m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16m×8m</a:t>
            </a:r>
            <a:r>
              <a:rPr lang="zh-CN" altLang="en-US" sz="2000" dirty="0">
                <a:solidFill>
                  <a:srgbClr val="080808"/>
                </a:solidFill>
                <a:latin typeface="楷体" panose="02010609060101010101" pitchFamily="49" charset="-122"/>
                <a:ea typeface="楷体" panose="02010609060101010101" pitchFamily="49" charset="-122"/>
              </a:rPr>
              <a:t>的布了。</a:t>
            </a:r>
          </a:p>
        </p:txBody>
      </p:sp>
      <p:grpSp>
        <p:nvGrpSpPr>
          <p:cNvPr id="23" name="组合 22"/>
          <p:cNvGrpSpPr/>
          <p:nvPr/>
        </p:nvGrpSpPr>
        <p:grpSpPr>
          <a:xfrm>
            <a:off x="3442806" y="2338963"/>
            <a:ext cx="2051048" cy="1497331"/>
            <a:chOff x="-39740" y="88830"/>
            <a:chExt cx="2625876" cy="1420445"/>
          </a:xfrm>
        </p:grpSpPr>
        <p:sp>
          <p:nvSpPr>
            <p:cNvPr id="24" name="文本框 2"/>
            <p:cNvSpPr txBox="1">
              <a:spLocks noChangeArrowheads="1"/>
            </p:cNvSpPr>
            <p:nvPr/>
          </p:nvSpPr>
          <p:spPr bwMode="auto">
            <a:xfrm>
              <a:off x="940456" y="100392"/>
              <a:ext cx="620395" cy="371893"/>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39740" y="833826"/>
              <a:ext cx="655896" cy="407558"/>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162504" y="-105557"/>
              <a:ext cx="128514" cy="109569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7" name="右大括号 26"/>
            <p:cNvSpPr/>
            <p:nvPr/>
          </p:nvSpPr>
          <p:spPr>
            <a:xfrm flipH="1">
              <a:off x="472500" y="544075"/>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8" name="文本框 2"/>
            <p:cNvSpPr txBox="1">
              <a:spLocks noChangeArrowheads="1"/>
            </p:cNvSpPr>
            <p:nvPr/>
          </p:nvSpPr>
          <p:spPr bwMode="auto">
            <a:xfrm>
              <a:off x="1891187" y="88830"/>
              <a:ext cx="620394" cy="355458"/>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2085514" y="35682"/>
              <a:ext cx="185140"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0" name="矩形 29"/>
            <p:cNvSpPr/>
            <p:nvPr/>
          </p:nvSpPr>
          <p:spPr>
            <a:xfrm>
              <a:off x="677326" y="544075"/>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31" name="直接连接符 30"/>
            <p:cNvCxnSpPr/>
            <p:nvPr/>
          </p:nvCxnSpPr>
          <p:spPr>
            <a:xfrm>
              <a:off x="1774606" y="544075"/>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940456" y="833936"/>
              <a:ext cx="620394" cy="441467"/>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p>
          </p:txBody>
        </p:sp>
        <p:sp>
          <p:nvSpPr>
            <p:cNvPr id="33" name="文本框 2"/>
            <p:cNvSpPr txBox="1">
              <a:spLocks noChangeArrowheads="1"/>
            </p:cNvSpPr>
            <p:nvPr/>
          </p:nvSpPr>
          <p:spPr bwMode="auto">
            <a:xfrm>
              <a:off x="1890851" y="825782"/>
              <a:ext cx="620394" cy="443597"/>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p>
          </p:txBody>
        </p:sp>
      </p:grpSp>
    </p:spTree>
    <p:extLst>
      <p:ext uri="{BB962C8B-B14F-4D97-AF65-F5344CB8AC3E}">
        <p14:creationId xmlns:p14="http://schemas.microsoft.com/office/powerpoint/2010/main" val="13159623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467544" y="1144122"/>
            <a:ext cx="81369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而</a:t>
            </a:r>
            <a:r>
              <a:rPr lang="en-US" altLang="zh-CN" sz="2000" dirty="0">
                <a:solidFill>
                  <a:srgbClr val="080808"/>
                </a:solidFill>
                <a:latin typeface="楷体" panose="02010609060101010101" pitchFamily="49" charset="-122"/>
                <a:ea typeface="楷体" panose="02010609060101010101" pitchFamily="49" charset="-122"/>
              </a:rPr>
              <a:t>16m×8m</a:t>
            </a:r>
            <a:r>
              <a:rPr lang="zh-CN" altLang="en-US" sz="2000" dirty="0">
                <a:solidFill>
                  <a:srgbClr val="080808"/>
                </a:solidFill>
                <a:latin typeface="楷体" panose="02010609060101010101" pitchFamily="49" charset="-122"/>
                <a:ea typeface="楷体" panose="02010609060101010101" pitchFamily="49" charset="-122"/>
              </a:rPr>
              <a:t>满足递归出口的条件，因为</a:t>
            </a:r>
            <a:r>
              <a:rPr lang="en-US" altLang="zh-CN" sz="2000" dirty="0">
                <a:solidFill>
                  <a:srgbClr val="080808"/>
                </a:solidFill>
                <a:latin typeface="楷体" panose="02010609060101010101" pitchFamily="49" charset="-122"/>
                <a:ea typeface="楷体" panose="02010609060101010101" pitchFamily="49" charset="-122"/>
              </a:rPr>
              <a:t>16</a:t>
            </a:r>
            <a:r>
              <a:rPr lang="zh-CN" altLang="en-US" sz="2000" dirty="0">
                <a:solidFill>
                  <a:srgbClr val="080808"/>
                </a:solidFill>
                <a:latin typeface="楷体" panose="02010609060101010101" pitchFamily="49" charset="-122"/>
                <a:ea typeface="楷体" panose="02010609060101010101" pitchFamily="49" charset="-122"/>
              </a:rPr>
              <a:t>是</a:t>
            </a:r>
            <a:r>
              <a:rPr lang="en-US" altLang="zh-CN" sz="2000" dirty="0">
                <a:solidFill>
                  <a:srgbClr val="080808"/>
                </a:solidFill>
                <a:latin typeface="楷体" panose="02010609060101010101" pitchFamily="49" charset="-122"/>
                <a:ea typeface="楷体" panose="02010609060101010101" pitchFamily="49" charset="-122"/>
              </a:rPr>
              <a:t>8</a:t>
            </a:r>
            <a:r>
              <a:rPr lang="zh-CN" altLang="en-US" sz="2000" dirty="0">
                <a:solidFill>
                  <a:srgbClr val="080808"/>
                </a:solidFill>
                <a:latin typeface="楷体" panose="02010609060101010101" pitchFamily="49" charset="-122"/>
                <a:ea typeface="楷体" panose="02010609060101010101" pitchFamily="49" charset="-122"/>
              </a:rPr>
              <a:t>的整数倍。因此接下来只需将将这块布分成两个</a:t>
            </a:r>
            <a:r>
              <a:rPr lang="en-US" altLang="zh-CN" sz="2000" dirty="0">
                <a:solidFill>
                  <a:srgbClr val="080808"/>
                </a:solidFill>
                <a:latin typeface="楷体" panose="02010609060101010101" pitchFamily="49" charset="-122"/>
                <a:ea typeface="楷体" panose="02010609060101010101" pitchFamily="49" charset="-122"/>
              </a:rPr>
              <a:t>8m×8m</a:t>
            </a:r>
            <a:r>
              <a:rPr lang="zh-CN" altLang="en-US" sz="2000" dirty="0">
                <a:solidFill>
                  <a:srgbClr val="080808"/>
                </a:solidFill>
                <a:latin typeface="楷体" panose="02010609060101010101" pitchFamily="49" charset="-122"/>
                <a:ea typeface="楷体" panose="02010609060101010101" pitchFamily="49" charset="-122"/>
              </a:rPr>
              <a:t>方块即可，如下</a:t>
            </a:r>
            <a:r>
              <a:rPr lang="zh-CN" altLang="en-US" sz="2000" dirty="0" smtClean="0">
                <a:solidFill>
                  <a:srgbClr val="080808"/>
                </a:solidFill>
                <a:latin typeface="楷体" panose="02010609060101010101" pitchFamily="49" charset="-122"/>
                <a:ea typeface="楷体" panose="02010609060101010101" pitchFamily="49" charset="-122"/>
              </a:rPr>
              <a:t>图所</a:t>
            </a:r>
            <a:r>
              <a:rPr lang="zh-CN" altLang="en-US" sz="2000" dirty="0">
                <a:solidFill>
                  <a:srgbClr val="080808"/>
                </a:solidFill>
                <a:latin typeface="楷体" panose="02010609060101010101" pitchFamily="49" charset="-122"/>
                <a:ea typeface="楷体" panose="02010609060101010101" pitchFamily="49" charset="-122"/>
              </a:rPr>
              <a:t>示：</a:t>
            </a:r>
          </a:p>
        </p:txBody>
      </p:sp>
      <p:sp>
        <p:nvSpPr>
          <p:cNvPr id="34"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399878" y="4778708"/>
            <a:ext cx="81369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由此划分完成，将不剩下任何布了，该问题的解是对于</a:t>
            </a:r>
            <a:r>
              <a:rPr lang="en-US" altLang="zh-CN" sz="2000" dirty="0">
                <a:solidFill>
                  <a:srgbClr val="080808"/>
                </a:solidFill>
                <a:latin typeface="楷体" panose="02010609060101010101" pitchFamily="49" charset="-122"/>
                <a:ea typeface="楷体" panose="02010609060101010101" pitchFamily="49" charset="-122"/>
              </a:rPr>
              <a:t>168m×64m</a:t>
            </a:r>
            <a:r>
              <a:rPr lang="zh-CN" altLang="en-US" sz="2000" dirty="0">
                <a:solidFill>
                  <a:srgbClr val="080808"/>
                </a:solidFill>
                <a:latin typeface="楷体" panose="02010609060101010101" pitchFamily="49" charset="-122"/>
                <a:ea typeface="楷体" panose="02010609060101010101" pitchFamily="49" charset="-122"/>
              </a:rPr>
              <a:t>的布，均匀划分方块的所得最大方块尺寸是</a:t>
            </a:r>
            <a:r>
              <a:rPr lang="en-US" altLang="zh-CN" sz="2000" dirty="0">
                <a:solidFill>
                  <a:srgbClr val="080808"/>
                </a:solidFill>
                <a:latin typeface="楷体" panose="02010609060101010101" pitchFamily="49" charset="-122"/>
                <a:ea typeface="楷体" panose="02010609060101010101" pitchFamily="49" charset="-122"/>
              </a:rPr>
              <a:t>8 m× 8m</a:t>
            </a:r>
            <a:r>
              <a:rPr lang="zh-CN" altLang="en-US" sz="2000" dirty="0">
                <a:solidFill>
                  <a:srgbClr val="080808"/>
                </a:solidFill>
                <a:latin typeface="楷体" panose="02010609060101010101" pitchFamily="49" charset="-122"/>
                <a:ea typeface="楷体" panose="02010609060101010101" pitchFamily="49" charset="-122"/>
              </a:rPr>
              <a:t>。</a:t>
            </a:r>
          </a:p>
        </p:txBody>
      </p:sp>
      <p:grpSp>
        <p:nvGrpSpPr>
          <p:cNvPr id="16" name="组合 15"/>
          <p:cNvGrpSpPr/>
          <p:nvPr/>
        </p:nvGrpSpPr>
        <p:grpSpPr>
          <a:xfrm>
            <a:off x="3275856" y="2492896"/>
            <a:ext cx="2519978" cy="1456234"/>
            <a:chOff x="0" y="0"/>
            <a:chExt cx="2161737" cy="1185290"/>
          </a:xfrm>
        </p:grpSpPr>
        <p:grpSp>
          <p:nvGrpSpPr>
            <p:cNvPr id="17" name="组合 16"/>
            <p:cNvGrpSpPr/>
            <p:nvPr/>
          </p:nvGrpSpPr>
          <p:grpSpPr>
            <a:xfrm>
              <a:off x="0" y="0"/>
              <a:ext cx="2150110" cy="1184910"/>
              <a:chOff x="0" y="0"/>
              <a:chExt cx="2150110" cy="1184910"/>
            </a:xfrm>
          </p:grpSpPr>
          <p:sp>
            <p:nvSpPr>
              <p:cNvPr id="35" name="文本框 2"/>
              <p:cNvSpPr txBox="1">
                <a:spLocks noChangeArrowheads="1"/>
              </p:cNvSpPr>
              <p:nvPr/>
            </p:nvSpPr>
            <p:spPr bwMode="auto">
              <a:xfrm>
                <a:off x="730250" y="0"/>
                <a:ext cx="544195" cy="29337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2"/>
              <p:cNvSpPr txBox="1">
                <a:spLocks noChangeArrowheads="1"/>
              </p:cNvSpPr>
              <p:nvPr/>
            </p:nvSpPr>
            <p:spPr bwMode="auto">
              <a:xfrm>
                <a:off x="0" y="590550"/>
                <a:ext cx="575310" cy="32131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右大括号 36"/>
              <p:cNvSpPr/>
              <p:nvPr/>
            </p:nvSpPr>
            <p:spPr>
              <a:xfrm rot="16200000">
                <a:off x="9144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8" name="右大括号 37"/>
              <p:cNvSpPr/>
              <p:nvPr/>
            </p:nvSpPr>
            <p:spPr>
              <a:xfrm flipH="1">
                <a:off x="431800" y="393700"/>
                <a:ext cx="124460" cy="79121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9" name="文本框 2"/>
              <p:cNvSpPr txBox="1">
                <a:spLocks noChangeArrowheads="1"/>
              </p:cNvSpPr>
              <p:nvPr/>
            </p:nvSpPr>
            <p:spPr bwMode="auto">
              <a:xfrm>
                <a:off x="1504950" y="0"/>
                <a:ext cx="544195" cy="311785"/>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右大括号 39"/>
              <p:cNvSpPr/>
              <p:nvPr/>
            </p:nvSpPr>
            <p:spPr>
              <a:xfrm rot="16200000">
                <a:off x="17018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grpSp>
          <p:nvGrpSpPr>
            <p:cNvPr id="18" name="组合 17"/>
            <p:cNvGrpSpPr/>
            <p:nvPr/>
          </p:nvGrpSpPr>
          <p:grpSpPr>
            <a:xfrm>
              <a:off x="577850" y="393700"/>
              <a:ext cx="1583887" cy="791590"/>
              <a:chOff x="577850" y="393700"/>
              <a:chExt cx="1583887" cy="791590"/>
            </a:xfrm>
          </p:grpSpPr>
          <p:sp>
            <p:nvSpPr>
              <p:cNvPr id="19" name="矩形 18"/>
              <p:cNvSpPr/>
              <p:nvPr/>
            </p:nvSpPr>
            <p:spPr>
              <a:xfrm>
                <a:off x="577850" y="393700"/>
                <a:ext cx="1583887" cy="7915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20" name="直接连接符 19"/>
              <p:cNvCxnSpPr/>
              <p:nvPr/>
            </p:nvCxnSpPr>
            <p:spPr>
              <a:xfrm>
                <a:off x="1384300" y="393700"/>
                <a:ext cx="0" cy="791210"/>
              </a:xfrm>
              <a:prstGeom prst="line">
                <a:avLst/>
              </a:prstGeom>
            </p:spPr>
            <p:style>
              <a:lnRef idx="1">
                <a:schemeClr val="dk1"/>
              </a:lnRef>
              <a:fillRef idx="0">
                <a:schemeClr val="dk1"/>
              </a:fillRef>
              <a:effectRef idx="0">
                <a:schemeClr val="dk1"/>
              </a:effectRef>
              <a:fontRef idx="minor">
                <a:schemeClr val="tx1"/>
              </a:fontRef>
            </p:style>
          </p:cxnSp>
          <p:sp>
            <p:nvSpPr>
              <p:cNvPr id="21" name="文本框 2"/>
              <p:cNvSpPr txBox="1">
                <a:spLocks noChangeArrowheads="1"/>
              </p:cNvSpPr>
              <p:nvPr/>
            </p:nvSpPr>
            <p:spPr bwMode="auto">
              <a:xfrm>
                <a:off x="666750" y="584200"/>
                <a:ext cx="665480" cy="34798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
              <p:cNvSpPr txBox="1">
                <a:spLocks noChangeArrowheads="1"/>
              </p:cNvSpPr>
              <p:nvPr/>
            </p:nvSpPr>
            <p:spPr bwMode="auto">
              <a:xfrm>
                <a:off x="1422400" y="577850"/>
                <a:ext cx="665480" cy="347980"/>
              </a:xfrm>
              <a:prstGeom prst="rect">
                <a:avLst/>
              </a:prstGeom>
              <a:noFill/>
              <a:ln w="9525">
                <a:noFill/>
                <a:miter lim="800000"/>
                <a:headEnd/>
                <a:tailEnd/>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Tree>
    <p:extLst>
      <p:ext uri="{BB962C8B-B14F-4D97-AF65-F5344CB8AC3E}">
        <p14:creationId xmlns:p14="http://schemas.microsoft.com/office/powerpoint/2010/main" val="9961981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107504" y="1340768"/>
            <a:ext cx="89489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分治策略就是把一个复杂的问题分解成多个相同或是相似的子问题，这些子问题互相独立且与原问题形式相同，如无直接解的话再把子问题分成更小的子问题</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直到最后得出的子问题可以简单的直接求解为止，原问题的解来源于子问题解的合并。</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分治法的思想主要包括以下三个部分：</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）分：将原问题逐步分解成规模更小的子问题，子问题要与原问题的解发一致；</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）治：将分解出的这些子问题逐个解决，若子问题规模较小且容易解决则直接解，否则递归解决各个子问题；</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）合：将已经得出解的子问题进行合并，最终得出原问题的解。</a:t>
            </a: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291358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177283" y="1340768"/>
            <a:ext cx="8643189"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分治法适用的问题具有以下特征：</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）问题的规模缩小到一定的程度是能够容易求出解的；</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）问题能够分解为若干个规模较小的与原问题一致的子问题；</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）所分解出的子问题的解能够合并得出原问题的解；</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4</a:t>
            </a:r>
            <a:r>
              <a:rPr lang="zh-CN" altLang="en-US" sz="2400" dirty="0">
                <a:solidFill>
                  <a:srgbClr val="080808"/>
                </a:solidFill>
                <a:latin typeface="楷体" panose="02010609060101010101" pitchFamily="49" charset="-122"/>
                <a:ea typeface="楷体" panose="02010609060101010101" pitchFamily="49" charset="-122"/>
              </a:rPr>
              <a:t>）原问题所分解出的各个子问题之间是相互独立的，也就是说子问题之间不包含公共的子问题。</a:t>
            </a: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1641725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3E401B6-00C3-4764-8A4B-821E54F5EC37}"/>
              </a:ext>
            </a:extLst>
          </p:cNvPr>
          <p:cNvSpPr/>
          <p:nvPr/>
        </p:nvSpPr>
        <p:spPr>
          <a:xfrm>
            <a:off x="395536" y="1052736"/>
            <a:ext cx="2714205"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itchFamily="49" charset="-122"/>
                <a:ea typeface="楷体" pitchFamily="49" charset="-122"/>
              </a:rPr>
              <a:t>3.3.2 </a:t>
            </a:r>
            <a:r>
              <a:rPr lang="zh-CN" altLang="en-US" sz="2800" b="1" dirty="0">
                <a:solidFill>
                  <a:srgbClr val="0000FF"/>
                </a:solidFill>
                <a:latin typeface="楷体" pitchFamily="49" charset="-122"/>
                <a:ea typeface="楷体" pitchFamily="49" charset="-122"/>
              </a:rPr>
              <a:t>快速排序</a:t>
            </a:r>
          </a:p>
        </p:txBody>
      </p:sp>
      <p:pic>
        <p:nvPicPr>
          <p:cNvPr id="2" name="图片 1"/>
          <p:cNvPicPr>
            <a:picLocks noChangeAspect="1"/>
          </p:cNvPicPr>
          <p:nvPr/>
        </p:nvPicPr>
        <p:blipFill rotWithShape="1">
          <a:blip r:embed="rId2" cstate="hqprint">
            <a:extLst>
              <a:ext uri="{28A0092B-C50C-407E-A947-70E740481C1C}">
                <a14:useLocalDpi xmlns:a14="http://schemas.microsoft.com/office/drawing/2010/main" val="0"/>
              </a:ext>
            </a:extLst>
          </a:blip>
          <a:srcRect t="25850" b="22700"/>
          <a:stretch/>
        </p:blipFill>
        <p:spPr>
          <a:xfrm>
            <a:off x="3029456" y="1772816"/>
            <a:ext cx="3085088" cy="3528392"/>
          </a:xfrm>
          <a:prstGeom prst="rect">
            <a:avLst/>
          </a:prstGeom>
        </p:spPr>
      </p:pic>
    </p:spTree>
    <p:extLst>
      <p:ext uri="{BB962C8B-B14F-4D97-AF65-F5344CB8AC3E}">
        <p14:creationId xmlns:p14="http://schemas.microsoft.com/office/powerpoint/2010/main" val="24306735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97537" y="1772816"/>
            <a:ext cx="89489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、基本思想</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快速排序采用的是分治策略：</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）划分：选定第一个记录作为基准值，将整个序列</a:t>
            </a:r>
            <a:r>
              <a:rPr lang="en-US" altLang="zh-CN" sz="2400" dirty="0">
                <a:solidFill>
                  <a:srgbClr val="080808"/>
                </a:solidFill>
                <a:latin typeface="楷体" panose="02010609060101010101" pitchFamily="49" charset="-122"/>
                <a:ea typeface="楷体" panose="02010609060101010101" pitchFamily="49" charset="-122"/>
              </a:rPr>
              <a:t>a1,a2, … , an</a:t>
            </a:r>
            <a:r>
              <a:rPr lang="zh-CN" altLang="en-US" sz="2400" dirty="0">
                <a:solidFill>
                  <a:srgbClr val="080808"/>
                </a:solidFill>
                <a:latin typeface="楷体" panose="02010609060101010101" pitchFamily="49" charset="-122"/>
                <a:ea typeface="楷体" panose="02010609060101010101" pitchFamily="49" charset="-122"/>
              </a:rPr>
              <a:t>，划分成为两个子序列：</a:t>
            </a:r>
            <a:r>
              <a:rPr lang="en-US" altLang="zh-CN" sz="2400" dirty="0">
                <a:solidFill>
                  <a:srgbClr val="080808"/>
                </a:solidFill>
                <a:latin typeface="楷体" panose="02010609060101010101" pitchFamily="49" charset="-122"/>
                <a:ea typeface="楷体" panose="02010609060101010101" pitchFamily="49" charset="-122"/>
              </a:rPr>
              <a:t>a1,a2, … ,ai-1</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ai+1, …, an</a:t>
            </a:r>
            <a:r>
              <a:rPr lang="zh-CN" altLang="en-US" sz="2400" dirty="0">
                <a:solidFill>
                  <a:srgbClr val="080808"/>
                </a:solidFill>
                <a:latin typeface="楷体" panose="02010609060101010101" pitchFamily="49" charset="-122"/>
                <a:ea typeface="楷体" panose="02010609060101010101" pitchFamily="49" charset="-122"/>
              </a:rPr>
              <a:t>，前面的子序列中数据元素的值均小于或等于基准值，后面的子序列中数据元素的值均大于或等于基准值，并把基准值放在这两个子序列的中间</a:t>
            </a:r>
            <a:r>
              <a:rPr lang="en-US" altLang="zh-CN" sz="2400" dirty="0">
                <a:solidFill>
                  <a:srgbClr val="080808"/>
                </a:solidFill>
                <a:latin typeface="楷体" panose="02010609060101010101" pitchFamily="49" charset="-122"/>
                <a:ea typeface="楷体" panose="02010609060101010101" pitchFamily="49" charset="-122"/>
              </a:rPr>
              <a:t>ai</a:t>
            </a:r>
            <a:r>
              <a:rPr lang="zh-CN" altLang="en-US" sz="2400" dirty="0">
                <a:solidFill>
                  <a:srgbClr val="080808"/>
                </a:solidFill>
                <a:latin typeface="楷体" panose="02010609060101010101" pitchFamily="49" charset="-122"/>
                <a:ea typeface="楷体" panose="02010609060101010101" pitchFamily="49" charset="-122"/>
              </a:rPr>
              <a:t>的位置上；</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）求解子问题：若每个子序列内只有一个记录或空，则它是有序的，直接返回；否则递归地求解各个子问题。</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）合并：由于对子序列</a:t>
            </a:r>
            <a:r>
              <a:rPr lang="en-US" altLang="zh-CN" sz="2400" dirty="0">
                <a:solidFill>
                  <a:srgbClr val="080808"/>
                </a:solidFill>
                <a:latin typeface="楷体" panose="02010609060101010101" pitchFamily="49" charset="-122"/>
                <a:ea typeface="楷体" panose="02010609060101010101" pitchFamily="49" charset="-122"/>
              </a:rPr>
              <a:t>a1,a2, … ,ai-1</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ai+1, …, an</a:t>
            </a:r>
            <a:r>
              <a:rPr lang="zh-CN" altLang="en-US" sz="2400" dirty="0">
                <a:solidFill>
                  <a:srgbClr val="080808"/>
                </a:solidFill>
                <a:latin typeface="楷体" panose="02010609060101010101" pitchFamily="49" charset="-122"/>
                <a:ea typeface="楷体" panose="02010609060101010101" pitchFamily="49" charset="-122"/>
              </a:rPr>
              <a:t>的排序是就地进行的，因此合并不需要执行任何操作。</a:t>
            </a: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矩形 2">
            <a:extLst>
              <a:ext uri="{FF2B5EF4-FFF2-40B4-BE49-F238E27FC236}">
                <a16:creationId xmlns:a16="http://schemas.microsoft.com/office/drawing/2014/main" id="{83E401B6-00C3-4764-8A4B-821E54F5EC37}"/>
              </a:ext>
            </a:extLst>
          </p:cNvPr>
          <p:cNvSpPr/>
          <p:nvPr/>
        </p:nvSpPr>
        <p:spPr>
          <a:xfrm>
            <a:off x="395536" y="1052736"/>
            <a:ext cx="2714205"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itchFamily="49" charset="-122"/>
                <a:ea typeface="楷体" pitchFamily="49" charset="-122"/>
              </a:rPr>
              <a:t>3.3.2 </a:t>
            </a:r>
            <a:r>
              <a:rPr lang="zh-CN" altLang="en-US" sz="2800" b="1" dirty="0">
                <a:solidFill>
                  <a:srgbClr val="0000FF"/>
                </a:solidFill>
                <a:latin typeface="楷体" pitchFamily="49" charset="-122"/>
                <a:ea typeface="楷体" pitchFamily="49" charset="-122"/>
              </a:rPr>
              <a:t>快速排序</a:t>
            </a:r>
          </a:p>
        </p:txBody>
      </p:sp>
    </p:spTree>
    <p:extLst>
      <p:ext uri="{BB962C8B-B14F-4D97-AF65-F5344CB8AC3E}">
        <p14:creationId xmlns:p14="http://schemas.microsoft.com/office/powerpoint/2010/main" val="32400020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BE8664AC-37D5-4795-A236-332A5207B22B}"/>
              </a:ext>
            </a:extLst>
          </p:cNvPr>
          <p:cNvGrpSpPr/>
          <p:nvPr/>
        </p:nvGrpSpPr>
        <p:grpSpPr>
          <a:xfrm>
            <a:off x="1070738" y="836712"/>
            <a:ext cx="7002524" cy="5832648"/>
            <a:chOff x="0" y="0"/>
            <a:chExt cx="3492500" cy="5886450"/>
          </a:xfrm>
        </p:grpSpPr>
        <p:pic>
          <p:nvPicPr>
            <p:cNvPr id="4" name="图片 3">
              <a:extLst>
                <a:ext uri="{FF2B5EF4-FFF2-40B4-BE49-F238E27FC236}">
                  <a16:creationId xmlns:a16="http://schemas.microsoft.com/office/drawing/2014/main" id="{DA982775-4C98-41CE-B549-4759FAF0F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492500" cy="2959100"/>
            </a:xfrm>
            <a:prstGeom prst="rect">
              <a:avLst/>
            </a:prstGeom>
          </p:spPr>
        </p:pic>
        <p:pic>
          <p:nvPicPr>
            <p:cNvPr id="5" name="图片 4">
              <a:extLst>
                <a:ext uri="{FF2B5EF4-FFF2-40B4-BE49-F238E27FC236}">
                  <a16:creationId xmlns:a16="http://schemas.microsoft.com/office/drawing/2014/main" id="{A3EB95CF-41FC-4146-9ECC-3147C3801E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 y="2959100"/>
              <a:ext cx="3486150" cy="2927350"/>
            </a:xfrm>
            <a:prstGeom prst="rect">
              <a:avLst/>
            </a:prstGeom>
          </p:spPr>
        </p:pic>
      </p:grpSp>
    </p:spTree>
    <p:extLst>
      <p:ext uri="{BB962C8B-B14F-4D97-AF65-F5344CB8AC3E}">
        <p14:creationId xmlns:p14="http://schemas.microsoft.com/office/powerpoint/2010/main" val="14797741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A59C3E7-EF66-4D61-878C-37EDDC81BF1B}"/>
              </a:ext>
            </a:extLst>
          </p:cNvPr>
          <p:cNvPicPr/>
          <p:nvPr/>
        </p:nvPicPr>
        <p:blipFill>
          <a:blip r:embed="rId2">
            <a:extLst>
              <a:ext uri="{28A0092B-C50C-407E-A947-70E740481C1C}">
                <a14:useLocalDpi xmlns:a14="http://schemas.microsoft.com/office/drawing/2010/main" val="0"/>
              </a:ext>
            </a:extLst>
          </a:blip>
          <a:stretch>
            <a:fillRect/>
          </a:stretch>
        </p:blipFill>
        <p:spPr>
          <a:xfrm>
            <a:off x="1511660" y="2636911"/>
            <a:ext cx="6084676" cy="2415173"/>
          </a:xfrm>
          <a:prstGeom prst="rect">
            <a:avLst/>
          </a:prstGeom>
        </p:spPr>
      </p:pic>
      <p:sp>
        <p:nvSpPr>
          <p:cNvPr id="4" name="Text Box 4">
            <a:extLst>
              <a:ext uri="{FF2B5EF4-FFF2-40B4-BE49-F238E27FC236}">
                <a16:creationId xmlns:a16="http://schemas.microsoft.com/office/drawing/2014/main" id="{7D2D1250-0E53-41D8-A66C-F07470ED8B6D}"/>
              </a:ext>
            </a:extLst>
          </p:cNvPr>
          <p:cNvSpPr txBox="1">
            <a:spLocks noChangeArrowheads="1"/>
          </p:cNvSpPr>
          <p:nvPr/>
        </p:nvSpPr>
        <p:spPr bwMode="auto">
          <a:xfrm>
            <a:off x="195074" y="1124744"/>
            <a:ext cx="89489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5"/>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7"/>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如下图所示，对数据序列</a:t>
            </a:r>
            <a:r>
              <a:rPr lang="en-US" altLang="zh-CN" sz="2400" dirty="0">
                <a:solidFill>
                  <a:srgbClr val="080808"/>
                </a:solidFill>
                <a:latin typeface="楷体" panose="02010609060101010101" pitchFamily="49" charset="-122"/>
                <a:ea typeface="楷体" panose="02010609060101010101" pitchFamily="49" charset="-122"/>
              </a:rPr>
              <a:t>{32,15,11,26,53,87,3,61}</a:t>
            </a:r>
            <a:r>
              <a:rPr lang="zh-CN" altLang="en-US" sz="2400" dirty="0">
                <a:solidFill>
                  <a:srgbClr val="080808"/>
                </a:solidFill>
                <a:latin typeface="楷体" panose="02010609060101010101" pitchFamily="49" charset="-122"/>
                <a:ea typeface="楷体" panose="02010609060101010101" pitchFamily="49" charset="-122"/>
              </a:rPr>
              <a:t>进行快速排序，其中有序区用</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括起来。</a:t>
            </a:r>
            <a:endParaRPr lang="en-US" altLang="zh-CN" sz="2400" dirty="0">
              <a:solidFill>
                <a:srgbClr val="080808"/>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1996062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97537" y="980728"/>
            <a:ext cx="894892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Partition (int a[],int </a:t>
            </a:r>
            <a:r>
              <a:rPr lang="en-US" altLang="zh-CN" sz="2400" dirty="0" err="1">
                <a:solidFill>
                  <a:srgbClr val="080808"/>
                </a:solidFill>
                <a:latin typeface="楷体" panose="02010609060101010101" pitchFamily="49" charset="-122"/>
                <a:ea typeface="楷体" panose="02010609060101010101" pitchFamily="49" charset="-122"/>
              </a:rPr>
              <a:t>i,int</a:t>
            </a:r>
            <a:r>
              <a:rPr lang="en-US" altLang="zh-CN" sz="2400" dirty="0">
                <a:solidFill>
                  <a:srgbClr val="080808"/>
                </a:solidFill>
                <a:latin typeface="楷体" panose="02010609060101010101" pitchFamily="49" charset="-122"/>
                <a:ea typeface="楷体" panose="02010609060101010101" pitchFamily="49" charset="-122"/>
              </a:rPr>
              <a:t> j)</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　</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int temp=a[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用待排序数据序列的第</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个记录作为基准值</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while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!=j)	</a:t>
            </a:r>
            <a:r>
              <a:rPr lang="en-US" altLang="zh-CN" sz="2000" dirty="0">
                <a:solidFill>
                  <a:srgbClr val="080808"/>
                </a:solidFill>
                <a:latin typeface="楷体" panose="02010609060101010101" pitchFamily="49" charset="-122"/>
                <a:ea typeface="楷体" panose="02010609060101010101" pitchFamily="49" charset="-122"/>
              </a:rPr>
              <a:t>     //</a:t>
            </a:r>
            <a:r>
              <a:rPr lang="zh-CN" altLang="en-US" sz="2000" dirty="0">
                <a:solidFill>
                  <a:srgbClr val="080808"/>
                </a:solidFill>
                <a:latin typeface="楷体" panose="02010609060101010101" pitchFamily="49" charset="-122"/>
                <a:ea typeface="楷体" panose="02010609060101010101" pitchFamily="49" charset="-122"/>
              </a:rPr>
              <a:t>从序列左右两端交替向中间扫描</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直至</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=j</a:t>
            </a:r>
            <a:r>
              <a:rPr lang="zh-CN" altLang="en-US" sz="2000" dirty="0">
                <a:solidFill>
                  <a:srgbClr val="080808"/>
                </a:solidFill>
                <a:latin typeface="楷体" panose="02010609060101010101" pitchFamily="49" charset="-122"/>
                <a:ea typeface="楷体" panose="02010609060101010101" pitchFamily="49" charset="-122"/>
              </a:rPr>
              <a:t>为止</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while (j&gt;</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&amp;&amp; a[j]&gt;=temp) </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j--;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从右向左扫描</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找第</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个关键字小于</a:t>
            </a:r>
            <a:r>
              <a:rPr lang="en-US" altLang="zh-CN" sz="2000" dirty="0">
                <a:solidFill>
                  <a:srgbClr val="080808"/>
                </a:solidFill>
                <a:latin typeface="楷体" panose="02010609060101010101" pitchFamily="49" charset="-122"/>
                <a:ea typeface="楷体" panose="02010609060101010101" pitchFamily="49" charset="-122"/>
              </a:rPr>
              <a:t>temp</a:t>
            </a:r>
            <a:r>
              <a:rPr lang="zh-CN" altLang="en-US" sz="2000" dirty="0">
                <a:solidFill>
                  <a:srgbClr val="080808"/>
                </a:solidFill>
                <a:latin typeface="楷体" panose="02010609060101010101" pitchFamily="49" charset="-122"/>
                <a:ea typeface="楷体" panose="02010609060101010101" pitchFamily="49" charset="-122"/>
              </a:rPr>
              <a:t>的</a:t>
            </a:r>
            <a:r>
              <a:rPr lang="en-US" altLang="zh-CN" sz="2000" dirty="0">
                <a:solidFill>
                  <a:srgbClr val="080808"/>
                </a:solidFill>
                <a:latin typeface="楷体" panose="02010609060101010101" pitchFamily="49" charset="-122"/>
                <a:ea typeface="楷体" panose="02010609060101010101" pitchFamily="49" charset="-122"/>
              </a:rPr>
              <a:t>a[j]</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]=a[j];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将</a:t>
            </a:r>
            <a:r>
              <a:rPr lang="en-US" altLang="zh-CN" sz="2000" dirty="0">
                <a:solidFill>
                  <a:srgbClr val="080808"/>
                </a:solidFill>
                <a:latin typeface="楷体" panose="02010609060101010101" pitchFamily="49" charset="-122"/>
                <a:ea typeface="楷体" panose="02010609060101010101" pitchFamily="49" charset="-122"/>
              </a:rPr>
              <a:t>a[j]</a:t>
            </a:r>
            <a:r>
              <a:rPr lang="zh-CN" altLang="en-US" sz="2000" dirty="0">
                <a:solidFill>
                  <a:srgbClr val="080808"/>
                </a:solidFill>
                <a:latin typeface="楷体" panose="02010609060101010101" pitchFamily="49" charset="-122"/>
                <a:ea typeface="楷体" panose="02010609060101010101" pitchFamily="49" charset="-122"/>
              </a:rPr>
              <a:t>移到</a:t>
            </a:r>
            <a:r>
              <a:rPr lang="en-US" altLang="zh-CN" sz="2000" dirty="0">
                <a:solidFill>
                  <a:srgbClr val="080808"/>
                </a:solidFill>
                <a:latin typeface="楷体" panose="02010609060101010101" pitchFamily="49" charset="-122"/>
                <a:ea typeface="楷体" panose="02010609060101010101" pitchFamily="49" charset="-122"/>
              </a:rPr>
              <a:t>a[</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的位置</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while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&lt;j &amp;&amp; 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]&lt;=temp) </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       //</a:t>
            </a:r>
            <a:r>
              <a:rPr lang="zh-CN" altLang="en-US" sz="2000" dirty="0">
                <a:solidFill>
                  <a:srgbClr val="080808"/>
                </a:solidFill>
                <a:latin typeface="楷体" panose="02010609060101010101" pitchFamily="49" charset="-122"/>
                <a:ea typeface="楷体" panose="02010609060101010101" pitchFamily="49" charset="-122"/>
              </a:rPr>
              <a:t>从左向右扫描</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找第</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个关键字大于</a:t>
            </a:r>
            <a:r>
              <a:rPr lang="en-US" altLang="zh-CN" sz="2000" dirty="0">
                <a:solidFill>
                  <a:srgbClr val="080808"/>
                </a:solidFill>
                <a:latin typeface="楷体" panose="02010609060101010101" pitchFamily="49" charset="-122"/>
                <a:ea typeface="楷体" panose="02010609060101010101" pitchFamily="49" charset="-122"/>
              </a:rPr>
              <a:t>temp</a:t>
            </a:r>
            <a:r>
              <a:rPr lang="zh-CN" altLang="en-US" sz="2000" dirty="0">
                <a:solidFill>
                  <a:srgbClr val="080808"/>
                </a:solidFill>
                <a:latin typeface="楷体" panose="02010609060101010101" pitchFamily="49" charset="-122"/>
                <a:ea typeface="楷体" panose="02010609060101010101" pitchFamily="49" charset="-122"/>
              </a:rPr>
              <a:t>的</a:t>
            </a:r>
            <a:r>
              <a:rPr lang="en-US" altLang="zh-CN" sz="2000" dirty="0">
                <a:solidFill>
                  <a:srgbClr val="080808"/>
                </a:solidFill>
                <a:latin typeface="楷体" panose="02010609060101010101" pitchFamily="49" charset="-122"/>
                <a:ea typeface="楷体" panose="02010609060101010101" pitchFamily="49" charset="-122"/>
              </a:rPr>
              <a:t>a[</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a[j]=a[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将</a:t>
            </a:r>
            <a:r>
              <a:rPr lang="en-US" altLang="zh-CN" sz="2000" dirty="0">
                <a:solidFill>
                  <a:srgbClr val="080808"/>
                </a:solidFill>
                <a:latin typeface="楷体" panose="02010609060101010101" pitchFamily="49" charset="-122"/>
                <a:ea typeface="楷体" panose="02010609060101010101" pitchFamily="49" charset="-122"/>
              </a:rPr>
              <a:t>a[</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移到</a:t>
            </a:r>
            <a:r>
              <a:rPr lang="en-US" altLang="zh-CN" sz="2000" dirty="0">
                <a:solidFill>
                  <a:srgbClr val="080808"/>
                </a:solidFill>
                <a:latin typeface="楷体" panose="02010609060101010101" pitchFamily="49" charset="-122"/>
                <a:ea typeface="楷体" panose="02010609060101010101" pitchFamily="49" charset="-122"/>
              </a:rPr>
              <a:t>a[j]</a:t>
            </a:r>
            <a:r>
              <a:rPr lang="zh-CN" altLang="en-US" sz="2000" dirty="0">
                <a:solidFill>
                  <a:srgbClr val="080808"/>
                </a:solidFill>
                <a:latin typeface="楷体" panose="02010609060101010101" pitchFamily="49" charset="-122"/>
                <a:ea typeface="楷体" panose="02010609060101010101" pitchFamily="49" charset="-122"/>
              </a:rPr>
              <a:t>的位置</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]=temp;</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return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返回基准值的下标</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p>
        </p:txBody>
      </p:sp>
    </p:spTree>
    <p:extLst>
      <p:ext uri="{BB962C8B-B14F-4D97-AF65-F5344CB8AC3E}">
        <p14:creationId xmlns:p14="http://schemas.microsoft.com/office/powerpoint/2010/main" val="3977025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456666" y="2082636"/>
            <a:ext cx="83636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5"/>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7"/>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3.1】</a:t>
            </a:r>
            <a:r>
              <a:rPr lang="zh-CN" altLang="en-US" sz="2400" dirty="0">
                <a:solidFill>
                  <a:srgbClr val="080808"/>
                </a:solidFill>
                <a:latin typeface="楷体" panose="02010609060101010101" pitchFamily="49" charset="-122"/>
                <a:ea typeface="楷体" panose="02010609060101010101" pitchFamily="49" charset="-122"/>
              </a:rPr>
              <a:t>请设计递归算法求</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为正整数），并写出</a:t>
            </a:r>
            <a:r>
              <a:rPr lang="en-US" altLang="zh-CN" sz="2400" dirty="0">
                <a:solidFill>
                  <a:srgbClr val="080808"/>
                </a:solidFill>
                <a:latin typeface="楷体" panose="02010609060101010101" pitchFamily="49" charset="-122"/>
                <a:ea typeface="楷体" panose="02010609060101010101" pitchFamily="49" charset="-122"/>
              </a:rPr>
              <a:t>n = 5</a:t>
            </a:r>
            <a:r>
              <a:rPr lang="zh-CN" altLang="en-US" sz="2400" dirty="0">
                <a:solidFill>
                  <a:srgbClr val="080808"/>
                </a:solidFill>
                <a:latin typeface="楷体" panose="02010609060101010101" pitchFamily="49" charset="-122"/>
                <a:ea typeface="楷体" panose="02010609060101010101" pitchFamily="49" charset="-122"/>
              </a:rPr>
              <a:t>时递归算法的执行过程。</a:t>
            </a: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2" name="矩形 1">
            <a:extLst>
              <a:ext uri="{FF2B5EF4-FFF2-40B4-BE49-F238E27FC236}">
                <a16:creationId xmlns:a16="http://schemas.microsoft.com/office/drawing/2014/main" id="{48147141-8E79-436F-80F1-01402BBB57BB}"/>
              </a:ext>
            </a:extLst>
          </p:cNvPr>
          <p:cNvSpPr/>
          <p:nvPr/>
        </p:nvSpPr>
        <p:spPr>
          <a:xfrm>
            <a:off x="467544" y="1340768"/>
            <a:ext cx="3796232"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itchFamily="49" charset="-122"/>
                <a:ea typeface="楷体" pitchFamily="49" charset="-122"/>
              </a:rPr>
              <a:t>3.1.2 </a:t>
            </a:r>
            <a:r>
              <a:rPr lang="zh-CN" altLang="en-US" sz="2800" b="1" dirty="0">
                <a:solidFill>
                  <a:srgbClr val="0000FF"/>
                </a:solidFill>
                <a:latin typeface="楷体" pitchFamily="49" charset="-122"/>
                <a:ea typeface="楷体" pitchFamily="49" charset="-122"/>
              </a:rPr>
              <a:t>递归的执行过程</a:t>
            </a:r>
          </a:p>
        </p:txBody>
      </p:sp>
      <p:sp>
        <p:nvSpPr>
          <p:cNvPr id="4" name="Text Box 4">
            <a:extLst>
              <a:ext uri="{FF2B5EF4-FFF2-40B4-BE49-F238E27FC236}">
                <a16:creationId xmlns:a16="http://schemas.microsoft.com/office/drawing/2014/main" id="{17780606-327C-4265-8D19-CF752CBCF49A}"/>
              </a:ext>
            </a:extLst>
          </p:cNvPr>
          <p:cNvSpPr txBox="1">
            <a:spLocks noChangeArrowheads="1"/>
          </p:cNvSpPr>
          <p:nvPr/>
        </p:nvSpPr>
        <p:spPr bwMode="auto">
          <a:xfrm>
            <a:off x="456665" y="3081322"/>
            <a:ext cx="836369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4"/>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5"/>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7"/>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7"/>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基本思路：大问题分解成小问题，</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可以分解为</a:t>
            </a:r>
            <a:r>
              <a:rPr lang="en-US" altLang="zh-CN" sz="2400" dirty="0">
                <a:solidFill>
                  <a:srgbClr val="080808"/>
                </a:solidFill>
                <a:latin typeface="楷体" panose="02010609060101010101" pitchFamily="49" charset="-122"/>
                <a:ea typeface="楷体" panose="02010609060101010101" pitchFamily="49" charset="-122"/>
              </a:rPr>
              <a:t>n*(n-1)!</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又可以分解为</a:t>
            </a:r>
            <a:r>
              <a:rPr lang="en-US" altLang="zh-CN" sz="2400" dirty="0">
                <a:solidFill>
                  <a:srgbClr val="080808"/>
                </a:solidFill>
                <a:latin typeface="楷体" panose="02010609060101010101" pitchFamily="49" charset="-122"/>
                <a:ea typeface="楷体" panose="02010609060101010101" pitchFamily="49" charset="-122"/>
              </a:rPr>
              <a:t>(n-1)*(n-2)!</a:t>
            </a:r>
            <a:r>
              <a:rPr lang="zh-CN" altLang="en-US" sz="2400" dirty="0">
                <a:solidFill>
                  <a:srgbClr val="080808"/>
                </a:solidFill>
                <a:latin typeface="楷体" panose="02010609060101010101" pitchFamily="49" charset="-122"/>
                <a:ea typeface="楷体" panose="02010609060101010101" pitchFamily="49" charset="-122"/>
              </a:rPr>
              <a:t>，以此类推，直到</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！分解为</a:t>
            </a:r>
            <a:r>
              <a:rPr lang="en-US" altLang="zh-CN" sz="2400" dirty="0">
                <a:solidFill>
                  <a:srgbClr val="080808"/>
                </a:solidFill>
                <a:latin typeface="楷体" panose="02010609060101010101" pitchFamily="49" charset="-122"/>
                <a:ea typeface="楷体" panose="02010609060101010101" pitchFamily="49" charset="-122"/>
              </a:rPr>
              <a:t>1*(1-1)!=1*0</a:t>
            </a:r>
            <a:r>
              <a:rPr lang="zh-CN" altLang="en-US" sz="2400" dirty="0">
                <a:solidFill>
                  <a:srgbClr val="080808"/>
                </a:solidFill>
                <a:latin typeface="楷体" panose="02010609060101010101" pitchFamily="49" charset="-122"/>
                <a:ea typeface="楷体" panose="02010609060101010101" pitchFamily="49" charset="-122"/>
              </a:rPr>
              <a:t>！，而</a:t>
            </a:r>
            <a:r>
              <a:rPr lang="en-US" altLang="zh-CN" sz="2400" dirty="0">
                <a:solidFill>
                  <a:srgbClr val="080808"/>
                </a:solidFill>
                <a:latin typeface="楷体" panose="02010609060101010101" pitchFamily="49" charset="-122"/>
                <a:ea typeface="楷体" panose="02010609060101010101" pitchFamily="49" charset="-122"/>
              </a:rPr>
              <a:t>0</a:t>
            </a:r>
            <a:r>
              <a:rPr lang="zh-CN" altLang="en-US" sz="2400" dirty="0">
                <a:solidFill>
                  <a:srgbClr val="080808"/>
                </a:solidFill>
                <a:latin typeface="楷体" panose="02010609060101010101" pitchFamily="49" charset="-122"/>
                <a:ea typeface="楷体" panose="02010609060101010101" pitchFamily="49" charset="-122"/>
              </a:rPr>
              <a:t>！的阶乘是已知的，问题的规模在不断的缩小，直到有直接解为止。递归式如下：</a:t>
            </a:r>
            <a:endParaRPr lang="en-US" altLang="zh-CN" sz="2400" dirty="0">
              <a:solidFill>
                <a:srgbClr val="080808"/>
              </a:solidFill>
              <a:latin typeface="楷体" panose="02010609060101010101" pitchFamily="49" charset="-122"/>
              <a:ea typeface="楷体" panose="02010609060101010101" pitchFamily="49" charset="-122"/>
            </a:endParaRPr>
          </a:p>
        </p:txBody>
      </p:sp>
      <p:pic>
        <p:nvPicPr>
          <p:cNvPr id="5" name="图片 4">
            <a:extLst>
              <a:ext uri="{FF2B5EF4-FFF2-40B4-BE49-F238E27FC236}">
                <a16:creationId xmlns:a16="http://schemas.microsoft.com/office/drawing/2014/main" id="{1C81C898-7D29-41A4-B500-302A11DCD5E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7584" y="4818671"/>
            <a:ext cx="7200800" cy="1409189"/>
          </a:xfrm>
          <a:prstGeom prst="rect">
            <a:avLst/>
          </a:prstGeom>
        </p:spPr>
      </p:pic>
    </p:spTree>
    <p:extLst>
      <p:ext uri="{BB962C8B-B14F-4D97-AF65-F5344CB8AC3E}">
        <p14:creationId xmlns:p14="http://schemas.microsoft.com/office/powerpoint/2010/main" val="16112855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97537" y="980728"/>
            <a:ext cx="894892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void Quicksort(int a[],int </a:t>
            </a:r>
            <a:r>
              <a:rPr lang="en-US" altLang="zh-CN" sz="2400" dirty="0" err="1">
                <a:solidFill>
                  <a:srgbClr val="080808"/>
                </a:solidFill>
                <a:latin typeface="楷体" panose="02010609060101010101" pitchFamily="49" charset="-122"/>
                <a:ea typeface="楷体" panose="02010609060101010101" pitchFamily="49" charset="-122"/>
              </a:rPr>
              <a:t>s,int</a:t>
            </a:r>
            <a:r>
              <a:rPr lang="en-US" altLang="zh-CN" sz="2400" dirty="0">
                <a:solidFill>
                  <a:srgbClr val="080808"/>
                </a:solidFill>
                <a:latin typeface="楷体" panose="02010609060101010101" pitchFamily="49" charset="-122"/>
                <a:ea typeface="楷体" panose="02010609060101010101" pitchFamily="49" charset="-122"/>
              </a:rPr>
              <a:t> t)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if (s&lt;t)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数据序列中至少存在</a:t>
            </a:r>
            <a:r>
              <a:rPr lang="en-US" altLang="zh-CN" sz="2000" dirty="0">
                <a:solidFill>
                  <a:srgbClr val="080808"/>
                </a:solidFill>
                <a:latin typeface="楷体" panose="02010609060101010101" pitchFamily="49" charset="-122"/>
                <a:ea typeface="楷体" panose="02010609060101010101" pitchFamily="49" charset="-122"/>
              </a:rPr>
              <a:t>2</a:t>
            </a:r>
            <a:r>
              <a:rPr lang="zh-CN" altLang="en-US" sz="2000" dirty="0">
                <a:solidFill>
                  <a:srgbClr val="080808"/>
                </a:solidFill>
                <a:latin typeface="楷体" panose="02010609060101010101" pitchFamily="49" charset="-122"/>
                <a:ea typeface="楷体" panose="02010609060101010101" pitchFamily="49" charset="-122"/>
              </a:rPr>
              <a:t>个元素</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=Partition(</a:t>
            </a:r>
            <a:r>
              <a:rPr lang="en-US" altLang="zh-CN" sz="2400" dirty="0" err="1">
                <a:solidFill>
                  <a:srgbClr val="080808"/>
                </a:solidFill>
                <a:latin typeface="楷体" panose="02010609060101010101" pitchFamily="49" charset="-122"/>
                <a:ea typeface="楷体" panose="02010609060101010101" pitchFamily="49" charset="-122"/>
              </a:rPr>
              <a:t>a,s,t</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将划分后基准值的下标赋值给</a:t>
            </a:r>
            <a:r>
              <a:rPr lang="en-US" altLang="zh-CN" sz="2000" dirty="0" err="1">
                <a:solidFill>
                  <a:srgbClr val="080808"/>
                </a:solidFill>
                <a:latin typeface="楷体" panose="02010609060101010101" pitchFamily="49" charset="-122"/>
                <a:ea typeface="楷体" panose="02010609060101010101" pitchFamily="49" charset="-122"/>
              </a:rPr>
              <a:t>i</a:t>
            </a:r>
            <a:endParaRPr lang="en-US" altLang="zh-CN"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Quicksort(a,s,i-1);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对左子序列进行递归排序</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Quicksort(a,i+1,t);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对右子序列进行递归排序</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5152829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97537" y="1772816"/>
            <a:ext cx="8948925"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二路归并排序采用的也是分治策略：</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）分解：将待排序序列将整个序列</a:t>
            </a:r>
            <a:r>
              <a:rPr lang="en-US" altLang="zh-CN" sz="2400" dirty="0">
                <a:solidFill>
                  <a:srgbClr val="080808"/>
                </a:solidFill>
                <a:latin typeface="楷体" panose="02010609060101010101" pitchFamily="49" charset="-122"/>
                <a:ea typeface="楷体" panose="02010609060101010101" pitchFamily="49" charset="-122"/>
              </a:rPr>
              <a:t>a1,a2, … , an</a:t>
            </a:r>
            <a:r>
              <a:rPr lang="zh-CN" altLang="en-US" sz="2400" dirty="0">
                <a:solidFill>
                  <a:srgbClr val="080808"/>
                </a:solidFill>
                <a:latin typeface="楷体" panose="02010609060101010101" pitchFamily="49" charset="-122"/>
                <a:ea typeface="楷体" panose="02010609060101010101" pitchFamily="49" charset="-122"/>
              </a:rPr>
              <a:t>划分为两个长度相等的子序列</a:t>
            </a:r>
            <a:r>
              <a:rPr lang="en-US" altLang="zh-CN" sz="2400" dirty="0">
                <a:solidFill>
                  <a:srgbClr val="080808"/>
                </a:solidFill>
                <a:latin typeface="楷体" panose="02010609060101010101" pitchFamily="49" charset="-122"/>
                <a:ea typeface="楷体" panose="02010609060101010101" pitchFamily="49" charset="-122"/>
              </a:rPr>
              <a:t>a1, …, a</a:t>
            </a:r>
            <a:r>
              <a:rPr lang="en-US" altLang="zh-CN" sz="2400" baseline="-25000" dirty="0">
                <a:solidFill>
                  <a:srgbClr val="080808"/>
                </a:solidFill>
                <a:latin typeface="楷体" panose="02010609060101010101" pitchFamily="49" charset="-122"/>
                <a:ea typeface="楷体" panose="02010609060101010101" pitchFamily="49" charset="-122"/>
              </a:rPr>
              <a:t>n+1/2</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a</a:t>
            </a:r>
            <a:r>
              <a:rPr lang="en-US" altLang="zh-CN" sz="2400" baseline="-25000" dirty="0">
                <a:solidFill>
                  <a:srgbClr val="080808"/>
                </a:solidFill>
                <a:latin typeface="楷体" panose="02010609060101010101" pitchFamily="49" charset="-122"/>
                <a:ea typeface="楷体" panose="02010609060101010101" pitchFamily="49" charset="-122"/>
              </a:rPr>
              <a:t>n+1/2</a:t>
            </a:r>
            <a:r>
              <a:rPr lang="zh-CN" altLang="en-US" sz="2400" baseline="-25000" dirty="0">
                <a:solidFill>
                  <a:srgbClr val="080808"/>
                </a:solidFill>
                <a:latin typeface="楷体" panose="02010609060101010101" pitchFamily="49" charset="-122"/>
                <a:ea typeface="楷体" panose="02010609060101010101" pitchFamily="49" charset="-122"/>
              </a:rPr>
              <a:t>＋</a:t>
            </a:r>
            <a:r>
              <a:rPr lang="en-US" altLang="zh-CN" sz="2400" baseline="-25000" dirty="0">
                <a:solidFill>
                  <a:srgbClr val="080808"/>
                </a:solidFill>
                <a:latin typeface="楷体" panose="02010609060101010101" pitchFamily="49" charset="-122"/>
                <a:ea typeface="楷体" panose="02010609060101010101" pitchFamily="49" charset="-122"/>
              </a:rPr>
              <a:t>1</a:t>
            </a:r>
            <a:r>
              <a:rPr lang="en-US" altLang="zh-CN" sz="2400" dirty="0">
                <a:solidFill>
                  <a:srgbClr val="080808"/>
                </a:solidFill>
                <a:latin typeface="楷体" panose="02010609060101010101" pitchFamily="49" charset="-122"/>
                <a:ea typeface="楷体" panose="02010609060101010101" pitchFamily="49" charset="-122"/>
              </a:rPr>
              <a:t>, …, an</a:t>
            </a:r>
            <a:r>
              <a:rPr lang="zh-CN" altLang="en-US" sz="2400" dirty="0">
                <a:solidFill>
                  <a:srgbClr val="080808"/>
                </a:solidFill>
                <a:latin typeface="楷体" panose="02010609060101010101" pitchFamily="49" charset="-122"/>
                <a:ea typeface="楷体" panose="02010609060101010101" pitchFamily="49" charset="-122"/>
              </a:rPr>
              <a:t>；递归地对两个子序列进行继续分解。其终结条件是子序列长度为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）合并：递归地将两个已排序的两个子序列合并成一个有序子序列。</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二路归并排序的基本思想：首先将序列划分长度相等的两个子序列，如子序列长度为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，则划分结束，否则继续划分，最终把有</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个待排序的数据序列划分成为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个长度为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的有序子序列；然后相邻的子序列两两合并，得到</a:t>
            </a:r>
            <a:r>
              <a:rPr lang="en-US" altLang="zh-CN" sz="2400" dirty="0">
                <a:solidFill>
                  <a:srgbClr val="080808"/>
                </a:solidFill>
                <a:latin typeface="楷体" panose="02010609060101010101" pitchFamily="49" charset="-122"/>
                <a:ea typeface="楷体" panose="02010609060101010101" pitchFamily="49" charset="-122"/>
              </a:rPr>
              <a:t>n/2</a:t>
            </a:r>
            <a:r>
              <a:rPr lang="zh-CN" altLang="en-US" sz="2400" dirty="0">
                <a:solidFill>
                  <a:srgbClr val="080808"/>
                </a:solidFill>
                <a:latin typeface="楷体" panose="02010609060101010101" pitchFamily="49" charset="-122"/>
                <a:ea typeface="楷体" panose="02010609060101010101" pitchFamily="49" charset="-122"/>
              </a:rPr>
              <a:t>个长度为</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的有序子序列，再进行两两合并</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直到得到一个长度为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的有序序列。</a:t>
            </a: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矩形 2">
            <a:extLst>
              <a:ext uri="{FF2B5EF4-FFF2-40B4-BE49-F238E27FC236}">
                <a16:creationId xmlns:a16="http://schemas.microsoft.com/office/drawing/2014/main" id="{83E401B6-00C3-4764-8A4B-821E54F5EC37}"/>
              </a:ext>
            </a:extLst>
          </p:cNvPr>
          <p:cNvSpPr/>
          <p:nvPr/>
        </p:nvSpPr>
        <p:spPr>
          <a:xfrm>
            <a:off x="251520" y="1052736"/>
            <a:ext cx="3435556"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itchFamily="49" charset="-122"/>
                <a:ea typeface="楷体" pitchFamily="49" charset="-122"/>
              </a:rPr>
              <a:t>3.3.3 </a:t>
            </a:r>
            <a:r>
              <a:rPr lang="zh-CN" altLang="en-US" sz="2800" b="1" dirty="0">
                <a:solidFill>
                  <a:srgbClr val="0000FF"/>
                </a:solidFill>
                <a:latin typeface="楷体" pitchFamily="49" charset="-122"/>
                <a:ea typeface="楷体" pitchFamily="49" charset="-122"/>
              </a:rPr>
              <a:t>二路归并排序</a:t>
            </a:r>
          </a:p>
        </p:txBody>
      </p:sp>
    </p:spTree>
    <p:extLst>
      <p:ext uri="{BB962C8B-B14F-4D97-AF65-F5344CB8AC3E}">
        <p14:creationId xmlns:p14="http://schemas.microsoft.com/office/powerpoint/2010/main" val="2707875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2">
            <a:extLst>
              <a:ext uri="{28A0092B-C50C-407E-A947-70E740481C1C}">
                <a14:useLocalDpi xmlns:a14="http://schemas.microsoft.com/office/drawing/2010/main" val="0"/>
              </a:ext>
            </a:extLst>
          </a:blip>
          <a:stretch>
            <a:fillRect/>
          </a:stretch>
        </p:blipFill>
        <p:spPr>
          <a:xfrm>
            <a:off x="1979712" y="1484784"/>
            <a:ext cx="5333261" cy="4173314"/>
          </a:xfrm>
          <a:prstGeom prst="rect">
            <a:avLst/>
          </a:prstGeom>
        </p:spPr>
      </p:pic>
    </p:spTree>
    <p:extLst>
      <p:ext uri="{BB962C8B-B14F-4D97-AF65-F5344CB8AC3E}">
        <p14:creationId xmlns:p14="http://schemas.microsoft.com/office/powerpoint/2010/main" val="6917451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97537" y="1772816"/>
            <a:ext cx="89489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二分查找采用的是分治策略：</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）分：将待查找数据序列分成两个长度相等的子序列，取中间元素与</a:t>
            </a:r>
            <a:r>
              <a:rPr lang="en-US" altLang="zh-CN" sz="2400" dirty="0">
                <a:solidFill>
                  <a:srgbClr val="080808"/>
                </a:solidFill>
                <a:latin typeface="楷体" panose="02010609060101010101" pitchFamily="49" charset="-122"/>
                <a:ea typeface="楷体" panose="02010609060101010101" pitchFamily="49" charset="-122"/>
              </a:rPr>
              <a:t>key</a:t>
            </a:r>
            <a:r>
              <a:rPr lang="zh-CN" altLang="en-US" sz="2400" dirty="0">
                <a:solidFill>
                  <a:srgbClr val="080808"/>
                </a:solidFill>
                <a:latin typeface="楷体" panose="02010609060101010101" pitchFamily="49" charset="-122"/>
                <a:ea typeface="楷体" panose="02010609060101010101" pitchFamily="49" charset="-122"/>
              </a:rPr>
              <a:t>进行比较；</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）治：如果相等，查找成功，结束查找；如果不相等在子序列中进行递归查找；</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）合：因为实际上并没有把数据序列分开，因此无需进行合并；</a:t>
            </a: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矩形 2">
            <a:extLst>
              <a:ext uri="{FF2B5EF4-FFF2-40B4-BE49-F238E27FC236}">
                <a16:creationId xmlns:a16="http://schemas.microsoft.com/office/drawing/2014/main" id="{83E401B6-00C3-4764-8A4B-821E54F5EC37}"/>
              </a:ext>
            </a:extLst>
          </p:cNvPr>
          <p:cNvSpPr/>
          <p:nvPr/>
        </p:nvSpPr>
        <p:spPr>
          <a:xfrm>
            <a:off x="612196" y="1052736"/>
            <a:ext cx="2714205"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itchFamily="49" charset="-122"/>
                <a:ea typeface="楷体" pitchFamily="49" charset="-122"/>
              </a:rPr>
              <a:t>3.3.4 </a:t>
            </a:r>
            <a:r>
              <a:rPr lang="zh-CN" altLang="en-US" sz="2800" b="1" dirty="0">
                <a:solidFill>
                  <a:srgbClr val="0000FF"/>
                </a:solidFill>
                <a:latin typeface="楷体" pitchFamily="49" charset="-122"/>
                <a:ea typeface="楷体" pitchFamily="49" charset="-122"/>
              </a:rPr>
              <a:t>二分查找</a:t>
            </a:r>
          </a:p>
        </p:txBody>
      </p:sp>
    </p:spTree>
    <p:extLst>
      <p:ext uri="{BB962C8B-B14F-4D97-AF65-F5344CB8AC3E}">
        <p14:creationId xmlns:p14="http://schemas.microsoft.com/office/powerpoint/2010/main" val="10019064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97537" y="980728"/>
            <a:ext cx="8948926"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a:t>
            </a:r>
            <a:r>
              <a:rPr lang="en-US" altLang="zh-CN" sz="2400" dirty="0" err="1">
                <a:solidFill>
                  <a:srgbClr val="080808"/>
                </a:solidFill>
                <a:latin typeface="楷体" panose="02010609060101010101" pitchFamily="49" charset="-122"/>
                <a:ea typeface="楷体" panose="02010609060101010101" pitchFamily="49" charset="-122"/>
              </a:rPr>
              <a:t>BSearch</a:t>
            </a:r>
            <a:r>
              <a:rPr lang="en-US" altLang="zh-CN" sz="2400" dirty="0">
                <a:solidFill>
                  <a:srgbClr val="080808"/>
                </a:solidFill>
                <a:latin typeface="楷体" panose="02010609060101010101" pitchFamily="49" charset="-122"/>
                <a:ea typeface="楷体" panose="02010609060101010101" pitchFamily="49" charset="-122"/>
              </a:rPr>
              <a:t>(int a[], int x, int low, int high)</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mid;</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if(low &gt; high) return -1;	</a:t>
            </a: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查找不成功 </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mid = (low + high) / 2;</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if(x == a[mid])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mid;	              //</a:t>
            </a:r>
            <a:r>
              <a:rPr lang="zh-CN" altLang="en-US" sz="2400" dirty="0">
                <a:solidFill>
                  <a:srgbClr val="080808"/>
                </a:solidFill>
                <a:latin typeface="楷体" panose="02010609060101010101" pitchFamily="49" charset="-122"/>
                <a:ea typeface="楷体" panose="02010609060101010101" pitchFamily="49" charset="-122"/>
              </a:rPr>
              <a:t>查找成功</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else if(x &lt; a[mid])</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a:t>
            </a:r>
            <a:r>
              <a:rPr lang="en-US" altLang="zh-CN" sz="2400" dirty="0" err="1">
                <a:solidFill>
                  <a:srgbClr val="080808"/>
                </a:solidFill>
                <a:latin typeface="楷体" panose="02010609060101010101" pitchFamily="49" charset="-122"/>
                <a:ea typeface="楷体" panose="02010609060101010101" pitchFamily="49" charset="-122"/>
              </a:rPr>
              <a:t>BSearch</a:t>
            </a:r>
            <a:r>
              <a:rPr lang="en-US" altLang="zh-CN" sz="2400" dirty="0">
                <a:solidFill>
                  <a:srgbClr val="080808"/>
                </a:solidFill>
                <a:latin typeface="楷体" panose="02010609060101010101" pitchFamily="49" charset="-122"/>
                <a:ea typeface="楷体" panose="02010609060101010101" pitchFamily="49" charset="-122"/>
              </a:rPr>
              <a:t>(a, x, low, mid-1);	//</a:t>
            </a:r>
            <a:r>
              <a:rPr lang="zh-CN" altLang="en-US" sz="2400" dirty="0">
                <a:solidFill>
                  <a:srgbClr val="080808"/>
                </a:solidFill>
                <a:latin typeface="楷体" panose="02010609060101010101" pitchFamily="49" charset="-122"/>
                <a:ea typeface="楷体" panose="02010609060101010101" pitchFamily="49" charset="-122"/>
              </a:rPr>
              <a:t>在前半区查找</a:t>
            </a: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else</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a:t>
            </a:r>
            <a:r>
              <a:rPr lang="en-US" altLang="zh-CN" sz="2400" dirty="0" err="1">
                <a:solidFill>
                  <a:srgbClr val="080808"/>
                </a:solidFill>
                <a:latin typeface="楷体" panose="02010609060101010101" pitchFamily="49" charset="-122"/>
                <a:ea typeface="楷体" panose="02010609060101010101" pitchFamily="49" charset="-122"/>
              </a:rPr>
              <a:t>BSearch</a:t>
            </a:r>
            <a:r>
              <a:rPr lang="en-US" altLang="zh-CN" sz="2400" dirty="0">
                <a:solidFill>
                  <a:srgbClr val="080808"/>
                </a:solidFill>
                <a:latin typeface="楷体" panose="02010609060101010101" pitchFamily="49" charset="-122"/>
                <a:ea typeface="楷体" panose="02010609060101010101" pitchFamily="49" charset="-122"/>
              </a:rPr>
              <a:t>(a, x, mid+1, high); //</a:t>
            </a:r>
            <a:r>
              <a:rPr lang="zh-CN" altLang="en-US" sz="2400" dirty="0">
                <a:solidFill>
                  <a:srgbClr val="080808"/>
                </a:solidFill>
                <a:latin typeface="楷体" panose="02010609060101010101" pitchFamily="49" charset="-122"/>
                <a:ea typeface="楷体" panose="02010609060101010101" pitchFamily="49" charset="-122"/>
              </a:rPr>
              <a:t>在后半区查找</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16024329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a:extLst>
              <a:ext uri="{FF2B5EF4-FFF2-40B4-BE49-F238E27FC236}">
                <a16:creationId xmlns:a16="http://schemas.microsoft.com/office/drawing/2014/main" id="{EED27883-1F92-42F4-8A3C-5E92150D8DBD}"/>
              </a:ext>
            </a:extLst>
          </p:cNvPr>
          <p:cNvSpPr txBox="1">
            <a:spLocks noChangeArrowheads="1"/>
          </p:cNvSpPr>
          <p:nvPr/>
        </p:nvSpPr>
        <p:spPr bwMode="auto">
          <a:xfrm>
            <a:off x="269874" y="1844824"/>
            <a:ext cx="8604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3.7】</a:t>
            </a:r>
            <a:r>
              <a:rPr lang="zh-CN" altLang="en-US" sz="2400" dirty="0">
                <a:solidFill>
                  <a:srgbClr val="080808"/>
                </a:solidFill>
                <a:latin typeface="楷体" panose="02010609060101010101" pitchFamily="49" charset="-122"/>
                <a:ea typeface="楷体" panose="02010609060101010101" pitchFamily="49" charset="-122"/>
              </a:rPr>
              <a:t>给定若干个整数，要求使用分治算法求出最大值和最小值。</a:t>
            </a:r>
          </a:p>
        </p:txBody>
      </p:sp>
      <p:sp>
        <p:nvSpPr>
          <p:cNvPr id="3" name="Text Box 4">
            <a:extLst>
              <a:ext uri="{FF2B5EF4-FFF2-40B4-BE49-F238E27FC236}">
                <a16:creationId xmlns:a16="http://schemas.microsoft.com/office/drawing/2014/main" id="{A9A3C5AF-B40F-4A61-9D32-AB648873C572}"/>
              </a:ext>
            </a:extLst>
          </p:cNvPr>
          <p:cNvSpPr txBox="1">
            <a:spLocks noChangeArrowheads="1"/>
          </p:cNvSpPr>
          <p:nvPr/>
        </p:nvSpPr>
        <p:spPr bwMode="auto">
          <a:xfrm>
            <a:off x="285020" y="2872456"/>
            <a:ext cx="8604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采用分治策略，当数据序列中只有一个元素或者只有两个元素的情况下最大值与最小值是最容易求解的。于是首先将问题分解，首先将数据序列均分为两个数据序列，如果序列中的元素超过两个的情况，继续将数组分解为两个更小的序列，直到数据序列中只有一个元素或者只有两个元素为止。而后递归解决各子问题，最终得到原问题的解。</a:t>
            </a:r>
          </a:p>
        </p:txBody>
      </p:sp>
      <p:sp>
        <p:nvSpPr>
          <p:cNvPr id="4" name="Text Box 3">
            <a:extLst>
              <a:ext uri="{FF2B5EF4-FFF2-40B4-BE49-F238E27FC236}">
                <a16:creationId xmlns:a16="http://schemas.microsoft.com/office/drawing/2014/main" id="{C0E2F760-82C1-408B-895F-A8EFFEB385C4}"/>
              </a:ext>
            </a:extLst>
          </p:cNvPr>
          <p:cNvSpPr txBox="1">
            <a:spLocks noChangeArrowheads="1"/>
          </p:cNvSpPr>
          <p:nvPr/>
        </p:nvSpPr>
        <p:spPr bwMode="auto">
          <a:xfrm>
            <a:off x="2083739" y="1065375"/>
            <a:ext cx="4976520" cy="584775"/>
          </a:xfrm>
          <a:prstGeom prst="rect">
            <a:avLst/>
          </a:prstGeom>
          <a:noFill/>
          <a:ln w="9525">
            <a:noFill/>
            <a:miter lim="800000"/>
            <a:headEnd/>
            <a:tailEnd/>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itchFamily="49" charset="-122"/>
              </a:rPr>
              <a:t>3.4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itchFamily="49" charset="-122"/>
              </a:rPr>
              <a:t>分治设计实例</a:t>
            </a:r>
          </a:p>
        </p:txBody>
      </p:sp>
    </p:spTree>
    <p:extLst>
      <p:ext uri="{BB962C8B-B14F-4D97-AF65-F5344CB8AC3E}">
        <p14:creationId xmlns:p14="http://schemas.microsoft.com/office/powerpoint/2010/main" val="23121689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4">
            <a:extLst>
              <a:ext uri="{FF2B5EF4-FFF2-40B4-BE49-F238E27FC236}">
                <a16:creationId xmlns:a16="http://schemas.microsoft.com/office/drawing/2014/main" id="{2A66B218-FB5D-4D5D-AD2E-0028C88326DE}"/>
              </a:ext>
            </a:extLst>
          </p:cNvPr>
          <p:cNvSpPr txBox="1">
            <a:spLocks noChangeArrowheads="1"/>
          </p:cNvSpPr>
          <p:nvPr/>
        </p:nvSpPr>
        <p:spPr bwMode="auto">
          <a:xfrm>
            <a:off x="323528" y="1052736"/>
            <a:ext cx="81724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例</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3.8】</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循环赛日程安排。问题描述：设有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个选手参加循环赛，请设计一个满足以下要求比赛日程表：</a:t>
            </a: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）每个选手都必须与其它</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个选手比赛一次；</a:t>
            </a: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）每个选手一天只能参赛一次。</a:t>
            </a:r>
          </a:p>
        </p:txBody>
      </p:sp>
      <p:sp>
        <p:nvSpPr>
          <p:cNvPr id="6" name="Text Box 4">
            <a:extLst>
              <a:ext uri="{FF2B5EF4-FFF2-40B4-BE49-F238E27FC236}">
                <a16:creationId xmlns:a16="http://schemas.microsoft.com/office/drawing/2014/main" id="{950633D2-56D4-4B7F-A735-338DDE45AF75}"/>
              </a:ext>
            </a:extLst>
          </p:cNvPr>
          <p:cNvSpPr txBox="1">
            <a:spLocks noChangeArrowheads="1"/>
          </p:cNvSpPr>
          <p:nvPr/>
        </p:nvSpPr>
        <p:spPr bwMode="auto">
          <a:xfrm>
            <a:off x="347463" y="3140968"/>
            <a:ext cx="81724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按照</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上面的要求，可以将比赛表设计成一个</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列的二维表，其中第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列的元素表示和第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个选手在第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天比赛的选手号。采用分治策略，可将所有参加比赛的选手分成两部分，</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个选手的比赛日程表就可以通过</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k-1</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个选手的的比赛日程表来决定。递归的执行这样的分割，直到只剩下两个选手，比赛日程表的就可以通过这样的分治策略逐步构建。</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390150" y="908720"/>
            <a:ext cx="8363699"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算法实现如下：</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long int factorial (int n)</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x;</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long y;	</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if(n &lt; 0)      //n &lt; 0</a:t>
            </a:r>
            <a:r>
              <a:rPr lang="zh-CN" altLang="en-US" sz="2400" dirty="0">
                <a:solidFill>
                  <a:srgbClr val="080808"/>
                </a:solidFill>
                <a:latin typeface="楷体" panose="02010609060101010101" pitchFamily="49" charset="-122"/>
                <a:ea typeface="楷体" panose="02010609060101010101" pitchFamily="49" charset="-122"/>
              </a:rPr>
              <a:t>时阶乘无定义</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  </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参数错！”</a:t>
            </a:r>
            <a:r>
              <a:rPr lang="en-US" altLang="zh-CN" sz="2400" dirty="0">
                <a:solidFill>
                  <a:srgbClr val="080808"/>
                </a:solidFill>
                <a:latin typeface="楷体" panose="02010609060101010101" pitchFamily="49" charset="-122"/>
                <a:ea typeface="楷体" panose="02010609060101010101" pitchFamily="49" charset="-122"/>
              </a:rPr>
              <a:t>);</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	      } </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 (n == 0) </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  	</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n* factorial (n - 1); //</a:t>
            </a:r>
            <a:r>
              <a:rPr lang="zh-CN" altLang="en-US" sz="2400" dirty="0">
                <a:solidFill>
                  <a:srgbClr val="080808"/>
                </a:solidFill>
                <a:latin typeface="楷体" panose="02010609060101010101" pitchFamily="49" charset="-122"/>
                <a:ea typeface="楷体" panose="02010609060101010101" pitchFamily="49" charset="-122"/>
              </a:rPr>
              <a:t>递归调用</a:t>
            </a: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3513533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179512" y="1772816"/>
            <a:ext cx="878497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递归技术求解问题的设计方法是：在求解一个规模较大的复杂问题时，需要经过分析思考，将原问题分解成若干个相对简单而相同类型的子问题，需要注意的是分解出的子问题的解法必须与原问题是一致的，以此类推，直到分解出的子问题具有直接解为止，再由这个已知的解反推回去，如此通过递推求得原问题的解。适用使用递归技术求解的问题具有以下两个特征：</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）问题具有可用自身的问题描述的性质；</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）某一有限步分解的子问题存在直接的解。</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在求解具有上述特征的问题时，递归的设计方法是：</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）通过分析写出递归式，即把对原问题的求解分解成包含有对子问题求解的形式；</a:t>
            </a: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）设计递归出口。</a:t>
            </a:r>
          </a:p>
        </p:txBody>
      </p:sp>
      <p:sp>
        <p:nvSpPr>
          <p:cNvPr id="2" name="矩形 1">
            <a:extLst>
              <a:ext uri="{FF2B5EF4-FFF2-40B4-BE49-F238E27FC236}">
                <a16:creationId xmlns:a16="http://schemas.microsoft.com/office/drawing/2014/main" id="{48147141-8E79-436F-80F1-01402BBB57BB}"/>
              </a:ext>
            </a:extLst>
          </p:cNvPr>
          <p:cNvSpPr/>
          <p:nvPr/>
        </p:nvSpPr>
        <p:spPr>
          <a:xfrm>
            <a:off x="323528" y="1052736"/>
            <a:ext cx="3796232"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itchFamily="49" charset="-122"/>
                <a:ea typeface="楷体" pitchFamily="49" charset="-122"/>
              </a:rPr>
              <a:t>3.1.3 </a:t>
            </a:r>
            <a:r>
              <a:rPr lang="zh-CN" altLang="en-US" sz="2800" b="1" dirty="0">
                <a:solidFill>
                  <a:srgbClr val="0000FF"/>
                </a:solidFill>
                <a:latin typeface="楷体" pitchFamily="49" charset="-122"/>
                <a:ea typeface="楷体" pitchFamily="49" charset="-122"/>
              </a:rPr>
              <a:t>递归的设计方法</a:t>
            </a:r>
          </a:p>
        </p:txBody>
      </p:sp>
    </p:spTree>
    <p:extLst>
      <p:ext uri="{BB962C8B-B14F-4D97-AF65-F5344CB8AC3E}">
        <p14:creationId xmlns:p14="http://schemas.microsoft.com/office/powerpoint/2010/main" val="1489620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a:extLst>
              <a:ext uri="{FF2B5EF4-FFF2-40B4-BE49-F238E27FC236}">
                <a16:creationId xmlns:a16="http://schemas.microsoft.com/office/drawing/2014/main" id="{B5360FB1-C744-45DB-911A-EEE170CF0705}"/>
              </a:ext>
            </a:extLst>
          </p:cNvPr>
          <p:cNvSpPr txBox="1">
            <a:spLocks noChangeArrowheads="1"/>
          </p:cNvSpPr>
          <p:nvPr/>
        </p:nvSpPr>
        <p:spPr bwMode="auto">
          <a:xfrm>
            <a:off x="251520" y="1844824"/>
            <a:ext cx="8712968"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3.2】</a:t>
            </a:r>
            <a:r>
              <a:rPr lang="zh-CN" altLang="en-US" sz="2400" dirty="0">
                <a:solidFill>
                  <a:srgbClr val="080808"/>
                </a:solidFill>
                <a:latin typeface="楷体" panose="02010609060101010101" pitchFamily="49" charset="-122"/>
                <a:ea typeface="楷体" panose="02010609060101010101" pitchFamily="49" charset="-122"/>
              </a:rPr>
              <a:t>斐波那契数列。源自意大利著名数学家斐波那契在</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算盘全集</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中提出的一个有趣的兔子繁殖问题</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假设一对初生兔子要一个月才到成熟期，而一对成熟期的兔子每个月会生一对小兔子，那么，从一对初生兔子开始，假设所有的兔子都不死，请计算出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个月后兔子的对数。</a:t>
            </a:r>
          </a:p>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根据题意，计算</a:t>
            </a:r>
            <a:r>
              <a:rPr lang="en-US" altLang="zh-CN" sz="2400" dirty="0">
                <a:solidFill>
                  <a:srgbClr val="080808"/>
                </a:solidFill>
                <a:latin typeface="楷体" panose="02010609060101010101" pitchFamily="49" charset="-122"/>
                <a:ea typeface="楷体" panose="02010609060101010101" pitchFamily="49" charset="-122"/>
              </a:rPr>
              <a:t>1-10</a:t>
            </a:r>
            <a:r>
              <a:rPr lang="zh-CN" altLang="en-US" sz="2400" dirty="0">
                <a:solidFill>
                  <a:srgbClr val="080808"/>
                </a:solidFill>
                <a:latin typeface="楷体" panose="02010609060101010101" pitchFamily="49" charset="-122"/>
                <a:ea typeface="楷体" panose="02010609060101010101" pitchFamily="49" charset="-122"/>
              </a:rPr>
              <a:t>月的兔子对数，如下</a:t>
            </a:r>
            <a:r>
              <a:rPr lang="zh-CN" altLang="en-US" sz="2400" dirty="0" smtClean="0">
                <a:solidFill>
                  <a:srgbClr val="080808"/>
                </a:solidFill>
                <a:latin typeface="楷体" panose="02010609060101010101" pitchFamily="49" charset="-122"/>
                <a:ea typeface="楷体" panose="02010609060101010101" pitchFamily="49" charset="-122"/>
              </a:rPr>
              <a:t>表所</a:t>
            </a:r>
            <a:r>
              <a:rPr lang="zh-CN" altLang="en-US" sz="2400" dirty="0">
                <a:solidFill>
                  <a:srgbClr val="080808"/>
                </a:solidFill>
                <a:latin typeface="楷体" panose="02010609060101010101" pitchFamily="49" charset="-122"/>
                <a:ea typeface="楷体" panose="02010609060101010101" pitchFamily="49" charset="-122"/>
              </a:rPr>
              <a:t>示：</a:t>
            </a:r>
          </a:p>
        </p:txBody>
      </p:sp>
      <p:sp>
        <p:nvSpPr>
          <p:cNvPr id="2" name="矩形 1">
            <a:extLst>
              <a:ext uri="{FF2B5EF4-FFF2-40B4-BE49-F238E27FC236}">
                <a16:creationId xmlns:a16="http://schemas.microsoft.com/office/drawing/2014/main" id="{48147141-8E79-436F-80F1-01402BBB57BB}"/>
              </a:ext>
            </a:extLst>
          </p:cNvPr>
          <p:cNvSpPr/>
          <p:nvPr/>
        </p:nvSpPr>
        <p:spPr>
          <a:xfrm>
            <a:off x="431858" y="1124744"/>
            <a:ext cx="4156907"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itchFamily="49" charset="-122"/>
                <a:ea typeface="楷体" pitchFamily="49" charset="-122"/>
              </a:rPr>
              <a:t>3.1.4 </a:t>
            </a:r>
            <a:r>
              <a:rPr lang="zh-CN" altLang="en-US" sz="2800" b="1" dirty="0">
                <a:solidFill>
                  <a:srgbClr val="0000FF"/>
                </a:solidFill>
                <a:latin typeface="楷体" pitchFamily="49" charset="-122"/>
                <a:ea typeface="楷体" pitchFamily="49" charset="-122"/>
              </a:rPr>
              <a:t>递归技术效率分析</a:t>
            </a:r>
          </a:p>
        </p:txBody>
      </p:sp>
      <p:graphicFrame>
        <p:nvGraphicFramePr>
          <p:cNvPr id="4" name="表格 3"/>
          <p:cNvGraphicFramePr>
            <a:graphicFrameLocks noGrp="1"/>
          </p:cNvGraphicFramePr>
          <p:nvPr>
            <p:extLst>
              <p:ext uri="{D42A27DB-BD31-4B8C-83A1-F6EECF244321}">
                <p14:modId xmlns:p14="http://schemas.microsoft.com/office/powerpoint/2010/main" val="955865156"/>
              </p:ext>
            </p:extLst>
          </p:nvPr>
        </p:nvGraphicFramePr>
        <p:xfrm>
          <a:off x="1569479" y="4869160"/>
          <a:ext cx="6077049" cy="853440"/>
        </p:xfrm>
        <a:graphic>
          <a:graphicData uri="http://schemas.openxmlformats.org/drawingml/2006/table">
            <a:tbl>
              <a:tblPr firstRow="1" firstCol="1" bandRow="1">
                <a:tableStyleId>{5C22544A-7EE6-4342-B048-85BDC9FD1C3A}</a:tableStyleId>
              </a:tblPr>
              <a:tblGrid>
                <a:gridCol w="1263983">
                  <a:extLst>
                    <a:ext uri="{9D8B030D-6E8A-4147-A177-3AD203B41FA5}">
                      <a16:colId xmlns:a16="http://schemas.microsoft.com/office/drawing/2014/main" val="20000"/>
                    </a:ext>
                  </a:extLst>
                </a:gridCol>
                <a:gridCol w="480991">
                  <a:extLst>
                    <a:ext uri="{9D8B030D-6E8A-4147-A177-3AD203B41FA5}">
                      <a16:colId xmlns:a16="http://schemas.microsoft.com/office/drawing/2014/main" val="20001"/>
                    </a:ext>
                  </a:extLst>
                </a:gridCol>
                <a:gridCol w="481780">
                  <a:extLst>
                    <a:ext uri="{9D8B030D-6E8A-4147-A177-3AD203B41FA5}">
                      <a16:colId xmlns:a16="http://schemas.microsoft.com/office/drawing/2014/main" val="20002"/>
                    </a:ext>
                  </a:extLst>
                </a:gridCol>
                <a:gridCol w="480991">
                  <a:extLst>
                    <a:ext uri="{9D8B030D-6E8A-4147-A177-3AD203B41FA5}">
                      <a16:colId xmlns:a16="http://schemas.microsoft.com/office/drawing/2014/main" val="20003"/>
                    </a:ext>
                  </a:extLst>
                </a:gridCol>
                <a:gridCol w="480991">
                  <a:extLst>
                    <a:ext uri="{9D8B030D-6E8A-4147-A177-3AD203B41FA5}">
                      <a16:colId xmlns:a16="http://schemas.microsoft.com/office/drawing/2014/main" val="20004"/>
                    </a:ext>
                  </a:extLst>
                </a:gridCol>
                <a:gridCol w="481780">
                  <a:extLst>
                    <a:ext uri="{9D8B030D-6E8A-4147-A177-3AD203B41FA5}">
                      <a16:colId xmlns:a16="http://schemas.microsoft.com/office/drawing/2014/main" val="20005"/>
                    </a:ext>
                  </a:extLst>
                </a:gridCol>
                <a:gridCol w="480991">
                  <a:extLst>
                    <a:ext uri="{9D8B030D-6E8A-4147-A177-3AD203B41FA5}">
                      <a16:colId xmlns:a16="http://schemas.microsoft.com/office/drawing/2014/main" val="20006"/>
                    </a:ext>
                  </a:extLst>
                </a:gridCol>
                <a:gridCol w="480991">
                  <a:extLst>
                    <a:ext uri="{9D8B030D-6E8A-4147-A177-3AD203B41FA5}">
                      <a16:colId xmlns:a16="http://schemas.microsoft.com/office/drawing/2014/main" val="20007"/>
                    </a:ext>
                  </a:extLst>
                </a:gridCol>
                <a:gridCol w="481780">
                  <a:extLst>
                    <a:ext uri="{9D8B030D-6E8A-4147-A177-3AD203B41FA5}">
                      <a16:colId xmlns:a16="http://schemas.microsoft.com/office/drawing/2014/main" val="20008"/>
                    </a:ext>
                  </a:extLst>
                </a:gridCol>
                <a:gridCol w="480991">
                  <a:extLst>
                    <a:ext uri="{9D8B030D-6E8A-4147-A177-3AD203B41FA5}">
                      <a16:colId xmlns:a16="http://schemas.microsoft.com/office/drawing/2014/main" val="20009"/>
                    </a:ext>
                  </a:extLst>
                </a:gridCol>
                <a:gridCol w="481780">
                  <a:extLst>
                    <a:ext uri="{9D8B030D-6E8A-4147-A177-3AD203B41FA5}">
                      <a16:colId xmlns:a16="http://schemas.microsoft.com/office/drawing/2014/main" val="20010"/>
                    </a:ext>
                  </a:extLst>
                </a:gridCol>
              </a:tblGrid>
              <a:tr h="0">
                <a:tc>
                  <a:txBody>
                    <a:bodyPr/>
                    <a:lstStyle/>
                    <a:p>
                      <a:pPr algn="just">
                        <a:spcAft>
                          <a:spcPts val="0"/>
                        </a:spcAft>
                      </a:pPr>
                      <a:r>
                        <a:rPr lang="zh-CN" sz="1400" kern="100">
                          <a:effectLst/>
                        </a:rPr>
                        <a:t>月份</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zh-CN" sz="1400" kern="100">
                          <a:effectLst/>
                        </a:rPr>
                        <a:t>初生兔子对数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just">
                        <a:spcAft>
                          <a:spcPts val="0"/>
                        </a:spcAft>
                      </a:pPr>
                      <a:r>
                        <a:rPr lang="zh-CN" sz="1400" kern="100">
                          <a:effectLst/>
                        </a:rPr>
                        <a:t>成熟兔子对数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34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just">
                        <a:spcAft>
                          <a:spcPts val="0"/>
                        </a:spcAft>
                      </a:pPr>
                      <a:r>
                        <a:rPr lang="zh-CN" sz="1400" kern="100">
                          <a:effectLst/>
                        </a:rPr>
                        <a:t>总对数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34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55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98999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a16="http://schemas.microsoft.com/office/drawing/2014/main" id="{71E0E20A-C845-40AE-B2B2-5EB4DDCB18F3}"/>
              </a:ext>
            </a:extLst>
          </p:cNvPr>
          <p:cNvSpPr txBox="1">
            <a:spLocks noChangeArrowheads="1"/>
          </p:cNvSpPr>
          <p:nvPr/>
        </p:nvSpPr>
        <p:spPr bwMode="auto">
          <a:xfrm>
            <a:off x="971550" y="1098550"/>
            <a:ext cx="5867400" cy="523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solidFill>
                  <a:srgbClr val="080808"/>
                </a:solidFill>
                <a:latin typeface="楷体_GB2312" panose="02010609030101010101" pitchFamily="49" charset="-122"/>
                <a:ea typeface="楷体_GB2312" panose="02010609030101010101" pitchFamily="49" charset="-122"/>
              </a:rPr>
              <a:t>斐波那契数列</a:t>
            </a:r>
            <a:endParaRPr lang="zh-CN" altLang="en-US" sz="2800" b="1">
              <a:solidFill>
                <a:srgbClr val="080808"/>
              </a:solidFill>
              <a:ea typeface="楷体_GB2312" panose="02010609030101010101" pitchFamily="49" charset="-122"/>
            </a:endParaRPr>
          </a:p>
        </p:txBody>
      </p:sp>
      <p:sp>
        <p:nvSpPr>
          <p:cNvPr id="4" name="Text Box 6">
            <a:extLst>
              <a:ext uri="{FF2B5EF4-FFF2-40B4-BE49-F238E27FC236}">
                <a16:creationId xmlns:a16="http://schemas.microsoft.com/office/drawing/2014/main" id="{3708AE85-EE70-4EBB-B2B8-905AACBE5007}"/>
              </a:ext>
            </a:extLst>
          </p:cNvPr>
          <p:cNvSpPr txBox="1">
            <a:spLocks noChangeArrowheads="1"/>
          </p:cNvSpPr>
          <p:nvPr/>
        </p:nvSpPr>
        <p:spPr bwMode="auto">
          <a:xfrm>
            <a:off x="323850" y="1916113"/>
            <a:ext cx="8126413" cy="13858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ea typeface="楷体_GB2312" panose="02010609030101010101" pitchFamily="49" charset="-122"/>
              </a:rPr>
              <a:t>意大利著名数学家斐波那契在他的</a:t>
            </a:r>
            <a:r>
              <a:rPr lang="en-US" altLang="zh-CN" dirty="0">
                <a:solidFill>
                  <a:srgbClr val="080808"/>
                </a:solidFill>
                <a:ea typeface="楷体_GB2312" panose="02010609030101010101" pitchFamily="49" charset="-122"/>
              </a:rPr>
              <a:t>《</a:t>
            </a:r>
            <a:r>
              <a:rPr lang="zh-CN" altLang="en-US" dirty="0">
                <a:solidFill>
                  <a:srgbClr val="080808"/>
                </a:solidFill>
                <a:ea typeface="楷体_GB2312" panose="02010609030101010101" pitchFamily="49" charset="-122"/>
              </a:rPr>
              <a:t>算盘全集</a:t>
            </a:r>
            <a:r>
              <a:rPr lang="en-US" altLang="zh-CN" dirty="0">
                <a:solidFill>
                  <a:srgbClr val="080808"/>
                </a:solidFill>
                <a:ea typeface="楷体_GB2312" panose="02010609030101010101" pitchFamily="49" charset="-122"/>
              </a:rPr>
              <a:t>》</a:t>
            </a:r>
            <a:r>
              <a:rPr lang="zh-CN" altLang="en-US" dirty="0">
                <a:solidFill>
                  <a:srgbClr val="080808"/>
                </a:solidFill>
                <a:ea typeface="楷体_GB2312" panose="02010609030101010101" pitchFamily="49" charset="-122"/>
              </a:rPr>
              <a:t>一书中提出了这样一道有趣的兔子繁殖问题</a:t>
            </a:r>
            <a:r>
              <a:rPr lang="en-US" altLang="zh-CN" dirty="0">
                <a:solidFill>
                  <a:srgbClr val="080808"/>
                </a:solidFill>
                <a:ea typeface="楷体_GB2312" panose="02010609030101010101" pitchFamily="49" charset="-122"/>
              </a:rPr>
              <a:t>:</a:t>
            </a:r>
            <a:endParaRPr lang="zh-CN" altLang="en-US" dirty="0">
              <a:solidFill>
                <a:srgbClr val="080808"/>
              </a:solidFill>
              <a:ea typeface="楷体_GB2312" panose="02010609030101010101" pitchFamily="49" charset="-122"/>
            </a:endParaRPr>
          </a:p>
          <a:p>
            <a:pPr algn="just" eaLnBrk="1" hangingPunct="1">
              <a:spcBef>
                <a:spcPct val="50000"/>
              </a:spcBef>
            </a:pP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pic>
        <p:nvPicPr>
          <p:cNvPr id="5" name="Picture 7" descr="http://p2.so.qhimg.com/bdr/_240_/t0101b123876f22ce12.jpg">
            <a:extLst>
              <a:ext uri="{FF2B5EF4-FFF2-40B4-BE49-F238E27FC236}">
                <a16:creationId xmlns:a16="http://schemas.microsoft.com/office/drawing/2014/main" id="{08C845D1-A8AC-4816-883F-7C6C724303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230563"/>
            <a:ext cx="2927350" cy="20224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1">
            <a:extLst>
              <a:ext uri="{FF2B5EF4-FFF2-40B4-BE49-F238E27FC236}">
                <a16:creationId xmlns:a16="http://schemas.microsoft.com/office/drawing/2014/main" id="{33DC6503-ECDC-4D53-88FF-9EDF419ACCE5}"/>
              </a:ext>
            </a:extLst>
          </p:cNvPr>
          <p:cNvSpPr>
            <a:spLocks noChangeArrowheads="1"/>
          </p:cNvSpPr>
          <p:nvPr/>
        </p:nvSpPr>
        <p:spPr bwMode="auto">
          <a:xfrm>
            <a:off x="4267200" y="3087688"/>
            <a:ext cx="41830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ea typeface="楷体_GB2312" panose="02010609030101010101" pitchFamily="49" charset="-122"/>
              </a:rPr>
              <a:t>假设一对初生兔子要一个月才到成熟期，而一对成熟期的兔子每个月会生一对小兔子，那么，从一对初生兔子开始，假设所有的兔子都不死，请计算出</a:t>
            </a:r>
            <a:r>
              <a:rPr lang="en-US" altLang="zh-CN" dirty="0">
                <a:solidFill>
                  <a:srgbClr val="080808"/>
                </a:solidFill>
                <a:ea typeface="楷体_GB2312" panose="02010609030101010101" pitchFamily="49" charset="-122"/>
              </a:rPr>
              <a:t>n</a:t>
            </a:r>
            <a:r>
              <a:rPr lang="zh-CN" altLang="en-US" dirty="0">
                <a:solidFill>
                  <a:srgbClr val="080808"/>
                </a:solidFill>
                <a:ea typeface="楷体_GB2312" panose="02010609030101010101" pitchFamily="49" charset="-122"/>
              </a:rPr>
              <a:t>个月后兔子的对数。</a:t>
            </a:r>
            <a:endParaRPr lang="en-US" altLang="zh-CN" dirty="0">
              <a:ea typeface="楷体_GB2312" panose="02010609030101010101" pitchFamily="49" charset="-122"/>
            </a:endParaRPr>
          </a:p>
        </p:txBody>
      </p:sp>
    </p:spTree>
    <p:extLst>
      <p:ext uri="{BB962C8B-B14F-4D97-AF65-F5344CB8AC3E}">
        <p14:creationId xmlns:p14="http://schemas.microsoft.com/office/powerpoint/2010/main" val="2718259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F3D23AEE-E4B4-40F1-9AF6-6113AA31539F}"/>
              </a:ext>
            </a:extLst>
          </p:cNvPr>
          <p:cNvSpPr txBox="1">
            <a:spLocks noChangeArrowheads="1"/>
          </p:cNvSpPr>
          <p:nvPr/>
        </p:nvSpPr>
        <p:spPr bwMode="auto">
          <a:xfrm>
            <a:off x="390150" y="963982"/>
            <a:ext cx="836369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如上表所示，第一个月和第二个月的兔子对数是</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，从第三个月开始，当月的兔子对数等于前两个月兔子对数之和。可以得出斐波那契数列</a:t>
            </a:r>
            <a:r>
              <a:rPr lang="en-US" altLang="zh-CN" sz="2400" dirty="0">
                <a:solidFill>
                  <a:srgbClr val="080808"/>
                </a:solidFill>
                <a:latin typeface="楷体" panose="02010609060101010101" pitchFamily="49" charset="-122"/>
                <a:ea typeface="楷体" panose="02010609060101010101" pitchFamily="49" charset="-122"/>
              </a:rPr>
              <a:t>Fib(n)</a:t>
            </a:r>
            <a:r>
              <a:rPr lang="zh-CN" altLang="en-US" sz="2400" dirty="0">
                <a:solidFill>
                  <a:srgbClr val="080808"/>
                </a:solidFill>
                <a:latin typeface="楷体" panose="02010609060101010101" pitchFamily="49" charset="-122"/>
                <a:ea typeface="楷体" panose="02010609060101010101" pitchFamily="49" charset="-122"/>
              </a:rPr>
              <a:t>的递推定义是：</a:t>
            </a:r>
          </a:p>
        </p:txBody>
      </p:sp>
      <p:pic>
        <p:nvPicPr>
          <p:cNvPr id="4" name="图片 3">
            <a:extLst>
              <a:ext uri="{FF2B5EF4-FFF2-40B4-BE49-F238E27FC236}">
                <a16:creationId xmlns:a16="http://schemas.microsoft.com/office/drawing/2014/main" id="{307D2D92-5F44-4B50-A6B8-681003ECA83E}"/>
              </a:ext>
            </a:extLst>
          </p:cNvPr>
          <p:cNvPicPr>
            <a:picLocks noChangeAspect="1"/>
          </p:cNvPicPr>
          <p:nvPr/>
        </p:nvPicPr>
        <p:blipFill>
          <a:blip r:embed="rId7"/>
          <a:stretch>
            <a:fillRect/>
          </a:stretch>
        </p:blipFill>
        <p:spPr>
          <a:xfrm>
            <a:off x="1218069" y="2276872"/>
            <a:ext cx="6594289" cy="1449808"/>
          </a:xfrm>
          <a:prstGeom prst="rect">
            <a:avLst/>
          </a:prstGeom>
        </p:spPr>
      </p:pic>
      <p:sp>
        <p:nvSpPr>
          <p:cNvPr id="5" name="Text Box 4">
            <a:extLst>
              <a:ext uri="{FF2B5EF4-FFF2-40B4-BE49-F238E27FC236}">
                <a16:creationId xmlns:a16="http://schemas.microsoft.com/office/drawing/2014/main" id="{A7E1B008-3857-4260-BA8E-55779DBC8706}"/>
              </a:ext>
            </a:extLst>
          </p:cNvPr>
          <p:cNvSpPr txBox="1">
            <a:spLocks noChangeArrowheads="1"/>
          </p:cNvSpPr>
          <p:nvPr/>
        </p:nvSpPr>
        <p:spPr bwMode="auto">
          <a:xfrm>
            <a:off x="611560" y="3933056"/>
            <a:ext cx="8363699"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long fib(int n)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if(n == 1 || n == 2)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                        //</a:t>
            </a:r>
            <a:r>
              <a:rPr lang="zh-CN" altLang="en-US" sz="2400" dirty="0">
                <a:solidFill>
                  <a:srgbClr val="080808"/>
                </a:solidFill>
                <a:latin typeface="楷体" panose="02010609060101010101" pitchFamily="49" charset="-122"/>
                <a:ea typeface="楷体" panose="02010609060101010101" pitchFamily="49" charset="-122"/>
              </a:rPr>
              <a:t>递归出口</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 </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fib(n-1) + fib(n-2);     //</a:t>
            </a:r>
            <a:r>
              <a:rPr lang="zh-CN" altLang="en-US" sz="2400" dirty="0">
                <a:solidFill>
                  <a:srgbClr val="080808"/>
                </a:solidFill>
                <a:latin typeface="楷体" panose="02010609060101010101" pitchFamily="49" charset="-122"/>
                <a:ea typeface="楷体" panose="02010609060101010101" pitchFamily="49" charset="-122"/>
              </a:rPr>
              <a:t>递归调用</a:t>
            </a: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p>
        </p:txBody>
      </p:sp>
    </p:spTree>
    <p:extLst>
      <p:ext uri="{BB962C8B-B14F-4D97-AF65-F5344CB8AC3E}">
        <p14:creationId xmlns:p14="http://schemas.microsoft.com/office/powerpoint/2010/main" val="3515001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8271</TotalTime>
  <Words>4260</Words>
  <Application>Microsoft Office PowerPoint</Application>
  <PresentationFormat>全屏显示(4:3)</PresentationFormat>
  <Paragraphs>302</Paragraphs>
  <Slides>46</Slides>
  <Notes>5</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46</vt:i4>
      </vt:variant>
    </vt:vector>
  </HeadingPairs>
  <TitlesOfParts>
    <vt:vector size="61" baseType="lpstr">
      <vt:lpstr>MS UI Gothic</vt:lpstr>
      <vt:lpstr>方正正大黑简体</vt:lpstr>
      <vt:lpstr>华文细黑</vt:lpstr>
      <vt:lpstr>楷体</vt:lpstr>
      <vt:lpstr>楷体_GB2312</vt:lpstr>
      <vt:lpstr>隶书</vt:lpstr>
      <vt:lpstr>宋体</vt:lpstr>
      <vt:lpstr>微软雅黑</vt:lpstr>
      <vt:lpstr>Arial</vt:lpstr>
      <vt:lpstr>Calibri</vt:lpstr>
      <vt:lpstr>Times New Roman</vt:lpstr>
      <vt:lpstr>Verdana</vt:lpstr>
      <vt:lpstr>Wingdings</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tongling</cp:lastModifiedBy>
  <cp:revision>516</cp:revision>
  <dcterms:created xsi:type="dcterms:W3CDTF">2010-09-23T08:30:20Z</dcterms:created>
  <dcterms:modified xsi:type="dcterms:W3CDTF">2025-04-01T05:20:42Z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ies>
</file>