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351" r:id="rId3"/>
    <p:sldId id="258" r:id="rId5"/>
    <p:sldId id="257" r:id="rId6"/>
    <p:sldId id="259" r:id="rId7"/>
    <p:sldId id="352" r:id="rId8"/>
    <p:sldId id="353" r:id="rId9"/>
    <p:sldId id="266" r:id="rId10"/>
    <p:sldId id="280" r:id="rId11"/>
    <p:sldId id="281" r:id="rId12"/>
    <p:sldId id="284" r:id="rId13"/>
    <p:sldId id="366" r:id="rId14"/>
    <p:sldId id="362" r:id="rId15"/>
    <p:sldId id="361" r:id="rId16"/>
    <p:sldId id="285" r:id="rId17"/>
    <p:sldId id="286" r:id="rId18"/>
    <p:sldId id="287" r:id="rId19"/>
    <p:sldId id="288" r:id="rId20"/>
    <p:sldId id="354" r:id="rId21"/>
    <p:sldId id="292" r:id="rId22"/>
    <p:sldId id="293" r:id="rId23"/>
    <p:sldId id="367" r:id="rId24"/>
    <p:sldId id="368" r:id="rId25"/>
    <p:sldId id="355" r:id="rId26"/>
    <p:sldId id="301" r:id="rId27"/>
    <p:sldId id="305" r:id="rId28"/>
    <p:sldId id="306" r:id="rId29"/>
    <p:sldId id="356" r:id="rId30"/>
    <p:sldId id="357" r:id="rId31"/>
    <p:sldId id="313" r:id="rId32"/>
    <p:sldId id="358" r:id="rId33"/>
    <p:sldId id="318" r:id="rId34"/>
    <p:sldId id="319" r:id="rId35"/>
    <p:sldId id="328" r:id="rId36"/>
    <p:sldId id="359" r:id="rId37"/>
    <p:sldId id="360" r:id="rId3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5" userDrawn="1">
          <p15:clr>
            <a:srgbClr val="A4A3A4"/>
          </p15:clr>
        </p15:guide>
        <p15:guide id="2" pos="29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65"/>
        <p:guide pos="29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 Target="slide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image" Target="../media/image1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rPr>
              <a:t>百分制成绩</a:t>
            </a:r>
            <a:r>
              <a:rPr kumimoji="1" lang="zh-CN" altLang="en-US" sz="2400" b="1" smtClean="0">
                <a:latin typeface="华文中宋" panose="02010600040101010101" pitchFamily="2" charset="-122"/>
                <a:ea typeface="华文中宋" panose="02010600040101010101" pitchFamily="2" charset="-122"/>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1*5%+</a:t>
            </a:r>
            <a:r>
              <a:rPr kumimoji="1" lang="en-US" altLang="zh-CN" sz="1800" b="1" dirty="0">
                <a:solidFill>
                  <a:srgbClr val="FF0000"/>
                </a:solidFill>
                <a:uFillTx/>
                <a:latin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rPr>
              <a:t>3*40%+</a:t>
            </a:r>
            <a:r>
              <a:rPr kumimoji="1" lang="en-US" altLang="zh-CN" sz="1800" b="1" dirty="0">
                <a:solidFill>
                  <a:srgbClr val="FF0000"/>
                </a:solidFill>
                <a:uFillTx/>
                <a:latin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4.2.1 </a:t>
            </a:r>
            <a:r>
              <a:rPr kumimoji="1" lang="zh-CN" altLang="en-US" sz="2400" b="1" dirty="0" smtClean="0">
                <a:latin typeface="华文中宋" panose="02010600040101010101" pitchFamily="2" charset="-122"/>
                <a:ea typeface="华文中宋" panose="02010600040101010101" pitchFamily="2" charset="-122"/>
              </a:rPr>
              <a:t>哈夫曼树</a:t>
            </a:r>
            <a:endParaRPr kumimoji="1" lang="zh-CN" altLang="en-US" sz="2400" b="1" dirty="0">
              <a:latin typeface="华文中宋" panose="02010600040101010101" pitchFamily="2" charset="-122"/>
              <a:ea typeface="华文中宋" panose="02010600040101010101" pitchFamily="2" charset="-122"/>
            </a:endParaRPr>
          </a:p>
        </p:txBody>
      </p:sp>
      <p:sp>
        <p:nvSpPr>
          <p:cNvPr id="505859" name="Text Box 3"/>
          <p:cNvSpPr txBox="1">
            <a:spLocks noChangeArrowheads="1"/>
          </p:cNvSpPr>
          <p:nvPr/>
        </p:nvSpPr>
        <p:spPr bwMode="auto">
          <a:xfrm>
            <a:off x="395536" y="1820690"/>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rPr>
              <a:t>路径：</a:t>
            </a:r>
            <a:r>
              <a:rPr kumimoji="1" lang="zh-CN" altLang="en-US" sz="2400" b="1" dirty="0">
                <a:latin typeface="华文中宋" panose="02010600040101010101" pitchFamily="2" charset="-122"/>
                <a:ea typeface="华文中宋" panose="02010600040101010101" pitchFamily="2" charset="-122"/>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rPr>
              <a:t>         间的路径。 </a:t>
            </a:r>
            <a:endParaRPr kumimoji="1" lang="zh-CN" altLang="en-US" sz="2400" b="1" dirty="0">
              <a:latin typeface="华文中宋" panose="02010600040101010101" pitchFamily="2" charset="-122"/>
              <a:ea typeface="华文中宋" panose="02010600040101010101" pitchFamily="2" charset="-122"/>
            </a:endParaRPr>
          </a:p>
        </p:txBody>
      </p:sp>
      <p:sp>
        <p:nvSpPr>
          <p:cNvPr id="505860" name="Text Box 4"/>
          <p:cNvSpPr txBox="1">
            <a:spLocks noChangeArrowheads="1"/>
          </p:cNvSpPr>
          <p:nvPr/>
        </p:nvSpPr>
        <p:spPr bwMode="auto">
          <a:xfrm>
            <a:off x="292349" y="2567400"/>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ea typeface="华文中宋" panose="02010600040101010101" pitchFamily="2" charset="-122"/>
              </a:rPr>
              <a:t>结点的路径长度：</a:t>
            </a:r>
            <a:r>
              <a:rPr kumimoji="1" lang="zh-CN" altLang="en-US" sz="2400" b="1">
                <a:ea typeface="华文中宋" panose="02010600040101010101" pitchFamily="2" charset="-122"/>
              </a:rPr>
              <a:t>两结点间路径上的分支数。 </a:t>
            </a:r>
            <a:endParaRPr kumimoji="1" lang="zh-CN" altLang="en-US" sz="2400" b="1">
              <a:ea typeface="华文中宋" panose="02010600040101010101" pitchFamily="2" charset="-122"/>
            </a:endParaRPr>
          </a:p>
        </p:txBody>
      </p:sp>
      <p:sp>
        <p:nvSpPr>
          <p:cNvPr id="505861" name="Text Box 5"/>
          <p:cNvSpPr txBox="1">
            <a:spLocks noChangeArrowheads="1"/>
          </p:cNvSpPr>
          <p:nvPr/>
        </p:nvSpPr>
        <p:spPr bwMode="auto">
          <a:xfrm>
            <a:off x="292349" y="5310600"/>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ea typeface="华文中宋" panose="02010600040101010101" pitchFamily="2" charset="-122"/>
              </a:rPr>
              <a:t>树的路径长度：</a:t>
            </a:r>
            <a:r>
              <a:rPr kumimoji="1" lang="zh-CN" altLang="en-US" sz="2400" b="1" dirty="0">
                <a:ea typeface="华文中宋" panose="02010600040101010101" pitchFamily="2" charset="-122"/>
              </a:rPr>
              <a:t>从树根到每一个结点的路径长度之和。记作：</a:t>
            </a:r>
            <a:r>
              <a:rPr kumimoji="1" lang="en-US" altLang="zh-CN" sz="2400" b="1" dirty="0">
                <a:ea typeface="华文中宋" panose="02010600040101010101" pitchFamily="2" charset="-122"/>
              </a:rPr>
              <a:t>TL  </a:t>
            </a:r>
            <a:endParaRPr kumimoji="1" lang="en-US" altLang="zh-CN" sz="2400" b="1" dirty="0">
              <a:ea typeface="华文中宋" panose="02010600040101010101" pitchFamily="2" charset="-122"/>
            </a:endParaRPr>
          </a:p>
        </p:txBody>
      </p:sp>
      <p:sp>
        <p:nvSpPr>
          <p:cNvPr id="505862" name="Text Box 6"/>
          <p:cNvSpPr txBox="1">
            <a:spLocks noChangeArrowheads="1"/>
          </p:cNvSpPr>
          <p:nvPr/>
        </p:nvSpPr>
        <p:spPr bwMode="auto">
          <a:xfrm>
            <a:off x="5516812" y="3229388"/>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ea typeface="华文中宋" panose="02010600040101010101" pitchFamily="2" charset="-122"/>
              </a:rPr>
              <a:t>从根 </a:t>
            </a:r>
            <a:r>
              <a:rPr kumimoji="1" lang="en-US" altLang="zh-CN" sz="2400" b="1" dirty="0">
                <a:ea typeface="华文中宋" panose="02010600040101010101" pitchFamily="2" charset="-122"/>
              </a:rPr>
              <a:t>A </a:t>
            </a:r>
            <a:r>
              <a:rPr kumimoji="1" lang="zh-CN" altLang="en-US" sz="2400" b="1" dirty="0">
                <a:ea typeface="华文中宋" panose="02010600040101010101" pitchFamily="2" charset="-122"/>
              </a:rPr>
              <a:t>到 </a:t>
            </a:r>
            <a:r>
              <a:rPr kumimoji="1" lang="en-US" altLang="zh-CN" sz="2400" b="1" dirty="0">
                <a:ea typeface="华文中宋" panose="02010600040101010101" pitchFamily="2" charset="-122"/>
              </a:rPr>
              <a:t>B</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C</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D</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E</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F</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G</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H</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I </a:t>
            </a:r>
            <a:r>
              <a:rPr kumimoji="1" lang="zh-CN" altLang="en-US" sz="2400" b="1" dirty="0">
                <a:ea typeface="华文中宋" panose="02010600040101010101" pitchFamily="2" charset="-122"/>
              </a:rPr>
              <a:t>的路径长度 </a:t>
            </a:r>
            <a:endParaRPr kumimoji="1" lang="zh-CN" altLang="en-US" sz="2400" b="1" dirty="0">
              <a:ea typeface="华文中宋" panose="02010600040101010101" pitchFamily="2" charset="-122"/>
            </a:endParaRPr>
          </a:p>
          <a:p>
            <a:pPr>
              <a:lnSpc>
                <a:spcPct val="80000"/>
              </a:lnSpc>
              <a:spcBef>
                <a:spcPct val="50000"/>
              </a:spcBef>
            </a:pPr>
            <a:r>
              <a:rPr kumimoji="1" lang="zh-CN" altLang="en-US" sz="2400" b="1" dirty="0">
                <a:ea typeface="华文中宋" panose="02010600040101010101" pitchFamily="2" charset="-122"/>
              </a:rPr>
              <a:t>分别为 </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p:txBody>
      </p:sp>
      <p:sp>
        <p:nvSpPr>
          <p:cNvPr id="505863" name="Text Box 7"/>
          <p:cNvSpPr txBox="1">
            <a:spLocks noChangeArrowheads="1"/>
          </p:cNvSpPr>
          <p:nvPr/>
        </p:nvSpPr>
        <p:spPr bwMode="auto">
          <a:xfrm>
            <a:off x="292349" y="5767800"/>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t>TL</a:t>
            </a:r>
            <a:r>
              <a:rPr kumimoji="1" lang="zh-CN" altLang="en-US" sz="2400" b="1" dirty="0"/>
              <a:t>（</a:t>
            </a:r>
            <a:r>
              <a:rPr kumimoji="1" lang="en-US" altLang="zh-CN" sz="2400" b="1" i="1" dirty="0"/>
              <a:t>a</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4</a:t>
            </a:r>
            <a:r>
              <a:rPr kumimoji="1" lang="zh-CN" altLang="en-US" sz="2400" b="1" dirty="0"/>
              <a:t>＝</a:t>
            </a:r>
            <a:r>
              <a:rPr kumimoji="1" lang="en-US" altLang="zh-CN" sz="2400" b="1" dirty="0"/>
              <a:t>20 </a:t>
            </a:r>
            <a:br>
              <a:rPr kumimoji="1" lang="en-US" altLang="zh-CN" sz="2400" b="1" dirty="0"/>
            </a:br>
            <a:r>
              <a:rPr kumimoji="1" lang="en-US" altLang="zh-CN" sz="2400" b="1" dirty="0"/>
              <a:t>TL</a:t>
            </a:r>
            <a:r>
              <a:rPr kumimoji="1" lang="zh-CN" altLang="en-US" sz="2400" b="1" dirty="0"/>
              <a:t>（</a:t>
            </a:r>
            <a:r>
              <a:rPr kumimoji="1" lang="en-US" altLang="zh-CN" sz="2400" b="1" i="1" dirty="0"/>
              <a:t>b</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16  </a:t>
            </a:r>
            <a:endParaRPr kumimoji="1" lang="en-US" altLang="zh-CN" sz="2400" b="1" dirty="0"/>
          </a:p>
        </p:txBody>
      </p:sp>
      <p:grpSp>
        <p:nvGrpSpPr>
          <p:cNvPr id="505865" name="Group 9"/>
          <p:cNvGrpSpPr/>
          <p:nvPr/>
        </p:nvGrpSpPr>
        <p:grpSpPr bwMode="auto">
          <a:xfrm>
            <a:off x="560637" y="3042063"/>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A</a:t>
              </a:r>
              <a:endParaRPr kumimoji="1" lang="en-US" altLang="zh-CN" sz="2000" b="1" dirty="0"/>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A</a:t>
              </a:r>
              <a:endParaRPr kumimoji="1" lang="en-US" altLang="zh-CN" sz="2000" b="1"/>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a</a:t>
              </a:r>
              <a:r>
                <a:rPr kumimoji="1" lang="en-US" altLang="zh-CN" sz="2400" b="1"/>
                <a:t>) </a:t>
              </a:r>
              <a:endParaRPr kumimoji="1" lang="en-US" altLang="zh-CN" sz="2400" b="1"/>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b</a:t>
              </a:r>
              <a:r>
                <a:rPr kumimoji="1" lang="en-US" altLang="zh-CN" sz="2400" b="1"/>
                <a:t>) </a:t>
              </a:r>
              <a:endParaRPr kumimoji="1" lang="en-US" altLang="zh-CN" sz="2400" b="1"/>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rPr>
              <a:t>权：</a:t>
            </a:r>
            <a:r>
              <a:rPr kumimoji="1" lang="zh-CN" altLang="en-US" sz="2400" b="1">
                <a:ea typeface="华文中宋" panose="02010600040101010101" pitchFamily="2" charset="-122"/>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rPr>
              <a:t> </a:t>
            </a:r>
            <a:endParaRPr kumimoji="1" lang="zh-CN" altLang="en-US" sz="2400" b="1">
              <a:solidFill>
                <a:srgbClr val="0000FF"/>
              </a:solidFill>
              <a:latin typeface="华文中宋" panose="02010600040101010101" pitchFamily="2" charset="-122"/>
              <a:ea typeface="华文中宋" panose="02010600040101010101" pitchFamily="2" charset="-122"/>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结点的带权路径长度：</a:t>
            </a:r>
            <a:r>
              <a:rPr kumimoji="1" lang="zh-CN" altLang="en-US" sz="2400" b="1" dirty="0">
                <a:ea typeface="华文中宋" panose="02010600040101010101" pitchFamily="2" charset="-122"/>
              </a:rPr>
              <a:t>从根结点到该结点之间的路径长度与该结点的权的乘积。</a:t>
            </a:r>
            <a:endParaRPr kumimoji="1" lang="zh-CN" altLang="en-US" sz="2400" b="1" dirty="0">
              <a:ea typeface="华文中宋" panose="02010600040101010101" pitchFamily="2" charset="-122"/>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树的带权路径长度：</a:t>
            </a:r>
            <a:r>
              <a:rPr kumimoji="1" lang="zh-CN" altLang="en-US" sz="2400" b="1" dirty="0">
                <a:ea typeface="华文中宋" panose="02010600040101010101" pitchFamily="2" charset="-122"/>
              </a:rPr>
              <a:t>树中所有叶子结点的带权路径长度之和。 </a:t>
            </a:r>
            <a:endParaRPr kumimoji="1" lang="zh-CN" altLang="en-US" sz="2400" b="1" dirty="0">
              <a:ea typeface="华文中宋" panose="02010600040101010101" pitchFamily="2" charset="-122"/>
            </a:endParaRPr>
          </a:p>
          <a:p>
            <a:pPr>
              <a:lnSpc>
                <a:spcPct val="110000"/>
              </a:lnSpc>
              <a:spcBef>
                <a:spcPct val="50000"/>
              </a:spcBef>
            </a:pPr>
            <a:r>
              <a:rPr kumimoji="1" lang="zh-CN" altLang="en-US" sz="2400" b="1" dirty="0">
                <a:ea typeface="华文中宋" panose="02010600040101010101" pitchFamily="2" charset="-122"/>
              </a:rPr>
              <a:t>                       记作：  </a:t>
            </a:r>
            <a:endParaRPr kumimoji="1" lang="zh-CN" altLang="en-US" sz="2400" b="1" dirty="0">
              <a:ea typeface="华文中宋" panose="02010600040101010101" pitchFamily="2" charset="-122"/>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rPr>
              <a:t>权值 </a:t>
            </a:r>
            <a:endParaRPr kumimoji="1" lang="zh-CN" altLang="en-US" sz="2400" b="1">
              <a:latin typeface="华文中宋" panose="02010600040101010101" pitchFamily="2" charset="-122"/>
              <a:ea typeface="华文中宋" panose="02010600040101010101" pitchFamily="2" charset="-122"/>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ea typeface="华文中宋" panose="02010600040101010101" pitchFamily="2" charset="-122"/>
              </a:rPr>
              <a:t>结点到根的路径长度 </a:t>
            </a:r>
            <a:endParaRPr kumimoji="1" lang="zh-CN" altLang="en-US" sz="2400" b="1">
              <a:ea typeface="华文中宋" panose="02010600040101010101" pitchFamily="2" charset="-122"/>
            </a:endParaRPr>
          </a:p>
        </p:txBody>
      </p:sp>
    </p:spTree>
  </p:cSld>
  <p:clrMapOvr>
    <a:masterClrMapping/>
  </p:clrMapOvr>
  <p:transition spd="slow">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ea typeface="楷体_GB2312" panose="02010609030101010101" pitchFamily="49" charset="-122"/>
              </a:rPr>
              <a:t>例：有</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 </a:t>
            </a:r>
            <a:r>
              <a:rPr kumimoji="1" lang="en-US" altLang="zh-CN" sz="2200" b="1" i="1" dirty="0">
                <a:ea typeface="楷体_GB2312" panose="02010609030101010101" pitchFamily="49" charset="-122"/>
              </a:rPr>
              <a:t>a</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b</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c</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d</a:t>
            </a:r>
            <a:r>
              <a:rPr kumimoji="1" lang="zh-CN" altLang="en-US" sz="2200" b="1" dirty="0">
                <a:ea typeface="楷体_GB2312" panose="02010609030101010101" pitchFamily="49" charset="-122"/>
              </a:rPr>
              <a:t>，权值分别为 </a:t>
            </a:r>
            <a:r>
              <a:rPr kumimoji="1" lang="en-US" altLang="zh-CN" sz="2200" b="1" dirty="0">
                <a:ea typeface="楷体_GB2312" panose="02010609030101010101" pitchFamily="49" charset="-122"/>
              </a:rPr>
              <a:t>7, 5, 2, 4</a:t>
            </a:r>
            <a:r>
              <a:rPr kumimoji="1" lang="zh-CN" altLang="en-US" sz="2200" b="1" dirty="0">
                <a:ea typeface="楷体_GB2312" panose="02010609030101010101" pitchFamily="49" charset="-122"/>
              </a:rPr>
              <a:t>，试构造以此 </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个结点为叶子结点的二叉树。 </a:t>
            </a:r>
            <a:endParaRPr kumimoji="1" lang="zh-CN" altLang="en-US" sz="2200" b="1" dirty="0">
              <a:ea typeface="楷体_GB2312" panose="02010609030101010101" pitchFamily="49" charset="-122"/>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36</a:t>
            </a:r>
            <a:endParaRPr kumimoji="1" lang="en-US" altLang="zh-CN" sz="2400" b="1">
              <a:solidFill>
                <a:srgbClr val="0000FF"/>
              </a:solidFill>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1+</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46</a:t>
            </a:r>
            <a:r>
              <a:rPr kumimoji="1" lang="en-US" altLang="zh-CN" sz="2400" b="1"/>
              <a:t> </a:t>
            </a:r>
            <a:endParaRPr kumimoji="1" lang="en-US" altLang="zh-CN" sz="2400" b="1"/>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rPr>
              <a:t>哈夫曼树 </a:t>
            </a:r>
            <a:endParaRPr kumimoji="1" lang="zh-CN" altLang="en-US" sz="2400" b="1">
              <a:solidFill>
                <a:srgbClr val="0000FF"/>
              </a:solidFill>
              <a:latin typeface="隶书" panose="02010509060101010101" pitchFamily="49" charset="-122"/>
              <a:ea typeface="隶书" panose="02010509060101010101" pitchFamily="49" charset="-122"/>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ea typeface="华文新魏" panose="02010800040101010101" pitchFamily="2" charset="-122"/>
              </a:rPr>
              <a:t>      </a:t>
            </a:r>
            <a:r>
              <a:rPr kumimoji="1" lang="zh-CN" altLang="en-US" sz="2400" b="1" dirty="0">
                <a:ea typeface="华文新魏" panose="02010800040101010101" pitchFamily="2" charset="-122"/>
              </a:rPr>
              <a:t>具有相同带权结点构成的哈夫曼树不惟一。 </a:t>
            </a:r>
            <a:endParaRPr kumimoji="1" lang="zh-CN" altLang="en-US" sz="2400" b="1" dirty="0">
              <a:ea typeface="华文新魏" panose="02010800040101010101" pitchFamily="2" charset="-122"/>
            </a:endParaRPr>
          </a:p>
        </p:txBody>
      </p:sp>
    </p:spTree>
  </p:cSld>
  <p:clrMapOvr>
    <a:masterClrMapping/>
  </p:clrMapOvr>
  <p:transition spd="slow">
    <p:split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 </a:t>
            </a:r>
            <a:endParaRPr kumimoji="1" lang="zh-CN" altLang="en-US" sz="2400" b="1" dirty="0">
              <a:solidFill>
                <a:srgbClr val="0000FF"/>
              </a:solidFill>
              <a:ea typeface="华文中宋" panose="02010600040101010101" pitchFamily="2" charset="-122"/>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ea typeface="隶书" panose="02010509060101010101" pitchFamily="49" charset="-122"/>
              </a:rPr>
              <a:t>    </a:t>
            </a:r>
            <a:r>
              <a:rPr kumimoji="1" lang="zh-CN" altLang="en-US" sz="2800" b="1" dirty="0">
                <a:ea typeface="隶书" panose="02010509060101010101" pitchFamily="49" charset="-122"/>
              </a:rPr>
              <a:t>带权路径长度 </a:t>
            </a:r>
            <a:r>
              <a:rPr kumimoji="1" lang="en-US" altLang="zh-CN" sz="2800" b="1" dirty="0">
                <a:ea typeface="隶书" panose="02010509060101010101" pitchFamily="49" charset="-122"/>
              </a:rPr>
              <a:t>(WPL) </a:t>
            </a:r>
            <a:r>
              <a:rPr kumimoji="1" lang="zh-CN" altLang="en-US" sz="2800" b="1" dirty="0">
                <a:ea typeface="隶书" panose="02010509060101010101" pitchFamily="49" charset="-122"/>
              </a:rPr>
              <a:t>最短的二叉树     </a:t>
            </a:r>
            <a:endParaRPr kumimoji="1" lang="zh-CN" altLang="en-US" sz="2800" b="1" dirty="0">
              <a:ea typeface="隶书" panose="02010509060101010101" pitchFamily="49" charset="-122"/>
            </a:endParaRPr>
          </a:p>
          <a:p>
            <a:pPr algn="ctr">
              <a:lnSpc>
                <a:spcPct val="110000"/>
              </a:lnSpc>
              <a:spcBef>
                <a:spcPct val="50000"/>
              </a:spcBef>
            </a:pPr>
            <a:r>
              <a:rPr kumimoji="1" lang="zh-CN" altLang="en-US" sz="2800" b="1" dirty="0">
                <a:ea typeface="隶书" panose="02010509060101010101" pitchFamily="49" charset="-122"/>
              </a:rPr>
              <a:t>（权值大的结点离根最近）</a:t>
            </a:r>
            <a:endParaRPr kumimoji="1" lang="zh-CN" altLang="en-US" sz="2800" b="1" dirty="0">
              <a:ea typeface="隶书" panose="02010509060101010101" pitchFamily="49" charset="-122"/>
            </a:endParaRPr>
          </a:p>
          <a:p>
            <a:pPr algn="ctr">
              <a:lnSpc>
                <a:spcPct val="40000"/>
              </a:lnSpc>
              <a:spcBef>
                <a:spcPct val="50000"/>
              </a:spcBef>
            </a:pPr>
            <a:endParaRPr kumimoji="1" lang="en-US" altLang="zh-CN" sz="2800" b="1" dirty="0">
              <a:ea typeface="隶书" panose="02010509060101010101" pitchFamily="49" charset="-122"/>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rPr>
              <a:t>目标</a:t>
            </a:r>
            <a:endParaRPr lang="zh-CN" altLang="en-US" sz="2400" b="1">
              <a:solidFill>
                <a:srgbClr val="000000"/>
              </a:solidFill>
            </a:endParaRPr>
          </a:p>
        </p:txBody>
      </p:sp>
    </p:spTree>
  </p:cSld>
  <p:clrMapOvr>
    <a:masterClrMapping/>
  </p:clrMapOvr>
  <p:transition spd="slow">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rPr>
              <a:t>构造一棵哈夫曼树的方法如下：</a:t>
            </a:r>
            <a:endParaRPr lang="zh-CN" altLang="en-US" sz="2200" b="1" dirty="0">
              <a:latin typeface="宋体" panose="02010600030101010101" pitchFamily="2" charset="-122"/>
              <a:ea typeface="宋体" panose="02010600030101010101" pitchFamily="2" charset="-122"/>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rPr>
              <a:t>Setp1</a:t>
            </a:r>
            <a:r>
              <a:rPr lang="zh-CN" altLang="en-US" sz="2200" b="1" dirty="0">
                <a:latin typeface="宋体" panose="02010600030101010101" pitchFamily="2" charset="-122"/>
              </a:rPr>
              <a:t>：用给定的</a:t>
            </a:r>
            <a:r>
              <a:rPr lang="en-US" altLang="zh-CN" sz="2200" b="1" dirty="0">
                <a:latin typeface="宋体" panose="02010600030101010101" pitchFamily="2" charset="-122"/>
              </a:rPr>
              <a:t>n</a:t>
            </a:r>
            <a:r>
              <a:rPr lang="zh-CN" altLang="en-US" sz="2200" b="1" dirty="0">
                <a:latin typeface="宋体" panose="02010600030101010101" pitchFamily="2" charset="-122"/>
              </a:rPr>
              <a:t>个权值</a:t>
            </a:r>
            <a:r>
              <a:rPr lang="en-US" altLang="zh-CN" sz="2200" b="1" dirty="0">
                <a:latin typeface="宋体" panose="02010600030101010101" pitchFamily="2" charset="-122"/>
              </a:rPr>
              <a:t>{w1,w2,…,</a:t>
            </a:r>
            <a:r>
              <a:rPr lang="en-US" altLang="zh-CN" sz="2200" b="1" dirty="0" err="1">
                <a:latin typeface="宋体" panose="02010600030101010101" pitchFamily="2" charset="-122"/>
              </a:rPr>
              <a:t>wn</a:t>
            </a:r>
            <a:r>
              <a:rPr lang="en-US" altLang="zh-CN" sz="2200" b="1" dirty="0">
                <a:latin typeface="宋体" panose="02010600030101010101" pitchFamily="2" charset="-122"/>
              </a:rPr>
              <a:t>}</a:t>
            </a:r>
            <a:r>
              <a:rPr lang="zh-CN" altLang="en-US" sz="2200" b="1" dirty="0">
                <a:latin typeface="宋体" panose="02010600030101010101" pitchFamily="2" charset="-122"/>
              </a:rPr>
              <a:t>构造</a:t>
            </a:r>
            <a:r>
              <a:rPr lang="en-US" altLang="zh-CN" sz="2200" b="1" dirty="0">
                <a:latin typeface="宋体" panose="02010600030101010101" pitchFamily="2" charset="-122"/>
              </a:rPr>
              <a:t>n</a:t>
            </a:r>
            <a:r>
              <a:rPr lang="zh-CN" altLang="en-US" sz="2200" b="1" dirty="0">
                <a:latin typeface="宋体" panose="02010600030101010101" pitchFamily="2" charset="-122"/>
              </a:rPr>
              <a:t>棵只有根结点的二叉树，得到一个由</a:t>
            </a:r>
            <a:r>
              <a:rPr lang="en-US" altLang="zh-CN" sz="2200" b="1" dirty="0">
                <a:latin typeface="宋体" panose="02010600030101010101" pitchFamily="2" charset="-122"/>
              </a:rPr>
              <a:t>n</a:t>
            </a:r>
            <a:r>
              <a:rPr lang="zh-CN" altLang="en-US" sz="2200" b="1" dirty="0">
                <a:latin typeface="宋体" panose="02010600030101010101" pitchFamily="2" charset="-122"/>
              </a:rPr>
              <a:t>个元素构成的二叉树集合； </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Setp2</a:t>
            </a:r>
            <a:r>
              <a:rPr lang="zh-CN" altLang="en-US" sz="2200" b="1" dirty="0">
                <a:latin typeface="宋体" panose="02010600030101010101" pitchFamily="2" charset="-122"/>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Setp3</a:t>
            </a:r>
            <a:r>
              <a:rPr lang="zh-CN" altLang="en-US" sz="2200" b="1" dirty="0">
                <a:latin typeface="宋体" panose="02010600030101010101" pitchFamily="2" charset="-122"/>
              </a:rPr>
              <a:t>：在二叉树集合中删除刚才选出的那两棵二叉树，将新构造的二叉树加入到二叉树集合中。</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Setp4</a:t>
            </a:r>
            <a:r>
              <a:rPr lang="zh-CN" altLang="en-US" sz="2200" b="1" dirty="0">
                <a:latin typeface="宋体" panose="02010600030101010101" pitchFamily="2" charset="-122"/>
              </a:rPr>
              <a:t>：重复步骤</a:t>
            </a:r>
            <a:r>
              <a:rPr lang="en-US" altLang="zh-CN" sz="2200" b="1" dirty="0">
                <a:latin typeface="宋体" panose="02010600030101010101" pitchFamily="2" charset="-122"/>
              </a:rPr>
              <a:t>Setp2</a:t>
            </a:r>
            <a:r>
              <a:rPr lang="zh-CN" altLang="en-US" sz="2200" b="1" dirty="0">
                <a:latin typeface="宋体" panose="02010600030101010101" pitchFamily="2" charset="-122"/>
              </a:rPr>
              <a:t>和</a:t>
            </a:r>
            <a:r>
              <a:rPr lang="en-US" altLang="zh-CN" sz="2200" b="1" dirty="0">
                <a:latin typeface="宋体" panose="02010600030101010101" pitchFamily="2" charset="-122"/>
              </a:rPr>
              <a:t>Setp3</a:t>
            </a:r>
            <a:r>
              <a:rPr lang="zh-CN" altLang="en-US" sz="2200" b="1" dirty="0">
                <a:latin typeface="宋体" panose="02010600030101010101" pitchFamily="2" charset="-122"/>
              </a:rPr>
              <a:t>，当二叉树集合中只剩下一棵二叉树时，这棵二叉树就是哈夫曼树。</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0652" y="1124744"/>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4.2.2 </a:t>
            </a:r>
            <a:r>
              <a:rPr kumimoji="1" lang="zh-CN" altLang="en-US" sz="2400" b="1" dirty="0" smtClean="0">
                <a:latin typeface="华文中宋" panose="02010600040101010101" pitchFamily="2" charset="-122"/>
                <a:ea typeface="华文中宋" panose="02010600040101010101" pitchFamily="2" charset="-122"/>
              </a:rPr>
              <a:t>哈夫曼编码</a:t>
            </a:r>
            <a:endParaRPr kumimoji="1" lang="zh-CN" altLang="en-US" sz="2400" b="1" dirty="0">
              <a:latin typeface="华文中宋" panose="02010600040101010101" pitchFamily="2" charset="-122"/>
              <a:ea typeface="华文中宋" panose="02010600040101010101" pitchFamily="2" charset="-122"/>
            </a:endParaRPr>
          </a:p>
        </p:txBody>
      </p:sp>
      <p:sp>
        <p:nvSpPr>
          <p:cNvPr id="3" name="Text Box 2"/>
          <p:cNvSpPr txBox="1">
            <a:spLocks noChangeArrowheads="1"/>
          </p:cNvSpPr>
          <p:nvPr/>
        </p:nvSpPr>
        <p:spPr bwMode="auto">
          <a:xfrm>
            <a:off x="384098" y="1772816"/>
            <a:ext cx="8280400" cy="4662815"/>
          </a:xfrm>
          <a:prstGeom prst="rect">
            <a:avLst/>
          </a:prstGeom>
          <a:noFill/>
          <a:ln w="9525">
            <a:noFill/>
            <a:miter lim="800000"/>
          </a:ln>
          <a:effectLst/>
        </p:spPr>
        <p:txBody>
          <a:bodyPr>
            <a:spAutoFit/>
          </a:bodyPr>
          <a:lstStyle/>
          <a:p>
            <a:pPr indent="457200">
              <a:spcBef>
                <a:spcPct val="50000"/>
              </a:spcBef>
            </a:pPr>
            <a:r>
              <a:rPr lang="zh-CN" altLang="en-US" sz="2200" b="1" dirty="0" smtClean="0">
                <a:latin typeface="宋体" panose="02010600030101010101" pitchFamily="2" charset="-122"/>
              </a:rPr>
              <a:t>哈夫曼</a:t>
            </a:r>
            <a:r>
              <a:rPr lang="zh-CN" altLang="en-US" sz="2200" b="1" dirty="0">
                <a:latin typeface="宋体" panose="02010600030101010101" pitchFamily="2" charset="-122"/>
              </a:rPr>
              <a:t>编码是在数据文件压缩领域应用较为广泛的编码方法。哈夫曼编码给是运用哈夫曼树构造的一种用于通信的不等长二进制编码，给出现频率高的字符较短的编码，给出现频率较低的字符以较长的编码，它能够使得代码总长度最短。具体的构造方法如下：</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）分析需要编码的字符集合</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en-US" altLang="zh-CN" sz="2200" b="1" dirty="0">
                <a:latin typeface="宋体" panose="02010600030101010101" pitchFamily="2" charset="-122"/>
              </a:rPr>
              <a:t>}</a:t>
            </a:r>
            <a:r>
              <a:rPr lang="zh-CN" altLang="en-US" sz="2200" b="1" dirty="0">
                <a:latin typeface="宋体" panose="02010600030101010101" pitchFamily="2" charset="-122"/>
              </a:rPr>
              <a:t>，统计各字符在电文中出现的次数</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en-US" altLang="zh-CN" sz="2200" b="1" dirty="0">
                <a:latin typeface="宋体" panose="02010600030101010101" pitchFamily="2" charset="-122"/>
              </a:rPr>
              <a:t>}</a:t>
            </a:r>
            <a:r>
              <a:rPr lang="zh-CN" altLang="en-US" sz="2200" b="1" dirty="0">
                <a:latin typeface="宋体" panose="02010600030101010101" pitchFamily="2" charset="-122"/>
              </a:rPr>
              <a:t>，以</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zh-CN" altLang="en-US" sz="2200" b="1" dirty="0">
                <a:latin typeface="宋体" panose="02010600030101010101" pitchFamily="2" charset="-122"/>
              </a:rPr>
              <a:t>作为叶子结点，以</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zh-CN" altLang="en-US" sz="2200" b="1" dirty="0">
                <a:latin typeface="宋体" panose="02010600030101010101" pitchFamily="2" charset="-122"/>
              </a:rPr>
              <a:t>作为各叶子结点的权值，构造一棵哈夫曼树；</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）规定哈夫曼树的左分支为</a:t>
            </a:r>
            <a:r>
              <a:rPr lang="en-US" altLang="zh-CN" sz="2200" b="1" dirty="0">
                <a:latin typeface="宋体" panose="02010600030101010101" pitchFamily="2" charset="-122"/>
              </a:rPr>
              <a:t>0</a:t>
            </a:r>
            <a:r>
              <a:rPr lang="zh-CN" altLang="en-US" sz="2200" b="1" dirty="0">
                <a:latin typeface="宋体" panose="02010600030101010101" pitchFamily="2" charset="-122"/>
              </a:rPr>
              <a:t>，右分支为</a:t>
            </a:r>
            <a:r>
              <a:rPr lang="en-US" altLang="zh-CN" sz="2200" b="1" dirty="0">
                <a:latin typeface="宋体" panose="02010600030101010101" pitchFamily="2" charset="-122"/>
              </a:rPr>
              <a:t>1</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）在哈夫曼树中，从根到每个叶子结点之间都有一条路径，则从根结点到每个叶子结点所经过的分支所对应的</a:t>
            </a:r>
            <a:r>
              <a:rPr lang="en-US" altLang="zh-CN" sz="2200" b="1" dirty="0">
                <a:latin typeface="宋体" panose="02010600030101010101" pitchFamily="2" charset="-122"/>
              </a:rPr>
              <a:t>0</a:t>
            </a:r>
            <a:r>
              <a:rPr lang="zh-CN" altLang="en-US" sz="2200" b="1" dirty="0">
                <a:latin typeface="宋体" panose="02010600030101010101" pitchFamily="2" charset="-122"/>
              </a:rPr>
              <a:t>和</a:t>
            </a:r>
            <a:r>
              <a:rPr lang="en-US" altLang="zh-CN" sz="2200" b="1" dirty="0">
                <a:latin typeface="宋体" panose="02010600030101010101" pitchFamily="2" charset="-122"/>
              </a:rPr>
              <a:t>1</a:t>
            </a:r>
            <a:r>
              <a:rPr lang="zh-CN" altLang="en-US" sz="2200" b="1" dirty="0">
                <a:latin typeface="宋体" panose="02010600030101010101" pitchFamily="2" charset="-122"/>
              </a:rPr>
              <a:t>组成的序列就是该结点对应字符的哈夫曼编码。</a:t>
            </a:r>
            <a:endParaRPr lang="zh-CN" altLang="en-US" sz="22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123658"/>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是一个无向连通带权图，生成树是原图的极小连通子图，它包含原图中的所有</a:t>
            </a:r>
            <a:r>
              <a:rPr lang="en-US" altLang="zh-CN" sz="2200" b="1" dirty="0">
                <a:latin typeface="宋体" panose="02010600030101010101" pitchFamily="2" charset="-122"/>
              </a:rPr>
              <a:t>n</a:t>
            </a:r>
            <a:r>
              <a:rPr lang="zh-CN" altLang="en-US" sz="2200" b="1" dirty="0">
                <a:latin typeface="宋体" panose="02010600030101010101" pitchFamily="2" charset="-122"/>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最小生成树问题有以下两种贪心策略：</a:t>
            </a:r>
            <a:endParaRPr lang="zh-CN" altLang="en-US" sz="2200" b="1" dirty="0">
              <a:latin typeface="宋体" panose="02010600030101010101" pitchFamily="2" charset="-122"/>
            </a:endParaRPr>
          </a:p>
          <a:p>
            <a:endParaRPr lang="zh-CN" altLang="en-US" sz="2200" b="1" dirty="0">
              <a:latin typeface="宋体" panose="02010600030101010101" pitchFamily="2" charset="-122"/>
              <a:ea typeface="宋体" panose="02010600030101010101" pitchFamily="2" charset="-122"/>
            </a:endParaRPr>
          </a:p>
        </p:txBody>
      </p:sp>
      <p:sp>
        <p:nvSpPr>
          <p:cNvPr id="4" name="Text Box 2"/>
          <p:cNvSpPr txBox="1">
            <a:spLocks noChangeArrowheads="1"/>
          </p:cNvSpPr>
          <p:nvPr/>
        </p:nvSpPr>
        <p:spPr bwMode="auto">
          <a:xfrm>
            <a:off x="323528" y="1340768"/>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4.2.3 </a:t>
            </a:r>
            <a:r>
              <a:rPr kumimoji="1" lang="zh-CN" altLang="en-US" sz="2400" b="1" dirty="0" smtClean="0">
                <a:latin typeface="华文中宋" panose="02010600040101010101" pitchFamily="2" charset="-122"/>
                <a:ea typeface="华文中宋" panose="02010600040101010101" pitchFamily="2" charset="-122"/>
              </a:rPr>
              <a:t>最小生成树</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24"/>
          <p:cNvSpPr/>
          <p:nvPr/>
        </p:nvSpPr>
        <p:spPr bwMode="auto">
          <a:xfrm>
            <a:off x="4660081" y="26619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Freeform 26"/>
          <p:cNvSpPr/>
          <p:nvPr/>
        </p:nvSpPr>
        <p:spPr bwMode="auto">
          <a:xfrm>
            <a:off x="4660081" y="34828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27">
            <a:hlinkClick r:id="rId1" action="ppaction://hlinksldjump"/>
          </p:cNvPr>
          <p:cNvSpPr/>
          <p:nvPr/>
        </p:nvSpPr>
        <p:spPr bwMode="auto">
          <a:xfrm>
            <a:off x="4075713" y="43179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7" name="Freeform 28"/>
          <p:cNvSpPr/>
          <p:nvPr/>
        </p:nvSpPr>
        <p:spPr bwMode="auto">
          <a:xfrm>
            <a:off x="4660081" y="43179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8" name="Freeform 30"/>
          <p:cNvSpPr/>
          <p:nvPr/>
        </p:nvSpPr>
        <p:spPr bwMode="auto">
          <a:xfrm>
            <a:off x="4660081" y="51650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9" name="TextBox 47"/>
          <p:cNvSpPr txBox="1"/>
          <p:nvPr/>
        </p:nvSpPr>
        <p:spPr>
          <a:xfrm>
            <a:off x="4784388" y="27104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20" name="TextBox 48"/>
          <p:cNvSpPr txBox="1"/>
          <p:nvPr/>
        </p:nvSpPr>
        <p:spPr>
          <a:xfrm>
            <a:off x="4784388" y="357602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4.2 </a:t>
            </a:r>
            <a:r>
              <a:rPr lang="zh-CN" altLang="en-US" sz="2200" dirty="0">
                <a:solidFill>
                  <a:schemeClr val="tx2">
                    <a:lumMod val="75000"/>
                    <a:lumOff val="25000"/>
                  </a:schemeClr>
                </a:solidFill>
              </a:rPr>
              <a:t>贪心法的应用</a:t>
            </a:r>
            <a:endParaRPr lang="zh-CN" altLang="en-US" sz="2200" dirty="0">
              <a:solidFill>
                <a:schemeClr val="tx2">
                  <a:lumMod val="75000"/>
                  <a:lumOff val="25000"/>
                </a:schemeClr>
              </a:solidFill>
            </a:endParaRPr>
          </a:p>
        </p:txBody>
      </p:sp>
      <p:sp>
        <p:nvSpPr>
          <p:cNvPr id="21" name="TextBox 49"/>
          <p:cNvSpPr txBox="1"/>
          <p:nvPr/>
        </p:nvSpPr>
        <p:spPr>
          <a:xfrm>
            <a:off x="4784388" y="436222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4.3 </a:t>
            </a:r>
            <a:r>
              <a:rPr lang="zh-CN" altLang="en-US" sz="2200" dirty="0">
                <a:solidFill>
                  <a:schemeClr val="tx2">
                    <a:lumMod val="75000"/>
                    <a:lumOff val="25000"/>
                  </a:schemeClr>
                </a:solidFill>
              </a:rPr>
              <a:t>贪心法分析与设计</a:t>
            </a:r>
            <a:endParaRPr lang="zh-CN" altLang="en-US" sz="2200" dirty="0">
              <a:solidFill>
                <a:schemeClr val="tx2">
                  <a:lumMod val="75000"/>
                  <a:lumOff val="25000"/>
                </a:schemeClr>
              </a:solidFill>
            </a:endParaRPr>
          </a:p>
        </p:txBody>
      </p:sp>
      <p:sp>
        <p:nvSpPr>
          <p:cNvPr id="22" name="TextBox 50"/>
          <p:cNvSpPr txBox="1"/>
          <p:nvPr/>
        </p:nvSpPr>
        <p:spPr>
          <a:xfrm>
            <a:off x="4784388" y="52171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4.4 </a:t>
            </a:r>
            <a:r>
              <a:rPr lang="zh-CN" altLang="en-US" sz="2200" dirty="0">
                <a:solidFill>
                  <a:schemeClr val="tx2">
                    <a:lumMod val="75000"/>
                    <a:lumOff val="25000"/>
                  </a:schemeClr>
                </a:solidFill>
              </a:rPr>
              <a:t>贪心法示例</a:t>
            </a:r>
            <a:endParaRPr lang="zh-CN" altLang="en-US" sz="2200" dirty="0">
              <a:solidFill>
                <a:schemeClr val="tx2">
                  <a:lumMod val="75000"/>
                  <a:lumOff val="25000"/>
                </a:schemeClr>
              </a:solidFill>
            </a:endParaRPr>
          </a:p>
        </p:txBody>
      </p:sp>
      <p:pic>
        <p:nvPicPr>
          <p:cNvPr id="23" name="Picture 2" descr="E:\我的文档\Nipic_6852949_2011040110100047815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nvSpPr>
        <p:spPr bwMode="auto">
          <a:xfrm>
            <a:off x="4161356" y="27669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5" name="Freeform 47"/>
          <p:cNvSpPr>
            <a:spLocks noEditPoints="1"/>
          </p:cNvSpPr>
          <p:nvPr/>
        </p:nvSpPr>
        <p:spPr bwMode="auto">
          <a:xfrm>
            <a:off x="4213508" y="35760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6" name="Freeform 49"/>
          <p:cNvSpPr>
            <a:spLocks noEditPoints="1"/>
          </p:cNvSpPr>
          <p:nvPr/>
        </p:nvSpPr>
        <p:spPr bwMode="auto">
          <a:xfrm>
            <a:off x="4177291" y="44135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7" name="图片 26"/>
          <p:cNvPicPr>
            <a:picLocks noChangeAspect="1"/>
          </p:cNvPicPr>
          <p:nvPr/>
        </p:nvPicPr>
        <p:blipFill>
          <a:blip r:embed="rId3"/>
          <a:stretch>
            <a:fillRect/>
          </a:stretch>
        </p:blipFill>
        <p:spPr>
          <a:xfrm>
            <a:off x="3896498" y="4303542"/>
            <a:ext cx="558000" cy="562768"/>
          </a:xfrm>
          <a:prstGeom prst="rect">
            <a:avLst/>
          </a:prstGeom>
        </p:spPr>
      </p:pic>
      <p:pic>
        <p:nvPicPr>
          <p:cNvPr id="28" name="图片 27"/>
          <p:cNvPicPr>
            <a:picLocks noChangeAspect="1"/>
          </p:cNvPicPr>
          <p:nvPr/>
        </p:nvPicPr>
        <p:blipFill>
          <a:blip r:embed="rId4"/>
          <a:stretch>
            <a:fillRect/>
          </a:stretch>
        </p:blipFill>
        <p:spPr>
          <a:xfrm>
            <a:off x="3872355" y="3471586"/>
            <a:ext cx="558000" cy="558000"/>
          </a:xfrm>
          <a:prstGeom prst="rect">
            <a:avLst/>
          </a:prstGeom>
        </p:spPr>
      </p:pic>
      <p:pic>
        <p:nvPicPr>
          <p:cNvPr id="29" name="图片 28"/>
          <p:cNvPicPr>
            <a:picLocks noChangeAspect="1"/>
          </p:cNvPicPr>
          <p:nvPr/>
        </p:nvPicPr>
        <p:blipFill>
          <a:blip r:embed="rId5"/>
          <a:stretch>
            <a:fillRect/>
          </a:stretch>
        </p:blipFill>
        <p:spPr>
          <a:xfrm>
            <a:off x="3885235" y="2661908"/>
            <a:ext cx="558000" cy="558000"/>
          </a:xfrm>
          <a:prstGeom prst="rect">
            <a:avLst/>
          </a:prstGeom>
        </p:spPr>
      </p:pic>
      <p:pic>
        <p:nvPicPr>
          <p:cNvPr id="30" name="图片 29"/>
          <p:cNvPicPr>
            <a:picLocks noChangeAspect="1"/>
          </p:cNvPicPr>
          <p:nvPr/>
        </p:nvPicPr>
        <p:blipFill>
          <a:blip r:embed="rId6"/>
          <a:stretch>
            <a:fillRect/>
          </a:stretch>
        </p:blipFill>
        <p:spPr>
          <a:xfrm>
            <a:off x="3905527" y="5139265"/>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4493538"/>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1. </a:t>
            </a:r>
            <a:r>
              <a:rPr lang="zh-CN" altLang="en-US" sz="2200" b="1" dirty="0">
                <a:latin typeface="宋体" panose="02010600030101010101" pitchFamily="2" charset="-122"/>
              </a:rPr>
              <a:t>最近顶点策略：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任选图中的一个顶点作为起始点，每一步的贪心选择是把不在当前生成树中的最近顶点添加到生成树中，直到所有顶点都添加进来为止，</a:t>
            </a:r>
            <a:r>
              <a:rPr lang="en-US" altLang="zh-CN" sz="2200" b="1" dirty="0">
                <a:latin typeface="宋体" panose="02010600030101010101" pitchFamily="2" charset="-122"/>
              </a:rPr>
              <a:t>Prim</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Prim</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）设置两个新的集合</a:t>
            </a:r>
            <a:r>
              <a:rPr lang="en-US" altLang="zh-CN" sz="2200" b="1" dirty="0">
                <a:latin typeface="宋体" panose="02010600030101010101" pitchFamily="2" charset="-122"/>
              </a:rPr>
              <a:t>W</a:t>
            </a:r>
            <a:r>
              <a:rPr lang="zh-CN" altLang="en-US" sz="2200" b="1" dirty="0">
                <a:latin typeface="宋体" panose="02010600030101010101" pitchFamily="2" charset="-122"/>
              </a:rPr>
              <a:t>和</a:t>
            </a:r>
            <a:r>
              <a:rPr lang="en-US" altLang="zh-CN" sz="2200" b="1" dirty="0">
                <a:latin typeface="宋体" panose="02010600030101010101" pitchFamily="2" charset="-122"/>
              </a:rPr>
              <a:t>D</a:t>
            </a:r>
            <a:r>
              <a:rPr lang="zh-CN" altLang="en-US" sz="2200" b="1" dirty="0">
                <a:latin typeface="宋体" panose="02010600030101010101" pitchFamily="2" charset="-122"/>
              </a:rPr>
              <a:t>，其中</a:t>
            </a:r>
            <a:r>
              <a:rPr lang="en-US" altLang="zh-CN" sz="2200" b="1" dirty="0">
                <a:latin typeface="宋体" panose="02010600030101010101" pitchFamily="2" charset="-122"/>
              </a:rPr>
              <a:t>W</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的最小生成树顶点的集合，</a:t>
            </a:r>
            <a:r>
              <a:rPr lang="en-US" altLang="zh-CN" sz="2200" b="1" dirty="0">
                <a:latin typeface="宋体" panose="02010600030101010101" pitchFamily="2" charset="-122"/>
              </a:rPr>
              <a:t>D</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的最小生成树权值的集合。</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）令集合</a:t>
            </a:r>
            <a:r>
              <a:rPr lang="en-US" altLang="zh-CN" sz="2200" b="1" dirty="0">
                <a:latin typeface="宋体" panose="02010600030101010101" pitchFamily="2" charset="-122"/>
              </a:rPr>
              <a:t>W</a:t>
            </a:r>
            <a:r>
              <a:rPr lang="zh-CN" altLang="en-US" sz="2200" b="1" dirty="0">
                <a:latin typeface="宋体" panose="02010600030101010101" pitchFamily="2" charset="-122"/>
              </a:rPr>
              <a:t>的初值为</a:t>
            </a:r>
            <a:r>
              <a:rPr lang="en-US" altLang="zh-CN" sz="2200" b="1" dirty="0">
                <a:latin typeface="宋体" panose="02010600030101010101" pitchFamily="2" charset="-122"/>
              </a:rPr>
              <a:t>W={w0}</a:t>
            </a:r>
            <a:r>
              <a:rPr lang="zh-CN" altLang="en-US" sz="2200" b="1" dirty="0">
                <a:latin typeface="宋体" panose="02010600030101010101" pitchFamily="2" charset="-122"/>
              </a:rPr>
              <a:t>（从顶点</a:t>
            </a:r>
            <a:r>
              <a:rPr lang="en-US" altLang="zh-CN" sz="2200" b="1" dirty="0">
                <a:latin typeface="宋体" panose="02010600030101010101" pitchFamily="2" charset="-122"/>
              </a:rPr>
              <a:t>w0</a:t>
            </a:r>
            <a:r>
              <a:rPr lang="zh-CN" altLang="en-US" sz="2200" b="1" dirty="0">
                <a:latin typeface="宋体" panose="02010600030101010101" pitchFamily="2" charset="-122"/>
              </a:rPr>
              <a:t>开始构造），集合</a:t>
            </a:r>
            <a:r>
              <a:rPr lang="en-US" altLang="zh-CN" sz="2200" b="1" dirty="0">
                <a:latin typeface="宋体" panose="02010600030101010101" pitchFamily="2" charset="-122"/>
              </a:rPr>
              <a:t>D</a:t>
            </a:r>
            <a:r>
              <a:rPr lang="zh-CN" altLang="en-US" sz="2200" b="1" dirty="0">
                <a:latin typeface="宋体" panose="02010600030101010101" pitchFamily="2" charset="-122"/>
              </a:rPr>
              <a:t>的初值为</a:t>
            </a:r>
            <a:r>
              <a:rPr lang="en-US" altLang="zh-CN" sz="2200" b="1" dirty="0">
                <a:latin typeface="宋体" panose="02010600030101010101" pitchFamily="2" charset="-122"/>
              </a:rPr>
              <a:t>D={}</a:t>
            </a:r>
            <a:r>
              <a:rPr lang="zh-CN" altLang="en-US" sz="2200" b="1" dirty="0">
                <a:latin typeface="宋体" panose="02010600030101010101" pitchFamily="2" charset="-122"/>
              </a:rPr>
              <a:t>。从顶点</a:t>
            </a:r>
            <a:r>
              <a:rPr lang="en-US" altLang="zh-CN" sz="2200" b="1" dirty="0" err="1">
                <a:latin typeface="宋体" panose="02010600030101010101" pitchFamily="2" charset="-122"/>
              </a:rPr>
              <a:t>w∈W</a:t>
            </a:r>
            <a:r>
              <a:rPr lang="zh-CN" altLang="en-US" sz="2200" b="1" dirty="0">
                <a:latin typeface="宋体" panose="02010600030101010101" pitchFamily="2" charset="-122"/>
              </a:rPr>
              <a:t>与顶点</a:t>
            </a:r>
            <a:r>
              <a:rPr lang="en-US" altLang="zh-CN" sz="2200" b="1" dirty="0" err="1">
                <a:latin typeface="宋体" panose="02010600030101010101" pitchFamily="2" charset="-122"/>
              </a:rPr>
              <a:t>v∈V-W</a:t>
            </a:r>
            <a:r>
              <a:rPr lang="zh-CN" altLang="en-US" sz="2200" b="1" dirty="0">
                <a:latin typeface="宋体" panose="02010600030101010101" pitchFamily="2" charset="-122"/>
              </a:rPr>
              <a:t>组成的所有带权边中选出最小权值的边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a:t>
            </a:r>
            <a:r>
              <a:rPr lang="zh-CN" altLang="en-US" sz="2200" b="1" dirty="0">
                <a:latin typeface="宋体" panose="02010600030101010101" pitchFamily="2" charset="-122"/>
              </a:rPr>
              <a:t>，将顶点</a:t>
            </a:r>
            <a:r>
              <a:rPr lang="en-US" altLang="zh-CN" sz="2200" b="1" dirty="0">
                <a:latin typeface="宋体" panose="02010600030101010101" pitchFamily="2" charset="-122"/>
              </a:rPr>
              <a:t>v</a:t>
            </a:r>
            <a:r>
              <a:rPr lang="zh-CN" altLang="en-US" sz="2200" b="1" dirty="0">
                <a:latin typeface="宋体" panose="02010600030101010101" pitchFamily="2" charset="-122"/>
              </a:rPr>
              <a:t>加入集合</a:t>
            </a:r>
            <a:r>
              <a:rPr lang="en-US" altLang="zh-CN" sz="2200" b="1" dirty="0">
                <a:latin typeface="宋体" panose="02010600030101010101" pitchFamily="2" charset="-122"/>
              </a:rPr>
              <a:t>W</a:t>
            </a:r>
            <a:r>
              <a:rPr lang="zh-CN" altLang="en-US" sz="2200" b="1" dirty="0">
                <a:latin typeface="宋体" panose="02010600030101010101" pitchFamily="2" charset="-122"/>
              </a:rPr>
              <a:t>中，将边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 </a:t>
            </a:r>
            <a:r>
              <a:rPr lang="zh-CN" altLang="en-US" sz="2200" b="1" dirty="0">
                <a:latin typeface="宋体" panose="02010600030101010101" pitchFamily="2" charset="-122"/>
              </a:rPr>
              <a:t>加入到集合</a:t>
            </a:r>
            <a:r>
              <a:rPr lang="en-US" altLang="zh-CN" sz="2200" b="1" dirty="0">
                <a:latin typeface="宋体" panose="02010600030101010101" pitchFamily="2" charset="-122"/>
              </a:rPr>
              <a:t>D</a:t>
            </a:r>
            <a:r>
              <a:rPr lang="zh-CN" altLang="en-US" sz="2200" b="1" dirty="0">
                <a:latin typeface="宋体" panose="02010600030101010101" pitchFamily="2" charset="-122"/>
              </a:rPr>
              <a:t>中。如此不断重复，当所有顶点都加入</a:t>
            </a:r>
            <a:r>
              <a:rPr lang="en-US" altLang="zh-CN" sz="2200" b="1" dirty="0">
                <a:latin typeface="宋体" panose="02010600030101010101" pitchFamily="2" charset="-122"/>
              </a:rPr>
              <a:t>W</a:t>
            </a:r>
            <a:r>
              <a:rPr lang="zh-CN" altLang="en-US" sz="2200" b="1" dirty="0">
                <a:latin typeface="宋体" panose="02010600030101010101" pitchFamily="2" charset="-122"/>
              </a:rPr>
              <a:t>时结束。集合</a:t>
            </a:r>
            <a:r>
              <a:rPr lang="en-US" altLang="zh-CN" sz="2200" b="1" dirty="0">
                <a:latin typeface="宋体" panose="02010600030101010101" pitchFamily="2" charset="-122"/>
              </a:rPr>
              <a:t>W</a:t>
            </a:r>
            <a:r>
              <a:rPr lang="zh-CN" altLang="en-US" sz="2200" b="1" dirty="0">
                <a:latin typeface="宋体" panose="02010600030101010101" pitchFamily="2" charset="-122"/>
              </a:rPr>
              <a:t>中存放着最小生成树顶点的集合，集合</a:t>
            </a:r>
            <a:r>
              <a:rPr lang="en-US" altLang="zh-CN" sz="2200" b="1" dirty="0">
                <a:latin typeface="宋体" panose="02010600030101010101" pitchFamily="2" charset="-122"/>
              </a:rPr>
              <a:t>D</a:t>
            </a:r>
            <a:r>
              <a:rPr lang="zh-CN" altLang="en-US" sz="2200" b="1" dirty="0">
                <a:latin typeface="宋体" panose="02010600030101010101" pitchFamily="2" charset="-122"/>
              </a:rPr>
              <a:t>中存放着最小生成树边的权值集合。</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算法初始选择</a:t>
            </a:r>
            <a:r>
              <a:rPr lang="en-US" altLang="zh-CN" sz="2200" b="1" dirty="0">
                <a:latin typeface="宋体" panose="02010600030101010101" pitchFamily="2" charset="-122"/>
                <a:sym typeface="+mn-ea"/>
              </a:rPr>
              <a:t>A</a:t>
            </a:r>
            <a:r>
              <a:rPr lang="zh-CN" altLang="en-US" sz="2200" b="1" dirty="0">
                <a:latin typeface="宋体" panose="02010600030101010101" pitchFamily="2" charset="-122"/>
                <a:sym typeface="+mn-ea"/>
              </a:rPr>
              <a:t>点</a:t>
            </a:r>
            <a:r>
              <a:rPr lang="en-US" altLang="zh-CN" sz="2200" b="1" dirty="0">
                <a:latin typeface="宋体" panose="02010600030101010101" pitchFamily="2" charset="-122"/>
                <a:sym typeface="+mn-ea"/>
              </a:rPr>
              <a:t>,</a:t>
            </a:r>
            <a:r>
              <a:rPr lang="zh-CN" altLang="en-US" sz="2200" b="1" dirty="0">
                <a:latin typeface="宋体" panose="02010600030101010101" pitchFamily="2" charset="-122"/>
                <a:sym typeface="+mn-ea"/>
              </a:rPr>
              <a:t>将节点分为两个</a:t>
            </a:r>
            <a:r>
              <a:rPr lang="zh-CN" altLang="en-US" sz="2200" b="1" dirty="0">
                <a:latin typeface="宋体" panose="02010600030101010101" pitchFamily="2" charset="-122"/>
                <a:sym typeface="+mn-ea"/>
              </a:rPr>
              <a:t>集合</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选择集合</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和集合</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搜寻所有能把</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连接的</a:t>
            </a:r>
            <a:r>
              <a:rPr lang="zh-CN" altLang="en-US" sz="2200" b="1" dirty="0">
                <a:latin typeface="宋体" panose="02010600030101010101" pitchFamily="2" charset="-122"/>
                <a:sym typeface="+mn-ea"/>
              </a:rPr>
              <a:t>线段</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2. </a:t>
            </a:r>
            <a:r>
              <a:rPr lang="zh-CN" altLang="en-US" sz="2200" b="1" dirty="0">
                <a:latin typeface="宋体" panose="02010600030101010101" pitchFamily="2" charset="-122"/>
              </a:rPr>
              <a:t>最短边策略：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rPr>
              <a:t>Kruskal</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err="1">
                <a:latin typeface="宋体" panose="02010600030101010101" pitchFamily="2" charset="-122"/>
              </a:rPr>
              <a:t>Kruskal</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）最小生成树的初始状态：只有</a:t>
            </a:r>
            <a:r>
              <a:rPr lang="en-US" altLang="zh-CN" sz="2200" b="1" dirty="0">
                <a:latin typeface="宋体" panose="02010600030101010101" pitchFamily="2" charset="-122"/>
              </a:rPr>
              <a:t>n</a:t>
            </a:r>
            <a:r>
              <a:rPr lang="zh-CN" altLang="en-US" sz="2200" b="1" dirty="0">
                <a:latin typeface="宋体" panose="02010600030101010101" pitchFamily="2" charset="-122"/>
              </a:rPr>
              <a:t>个顶点而无边的非连通图</a:t>
            </a:r>
            <a:r>
              <a:rPr lang="en-US" altLang="zh-CN" sz="2200" b="1" dirty="0">
                <a:latin typeface="宋体" panose="02010600030101010101" pitchFamily="2" charset="-122"/>
              </a:rPr>
              <a:t>H</a:t>
            </a:r>
            <a:r>
              <a:rPr lang="zh-CN" altLang="en-US" sz="2200" b="1" dirty="0">
                <a:latin typeface="宋体" panose="02010600030101010101" pitchFamily="2" charset="-122"/>
              </a:rPr>
              <a:t>＝（</a:t>
            </a:r>
            <a:r>
              <a:rPr lang="en-US" altLang="zh-CN" sz="2200" b="1" dirty="0">
                <a:latin typeface="宋体" panose="02010600030101010101" pitchFamily="2" charset="-122"/>
              </a:rPr>
              <a:t>W</a:t>
            </a:r>
            <a:r>
              <a:rPr lang="zh-CN" altLang="en-US" sz="2200" b="1" dirty="0">
                <a:latin typeface="宋体" panose="02010600030101010101" pitchFamily="2" charset="-122"/>
              </a:rPr>
              <a:t>，</a:t>
            </a:r>
            <a:r>
              <a:rPr lang="en-US" altLang="zh-CN" sz="2200" b="1" dirty="0">
                <a:latin typeface="宋体" panose="02010600030101010101" pitchFamily="2" charset="-122"/>
              </a:rPr>
              <a:t>{}</a:t>
            </a:r>
            <a:r>
              <a:rPr lang="zh-CN" altLang="en-US" sz="2200" b="1" dirty="0">
                <a:latin typeface="宋体" panose="02010600030101010101" pitchFamily="2" charset="-122"/>
              </a:rPr>
              <a:t>），图中每个顶点自成一个连通分量。</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）在</a:t>
            </a:r>
            <a:r>
              <a:rPr lang="en-US" altLang="zh-CN" sz="2200" b="1" dirty="0">
                <a:latin typeface="宋体" panose="02010600030101010101" pitchFamily="2" charset="-122"/>
              </a:rPr>
              <a:t>E</a:t>
            </a:r>
            <a:r>
              <a:rPr lang="zh-CN" altLang="en-US" sz="2200" b="1" dirty="0">
                <a:latin typeface="宋体" panose="02010600030101010101" pitchFamily="2" charset="-122"/>
              </a:rPr>
              <a:t>中选择具有最小代价的边，如果该边所依附的顶点落在</a:t>
            </a:r>
            <a:r>
              <a:rPr lang="en-US" altLang="zh-CN" sz="2200" b="1" dirty="0">
                <a:latin typeface="宋体" panose="02010600030101010101" pitchFamily="2" charset="-122"/>
              </a:rPr>
              <a:t>H</a:t>
            </a:r>
            <a:r>
              <a:rPr lang="zh-CN" altLang="en-US" sz="2200" b="1" dirty="0">
                <a:latin typeface="宋体" panose="02010600030101010101" pitchFamily="2" charset="-122"/>
              </a:rPr>
              <a:t>中不同的连通分量中时，就将该边加入到</a:t>
            </a:r>
            <a:r>
              <a:rPr lang="en-US" altLang="zh-CN" sz="2200" b="1" dirty="0">
                <a:latin typeface="宋体" panose="02010600030101010101" pitchFamily="2" charset="-122"/>
              </a:rPr>
              <a:t>T</a:t>
            </a:r>
            <a:r>
              <a:rPr lang="zh-CN" altLang="en-US" sz="2200" b="1" dirty="0">
                <a:latin typeface="宋体" panose="02010600030101010101" pitchFamily="2" charset="-122"/>
              </a:rPr>
              <a:t>中，否则舍去，继续选择下一条代价最小的边，重复此过程，直到</a:t>
            </a:r>
            <a:r>
              <a:rPr lang="en-US" altLang="zh-CN" sz="2200" b="1" dirty="0">
                <a:latin typeface="宋体" panose="02010600030101010101" pitchFamily="2" charset="-122"/>
              </a:rPr>
              <a:t>T</a:t>
            </a:r>
            <a:r>
              <a:rPr lang="zh-CN" altLang="en-US" sz="2200" b="1" dirty="0">
                <a:latin typeface="宋体" panose="02010600030101010101" pitchFamily="2" charset="-122"/>
              </a:rPr>
              <a:t>中所有顶点都在同一连通分量上为止。</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是一个带权有向图，给定</a:t>
            </a:r>
            <a:r>
              <a:rPr lang="en-US" altLang="zh-CN" sz="2200" b="1" dirty="0">
                <a:latin typeface="宋体" panose="02010600030101010101" pitchFamily="2" charset="-122"/>
              </a:rPr>
              <a:t>V</a:t>
            </a:r>
            <a:r>
              <a:rPr lang="zh-CN" altLang="en-US" sz="2200" b="1" dirty="0">
                <a:latin typeface="宋体" panose="02010600030101010101" pitchFamily="2" charset="-122"/>
              </a:rPr>
              <a:t>中的一个顶点为源点，计算从源点到所有其他各个顶点的最短路径长度，这个问题就是单源最短路径问题。</a:t>
            </a:r>
            <a:r>
              <a:rPr lang="en-US" altLang="zh-CN" sz="2200" b="1" dirty="0">
                <a:latin typeface="宋体" panose="02010600030101010101" pitchFamily="2" charset="-122"/>
              </a:rPr>
              <a:t>Dijkstra</a:t>
            </a:r>
            <a:r>
              <a:rPr lang="zh-CN" altLang="en-US" sz="2200" b="1" dirty="0">
                <a:latin typeface="宋体" panose="02010600030101010101" pitchFamily="2" charset="-122"/>
              </a:rPr>
              <a:t>算法是求解单源最短路径问题的贪心算法。</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Dijkstra</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）设置顶点集合</a:t>
            </a:r>
            <a:r>
              <a:rPr lang="en-US" altLang="zh-CN" sz="2200" b="1" dirty="0">
                <a:latin typeface="宋体" panose="02010600030101010101" pitchFamily="2" charset="-122"/>
              </a:rPr>
              <a:t>S</a:t>
            </a:r>
            <a:r>
              <a:rPr lang="zh-CN" altLang="en-US" sz="2200" b="1" dirty="0">
                <a:latin typeface="宋体" panose="02010600030101010101" pitchFamily="2" charset="-122"/>
              </a:rPr>
              <a:t>，用来存放已找到源到该顶点最短路径的顶点。并不断地作贪心选择来扩充这个集合，初始状态下</a:t>
            </a:r>
            <a:r>
              <a:rPr lang="en-US" altLang="zh-CN" sz="2200" b="1" dirty="0">
                <a:latin typeface="宋体" panose="02010600030101010101" pitchFamily="2" charset="-122"/>
              </a:rPr>
              <a:t>S</a:t>
            </a:r>
            <a:r>
              <a:rPr lang="zh-CN" altLang="en-US" sz="2200" b="1" dirty="0">
                <a:latin typeface="宋体" panose="02010600030101010101" pitchFamily="2" charset="-122"/>
              </a:rPr>
              <a:t>中只包含源点，设为</a:t>
            </a:r>
            <a:r>
              <a:rPr lang="en-US" altLang="zh-CN" sz="2200" b="1" dirty="0">
                <a:latin typeface="宋体" panose="02010600030101010101" pitchFamily="2" charset="-122"/>
              </a:rPr>
              <a:t>v0</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）每一次贪心选择都是从集合</a:t>
            </a:r>
            <a:r>
              <a:rPr lang="en-US" altLang="zh-CN" sz="2200" b="1" dirty="0">
                <a:latin typeface="宋体" panose="02010600030101010101" pitchFamily="2" charset="-122"/>
              </a:rPr>
              <a:t>V-S</a:t>
            </a:r>
            <a:r>
              <a:rPr lang="zh-CN" altLang="en-US" sz="2200" b="1" dirty="0">
                <a:latin typeface="宋体" panose="02010600030101010101" pitchFamily="2" charset="-122"/>
              </a:rPr>
              <a:t>中选择到源点</a:t>
            </a:r>
            <a:r>
              <a:rPr lang="en-US" altLang="zh-CN" sz="2200" b="1" dirty="0">
                <a:latin typeface="宋体" panose="02010600030101010101" pitchFamily="2" charset="-122"/>
              </a:rPr>
              <a:t>v0</a:t>
            </a:r>
            <a:r>
              <a:rPr lang="zh-CN" altLang="en-US" sz="2200" b="1" dirty="0">
                <a:latin typeface="宋体" panose="02010600030101010101" pitchFamily="2" charset="-122"/>
              </a:rPr>
              <a:t>路径长度最短的顶点</a:t>
            </a:r>
            <a:r>
              <a:rPr lang="en-US" altLang="zh-CN" sz="2200" b="1" dirty="0">
                <a:latin typeface="宋体" panose="02010600030101010101" pitchFamily="2" charset="-122"/>
              </a:rPr>
              <a:t>vi</a:t>
            </a:r>
            <a:r>
              <a:rPr lang="zh-CN" altLang="en-US" sz="2200" b="1" dirty="0">
                <a:latin typeface="宋体" panose="02010600030101010101" pitchFamily="2" charset="-122"/>
              </a:rPr>
              <a:t>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中，而集合</a:t>
            </a:r>
            <a:r>
              <a:rPr lang="en-US" altLang="zh-CN" sz="2200" b="1" dirty="0">
                <a:latin typeface="宋体" panose="02010600030101010101" pitchFamily="2" charset="-122"/>
              </a:rPr>
              <a:t>S</a:t>
            </a:r>
            <a:r>
              <a:rPr lang="zh-CN" altLang="en-US" sz="2200" b="1" dirty="0">
                <a:latin typeface="宋体" panose="02010600030101010101" pitchFamily="2" charset="-122"/>
              </a:rPr>
              <a:t>中在每加入一个新的顶点</a:t>
            </a:r>
            <a:r>
              <a:rPr lang="en-US" altLang="zh-CN" sz="2200" b="1" dirty="0">
                <a:latin typeface="宋体" panose="02010600030101010101" pitchFamily="2" charset="-122"/>
              </a:rPr>
              <a:t>vi</a:t>
            </a:r>
            <a:r>
              <a:rPr lang="zh-CN" altLang="en-US" sz="2200" b="1" dirty="0">
                <a:latin typeface="宋体" panose="02010600030101010101" pitchFamily="2" charset="-122"/>
              </a:rPr>
              <a:t>后，都需要修改从源点</a:t>
            </a:r>
            <a:r>
              <a:rPr lang="en-US" altLang="zh-CN" sz="2200" b="1" dirty="0">
                <a:latin typeface="宋体" panose="02010600030101010101" pitchFamily="2" charset="-122"/>
              </a:rPr>
              <a:t>v0</a:t>
            </a:r>
            <a:r>
              <a:rPr lang="zh-CN" altLang="en-US" sz="2200" b="1" dirty="0">
                <a:latin typeface="宋体" panose="02010600030101010101" pitchFamily="2" charset="-122"/>
              </a:rPr>
              <a:t>到集合</a:t>
            </a:r>
            <a:r>
              <a:rPr lang="en-US" altLang="zh-CN" sz="2200" b="1" dirty="0">
                <a:latin typeface="宋体" panose="02010600030101010101" pitchFamily="2" charset="-122"/>
              </a:rPr>
              <a:t>V-S</a:t>
            </a:r>
            <a:r>
              <a:rPr lang="zh-CN" altLang="en-US" sz="2200" b="1" dirty="0">
                <a:latin typeface="宋体" panose="02010600030101010101" pitchFamily="2" charset="-122"/>
              </a:rPr>
              <a:t>中剩余顶点的当前最短路径的值，当前最短路径长度值是原来的最短路径长度值与从源点过顶点</a:t>
            </a:r>
            <a:r>
              <a:rPr lang="en-US" altLang="zh-CN" sz="2200" b="1" dirty="0">
                <a:latin typeface="宋体" panose="02010600030101010101" pitchFamily="2" charset="-122"/>
              </a:rPr>
              <a:t>vi</a:t>
            </a:r>
            <a:r>
              <a:rPr lang="zh-CN" altLang="en-US" sz="2200" b="1" dirty="0">
                <a:latin typeface="宋体" panose="02010600030101010101" pitchFamily="2" charset="-122"/>
              </a:rPr>
              <a:t>到达该顶点的路径长度中的较小者。此过程不断重复，直到所有顶点全部加入到集合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中为止。</a:t>
            </a:r>
            <a:endParaRPr lang="zh-CN" altLang="en-US" sz="2200" b="1" dirty="0">
              <a:latin typeface="宋体" panose="02010600030101010101" pitchFamily="2" charset="-122"/>
            </a:endParaRPr>
          </a:p>
        </p:txBody>
      </p:sp>
      <p:sp>
        <p:nvSpPr>
          <p:cNvPr id="4" name="Text Box 2"/>
          <p:cNvSpPr txBox="1">
            <a:spLocks noChangeArrowheads="1"/>
          </p:cNvSpPr>
          <p:nvPr/>
        </p:nvSpPr>
        <p:spPr bwMode="auto">
          <a:xfrm>
            <a:off x="360016" y="1196752"/>
            <a:ext cx="29017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4.2.4 </a:t>
            </a:r>
            <a:r>
              <a:rPr kumimoji="1" lang="zh-CN" altLang="en-US" sz="2400" b="1" dirty="0">
                <a:latin typeface="华文中宋" panose="02010600040101010101" pitchFamily="2" charset="-122"/>
                <a:ea typeface="华文中宋" panose="02010600040101010101" pitchFamily="2" charset="-122"/>
              </a:rPr>
              <a:t>单源最短路径</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endParaRPr>
          </a:p>
          <a:p>
            <a:pPr indent="457200">
              <a:buFont typeface="Wingdings" panose="05000000000000000000" pitchFamily="2" charset="2"/>
              <a:buNone/>
            </a:pPr>
            <a:r>
              <a:rPr lang="zh-CN" altLang="en-US" sz="2200" b="1" dirty="0">
                <a:latin typeface="宋体" panose="02010600030101010101" pitchFamily="2" charset="-122"/>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4.3.1 </a:t>
            </a:r>
            <a:r>
              <a:rPr kumimoji="1" lang="zh-CN" altLang="en-US" sz="2400" b="1" dirty="0">
                <a:latin typeface="华文中宋" panose="02010600040101010101" pitchFamily="2" charset="-122"/>
                <a:ea typeface="华文中宋" panose="02010600040101010101" pitchFamily="2" charset="-122"/>
              </a:rPr>
              <a:t>背包问题</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熊猫，山羊和梅花鹿分别采用了三种不同的策略</a:t>
            </a:r>
            <a:r>
              <a:rPr lang="zh-CN" altLang="en-US" sz="2200" b="1" dirty="0" smtClean="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）熊猫的策略：先放价值最大的水果。具体过程如下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）山羊的策略：先放重量小的水果。具体过程如下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）梅花鹿的策略：先放单位重量价值高的水果</a:t>
            </a:r>
            <a:r>
              <a:rPr lang="zh-CN" altLang="en-US" sz="2200" b="1" dirty="0" smtClean="0">
                <a:latin typeface="宋体" panose="02010600030101010101" pitchFamily="2" charset="-122"/>
              </a:rPr>
              <a:t>。具体</a:t>
            </a:r>
            <a:r>
              <a:rPr lang="zh-CN" altLang="en-US" sz="2200" b="1" dirty="0">
                <a:latin typeface="宋体" panose="02010600030101010101" pitchFamily="2" charset="-122"/>
              </a:rPr>
              <a:t>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最终梅花鹿背包里水果的总价值是最高的，它赢得了比赛。上述问题从本质上来说就是一个背包问题。</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背包问题</a:t>
            </a:r>
            <a:endParaRPr lang="zh-CN" altLang="en-US" sz="2200" b="1" dirty="0">
              <a:latin typeface="宋体" panose="02010600030101010101" pitchFamily="2" charset="-122"/>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rPr>
              <a:t>（</a:t>
            </a:r>
            <a:r>
              <a:rPr lang="en-US" altLang="zh-CN" sz="1900" b="1" kern="0" dirty="0">
                <a:latin typeface="楷体_GB2312" panose="02010609030101010101" pitchFamily="49" charset="-122"/>
              </a:rPr>
              <a:t>3</a:t>
            </a:r>
            <a:r>
              <a:rPr lang="zh-CN" altLang="en-US" sz="1900" b="1" kern="0" dirty="0">
                <a:latin typeface="楷体_GB2312" panose="02010609030101010101" pitchFamily="49" charset="-122"/>
              </a:rPr>
              <a:t>）问题的求解目标</a:t>
            </a:r>
            <a:r>
              <a:rPr lang="en-US" altLang="zh-CN" sz="1900" b="1" kern="0" dirty="0">
                <a:latin typeface="楷体_GB2312" panose="02010609030101010101" pitchFamily="49" charset="-122"/>
              </a:rPr>
              <a:t>:</a:t>
            </a:r>
            <a:r>
              <a:rPr lang="zh-CN" altLang="en-US" sz="1900" b="1" kern="0" dirty="0">
                <a:latin typeface="楷体_GB2312" panose="02010609030101010101" pitchFamily="49" charset="-122"/>
              </a:rPr>
              <a:t>背包中的物品总价值最大，即：</a:t>
            </a:r>
            <a:endParaRPr lang="zh-CN" altLang="en-US" sz="1900" b="1" kern="0" dirty="0">
              <a:latin typeface="楷体_GB2312" panose="02010609030101010101" pitchFamily="49" charset="-122"/>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rPr>
                        <m:t>m</m:t>
                      </m:r>
                      <m:r>
                        <m:rPr>
                          <m:sty m:val="p"/>
                        </m:rPr>
                        <a:rPr lang="zh-CN" altLang="en-US" sz="2000" i="0">
                          <a:latin typeface="Cambria Math" panose="02040503050406030204" pitchFamily="18" charset="0"/>
                        </a:rPr>
                        <m:t>ax</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m:t>
                          </m:r>
                          <m:r>
                            <a:rPr lang="zh-CN" altLang="en-US" sz="2000" i="0">
                              <a:latin typeface="Cambria Math" panose="02040503050406030204" pitchFamily="18" charset="0"/>
                            </a:rPr>
                            <m:t>1</m:t>
                          </m:r>
                        </m:sub>
                        <m:sup>
                          <m:r>
                            <a:rPr lang="zh-CN" altLang="en-US" sz="2000" i="1">
                              <a:latin typeface="Cambria Math" panose="02040503050406030204" pitchFamily="18" charset="0"/>
                            </a:rPr>
                            <m:t>𝑛</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rPr>
                                <m:t>𝑖</m:t>
                              </m:r>
                            </m:sub>
                          </m:s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479373" y="17008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latin typeface="黑体" panose="02010609060101010101" charset="-122"/>
                <a:ea typeface="黑体" panose="02010609060101010101" charset="-122"/>
              </a:rPr>
              <a:t>4.1.1 </a:t>
            </a:r>
            <a:r>
              <a:rPr lang="zh-CN" altLang="en-US" sz="2400" b="1" kern="0" dirty="0">
                <a:latin typeface="黑体" panose="02010609060101010101" charset="-122"/>
                <a:ea typeface="黑体" panose="02010609060101010101" charset="-122"/>
              </a:rPr>
              <a:t>贪心法的基本思想</a:t>
            </a:r>
            <a:endParaRPr lang="zh-CN" altLang="en-US" sz="2400" b="1" kern="0" dirty="0">
              <a:latin typeface="黑体" panose="02010609060101010101" charset="-122"/>
              <a:ea typeface="黑体" panose="02010609060101010101" charset="-122"/>
            </a:endParaRPr>
          </a:p>
        </p:txBody>
      </p:sp>
      <p:sp>
        <p:nvSpPr>
          <p:cNvPr id="2" name="矩形 1"/>
          <p:cNvSpPr/>
          <p:nvPr/>
        </p:nvSpPr>
        <p:spPr>
          <a:xfrm>
            <a:off x="611560" y="2276872"/>
            <a:ext cx="8017614" cy="1043747"/>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nvGraphicFramePr>
        <p:xfrm>
          <a:off x="2483768" y="364502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rPr>
              <a:t>问题描述：小时候大多数人可能都听过田忌赛马的故事。如果故事中所讲的</a:t>
            </a:r>
            <a:r>
              <a:rPr lang="en-US" altLang="zh-CN" sz="2000" b="1" dirty="0">
                <a:latin typeface="宋体" panose="02010600030101010101" pitchFamily="2" charset="-122"/>
              </a:rPr>
              <a:t>3</a:t>
            </a:r>
            <a:r>
              <a:rPr lang="zh-CN" altLang="en-US" sz="2000" b="1" dirty="0">
                <a:latin typeface="宋体" panose="02010600030101010101" pitchFamily="2" charset="-122"/>
              </a:rPr>
              <a:t>匹马变成了</a:t>
            </a:r>
            <a:r>
              <a:rPr lang="en-US" altLang="zh-CN" sz="2000" b="1" dirty="0">
                <a:latin typeface="宋体" panose="02010600030101010101" pitchFamily="2" charset="-122"/>
              </a:rPr>
              <a:t>1000</a:t>
            </a:r>
            <a:r>
              <a:rPr lang="zh-CN" altLang="en-US" sz="2000" b="1" dirty="0">
                <a:latin typeface="宋体" panose="02010600030101010101" pitchFamily="2" charset="-122"/>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rPr>
              <a:t>100</a:t>
            </a:r>
            <a:r>
              <a:rPr lang="zh-CN" altLang="en-US" sz="2000" b="1" dirty="0">
                <a:latin typeface="宋体" panose="02010600030101010101" pitchFamily="2" charset="-122"/>
              </a:rPr>
              <a:t>两银子，输的人就要输掉</a:t>
            </a:r>
            <a:r>
              <a:rPr lang="en-US" altLang="zh-CN" sz="2000" b="1" dirty="0">
                <a:latin typeface="宋体" panose="02010600030101010101" pitchFamily="2" charset="-122"/>
              </a:rPr>
              <a:t>100</a:t>
            </a:r>
            <a:r>
              <a:rPr lang="zh-CN" altLang="en-US" sz="2000" b="1" dirty="0">
                <a:latin typeface="宋体" panose="02010600030101010101" pitchFamily="2" charset="-122"/>
              </a:rPr>
              <a:t>两银子，平局的话不输不赢。请设计算法计算出田忌最多能赢多少两银子。</a:t>
            </a:r>
            <a:endParaRPr lang="zh-CN" altLang="en-US" sz="2000" b="1" dirty="0">
              <a:latin typeface="宋体" panose="02010600030101010101" pitchFamily="2" charset="-122"/>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rPr>
              <a:t>贪心</a:t>
            </a:r>
            <a:r>
              <a:rPr lang="zh-CN" altLang="en-US" sz="2000" b="1" dirty="0">
                <a:latin typeface="宋体" panose="02010600030101010101" pitchFamily="2" charset="-122"/>
              </a:rPr>
              <a:t>策略如下：</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1</a:t>
            </a:r>
            <a:r>
              <a:rPr lang="zh-CN" altLang="en-US" sz="2000" b="1" dirty="0">
                <a:solidFill>
                  <a:srgbClr val="0000FF"/>
                </a:solidFill>
                <a:latin typeface="宋体" panose="02010600030101010101" pitchFamily="2" charset="-122"/>
              </a:rPr>
              <a:t>）若田忌最快的马比齐王最快的马快，就这两者比，赢之。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原因：如果拿其它的马来比就有可能会赢不了了，为保证赢，所以要比。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2</a:t>
            </a:r>
            <a:r>
              <a:rPr lang="zh-CN" altLang="en-US" sz="2000" b="1" dirty="0">
                <a:solidFill>
                  <a:srgbClr val="0000FF"/>
                </a:solidFill>
                <a:latin typeface="宋体" panose="02010600030101010101" pitchFamily="2" charset="-122"/>
              </a:rPr>
              <a:t>）若田忌最快的马比齐王最快的马慢，就用田忌最慢的马去跟齐最快的马</a:t>
            </a:r>
            <a:r>
              <a:rPr lang="zh-CN" altLang="en-US" sz="2000" b="1" dirty="0" smtClean="0">
                <a:solidFill>
                  <a:srgbClr val="0000FF"/>
                </a:solidFill>
                <a:latin typeface="宋体" panose="02010600030101010101" pitchFamily="2" charset="-122"/>
              </a:rPr>
              <a:t>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原因：因为所有的马都赢不了齐王的最快马，所以就选择损失最小的，用最慢的马去和他比。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3</a:t>
            </a:r>
            <a:r>
              <a:rPr lang="zh-CN" altLang="en-US" sz="2000" b="1" dirty="0">
                <a:solidFill>
                  <a:srgbClr val="0000FF"/>
                </a:solidFill>
                <a:latin typeface="宋体" panose="02010600030101010101" pitchFamily="2" charset="-122"/>
              </a:rPr>
              <a:t>）若田忌最快的马的速度与齐威王最快的马速度相等</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①</a:t>
            </a:r>
            <a:r>
              <a:rPr lang="zh-CN" altLang="en-US" sz="2000" b="1" dirty="0">
                <a:solidFill>
                  <a:srgbClr val="0000FF"/>
                </a:solidFill>
                <a:latin typeface="宋体" panose="02010600030101010101" pitchFamily="2" charset="-122"/>
              </a:rPr>
              <a:t>若田忌最慢的马比齐威王最慢的马快，就这两者比，赢之。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：田忌的最慢马能赢一个算一个，就用最小代价的最慢马去赢它。 </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②</a:t>
            </a:r>
            <a:r>
              <a:rPr lang="zh-CN" altLang="en-US" sz="2000" b="1" dirty="0">
                <a:solidFill>
                  <a:srgbClr val="0000FF"/>
                </a:solidFill>
                <a:latin typeface="宋体" panose="02010600030101010101" pitchFamily="2" charset="-122"/>
              </a:rPr>
              <a:t>若田忌最慢的马比齐威王最慢的马慢，那就用田忌最慢的马和齐王最快的马比。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：反正田忌的最慢马是所有马中最慢的，肯定是会输的，不如让它发挥最大的价值，比掉齐王的最快马。</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③</a:t>
            </a:r>
            <a:r>
              <a:rPr lang="zh-CN" altLang="en-US" sz="2000" b="1" dirty="0">
                <a:solidFill>
                  <a:srgbClr val="0000FF"/>
                </a:solidFill>
                <a:latin typeface="宋体" panose="02010600030101010101" pitchFamily="2" charset="-122"/>
              </a:rPr>
              <a:t>若田忌最慢的与齐威王最慢的相等，就这两者比，无输赢</a:t>
            </a:r>
            <a:r>
              <a:rPr lang="zh-CN" altLang="en-US" sz="2000" b="1" dirty="0" smtClean="0">
                <a:solidFill>
                  <a:srgbClr val="0000FF"/>
                </a:solidFill>
                <a:latin typeface="宋体" panose="02010600030101010101" pitchFamily="2" charset="-122"/>
              </a:rPr>
              <a:t>。</a:t>
            </a:r>
            <a:endParaRPr lang="zh-CN" altLang="en-US" sz="2000" b="1" dirty="0">
              <a:solidFill>
                <a:srgbClr val="0000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4.11】</a:t>
            </a:r>
            <a:r>
              <a:rPr lang="zh-CN" altLang="en-US" sz="2200" b="1" dirty="0">
                <a:latin typeface="宋体" panose="02010600030101010101" pitchFamily="2" charset="-122"/>
              </a:rPr>
              <a:t>最优装载问题。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问题描述：有一批集装箱要装上一艘载重量为</a:t>
            </a:r>
            <a:r>
              <a:rPr lang="en-US" altLang="zh-CN" sz="2200" b="1" dirty="0">
                <a:latin typeface="宋体" panose="02010600030101010101" pitchFamily="2" charset="-122"/>
              </a:rPr>
              <a:t>c</a:t>
            </a:r>
            <a:r>
              <a:rPr lang="zh-CN" altLang="en-US" sz="2200" b="1" dirty="0">
                <a:latin typeface="宋体" panose="02010600030101010101" pitchFamily="2" charset="-122"/>
              </a:rPr>
              <a:t>的轮船。其中集装箱</a:t>
            </a:r>
            <a:r>
              <a:rPr lang="en-US" altLang="zh-CN" sz="2200" b="1" dirty="0">
                <a:latin typeface="宋体" panose="02010600030101010101" pitchFamily="2" charset="-122"/>
              </a:rPr>
              <a:t>i</a:t>
            </a:r>
            <a:r>
              <a:rPr lang="zh-CN" altLang="en-US" sz="2200" b="1" dirty="0">
                <a:latin typeface="宋体" panose="02010600030101010101" pitchFamily="2" charset="-122"/>
              </a:rPr>
              <a:t>的重量为</a:t>
            </a:r>
            <a:r>
              <a:rPr lang="en-US" altLang="zh-CN" sz="2200" b="1" dirty="0">
                <a:latin typeface="宋体" panose="02010600030101010101" pitchFamily="2" charset="-122"/>
              </a:rPr>
              <a:t>Wi</a:t>
            </a:r>
            <a:r>
              <a:rPr lang="zh-CN" altLang="en-US" sz="2200" b="1" dirty="0">
                <a:latin typeface="宋体" panose="02010600030101010101" pitchFamily="2" charset="-122"/>
              </a:rPr>
              <a:t>。最优装载问题要求确定在装载体积不受限制的情况下，将尽可能多的集装箱装上轮船。</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4.12】</a:t>
            </a:r>
            <a:r>
              <a:rPr lang="zh-CN" altLang="en-US" sz="2200" b="1" dirty="0">
                <a:latin typeface="宋体" panose="02010600030101010101" pitchFamily="2" charset="-122"/>
              </a:rPr>
              <a:t>乘船问题。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思路：使用贪心策略来求解，尽可能安排两个人在一条船上。首先按照所有人的体重升序排列，用两个下标</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分别表示当前考虑的最轻的人和最重的人，每次先将</a:t>
            </a:r>
            <a:r>
              <a:rPr lang="en-US" altLang="zh-CN" sz="2200" b="1" dirty="0">
                <a:latin typeface="宋体" panose="02010600030101010101" pitchFamily="2" charset="-122"/>
              </a:rPr>
              <a:t>j</a:t>
            </a:r>
            <a:r>
              <a:rPr lang="zh-CN" altLang="en-US" sz="2200" b="1" dirty="0">
                <a:latin typeface="宋体" panose="02010600030101010101" pitchFamily="2" charset="-122"/>
              </a:rPr>
              <a:t>往左移动，直到</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可以共坐一条船，然后</a:t>
            </a:r>
            <a:r>
              <a:rPr lang="en-US" altLang="zh-CN" sz="2200" b="1" dirty="0">
                <a:latin typeface="宋体" panose="02010600030101010101" pitchFamily="2" charset="-122"/>
              </a:rPr>
              <a:t>i</a:t>
            </a:r>
            <a:r>
              <a:rPr lang="zh-CN" altLang="en-US" sz="2200" b="1" dirty="0">
                <a:latin typeface="宋体" panose="02010600030101010101" pitchFamily="2" charset="-122"/>
              </a:rPr>
              <a:t>加</a:t>
            </a:r>
            <a:r>
              <a:rPr lang="en-US" altLang="zh-CN" sz="2200" b="1" dirty="0">
                <a:latin typeface="宋体" panose="02010600030101010101" pitchFamily="2" charset="-122"/>
              </a:rPr>
              <a:t>1</a:t>
            </a:r>
            <a:r>
              <a:rPr lang="zh-CN" altLang="en-US" sz="2200" b="1" dirty="0">
                <a:latin typeface="宋体" panose="02010600030101010101" pitchFamily="2" charset="-122"/>
              </a:rPr>
              <a:t>，</a:t>
            </a:r>
            <a:r>
              <a:rPr lang="en-US" altLang="zh-CN" sz="2200" b="1" dirty="0">
                <a:latin typeface="宋体" panose="02010600030101010101" pitchFamily="2" charset="-122"/>
              </a:rPr>
              <a:t>j</a:t>
            </a:r>
            <a:r>
              <a:rPr lang="zh-CN" altLang="en-US" sz="2200" b="1" dirty="0">
                <a:latin typeface="宋体" panose="02010600030101010101" pitchFamily="2" charset="-122"/>
              </a:rPr>
              <a:t>减</a:t>
            </a:r>
            <a:r>
              <a:rPr lang="en-US" altLang="zh-CN" sz="2200" b="1" dirty="0">
                <a:latin typeface="宋体" panose="02010600030101010101" pitchFamily="2" charset="-122"/>
              </a:rPr>
              <a:t>1</a:t>
            </a:r>
            <a:r>
              <a:rPr lang="zh-CN" altLang="en-US" sz="2200" b="1" dirty="0">
                <a:latin typeface="宋体" panose="02010600030101010101" pitchFamily="2" charset="-122"/>
              </a:rPr>
              <a:t>，并重复上述操作，直到所有人都安排完毕。</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4.13】</a:t>
            </a:r>
            <a:r>
              <a:rPr lang="zh-CN" altLang="en-US" sz="2200" b="1" dirty="0">
                <a:latin typeface="宋体" panose="02010600030101010101" pitchFamily="2" charset="-122"/>
              </a:rPr>
              <a:t>加油站问题。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题目描述：一辆汽车加满油后可行驶</a:t>
            </a:r>
            <a:r>
              <a:rPr lang="en-US" altLang="zh-CN" sz="2200" b="1" dirty="0">
                <a:latin typeface="宋体" panose="02010600030101010101" pitchFamily="2" charset="-122"/>
              </a:rPr>
              <a:t>n</a:t>
            </a:r>
            <a:r>
              <a:rPr lang="zh-CN" altLang="en-US" sz="2200" b="1" dirty="0">
                <a:latin typeface="宋体" panose="02010600030101010101" pitchFamily="2" charset="-122"/>
              </a:rPr>
              <a:t>公里。旅途中有若干个加油站。设计一个有效算法，指出应在哪些加油站停靠加油，使沿途加油次数最少。对于给定的</a:t>
            </a:r>
            <a:r>
              <a:rPr lang="en-US" altLang="zh-CN" sz="2200" b="1" dirty="0">
                <a:latin typeface="宋体" panose="02010600030101010101" pitchFamily="2" charset="-122"/>
              </a:rPr>
              <a:t>n(n &lt;= 5000)</a:t>
            </a:r>
            <a:r>
              <a:rPr lang="zh-CN" altLang="en-US" sz="2200" b="1" dirty="0">
                <a:latin typeface="宋体" panose="02010600030101010101" pitchFamily="2" charset="-122"/>
              </a:rPr>
              <a:t>和</a:t>
            </a:r>
            <a:r>
              <a:rPr lang="en-US" altLang="zh-CN" sz="2200" b="1" dirty="0">
                <a:latin typeface="宋体" panose="02010600030101010101" pitchFamily="2" charset="-122"/>
              </a:rPr>
              <a:t>k(k &lt;= 1000)</a:t>
            </a:r>
            <a:r>
              <a:rPr lang="zh-CN" altLang="en-US" sz="2200" b="1" dirty="0">
                <a:latin typeface="宋体" panose="02010600030101010101" pitchFamily="2" charset="-122"/>
              </a:rPr>
              <a:t>个加油站位置，编程计算最少加油次数。并证明算法能产生一个最优解。</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rPr>
              <a:t>c</a:t>
            </a:r>
            <a:r>
              <a:rPr lang="zh-CN" altLang="en-US" sz="2200" b="1" dirty="0">
                <a:latin typeface="宋体" panose="02010600030101010101" pitchFamily="2" charset="-122"/>
              </a:rPr>
              <a:t>自加</a:t>
            </a:r>
            <a:r>
              <a:rPr lang="en-US" altLang="zh-CN" sz="2200" b="1" dirty="0">
                <a:latin typeface="宋体" panose="02010600030101010101" pitchFamily="2" charset="-122"/>
              </a:rPr>
              <a:t>1</a:t>
            </a:r>
            <a:r>
              <a:rPr lang="zh-CN" altLang="en-US" sz="2200" b="1" dirty="0">
                <a:latin typeface="宋体" panose="02010600030101010101" pitchFamily="2" charset="-122"/>
              </a:rPr>
              <a:t>，最终统计出来的</a:t>
            </a:r>
            <a:r>
              <a:rPr lang="en-US" altLang="zh-CN" sz="2200" b="1" dirty="0">
                <a:latin typeface="宋体" panose="02010600030101010101" pitchFamily="2" charset="-122"/>
              </a:rPr>
              <a:t>c</a:t>
            </a:r>
            <a:r>
              <a:rPr lang="zh-CN" altLang="en-US" sz="2200" b="1" dirty="0">
                <a:latin typeface="宋体" panose="02010600030101010101" pitchFamily="2" charset="-122"/>
              </a:rPr>
              <a:t>就是最少的加油次数。</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340768"/>
            <a:ext cx="8352928" cy="1107996"/>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思路：由于有些课之间是有时间冲突的，因此没有办法将所有课都安排在这间教室上。根据上表，画出课程的时间轴如下</a:t>
            </a:r>
            <a:r>
              <a:rPr lang="zh-CN" altLang="en-US" sz="2200" b="1" kern="100" dirty="0" smtClean="0">
                <a:latin typeface="Times New Roman" panose="02020603050405020304" pitchFamily="18" charset="0"/>
                <a:cs typeface="Times New Roman" panose="02020603050405020304" pitchFamily="18" charset="0"/>
              </a:rPr>
              <a:t>图所</a:t>
            </a:r>
            <a:r>
              <a:rPr lang="zh-CN" altLang="en-US" sz="2200" b="1" kern="100" dirty="0">
                <a:latin typeface="Times New Roman" panose="02020603050405020304" pitchFamily="18" charset="0"/>
                <a:cs typeface="Times New Roman" panose="02020603050405020304" pitchFamily="18" charset="0"/>
              </a:rPr>
              <a:t>示：</a:t>
            </a:r>
            <a:endParaRPr lang="zh-CN" altLang="zh-CN" sz="2200" b="1" kern="100" dirty="0">
              <a:effectLst/>
              <a:latin typeface="Times New Roman" panose="02020603050405020304" pitchFamily="18" charset="0"/>
              <a:cs typeface="Times New Roman" panose="02020603050405020304" pitchFamily="18" charset="0"/>
            </a:endParaRPr>
          </a:p>
        </p:txBody>
      </p:sp>
      <p:pic>
        <p:nvPicPr>
          <p:cNvPr id="6" name="图片 5"/>
          <p:cNvPicPr/>
          <p:nvPr/>
        </p:nvPicPr>
        <p:blipFill>
          <a:blip r:embed="rId1">
            <a:extLst>
              <a:ext uri="{28A0092B-C50C-407E-A947-70E740481C1C}">
                <a14:useLocalDpi xmlns:a14="http://schemas.microsoft.com/office/drawing/2010/main" val="0"/>
              </a:ext>
            </a:extLst>
          </a:blip>
          <a:stretch>
            <a:fillRect/>
          </a:stretch>
        </p:blipFill>
        <p:spPr>
          <a:xfrm>
            <a:off x="2123728" y="2996952"/>
            <a:ext cx="5138633" cy="218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340768"/>
            <a:ext cx="8352928" cy="2342244"/>
          </a:xfrm>
          <a:prstGeom prst="rect">
            <a:avLst/>
          </a:prstGeom>
        </p:spPr>
        <p:txBody>
          <a:bodyPr wrap="square">
            <a:spAutoFit/>
          </a:bodyPr>
          <a:lstStyle/>
          <a:p>
            <a:pPr algn="just">
              <a:lnSpc>
                <a:spcPct val="150000"/>
              </a:lnSpc>
              <a:spcBef>
                <a:spcPts val="0"/>
              </a:spcBef>
              <a:spcAft>
                <a:spcPts val="0"/>
              </a:spcAft>
            </a:pPr>
            <a:r>
              <a:rPr lang="zh-CN" altLang="en-US" sz="2000" b="1" kern="100" dirty="0">
                <a:latin typeface="Times New Roman" panose="02020603050405020304" pitchFamily="18" charset="0"/>
                <a:cs typeface="Times New Roman" panose="02020603050405020304" pitchFamily="18" charset="0"/>
              </a:rPr>
              <a:t>如何选出尽可能多并且时间又不冲突的课程呢？首先要确定策略，按照一定的顺序来选择相容的课程，尽量多的安排。这里至少有两种看似合理的策略：一是按照最早开始时间，这样可以增大资源的利用率；二是按照最早结束时间，这样可以使下一个课程尽早开始，尽可能多的安排课程，显然，在本题中，第二种方法要更合适</a:t>
            </a:r>
            <a:r>
              <a:rPr lang="zh-CN" altLang="en-US" sz="2000" b="1" kern="100" dirty="0" smtClean="0">
                <a:latin typeface="Times New Roman" panose="02020603050405020304" pitchFamily="18" charset="0"/>
                <a:cs typeface="Times New Roman" panose="02020603050405020304" pitchFamily="18" charset="0"/>
              </a:rPr>
              <a:t>。</a:t>
            </a:r>
            <a:endParaRPr lang="zh-CN" altLang="zh-CN" sz="20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340768"/>
            <a:ext cx="8352928" cy="4247317"/>
          </a:xfrm>
          <a:prstGeom prst="rect">
            <a:avLst/>
          </a:prstGeom>
        </p:spPr>
        <p:txBody>
          <a:bodyPr wrap="square">
            <a:spAutoFit/>
          </a:bodyPr>
          <a:lstStyle/>
          <a:p>
            <a:pPr algn="just">
              <a:lnSpc>
                <a:spcPct val="150000"/>
              </a:lnSpc>
              <a:spcBef>
                <a:spcPts val="0"/>
              </a:spcBef>
              <a:spcAft>
                <a:spcPts val="0"/>
              </a:spcAft>
            </a:pPr>
            <a:r>
              <a:rPr lang="zh-CN" altLang="en-US" sz="2000" b="1" kern="100" dirty="0" smtClean="0">
                <a:latin typeface="Times New Roman" panose="02020603050405020304" pitchFamily="18" charset="0"/>
                <a:cs typeface="Times New Roman" panose="02020603050405020304" pitchFamily="18" charset="0"/>
              </a:rPr>
              <a:t>因此</a:t>
            </a:r>
            <a:r>
              <a:rPr lang="zh-CN" altLang="en-US" sz="2000" b="1" kern="100" dirty="0">
                <a:latin typeface="Times New Roman" panose="02020603050405020304" pitchFamily="18" charset="0"/>
                <a:cs typeface="Times New Roman" panose="02020603050405020304" pitchFamily="18" charset="0"/>
              </a:rPr>
              <a:t>采用如下策略来选择课程：首先选出结束时间最早的课，作为在这间教室上的第一门课。而后必须选择第一门课结束后才开始的课，选择其中结束最早的课，如此重复，最终得出答案。对于上面这道题，按照规则首先选择结束最早的课高数，作为在这间教室上的第一门课程，它的结束时间是</a:t>
            </a:r>
            <a:r>
              <a:rPr lang="en-US" altLang="zh-CN" sz="2000" b="1" kern="100" dirty="0">
                <a:latin typeface="Times New Roman" panose="02020603050405020304" pitchFamily="18" charset="0"/>
                <a:cs typeface="Times New Roman" panose="02020603050405020304" pitchFamily="18" charset="0"/>
              </a:rPr>
              <a:t>9:30</a:t>
            </a:r>
            <a:r>
              <a:rPr lang="zh-CN" altLang="en-US" sz="2000" b="1" kern="100" dirty="0">
                <a:latin typeface="Times New Roman" panose="02020603050405020304" pitchFamily="18" charset="0"/>
                <a:cs typeface="Times New Roman" panose="02020603050405020304" pitchFamily="18" charset="0"/>
              </a:rPr>
              <a:t>，在它之后开始的课程有数据结构、计算机基础和</a:t>
            </a:r>
            <a:r>
              <a:rPr lang="en-US" altLang="zh-CN" sz="2000" b="1" kern="100" dirty="0">
                <a:latin typeface="Times New Roman" panose="02020603050405020304" pitchFamily="18" charset="0"/>
                <a:cs typeface="Times New Roman" panose="02020603050405020304" pitchFamily="18" charset="0"/>
              </a:rPr>
              <a:t>C</a:t>
            </a:r>
            <a:r>
              <a:rPr lang="zh-CN" altLang="en-US" sz="2000" b="1" kern="100" dirty="0">
                <a:latin typeface="Times New Roman" panose="02020603050405020304" pitchFamily="18" charset="0"/>
                <a:cs typeface="Times New Roman" panose="02020603050405020304" pitchFamily="18" charset="0"/>
              </a:rPr>
              <a:t>语言这三门课程，它们之中结束最早的课程是计算机基础，因此选择它作为在这间教室上的第二门课程，它的结束时间是</a:t>
            </a:r>
            <a:r>
              <a:rPr lang="en-US" altLang="zh-CN" sz="2000" b="1" kern="100" dirty="0">
                <a:latin typeface="Times New Roman" panose="02020603050405020304" pitchFamily="18" charset="0"/>
                <a:cs typeface="Times New Roman" panose="02020603050405020304" pitchFamily="18" charset="0"/>
              </a:rPr>
              <a:t>11:00</a:t>
            </a:r>
            <a:r>
              <a:rPr lang="zh-CN" altLang="en-US" sz="2000" b="1" kern="100" dirty="0">
                <a:latin typeface="Times New Roman" panose="02020603050405020304" pitchFamily="18" charset="0"/>
                <a:cs typeface="Times New Roman" panose="02020603050405020304" pitchFamily="18" charset="0"/>
              </a:rPr>
              <a:t>，在它之后开始的课程就只有</a:t>
            </a:r>
            <a:r>
              <a:rPr lang="en-US" altLang="zh-CN" sz="2000" b="1" kern="100" dirty="0">
                <a:latin typeface="Times New Roman" panose="02020603050405020304" pitchFamily="18" charset="0"/>
                <a:cs typeface="Times New Roman" panose="02020603050405020304" pitchFamily="18" charset="0"/>
              </a:rPr>
              <a:t>C</a:t>
            </a:r>
            <a:r>
              <a:rPr lang="zh-CN" altLang="en-US" sz="2000" b="1" kern="100" dirty="0">
                <a:latin typeface="Times New Roman" panose="02020603050405020304" pitchFamily="18" charset="0"/>
                <a:cs typeface="Times New Roman" panose="02020603050405020304" pitchFamily="18" charset="0"/>
              </a:rPr>
              <a:t>语言这门课程了，因此选择它作为在这间教室上的第三门课程，完成了课程的安排。</a:t>
            </a:r>
            <a:endParaRPr lang="zh-CN" altLang="zh-CN" sz="20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7"/>
          <p:cNvSpPr txBox="1">
            <a:spLocks noChangeArrowheads="1"/>
          </p:cNvSpPr>
          <p:nvPr/>
        </p:nvSpPr>
        <p:spPr bwMode="auto">
          <a:xfrm>
            <a:off x="539552" y="1700808"/>
            <a:ext cx="842327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a:lnSpc>
                <a:spcPct val="150000"/>
              </a:lnSpc>
              <a:spcBef>
                <a:spcPts val="0"/>
              </a:spcBef>
              <a:buClrTx/>
              <a:buNone/>
            </a:pPr>
            <a:r>
              <a:rPr lang="zh-CN" altLang="en-US" b="1" dirty="0">
                <a:solidFill>
                  <a:srgbClr val="00B050"/>
                </a:solidFill>
                <a:latin typeface="宋体" panose="02010600030101010101" pitchFamily="2" charset="-122"/>
                <a:ea typeface="宋体" panose="02010600030101010101" pitchFamily="2" charset="-122"/>
              </a:rPr>
              <a:t>贪心法基本思想</a:t>
            </a:r>
            <a:r>
              <a:rPr lang="zh-CN" altLang="en-US" b="1" dirty="0" smtClean="0">
                <a:solidFill>
                  <a:srgbClr val="00B050"/>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贪心法把一个复杂问题分解成一系列较为简单的问题，每一步只根据当前已有的信息去做出当前看来是最好的选择，而一旦做出选择，不管将来如何都不会再改变，接下来的每一步选择都是对当前解的一个扩展，直到获得问题的完整解。也就是说贪心法在解题时不从整体最优解上加以考虑，它所做出的仅是在某种意义上的局部最优解，因此贪心法并不能对所有问题都能得到整体最优解，但对于范围相当广泛的问题，贪心法能够产生整体最优解或者是整体最优解的近似解，且简单易行，因此是计算机常用算法之一。</a:t>
            </a:r>
            <a:endParaRPr lang="zh-CN" altLang="en-US" b="1"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4294967295"/>
          </p:nvPr>
        </p:nvSpPr>
        <p:spPr>
          <a:xfrm>
            <a:off x="6830888" y="6520259"/>
            <a:ext cx="2133600" cy="365125"/>
          </a:xfrm>
          <a:prstGeom prst="rect">
            <a:avLst/>
          </a:prstGeom>
        </p:spPr>
        <p:txBody>
          <a:bodyPr/>
          <a:lstStyle/>
          <a:p>
            <a:fld id="{007DEB55-69CA-458D-9EB5-54F24D24E0B8}" type="slidenum">
              <a:rPr lang="en-US" altLang="zh-CN"/>
            </a:fld>
            <a:endParaRPr lang="en-US" altLang="zh-CN"/>
          </a:p>
        </p:txBody>
      </p:sp>
      <p:sp>
        <p:nvSpPr>
          <p:cNvPr id="538627" name="Rectangle 3"/>
          <p:cNvSpPr>
            <a:spLocks noGrp="1" noChangeArrowheads="1"/>
          </p:cNvSpPr>
          <p:nvPr>
            <p:ph type="body" idx="1"/>
          </p:nvPr>
        </p:nvSpPr>
        <p:spPr>
          <a:xfrm>
            <a:off x="193036" y="3476945"/>
            <a:ext cx="8802597" cy="2444908"/>
          </a:xfrm>
        </p:spPr>
        <p:txBody>
          <a:bodyPr>
            <a:normAutofit/>
          </a:bodyPr>
          <a:lstStyle/>
          <a:p>
            <a:pPr indent="0">
              <a:buNone/>
            </a:pPr>
            <a:r>
              <a:rPr lang="zh-CN" altLang="en-US" sz="2200" b="1" dirty="0"/>
              <a:t>解题思路：这道题本质上是一个活动安排问题，适用于贪心策略。首先给牛进行编号：</a:t>
            </a:r>
            <a:r>
              <a:rPr lang="en-US" altLang="zh-CN" sz="2200" b="1" dirty="0"/>
              <a:t>1~n</a:t>
            </a:r>
            <a:r>
              <a:rPr lang="zh-CN" altLang="en-US" sz="2200" b="1" dirty="0"/>
              <a:t>，那么每头牛的挤奶时间就类似于一个活动，按结束时间升序排序，求出一个最大兼容活动子集，将它们安排在畜栏</a:t>
            </a:r>
            <a:r>
              <a:rPr lang="en-US" altLang="zh-CN" sz="2200" b="1" dirty="0"/>
              <a:t>1</a:t>
            </a:r>
            <a:r>
              <a:rPr lang="zh-CN" altLang="en-US" sz="2200" b="1" dirty="0"/>
              <a:t>中；如果安排不下，就继续从剩余活动中求下一个最大兼容活动子集，将它们安排在畜栏</a:t>
            </a:r>
            <a:r>
              <a:rPr lang="en-US" altLang="zh-CN" sz="2200" b="1" dirty="0"/>
              <a:t>2</a:t>
            </a:r>
            <a:r>
              <a:rPr lang="zh-CN" altLang="en-US" sz="2200" b="1" dirty="0"/>
              <a:t>中，依此类推，直至所有牛都安排完为止。设</a:t>
            </a:r>
            <a:r>
              <a:rPr lang="en-US" altLang="zh-CN" sz="2200" b="1" dirty="0"/>
              <a:t>n=7</a:t>
            </a:r>
            <a:r>
              <a:rPr lang="zh-CN" altLang="en-US" sz="2200" b="1" dirty="0"/>
              <a:t>时，用于贪心策略解题过程如下表所示：</a:t>
            </a:r>
            <a:endParaRPr lang="en-US" altLang="zh-CN" sz="2200" dirty="0">
              <a:latin typeface="宋体" panose="02010600030101010101" pitchFamily="2" charset="-122"/>
            </a:endParaRPr>
          </a:p>
        </p:txBody>
      </p:sp>
      <p:sp>
        <p:nvSpPr>
          <p:cNvPr id="17" name="Rectangle 3"/>
          <p:cNvSpPr txBox="1">
            <a:spLocks noChangeArrowheads="1"/>
          </p:cNvSpPr>
          <p:nvPr/>
        </p:nvSpPr>
        <p:spPr>
          <a:xfrm>
            <a:off x="205003" y="1340768"/>
            <a:ext cx="8675688" cy="15428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buFont typeface="Wingdings" panose="05000000000000000000" pitchFamily="2" charset="2"/>
              <a:buNone/>
            </a:pPr>
            <a:r>
              <a:rPr lang="en-US" altLang="zh-CN" sz="2200" b="1" dirty="0" smtClean="0"/>
              <a:t>【</a:t>
            </a:r>
            <a:r>
              <a:rPr lang="zh-CN" altLang="en-US" sz="2200" b="1" dirty="0"/>
              <a:t>例</a:t>
            </a:r>
            <a:r>
              <a:rPr lang="en-US" altLang="zh-CN" sz="2200" b="1" dirty="0"/>
              <a:t>4.1】</a:t>
            </a:r>
            <a:r>
              <a:rPr lang="zh-CN" altLang="en-US" sz="2200" b="1" dirty="0"/>
              <a:t>农场有</a:t>
            </a:r>
            <a:r>
              <a:rPr lang="en-US" altLang="zh-CN" sz="2200" b="1" dirty="0"/>
              <a:t>n</a:t>
            </a:r>
            <a:r>
              <a:rPr lang="zh-CN" altLang="en-US" sz="2200" b="1" dirty="0"/>
              <a:t>头牛，每头牛</a:t>
            </a:r>
            <a:r>
              <a:rPr lang="en-US" altLang="zh-CN" sz="2200" b="1" dirty="0"/>
              <a:t>i</a:t>
            </a:r>
            <a:r>
              <a:rPr lang="zh-CN" altLang="en-US" sz="2200" b="1" dirty="0"/>
              <a:t>会在一个特定的时间段</a:t>
            </a:r>
            <a:r>
              <a:rPr lang="en-US" altLang="zh-CN" sz="2200" b="1" dirty="0"/>
              <a:t>[</a:t>
            </a:r>
            <a:r>
              <a:rPr lang="en-US" altLang="zh-CN" sz="2200" b="1" dirty="0" err="1"/>
              <a:t>si</a:t>
            </a:r>
            <a:r>
              <a:rPr lang="en-US" altLang="zh-CN" sz="2200" b="1" dirty="0"/>
              <a:t>, fi]</a:t>
            </a:r>
            <a:r>
              <a:rPr lang="zh-CN" altLang="en-US" sz="2200" b="1" dirty="0"/>
              <a:t>在畜栏里挤奶，一个畜栏同一时间只能容纳一头牛挤奶。现在请计算出最少需要几个畜栏就能满足上述要求，并给出每头牛被安排的方案。对于多种可行方案，输出一种即可。</a:t>
            </a:r>
            <a:endParaRPr lang="en-US" altLang="zh-CN" sz="2200"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22853" y="5136284"/>
            <a:ext cx="2161169" cy="369332"/>
          </a:xfrm>
          <a:prstGeom prst="rect">
            <a:avLst/>
          </a:prstGeom>
        </p:spPr>
        <p:txBody>
          <a:bodyPr wrap="none">
            <a:spAutoFit/>
          </a:bodyPr>
          <a:lstStyle/>
          <a:p>
            <a:r>
              <a:rPr lang="zh-CN" altLang="en-US" b="1" dirty="0">
                <a:latin typeface="宋体" panose="02010600030101010101" pitchFamily="2" charset="-122"/>
              </a:rPr>
              <a:t>最大兼容活动子集</a:t>
            </a:r>
            <a:r>
              <a:rPr lang="en-US" altLang="zh-CN" b="1" dirty="0">
                <a:latin typeface="宋体" panose="02010600030101010101" pitchFamily="2" charset="-122"/>
              </a:rPr>
              <a:t>1</a:t>
            </a:r>
            <a:endParaRPr lang="zh-CN" altLang="en-US" dirty="0"/>
          </a:p>
        </p:txBody>
      </p:sp>
      <p:sp>
        <p:nvSpPr>
          <p:cNvPr id="9" name="矩形 8"/>
          <p:cNvSpPr/>
          <p:nvPr/>
        </p:nvSpPr>
        <p:spPr>
          <a:xfrm>
            <a:off x="5750303" y="5117764"/>
            <a:ext cx="2161169" cy="369332"/>
          </a:xfrm>
          <a:prstGeom prst="rect">
            <a:avLst/>
          </a:prstGeom>
        </p:spPr>
        <p:txBody>
          <a:bodyPr wrap="none">
            <a:spAutoFit/>
          </a:bodyPr>
          <a:lstStyle/>
          <a:p>
            <a:r>
              <a:rPr lang="zh-CN" altLang="en-US" b="1" dirty="0">
                <a:latin typeface="宋体" panose="02010600030101010101" pitchFamily="2" charset="-122"/>
              </a:rPr>
              <a:t>最大兼容活动子集</a:t>
            </a:r>
            <a:r>
              <a:rPr lang="en-US" altLang="zh-CN" b="1" dirty="0">
                <a:latin typeface="宋体" panose="02010600030101010101" pitchFamily="2" charset="-122"/>
              </a:rPr>
              <a:t>2</a:t>
            </a:r>
            <a:endParaRPr lang="zh-CN" altLang="en-US" dirty="0"/>
          </a:p>
        </p:txBody>
      </p:sp>
      <p:graphicFrame>
        <p:nvGraphicFramePr>
          <p:cNvPr id="2" name="表格 1"/>
          <p:cNvGraphicFramePr>
            <a:graphicFrameLocks noGrp="1"/>
          </p:cNvGraphicFramePr>
          <p:nvPr/>
        </p:nvGraphicFramePr>
        <p:xfrm>
          <a:off x="2734594" y="1844824"/>
          <a:ext cx="3483025" cy="950481"/>
        </p:xfrm>
        <a:graphic>
          <a:graphicData uri="http://schemas.openxmlformats.org/drawingml/2006/table">
            <a:tbl>
              <a:tblPr firstRow="1" firstCol="1" bandRow="1">
                <a:tableStyleId>{5940675A-B579-460E-94D1-54222C63F5DA}</a:tableStyleId>
              </a:tblPr>
              <a:tblGrid>
                <a:gridCol w="905877"/>
                <a:gridCol w="368164"/>
                <a:gridCol w="368164"/>
                <a:gridCol w="368164"/>
                <a:gridCol w="368164"/>
                <a:gridCol w="368164"/>
                <a:gridCol w="368164"/>
                <a:gridCol w="368164"/>
              </a:tblGrid>
              <a:tr h="316827">
                <a:tc>
                  <a:txBody>
                    <a:bodyPr/>
                    <a:lstStyle/>
                    <a:p>
                      <a:pPr algn="ctr">
                        <a:spcAft>
                          <a:spcPts val="0"/>
                        </a:spcAft>
                      </a:pPr>
                      <a:r>
                        <a:rPr lang="zh-CN" sz="1400" kern="100" dirty="0">
                          <a:effectLst/>
                        </a:rPr>
                        <a:t>奶牛编号</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6827">
                <a:tc>
                  <a:txBody>
                    <a:bodyPr/>
                    <a:lstStyle/>
                    <a:p>
                      <a:pPr algn="ctr">
                        <a:spcAft>
                          <a:spcPts val="0"/>
                        </a:spcAft>
                      </a:pPr>
                      <a:r>
                        <a:rPr lang="zh-CN" sz="1400" kern="100">
                          <a:effectLst/>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6827">
                <a:tc>
                  <a:txBody>
                    <a:bodyPr/>
                    <a:lstStyle/>
                    <a:p>
                      <a:pPr algn="ctr">
                        <a:spcAft>
                          <a:spcPts val="0"/>
                        </a:spcAft>
                      </a:pPr>
                      <a:r>
                        <a:rPr lang="zh-CN" sz="1400" kern="100">
                          <a:effectLst/>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3" name="表格 2"/>
          <p:cNvGraphicFramePr>
            <a:graphicFrameLocks noGrp="1"/>
          </p:cNvGraphicFramePr>
          <p:nvPr/>
        </p:nvGraphicFramePr>
        <p:xfrm>
          <a:off x="1043608" y="4158239"/>
          <a:ext cx="2340414" cy="864096"/>
        </p:xfrm>
        <a:graphic>
          <a:graphicData uri="http://schemas.openxmlformats.org/drawingml/2006/table">
            <a:tbl>
              <a:tblPr firstRow="1" firstCol="1" bandRow="1">
                <a:tableStyleId>{5940675A-B579-460E-94D1-54222C63F5DA}</a:tableStyleId>
              </a:tblPr>
              <a:tblGrid>
                <a:gridCol w="1054596"/>
                <a:gridCol w="428606"/>
                <a:gridCol w="428606"/>
                <a:gridCol w="428606"/>
              </a:tblGrid>
              <a:tr h="288032">
                <a:tc>
                  <a:txBody>
                    <a:bodyPr/>
                    <a:lstStyle/>
                    <a:p>
                      <a:pPr algn="ctr">
                        <a:spcAft>
                          <a:spcPts val="0"/>
                        </a:spcAft>
                      </a:pPr>
                      <a:r>
                        <a:rPr lang="zh-CN" sz="1400" kern="100" dirty="0">
                          <a:effectLst/>
                        </a:rPr>
                        <a:t>奶牛编号</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8032">
                <a:tc>
                  <a:txBody>
                    <a:bodyPr/>
                    <a:lstStyle/>
                    <a:p>
                      <a:pPr algn="ctr">
                        <a:spcAft>
                          <a:spcPts val="0"/>
                        </a:spcAft>
                      </a:pPr>
                      <a:r>
                        <a:rPr lang="zh-CN" sz="1400" kern="100">
                          <a:effectLst/>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8032">
                <a:tc>
                  <a:txBody>
                    <a:bodyPr/>
                    <a:lstStyle/>
                    <a:p>
                      <a:pPr algn="ctr">
                        <a:spcAft>
                          <a:spcPts val="0"/>
                        </a:spcAft>
                      </a:pPr>
                      <a:r>
                        <a:rPr lang="zh-CN" sz="1400" kern="100">
                          <a:effectLst/>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8" name="表格 7"/>
          <p:cNvGraphicFramePr>
            <a:graphicFrameLocks noGrp="1"/>
          </p:cNvGraphicFramePr>
          <p:nvPr/>
        </p:nvGraphicFramePr>
        <p:xfrm>
          <a:off x="5508104" y="4149080"/>
          <a:ext cx="2445671" cy="843189"/>
        </p:xfrm>
        <a:graphic>
          <a:graphicData uri="http://schemas.openxmlformats.org/drawingml/2006/table">
            <a:tbl>
              <a:tblPr firstRow="1" firstCol="1" bandRow="1">
                <a:tableStyleId>{5940675A-B579-460E-94D1-54222C63F5DA}</a:tableStyleId>
              </a:tblPr>
              <a:tblGrid>
                <a:gridCol w="931447"/>
                <a:gridCol w="378556"/>
                <a:gridCol w="378556"/>
                <a:gridCol w="378556"/>
                <a:gridCol w="378556"/>
              </a:tblGrid>
              <a:tr h="281063">
                <a:tc>
                  <a:txBody>
                    <a:bodyPr/>
                    <a:lstStyle/>
                    <a:p>
                      <a:pPr algn="ctr">
                        <a:spcAft>
                          <a:spcPts val="0"/>
                        </a:spcAft>
                      </a:pPr>
                      <a:r>
                        <a:rPr lang="zh-CN" sz="1400" kern="100" dirty="0">
                          <a:effectLst/>
                        </a:rPr>
                        <a:t>奶牛编号</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1063">
                <a:tc>
                  <a:txBody>
                    <a:bodyPr/>
                    <a:lstStyle/>
                    <a:p>
                      <a:pPr algn="ctr">
                        <a:spcAft>
                          <a:spcPts val="0"/>
                        </a:spcAft>
                      </a:pPr>
                      <a:r>
                        <a:rPr lang="zh-CN" sz="1400" kern="100">
                          <a:effectLst/>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1063">
                <a:tc>
                  <a:txBody>
                    <a:bodyPr/>
                    <a:lstStyle/>
                    <a:p>
                      <a:pPr algn="ctr">
                        <a:spcAft>
                          <a:spcPts val="0"/>
                        </a:spcAft>
                      </a:pPr>
                      <a:r>
                        <a:rPr lang="zh-CN" sz="1400" kern="100">
                          <a:effectLst/>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6759</Words>
  <Application>WPS 演示</Application>
  <PresentationFormat>全屏显示(4:3)</PresentationFormat>
  <Paragraphs>674</Paragraphs>
  <Slides>35</Slides>
  <Notes>6</Notes>
  <HiddenSlides>1</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35</vt:i4>
      </vt:variant>
    </vt:vector>
  </HeadingPairs>
  <TitlesOfParts>
    <vt:vector size="54" baseType="lpstr">
      <vt:lpstr>Arial</vt:lpstr>
      <vt:lpstr>宋体</vt:lpstr>
      <vt:lpstr>Wingdings</vt:lpstr>
      <vt:lpstr>华文细黑</vt:lpstr>
      <vt:lpstr>Calibri</vt:lpstr>
      <vt:lpstr>Verdana</vt:lpstr>
      <vt:lpstr>方正正大黑简体</vt:lpstr>
      <vt:lpstr>黑体</vt:lpstr>
      <vt:lpstr>微软雅黑</vt:lpstr>
      <vt:lpstr>Times New Roman</vt:lpstr>
      <vt:lpstr>隶书</vt:lpstr>
      <vt:lpstr>华文中宋</vt:lpstr>
      <vt:lpstr>Arial Unicode MS</vt:lpstr>
      <vt:lpstr>楷体_GB2312</vt:lpstr>
      <vt:lpstr>新宋体</vt:lpstr>
      <vt:lpstr>Symbol</vt:lpstr>
      <vt:lpstr>华文新魏</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409</cp:revision>
  <dcterms:created xsi:type="dcterms:W3CDTF">2010-09-23T08:30:00Z</dcterms:created>
  <dcterms:modified xsi:type="dcterms:W3CDTF">2025-04-01T04:25:15Z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9F05E2A0359B4D0ABA25DB89F6ED26D1_12</vt:lpwstr>
  </property>
  <property fmtid="{D5CDD505-2E9C-101B-9397-08002B2CF9AE}" pid="4" name="KSOProductBuildVer">
    <vt:lpwstr>2052-12.1.0.20305</vt:lpwstr>
  </property>
</Properties>
</file>