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257" r:id="rId3"/>
    <p:sldId id="259" r:id="rId4"/>
    <p:sldId id="329" r:id="rId5"/>
    <p:sldId id="331" r:id="rId6"/>
    <p:sldId id="332" r:id="rId7"/>
    <p:sldId id="338" r:id="rId8"/>
    <p:sldId id="339" r:id="rId9"/>
    <p:sldId id="340" r:id="rId10"/>
    <p:sldId id="341" r:id="rId11"/>
    <p:sldId id="342" r:id="rId12"/>
    <p:sldId id="343" r:id="rId13"/>
    <p:sldId id="346" r:id="rId14"/>
    <p:sldId id="345" r:id="rId15"/>
    <p:sldId id="344" r:id="rId16"/>
    <p:sldId id="290" r:id="rId17"/>
    <p:sldId id="291" r:id="rId18"/>
    <p:sldId id="292" r:id="rId19"/>
    <p:sldId id="293" r:id="rId20"/>
    <p:sldId id="294" r:id="rId21"/>
    <p:sldId id="348" r:id="rId22"/>
    <p:sldId id="347" r:id="rId23"/>
    <p:sldId id="295" r:id="rId24"/>
    <p:sldId id="296" r:id="rId25"/>
    <p:sldId id="298" r:id="rId26"/>
    <p:sldId id="303" r:id="rId27"/>
    <p:sldId id="304" r:id="rId28"/>
    <p:sldId id="306" r:id="rId29"/>
    <p:sldId id="307" r:id="rId30"/>
    <p:sldId id="308" r:id="rId31"/>
    <p:sldId id="313" r:id="rId32"/>
    <p:sldId id="314" r:id="rId33"/>
    <p:sldId id="315" r:id="rId34"/>
    <p:sldId id="316" r:id="rId35"/>
    <p:sldId id="317" r:id="rId36"/>
    <p:sldId id="327" r:id="rId37"/>
    <p:sldId id="334" r:id="rId38"/>
    <p:sldId id="333" r:id="rId39"/>
    <p:sldId id="335" r:id="rId40"/>
    <p:sldId id="336" r:id="rId41"/>
    <p:sldId id="337"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19" autoAdjust="0"/>
    <p:restoredTop sz="95126" autoAdjust="0"/>
  </p:normalViewPr>
  <p:slideViewPr>
    <p:cSldViewPr>
      <p:cViewPr varScale="1">
        <p:scale>
          <a:sx n="115" d="100"/>
          <a:sy n="115" d="100"/>
        </p:scale>
        <p:origin x="90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FF5FB6-EC83-4F0B-9C49-A2AE5FF11A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31A4391-6176-4B0C-AB32-316707DD16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t>2025/5/20</a:t>
            </a:fld>
            <a:endParaRPr lang="zh-CN" altLang="en-US"/>
          </a:p>
        </p:txBody>
      </p:sp>
      <p:sp>
        <p:nvSpPr>
          <p:cNvPr id="4" name="页脚占位符 3">
            <a:extLst>
              <a:ext uri="{FF2B5EF4-FFF2-40B4-BE49-F238E27FC236}">
                <a16:creationId xmlns:a16="http://schemas.microsoft.com/office/drawing/2014/main" id="{CFAE5E08-FE99-4D9B-9221-36CF13ECC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B9C23A0-5E0D-4311-8A5E-A54B5559DA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t>‹#›</a:t>
            </a:fld>
            <a:endParaRPr lang="zh-CN" altLang="en-US"/>
          </a:p>
        </p:txBody>
      </p:sp>
    </p:spTree>
    <p:extLst>
      <p:ext uri="{BB962C8B-B14F-4D97-AF65-F5344CB8AC3E}">
        <p14:creationId xmlns:p14="http://schemas.microsoft.com/office/powerpoint/2010/main" val="3933188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6D177B0-CE64-45FF-B8FB-2198D71AC3E7}"/>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zh-CN" altLang="en-US"/>
          </a:p>
        </p:txBody>
      </p:sp>
      <p:sp>
        <p:nvSpPr>
          <p:cNvPr id="52227" name="Rectangle 3">
            <a:extLst>
              <a:ext uri="{FF2B5EF4-FFF2-40B4-BE49-F238E27FC236}">
                <a16:creationId xmlns:a16="http://schemas.microsoft.com/office/drawing/2014/main" id="{CB9DEB02-739E-44EC-8C4C-1A9760259BE6}"/>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134E214-E3C0-4F75-A783-D0C3FCB417FE}" type="datetimeFigureOut">
              <a:rPr lang="zh-CN" altLang="en-US"/>
              <a:pPr>
                <a:defRPr/>
              </a:pPr>
              <a:t>2025/5/20</a:t>
            </a:fld>
            <a:endParaRPr lang="en-US" altLang="zh-CN"/>
          </a:p>
        </p:txBody>
      </p:sp>
      <p:sp>
        <p:nvSpPr>
          <p:cNvPr id="4100" name="Rectangle 4">
            <a:extLst>
              <a:ext uri="{FF2B5EF4-FFF2-40B4-BE49-F238E27FC236}">
                <a16:creationId xmlns:a16="http://schemas.microsoft.com/office/drawing/2014/main" id="{83B2D1F3-213B-4921-884A-CD8D7BC907F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D124B8CE-C19F-407C-94C7-98A156CD5897}"/>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2230" name="Rectangle 6">
            <a:extLst>
              <a:ext uri="{FF2B5EF4-FFF2-40B4-BE49-F238E27FC236}">
                <a16:creationId xmlns:a16="http://schemas.microsoft.com/office/drawing/2014/main" id="{45D83151-C66D-4E18-8E68-C0CC0E7086E5}"/>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ltLang="zh-CN"/>
          </a:p>
        </p:txBody>
      </p:sp>
      <p:sp>
        <p:nvSpPr>
          <p:cNvPr id="52231" name="Rectangle 7">
            <a:extLst>
              <a:ext uri="{FF2B5EF4-FFF2-40B4-BE49-F238E27FC236}">
                <a16:creationId xmlns:a16="http://schemas.microsoft.com/office/drawing/2014/main" id="{BEA72B92-7B44-465E-832C-4311B15A2BE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B76F6FC-157B-4160-B88F-123B3C4C0F29}" type="slidenum">
              <a:rPr lang="zh-CN" altLang="en-US"/>
              <a:pPr>
                <a:defRPr/>
              </a:pPr>
              <a:t>‹#›</a:t>
            </a:fld>
            <a:endParaRPr lang="en-US" altLang="zh-CN"/>
          </a:p>
        </p:txBody>
      </p:sp>
    </p:spTree>
    <p:extLst>
      <p:ext uri="{BB962C8B-B14F-4D97-AF65-F5344CB8AC3E}">
        <p14:creationId xmlns:p14="http://schemas.microsoft.com/office/powerpoint/2010/main" val="2804552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6F6E2BB-9384-4030-8AC2-488189DBB447}"/>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C5EDCEB3-D798-4D12-9FC1-F337677DDD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799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61EBA2C-D4D5-4471-B293-1D0B5ABEFEC0}"/>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D9565B1-B2E4-4373-891D-1DC62B8C88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5931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61EBA2C-D4D5-4471-B293-1D0B5ABEFEC0}"/>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D9565B1-B2E4-4373-891D-1DC62B8C88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3825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61EBA2C-D4D5-4471-B293-1D0B5ABEFEC0}"/>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D9565B1-B2E4-4373-891D-1DC62B8C88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32678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61EBA2C-D4D5-4471-B293-1D0B5ABEFEC0}"/>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D9565B1-B2E4-4373-891D-1DC62B8C88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74311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bg1">
            <a:extLst>
              <a:ext uri="{FF2B5EF4-FFF2-40B4-BE49-F238E27FC236}">
                <a16:creationId xmlns:a16="http://schemas.microsoft.com/office/drawing/2014/main" id="{524105AB-1C27-4300-97E2-DB022C1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a:prstGeom prst="rect">
            <a:avLst/>
          </a:prstGeo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extLst>
      <p:ext uri="{BB962C8B-B14F-4D97-AF65-F5344CB8AC3E}">
        <p14:creationId xmlns:p14="http://schemas.microsoft.com/office/powerpoint/2010/main" val="426282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741EB5-5D21-4F84-B483-CF94797B136A}"/>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pPr>
                <a:defRPr/>
              </a:pPr>
              <a:t>‹#›</a:t>
            </a:fld>
            <a:endParaRPr lang="en-US" altLang="zh-CN"/>
          </a:p>
        </p:txBody>
      </p:sp>
    </p:spTree>
    <p:extLst>
      <p:ext uri="{BB962C8B-B14F-4D97-AF65-F5344CB8AC3E}">
        <p14:creationId xmlns:p14="http://schemas.microsoft.com/office/powerpoint/2010/main" val="113667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382CC0-F5EE-4298-AEDB-7629801F920B}"/>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pPr>
                <a:defRPr/>
              </a:pPr>
              <a:t>‹#›</a:t>
            </a:fld>
            <a:endParaRPr lang="en-US" altLang="zh-CN"/>
          </a:p>
        </p:txBody>
      </p:sp>
    </p:spTree>
    <p:extLst>
      <p:ext uri="{BB962C8B-B14F-4D97-AF65-F5344CB8AC3E}">
        <p14:creationId xmlns:p14="http://schemas.microsoft.com/office/powerpoint/2010/main" val="1593987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a16="http://schemas.microsoft.com/office/drawing/2014/main" id="{3C43FFEB-F671-43B5-A0DA-A48CF9DD8EFC}"/>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pPr>
                <a:defRPr/>
              </a:pPr>
              <a:t>‹#›</a:t>
            </a:fld>
            <a:endParaRPr lang="en-US" altLang="zh-CN"/>
          </a:p>
        </p:txBody>
      </p:sp>
    </p:spTree>
    <p:extLst>
      <p:ext uri="{BB962C8B-B14F-4D97-AF65-F5344CB8AC3E}">
        <p14:creationId xmlns:p14="http://schemas.microsoft.com/office/powerpoint/2010/main" val="174619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a16="http://schemas.microsoft.com/office/drawing/2014/main" id="{B0C16C01-59A3-48A5-81B3-61E63E8CE3A1}"/>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pPr>
                <a:defRPr/>
              </a:pPr>
              <a:t>‹#›</a:t>
            </a:fld>
            <a:endParaRPr lang="en-US" altLang="zh-CN"/>
          </a:p>
        </p:txBody>
      </p:sp>
    </p:spTree>
    <p:extLst>
      <p:ext uri="{BB962C8B-B14F-4D97-AF65-F5344CB8AC3E}">
        <p14:creationId xmlns:p14="http://schemas.microsoft.com/office/powerpoint/2010/main" val="54911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1298DB8-93F6-41F8-9A44-CF9D6F34232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pPr>
                <a:defRPr/>
              </a:pPr>
              <a:t>‹#›</a:t>
            </a:fld>
            <a:endParaRPr lang="en-US" altLang="zh-CN"/>
          </a:p>
        </p:txBody>
      </p:sp>
    </p:spTree>
    <p:extLst>
      <p:ext uri="{BB962C8B-B14F-4D97-AF65-F5344CB8AC3E}">
        <p14:creationId xmlns:p14="http://schemas.microsoft.com/office/powerpoint/2010/main" val="125362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7D8B92-78BC-40CB-A395-9A0B0E59E599}"/>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pPr>
                <a:defRPr/>
              </a:pPr>
              <a:t>‹#›</a:t>
            </a:fld>
            <a:endParaRPr lang="en-US" altLang="zh-CN"/>
          </a:p>
        </p:txBody>
      </p:sp>
    </p:spTree>
    <p:extLst>
      <p:ext uri="{BB962C8B-B14F-4D97-AF65-F5344CB8AC3E}">
        <p14:creationId xmlns:p14="http://schemas.microsoft.com/office/powerpoint/2010/main" val="349792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A3A3C2B-15F2-489E-B29E-64A70D569EE4}"/>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pPr>
                <a:defRPr/>
              </a:pPr>
              <a:t>‹#›</a:t>
            </a:fld>
            <a:endParaRPr lang="en-US" altLang="zh-CN"/>
          </a:p>
        </p:txBody>
      </p:sp>
    </p:spTree>
    <p:extLst>
      <p:ext uri="{BB962C8B-B14F-4D97-AF65-F5344CB8AC3E}">
        <p14:creationId xmlns:p14="http://schemas.microsoft.com/office/powerpoint/2010/main" val="413082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0199EAE-FEAE-4C4F-85AC-67937A205782}"/>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pPr>
                <a:defRPr/>
              </a:pPr>
              <a:t>‹#›</a:t>
            </a:fld>
            <a:endParaRPr lang="en-US" altLang="zh-CN"/>
          </a:p>
        </p:txBody>
      </p:sp>
    </p:spTree>
    <p:extLst>
      <p:ext uri="{BB962C8B-B14F-4D97-AF65-F5344CB8AC3E}">
        <p14:creationId xmlns:p14="http://schemas.microsoft.com/office/powerpoint/2010/main" val="8525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50A9A8A-C971-4504-A131-6D66AB01431F}"/>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pPr>
                <a:defRPr/>
              </a:pPr>
              <a:t>‹#›</a:t>
            </a:fld>
            <a:endParaRPr lang="en-US" altLang="zh-CN"/>
          </a:p>
        </p:txBody>
      </p:sp>
    </p:spTree>
    <p:extLst>
      <p:ext uri="{BB962C8B-B14F-4D97-AF65-F5344CB8AC3E}">
        <p14:creationId xmlns:p14="http://schemas.microsoft.com/office/powerpoint/2010/main" val="96095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EB722A9-5FD8-4623-B56E-8E2489C85167}"/>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pPr>
                <a:defRPr/>
              </a:pPr>
              <a:t>‹#›</a:t>
            </a:fld>
            <a:endParaRPr lang="en-US" altLang="zh-CN"/>
          </a:p>
        </p:txBody>
      </p:sp>
    </p:spTree>
    <p:extLst>
      <p:ext uri="{BB962C8B-B14F-4D97-AF65-F5344CB8AC3E}">
        <p14:creationId xmlns:p14="http://schemas.microsoft.com/office/powerpoint/2010/main" val="404625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335E714-5E53-429E-8B98-68164C0CB5C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pPr>
                <a:defRPr/>
              </a:pPr>
              <a:t>‹#›</a:t>
            </a:fld>
            <a:endParaRPr lang="en-US" altLang="zh-CN"/>
          </a:p>
        </p:txBody>
      </p:sp>
    </p:spTree>
    <p:extLst>
      <p:ext uri="{BB962C8B-B14F-4D97-AF65-F5344CB8AC3E}">
        <p14:creationId xmlns:p14="http://schemas.microsoft.com/office/powerpoint/2010/main" val="223232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328E63B-479B-4F9C-936F-D562C2E093E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pPr>
                <a:defRPr/>
              </a:pPr>
              <a:t>‹#›</a:t>
            </a:fld>
            <a:endParaRPr lang="en-US" altLang="zh-CN"/>
          </a:p>
        </p:txBody>
      </p:sp>
    </p:spTree>
    <p:extLst>
      <p:ext uri="{BB962C8B-B14F-4D97-AF65-F5344CB8AC3E}">
        <p14:creationId xmlns:p14="http://schemas.microsoft.com/office/powerpoint/2010/main" val="65990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a:extLst>
              <a:ext uri="{FF2B5EF4-FFF2-40B4-BE49-F238E27FC236}">
                <a16:creationId xmlns:a16="http://schemas.microsoft.com/office/drawing/2014/main" id="{29146CA3-79A6-42A4-B478-538D931925C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5BC5E56F-C8CC-4D61-880B-DB4065D59FAB}"/>
              </a:ext>
            </a:extLst>
          </p:cNvPr>
          <p:cNvSpPr>
            <a:spLocks noGrp="1" noChangeArrowheads="1"/>
          </p:cNvSpPr>
          <p:nvPr>
            <p:ph type="sldNum" sz="quarter" idx="4"/>
          </p:nvPr>
        </p:nvSpPr>
        <p:spPr bwMode="auto">
          <a:xfrm>
            <a:off x="7235825" y="6453188"/>
            <a:ext cx="1439863"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pPr>
                <a:defRPr/>
              </a:pPr>
              <a:t>‹#›</a:t>
            </a:fld>
            <a:endParaRPr lang="en-US" altLang="zh-CN"/>
          </a:p>
        </p:txBody>
      </p:sp>
      <p:pic>
        <p:nvPicPr>
          <p:cNvPr id="2" name="图片 1">
            <a:extLst>
              <a:ext uri="{FF2B5EF4-FFF2-40B4-BE49-F238E27FC236}">
                <a16:creationId xmlns:a16="http://schemas.microsoft.com/office/drawing/2014/main" id="{E827B8D3-7724-409F-AA74-6CA43BAB1179}"/>
              </a:ext>
            </a:extLst>
          </p:cNvPr>
          <p:cNvPicPr>
            <a:picLocks noChangeAspect="1"/>
          </p:cNvPicPr>
          <p:nvPr userDrawn="1"/>
        </p:nvPicPr>
        <p:blipFill>
          <a:blip r:embed="rId16"/>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946"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ea typeface="华文细黑" pitchFamily="2" charset="-122"/>
        </a:defRPr>
      </a:lvl2pPr>
      <a:lvl3pPr algn="l" rtl="0" eaLnBrk="0" fontAlgn="base" hangingPunct="0">
        <a:spcBef>
          <a:spcPct val="0"/>
        </a:spcBef>
        <a:spcAft>
          <a:spcPct val="0"/>
        </a:spcAft>
        <a:defRPr sz="2800" b="1">
          <a:solidFill>
            <a:schemeClr val="bg1"/>
          </a:solidFill>
          <a:latin typeface="Arial" pitchFamily="34" charset="0"/>
          <a:ea typeface="华文细黑" pitchFamily="2" charset="-122"/>
        </a:defRPr>
      </a:lvl3pPr>
      <a:lvl4pPr algn="l" rtl="0" eaLnBrk="0" fontAlgn="base" hangingPunct="0">
        <a:spcBef>
          <a:spcPct val="0"/>
        </a:spcBef>
        <a:spcAft>
          <a:spcPct val="0"/>
        </a:spcAft>
        <a:defRPr sz="2800" b="1">
          <a:solidFill>
            <a:schemeClr val="bg1"/>
          </a:solidFill>
          <a:latin typeface="Arial" pitchFamily="34" charset="0"/>
          <a:ea typeface="华文细黑" pitchFamily="2" charset="-122"/>
        </a:defRPr>
      </a:lvl4pPr>
      <a:lvl5pPr algn="l" rtl="0" eaLnBrk="0" fontAlgn="base" hangingPunct="0">
        <a:spcBef>
          <a:spcPct val="0"/>
        </a:spcBef>
        <a:spcAft>
          <a:spcPct val="0"/>
        </a:spcAft>
        <a:defRPr sz="2800" b="1">
          <a:solidFill>
            <a:schemeClr val="bg1"/>
          </a:solidFill>
          <a:latin typeface="Arial" pitchFamily="34" charset="0"/>
          <a:ea typeface="华文细黑" pitchFamily="2" charset="-122"/>
        </a:defRPr>
      </a:lvl5pPr>
      <a:lvl6pPr marL="457200" algn="l" rtl="0" fontAlgn="base">
        <a:spcBef>
          <a:spcPct val="0"/>
        </a:spcBef>
        <a:spcAft>
          <a:spcPct val="0"/>
        </a:spcAft>
        <a:defRPr sz="2800" b="1">
          <a:solidFill>
            <a:schemeClr val="bg1"/>
          </a:solidFill>
          <a:latin typeface="Arial" pitchFamily="34" charset="0"/>
          <a:ea typeface="华文细黑" pitchFamily="2" charset="-122"/>
        </a:defRPr>
      </a:lvl6pPr>
      <a:lvl7pPr marL="914400" algn="l" rtl="0" fontAlgn="base">
        <a:spcBef>
          <a:spcPct val="0"/>
        </a:spcBef>
        <a:spcAft>
          <a:spcPct val="0"/>
        </a:spcAft>
        <a:defRPr sz="2800" b="1">
          <a:solidFill>
            <a:schemeClr val="bg1"/>
          </a:solidFill>
          <a:latin typeface="Arial" pitchFamily="34" charset="0"/>
          <a:ea typeface="华文细黑" pitchFamily="2" charset="-122"/>
        </a:defRPr>
      </a:lvl7pPr>
      <a:lvl8pPr marL="1371600" algn="l" rtl="0" fontAlgn="base">
        <a:spcBef>
          <a:spcPct val="0"/>
        </a:spcBef>
        <a:spcAft>
          <a:spcPct val="0"/>
        </a:spcAft>
        <a:defRPr sz="2800" b="1">
          <a:solidFill>
            <a:schemeClr val="bg1"/>
          </a:solidFill>
          <a:latin typeface="Arial" pitchFamily="34" charset="0"/>
          <a:ea typeface="华文细黑" pitchFamily="2" charset="-122"/>
        </a:defRPr>
      </a:lvl8pPr>
      <a:lvl9pPr marL="1828800" algn="l" rtl="0" fontAlgn="base">
        <a:spcBef>
          <a:spcPct val="0"/>
        </a:spcBef>
        <a:spcAft>
          <a:spcPct val="0"/>
        </a:spcAft>
        <a:defRPr sz="2800" b="1">
          <a:solidFill>
            <a:schemeClr val="bg1"/>
          </a:solidFill>
          <a:latin typeface="Arial" pitchFamily="34" charset="0"/>
          <a:ea typeface="华文细黑"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28.wmf"/><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1.png"/><Relationship Id="rId7"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3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6.emf"/><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id="{E7D2C1CF-A104-41D4-9F25-43125675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a:extLst>
              <a:ext uri="{FF2B5EF4-FFF2-40B4-BE49-F238E27FC236}">
                <a16:creationId xmlns:a16="http://schemas.microsoft.com/office/drawing/2014/main" id="{B701C99B-FF7A-411B-BEF0-A2669B31DEEE}"/>
              </a:ext>
            </a:extLst>
          </p:cNvPr>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dirty="0">
              <a:latin typeface="Verdana" panose="020B0604030504040204" pitchFamily="34" charset="0"/>
            </a:endParaRPr>
          </a:p>
        </p:txBody>
      </p:sp>
      <p:sp>
        <p:nvSpPr>
          <p:cNvPr id="5" name="Rectangle 7">
            <a:extLst>
              <a:ext uri="{FF2B5EF4-FFF2-40B4-BE49-F238E27FC236}">
                <a16:creationId xmlns:a16="http://schemas.microsoft.com/office/drawing/2014/main" id="{0B61D30D-A06D-48A8-A608-4F69FED0F1A0}"/>
              </a:ext>
            </a:extLst>
          </p:cNvPr>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5</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动态规划法</a:t>
            </a:r>
          </a:p>
        </p:txBody>
      </p:sp>
    </p:spTree>
    <p:extLst>
      <p:ext uri="{BB962C8B-B14F-4D97-AF65-F5344CB8AC3E}">
        <p14:creationId xmlns:p14="http://schemas.microsoft.com/office/powerpoint/2010/main" val="30012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10</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592980164"/>
              </p:ext>
            </p:extLst>
          </p:nvPr>
        </p:nvGraphicFramePr>
        <p:xfrm>
          <a:off x="1187624" y="3192454"/>
          <a:ext cx="7020000" cy="2160000"/>
        </p:xfrm>
        <a:graphic>
          <a:graphicData uri="http://schemas.openxmlformats.org/drawingml/2006/table">
            <a:tbl>
              <a:tblPr firstRow="1" firstCol="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424106674"/>
                    </a:ext>
                  </a:extLst>
                </a:gridCol>
                <a:gridCol w="540000">
                  <a:extLst>
                    <a:ext uri="{9D8B030D-6E8A-4147-A177-3AD203B41FA5}">
                      <a16:colId xmlns:a16="http://schemas.microsoft.com/office/drawing/2014/main" val="3309049216"/>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40000">
                  <a:extLst>
                    <a:ext uri="{9D8B030D-6E8A-4147-A177-3AD203B41FA5}">
                      <a16:colId xmlns:a16="http://schemas.microsoft.com/office/drawing/2014/main" val="3602176588"/>
                    </a:ext>
                  </a:extLst>
                </a:gridCol>
                <a:gridCol w="540000">
                  <a:extLst>
                    <a:ext uri="{9D8B030D-6E8A-4147-A177-3AD203B41FA5}">
                      <a16:colId xmlns:a16="http://schemas.microsoft.com/office/drawing/2014/main" val="655598650"/>
                    </a:ext>
                  </a:extLst>
                </a:gridCol>
                <a:gridCol w="540000">
                  <a:extLst>
                    <a:ext uri="{9D8B030D-6E8A-4147-A177-3AD203B41FA5}">
                      <a16:colId xmlns:a16="http://schemas.microsoft.com/office/drawing/2014/main" val="4120410998"/>
                    </a:ext>
                  </a:extLst>
                </a:gridCol>
                <a:gridCol w="540000">
                  <a:extLst>
                    <a:ext uri="{9D8B030D-6E8A-4147-A177-3AD203B41FA5}">
                      <a16:colId xmlns:a16="http://schemas.microsoft.com/office/drawing/2014/main" val="3285739208"/>
                    </a:ext>
                  </a:extLst>
                </a:gridCol>
                <a:gridCol w="540000">
                  <a:extLst>
                    <a:ext uri="{9D8B030D-6E8A-4147-A177-3AD203B41FA5}">
                      <a16:colId xmlns:a16="http://schemas.microsoft.com/office/drawing/2014/main" val="4218931901"/>
                    </a:ext>
                  </a:extLst>
                </a:gridCol>
                <a:gridCol w="540000">
                  <a:extLst>
                    <a:ext uri="{9D8B030D-6E8A-4147-A177-3AD203B41FA5}">
                      <a16:colId xmlns:a16="http://schemas.microsoft.com/office/drawing/2014/main" val="1774537086"/>
                    </a:ext>
                  </a:extLst>
                </a:gridCol>
              </a:tblGrid>
              <a:tr h="360000">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 </a:t>
                      </a:r>
                      <a:r>
                        <a:rPr lang="en-US" sz="1400" kern="100" dirty="0" smtClean="0">
                          <a:effectLst/>
                          <a:latin typeface="Times New Roman" panose="02020603050405020304" pitchFamily="18" charset="0"/>
                          <a:cs typeface="Times New Roman" panose="02020603050405020304" pitchFamily="18" charset="0"/>
                        </a:rPr>
                        <a:t>W</a:t>
                      </a:r>
                      <a:r>
                        <a:rPr lang="en-US" sz="1400" kern="100" baseline="-25000" dirty="0" smtClean="0">
                          <a:effectLst/>
                          <a:latin typeface="Times New Roman" panose="02020603050405020304" pitchFamily="18" charset="0"/>
                          <a:cs typeface="Times New Roman" panose="02020603050405020304" pitchFamily="18" charset="0"/>
                        </a:rPr>
                        <a:t>i</a:t>
                      </a:r>
                      <a:endParaRPr lang="zh-CN" sz="1400" kern="100" baseline="-25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1400"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400" kern="100" baseline="-25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0kg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1kg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2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3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4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5kg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6kg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8kg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10kg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4229490"/>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r>
                        <a:rPr lang="en-US" altLang="zh-CN" sz="1400" kern="100" smtClean="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r>
                        <a:rPr lang="en-US" altLang="zh-CN" sz="1400" kern="100" smtClean="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rPr>
                        <a:t>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725196"/>
                  </a:ext>
                </a:extLst>
              </a:tr>
            </a:tbl>
          </a:graphicData>
        </a:graphic>
      </p:graphicFrame>
      <p:sp>
        <p:nvSpPr>
          <p:cNvPr id="6"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07504" y="1124744"/>
            <a:ext cx="885698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smtClean="0">
                <a:solidFill>
                  <a:srgbClr val="080808"/>
                </a:solidFill>
                <a:latin typeface="Times New Roman" panose="02020603050405020304" pitchFamily="18" charset="0"/>
                <a:ea typeface="楷体" panose="02010609060101010101" pitchFamily="49" charset="-122"/>
              </a:rPr>
              <a:t>完全背包问题：有</a:t>
            </a:r>
            <a:r>
              <a:rPr lang="en-US" altLang="zh-CN" sz="2200" smtClean="0">
                <a:solidFill>
                  <a:srgbClr val="080808"/>
                </a:solidFill>
                <a:latin typeface="Times New Roman" panose="02020603050405020304" pitchFamily="18" charset="0"/>
                <a:ea typeface="楷体" panose="02010609060101010101" pitchFamily="49" charset="-122"/>
              </a:rPr>
              <a:t>n</a:t>
            </a:r>
            <a:r>
              <a:rPr lang="zh-CN" altLang="en-US" sz="2200" smtClean="0">
                <a:solidFill>
                  <a:srgbClr val="080808"/>
                </a:solidFill>
                <a:latin typeface="Times New Roman" panose="02020603050405020304" pitchFamily="18" charset="0"/>
                <a:ea typeface="楷体" panose="02010609060101010101" pitchFamily="49" charset="-122"/>
              </a:rPr>
              <a:t>种物品有质量和对应的价值。每种物品数量是无限的，背包称重</a:t>
            </a:r>
            <a:r>
              <a:rPr lang="en-US" altLang="zh-CN" sz="2200" dirty="0" smtClean="0">
                <a:solidFill>
                  <a:srgbClr val="080808"/>
                </a:solidFill>
                <a:latin typeface="Times New Roman" panose="02020603050405020304" pitchFamily="18" charset="0"/>
                <a:ea typeface="楷体" panose="02010609060101010101" pitchFamily="49" charset="-122"/>
              </a:rPr>
              <a:t>M = 10kg,</a:t>
            </a:r>
            <a:r>
              <a:rPr lang="zh-CN" altLang="en-US" sz="2200" smtClean="0">
                <a:solidFill>
                  <a:srgbClr val="080808"/>
                </a:solidFill>
                <a:latin typeface="Times New Roman" panose="02020603050405020304" pitchFamily="18" charset="0"/>
                <a:ea typeface="楷体" panose="02010609060101010101" pitchFamily="49" charset="-122"/>
              </a:rPr>
              <a:t>物品的重量</a:t>
            </a:r>
            <a:r>
              <a:rPr lang="en-US" altLang="zh-CN" sz="2200" dirty="0">
                <a:solidFill>
                  <a:srgbClr val="080808"/>
                </a:solidFill>
                <a:latin typeface="Times New Roman" panose="02020603050405020304" pitchFamily="18" charset="0"/>
                <a:ea typeface="楷体" panose="02010609060101010101" pitchFamily="49" charset="-122"/>
              </a:rPr>
              <a:t>W</a:t>
            </a:r>
            <a:r>
              <a:rPr lang="en-US" altLang="zh-CN" sz="2200" baseline="-25000" dirty="0" smtClean="0">
                <a:solidFill>
                  <a:srgbClr val="080808"/>
                </a:solidFill>
                <a:latin typeface="Times New Roman" panose="02020603050405020304" pitchFamily="18" charset="0"/>
                <a:ea typeface="楷体" panose="02010609060101010101" pitchFamily="49" charset="-122"/>
              </a:rPr>
              <a:t>i</a:t>
            </a:r>
            <a:r>
              <a:rPr lang="en-US" altLang="zh-CN" sz="2200" dirty="0" smtClean="0">
                <a:solidFill>
                  <a:srgbClr val="080808"/>
                </a:solidFill>
                <a:latin typeface="Times New Roman" panose="02020603050405020304" pitchFamily="18" charset="0"/>
                <a:ea typeface="楷体" panose="02010609060101010101" pitchFamily="49" charset="-122"/>
              </a:rPr>
              <a:t> = {2,3,4,7},</a:t>
            </a:r>
            <a:r>
              <a:rPr lang="zh-CN" altLang="en-US" sz="2200" smtClean="0">
                <a:solidFill>
                  <a:srgbClr val="080808"/>
                </a:solidFill>
                <a:latin typeface="Times New Roman" panose="02020603050405020304" pitchFamily="18" charset="0"/>
                <a:ea typeface="楷体" panose="02010609060101010101" pitchFamily="49" charset="-122"/>
              </a:rPr>
              <a:t>价值为</a:t>
            </a:r>
            <a:r>
              <a:rPr lang="en-US" altLang="zh-CN" sz="2200" dirty="0" smtClean="0">
                <a:solidFill>
                  <a:srgbClr val="080808"/>
                </a:solidFill>
                <a:latin typeface="Times New Roman" panose="02020603050405020304" pitchFamily="18" charset="0"/>
                <a:ea typeface="楷体" panose="02010609060101010101" pitchFamily="49" charset="-122"/>
              </a:rPr>
              <a:t>C</a:t>
            </a:r>
            <a:r>
              <a:rPr lang="en-US" altLang="zh-CN" sz="2200" baseline="-25000" dirty="0" smtClean="0">
                <a:solidFill>
                  <a:srgbClr val="080808"/>
                </a:solidFill>
                <a:latin typeface="Times New Roman" panose="02020603050405020304" pitchFamily="18" charset="0"/>
                <a:ea typeface="楷体" panose="02010609060101010101" pitchFamily="49" charset="-122"/>
              </a:rPr>
              <a:t>i</a:t>
            </a:r>
            <a:r>
              <a:rPr lang="en-US" altLang="zh-CN" sz="2200" dirty="0" smtClean="0">
                <a:solidFill>
                  <a:srgbClr val="080808"/>
                </a:solidFill>
                <a:latin typeface="Times New Roman" panose="02020603050405020304" pitchFamily="18" charset="0"/>
                <a:ea typeface="楷体" panose="02010609060101010101" pitchFamily="49" charset="-122"/>
              </a:rPr>
              <a:t> = {1,3,5,9},</a:t>
            </a:r>
            <a:r>
              <a:rPr lang="zh-CN" altLang="en-US" sz="2200" smtClean="0">
                <a:solidFill>
                  <a:srgbClr val="080808"/>
                </a:solidFill>
                <a:latin typeface="Times New Roman" panose="02020603050405020304" pitchFamily="18" charset="0"/>
                <a:ea typeface="楷体" panose="02010609060101010101" pitchFamily="49" charset="-122"/>
              </a:rPr>
              <a:t>问最多能装价值多大？</a:t>
            </a:r>
            <a:endParaRPr lang="zh-CN" altLang="en-US" sz="2200" dirty="0">
              <a:solidFill>
                <a:srgbClr val="080808"/>
              </a:solidFill>
              <a:latin typeface="Times New Roman" panose="02020603050405020304" pitchFamily="18" charset="0"/>
              <a:ea typeface="楷体" panose="02010609060101010101" pitchFamily="49" charset="-122"/>
            </a:endParaRPr>
          </a:p>
        </p:txBody>
      </p:sp>
      <p:cxnSp>
        <p:nvCxnSpPr>
          <p:cNvPr id="8" name="直接箭头连接符 7"/>
          <p:cNvCxnSpPr/>
          <p:nvPr/>
        </p:nvCxnSpPr>
        <p:spPr bwMode="auto">
          <a:xfrm>
            <a:off x="2721549" y="2878559"/>
            <a:ext cx="774488" cy="116243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9" name="云形 8"/>
          <p:cNvSpPr/>
          <p:nvPr/>
        </p:nvSpPr>
        <p:spPr bwMode="auto">
          <a:xfrm>
            <a:off x="1584469" y="2132856"/>
            <a:ext cx="1911567" cy="79208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文本框 9"/>
          <p:cNvSpPr txBox="1"/>
          <p:nvPr/>
        </p:nvSpPr>
        <p:spPr>
          <a:xfrm>
            <a:off x="1584470" y="2229108"/>
            <a:ext cx="2059739" cy="430887"/>
          </a:xfrm>
          <a:prstGeom prst="rect">
            <a:avLst/>
          </a:prstGeom>
          <a:noFill/>
        </p:spPr>
        <p:txBody>
          <a:bodyPr wrap="square" rtlCol="0">
            <a:spAutoFit/>
          </a:bodyPr>
          <a:lstStyle/>
          <a:p>
            <a:r>
              <a:rPr kumimoji="1" lang="zh-CN" altLang="en-US" sz="2200">
                <a:solidFill>
                  <a:srgbClr val="080808"/>
                </a:solidFill>
                <a:latin typeface="Times New Roman" panose="02020603050405020304" pitchFamily="18" charset="0"/>
                <a:ea typeface="楷体" panose="02010609060101010101" pitchFamily="49" charset="-122"/>
              </a:rPr>
              <a:t>如何更新值？</a:t>
            </a:r>
          </a:p>
        </p:txBody>
      </p:sp>
      <p:cxnSp>
        <p:nvCxnSpPr>
          <p:cNvPr id="11" name="直接箭头连接符 10"/>
          <p:cNvCxnSpPr/>
          <p:nvPr/>
        </p:nvCxnSpPr>
        <p:spPr bwMode="auto">
          <a:xfrm>
            <a:off x="2721549" y="2878559"/>
            <a:ext cx="774488" cy="155855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4" name="直接箭头连接符 13"/>
          <p:cNvCxnSpPr/>
          <p:nvPr/>
        </p:nvCxnSpPr>
        <p:spPr bwMode="auto">
          <a:xfrm>
            <a:off x="2721549" y="2878559"/>
            <a:ext cx="2354507" cy="147633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9" name="文本框 18"/>
          <p:cNvSpPr txBox="1"/>
          <p:nvPr/>
        </p:nvSpPr>
        <p:spPr>
          <a:xfrm>
            <a:off x="1186856" y="5735381"/>
            <a:ext cx="7488832" cy="430887"/>
          </a:xfrm>
          <a:prstGeom prst="rect">
            <a:avLst/>
          </a:prstGeom>
          <a:noFill/>
        </p:spPr>
        <p:txBody>
          <a:bodyPr wrap="square" rtlCol="0">
            <a:spAutoFit/>
          </a:bodyPr>
          <a:lstStyle/>
          <a:p>
            <a:r>
              <a:rPr kumimoji="1" lang="zh-CN" altLang="en-US" sz="2200">
                <a:solidFill>
                  <a:srgbClr val="080808"/>
                </a:solidFill>
                <a:latin typeface="Times New Roman" panose="02020603050405020304" pitchFamily="18" charset="0"/>
                <a:ea typeface="楷体" panose="02010609060101010101" pitchFamily="49" charset="-122"/>
              </a:rPr>
              <a:t>假设数组名为</a:t>
            </a:r>
            <a:r>
              <a:rPr kumimoji="1" lang="en-US" altLang="zh-CN" sz="2200" smtClean="0">
                <a:solidFill>
                  <a:srgbClr val="080808"/>
                </a:solidFill>
                <a:latin typeface="Times New Roman" panose="02020603050405020304" pitchFamily="18" charset="0"/>
                <a:ea typeface="楷体" panose="02010609060101010101" pitchFamily="49" charset="-122"/>
              </a:rPr>
              <a:t>dp</a:t>
            </a:r>
            <a:r>
              <a:rPr kumimoji="1" lang="zh-CN" altLang="en-US" sz="2200" smtClean="0">
                <a:solidFill>
                  <a:srgbClr val="080808"/>
                </a:solidFill>
                <a:latin typeface="Times New Roman" panose="02020603050405020304" pitchFamily="18" charset="0"/>
                <a:ea typeface="楷体" panose="02010609060101010101" pitchFamily="49" charset="-122"/>
              </a:rPr>
              <a:t>，那么完全背包问题如何更新状态表？</a:t>
            </a:r>
            <a:endParaRPr kumimoji="1" lang="zh-CN" altLang="en-US" sz="2200">
              <a:solidFill>
                <a:srgbClr val="080808"/>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51459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11</a:t>
            </a:fld>
            <a:endParaRPr lang="en-US" altLang="zh-CN" dirty="0"/>
          </a:p>
        </p:txBody>
      </p:sp>
      <p:sp>
        <p:nvSpPr>
          <p:cNvPr id="6"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07504" y="1124744"/>
            <a:ext cx="88569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smtClean="0">
                <a:solidFill>
                  <a:srgbClr val="080808"/>
                </a:solidFill>
                <a:latin typeface="Times New Roman" panose="02020603050405020304" pitchFamily="18" charset="0"/>
                <a:ea typeface="楷体" panose="02010609060101010101" pitchFamily="49" charset="-122"/>
              </a:rPr>
              <a:t>不断的更新表格，能够发现更新的递推公式？</a:t>
            </a:r>
            <a:endParaRPr lang="zh-CN" altLang="en-US" sz="2200" dirty="0">
              <a:solidFill>
                <a:srgbClr val="080808"/>
              </a:solidFill>
              <a:latin typeface="Times New Roman" panose="02020603050405020304" pitchFamily="18" charset="0"/>
              <a:ea typeface="楷体" panose="02010609060101010101" pitchFamily="49" charset="-122"/>
            </a:endParaRPr>
          </a:p>
        </p:txBody>
      </p:sp>
      <p:grpSp>
        <p:nvGrpSpPr>
          <p:cNvPr id="14" name="组合 13"/>
          <p:cNvGrpSpPr/>
          <p:nvPr/>
        </p:nvGrpSpPr>
        <p:grpSpPr>
          <a:xfrm>
            <a:off x="1113392" y="2206650"/>
            <a:ext cx="7779088" cy="1093169"/>
            <a:chOff x="755576" y="2639859"/>
            <a:chExt cx="6120679" cy="1093169"/>
          </a:xfrm>
        </p:grpSpPr>
        <p:sp>
          <p:nvSpPr>
            <p:cNvPr id="10" name="文本框 9"/>
            <p:cNvSpPr txBox="1"/>
            <p:nvPr/>
          </p:nvSpPr>
          <p:spPr>
            <a:xfrm>
              <a:off x="755576" y="2852936"/>
              <a:ext cx="2520280" cy="369332"/>
            </a:xfrm>
            <a:prstGeom prst="rect">
              <a:avLst/>
            </a:prstGeom>
            <a:noFill/>
          </p:spPr>
          <p:txBody>
            <a:bodyPr wrap="square" rtlCol="0">
              <a:spAutoFit/>
            </a:bodyPr>
            <a:lstStyle/>
            <a:p>
              <a:r>
                <a:rPr lang="en-US" altLang="zh-CN" b="1" smtClean="0">
                  <a:latin typeface="Times New Roman" panose="02020603050405020304" pitchFamily="18" charset="0"/>
                  <a:cs typeface="Times New Roman" panose="02020603050405020304" pitchFamily="18" charset="0"/>
                </a:rPr>
                <a:t>dp[i][j] = </a:t>
              </a:r>
              <a:endParaRPr lang="zh-CN" altLang="en-US" b="1">
                <a:latin typeface="Times New Roman" panose="02020603050405020304" pitchFamily="18" charset="0"/>
                <a:cs typeface="Times New Roman" panose="02020603050405020304" pitchFamily="18" charset="0"/>
              </a:endParaRPr>
            </a:p>
          </p:txBody>
        </p:sp>
        <p:sp>
          <p:nvSpPr>
            <p:cNvPr id="11" name="文本框 10"/>
            <p:cNvSpPr txBox="1"/>
            <p:nvPr/>
          </p:nvSpPr>
          <p:spPr>
            <a:xfrm>
              <a:off x="1715427" y="2639859"/>
              <a:ext cx="2520280" cy="369332"/>
            </a:xfrm>
            <a:prstGeom prst="rect">
              <a:avLst/>
            </a:prstGeom>
            <a:noFill/>
          </p:spPr>
          <p:txBody>
            <a:bodyPr wrap="square" rtlCol="0">
              <a:spAutoFit/>
            </a:bodyPr>
            <a:lstStyle/>
            <a:p>
              <a:r>
                <a:rPr lang="en-US" altLang="zh-CN" b="1" smtClean="0">
                  <a:latin typeface="Times New Roman" panose="02020603050405020304" pitchFamily="18" charset="0"/>
                  <a:cs typeface="Times New Roman" panose="02020603050405020304" pitchFamily="18" charset="0"/>
                </a:rPr>
                <a:t>j&lt;w[i]            dp[i-1][j]</a:t>
              </a:r>
              <a:endParaRPr lang="zh-CN" altLang="en-US" b="1">
                <a:latin typeface="Times New Roman" panose="02020603050405020304" pitchFamily="18" charset="0"/>
                <a:cs typeface="Times New Roman" panose="02020603050405020304" pitchFamily="18" charset="0"/>
              </a:endParaRPr>
            </a:p>
          </p:txBody>
        </p:sp>
        <p:sp>
          <p:nvSpPr>
            <p:cNvPr id="12" name="文本框 11"/>
            <p:cNvSpPr txBox="1"/>
            <p:nvPr/>
          </p:nvSpPr>
          <p:spPr>
            <a:xfrm>
              <a:off x="1719255" y="3086697"/>
              <a:ext cx="5157000" cy="646331"/>
            </a:xfrm>
            <a:prstGeom prst="rect">
              <a:avLst/>
            </a:prstGeom>
            <a:noFill/>
          </p:spPr>
          <p:txBody>
            <a:bodyPr wrap="square" rtlCol="0">
              <a:spAutoFit/>
            </a:bodyPr>
            <a:lstStyle/>
            <a:p>
              <a:r>
                <a:rPr lang="en-US" altLang="zh-CN" b="1" smtClean="0">
                  <a:latin typeface="Times New Roman" panose="02020603050405020304" pitchFamily="18" charset="0"/>
                  <a:cs typeface="Times New Roman" panose="02020603050405020304" pitchFamily="18" charset="0"/>
                </a:rPr>
                <a:t>j&gt;=w[i]       max(dp[i-1][j-k*w[i]]+k*c[i],dp[i-1][j])</a:t>
              </a:r>
            </a:p>
            <a:p>
              <a:r>
                <a:rPr lang="en-US" altLang="zh-CN" b="1" smtClean="0">
                  <a:latin typeface="Times New Roman" panose="02020603050405020304" pitchFamily="18" charset="0"/>
                  <a:cs typeface="Times New Roman" panose="02020603050405020304" pitchFamily="18" charset="0"/>
                </a:rPr>
                <a:t>                             </a:t>
              </a:r>
              <a:r>
                <a:rPr lang="zh-CN" altLang="en-US" b="1" smtClean="0">
                  <a:latin typeface="Times New Roman" panose="02020603050405020304" pitchFamily="18" charset="0"/>
                  <a:cs typeface="Times New Roman" panose="02020603050405020304" pitchFamily="18" charset="0"/>
                </a:rPr>
                <a:t>其</a:t>
              </a:r>
              <a:r>
                <a:rPr lang="en-US" altLang="zh-CN" b="1" smtClean="0">
                  <a:latin typeface="Times New Roman" panose="02020603050405020304" pitchFamily="18" charset="0"/>
                  <a:cs typeface="Times New Roman" panose="02020603050405020304" pitchFamily="18" charset="0"/>
                </a:rPr>
                <a:t>k</a:t>
              </a:r>
              <a:r>
                <a:rPr lang="zh-CN" altLang="en-US" b="1" smtClean="0">
                  <a:latin typeface="Times New Roman" panose="02020603050405020304" pitchFamily="18" charset="0"/>
                  <a:cs typeface="Times New Roman" panose="02020603050405020304" pitchFamily="18" charset="0"/>
                </a:rPr>
                <a:t>取值范围 </a:t>
              </a:r>
              <a:r>
                <a:rPr lang="en-US" altLang="zh-CN" b="1" smtClean="0">
                  <a:latin typeface="Times New Roman" panose="02020603050405020304" pitchFamily="18" charset="0"/>
                  <a:cs typeface="Times New Roman" panose="02020603050405020304" pitchFamily="18" charset="0"/>
                </a:rPr>
                <a:t>1&lt;= k&lt;= j/w[i]</a:t>
              </a:r>
              <a:endParaRPr lang="zh-CN" altLang="en-US" b="1">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8279" y="2750731"/>
              <a:ext cx="180975" cy="619125"/>
            </a:xfrm>
            <a:prstGeom prst="rect">
              <a:avLst/>
            </a:prstGeom>
          </p:spPr>
        </p:pic>
      </p:grpSp>
      <p:sp>
        <p:nvSpPr>
          <p:cNvPr id="15" name="文本框 14"/>
          <p:cNvSpPr txBox="1"/>
          <p:nvPr/>
        </p:nvSpPr>
        <p:spPr>
          <a:xfrm>
            <a:off x="4735209" y="2239105"/>
            <a:ext cx="382597" cy="369332"/>
          </a:xfrm>
          <a:prstGeom prst="rect">
            <a:avLst/>
          </a:prstGeom>
          <a:noFill/>
        </p:spPr>
        <p:txBody>
          <a:bodyPr wrap="square" rtlCol="0">
            <a:spAutoFit/>
          </a:bodyPr>
          <a:lstStyle/>
          <a:p>
            <a:r>
              <a:rPr lang="zh-CN" altLang="en-US"/>
              <a:t>①</a:t>
            </a:r>
          </a:p>
        </p:txBody>
      </p:sp>
      <p:sp>
        <p:nvSpPr>
          <p:cNvPr id="16" name="文本框 15"/>
          <p:cNvSpPr txBox="1"/>
          <p:nvPr/>
        </p:nvSpPr>
        <p:spPr>
          <a:xfrm>
            <a:off x="7380312" y="2682229"/>
            <a:ext cx="432519" cy="369332"/>
          </a:xfrm>
          <a:prstGeom prst="rect">
            <a:avLst/>
          </a:prstGeom>
          <a:noFill/>
        </p:spPr>
        <p:txBody>
          <a:bodyPr wrap="square" rtlCol="0">
            <a:spAutoFit/>
          </a:bodyPr>
          <a:lstStyle/>
          <a:p>
            <a:r>
              <a:rPr lang="zh-CN" altLang="en-US" smtClean="0"/>
              <a:t>②</a:t>
            </a:r>
            <a:endParaRPr lang="zh-CN" altLang="en-US"/>
          </a:p>
        </p:txBody>
      </p:sp>
      <p:sp>
        <p:nvSpPr>
          <p:cNvPr id="17" name="文本框 16"/>
          <p:cNvSpPr txBox="1"/>
          <p:nvPr/>
        </p:nvSpPr>
        <p:spPr>
          <a:xfrm>
            <a:off x="755576" y="3778051"/>
            <a:ext cx="7812868" cy="769441"/>
          </a:xfrm>
          <a:prstGeom prst="rect">
            <a:avLst/>
          </a:prstGeom>
          <a:noFill/>
        </p:spPr>
        <p:txBody>
          <a:bodyPr wrap="square" rtlCol="0">
            <a:spAutoFit/>
          </a:bodyPr>
          <a:lstStyle/>
          <a:p>
            <a:r>
              <a:rPr kumimoji="1" lang="zh-CN" altLang="en-US" sz="2200">
                <a:solidFill>
                  <a:srgbClr val="080808"/>
                </a:solidFill>
                <a:latin typeface="Times New Roman" panose="02020603050405020304" pitchFamily="18" charset="0"/>
                <a:ea typeface="楷体" panose="02010609060101010101" pitchFamily="49" charset="-122"/>
              </a:rPr>
              <a:t>①</a:t>
            </a:r>
            <a:r>
              <a:rPr kumimoji="1" lang="zh-CN" altLang="en-US" sz="2200" smtClean="0">
                <a:solidFill>
                  <a:srgbClr val="080808"/>
                </a:solidFill>
                <a:latin typeface="Times New Roman" panose="02020603050405020304" pitchFamily="18" charset="0"/>
                <a:ea typeface="楷体" panose="02010609060101010101" pitchFamily="49" charset="-122"/>
              </a:rPr>
              <a:t>式表示</a:t>
            </a:r>
            <a:r>
              <a:rPr kumimoji="1" lang="zh-CN" altLang="en-US" sz="2200">
                <a:solidFill>
                  <a:srgbClr val="080808"/>
                </a:solidFill>
                <a:latin typeface="Times New Roman" panose="02020603050405020304" pitchFamily="18" charset="0"/>
                <a:ea typeface="楷体" panose="02010609060101010101" pitchFamily="49" charset="-122"/>
              </a:rPr>
              <a:t>如果当前的容量不能容下当前的物品，则</a:t>
            </a:r>
            <a:r>
              <a:rPr kumimoji="1" lang="zh-CN" altLang="en-US" sz="2200" smtClean="0">
                <a:solidFill>
                  <a:srgbClr val="080808"/>
                </a:solidFill>
                <a:latin typeface="Times New Roman" panose="02020603050405020304" pitchFamily="18" charset="0"/>
                <a:ea typeface="楷体" panose="02010609060101010101" pitchFamily="49" charset="-122"/>
              </a:rPr>
              <a:t>直接不</a:t>
            </a:r>
            <a:r>
              <a:rPr kumimoji="1" lang="zh-CN" altLang="en-US" sz="2200">
                <a:solidFill>
                  <a:srgbClr val="080808"/>
                </a:solidFill>
                <a:latin typeface="Times New Roman" panose="02020603050405020304" pitchFamily="18" charset="0"/>
                <a:ea typeface="楷体" panose="02010609060101010101" pitchFamily="49" charset="-122"/>
              </a:rPr>
              <a:t>选择该物品，此时状态表中直接保存</a:t>
            </a:r>
            <a:r>
              <a:rPr kumimoji="1" lang="en-US" altLang="zh-CN" sz="2200" b="1">
                <a:solidFill>
                  <a:srgbClr val="080808"/>
                </a:solidFill>
                <a:latin typeface="Times New Roman" panose="02020603050405020304" pitchFamily="18" charset="0"/>
                <a:ea typeface="楷体" panose="02010609060101010101" pitchFamily="49" charset="-122"/>
              </a:rPr>
              <a:t>dp[i-1][j]</a:t>
            </a:r>
            <a:r>
              <a:rPr kumimoji="1" lang="zh-CN" altLang="en-US" sz="2200">
                <a:solidFill>
                  <a:srgbClr val="080808"/>
                </a:solidFill>
                <a:latin typeface="Times New Roman" panose="02020603050405020304" pitchFamily="18" charset="0"/>
                <a:ea typeface="楷体" panose="02010609060101010101" pitchFamily="49" charset="-122"/>
              </a:rPr>
              <a:t>的值</a:t>
            </a:r>
          </a:p>
        </p:txBody>
      </p:sp>
      <p:sp>
        <p:nvSpPr>
          <p:cNvPr id="18" name="文本框 17"/>
          <p:cNvSpPr txBox="1"/>
          <p:nvPr/>
        </p:nvSpPr>
        <p:spPr>
          <a:xfrm>
            <a:off x="755576" y="4547492"/>
            <a:ext cx="7812868" cy="769441"/>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②式表示</a:t>
            </a:r>
            <a:r>
              <a:rPr kumimoji="1" lang="zh-CN" altLang="en-US" sz="2200">
                <a:solidFill>
                  <a:srgbClr val="080808"/>
                </a:solidFill>
                <a:latin typeface="Times New Roman" panose="02020603050405020304" pitchFamily="18" charset="0"/>
                <a:ea typeface="楷体" panose="02010609060101010101" pitchFamily="49" charset="-122"/>
              </a:rPr>
              <a:t>如果当前的</a:t>
            </a:r>
            <a:r>
              <a:rPr kumimoji="1" lang="zh-CN" altLang="en-US" sz="2200" smtClean="0">
                <a:solidFill>
                  <a:srgbClr val="080808"/>
                </a:solidFill>
                <a:latin typeface="Times New Roman" panose="02020603050405020304" pitchFamily="18" charset="0"/>
                <a:ea typeface="楷体" panose="02010609060101010101" pitchFamily="49" charset="-122"/>
              </a:rPr>
              <a:t>容量能容</a:t>
            </a:r>
            <a:r>
              <a:rPr kumimoji="1" lang="zh-CN" altLang="en-US" sz="2200">
                <a:solidFill>
                  <a:srgbClr val="080808"/>
                </a:solidFill>
                <a:latin typeface="Times New Roman" panose="02020603050405020304" pitchFamily="18" charset="0"/>
                <a:ea typeface="楷体" panose="02010609060101010101" pitchFamily="49" charset="-122"/>
              </a:rPr>
              <a:t>下当前的物品</a:t>
            </a:r>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k</a:t>
            </a:r>
            <a:r>
              <a:rPr kumimoji="1" lang="zh-CN" altLang="en-US" sz="2200" smtClean="0">
                <a:solidFill>
                  <a:srgbClr val="080808"/>
                </a:solidFill>
                <a:latin typeface="Times New Roman" panose="02020603050405020304" pitchFamily="18" charset="0"/>
                <a:ea typeface="楷体" panose="02010609060101010101" pitchFamily="49" charset="-122"/>
              </a:rPr>
              <a:t>的值是多少就有多少种选择。选择最大的填充</a:t>
            </a:r>
            <a:r>
              <a:rPr kumimoji="1" lang="en-US" altLang="zh-CN" sz="2200" b="1" smtClean="0">
                <a:solidFill>
                  <a:srgbClr val="080808"/>
                </a:solidFill>
                <a:latin typeface="Times New Roman" panose="02020603050405020304" pitchFamily="18" charset="0"/>
                <a:ea typeface="楷体" panose="02010609060101010101" pitchFamily="49" charset="-122"/>
              </a:rPr>
              <a:t>dp[i][j]</a:t>
            </a:r>
            <a:endParaRPr kumimoji="1" lang="zh-CN" altLang="en-US" sz="2200" b="1">
              <a:solidFill>
                <a:srgbClr val="080808"/>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85706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12</a:t>
            </a:fld>
            <a:endParaRPr lang="en-US" altLang="zh-CN" dirty="0"/>
          </a:p>
        </p:txBody>
      </p:sp>
      <p:sp>
        <p:nvSpPr>
          <p:cNvPr id="17" name="文本框 16"/>
          <p:cNvSpPr txBox="1"/>
          <p:nvPr/>
        </p:nvSpPr>
        <p:spPr>
          <a:xfrm>
            <a:off x="467544" y="1124744"/>
            <a:ext cx="7812868" cy="430887"/>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回顾完全背包问题，发现和</a:t>
            </a:r>
            <a:r>
              <a:rPr kumimoji="1" lang="en-US" altLang="zh-CN" sz="2200" smtClean="0">
                <a:solidFill>
                  <a:srgbClr val="080808"/>
                </a:solidFill>
                <a:latin typeface="Times New Roman" panose="02020603050405020304" pitchFamily="18" charset="0"/>
                <a:ea typeface="楷体" panose="02010609060101010101" pitchFamily="49" charset="-122"/>
              </a:rPr>
              <a:t>0-1</a:t>
            </a:r>
            <a:r>
              <a:rPr kumimoji="1" lang="zh-CN" altLang="en-US" sz="2200" smtClean="0">
                <a:solidFill>
                  <a:srgbClr val="080808"/>
                </a:solidFill>
                <a:latin typeface="Times New Roman" panose="02020603050405020304" pitchFamily="18" charset="0"/>
                <a:ea typeface="楷体" panose="02010609060101010101" pitchFamily="49" charset="-122"/>
              </a:rPr>
              <a:t>背包问题有一样的解题流程</a:t>
            </a:r>
            <a:endParaRPr kumimoji="1" lang="zh-CN" altLang="en-US" sz="2200">
              <a:solidFill>
                <a:srgbClr val="080808"/>
              </a:solidFill>
              <a:latin typeface="Times New Roman" panose="02020603050405020304" pitchFamily="18" charset="0"/>
              <a:ea typeface="楷体" panose="02010609060101010101" pitchFamily="49" charset="-122"/>
            </a:endParaRPr>
          </a:p>
        </p:txBody>
      </p:sp>
      <p:sp>
        <p:nvSpPr>
          <p:cNvPr id="18" name="文本框 17"/>
          <p:cNvSpPr txBox="1"/>
          <p:nvPr/>
        </p:nvSpPr>
        <p:spPr>
          <a:xfrm>
            <a:off x="470885" y="1772816"/>
            <a:ext cx="7812868" cy="2800767"/>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判断动态规划核心思想符不符合该问题。</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然后</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1</a:t>
            </a:r>
            <a:r>
              <a:rPr kumimoji="1" lang="zh-CN" altLang="en-US" sz="2200" smtClean="0">
                <a:solidFill>
                  <a:srgbClr val="080808"/>
                </a:solidFill>
                <a:latin typeface="Times New Roman" panose="02020603050405020304" pitchFamily="18" charset="0"/>
                <a:ea typeface="楷体" panose="02010609060101010101" pitchFamily="49" charset="-122"/>
              </a:rPr>
              <a:t>）选择数组描述状态</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2</a:t>
            </a:r>
            <a:r>
              <a:rPr kumimoji="1" lang="zh-CN" altLang="en-US" sz="2200" smtClean="0">
                <a:solidFill>
                  <a:srgbClr val="080808"/>
                </a:solidFill>
                <a:latin typeface="Times New Roman" panose="02020603050405020304" pitchFamily="18" charset="0"/>
                <a:ea typeface="楷体" panose="02010609060101010101" pitchFamily="49" charset="-122"/>
              </a:rPr>
              <a:t>）找到递推关系</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3</a:t>
            </a:r>
            <a:r>
              <a:rPr kumimoji="1" lang="zh-CN" altLang="en-US" sz="2200" smtClean="0">
                <a:solidFill>
                  <a:srgbClr val="080808"/>
                </a:solidFill>
                <a:latin typeface="Times New Roman" panose="02020603050405020304" pitchFamily="18" charset="0"/>
                <a:ea typeface="楷体" panose="02010609060101010101" pitchFamily="49" charset="-122"/>
              </a:rPr>
              <a:t>）初始化边界</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a:solidFill>
                  <a:srgbClr val="080808"/>
                </a:solidFill>
                <a:latin typeface="Times New Roman" panose="02020603050405020304" pitchFamily="18" charset="0"/>
                <a:ea typeface="楷体" panose="02010609060101010101" pitchFamily="49" charset="-122"/>
              </a:rPr>
              <a:t>这</a:t>
            </a:r>
            <a:r>
              <a:rPr kumimoji="1" lang="zh-CN" altLang="en-US" sz="2200" smtClean="0">
                <a:solidFill>
                  <a:srgbClr val="080808"/>
                </a:solidFill>
                <a:latin typeface="Times New Roman" panose="02020603050405020304" pitchFamily="18" charset="0"/>
                <a:ea typeface="楷体" panose="02010609060101010101" pitchFamily="49" charset="-122"/>
              </a:rPr>
              <a:t>三步不是严格的顺序</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4</a:t>
            </a:r>
            <a:r>
              <a:rPr kumimoji="1" lang="zh-CN" altLang="en-US" sz="2200" smtClean="0">
                <a:solidFill>
                  <a:srgbClr val="080808"/>
                </a:solidFill>
                <a:latin typeface="Times New Roman" panose="02020603050405020304" pitchFamily="18" charset="0"/>
                <a:ea typeface="楷体" panose="02010609060101010101" pitchFamily="49" charset="-122"/>
              </a:rPr>
              <a:t>）确定计算顺序</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5</a:t>
            </a:r>
            <a:r>
              <a:rPr kumimoji="1" lang="zh-CN" altLang="en-US" sz="2200" smtClean="0">
                <a:solidFill>
                  <a:srgbClr val="080808"/>
                </a:solidFill>
                <a:latin typeface="Times New Roman" panose="02020603050405020304" pitchFamily="18" charset="0"/>
                <a:ea typeface="楷体" panose="02010609060101010101" pitchFamily="49" charset="-122"/>
              </a:rPr>
              <a:t>）获取结果（可能会重新遍历状态表）</a:t>
            </a:r>
            <a:endParaRPr kumimoji="1" lang="zh-CN" altLang="en-US" sz="2200">
              <a:solidFill>
                <a:srgbClr val="080808"/>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243555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13</a:t>
            </a:fld>
            <a:endParaRPr lang="en-US" altLang="zh-CN" dirty="0"/>
          </a:p>
        </p:txBody>
      </p:sp>
      <p:sp>
        <p:nvSpPr>
          <p:cNvPr id="6"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07504" y="1124744"/>
            <a:ext cx="885698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smtClean="0">
                <a:solidFill>
                  <a:srgbClr val="080808"/>
                </a:solidFill>
                <a:latin typeface="Times New Roman" panose="02020603050405020304" pitchFamily="18" charset="0"/>
                <a:ea typeface="楷体" panose="02010609060101010101" pitchFamily="49" charset="-122"/>
              </a:rPr>
              <a:t>多重背包问题：有</a:t>
            </a:r>
            <a:r>
              <a:rPr lang="en-US" altLang="zh-CN" sz="2200" smtClean="0">
                <a:solidFill>
                  <a:srgbClr val="080808"/>
                </a:solidFill>
                <a:latin typeface="Times New Roman" panose="02020603050405020304" pitchFamily="18" charset="0"/>
                <a:ea typeface="楷体" panose="02010609060101010101" pitchFamily="49" charset="-122"/>
              </a:rPr>
              <a:t>n</a:t>
            </a:r>
            <a:r>
              <a:rPr lang="zh-CN" altLang="en-US" sz="2200" smtClean="0">
                <a:solidFill>
                  <a:srgbClr val="080808"/>
                </a:solidFill>
                <a:latin typeface="Times New Roman" panose="02020603050405020304" pitchFamily="18" charset="0"/>
                <a:ea typeface="楷体" panose="02010609060101010101" pitchFamily="49" charset="-122"/>
              </a:rPr>
              <a:t>种物品有质量和对应的价值。每种物品数量是</a:t>
            </a:r>
            <a:r>
              <a:rPr lang="en-US" altLang="zh-CN" sz="2200" smtClean="0">
                <a:solidFill>
                  <a:srgbClr val="080808"/>
                </a:solidFill>
                <a:latin typeface="Times New Roman" panose="02020603050405020304" pitchFamily="18" charset="0"/>
                <a:ea typeface="楷体" panose="02010609060101010101" pitchFamily="49" charset="-122"/>
              </a:rPr>
              <a:t>S[i]={1,2,3,4}</a:t>
            </a:r>
            <a:r>
              <a:rPr lang="zh-CN" altLang="en-US" sz="2200" smtClean="0">
                <a:solidFill>
                  <a:srgbClr val="080808"/>
                </a:solidFill>
                <a:latin typeface="Times New Roman" panose="02020603050405020304" pitchFamily="18" charset="0"/>
                <a:ea typeface="楷体" panose="02010609060101010101" pitchFamily="49" charset="-122"/>
              </a:rPr>
              <a:t>，背包称重</a:t>
            </a:r>
            <a:r>
              <a:rPr lang="en-US" altLang="zh-CN" sz="2200" dirty="0" smtClean="0">
                <a:solidFill>
                  <a:srgbClr val="080808"/>
                </a:solidFill>
                <a:latin typeface="Times New Roman" panose="02020603050405020304" pitchFamily="18" charset="0"/>
                <a:ea typeface="楷体" panose="02010609060101010101" pitchFamily="49" charset="-122"/>
              </a:rPr>
              <a:t>M = 10kg,</a:t>
            </a:r>
            <a:r>
              <a:rPr lang="zh-CN" altLang="en-US" sz="2200" smtClean="0">
                <a:solidFill>
                  <a:srgbClr val="080808"/>
                </a:solidFill>
                <a:latin typeface="Times New Roman" panose="02020603050405020304" pitchFamily="18" charset="0"/>
                <a:ea typeface="楷体" panose="02010609060101010101" pitchFamily="49" charset="-122"/>
              </a:rPr>
              <a:t>物品的重量</a:t>
            </a:r>
            <a:r>
              <a:rPr lang="en-US" altLang="zh-CN" sz="2200" dirty="0">
                <a:solidFill>
                  <a:srgbClr val="080808"/>
                </a:solidFill>
                <a:latin typeface="Times New Roman" panose="02020603050405020304" pitchFamily="18" charset="0"/>
                <a:ea typeface="楷体" panose="02010609060101010101" pitchFamily="49" charset="-122"/>
              </a:rPr>
              <a:t>W</a:t>
            </a:r>
            <a:r>
              <a:rPr lang="en-US" altLang="zh-CN" sz="2200" baseline="-25000" dirty="0" smtClean="0">
                <a:solidFill>
                  <a:srgbClr val="080808"/>
                </a:solidFill>
                <a:latin typeface="Times New Roman" panose="02020603050405020304" pitchFamily="18" charset="0"/>
                <a:ea typeface="楷体" panose="02010609060101010101" pitchFamily="49" charset="-122"/>
              </a:rPr>
              <a:t>i</a:t>
            </a:r>
            <a:r>
              <a:rPr lang="en-US" altLang="zh-CN" sz="2200" dirty="0" smtClean="0">
                <a:solidFill>
                  <a:srgbClr val="080808"/>
                </a:solidFill>
                <a:latin typeface="Times New Roman" panose="02020603050405020304" pitchFamily="18" charset="0"/>
                <a:ea typeface="楷体" panose="02010609060101010101" pitchFamily="49" charset="-122"/>
              </a:rPr>
              <a:t> = {2,3,4,7},</a:t>
            </a:r>
            <a:r>
              <a:rPr lang="zh-CN" altLang="en-US" sz="2200" smtClean="0">
                <a:solidFill>
                  <a:srgbClr val="080808"/>
                </a:solidFill>
                <a:latin typeface="Times New Roman" panose="02020603050405020304" pitchFamily="18" charset="0"/>
                <a:ea typeface="楷体" panose="02010609060101010101" pitchFamily="49" charset="-122"/>
              </a:rPr>
              <a:t>价值为</a:t>
            </a:r>
            <a:r>
              <a:rPr lang="en-US" altLang="zh-CN" sz="2200" dirty="0" smtClean="0">
                <a:solidFill>
                  <a:srgbClr val="080808"/>
                </a:solidFill>
                <a:latin typeface="Times New Roman" panose="02020603050405020304" pitchFamily="18" charset="0"/>
                <a:ea typeface="楷体" panose="02010609060101010101" pitchFamily="49" charset="-122"/>
              </a:rPr>
              <a:t>C</a:t>
            </a:r>
            <a:r>
              <a:rPr lang="en-US" altLang="zh-CN" sz="2200" baseline="-25000" dirty="0" smtClean="0">
                <a:solidFill>
                  <a:srgbClr val="080808"/>
                </a:solidFill>
                <a:latin typeface="Times New Roman" panose="02020603050405020304" pitchFamily="18" charset="0"/>
                <a:ea typeface="楷体" panose="02010609060101010101" pitchFamily="49" charset="-122"/>
              </a:rPr>
              <a:t>i</a:t>
            </a:r>
            <a:r>
              <a:rPr lang="en-US" altLang="zh-CN" sz="2200" dirty="0" smtClean="0">
                <a:solidFill>
                  <a:srgbClr val="080808"/>
                </a:solidFill>
                <a:latin typeface="Times New Roman" panose="02020603050405020304" pitchFamily="18" charset="0"/>
                <a:ea typeface="楷体" panose="02010609060101010101" pitchFamily="49" charset="-122"/>
              </a:rPr>
              <a:t> = {1,3,5,9},</a:t>
            </a:r>
            <a:r>
              <a:rPr lang="zh-CN" altLang="en-US" sz="2200" smtClean="0">
                <a:solidFill>
                  <a:srgbClr val="080808"/>
                </a:solidFill>
                <a:latin typeface="Times New Roman" panose="02020603050405020304" pitchFamily="18" charset="0"/>
                <a:ea typeface="楷体" panose="02010609060101010101" pitchFamily="49" charset="-122"/>
              </a:rPr>
              <a:t>问最多能装价值多大？</a:t>
            </a:r>
            <a:endParaRPr lang="zh-CN" altLang="en-US" sz="2200" dirty="0">
              <a:solidFill>
                <a:srgbClr val="080808"/>
              </a:solidFill>
              <a:latin typeface="Times New Roman" panose="02020603050405020304" pitchFamily="18" charset="0"/>
              <a:ea typeface="楷体" panose="02010609060101010101" pitchFamily="49" charset="-122"/>
            </a:endParaRPr>
          </a:p>
        </p:txBody>
      </p:sp>
      <p:sp>
        <p:nvSpPr>
          <p:cNvPr id="2" name="文本框 1"/>
          <p:cNvSpPr txBox="1"/>
          <p:nvPr/>
        </p:nvSpPr>
        <p:spPr>
          <a:xfrm>
            <a:off x="611560" y="2996952"/>
            <a:ext cx="7560840" cy="2031325"/>
          </a:xfrm>
          <a:prstGeom prst="rect">
            <a:avLst/>
          </a:prstGeom>
          <a:noFill/>
        </p:spPr>
        <p:txBody>
          <a:bodyPr wrap="square" rtlCol="0">
            <a:spAutoFit/>
          </a:bodyPr>
          <a:lstStyle/>
          <a:p>
            <a:r>
              <a:rPr lang="zh-CN" altLang="en-US" smtClean="0">
                <a:latin typeface="Times New Roman" panose="02020603050405020304" pitchFamily="18" charset="0"/>
                <a:cs typeface="Times New Roman" panose="02020603050405020304" pitchFamily="18" charset="0"/>
              </a:rPr>
              <a:t>思路</a:t>
            </a:r>
            <a:r>
              <a:rPr lang="en-US" altLang="zh-CN" smtClean="0">
                <a:latin typeface="Times New Roman" panose="02020603050405020304" pitchFamily="18" charset="0"/>
                <a:cs typeface="Times New Roman" panose="02020603050405020304" pitchFamily="18" charset="0"/>
              </a:rPr>
              <a:t>1:</a:t>
            </a:r>
            <a:r>
              <a:rPr lang="zh-CN" altLang="en-US" smtClean="0">
                <a:latin typeface="Times New Roman" panose="02020603050405020304" pitchFamily="18" charset="0"/>
                <a:cs typeface="Times New Roman" panose="02020603050405020304" pitchFamily="18" charset="0"/>
              </a:rPr>
              <a:t>这个问题完全可以按照完全背包的思路解决，主要考虑的就是物品个数</a:t>
            </a:r>
            <a:r>
              <a:rPr lang="en-US" altLang="zh-CN" smtClean="0">
                <a:latin typeface="Times New Roman" panose="02020603050405020304" pitchFamily="18" charset="0"/>
                <a:cs typeface="Times New Roman" panose="02020603050405020304" pitchFamily="18" charset="0"/>
              </a:rPr>
              <a:t>k</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S[i]&gt;=j/w[i]</a:t>
            </a:r>
            <a:r>
              <a:rPr lang="zh-CN" altLang="en-US" smtClean="0">
                <a:latin typeface="Times New Roman" panose="02020603050405020304" pitchFamily="18" charset="0"/>
                <a:cs typeface="Times New Roman" panose="02020603050405020304" pitchFamily="18" charset="0"/>
              </a:rPr>
              <a:t>时候就是完全背包问题，当</a:t>
            </a:r>
            <a:r>
              <a:rPr lang="en-US" altLang="zh-CN" smtClean="0">
                <a:latin typeface="Times New Roman" panose="02020603050405020304" pitchFamily="18" charset="0"/>
                <a:cs typeface="Times New Roman" panose="02020603050405020304" pitchFamily="18" charset="0"/>
              </a:rPr>
              <a:t>s[i]&lt;j/w[i]</a:t>
            </a:r>
            <a:r>
              <a:rPr lang="zh-CN" altLang="en-US" smtClean="0">
                <a:latin typeface="Times New Roman" panose="02020603050405020304" pitchFamily="18" charset="0"/>
                <a:cs typeface="Times New Roman" panose="02020603050405020304" pitchFamily="18" charset="0"/>
              </a:rPr>
              <a:t>时就后续的更新</a:t>
            </a:r>
            <a:r>
              <a:rPr lang="en-US" altLang="zh-CN" smtClean="0">
                <a:latin typeface="Times New Roman" panose="02020603050405020304" pitchFamily="18" charset="0"/>
                <a:cs typeface="Times New Roman" panose="02020603050405020304" pitchFamily="18" charset="0"/>
              </a:rPr>
              <a:t>k</a:t>
            </a:r>
            <a:r>
              <a:rPr lang="zh-CN" altLang="en-US" smtClean="0">
                <a:latin typeface="Times New Roman" panose="02020603050405020304" pitchFamily="18" charset="0"/>
                <a:cs typeface="Times New Roman" panose="02020603050405020304" pitchFamily="18" charset="0"/>
              </a:rPr>
              <a:t>的范围就是</a:t>
            </a:r>
            <a:r>
              <a:rPr lang="en-US" altLang="zh-CN" smtClean="0">
                <a:latin typeface="Times New Roman" panose="02020603050405020304" pitchFamily="18" charset="0"/>
                <a:cs typeface="Times New Roman" panose="02020603050405020304" pitchFamily="18" charset="0"/>
              </a:rPr>
              <a:t>1&lt;=k&lt;=s[i]</a:t>
            </a:r>
            <a:r>
              <a:rPr lang="zh-CN" altLang="en-US" smtClean="0">
                <a:latin typeface="Times New Roman" panose="02020603050405020304" pitchFamily="18" charset="0"/>
                <a:cs typeface="Times New Roman" panose="02020603050405020304" pitchFamily="18" charset="0"/>
              </a:rPr>
              <a:t>去更新状态表。</a:t>
            </a:r>
            <a:endParaRPr lang="en-US" altLang="zh-CN" smtClean="0">
              <a:latin typeface="Times New Roman" panose="02020603050405020304" pitchFamily="18" charset="0"/>
              <a:cs typeface="Times New Roman" panose="02020603050405020304" pitchFamily="18" charset="0"/>
            </a:endParaRPr>
          </a:p>
          <a:p>
            <a:endParaRPr lang="en-US" altLang="zh-CN" smtClean="0">
              <a:latin typeface="Times New Roman" panose="02020603050405020304" pitchFamily="18" charset="0"/>
              <a:cs typeface="Times New Roman" panose="02020603050405020304" pitchFamily="18" charset="0"/>
            </a:endParaRPr>
          </a:p>
          <a:p>
            <a:r>
              <a:rPr lang="zh-CN" altLang="en-US" smtClean="0">
                <a:latin typeface="Times New Roman" panose="02020603050405020304" pitchFamily="18" charset="0"/>
                <a:cs typeface="Times New Roman" panose="02020603050405020304" pitchFamily="18" charset="0"/>
              </a:rPr>
              <a:t>思路</a:t>
            </a:r>
            <a:r>
              <a:rPr lang="en-US" altLang="zh-CN" smtClean="0">
                <a:latin typeface="Times New Roman" panose="02020603050405020304" pitchFamily="18" charset="0"/>
                <a:cs typeface="Times New Roman" panose="02020603050405020304" pitchFamily="18" charset="0"/>
              </a:rPr>
              <a:t>2</a:t>
            </a:r>
            <a:r>
              <a:rPr lang="zh-CN" altLang="en-US" smtClean="0">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endParaRPr lang="en-US" altLang="zh-CN" smtClean="0">
              <a:latin typeface="Times New Roman" panose="02020603050405020304" pitchFamily="18" charset="0"/>
              <a:cs typeface="Times New Roman" panose="02020603050405020304" pitchFamily="18" charset="0"/>
            </a:endParaRPr>
          </a:p>
          <a:p>
            <a:r>
              <a:rPr lang="zh-CN" altLang="en-US" smtClean="0">
                <a:solidFill>
                  <a:srgbClr val="FF0000"/>
                </a:solidFill>
                <a:latin typeface="Times New Roman" panose="02020603050405020304" pitchFamily="18" charset="0"/>
                <a:cs typeface="Times New Roman" panose="02020603050405020304" pitchFamily="18" charset="0"/>
              </a:rPr>
              <a:t>同学们想一想还有没有其他的解决方法？？？</a:t>
            </a:r>
            <a:endParaRPr lang="zh-CN" altLang="en-US">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154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14</a:t>
            </a:fld>
            <a:endParaRPr lang="en-US" altLang="zh-CN" dirty="0"/>
          </a:p>
        </p:txBody>
      </p:sp>
      <p:sp>
        <p:nvSpPr>
          <p:cNvPr id="2" name="文本框 1"/>
          <p:cNvSpPr txBox="1"/>
          <p:nvPr/>
        </p:nvSpPr>
        <p:spPr>
          <a:xfrm>
            <a:off x="539552" y="908720"/>
            <a:ext cx="7560840" cy="923330"/>
          </a:xfrm>
          <a:prstGeom prst="rect">
            <a:avLst/>
          </a:prstGeom>
          <a:noFill/>
        </p:spPr>
        <p:txBody>
          <a:bodyPr wrap="square" rtlCol="0">
            <a:spAutoFit/>
          </a:bodyPr>
          <a:lstStyle/>
          <a:p>
            <a:endParaRPr lang="en-US" altLang="zh-CN" smtClean="0">
              <a:latin typeface="Times New Roman" panose="02020603050405020304" pitchFamily="18" charset="0"/>
              <a:cs typeface="Times New Roman" panose="02020603050405020304" pitchFamily="18" charset="0"/>
            </a:endParaRPr>
          </a:p>
          <a:p>
            <a:r>
              <a:rPr lang="zh-CN" altLang="en-US" smtClean="0">
                <a:latin typeface="Times New Roman" panose="02020603050405020304" pitchFamily="18" charset="0"/>
                <a:cs typeface="Times New Roman" panose="02020603050405020304" pitchFamily="18" charset="0"/>
              </a:rPr>
              <a:t>思路</a:t>
            </a:r>
            <a:r>
              <a:rPr lang="en-US" altLang="zh-CN" smtClean="0">
                <a:latin typeface="Times New Roman" panose="02020603050405020304" pitchFamily="18" charset="0"/>
                <a:cs typeface="Times New Roman" panose="02020603050405020304" pitchFamily="18" charset="0"/>
              </a:rPr>
              <a:t>2</a:t>
            </a:r>
            <a:r>
              <a:rPr lang="zh-CN" altLang="en-US" smtClean="0">
                <a:latin typeface="Times New Roman" panose="02020603050405020304" pitchFamily="18" charset="0"/>
                <a:cs typeface="Times New Roman" panose="02020603050405020304" pitchFamily="18" charset="0"/>
              </a:rPr>
              <a:t>：将完全背包问题转换成</a:t>
            </a:r>
            <a:r>
              <a:rPr lang="en-US" altLang="zh-CN" smtClean="0">
                <a:latin typeface="Times New Roman" panose="02020603050405020304" pitchFamily="18" charset="0"/>
                <a:cs typeface="Times New Roman" panose="02020603050405020304" pitchFamily="18" charset="0"/>
              </a:rPr>
              <a:t>0-1</a:t>
            </a:r>
            <a:r>
              <a:rPr lang="zh-CN" altLang="en-US" smtClean="0">
                <a:latin typeface="Times New Roman" panose="02020603050405020304" pitchFamily="18" charset="0"/>
                <a:cs typeface="Times New Roman" panose="02020603050405020304" pitchFamily="18" charset="0"/>
              </a:rPr>
              <a:t>背包问题去解决。</a:t>
            </a:r>
            <a:endParaRPr lang="en-US" altLang="zh-CN" smtClean="0">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4088958871"/>
              </p:ext>
            </p:extLst>
          </p:nvPr>
        </p:nvGraphicFramePr>
        <p:xfrm>
          <a:off x="683568" y="1916832"/>
          <a:ext cx="7020000" cy="4320000"/>
        </p:xfrm>
        <a:graphic>
          <a:graphicData uri="http://schemas.openxmlformats.org/drawingml/2006/table">
            <a:tbl>
              <a:tblPr firstRow="1" firstCol="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424106674"/>
                    </a:ext>
                  </a:extLst>
                </a:gridCol>
                <a:gridCol w="540000">
                  <a:extLst>
                    <a:ext uri="{9D8B030D-6E8A-4147-A177-3AD203B41FA5}">
                      <a16:colId xmlns:a16="http://schemas.microsoft.com/office/drawing/2014/main" val="3309049216"/>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40000">
                  <a:extLst>
                    <a:ext uri="{9D8B030D-6E8A-4147-A177-3AD203B41FA5}">
                      <a16:colId xmlns:a16="http://schemas.microsoft.com/office/drawing/2014/main" val="3602176588"/>
                    </a:ext>
                  </a:extLst>
                </a:gridCol>
                <a:gridCol w="540000">
                  <a:extLst>
                    <a:ext uri="{9D8B030D-6E8A-4147-A177-3AD203B41FA5}">
                      <a16:colId xmlns:a16="http://schemas.microsoft.com/office/drawing/2014/main" val="655598650"/>
                    </a:ext>
                  </a:extLst>
                </a:gridCol>
                <a:gridCol w="540000">
                  <a:extLst>
                    <a:ext uri="{9D8B030D-6E8A-4147-A177-3AD203B41FA5}">
                      <a16:colId xmlns:a16="http://schemas.microsoft.com/office/drawing/2014/main" val="4120410998"/>
                    </a:ext>
                  </a:extLst>
                </a:gridCol>
                <a:gridCol w="540000">
                  <a:extLst>
                    <a:ext uri="{9D8B030D-6E8A-4147-A177-3AD203B41FA5}">
                      <a16:colId xmlns:a16="http://schemas.microsoft.com/office/drawing/2014/main" val="3285739208"/>
                    </a:ext>
                  </a:extLst>
                </a:gridCol>
                <a:gridCol w="540000">
                  <a:extLst>
                    <a:ext uri="{9D8B030D-6E8A-4147-A177-3AD203B41FA5}">
                      <a16:colId xmlns:a16="http://schemas.microsoft.com/office/drawing/2014/main" val="4218931901"/>
                    </a:ext>
                  </a:extLst>
                </a:gridCol>
                <a:gridCol w="540000">
                  <a:extLst>
                    <a:ext uri="{9D8B030D-6E8A-4147-A177-3AD203B41FA5}">
                      <a16:colId xmlns:a16="http://schemas.microsoft.com/office/drawing/2014/main" val="1774537086"/>
                    </a:ext>
                  </a:extLst>
                </a:gridCol>
              </a:tblGrid>
              <a:tr h="360000">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 </a:t>
                      </a:r>
                      <a:r>
                        <a:rPr lang="en-US" sz="1400" kern="100" dirty="0" smtClean="0">
                          <a:effectLst/>
                          <a:latin typeface="Times New Roman" panose="02020603050405020304" pitchFamily="18" charset="0"/>
                          <a:cs typeface="Times New Roman" panose="02020603050405020304" pitchFamily="18" charset="0"/>
                        </a:rPr>
                        <a:t>W</a:t>
                      </a:r>
                      <a:r>
                        <a:rPr lang="en-US" sz="1400" kern="100" baseline="-25000" dirty="0" smtClean="0">
                          <a:effectLst/>
                          <a:latin typeface="Times New Roman" panose="02020603050405020304" pitchFamily="18" charset="0"/>
                          <a:cs typeface="Times New Roman" panose="02020603050405020304" pitchFamily="18" charset="0"/>
                        </a:rPr>
                        <a:t>i</a:t>
                      </a:r>
                      <a:endParaRPr lang="zh-CN" sz="1400" kern="100" baseline="-25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1400"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400" kern="100" baseline="-25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0kg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1kg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2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3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4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5kg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6kg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8kg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10kg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4229490"/>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1"/>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extLst>
                  <a:ext uri="{0D108BD9-81ED-4DB2-BD59-A6C34878D82A}">
                    <a16:rowId xmlns:a16="http://schemas.microsoft.com/office/drawing/2014/main" val="10002"/>
                  </a:ext>
                </a:extLst>
              </a:tr>
              <a:tr h="360000">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r>
                        <a:rPr lang="en-US" altLang="zh-CN" sz="1400" kern="1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r>
                        <a:rPr lang="en-US" altLang="zh-CN" sz="1400" kern="1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marL="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1">
                        <a:lumMod val="75000"/>
                      </a:schemeClr>
                    </a:solidFill>
                  </a:tcPr>
                </a:tc>
                <a:extLst>
                  <a:ext uri="{0D108BD9-81ED-4DB2-BD59-A6C34878D82A}">
                    <a16:rowId xmlns:a16="http://schemas.microsoft.com/office/drawing/2014/main" val="4063636928"/>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smtClean="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0003"/>
                  </a:ext>
                </a:extLst>
              </a:tr>
              <a:tr h="360000">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573627978"/>
                  </a:ext>
                </a:extLst>
              </a:tr>
              <a:tr h="360000">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808439749"/>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extLst>
                  <a:ext uri="{0D108BD9-81ED-4DB2-BD59-A6C34878D82A}">
                    <a16:rowId xmlns:a16="http://schemas.microsoft.com/office/drawing/2014/main" val="264725196"/>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extLst>
                  <a:ext uri="{0D108BD9-81ED-4DB2-BD59-A6C34878D82A}">
                    <a16:rowId xmlns:a16="http://schemas.microsoft.com/office/drawing/2014/main" val="944015632"/>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extLst>
                  <a:ext uri="{0D108BD9-81ED-4DB2-BD59-A6C34878D82A}">
                    <a16:rowId xmlns:a16="http://schemas.microsoft.com/office/drawing/2014/main" val="473644409"/>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r>
                        <a:rPr lang="en-US" altLang="zh-CN" sz="1400" kern="10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75000"/>
                      </a:schemeClr>
                    </a:solidFill>
                  </a:tcPr>
                </a:tc>
                <a:extLst>
                  <a:ext uri="{0D108BD9-81ED-4DB2-BD59-A6C34878D82A}">
                    <a16:rowId xmlns:a16="http://schemas.microsoft.com/office/drawing/2014/main" val="862421992"/>
                  </a:ext>
                </a:extLst>
              </a:tr>
            </a:tbl>
          </a:graphicData>
        </a:graphic>
      </p:graphicFrame>
    </p:spTree>
    <p:extLst>
      <p:ext uri="{BB962C8B-B14F-4D97-AF65-F5344CB8AC3E}">
        <p14:creationId xmlns:p14="http://schemas.microsoft.com/office/powerpoint/2010/main" val="850060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15</a:t>
            </a:fld>
            <a:endParaRPr lang="en-US" altLang="zh-CN" dirty="0"/>
          </a:p>
        </p:txBody>
      </p:sp>
      <p:sp>
        <p:nvSpPr>
          <p:cNvPr id="17" name="文本框 16"/>
          <p:cNvSpPr txBox="1"/>
          <p:nvPr/>
        </p:nvSpPr>
        <p:spPr>
          <a:xfrm>
            <a:off x="467544" y="1124744"/>
            <a:ext cx="7812868" cy="769441"/>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将多重背包转换成完全背包和</a:t>
            </a:r>
            <a:r>
              <a:rPr kumimoji="1" lang="en-US" altLang="zh-CN" sz="2200" smtClean="0">
                <a:solidFill>
                  <a:srgbClr val="080808"/>
                </a:solidFill>
                <a:latin typeface="Times New Roman" panose="02020603050405020304" pitchFamily="18" charset="0"/>
                <a:ea typeface="楷体" panose="02010609060101010101" pitchFamily="49" charset="-122"/>
              </a:rPr>
              <a:t>0-1</a:t>
            </a:r>
            <a:r>
              <a:rPr kumimoji="1" lang="zh-CN" altLang="en-US" sz="2200" smtClean="0">
                <a:solidFill>
                  <a:srgbClr val="080808"/>
                </a:solidFill>
                <a:latin typeface="Times New Roman" panose="02020603050405020304" pitchFamily="18" charset="0"/>
                <a:ea typeface="楷体" panose="02010609060101010101" pitchFamily="49" charset="-122"/>
              </a:rPr>
              <a:t>背包问题之后，仍然是同样解题流程</a:t>
            </a:r>
            <a:endParaRPr kumimoji="1" lang="zh-CN" altLang="en-US" sz="2200">
              <a:solidFill>
                <a:srgbClr val="080808"/>
              </a:solidFill>
              <a:latin typeface="Times New Roman" panose="02020603050405020304" pitchFamily="18" charset="0"/>
              <a:ea typeface="楷体" panose="02010609060101010101" pitchFamily="49" charset="-122"/>
            </a:endParaRPr>
          </a:p>
        </p:txBody>
      </p:sp>
      <p:sp>
        <p:nvSpPr>
          <p:cNvPr id="18" name="文本框 17"/>
          <p:cNvSpPr txBox="1"/>
          <p:nvPr/>
        </p:nvSpPr>
        <p:spPr>
          <a:xfrm>
            <a:off x="600298" y="4943255"/>
            <a:ext cx="7812868" cy="769441"/>
          </a:xfrm>
          <a:prstGeom prst="rect">
            <a:avLst/>
          </a:prstGeom>
          <a:noFill/>
        </p:spPr>
        <p:txBody>
          <a:bodyPr wrap="square" rtlCol="0">
            <a:spAutoFit/>
          </a:bodyPr>
          <a:lstStyle/>
          <a:p>
            <a:r>
              <a:rPr kumimoji="1" lang="zh-CN" altLang="en-US" sz="2200">
                <a:solidFill>
                  <a:srgbClr val="FF0000"/>
                </a:solidFill>
                <a:latin typeface="Times New Roman" panose="02020603050405020304" pitchFamily="18" charset="0"/>
                <a:ea typeface="楷体" panose="02010609060101010101" pitchFamily="49" charset="-122"/>
              </a:rPr>
              <a:t>到</a:t>
            </a:r>
            <a:r>
              <a:rPr kumimoji="1" lang="zh-CN" altLang="en-US" sz="2200" smtClean="0">
                <a:solidFill>
                  <a:srgbClr val="FF0000"/>
                </a:solidFill>
                <a:latin typeface="Times New Roman" panose="02020603050405020304" pitchFamily="18" charset="0"/>
                <a:ea typeface="楷体" panose="02010609060101010101" pitchFamily="49" charset="-122"/>
              </a:rPr>
              <a:t>这里同学思考一下，上述的动态规划算法是否可以进行优化？回想一下我们考试时候同学做题的表现。</a:t>
            </a:r>
            <a:endParaRPr kumimoji="1" lang="en-US" altLang="zh-CN" sz="2200" smtClean="0">
              <a:solidFill>
                <a:srgbClr val="FF0000"/>
              </a:solidFill>
              <a:latin typeface="Times New Roman" panose="02020603050405020304" pitchFamily="18" charset="0"/>
              <a:ea typeface="楷体" panose="02010609060101010101" pitchFamily="49" charset="-122"/>
            </a:endParaRPr>
          </a:p>
        </p:txBody>
      </p:sp>
      <p:sp>
        <p:nvSpPr>
          <p:cNvPr id="5" name="文本框 4"/>
          <p:cNvSpPr txBox="1"/>
          <p:nvPr/>
        </p:nvSpPr>
        <p:spPr>
          <a:xfrm>
            <a:off x="623285" y="1925216"/>
            <a:ext cx="7812868" cy="2800767"/>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判断动态规划核心思想符不符合该问题。</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然后</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1</a:t>
            </a:r>
            <a:r>
              <a:rPr kumimoji="1" lang="zh-CN" altLang="en-US" sz="2200" smtClean="0">
                <a:solidFill>
                  <a:srgbClr val="080808"/>
                </a:solidFill>
                <a:latin typeface="Times New Roman" panose="02020603050405020304" pitchFamily="18" charset="0"/>
                <a:ea typeface="楷体" panose="02010609060101010101" pitchFamily="49" charset="-122"/>
              </a:rPr>
              <a:t>）选择数组描述状态</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2</a:t>
            </a:r>
            <a:r>
              <a:rPr kumimoji="1" lang="zh-CN" altLang="en-US" sz="2200" smtClean="0">
                <a:solidFill>
                  <a:srgbClr val="080808"/>
                </a:solidFill>
                <a:latin typeface="Times New Roman" panose="02020603050405020304" pitchFamily="18" charset="0"/>
                <a:ea typeface="楷体" panose="02010609060101010101" pitchFamily="49" charset="-122"/>
              </a:rPr>
              <a:t>）找到递推关系</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3</a:t>
            </a:r>
            <a:r>
              <a:rPr kumimoji="1" lang="zh-CN" altLang="en-US" sz="2200" smtClean="0">
                <a:solidFill>
                  <a:srgbClr val="080808"/>
                </a:solidFill>
                <a:latin typeface="Times New Roman" panose="02020603050405020304" pitchFamily="18" charset="0"/>
                <a:ea typeface="楷体" panose="02010609060101010101" pitchFamily="49" charset="-122"/>
              </a:rPr>
              <a:t>）初始化边界</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a:solidFill>
                  <a:srgbClr val="080808"/>
                </a:solidFill>
                <a:latin typeface="Times New Roman" panose="02020603050405020304" pitchFamily="18" charset="0"/>
                <a:ea typeface="楷体" panose="02010609060101010101" pitchFamily="49" charset="-122"/>
              </a:rPr>
              <a:t>这</a:t>
            </a:r>
            <a:r>
              <a:rPr kumimoji="1" lang="zh-CN" altLang="en-US" sz="2200" smtClean="0">
                <a:solidFill>
                  <a:srgbClr val="080808"/>
                </a:solidFill>
                <a:latin typeface="Times New Roman" panose="02020603050405020304" pitchFamily="18" charset="0"/>
                <a:ea typeface="楷体" panose="02010609060101010101" pitchFamily="49" charset="-122"/>
              </a:rPr>
              <a:t>三步不是严格的顺序</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4</a:t>
            </a:r>
            <a:r>
              <a:rPr kumimoji="1" lang="zh-CN" altLang="en-US" sz="2200" smtClean="0">
                <a:solidFill>
                  <a:srgbClr val="080808"/>
                </a:solidFill>
                <a:latin typeface="Times New Roman" panose="02020603050405020304" pitchFamily="18" charset="0"/>
                <a:ea typeface="楷体" panose="02010609060101010101" pitchFamily="49" charset="-122"/>
              </a:rPr>
              <a:t>）确定计算顺序</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5</a:t>
            </a:r>
            <a:r>
              <a:rPr kumimoji="1" lang="zh-CN" altLang="en-US" sz="2200" smtClean="0">
                <a:solidFill>
                  <a:srgbClr val="080808"/>
                </a:solidFill>
                <a:latin typeface="Times New Roman" panose="02020603050405020304" pitchFamily="18" charset="0"/>
                <a:ea typeface="楷体" panose="02010609060101010101" pitchFamily="49" charset="-122"/>
              </a:rPr>
              <a:t>）获取结果（可能会重新遍历状态表）</a:t>
            </a:r>
            <a:endParaRPr kumimoji="1" lang="zh-CN" altLang="en-US" sz="2200">
              <a:solidFill>
                <a:srgbClr val="080808"/>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378017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4" y="2132856"/>
            <a:ext cx="860425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动态规划与分治方法的区别：</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两者都是通过组合子问题的解来求解原问题。不同的是，分治法适合处理能够将问题划分为互不相交的子问题的问题，通过递归地求解子问题来推出原问题的解。而动态规划适合应用于子问题重叠的情况，即不同的子问题具有公共的子问题。分治法则不适合，因为它会重复求解这些公共的子问题，而动态规划法则会把子问题的解保存下来，避免重复计算，可以说动态规划法是用空间来换时间。</a:t>
            </a:r>
          </a:p>
        </p:txBody>
      </p:sp>
      <p:sp>
        <p:nvSpPr>
          <p:cNvPr id="4" name="Text Box 3">
            <a:extLst>
              <a:ext uri="{FF2B5EF4-FFF2-40B4-BE49-F238E27FC236}">
                <a16:creationId xmlns:a16="http://schemas.microsoft.com/office/drawing/2014/main" id="{C0E2F760-82C1-408B-895F-A8EFFEB385C4}"/>
              </a:ext>
            </a:extLst>
          </p:cNvPr>
          <p:cNvSpPr txBox="1">
            <a:spLocks noChangeArrowheads="1"/>
          </p:cNvSpPr>
          <p:nvPr/>
        </p:nvSpPr>
        <p:spPr bwMode="auto">
          <a:xfrm>
            <a:off x="2083739" y="1186824"/>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5.2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动态规划法的应用</a:t>
            </a:r>
          </a:p>
        </p:txBody>
      </p:sp>
    </p:spTree>
    <p:extLst>
      <p:ext uri="{BB962C8B-B14F-4D97-AF65-F5344CB8AC3E}">
        <p14:creationId xmlns:p14="http://schemas.microsoft.com/office/powerpoint/2010/main" val="3040213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23528" y="1988840"/>
            <a:ext cx="80018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下面分别使用分治法和动态规划法来解决斐波那契数列问题。斐波那契数列</a:t>
            </a:r>
            <a:r>
              <a:rPr lang="en-US" altLang="zh-CN" sz="2400" dirty="0">
                <a:solidFill>
                  <a:srgbClr val="080808"/>
                </a:solidFill>
                <a:latin typeface="楷体" panose="02010609060101010101" pitchFamily="49" charset="-122"/>
                <a:ea typeface="楷体" panose="02010609060101010101" pitchFamily="49" charset="-122"/>
              </a:rPr>
              <a:t>Fib(n)</a:t>
            </a:r>
            <a:r>
              <a:rPr lang="zh-CN" altLang="en-US" sz="2400" dirty="0">
                <a:solidFill>
                  <a:srgbClr val="080808"/>
                </a:solidFill>
                <a:latin typeface="楷体" panose="02010609060101010101" pitchFamily="49" charset="-122"/>
                <a:ea typeface="楷体" panose="02010609060101010101" pitchFamily="49" charset="-122"/>
              </a:rPr>
              <a:t>的递推定义是：</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681680E6-724E-4601-8025-F11D175FEF3D}"/>
              </a:ext>
            </a:extLst>
          </p:cNvPr>
          <p:cNvSpPr/>
          <p:nvPr/>
        </p:nvSpPr>
        <p:spPr>
          <a:xfrm>
            <a:off x="323528" y="1196752"/>
            <a:ext cx="2733441" cy="635495"/>
          </a:xfrm>
          <a:prstGeom prst="rect">
            <a:avLst/>
          </a:prstGeom>
        </p:spPr>
        <p:txBody>
          <a:bodyPr wrap="none">
            <a:spAutoFit/>
          </a:bodyPr>
          <a:lstStyle/>
          <a:p>
            <a:pPr algn="just">
              <a:lnSpc>
                <a:spcPct val="172000"/>
              </a:lnSpc>
              <a:spcBef>
                <a:spcPts val="300"/>
              </a:spcBef>
              <a:spcAft>
                <a:spcPts val="300"/>
              </a:spcAft>
            </a:pPr>
            <a:r>
              <a:rPr lang="en-US" altLang="zh-CN" sz="2400" b="1" kern="100" dirty="0">
                <a:latin typeface="Cambria" panose="02040503050406030204" pitchFamily="18" charset="0"/>
                <a:cs typeface="Times New Roman" panose="02020603050405020304" pitchFamily="18" charset="0"/>
              </a:rPr>
              <a:t>5.2.1</a:t>
            </a:r>
            <a:r>
              <a:rPr lang="zh-CN" altLang="zh-CN" sz="2400" b="1" kern="100" dirty="0">
                <a:latin typeface="Cambria" panose="02040503050406030204" pitchFamily="18" charset="0"/>
                <a:cs typeface="Times New Roman" panose="02020603050405020304" pitchFamily="18" charset="0"/>
              </a:rPr>
              <a:t>斐波那契数列</a:t>
            </a:r>
            <a:endParaRPr lang="zh-CN" altLang="zh-CN" sz="2400" b="1" kern="100" dirty="0">
              <a:effectLst/>
              <a:latin typeface="Cambria" panose="020405030504060302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72B9652-F68E-4C93-9CA6-1885078F2826}"/>
              </a:ext>
            </a:extLst>
          </p:cNvPr>
          <p:cNvPicPr>
            <a:picLocks noChangeAspect="1"/>
          </p:cNvPicPr>
          <p:nvPr/>
        </p:nvPicPr>
        <p:blipFill>
          <a:blip r:embed="rId7"/>
          <a:stretch>
            <a:fillRect/>
          </a:stretch>
        </p:blipFill>
        <p:spPr>
          <a:xfrm>
            <a:off x="1259632" y="3032016"/>
            <a:ext cx="6120680" cy="1517524"/>
          </a:xfrm>
          <a:prstGeom prst="rect">
            <a:avLst/>
          </a:prstGeom>
        </p:spPr>
      </p:pic>
    </p:spTree>
    <p:extLst>
      <p:ext uri="{BB962C8B-B14F-4D97-AF65-F5344CB8AC3E}">
        <p14:creationId xmlns:p14="http://schemas.microsoft.com/office/powerpoint/2010/main" val="3212227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23528" y="1196752"/>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、分治法解题</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如下图所示，先分解原问题，再递归地求解子问题退出原问题的解。斐波那契数列的递归设计如下</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fib(int n)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 1 || n == 2)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fib(n-1) + fib(n-2);    //</a:t>
            </a:r>
            <a:r>
              <a:rPr lang="zh-CN" altLang="en-US" sz="2400" dirty="0">
                <a:solidFill>
                  <a:srgbClr val="080808"/>
                </a:solidFill>
                <a:latin typeface="楷体" panose="02010609060101010101" pitchFamily="49" charset="-122"/>
                <a:ea typeface="楷体" panose="02010609060101010101" pitchFamily="49" charset="-122"/>
              </a:rPr>
              <a:t>递归调用</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p:txBody>
      </p:sp>
      <p:pic>
        <p:nvPicPr>
          <p:cNvPr id="4" name="图片 3">
            <a:extLst>
              <a:ext uri="{FF2B5EF4-FFF2-40B4-BE49-F238E27FC236}">
                <a16:creationId xmlns:a16="http://schemas.microsoft.com/office/drawing/2014/main" id="{B6C5DAE3-29B0-49CB-93AE-2159840A49B3}"/>
              </a:ext>
            </a:extLst>
          </p:cNvPr>
          <p:cNvPicPr/>
          <p:nvPr/>
        </p:nvPicPr>
        <p:blipFill>
          <a:blip r:embed="rId7">
            <a:extLst>
              <a:ext uri="{28A0092B-C50C-407E-A947-70E740481C1C}">
                <a14:useLocalDpi xmlns:a14="http://schemas.microsoft.com/office/drawing/2010/main" val="0"/>
              </a:ext>
            </a:extLst>
          </a:blip>
          <a:stretch>
            <a:fillRect/>
          </a:stretch>
        </p:blipFill>
        <p:spPr>
          <a:xfrm>
            <a:off x="1907850" y="4697760"/>
            <a:ext cx="5328300" cy="2160240"/>
          </a:xfrm>
          <a:prstGeom prst="rect">
            <a:avLst/>
          </a:prstGeom>
        </p:spPr>
      </p:pic>
    </p:spTree>
    <p:extLst>
      <p:ext uri="{BB962C8B-B14F-4D97-AF65-F5344CB8AC3E}">
        <p14:creationId xmlns:p14="http://schemas.microsoft.com/office/powerpoint/2010/main" val="4364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23528" y="1484784"/>
            <a:ext cx="800188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、动态规划法解题</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为了解决分治法出现的问题，下面尝试使用动态规划法，动态规划法能够在问题的求解过程在，保存上一个子问题的解，这样能够重复求解子问题。在使用动态规划法求解斐波那契数列第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项的时候，需要保存的是</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的值，这定义一个一维数组，用来存放斐波那契数列的各个项，能够提升运行效率。</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1762016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0" y="1484784"/>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4" name="Freeform 6"/>
          <p:cNvSpPr/>
          <p:nvPr/>
        </p:nvSpPr>
        <p:spPr bwMode="auto">
          <a:xfrm>
            <a:off x="105924" y="1574045"/>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7"/>
          <p:cNvSpPr>
            <a:spLocks noEditPoints="1"/>
          </p:cNvSpPr>
          <p:nvPr/>
        </p:nvSpPr>
        <p:spPr bwMode="auto">
          <a:xfrm>
            <a:off x="566515" y="1931093"/>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8"/>
          <p:cNvSpPr>
            <a:spLocks noEditPoints="1"/>
          </p:cNvSpPr>
          <p:nvPr/>
        </p:nvSpPr>
        <p:spPr bwMode="auto">
          <a:xfrm>
            <a:off x="595079" y="1495495"/>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24"/>
          <p:cNvSpPr/>
          <p:nvPr/>
        </p:nvSpPr>
        <p:spPr bwMode="auto">
          <a:xfrm>
            <a:off x="4660081" y="2805924"/>
            <a:ext cx="3567476"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9" name="Freeform 26"/>
          <p:cNvSpPr/>
          <p:nvPr/>
        </p:nvSpPr>
        <p:spPr bwMode="auto">
          <a:xfrm>
            <a:off x="4660081" y="3626818"/>
            <a:ext cx="3567476"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0" name="Freeform 27">
            <a:hlinkClick r:id="" action="ppaction://noaction"/>
          </p:cNvPr>
          <p:cNvSpPr/>
          <p:nvPr/>
        </p:nvSpPr>
        <p:spPr bwMode="auto">
          <a:xfrm>
            <a:off x="4075713" y="4461975"/>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1" name="Freeform 28"/>
          <p:cNvSpPr/>
          <p:nvPr/>
        </p:nvSpPr>
        <p:spPr bwMode="auto">
          <a:xfrm>
            <a:off x="4660081" y="4461975"/>
            <a:ext cx="3567476"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30"/>
          <p:cNvSpPr/>
          <p:nvPr/>
        </p:nvSpPr>
        <p:spPr bwMode="auto">
          <a:xfrm>
            <a:off x="4660081" y="5309034"/>
            <a:ext cx="3567476"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TextBox 47"/>
          <p:cNvSpPr txBox="1"/>
          <p:nvPr/>
        </p:nvSpPr>
        <p:spPr>
          <a:xfrm>
            <a:off x="4784388" y="2854504"/>
            <a:ext cx="3136940"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5.1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动态规划法概述</a:t>
            </a:r>
          </a:p>
        </p:txBody>
      </p:sp>
      <p:sp>
        <p:nvSpPr>
          <p:cNvPr id="14" name="TextBox 48"/>
          <p:cNvSpPr txBox="1"/>
          <p:nvPr/>
        </p:nvSpPr>
        <p:spPr>
          <a:xfrm>
            <a:off x="4784388" y="3720041"/>
            <a:ext cx="3136940"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5.2 </a:t>
            </a:r>
            <a:r>
              <a:rPr lang="zh-CN" altLang="en-US" sz="2200" dirty="0">
                <a:solidFill>
                  <a:schemeClr val="tx2">
                    <a:lumMod val="75000"/>
                    <a:lumOff val="25000"/>
                  </a:schemeClr>
                </a:solidFill>
              </a:rPr>
              <a:t>动态规划法的应用</a:t>
            </a:r>
          </a:p>
        </p:txBody>
      </p:sp>
      <p:sp>
        <p:nvSpPr>
          <p:cNvPr id="15" name="TextBox 49"/>
          <p:cNvSpPr txBox="1"/>
          <p:nvPr/>
        </p:nvSpPr>
        <p:spPr>
          <a:xfrm>
            <a:off x="4784388" y="4506240"/>
            <a:ext cx="3744416"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5.3 </a:t>
            </a:r>
            <a:r>
              <a:rPr lang="zh-CN" altLang="en-US" sz="2200" dirty="0">
                <a:solidFill>
                  <a:schemeClr val="tx2">
                    <a:lumMod val="75000"/>
                    <a:lumOff val="25000"/>
                  </a:schemeClr>
                </a:solidFill>
              </a:rPr>
              <a:t>动态规划法分析与设计</a:t>
            </a:r>
          </a:p>
        </p:txBody>
      </p:sp>
      <p:sp>
        <p:nvSpPr>
          <p:cNvPr id="16" name="TextBox 50"/>
          <p:cNvSpPr txBox="1"/>
          <p:nvPr/>
        </p:nvSpPr>
        <p:spPr>
          <a:xfrm>
            <a:off x="4784388" y="5361132"/>
            <a:ext cx="3136940"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5.4 </a:t>
            </a:r>
            <a:r>
              <a:rPr lang="zh-CN" altLang="en-US" sz="2200" dirty="0">
                <a:solidFill>
                  <a:schemeClr val="tx2">
                    <a:lumMod val="75000"/>
                    <a:lumOff val="25000"/>
                  </a:schemeClr>
                </a:solidFill>
              </a:rPr>
              <a:t>动态规划法示例</a:t>
            </a:r>
          </a:p>
        </p:txBody>
      </p:sp>
      <p:pic>
        <p:nvPicPr>
          <p:cNvPr id="17" name="Picture 2" descr="E:\我的文档\Nipic_6852949_2011040110100047815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82589" y="2854504"/>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Freeform 41"/>
          <p:cNvSpPr>
            <a:spLocks noEditPoints="1"/>
          </p:cNvSpPr>
          <p:nvPr/>
        </p:nvSpPr>
        <p:spPr bwMode="auto">
          <a:xfrm>
            <a:off x="4161356" y="2910997"/>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19" name="Freeform 47"/>
          <p:cNvSpPr>
            <a:spLocks noEditPoints="1"/>
          </p:cNvSpPr>
          <p:nvPr/>
        </p:nvSpPr>
        <p:spPr bwMode="auto">
          <a:xfrm>
            <a:off x="4213508" y="3720040"/>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0" name="Freeform 49"/>
          <p:cNvSpPr>
            <a:spLocks noEditPoints="1"/>
          </p:cNvSpPr>
          <p:nvPr/>
        </p:nvSpPr>
        <p:spPr bwMode="auto">
          <a:xfrm>
            <a:off x="4177291" y="4557572"/>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1" name="图片 20"/>
          <p:cNvPicPr>
            <a:picLocks noChangeAspect="1"/>
          </p:cNvPicPr>
          <p:nvPr/>
        </p:nvPicPr>
        <p:blipFill>
          <a:blip r:embed="rId3"/>
          <a:stretch>
            <a:fillRect/>
          </a:stretch>
        </p:blipFill>
        <p:spPr>
          <a:xfrm>
            <a:off x="3896498" y="4447558"/>
            <a:ext cx="558000" cy="562768"/>
          </a:xfrm>
          <a:prstGeom prst="rect">
            <a:avLst/>
          </a:prstGeom>
        </p:spPr>
      </p:pic>
      <p:pic>
        <p:nvPicPr>
          <p:cNvPr id="22" name="图片 21"/>
          <p:cNvPicPr>
            <a:picLocks noChangeAspect="1"/>
          </p:cNvPicPr>
          <p:nvPr/>
        </p:nvPicPr>
        <p:blipFill>
          <a:blip r:embed="rId4"/>
          <a:stretch>
            <a:fillRect/>
          </a:stretch>
        </p:blipFill>
        <p:spPr>
          <a:xfrm>
            <a:off x="3872355" y="3615602"/>
            <a:ext cx="558000" cy="558000"/>
          </a:xfrm>
          <a:prstGeom prst="rect">
            <a:avLst/>
          </a:prstGeom>
        </p:spPr>
      </p:pic>
      <p:pic>
        <p:nvPicPr>
          <p:cNvPr id="23" name="图片 22"/>
          <p:cNvPicPr>
            <a:picLocks noChangeAspect="1"/>
          </p:cNvPicPr>
          <p:nvPr/>
        </p:nvPicPr>
        <p:blipFill>
          <a:blip r:embed="rId5"/>
          <a:stretch>
            <a:fillRect/>
          </a:stretch>
        </p:blipFill>
        <p:spPr>
          <a:xfrm>
            <a:off x="3885235" y="2805924"/>
            <a:ext cx="558000" cy="558000"/>
          </a:xfrm>
          <a:prstGeom prst="rect">
            <a:avLst/>
          </a:prstGeom>
        </p:spPr>
      </p:pic>
      <p:pic>
        <p:nvPicPr>
          <p:cNvPr id="24" name="图片 23"/>
          <p:cNvPicPr>
            <a:picLocks noChangeAspect="1"/>
          </p:cNvPicPr>
          <p:nvPr/>
        </p:nvPicPr>
        <p:blipFill>
          <a:blip r:embed="rId6"/>
          <a:stretch>
            <a:fillRect/>
          </a:stretch>
        </p:blipFill>
        <p:spPr>
          <a:xfrm>
            <a:off x="3905527" y="5283281"/>
            <a:ext cx="558000" cy="558000"/>
          </a:xfrm>
          <a:prstGeom prst="rect">
            <a:avLst/>
          </a:prstGeom>
        </p:spPr>
      </p:pic>
    </p:spTree>
    <p:extLst>
      <p:ext uri="{BB962C8B-B14F-4D97-AF65-F5344CB8AC3E}">
        <p14:creationId xmlns:p14="http://schemas.microsoft.com/office/powerpoint/2010/main" val="2298697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04933" y="2163102"/>
            <a:ext cx="482453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f[n];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f[1] =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f[2] =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f[i-1] + f[i-2];</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f[n];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p:txBody>
      </p:sp>
      <p:pic>
        <p:nvPicPr>
          <p:cNvPr id="3" name="图片 2">
            <a:extLst>
              <a:ext uri="{FF2B5EF4-FFF2-40B4-BE49-F238E27FC236}">
                <a16:creationId xmlns:a16="http://schemas.microsoft.com/office/drawing/2014/main" id="{B3FEE8D7-600D-46BA-86DD-D5C820A89045}"/>
              </a:ext>
            </a:extLst>
          </p:cNvPr>
          <p:cNvPicPr/>
          <p:nvPr/>
        </p:nvPicPr>
        <p:blipFill>
          <a:blip r:embed="rId7">
            <a:extLst>
              <a:ext uri="{28A0092B-C50C-407E-A947-70E740481C1C}">
                <a14:useLocalDpi xmlns:a14="http://schemas.microsoft.com/office/drawing/2010/main" val="0"/>
              </a:ext>
            </a:extLst>
          </a:blip>
          <a:stretch>
            <a:fillRect/>
          </a:stretch>
        </p:blipFill>
        <p:spPr>
          <a:xfrm>
            <a:off x="4858681" y="1844824"/>
            <a:ext cx="3960440" cy="4052877"/>
          </a:xfrm>
          <a:prstGeom prst="rect">
            <a:avLst/>
          </a:prstGeom>
        </p:spPr>
      </p:pic>
    </p:spTree>
    <p:extLst>
      <p:ext uri="{BB962C8B-B14F-4D97-AF65-F5344CB8AC3E}">
        <p14:creationId xmlns:p14="http://schemas.microsoft.com/office/powerpoint/2010/main" val="2452778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23528" y="1052736"/>
            <a:ext cx="8001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smtClean="0">
                <a:solidFill>
                  <a:srgbClr val="080808"/>
                </a:solidFill>
                <a:latin typeface="楷体" panose="02010609060101010101" pitchFamily="49" charset="-122"/>
                <a:ea typeface="楷体" panose="02010609060101010101" pitchFamily="49" charset="-122"/>
              </a:rPr>
              <a:t>3</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FF0000"/>
                </a:solidFill>
                <a:latin typeface="楷体" panose="02010609060101010101" pitchFamily="49" charset="-122"/>
                <a:ea typeface="楷体" panose="02010609060101010101" pitchFamily="49" charset="-122"/>
              </a:rPr>
              <a:t>动态规划</a:t>
            </a:r>
            <a:r>
              <a:rPr lang="zh-CN" altLang="en-US" sz="2400" smtClean="0">
                <a:solidFill>
                  <a:srgbClr val="080808"/>
                </a:solidFill>
                <a:latin typeface="楷体" panose="02010609060101010101" pitchFamily="49" charset="-122"/>
                <a:ea typeface="楷体" panose="02010609060101010101" pitchFamily="49" charset="-122"/>
              </a:rPr>
              <a:t>和</a:t>
            </a:r>
            <a:r>
              <a:rPr lang="zh-CN" altLang="en-US" sz="2400" smtClean="0">
                <a:solidFill>
                  <a:srgbClr val="FF0000"/>
                </a:solidFill>
                <a:latin typeface="楷体" panose="02010609060101010101" pitchFamily="49" charset="-122"/>
                <a:ea typeface="楷体" panose="02010609060101010101" pitchFamily="49" charset="-122"/>
              </a:rPr>
              <a:t>分治法</a:t>
            </a:r>
            <a:r>
              <a:rPr lang="zh-CN" altLang="en-US" sz="2400" smtClean="0">
                <a:solidFill>
                  <a:srgbClr val="080808"/>
                </a:solidFill>
                <a:latin typeface="楷体" panose="02010609060101010101" pitchFamily="49" charset="-122"/>
                <a:ea typeface="楷体" panose="02010609060101010101" pitchFamily="49" charset="-122"/>
              </a:rPr>
              <a:t>对比</a:t>
            </a:r>
            <a:endParaRPr lang="en-US" altLang="zh-CN" sz="2400" smtClean="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7"/>
          <a:stretch>
            <a:fillRect/>
          </a:stretch>
        </p:blipFill>
        <p:spPr>
          <a:xfrm>
            <a:off x="4499992" y="2564904"/>
            <a:ext cx="4459091" cy="2376264"/>
          </a:xfrm>
          <a:prstGeom prst="rect">
            <a:avLst/>
          </a:prstGeom>
        </p:spPr>
      </p:pic>
      <p:pic>
        <p:nvPicPr>
          <p:cNvPr id="5" name="图片 4"/>
          <p:cNvPicPr>
            <a:picLocks noChangeAspect="1"/>
          </p:cNvPicPr>
          <p:nvPr/>
        </p:nvPicPr>
        <p:blipFill>
          <a:blip r:embed="rId8"/>
          <a:stretch>
            <a:fillRect/>
          </a:stretch>
        </p:blipFill>
        <p:spPr>
          <a:xfrm>
            <a:off x="251379" y="2345462"/>
            <a:ext cx="3960581" cy="2729863"/>
          </a:xfrm>
          <a:prstGeom prst="rect">
            <a:avLst/>
          </a:prstGeom>
        </p:spPr>
      </p:pic>
      <p:sp>
        <p:nvSpPr>
          <p:cNvPr id="7"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827584" y="5157192"/>
            <a:ext cx="8001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smtClean="0">
                <a:solidFill>
                  <a:srgbClr val="080808"/>
                </a:solidFill>
                <a:latin typeface="楷体" panose="02010609060101010101" pitchFamily="49" charset="-122"/>
                <a:ea typeface="楷体" panose="02010609060101010101" pitchFamily="49" charset="-122"/>
              </a:rPr>
              <a:t>（</a:t>
            </a:r>
            <a:r>
              <a:rPr lang="en-US" altLang="zh-CN" sz="2400" smtClean="0">
                <a:solidFill>
                  <a:srgbClr val="080808"/>
                </a:solidFill>
                <a:latin typeface="楷体" panose="02010609060101010101" pitchFamily="49" charset="-122"/>
                <a:ea typeface="楷体" panose="02010609060101010101" pitchFamily="49" charset="-122"/>
              </a:rPr>
              <a:t>a</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080808"/>
                </a:solidFill>
                <a:latin typeface="楷体" panose="02010609060101010101" pitchFamily="49" charset="-122"/>
                <a:ea typeface="楷体" panose="02010609060101010101" pitchFamily="49" charset="-122"/>
              </a:rPr>
              <a:t>动态规划处理流程           （</a:t>
            </a:r>
            <a:r>
              <a:rPr lang="en-US" altLang="zh-CN" sz="2400" smtClean="0">
                <a:solidFill>
                  <a:srgbClr val="080808"/>
                </a:solidFill>
                <a:latin typeface="楷体" panose="02010609060101010101" pitchFamily="49" charset="-122"/>
                <a:ea typeface="楷体" panose="02010609060101010101" pitchFamily="49" charset="-122"/>
              </a:rPr>
              <a:t>b</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a:solidFill>
                  <a:srgbClr val="080808"/>
                </a:solidFill>
                <a:latin typeface="楷体" panose="02010609060101010101" pitchFamily="49" charset="-122"/>
                <a:ea typeface="楷体" panose="02010609060101010101" pitchFamily="49" charset="-122"/>
              </a:rPr>
              <a:t>分</a:t>
            </a:r>
            <a:r>
              <a:rPr lang="zh-CN" altLang="en-US" sz="2400" smtClean="0">
                <a:solidFill>
                  <a:srgbClr val="080808"/>
                </a:solidFill>
                <a:latin typeface="楷体" panose="02010609060101010101" pitchFamily="49" charset="-122"/>
                <a:ea typeface="楷体" panose="02010609060101010101" pitchFamily="49" charset="-122"/>
              </a:rPr>
              <a:t>治法处理流程</a:t>
            </a: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01988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23528" y="1196752"/>
            <a:ext cx="8001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smtClean="0">
                <a:solidFill>
                  <a:srgbClr val="080808"/>
                </a:solidFill>
                <a:latin typeface="楷体" panose="02010609060101010101" pitchFamily="49" charset="-122"/>
                <a:ea typeface="楷体" panose="02010609060101010101" pitchFamily="49" charset="-122"/>
              </a:rPr>
              <a:t>3</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FF0000"/>
                </a:solidFill>
                <a:latin typeface="楷体" panose="02010609060101010101" pitchFamily="49" charset="-122"/>
                <a:ea typeface="楷体" panose="02010609060101010101" pitchFamily="49" charset="-122"/>
              </a:rPr>
              <a:t>动态规划</a:t>
            </a:r>
            <a:r>
              <a:rPr lang="zh-CN" altLang="en-US" sz="2400" smtClean="0">
                <a:solidFill>
                  <a:srgbClr val="080808"/>
                </a:solidFill>
                <a:latin typeface="楷体" panose="02010609060101010101" pitchFamily="49" charset="-122"/>
                <a:ea typeface="楷体" panose="02010609060101010101" pitchFamily="49" charset="-122"/>
              </a:rPr>
              <a:t>和</a:t>
            </a:r>
            <a:r>
              <a:rPr lang="zh-CN" altLang="en-US" sz="2400" smtClean="0">
                <a:solidFill>
                  <a:srgbClr val="FF0000"/>
                </a:solidFill>
                <a:latin typeface="楷体" panose="02010609060101010101" pitchFamily="49" charset="-122"/>
                <a:ea typeface="楷体" panose="02010609060101010101" pitchFamily="49" charset="-122"/>
              </a:rPr>
              <a:t>分治法</a:t>
            </a:r>
            <a:r>
              <a:rPr lang="zh-CN" altLang="en-US" sz="2400" smtClean="0">
                <a:solidFill>
                  <a:srgbClr val="080808"/>
                </a:solidFill>
                <a:latin typeface="楷体" panose="02010609060101010101" pitchFamily="49" charset="-122"/>
                <a:ea typeface="楷体" panose="02010609060101010101" pitchFamily="49" charset="-122"/>
              </a:rPr>
              <a:t>对比</a:t>
            </a:r>
            <a:endParaRPr lang="en-US" altLang="zh-CN" sz="2400" smtClean="0">
              <a:solidFill>
                <a:srgbClr val="080808"/>
              </a:solidFill>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86850005"/>
              </p:ext>
            </p:extLst>
          </p:nvPr>
        </p:nvGraphicFramePr>
        <p:xfrm>
          <a:off x="1475656" y="2492896"/>
          <a:ext cx="6048672" cy="2304256"/>
        </p:xfrm>
        <a:graphic>
          <a:graphicData uri="http://schemas.openxmlformats.org/drawingml/2006/table">
            <a:tbl>
              <a:tblPr firstRow="1" firstCol="1" bandRow="1">
                <a:tableStyleId>{5940675A-B579-460E-94D1-54222C63F5DA}</a:tableStyleId>
              </a:tblPr>
              <a:tblGrid>
                <a:gridCol w="1605735">
                  <a:extLst>
                    <a:ext uri="{9D8B030D-6E8A-4147-A177-3AD203B41FA5}">
                      <a16:colId xmlns:a16="http://schemas.microsoft.com/office/drawing/2014/main" val="3954843041"/>
                    </a:ext>
                  </a:extLst>
                </a:gridCol>
                <a:gridCol w="2509035">
                  <a:extLst>
                    <a:ext uri="{9D8B030D-6E8A-4147-A177-3AD203B41FA5}">
                      <a16:colId xmlns:a16="http://schemas.microsoft.com/office/drawing/2014/main" val="20000"/>
                    </a:ext>
                  </a:extLst>
                </a:gridCol>
                <a:gridCol w="1933902">
                  <a:extLst>
                    <a:ext uri="{9D8B030D-6E8A-4147-A177-3AD203B41FA5}">
                      <a16:colId xmlns:a16="http://schemas.microsoft.com/office/drawing/2014/main" val="2424106674"/>
                    </a:ext>
                  </a:extLst>
                </a:gridCol>
              </a:tblGrid>
              <a:tr h="576064">
                <a:tc>
                  <a:txBody>
                    <a:bodyPr/>
                    <a:lstStyle/>
                    <a:p>
                      <a:pPr algn="ctr">
                        <a:spcAft>
                          <a:spcPts val="0"/>
                        </a:spcAft>
                      </a:pPr>
                      <a:endParaRPr lang="zh-CN" sz="1400" kern="1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altLang="en-US" sz="1400" b="1" kern="100" smtClean="0">
                          <a:solidFill>
                            <a:srgbClr val="FF0000"/>
                          </a:solidFill>
                          <a:effectLst/>
                          <a:latin typeface="Times New Roman" panose="02020603050405020304" pitchFamily="18" charset="0"/>
                          <a:cs typeface="Times New Roman" panose="02020603050405020304" pitchFamily="18" charset="0"/>
                        </a:rPr>
                        <a:t>动态规划</a:t>
                      </a:r>
                      <a:endParaRPr lang="zh-CN" sz="1400" b="1" kern="1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altLang="en-US" sz="1400" b="1" kern="10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分治法</a:t>
                      </a:r>
                      <a:endParaRPr lang="zh-CN" sz="1400" b="1" kern="1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6064">
                <a:tc>
                  <a:txBody>
                    <a:bodyPr/>
                    <a:lstStyle/>
                    <a:p>
                      <a:pPr algn="ctr">
                        <a:spcAft>
                          <a:spcPts val="0"/>
                        </a:spcAft>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子问题特点：</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Aft>
                          <a:spcPts val="0"/>
                        </a:spcAft>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子问题重叠</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Aft>
                          <a:spcPts val="0"/>
                        </a:spcAft>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子问题独立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4229490"/>
                  </a:ext>
                </a:extLst>
              </a:tr>
              <a:tr h="576064">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子问题处理方式：</a:t>
                      </a:r>
                      <a:endParaRPr lang="zh-CN" altLang="zh-CN" sz="1400" b="1" kern="100" smtClean="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spcAft>
                          <a:spcPts val="0"/>
                        </a:spcAft>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存储子问题（记忆）</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pPr algn="ctr">
                        <a:spcAft>
                          <a:spcPts val="0"/>
                        </a:spcAft>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不存储子问题</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1"/>
                  </a:ext>
                </a:extLst>
              </a:tr>
              <a:tr h="576064">
                <a:tc vMerge="1">
                  <a:txBody>
                    <a:bodyPr/>
                    <a:lstStyle/>
                    <a:p>
                      <a:pPr algn="ctr">
                        <a:spcAft>
                          <a:spcPts val="0"/>
                        </a:spcAft>
                      </a:pP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spcAft>
                          <a:spcPts val="0"/>
                        </a:spcAft>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决策表（自底向上或自顶向下）</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spcAft>
                          <a:spcPts val="0"/>
                        </a:spcAft>
                      </a:pPr>
                      <a:r>
                        <a:rPr lang="zh-CN" altLang="en-US" sz="1400" b="1" kern="100" smtClean="0">
                          <a:effectLst/>
                          <a:latin typeface="Times New Roman" panose="02020603050405020304" pitchFamily="18" charset="0"/>
                          <a:ea typeface="宋体" panose="02010600030101010101" pitchFamily="2" charset="-122"/>
                          <a:cs typeface="Times New Roman" panose="02020603050405020304" pitchFamily="18" charset="0"/>
                        </a:rPr>
                        <a:t>递归分治</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833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64840" y="1475364"/>
            <a:ext cx="855827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问题描述：从数字塔的顶端出发，在经过的每一个结点处都可以选择向左走或向右走，一直走到最底端，请找出一条路径，要求经过路径上的数值和最大。</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681680E6-724E-4601-8025-F11D175FEF3D}"/>
              </a:ext>
            </a:extLst>
          </p:cNvPr>
          <p:cNvSpPr/>
          <p:nvPr/>
        </p:nvSpPr>
        <p:spPr>
          <a:xfrm>
            <a:off x="395536" y="836712"/>
            <a:ext cx="2424062" cy="635495"/>
          </a:xfrm>
          <a:prstGeom prst="rect">
            <a:avLst/>
          </a:prstGeom>
        </p:spPr>
        <p:txBody>
          <a:bodyPr wrap="none">
            <a:spAutoFit/>
          </a:bodyPr>
          <a:lstStyle/>
          <a:p>
            <a:pPr algn="just">
              <a:lnSpc>
                <a:spcPct val="172000"/>
              </a:lnSpc>
              <a:spcBef>
                <a:spcPts val="300"/>
              </a:spcBef>
              <a:spcAft>
                <a:spcPts val="300"/>
              </a:spcAft>
            </a:pPr>
            <a:r>
              <a:rPr lang="en-US" altLang="zh-CN" sz="2400" b="1" kern="100" dirty="0">
                <a:latin typeface="Cambria" panose="02040503050406030204" pitchFamily="18" charset="0"/>
                <a:cs typeface="Times New Roman" panose="02020603050405020304" pitchFamily="18" charset="0"/>
              </a:rPr>
              <a:t>5.2.2</a:t>
            </a:r>
            <a:r>
              <a:rPr lang="zh-CN" altLang="en-US" sz="2400" b="1" kern="100" dirty="0">
                <a:latin typeface="Cambria" panose="02040503050406030204" pitchFamily="18" charset="0"/>
                <a:cs typeface="Times New Roman" panose="02020603050405020304" pitchFamily="18" charset="0"/>
              </a:rPr>
              <a:t>数字塔问题</a:t>
            </a:r>
            <a:endParaRPr lang="zh-CN" altLang="zh-CN" sz="2400" b="1" kern="100" dirty="0">
              <a:effectLst/>
              <a:latin typeface="Cambria" panose="020405030504060302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3AB3E07-719B-4CF9-A1C3-3C6DCD09C1EE}"/>
              </a:ext>
            </a:extLst>
          </p:cNvPr>
          <p:cNvPicPr/>
          <p:nvPr/>
        </p:nvPicPr>
        <p:blipFill>
          <a:blip r:embed="rId7">
            <a:extLst>
              <a:ext uri="{28A0092B-C50C-407E-A947-70E740481C1C}">
                <a14:useLocalDpi xmlns:a14="http://schemas.microsoft.com/office/drawing/2010/main" val="0"/>
              </a:ext>
            </a:extLst>
          </a:blip>
          <a:stretch>
            <a:fillRect/>
          </a:stretch>
        </p:blipFill>
        <p:spPr>
          <a:xfrm>
            <a:off x="1979712" y="2675693"/>
            <a:ext cx="5073094" cy="3973537"/>
          </a:xfrm>
          <a:prstGeom prst="rect">
            <a:avLst/>
          </a:prstGeom>
        </p:spPr>
      </p:pic>
    </p:spTree>
    <p:extLst>
      <p:ext uri="{BB962C8B-B14F-4D97-AF65-F5344CB8AC3E}">
        <p14:creationId xmlns:p14="http://schemas.microsoft.com/office/powerpoint/2010/main" val="749486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51520" y="1124744"/>
            <a:ext cx="88204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解题思路：首先是问题分解，从五层数字塔的顶端</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出发走下面的哪一个分支主要取决于位于它下方的左右两个</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层数字塔的最大数值和，如下图</a:t>
            </a:r>
            <a:r>
              <a:rPr lang="en-US" altLang="zh-CN" sz="2000" dirty="0">
                <a:solidFill>
                  <a:srgbClr val="080808"/>
                </a:solidFill>
                <a:latin typeface="楷体" panose="02010609060101010101" pitchFamily="49" charset="-122"/>
                <a:ea typeface="楷体" panose="02010609060101010101" pitchFamily="49" charset="-122"/>
              </a:rPr>
              <a:t>5.3</a:t>
            </a:r>
            <a:r>
              <a:rPr lang="zh-CN" altLang="en-US" sz="2000" dirty="0">
                <a:solidFill>
                  <a:srgbClr val="080808"/>
                </a:solidFill>
                <a:latin typeface="楷体" panose="02010609060101010101" pitchFamily="49" charset="-122"/>
                <a:ea typeface="楷体" panose="02010609060101010101" pitchFamily="49" charset="-122"/>
              </a:rPr>
              <a:t>所示，以此类推，每个</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层数字塔的问题又可以分解为两个</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层数字塔的问题，每个</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层数字塔的问题又可以分解为两个</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层数字塔的问题，每个</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层数字塔的问题又可以分解为两个</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层数字塔的问题，而</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层数字塔的最大数值和就是其本身，进入问题求解过程。接下来求解下一阶段的子问题，第</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层的求解是在最底层决策的基础上的，第</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层的求解是在第</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层的基础上的，第</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层的求解是在第</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层的基础上的，直到最后一个阶段：第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层求解是在第</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层的基础上的，也是数字塔的整体最优解。</a:t>
            </a:r>
            <a:endParaRPr lang="en-US" altLang="zh-CN" sz="2000" dirty="0">
              <a:solidFill>
                <a:srgbClr val="080808"/>
              </a:solidFill>
              <a:latin typeface="楷体" panose="02010609060101010101" pitchFamily="49" charset="-122"/>
              <a:ea typeface="楷体" panose="02010609060101010101" pitchFamily="49" charset="-122"/>
            </a:endParaRPr>
          </a:p>
        </p:txBody>
      </p:sp>
      <p:grpSp>
        <p:nvGrpSpPr>
          <p:cNvPr id="6" name="组合 5">
            <a:extLst>
              <a:ext uri="{FF2B5EF4-FFF2-40B4-BE49-F238E27FC236}">
                <a16:creationId xmlns:a16="http://schemas.microsoft.com/office/drawing/2014/main" id="{A744651A-5F0D-4C9F-B626-A7A1DAD1BB7F}"/>
              </a:ext>
            </a:extLst>
          </p:cNvPr>
          <p:cNvGrpSpPr/>
          <p:nvPr/>
        </p:nvGrpSpPr>
        <p:grpSpPr>
          <a:xfrm>
            <a:off x="1187624" y="3987066"/>
            <a:ext cx="7416824" cy="2582902"/>
            <a:chOff x="0" y="0"/>
            <a:chExt cx="4857750" cy="1727200"/>
          </a:xfrm>
        </p:grpSpPr>
        <p:pic>
          <p:nvPicPr>
            <p:cNvPr id="7" name="图片 6">
              <a:extLst>
                <a:ext uri="{FF2B5EF4-FFF2-40B4-BE49-F238E27FC236}">
                  <a16:creationId xmlns:a16="http://schemas.microsoft.com/office/drawing/2014/main" id="{EAFBFDD0-24EE-4A45-8A0C-1D3C43ACD7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2381250" cy="1727200"/>
            </a:xfrm>
            <a:prstGeom prst="rect">
              <a:avLst/>
            </a:prstGeom>
          </p:spPr>
        </p:pic>
        <p:pic>
          <p:nvPicPr>
            <p:cNvPr id="8" name="图片 7">
              <a:extLst>
                <a:ext uri="{FF2B5EF4-FFF2-40B4-BE49-F238E27FC236}">
                  <a16:creationId xmlns:a16="http://schemas.microsoft.com/office/drawing/2014/main" id="{B58D3E3E-7D60-4275-BA25-1CE9ED3C0D66}"/>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2476500" y="0"/>
              <a:ext cx="2381250" cy="1720850"/>
            </a:xfrm>
            <a:prstGeom prst="rect">
              <a:avLst/>
            </a:prstGeom>
          </p:spPr>
        </p:pic>
      </p:grpSp>
    </p:spTree>
    <p:extLst>
      <p:ext uri="{BB962C8B-B14F-4D97-AF65-F5344CB8AC3E}">
        <p14:creationId xmlns:p14="http://schemas.microsoft.com/office/powerpoint/2010/main" val="1820141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610441-4DF5-4598-87E4-F9FD832C2A86}"/>
              </a:ext>
            </a:extLst>
          </p:cNvPr>
          <p:cNvSpPr/>
          <p:nvPr/>
        </p:nvSpPr>
        <p:spPr>
          <a:xfrm>
            <a:off x="220399" y="2003311"/>
            <a:ext cx="8311969" cy="954107"/>
          </a:xfrm>
          <a:prstGeom prst="rect">
            <a:avLst/>
          </a:prstGeom>
        </p:spPr>
        <p:txBody>
          <a:bodyPr wrap="square">
            <a:spAutoFit/>
          </a:bodyPr>
          <a:lstStyle/>
          <a:p>
            <a:endParaRPr lang="en-US" altLang="zh-CN" b="1" dirty="0">
              <a:latin typeface="宋体" panose="02010600030101010101" pitchFamily="2" charset="-122"/>
            </a:endParaRPr>
          </a:p>
          <a:p>
            <a:r>
              <a:rPr lang="zh-CN" altLang="en-US" b="1" dirty="0" smtClean="0">
                <a:solidFill>
                  <a:srgbClr val="0000FF"/>
                </a:solidFill>
                <a:latin typeface="宋体" panose="02010600030101010101" pitchFamily="2" charset="-122"/>
              </a:rPr>
              <a:t>例</a:t>
            </a:r>
            <a:r>
              <a:rPr lang="zh-CN" altLang="en-US" b="1" dirty="0">
                <a:solidFill>
                  <a:srgbClr val="0000FF"/>
                </a:solidFill>
                <a:latin typeface="宋体" panose="02010600030101010101" pitchFamily="2" charset="-122"/>
              </a:rPr>
              <a:t>：现在有面值为</a:t>
            </a:r>
            <a:r>
              <a:rPr lang="en-US" altLang="zh-CN" b="1" dirty="0">
                <a:solidFill>
                  <a:srgbClr val="0000FF"/>
                </a:solidFill>
                <a:latin typeface="宋体" panose="02010600030101010101" pitchFamily="2" charset="-122"/>
              </a:rPr>
              <a:t>1</a:t>
            </a:r>
            <a:r>
              <a:rPr lang="zh-CN" altLang="en-US" b="1" dirty="0">
                <a:solidFill>
                  <a:srgbClr val="0000FF"/>
                </a:solidFill>
                <a:latin typeface="宋体" panose="02010600030101010101" pitchFamily="2" charset="-122"/>
              </a:rPr>
              <a:t>元、</a:t>
            </a:r>
            <a:r>
              <a:rPr lang="en-US" altLang="zh-CN" b="1" dirty="0">
                <a:solidFill>
                  <a:srgbClr val="0000FF"/>
                </a:solidFill>
                <a:latin typeface="宋体" panose="02010600030101010101" pitchFamily="2" charset="-122"/>
              </a:rPr>
              <a:t>3</a:t>
            </a:r>
            <a:r>
              <a:rPr lang="zh-CN" altLang="en-US" b="1" dirty="0">
                <a:solidFill>
                  <a:srgbClr val="0000FF"/>
                </a:solidFill>
                <a:latin typeface="宋体" panose="02010600030101010101" pitchFamily="2" charset="-122"/>
              </a:rPr>
              <a:t>元和</a:t>
            </a:r>
            <a:r>
              <a:rPr lang="en-US" altLang="zh-CN" b="1" dirty="0">
                <a:solidFill>
                  <a:srgbClr val="0000FF"/>
                </a:solidFill>
                <a:latin typeface="宋体" panose="02010600030101010101" pitchFamily="2" charset="-122"/>
              </a:rPr>
              <a:t>5</a:t>
            </a:r>
            <a:r>
              <a:rPr lang="zh-CN" altLang="en-US" b="1" dirty="0">
                <a:solidFill>
                  <a:srgbClr val="0000FF"/>
                </a:solidFill>
                <a:latin typeface="宋体" panose="02010600030101010101" pitchFamily="2" charset="-122"/>
              </a:rPr>
              <a:t>元的硬币若干枚，如何用最少的硬币凑够</a:t>
            </a:r>
            <a:r>
              <a:rPr lang="en-US" altLang="zh-CN" b="1" dirty="0">
                <a:solidFill>
                  <a:srgbClr val="0000FF"/>
                </a:solidFill>
                <a:latin typeface="宋体" panose="02010600030101010101" pitchFamily="2" charset="-122"/>
              </a:rPr>
              <a:t>9</a:t>
            </a:r>
            <a:r>
              <a:rPr lang="zh-CN" altLang="en-US" b="1" dirty="0">
                <a:solidFill>
                  <a:srgbClr val="0000FF"/>
                </a:solidFill>
                <a:latin typeface="宋体" panose="02010600030101010101" pitchFamily="2" charset="-122"/>
              </a:rPr>
              <a:t>元？</a:t>
            </a:r>
            <a:endParaRPr lang="en-US" altLang="zh-CN" b="1" dirty="0" smtClean="0">
              <a:solidFill>
                <a:srgbClr val="0000FF"/>
              </a:solidFill>
              <a:latin typeface="宋体" panose="02010600030101010101" pitchFamily="2" charset="-122"/>
            </a:endParaRPr>
          </a:p>
          <a:p>
            <a:endParaRPr lang="zh-CN" altLang="en-US" sz="2000" b="1" dirty="0"/>
          </a:p>
        </p:txBody>
      </p:sp>
      <p:sp>
        <p:nvSpPr>
          <p:cNvPr id="6" name="矩形 5">
            <a:extLst>
              <a:ext uri="{FF2B5EF4-FFF2-40B4-BE49-F238E27FC236}">
                <a16:creationId xmlns:a16="http://schemas.microsoft.com/office/drawing/2014/main" id="{01EC4DC3-C913-44B9-89D5-EC89E2CAB50A}"/>
              </a:ext>
            </a:extLst>
          </p:cNvPr>
          <p:cNvSpPr/>
          <p:nvPr/>
        </p:nvSpPr>
        <p:spPr>
          <a:xfrm>
            <a:off x="220399" y="2643369"/>
            <a:ext cx="8613461" cy="1754326"/>
          </a:xfrm>
          <a:prstGeom prst="rect">
            <a:avLst/>
          </a:prstGeom>
        </p:spPr>
        <p:txBody>
          <a:bodyPr wrap="square">
            <a:spAutoFit/>
          </a:bodyPr>
          <a:lstStyle/>
          <a:p>
            <a:pPr>
              <a:lnSpc>
                <a:spcPct val="150000"/>
              </a:lnSpc>
            </a:pPr>
            <a:r>
              <a:rPr lang="zh-CN" altLang="en-US" b="1" dirty="0"/>
              <a:t>这道题给人的第一感觉是可以使用贪心算法，先选面值最大的，最多能够选一枚</a:t>
            </a:r>
            <a:r>
              <a:rPr lang="en-US" altLang="zh-CN" b="1" dirty="0"/>
              <a:t>5</a:t>
            </a:r>
            <a:r>
              <a:rPr lang="zh-CN" altLang="en-US" b="1" dirty="0"/>
              <a:t>元的硬币，目前是</a:t>
            </a:r>
            <a:r>
              <a:rPr lang="en-US" altLang="zh-CN" b="1" dirty="0"/>
              <a:t>5</a:t>
            </a:r>
            <a:r>
              <a:rPr lang="zh-CN" altLang="en-US" b="1" dirty="0"/>
              <a:t>元了，还差</a:t>
            </a:r>
            <a:r>
              <a:rPr lang="en-US" altLang="zh-CN" b="1" dirty="0"/>
              <a:t>4</a:t>
            </a:r>
            <a:r>
              <a:rPr lang="zh-CN" altLang="en-US" b="1" dirty="0"/>
              <a:t>元；接下来我们选取第</a:t>
            </a:r>
            <a:r>
              <a:rPr lang="en-US" altLang="zh-CN" b="1" dirty="0"/>
              <a:t>2</a:t>
            </a:r>
            <a:r>
              <a:rPr lang="zh-CN" altLang="en-US" b="1" dirty="0"/>
              <a:t>大的</a:t>
            </a:r>
            <a:r>
              <a:rPr lang="en-US" altLang="zh-CN" b="1" dirty="0"/>
              <a:t>3</a:t>
            </a:r>
            <a:r>
              <a:rPr lang="zh-CN" altLang="en-US" b="1" dirty="0"/>
              <a:t>元面值，最多能够选一枚，目前是</a:t>
            </a:r>
            <a:r>
              <a:rPr lang="en-US" altLang="zh-CN" b="1" dirty="0"/>
              <a:t>8</a:t>
            </a:r>
            <a:r>
              <a:rPr lang="zh-CN" altLang="en-US" b="1" dirty="0"/>
              <a:t>元了，还差</a:t>
            </a:r>
            <a:r>
              <a:rPr lang="en-US" altLang="zh-CN" b="1" dirty="0"/>
              <a:t>1</a:t>
            </a:r>
            <a:r>
              <a:rPr lang="zh-CN" altLang="en-US" b="1" dirty="0"/>
              <a:t>元；继续选第</a:t>
            </a:r>
            <a:r>
              <a:rPr lang="en-US" altLang="zh-CN" b="1" dirty="0"/>
              <a:t>3</a:t>
            </a:r>
            <a:r>
              <a:rPr lang="zh-CN" altLang="en-US" b="1" dirty="0"/>
              <a:t>大的硬币也就是</a:t>
            </a:r>
            <a:r>
              <a:rPr lang="en-US" altLang="zh-CN" b="1" dirty="0"/>
              <a:t>1</a:t>
            </a:r>
            <a:r>
              <a:rPr lang="zh-CN" altLang="en-US" b="1" dirty="0"/>
              <a:t>元面值，选一个就可以了，因此用</a:t>
            </a:r>
            <a:r>
              <a:rPr lang="en-US" altLang="zh-CN" b="1" dirty="0"/>
              <a:t>3</a:t>
            </a:r>
            <a:r>
              <a:rPr lang="zh-CN" altLang="en-US" b="1" dirty="0"/>
              <a:t>枚硬币凑够了</a:t>
            </a:r>
            <a:r>
              <a:rPr lang="en-US" altLang="zh-CN" b="1" dirty="0"/>
              <a:t>11</a:t>
            </a:r>
            <a:r>
              <a:rPr lang="zh-CN" altLang="en-US" b="1" dirty="0" smtClean="0"/>
              <a:t>元</a:t>
            </a:r>
            <a:r>
              <a:rPr lang="zh-CN" altLang="en-US" b="1" dirty="0" smtClean="0">
                <a:latin typeface="宋体" panose="02010600030101010101" pitchFamily="2" charset="-122"/>
              </a:rPr>
              <a:t>。</a:t>
            </a:r>
            <a:endParaRPr lang="en-US" altLang="zh-CN" b="1" dirty="0">
              <a:latin typeface="宋体" panose="02010600030101010101" pitchFamily="2" charset="-122"/>
            </a:endParaRPr>
          </a:p>
        </p:txBody>
      </p:sp>
      <p:sp>
        <p:nvSpPr>
          <p:cNvPr id="7" name="矩形 6">
            <a:extLst>
              <a:ext uri="{FF2B5EF4-FFF2-40B4-BE49-F238E27FC236}">
                <a16:creationId xmlns:a16="http://schemas.microsoft.com/office/drawing/2014/main" id="{D5EEF996-BA7F-4314-9072-3EAA17982265}"/>
              </a:ext>
            </a:extLst>
          </p:cNvPr>
          <p:cNvSpPr/>
          <p:nvPr/>
        </p:nvSpPr>
        <p:spPr>
          <a:xfrm>
            <a:off x="250081" y="4604135"/>
            <a:ext cx="8515200" cy="2104872"/>
          </a:xfrm>
          <a:prstGeom prst="rect">
            <a:avLst/>
          </a:prstGeom>
        </p:spPr>
        <p:txBody>
          <a:bodyPr wrap="square">
            <a:spAutoFit/>
          </a:bodyPr>
          <a:lstStyle/>
          <a:p>
            <a:pPr>
              <a:lnSpc>
                <a:spcPct val="150000"/>
              </a:lnSpc>
            </a:pPr>
            <a:r>
              <a:rPr lang="zh-CN" altLang="en-US" b="1" dirty="0">
                <a:latin typeface="宋体" panose="02010600030101010101" pitchFamily="2" charset="-122"/>
              </a:rPr>
              <a:t>这个问题还能否使用贪心法来求解呢？先尝试使用一下贪心策略，先选面值最大的，最多能够选一枚</a:t>
            </a:r>
            <a:r>
              <a:rPr lang="en-US" altLang="zh-CN" b="1" dirty="0">
                <a:latin typeface="宋体" panose="02010600030101010101" pitchFamily="2" charset="-122"/>
              </a:rPr>
              <a:t>5</a:t>
            </a:r>
            <a:r>
              <a:rPr lang="zh-CN" altLang="en-US" b="1" dirty="0">
                <a:latin typeface="宋体" panose="02010600030101010101" pitchFamily="2" charset="-122"/>
              </a:rPr>
              <a:t>元的硬币，目前是</a:t>
            </a:r>
            <a:r>
              <a:rPr lang="en-US" altLang="zh-CN" b="1" dirty="0">
                <a:latin typeface="宋体" panose="02010600030101010101" pitchFamily="2" charset="-122"/>
              </a:rPr>
              <a:t>5</a:t>
            </a:r>
            <a:r>
              <a:rPr lang="zh-CN" altLang="en-US" b="1" dirty="0">
                <a:latin typeface="宋体" panose="02010600030101010101" pitchFamily="2" charset="-122"/>
              </a:rPr>
              <a:t>元了，还差</a:t>
            </a:r>
            <a:r>
              <a:rPr lang="en-US" altLang="zh-CN" b="1" dirty="0">
                <a:latin typeface="宋体" panose="02010600030101010101" pitchFamily="2" charset="-122"/>
              </a:rPr>
              <a:t>4</a:t>
            </a:r>
            <a:r>
              <a:rPr lang="zh-CN" altLang="en-US" b="1" dirty="0">
                <a:latin typeface="宋体" panose="02010600030101010101" pitchFamily="2" charset="-122"/>
              </a:rPr>
              <a:t>元；接下来我们选取第</a:t>
            </a:r>
            <a:r>
              <a:rPr lang="en-US" altLang="zh-CN" b="1" dirty="0">
                <a:latin typeface="宋体" panose="02010600030101010101" pitchFamily="2" charset="-122"/>
              </a:rPr>
              <a:t>2</a:t>
            </a:r>
            <a:r>
              <a:rPr lang="zh-CN" altLang="en-US" b="1" dirty="0">
                <a:latin typeface="宋体" panose="02010600030101010101" pitchFamily="2" charset="-122"/>
              </a:rPr>
              <a:t>大的</a:t>
            </a:r>
            <a:r>
              <a:rPr lang="en-US" altLang="zh-CN" b="1" dirty="0">
                <a:latin typeface="宋体" panose="02010600030101010101" pitchFamily="2" charset="-122"/>
              </a:rPr>
              <a:t>3</a:t>
            </a:r>
            <a:r>
              <a:rPr lang="zh-CN" altLang="en-US" b="1" dirty="0">
                <a:latin typeface="宋体" panose="02010600030101010101" pitchFamily="2" charset="-122"/>
              </a:rPr>
              <a:t>元面值，最多能够选一枚，目前是</a:t>
            </a:r>
            <a:r>
              <a:rPr lang="en-US" altLang="zh-CN" b="1" dirty="0">
                <a:latin typeface="宋体" panose="02010600030101010101" pitchFamily="2" charset="-122"/>
              </a:rPr>
              <a:t>8</a:t>
            </a:r>
            <a:r>
              <a:rPr lang="zh-CN" altLang="en-US" b="1" dirty="0">
                <a:latin typeface="宋体" panose="02010600030101010101" pitchFamily="2" charset="-122"/>
              </a:rPr>
              <a:t>元了，还差</a:t>
            </a:r>
            <a:r>
              <a:rPr lang="en-US" altLang="zh-CN" b="1" dirty="0">
                <a:latin typeface="宋体" panose="02010600030101010101" pitchFamily="2" charset="-122"/>
              </a:rPr>
              <a:t>1</a:t>
            </a:r>
            <a:r>
              <a:rPr lang="zh-CN" altLang="en-US" b="1" dirty="0">
                <a:latin typeface="宋体" panose="02010600030101010101" pitchFamily="2" charset="-122"/>
              </a:rPr>
              <a:t>元；继续选第</a:t>
            </a:r>
            <a:r>
              <a:rPr lang="en-US" altLang="zh-CN" b="1" dirty="0">
                <a:latin typeface="宋体" panose="02010600030101010101" pitchFamily="2" charset="-122"/>
              </a:rPr>
              <a:t>3</a:t>
            </a:r>
            <a:r>
              <a:rPr lang="zh-CN" altLang="en-US" b="1" dirty="0">
                <a:latin typeface="宋体" panose="02010600030101010101" pitchFamily="2" charset="-122"/>
              </a:rPr>
              <a:t>大的硬币也就是</a:t>
            </a:r>
            <a:r>
              <a:rPr lang="en-US" altLang="zh-CN" b="1" dirty="0">
                <a:latin typeface="宋体" panose="02010600030101010101" pitchFamily="2" charset="-122"/>
              </a:rPr>
              <a:t>2</a:t>
            </a:r>
            <a:r>
              <a:rPr lang="zh-CN" altLang="en-US" b="1" dirty="0">
                <a:latin typeface="宋体" panose="02010600030101010101" pitchFamily="2" charset="-122"/>
              </a:rPr>
              <a:t>元面值，发现不行，这个时候用贪心方法怎么也凑不出</a:t>
            </a:r>
            <a:r>
              <a:rPr lang="en-US" altLang="zh-CN" b="1" dirty="0">
                <a:latin typeface="宋体" panose="02010600030101010101" pitchFamily="2" charset="-122"/>
              </a:rPr>
              <a:t>9</a:t>
            </a:r>
            <a:r>
              <a:rPr lang="zh-CN" altLang="en-US" b="1" dirty="0">
                <a:latin typeface="宋体" panose="02010600030101010101" pitchFamily="2" charset="-122"/>
              </a:rPr>
              <a:t>元。对于这个问题，贪心法失效了，可见对于凑硬币问题，它并不能够保证找出最优解。</a:t>
            </a:r>
            <a:endParaRPr lang="en-US" altLang="zh-CN" b="1" dirty="0">
              <a:latin typeface="宋体" panose="02010600030101010101" pitchFamily="2" charset="-122"/>
            </a:endParaRPr>
          </a:p>
        </p:txBody>
      </p:sp>
      <p:sp>
        <p:nvSpPr>
          <p:cNvPr id="8" name="矩形 7">
            <a:extLst>
              <a:ext uri="{FF2B5EF4-FFF2-40B4-BE49-F238E27FC236}">
                <a16:creationId xmlns:a16="http://schemas.microsoft.com/office/drawing/2014/main" id="{0CFA0F53-ECA8-49C9-9F78-2D3E693CFFBB}"/>
              </a:ext>
            </a:extLst>
          </p:cNvPr>
          <p:cNvSpPr/>
          <p:nvPr/>
        </p:nvSpPr>
        <p:spPr>
          <a:xfrm>
            <a:off x="166651" y="1404392"/>
            <a:ext cx="8613461" cy="869533"/>
          </a:xfrm>
          <a:prstGeom prst="rect">
            <a:avLst/>
          </a:prstGeom>
        </p:spPr>
        <p:txBody>
          <a:bodyPr wrap="square">
            <a:spAutoFit/>
          </a:bodyPr>
          <a:lstStyle/>
          <a:p>
            <a:pPr>
              <a:lnSpc>
                <a:spcPct val="150000"/>
              </a:lnSpc>
            </a:pPr>
            <a:r>
              <a:rPr lang="zh-CN" altLang="en-US" b="1" dirty="0">
                <a:latin typeface="宋体" panose="02010600030101010101" pitchFamily="2" charset="-122"/>
              </a:rPr>
              <a:t>问题描述：给定</a:t>
            </a:r>
            <a:r>
              <a:rPr lang="en-US" altLang="zh-CN" b="1" dirty="0">
                <a:latin typeface="宋体" panose="02010600030101010101" pitchFamily="2" charset="-122"/>
              </a:rPr>
              <a:t>n</a:t>
            </a:r>
            <a:r>
              <a:rPr lang="zh-CN" altLang="en-US" b="1" dirty="0">
                <a:latin typeface="宋体" panose="02010600030101010101" pitchFamily="2" charset="-122"/>
              </a:rPr>
              <a:t>种不同的硬币，面值分别为</a:t>
            </a:r>
            <a:r>
              <a:rPr lang="en-US" altLang="zh-CN" b="1" dirty="0">
                <a:latin typeface="宋体" panose="02010600030101010101" pitchFamily="2" charset="-122"/>
              </a:rPr>
              <a:t>{v1, v2, ..., </a:t>
            </a:r>
            <a:r>
              <a:rPr lang="en-US" altLang="zh-CN" b="1" dirty="0" err="1">
                <a:latin typeface="宋体" panose="02010600030101010101" pitchFamily="2" charset="-122"/>
              </a:rPr>
              <a:t>vn</a:t>
            </a:r>
            <a:r>
              <a:rPr lang="en-US" altLang="zh-CN" b="1" dirty="0">
                <a:latin typeface="宋体" panose="02010600030101010101" pitchFamily="2" charset="-122"/>
              </a:rPr>
              <a:t>}</a:t>
            </a:r>
            <a:r>
              <a:rPr lang="zh-CN" altLang="en-US" b="1" dirty="0">
                <a:latin typeface="宋体" panose="02010600030101010101" pitchFamily="2" charset="-122"/>
              </a:rPr>
              <a:t>，给出一个金额</a:t>
            </a:r>
            <a:r>
              <a:rPr lang="en-US" altLang="zh-CN" b="1" dirty="0">
                <a:latin typeface="宋体" panose="02010600030101010101" pitchFamily="2" charset="-122"/>
              </a:rPr>
              <a:t>y</a:t>
            </a:r>
            <a:r>
              <a:rPr lang="zh-CN" altLang="en-US" b="1" dirty="0">
                <a:latin typeface="宋体" panose="02010600030101010101" pitchFamily="2" charset="-122"/>
              </a:rPr>
              <a:t>，设计算法用最少的硬币凑出</a:t>
            </a:r>
            <a:r>
              <a:rPr lang="en-US" altLang="zh-CN" b="1" dirty="0">
                <a:latin typeface="宋体" panose="02010600030101010101" pitchFamily="2" charset="-122"/>
              </a:rPr>
              <a:t>y</a:t>
            </a:r>
            <a:r>
              <a:rPr lang="zh-CN" altLang="en-US" b="1" dirty="0">
                <a:latin typeface="宋体" panose="02010600030101010101" pitchFamily="2" charset="-122"/>
              </a:rPr>
              <a:t>。</a:t>
            </a:r>
            <a:endParaRPr lang="zh-CN" altLang="en-US" dirty="0"/>
          </a:p>
        </p:txBody>
      </p:sp>
      <p:sp>
        <p:nvSpPr>
          <p:cNvPr id="2" name="矩形 1">
            <a:extLst>
              <a:ext uri="{FF2B5EF4-FFF2-40B4-BE49-F238E27FC236}">
                <a16:creationId xmlns:a16="http://schemas.microsoft.com/office/drawing/2014/main" id="{DFDE60D0-A3CF-4041-A102-05FD1C164927}"/>
              </a:ext>
            </a:extLst>
          </p:cNvPr>
          <p:cNvSpPr/>
          <p:nvPr/>
        </p:nvSpPr>
        <p:spPr>
          <a:xfrm>
            <a:off x="257925" y="4316718"/>
            <a:ext cx="8613460" cy="369332"/>
          </a:xfrm>
          <a:prstGeom prst="rect">
            <a:avLst/>
          </a:prstGeom>
        </p:spPr>
        <p:txBody>
          <a:bodyPr wrap="square">
            <a:spAutoFit/>
          </a:bodyPr>
          <a:lstStyle/>
          <a:p>
            <a:r>
              <a:rPr lang="zh-CN" altLang="en-US" b="1" dirty="0">
                <a:solidFill>
                  <a:srgbClr val="0000FF"/>
                </a:solidFill>
                <a:latin typeface="宋体" panose="02010600030101010101" pitchFamily="2" charset="-122"/>
              </a:rPr>
              <a:t>如果有面值为</a:t>
            </a:r>
            <a:r>
              <a:rPr lang="en-US" altLang="zh-CN" b="1" dirty="0">
                <a:solidFill>
                  <a:srgbClr val="0000FF"/>
                </a:solidFill>
                <a:latin typeface="宋体" panose="02010600030101010101" pitchFamily="2" charset="-122"/>
              </a:rPr>
              <a:t>2</a:t>
            </a:r>
            <a:r>
              <a:rPr lang="zh-CN" altLang="en-US" b="1" dirty="0">
                <a:solidFill>
                  <a:srgbClr val="0000FF"/>
                </a:solidFill>
                <a:latin typeface="宋体" panose="02010600030101010101" pitchFamily="2" charset="-122"/>
              </a:rPr>
              <a:t>元、</a:t>
            </a:r>
            <a:r>
              <a:rPr lang="en-US" altLang="zh-CN" b="1" dirty="0">
                <a:solidFill>
                  <a:srgbClr val="0000FF"/>
                </a:solidFill>
                <a:latin typeface="宋体" panose="02010600030101010101" pitchFamily="2" charset="-122"/>
              </a:rPr>
              <a:t>3</a:t>
            </a:r>
            <a:r>
              <a:rPr lang="zh-CN" altLang="en-US" b="1" dirty="0">
                <a:solidFill>
                  <a:srgbClr val="0000FF"/>
                </a:solidFill>
                <a:latin typeface="宋体" panose="02010600030101010101" pitchFamily="2" charset="-122"/>
              </a:rPr>
              <a:t>元和</a:t>
            </a:r>
            <a:r>
              <a:rPr lang="en-US" altLang="zh-CN" b="1" dirty="0">
                <a:solidFill>
                  <a:srgbClr val="0000FF"/>
                </a:solidFill>
                <a:latin typeface="宋体" panose="02010600030101010101" pitchFamily="2" charset="-122"/>
              </a:rPr>
              <a:t>5</a:t>
            </a:r>
            <a:r>
              <a:rPr lang="zh-CN" altLang="en-US" b="1" dirty="0">
                <a:solidFill>
                  <a:srgbClr val="0000FF"/>
                </a:solidFill>
                <a:latin typeface="宋体" panose="02010600030101010101" pitchFamily="2" charset="-122"/>
              </a:rPr>
              <a:t>元的硬币若干枚，如何用最少的硬币凑</a:t>
            </a:r>
            <a:r>
              <a:rPr lang="zh-CN" altLang="en-US" b="1" dirty="0" smtClean="0">
                <a:solidFill>
                  <a:srgbClr val="0000FF"/>
                </a:solidFill>
                <a:latin typeface="宋体" panose="02010600030101010101" pitchFamily="2" charset="-122"/>
              </a:rPr>
              <a:t>够</a:t>
            </a:r>
            <a:r>
              <a:rPr lang="en-US" altLang="zh-CN" b="1" dirty="0" smtClean="0">
                <a:solidFill>
                  <a:srgbClr val="0000FF"/>
                </a:solidFill>
                <a:latin typeface="宋体" panose="02010600030101010101" pitchFamily="2" charset="-122"/>
              </a:rPr>
              <a:t>9</a:t>
            </a:r>
            <a:r>
              <a:rPr lang="zh-CN" altLang="en-US" b="1" dirty="0" smtClean="0">
                <a:solidFill>
                  <a:srgbClr val="0000FF"/>
                </a:solidFill>
                <a:latin typeface="宋体" panose="02010600030101010101" pitchFamily="2" charset="-122"/>
              </a:rPr>
              <a:t>元</a:t>
            </a:r>
            <a:r>
              <a:rPr lang="zh-CN" altLang="en-US" b="1" dirty="0">
                <a:solidFill>
                  <a:srgbClr val="0000FF"/>
                </a:solidFill>
                <a:latin typeface="宋体" panose="02010600030101010101" pitchFamily="2" charset="-122"/>
              </a:rPr>
              <a:t>？</a:t>
            </a:r>
            <a:endParaRPr lang="zh-CN" altLang="en-US" dirty="0"/>
          </a:p>
        </p:txBody>
      </p:sp>
      <p:sp>
        <p:nvSpPr>
          <p:cNvPr id="9" name="矩形 8">
            <a:extLst>
              <a:ext uri="{FF2B5EF4-FFF2-40B4-BE49-F238E27FC236}">
                <a16:creationId xmlns:a16="http://schemas.microsoft.com/office/drawing/2014/main" id="{214BC28D-0C82-485E-9B61-3B3044AAE036}"/>
              </a:ext>
            </a:extLst>
          </p:cNvPr>
          <p:cNvSpPr/>
          <p:nvPr/>
        </p:nvSpPr>
        <p:spPr>
          <a:xfrm>
            <a:off x="204940" y="804702"/>
            <a:ext cx="2491388" cy="635495"/>
          </a:xfrm>
          <a:prstGeom prst="rect">
            <a:avLst/>
          </a:prstGeom>
        </p:spPr>
        <p:txBody>
          <a:bodyPr wrap="none">
            <a:spAutoFit/>
          </a:bodyPr>
          <a:lstStyle/>
          <a:p>
            <a:pPr algn="just">
              <a:lnSpc>
                <a:spcPct val="172000"/>
              </a:lnSpc>
              <a:spcBef>
                <a:spcPts val="300"/>
              </a:spcBef>
              <a:spcAft>
                <a:spcPts val="300"/>
              </a:spcAft>
            </a:pPr>
            <a:r>
              <a:rPr lang="en-US" altLang="zh-CN" sz="2400" b="1" kern="100" dirty="0">
                <a:latin typeface="Cambria" panose="02040503050406030204" pitchFamily="18" charset="0"/>
                <a:cs typeface="Times New Roman" panose="02020603050405020304" pitchFamily="18" charset="0"/>
              </a:rPr>
              <a:t>5.2.3 </a:t>
            </a:r>
            <a:r>
              <a:rPr lang="zh-CN" altLang="en-US" sz="2400" b="1" kern="100" dirty="0">
                <a:latin typeface="Cambria" panose="02040503050406030204" pitchFamily="18" charset="0"/>
                <a:cs typeface="Times New Roman" panose="02020603050405020304" pitchFamily="18" charset="0"/>
              </a:rPr>
              <a:t>凑硬币问题</a:t>
            </a:r>
            <a:endParaRPr lang="zh-CN" altLang="zh-CN" sz="2400" b="1" kern="100" dirty="0">
              <a:effectLst/>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657893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4FB7783-3057-42A5-9D39-203E13BBE53B}"/>
              </a:ext>
            </a:extLst>
          </p:cNvPr>
          <p:cNvSpPr/>
          <p:nvPr/>
        </p:nvSpPr>
        <p:spPr>
          <a:xfrm>
            <a:off x="179512" y="1124744"/>
            <a:ext cx="8613461" cy="923330"/>
          </a:xfrm>
          <a:prstGeom prst="rect">
            <a:avLst/>
          </a:prstGeom>
        </p:spPr>
        <p:txBody>
          <a:bodyPr wrap="square">
            <a:spAutoFit/>
          </a:bodyPr>
          <a:lstStyle/>
          <a:p>
            <a:pPr>
              <a:lnSpc>
                <a:spcPct val="150000"/>
              </a:lnSpc>
            </a:pPr>
            <a:r>
              <a:rPr lang="zh-CN" altLang="en-US" b="1" dirty="0"/>
              <a:t>接下来用动态规划法来求解这个问题：。从问题的求解过程中，可以发现每一步都是从前一个步骤的最优解解集中选一个，然后再走一步即可，如下表所示：</a:t>
            </a:r>
          </a:p>
        </p:txBody>
      </p:sp>
      <p:pic>
        <p:nvPicPr>
          <p:cNvPr id="2" name="图片 1"/>
          <p:cNvPicPr>
            <a:picLocks noChangeAspect="1"/>
          </p:cNvPicPr>
          <p:nvPr/>
        </p:nvPicPr>
        <p:blipFill>
          <a:blip r:embed="rId2"/>
          <a:stretch>
            <a:fillRect/>
          </a:stretch>
        </p:blipFill>
        <p:spPr>
          <a:xfrm>
            <a:off x="1043608" y="2276872"/>
            <a:ext cx="7106214" cy="3960440"/>
          </a:xfrm>
          <a:prstGeom prst="rect">
            <a:avLst/>
          </a:prstGeom>
        </p:spPr>
      </p:pic>
    </p:spTree>
    <p:extLst>
      <p:ext uri="{BB962C8B-B14F-4D97-AF65-F5344CB8AC3E}">
        <p14:creationId xmlns:p14="http://schemas.microsoft.com/office/powerpoint/2010/main" val="899643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4FB7783-3057-42A5-9D39-203E13BBE53B}"/>
              </a:ext>
            </a:extLst>
          </p:cNvPr>
          <p:cNvSpPr/>
          <p:nvPr/>
        </p:nvSpPr>
        <p:spPr>
          <a:xfrm>
            <a:off x="323528" y="1628800"/>
            <a:ext cx="8699219" cy="3362524"/>
          </a:xfrm>
          <a:prstGeom prst="rect">
            <a:avLst/>
          </a:prstGeom>
        </p:spPr>
        <p:txBody>
          <a:bodyPr wrap="square">
            <a:spAutoFit/>
          </a:bodyPr>
          <a:lstStyle/>
          <a:p>
            <a:pPr>
              <a:lnSpc>
                <a:spcPct val="150000"/>
              </a:lnSpc>
            </a:pPr>
            <a:r>
              <a:rPr lang="zh-CN" altLang="en-US" b="1" dirty="0"/>
              <a:t>如上表所示，可以得到如下递推公式：</a:t>
            </a:r>
          </a:p>
          <a:p>
            <a:pPr>
              <a:lnSpc>
                <a:spcPct val="150000"/>
              </a:lnSpc>
            </a:pPr>
            <a:r>
              <a:rPr lang="en-US" altLang="zh-CN" b="1" dirty="0"/>
              <a:t>c(</a:t>
            </a:r>
            <a:r>
              <a:rPr lang="en-US" altLang="zh-CN" b="1" dirty="0" err="1"/>
              <a:t>i</a:t>
            </a:r>
            <a:r>
              <a:rPr lang="en-US" altLang="zh-CN" b="1" dirty="0"/>
              <a:t>) = min{ c(</a:t>
            </a:r>
            <a:r>
              <a:rPr lang="en-US" altLang="zh-CN" b="1" dirty="0" err="1"/>
              <a:t>i</a:t>
            </a:r>
            <a:r>
              <a:rPr lang="en-US" altLang="zh-CN" b="1" dirty="0"/>
              <a:t> - </a:t>
            </a:r>
            <a:r>
              <a:rPr lang="en-US" altLang="zh-CN" b="1" dirty="0" err="1"/>
              <a:t>vj</a:t>
            </a:r>
            <a:r>
              <a:rPr lang="en-US" altLang="zh-CN" b="1" dirty="0"/>
              <a:t>) + 1} ,</a:t>
            </a:r>
            <a:r>
              <a:rPr lang="en-US" altLang="zh-CN" b="1" dirty="0" err="1"/>
              <a:t>i</a:t>
            </a:r>
            <a:r>
              <a:rPr lang="en-US" altLang="zh-CN" b="1" dirty="0"/>
              <a:t> &gt;= </a:t>
            </a:r>
            <a:r>
              <a:rPr lang="en-US" altLang="zh-CN" b="1" dirty="0" err="1"/>
              <a:t>vj</a:t>
            </a:r>
            <a:endParaRPr lang="en-US" altLang="zh-CN" b="1" dirty="0"/>
          </a:p>
          <a:p>
            <a:pPr>
              <a:lnSpc>
                <a:spcPct val="150000"/>
              </a:lnSpc>
            </a:pPr>
            <a:r>
              <a:rPr lang="en-US" altLang="zh-CN" b="1" dirty="0"/>
              <a:t>c(</a:t>
            </a:r>
            <a:r>
              <a:rPr lang="en-US" altLang="zh-CN" b="1" dirty="0" err="1"/>
              <a:t>i</a:t>
            </a:r>
            <a:r>
              <a:rPr lang="en-US" altLang="zh-CN" b="1" dirty="0"/>
              <a:t>)</a:t>
            </a:r>
            <a:r>
              <a:rPr lang="zh-CN" altLang="en-US" b="1" dirty="0"/>
              <a:t>表示凑够</a:t>
            </a:r>
            <a:r>
              <a:rPr lang="en-US" altLang="zh-CN" b="1" dirty="0" err="1"/>
              <a:t>i</a:t>
            </a:r>
            <a:r>
              <a:rPr lang="zh-CN" altLang="en-US" b="1" dirty="0"/>
              <a:t>元需要的最少硬币数量，将它定义为该问题的</a:t>
            </a:r>
            <a:r>
              <a:rPr lang="en-US" altLang="zh-CN" b="1" dirty="0"/>
              <a:t>"</a:t>
            </a:r>
            <a:r>
              <a:rPr lang="zh-CN" altLang="en-US" b="1" dirty="0"/>
              <a:t>状态</a:t>
            </a:r>
            <a:r>
              <a:rPr lang="en-US" altLang="zh-CN" b="1" dirty="0"/>
              <a:t>"</a:t>
            </a:r>
            <a:r>
              <a:rPr lang="zh-CN" altLang="en-US" b="1" dirty="0"/>
              <a:t>，这个状态是根据子问题定义状态找出的，最终我们要求解的问题，可以用这个状态来表示：</a:t>
            </a:r>
            <a:r>
              <a:rPr lang="en-US" altLang="zh-CN" b="1" dirty="0"/>
              <a:t>c(9)</a:t>
            </a:r>
            <a:r>
              <a:rPr lang="zh-CN" altLang="en-US" b="1" dirty="0"/>
              <a:t>，即凑够</a:t>
            </a:r>
            <a:r>
              <a:rPr lang="en-US" altLang="zh-CN" b="1" dirty="0"/>
              <a:t>9</a:t>
            </a:r>
            <a:r>
              <a:rPr lang="zh-CN" altLang="en-US" b="1" dirty="0"/>
              <a:t>元最少需要多少个硬币。上面的递推公式叫做状态转移方程，用来描述状态之间是如何转移的。找出它们是动态规划法解题的关键，在分析问题的过程中，通常情况下是没有办法一眼就看出状态转移方程的，这需要实践积累的，这也是动态规划法的难点所在。</a:t>
            </a:r>
          </a:p>
        </p:txBody>
      </p:sp>
    </p:spTree>
    <p:extLst>
      <p:ext uri="{BB962C8B-B14F-4D97-AF65-F5344CB8AC3E}">
        <p14:creationId xmlns:p14="http://schemas.microsoft.com/office/powerpoint/2010/main" val="2297800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323528" y="1733192"/>
            <a:ext cx="869647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问题描述：给定一个容量为</a:t>
            </a:r>
            <a:r>
              <a:rPr lang="en-US" altLang="zh-CN" sz="2200" dirty="0">
                <a:solidFill>
                  <a:srgbClr val="080808"/>
                </a:solidFill>
                <a:latin typeface="楷体" panose="02010609060101010101" pitchFamily="49" charset="-122"/>
                <a:ea typeface="楷体" panose="02010609060101010101" pitchFamily="49" charset="-122"/>
              </a:rPr>
              <a:t>C</a:t>
            </a:r>
            <a:r>
              <a:rPr lang="zh-CN" altLang="en-US" sz="2200" dirty="0">
                <a:solidFill>
                  <a:srgbClr val="080808"/>
                </a:solidFill>
                <a:latin typeface="楷体" panose="02010609060101010101" pitchFamily="49" charset="-122"/>
                <a:ea typeface="楷体" panose="02010609060101010101" pitchFamily="49" charset="-122"/>
              </a:rPr>
              <a:t>的背包和</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种物品，已知物品</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的重量是 </a:t>
            </a:r>
            <a:r>
              <a:rPr lang="en-US" altLang="zh-CN" sz="2200" dirty="0" err="1">
                <a:solidFill>
                  <a:srgbClr val="080808"/>
                </a:solidFill>
                <a:latin typeface="楷体" panose="02010609060101010101" pitchFamily="49" charset="-122"/>
                <a:ea typeface="楷体" panose="02010609060101010101" pitchFamily="49" charset="-122"/>
              </a:rPr>
              <a:t>wi</a:t>
            </a:r>
            <a:r>
              <a:rPr lang="zh-CN" altLang="en-US" sz="2200" dirty="0">
                <a:solidFill>
                  <a:srgbClr val="080808"/>
                </a:solidFill>
                <a:latin typeface="楷体" panose="02010609060101010101" pitchFamily="49" charset="-122"/>
                <a:ea typeface="楷体" panose="02010609060101010101" pitchFamily="49" charset="-122"/>
              </a:rPr>
              <a:t>，其价值为 </a:t>
            </a:r>
            <a:r>
              <a:rPr lang="en-US" altLang="zh-CN" sz="2200" dirty="0">
                <a:solidFill>
                  <a:srgbClr val="080808"/>
                </a:solidFill>
                <a:latin typeface="楷体" panose="02010609060101010101" pitchFamily="49" charset="-122"/>
                <a:ea typeface="楷体" panose="02010609060101010101" pitchFamily="49" charset="-122"/>
              </a:rPr>
              <a:t>vi</a:t>
            </a:r>
            <a:r>
              <a:rPr lang="zh-CN" altLang="en-US" sz="2200" dirty="0">
                <a:solidFill>
                  <a:srgbClr val="080808"/>
                </a:solidFill>
                <a:latin typeface="楷体" panose="02010609060101010101" pitchFamily="49" charset="-122"/>
                <a:ea typeface="楷体" panose="02010609060101010101" pitchFamily="49" charset="-122"/>
              </a:rPr>
              <a:t>，求解的问题是</a:t>
            </a:r>
            <a:r>
              <a:rPr lang="en-US" altLang="zh-CN" sz="2200" dirty="0">
                <a:solidFill>
                  <a:srgbClr val="080808"/>
                </a:solidFill>
                <a:latin typeface="楷体" panose="02010609060101010101" pitchFamily="49" charset="-122"/>
                <a:ea typeface="楷体" panose="02010609060101010101" pitchFamily="49" charset="-122"/>
              </a:rPr>
              <a:t>: </a:t>
            </a:r>
            <a:r>
              <a:rPr lang="zh-CN" altLang="en-US" sz="2200" dirty="0">
                <a:solidFill>
                  <a:srgbClr val="080808"/>
                </a:solidFill>
                <a:latin typeface="楷体" panose="02010609060101010101" pitchFamily="49" charset="-122"/>
                <a:ea typeface="楷体" panose="02010609060101010101" pitchFamily="49" charset="-122"/>
              </a:rPr>
              <a:t>如何选择装入背包的物品，使得装入背包中物品的总价值最大。</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）设</a:t>
            </a:r>
            <a:r>
              <a:rPr lang="en-US" altLang="zh-CN" sz="2200" dirty="0">
                <a:solidFill>
                  <a:srgbClr val="080808"/>
                </a:solidFill>
                <a:latin typeface="楷体" panose="02010609060101010101" pitchFamily="49" charset="-122"/>
                <a:ea typeface="楷体" panose="02010609060101010101" pitchFamily="49" charset="-122"/>
              </a:rPr>
              <a:t>xi </a:t>
            </a:r>
            <a:r>
              <a:rPr lang="zh-CN" altLang="en-US" sz="2200" dirty="0">
                <a:solidFill>
                  <a:srgbClr val="080808"/>
                </a:solidFill>
                <a:latin typeface="楷体" panose="02010609060101010101" pitchFamily="49" charset="-122"/>
                <a:ea typeface="楷体" panose="02010609060101010101" pitchFamily="49" charset="-122"/>
              </a:rPr>
              <a:t>表示物品 </a:t>
            </a:r>
            <a:r>
              <a:rPr lang="en-US" altLang="zh-CN" sz="2200" dirty="0" err="1">
                <a:solidFill>
                  <a:srgbClr val="080808"/>
                </a:solidFill>
                <a:latin typeface="楷体" panose="02010609060101010101" pitchFamily="49" charset="-122"/>
                <a:ea typeface="楷体" panose="02010609060101010101" pitchFamily="49" charset="-122"/>
              </a:rPr>
              <a:t>i</a:t>
            </a:r>
            <a:r>
              <a:rPr lang="en-US" altLang="zh-CN" sz="2200" dirty="0">
                <a:solidFill>
                  <a:srgbClr val="080808"/>
                </a:solidFill>
                <a:latin typeface="楷体" panose="02010609060101010101" pitchFamily="49" charset="-122"/>
                <a:ea typeface="楷体" panose="02010609060101010101" pitchFamily="49" charset="-122"/>
              </a:rPr>
              <a:t> </a:t>
            </a:r>
            <a:r>
              <a:rPr lang="zh-CN" altLang="en-US" sz="2200" dirty="0">
                <a:solidFill>
                  <a:srgbClr val="080808"/>
                </a:solidFill>
                <a:latin typeface="楷体" panose="02010609060101010101" pitchFamily="49" charset="-122"/>
                <a:ea typeface="楷体" panose="02010609060101010101" pitchFamily="49" charset="-122"/>
              </a:rPr>
              <a:t>装入背包的情况，即解向量：</a:t>
            </a:r>
            <a:r>
              <a:rPr lang="en-US" altLang="zh-CN" sz="2200" dirty="0">
                <a:solidFill>
                  <a:srgbClr val="080808"/>
                </a:solidFill>
                <a:latin typeface="楷体" panose="02010609060101010101" pitchFamily="49" charset="-122"/>
                <a:ea typeface="楷体" panose="02010609060101010101" pitchFamily="49" charset="-122"/>
              </a:rPr>
              <a:t>X=(x1, x2, …, </a:t>
            </a:r>
            <a:r>
              <a:rPr lang="en-US" altLang="zh-CN" sz="2200" dirty="0" err="1">
                <a:solidFill>
                  <a:srgbClr val="080808"/>
                </a:solidFill>
                <a:latin typeface="楷体" panose="02010609060101010101" pitchFamily="49" charset="-122"/>
                <a:ea typeface="楷体" panose="02010609060101010101" pitchFamily="49" charset="-122"/>
              </a:rPr>
              <a:t>xn</a:t>
            </a:r>
            <a:r>
              <a:rPr lang="en-US" altLang="zh-CN" sz="2200" dirty="0">
                <a:solidFill>
                  <a:srgbClr val="080808"/>
                </a:solidFill>
                <a:latin typeface="楷体" panose="02010609060101010101" pitchFamily="49" charset="-122"/>
                <a:ea typeface="楷体" panose="02010609060101010101" pitchFamily="49" charset="-122"/>
              </a:rPr>
              <a:t>), </a:t>
            </a:r>
            <a:r>
              <a:rPr lang="zh-CN" altLang="en-US" sz="2200" dirty="0">
                <a:solidFill>
                  <a:srgbClr val="080808"/>
                </a:solidFill>
                <a:latin typeface="楷体" panose="02010609060101010101" pitchFamily="49" charset="-122"/>
                <a:ea typeface="楷体" panose="02010609060101010101" pitchFamily="49" charset="-122"/>
              </a:rPr>
              <a:t>则</a:t>
            </a:r>
            <a:r>
              <a:rPr lang="en-US" altLang="zh-CN" sz="2200" dirty="0">
                <a:solidFill>
                  <a:srgbClr val="080808"/>
                </a:solidFill>
                <a:latin typeface="楷体" panose="02010609060101010101" pitchFamily="49" charset="-122"/>
                <a:ea typeface="楷体" panose="02010609060101010101" pitchFamily="49" charset="-122"/>
              </a:rPr>
              <a:t>xi</a:t>
            </a:r>
            <a:r>
              <a:rPr lang="zh-CN" altLang="en-US" sz="2200" dirty="0">
                <a:solidFill>
                  <a:srgbClr val="080808"/>
                </a:solidFill>
                <a:latin typeface="楷体" panose="02010609060101010101" pitchFamily="49" charset="-122"/>
                <a:ea typeface="楷体" panose="02010609060101010101" pitchFamily="49" charset="-122"/>
              </a:rPr>
              <a:t>取值只有</a:t>
            </a:r>
            <a:r>
              <a:rPr lang="en-US" altLang="zh-CN" sz="2200" dirty="0">
                <a:solidFill>
                  <a:srgbClr val="080808"/>
                </a:solidFill>
                <a:latin typeface="楷体" panose="02010609060101010101" pitchFamily="49" charset="-122"/>
                <a:ea typeface="楷体" panose="02010609060101010101" pitchFamily="49" charset="-122"/>
              </a:rPr>
              <a:t>0</a:t>
            </a:r>
            <a:r>
              <a:rPr lang="zh-CN" altLang="en-US" sz="2200" dirty="0">
                <a:solidFill>
                  <a:srgbClr val="080808"/>
                </a:solidFill>
                <a:latin typeface="楷体" panose="02010609060101010101" pitchFamily="49" charset="-122"/>
                <a:ea typeface="楷体" panose="02010609060101010101" pitchFamily="49" charset="-122"/>
              </a:rPr>
              <a:t>和</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，当</a:t>
            </a:r>
            <a:r>
              <a:rPr lang="en-US" altLang="zh-CN" sz="2200" dirty="0">
                <a:solidFill>
                  <a:srgbClr val="080808"/>
                </a:solidFill>
                <a:latin typeface="楷体" panose="02010609060101010101" pitchFamily="49" charset="-122"/>
                <a:ea typeface="楷体" panose="02010609060101010101" pitchFamily="49" charset="-122"/>
              </a:rPr>
              <a:t>xi=0</a:t>
            </a:r>
            <a:r>
              <a:rPr lang="zh-CN" altLang="en-US" sz="2200" dirty="0">
                <a:solidFill>
                  <a:srgbClr val="080808"/>
                </a:solidFill>
                <a:latin typeface="楷体" panose="02010609060101010101" pitchFamily="49" charset="-122"/>
                <a:ea typeface="楷体" panose="02010609060101010101" pitchFamily="49" charset="-122"/>
              </a:rPr>
              <a:t>时表示物体</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没被装入背包，当</a:t>
            </a:r>
            <a:r>
              <a:rPr lang="en-US" altLang="zh-CN" sz="2200" dirty="0">
                <a:solidFill>
                  <a:srgbClr val="080808"/>
                </a:solidFill>
                <a:latin typeface="楷体" panose="02010609060101010101" pitchFamily="49" charset="-122"/>
                <a:ea typeface="楷体" panose="02010609060101010101" pitchFamily="49" charset="-122"/>
              </a:rPr>
              <a:t>xi=1</a:t>
            </a:r>
            <a:r>
              <a:rPr lang="zh-CN" altLang="en-US" sz="2200" dirty="0">
                <a:solidFill>
                  <a:srgbClr val="080808"/>
                </a:solidFill>
                <a:latin typeface="楷体" panose="02010609060101010101" pitchFamily="49" charset="-122"/>
                <a:ea typeface="楷体" panose="02010609060101010101" pitchFamily="49" charset="-122"/>
              </a:rPr>
              <a:t>时表示物体</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整个被装入背包。</a:t>
            </a:r>
            <a:endParaRPr lang="en-US" altLang="zh-CN" sz="22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2</a:t>
            </a:r>
            <a:r>
              <a:rPr lang="zh-CN" altLang="en-US" sz="2200" dirty="0">
                <a:solidFill>
                  <a:srgbClr val="080808"/>
                </a:solidFill>
                <a:latin typeface="楷体" panose="02010609060101010101" pitchFamily="49" charset="-122"/>
                <a:ea typeface="楷体" panose="02010609060101010101" pitchFamily="49" charset="-122"/>
              </a:rPr>
              <a:t>）约束条件</a:t>
            </a:r>
            <a:r>
              <a:rPr lang="en-US" altLang="zh-CN" sz="2200" dirty="0">
                <a:solidFill>
                  <a:srgbClr val="080808"/>
                </a:solidFill>
                <a:latin typeface="楷体" panose="02010609060101010101" pitchFamily="49" charset="-122"/>
                <a:ea typeface="楷体" panose="02010609060101010101" pitchFamily="49" charset="-122"/>
              </a:rPr>
              <a:t>:</a:t>
            </a:r>
            <a:r>
              <a:rPr lang="zh-CN" altLang="en-US" sz="2200" dirty="0">
                <a:solidFill>
                  <a:srgbClr val="080808"/>
                </a:solidFill>
                <a:latin typeface="楷体" panose="02010609060101010101" pitchFamily="49" charset="-122"/>
                <a:ea typeface="楷体" panose="02010609060101010101" pitchFamily="49" charset="-122"/>
              </a:rPr>
              <a:t>背包载重量是</a:t>
            </a:r>
            <a:r>
              <a:rPr lang="en-US" altLang="zh-CN" sz="2200" dirty="0">
                <a:solidFill>
                  <a:srgbClr val="080808"/>
                </a:solidFill>
                <a:latin typeface="楷体" panose="02010609060101010101" pitchFamily="49" charset="-122"/>
                <a:ea typeface="楷体" panose="02010609060101010101" pitchFamily="49" charset="-122"/>
              </a:rPr>
              <a:t>C</a:t>
            </a:r>
            <a:r>
              <a:rPr lang="zh-CN" altLang="en-US" sz="2200" dirty="0">
                <a:solidFill>
                  <a:srgbClr val="080808"/>
                </a:solidFill>
                <a:latin typeface="楷体" panose="02010609060101010101" pitchFamily="49" charset="-122"/>
                <a:ea typeface="楷体" panose="02010609060101010101" pitchFamily="49" charset="-122"/>
              </a:rPr>
              <a:t>，因此选入背包中物品的总重量不得超过</a:t>
            </a:r>
            <a:r>
              <a:rPr lang="en-US" altLang="zh-CN" sz="2200" dirty="0">
                <a:solidFill>
                  <a:srgbClr val="080808"/>
                </a:solidFill>
                <a:latin typeface="楷体" panose="02010609060101010101" pitchFamily="49" charset="-122"/>
                <a:ea typeface="楷体" panose="02010609060101010101" pitchFamily="49" charset="-122"/>
              </a:rPr>
              <a:t>C</a:t>
            </a:r>
            <a:r>
              <a:rPr lang="zh-CN" altLang="en-US" sz="2200" dirty="0">
                <a:solidFill>
                  <a:srgbClr val="080808"/>
                </a:solidFill>
                <a:latin typeface="楷体" panose="02010609060101010101" pitchFamily="49" charset="-122"/>
                <a:ea typeface="楷体" panose="02010609060101010101" pitchFamily="49" charset="-122"/>
              </a:rPr>
              <a:t>，即</a:t>
            </a:r>
            <a:r>
              <a:rPr lang="en-US" altLang="zh-CN" sz="2200" dirty="0">
                <a:solidFill>
                  <a:srgbClr val="080808"/>
                </a:solidFill>
                <a:latin typeface="楷体" panose="02010609060101010101" pitchFamily="49" charset="-122"/>
                <a:ea typeface="楷体" panose="02010609060101010101" pitchFamily="49" charset="-122"/>
              </a:rPr>
              <a:t>:</a:t>
            </a:r>
            <a:endParaRPr lang="zh-CN" altLang="en-US" sz="2200" dirty="0">
              <a:solidFill>
                <a:srgbClr val="080808"/>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681680E6-724E-4601-8025-F11D175FEF3D}"/>
              </a:ext>
            </a:extLst>
          </p:cNvPr>
          <p:cNvSpPr/>
          <p:nvPr/>
        </p:nvSpPr>
        <p:spPr>
          <a:xfrm>
            <a:off x="36549" y="1097697"/>
            <a:ext cx="2719014" cy="727571"/>
          </a:xfrm>
          <a:prstGeom prst="rect">
            <a:avLst/>
          </a:prstGeom>
        </p:spPr>
        <p:txBody>
          <a:bodyPr wrap="none">
            <a:spAutoFit/>
          </a:bodyPr>
          <a:lstStyle/>
          <a:p>
            <a:pPr algn="just">
              <a:lnSpc>
                <a:spcPct val="172000"/>
              </a:lnSpc>
              <a:spcBef>
                <a:spcPts val="300"/>
              </a:spcBef>
              <a:spcAft>
                <a:spcPts val="300"/>
              </a:spcAft>
            </a:pPr>
            <a:r>
              <a:rPr lang="en-US" altLang="zh-CN" sz="2400" b="1" kern="100" dirty="0">
                <a:latin typeface="Cambria" panose="02040503050406030204" pitchFamily="18" charset="0"/>
                <a:cs typeface="Times New Roman" panose="02020603050405020304" pitchFamily="18" charset="0"/>
              </a:rPr>
              <a:t>5.2.4 </a:t>
            </a:r>
            <a:r>
              <a:rPr lang="en-US" altLang="zh-CN" sz="2400" b="1" kern="100" dirty="0" smtClean="0">
                <a:latin typeface="Cambria" panose="02040503050406030204" pitchFamily="18" charset="0"/>
                <a:cs typeface="Times New Roman" panose="02020603050405020304" pitchFamily="18" charset="0"/>
              </a:rPr>
              <a:t> 0-1</a:t>
            </a:r>
            <a:r>
              <a:rPr lang="zh-CN" altLang="en-US" sz="2400" b="1" kern="100" dirty="0">
                <a:latin typeface="Cambria" panose="02040503050406030204" pitchFamily="18" charset="0"/>
                <a:cs typeface="Times New Roman" panose="02020603050405020304" pitchFamily="18" charset="0"/>
              </a:rPr>
              <a:t>背包问题</a:t>
            </a:r>
            <a:endParaRPr lang="zh-CN" altLang="zh-CN" sz="2400" b="1" kern="100" dirty="0">
              <a:effectLst/>
              <a:latin typeface="Cambria" panose="020405030504060302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CD5FFF92-8AF9-4377-91CF-8E302D712691}"/>
              </a:ext>
            </a:extLst>
          </p:cNvPr>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3620248" y="4425638"/>
            <a:ext cx="1903501" cy="615414"/>
          </a:xfrm>
          <a:prstGeom prst="rect">
            <a:avLst/>
          </a:prstGeom>
          <a:solidFill>
            <a:srgbClr val="FFFFFF"/>
          </a:solidFill>
        </p:spPr>
      </p:pic>
      <p:sp>
        <p:nvSpPr>
          <p:cNvPr id="7" name="Text Box 4">
            <a:extLst>
              <a:ext uri="{FF2B5EF4-FFF2-40B4-BE49-F238E27FC236}">
                <a16:creationId xmlns:a16="http://schemas.microsoft.com/office/drawing/2014/main" id="{CC5B7D8C-7567-46CD-B028-C30973FBEDBB}"/>
              </a:ext>
            </a:extLst>
          </p:cNvPr>
          <p:cNvSpPr txBox="1">
            <a:spLocks noChangeArrowheads="1"/>
          </p:cNvSpPr>
          <p:nvPr/>
        </p:nvSpPr>
        <p:spPr bwMode="auto">
          <a:xfrm>
            <a:off x="223760" y="5149373"/>
            <a:ext cx="869647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3</a:t>
            </a:r>
            <a:r>
              <a:rPr lang="zh-CN" altLang="en-US" sz="2200" dirty="0">
                <a:solidFill>
                  <a:srgbClr val="080808"/>
                </a:solidFill>
                <a:latin typeface="楷体" panose="02010609060101010101" pitchFamily="49" charset="-122"/>
                <a:ea typeface="楷体" panose="02010609060101010101" pitchFamily="49" charset="-122"/>
              </a:rPr>
              <a:t>）问题的求解目标</a:t>
            </a:r>
            <a:r>
              <a:rPr lang="en-US" altLang="zh-CN" sz="2200" dirty="0">
                <a:solidFill>
                  <a:srgbClr val="080808"/>
                </a:solidFill>
                <a:latin typeface="楷体" panose="02010609060101010101" pitchFamily="49" charset="-122"/>
                <a:ea typeface="楷体" panose="02010609060101010101" pitchFamily="49" charset="-122"/>
              </a:rPr>
              <a:t>:</a:t>
            </a:r>
            <a:r>
              <a:rPr lang="zh-CN" altLang="en-US" sz="2200" dirty="0">
                <a:solidFill>
                  <a:srgbClr val="080808"/>
                </a:solidFill>
                <a:latin typeface="楷体" panose="02010609060101010101" pitchFamily="49" charset="-122"/>
                <a:ea typeface="楷体" panose="02010609060101010101" pitchFamily="49" charset="-122"/>
              </a:rPr>
              <a:t>背包中的物品总价值最大，即</a:t>
            </a:r>
            <a:r>
              <a:rPr lang="en-US" altLang="zh-CN" sz="2200" dirty="0">
                <a:solidFill>
                  <a:srgbClr val="080808"/>
                </a:solidFill>
                <a:latin typeface="楷体" panose="02010609060101010101" pitchFamily="49" charset="-122"/>
                <a:ea typeface="楷体" panose="02010609060101010101" pitchFamily="49" charset="-122"/>
              </a:rPr>
              <a:t>:</a:t>
            </a:r>
            <a:endParaRPr lang="zh-CN" altLang="en-US" sz="2200" dirty="0">
              <a:solidFill>
                <a:srgbClr val="080808"/>
              </a:solidFill>
              <a:latin typeface="楷体" panose="02010609060101010101" pitchFamily="49" charset="-122"/>
              <a:ea typeface="楷体" panose="02010609060101010101" pitchFamily="49" charset="-122"/>
            </a:endParaRPr>
          </a:p>
        </p:txBody>
      </p:sp>
      <p:pic>
        <p:nvPicPr>
          <p:cNvPr id="8" name="图片 7">
            <a:extLst>
              <a:ext uri="{FF2B5EF4-FFF2-40B4-BE49-F238E27FC236}">
                <a16:creationId xmlns:a16="http://schemas.microsoft.com/office/drawing/2014/main" id="{D2B34561-9193-4D86-A374-40DEC48FD6DC}"/>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820627" y="5796903"/>
            <a:ext cx="1502746" cy="883140"/>
          </a:xfrm>
          <a:prstGeom prst="rect">
            <a:avLst/>
          </a:prstGeom>
          <a:noFill/>
        </p:spPr>
      </p:pic>
    </p:spTree>
    <p:extLst>
      <p:ext uri="{BB962C8B-B14F-4D97-AF65-F5344CB8AC3E}">
        <p14:creationId xmlns:p14="http://schemas.microsoft.com/office/powerpoint/2010/main" val="1751132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179512" y="1478709"/>
            <a:ext cx="892024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200" dirty="0" smtClean="0">
                <a:solidFill>
                  <a:srgbClr val="080808"/>
                </a:solidFill>
                <a:latin typeface="楷体" panose="02010609060101010101" pitchFamily="49" charset="-122"/>
                <a:ea typeface="楷体" panose="02010609060101010101" pitchFamily="49" charset="-122"/>
              </a:rPr>
              <a:t>解题</a:t>
            </a:r>
            <a:r>
              <a:rPr lang="zh-CN" altLang="en-US" sz="2200" dirty="0">
                <a:solidFill>
                  <a:srgbClr val="080808"/>
                </a:solidFill>
                <a:latin typeface="楷体" panose="02010609060101010101" pitchFamily="49" charset="-122"/>
                <a:ea typeface="楷体" panose="02010609060101010101" pitchFamily="49" charset="-122"/>
              </a:rPr>
              <a:t>思路：</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使用动态规划法来求解。将</a:t>
            </a:r>
            <a:r>
              <a:rPr lang="en-US" altLang="zh-CN" sz="2200" dirty="0">
                <a:solidFill>
                  <a:srgbClr val="080808"/>
                </a:solidFill>
                <a:latin typeface="楷体" panose="02010609060101010101" pitchFamily="49" charset="-122"/>
                <a:ea typeface="楷体" panose="02010609060101010101" pitchFamily="49" charset="-122"/>
              </a:rPr>
              <a:t>0/1</a:t>
            </a:r>
            <a:r>
              <a:rPr lang="zh-CN" altLang="en-US" sz="2200" dirty="0">
                <a:solidFill>
                  <a:srgbClr val="080808"/>
                </a:solidFill>
                <a:latin typeface="楷体" panose="02010609060101010101" pitchFamily="49" charset="-122"/>
                <a:ea typeface="楷体" panose="02010609060101010101" pitchFamily="49" charset="-122"/>
              </a:rPr>
              <a:t>背包问题看作是一个决策序列</a:t>
            </a:r>
            <a:r>
              <a:rPr lang="en-US" altLang="zh-CN" sz="2200" dirty="0">
                <a:solidFill>
                  <a:srgbClr val="080808"/>
                </a:solidFill>
                <a:latin typeface="楷体" panose="02010609060101010101" pitchFamily="49" charset="-122"/>
                <a:ea typeface="楷体" panose="02010609060101010101" pitchFamily="49" charset="-122"/>
              </a:rPr>
              <a:t>(x1, x2, …, </a:t>
            </a:r>
            <a:r>
              <a:rPr lang="en-US" altLang="zh-CN" sz="2200" dirty="0" err="1">
                <a:solidFill>
                  <a:srgbClr val="080808"/>
                </a:solidFill>
                <a:latin typeface="楷体" panose="02010609060101010101" pitchFamily="49" charset="-122"/>
                <a:ea typeface="楷体" panose="02010609060101010101" pitchFamily="49" charset="-122"/>
              </a:rPr>
              <a:t>xn</a:t>
            </a:r>
            <a:r>
              <a:rPr lang="en-US" altLang="zh-CN" sz="2200" dirty="0">
                <a:solidFill>
                  <a:srgbClr val="080808"/>
                </a:solidFill>
                <a:latin typeface="楷体" panose="02010609060101010101" pitchFamily="49" charset="-122"/>
                <a:ea typeface="楷体" panose="02010609060101010101" pitchFamily="49" charset="-122"/>
              </a:rPr>
              <a:t>)</a:t>
            </a:r>
            <a:r>
              <a:rPr lang="zh-CN" altLang="en-US" sz="2200" dirty="0">
                <a:solidFill>
                  <a:srgbClr val="080808"/>
                </a:solidFill>
                <a:latin typeface="楷体" panose="02010609060101010101" pitchFamily="49" charset="-122"/>
                <a:ea typeface="楷体" panose="02010609060101010101" pitchFamily="49" charset="-122"/>
              </a:rPr>
              <a:t>，对其中的</a:t>
            </a:r>
            <a:r>
              <a:rPr lang="en-US" altLang="zh-CN" sz="2200" dirty="0">
                <a:solidFill>
                  <a:srgbClr val="080808"/>
                </a:solidFill>
                <a:latin typeface="楷体" panose="02010609060101010101" pitchFamily="49" charset="-122"/>
                <a:ea typeface="楷体" panose="02010609060101010101" pitchFamily="49" charset="-122"/>
              </a:rPr>
              <a:t>xi </a:t>
            </a:r>
            <a:r>
              <a:rPr lang="zh-CN" altLang="en-US" sz="2200" dirty="0">
                <a:solidFill>
                  <a:srgbClr val="080808"/>
                </a:solidFill>
                <a:latin typeface="楷体" panose="02010609060101010101" pitchFamily="49" charset="-122"/>
                <a:ea typeface="楷体" panose="02010609060101010101" pitchFamily="49" charset="-122"/>
              </a:rPr>
              <a:t>的决策是取</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还是</a:t>
            </a:r>
            <a:r>
              <a:rPr lang="en-US" altLang="zh-CN" sz="2200" dirty="0">
                <a:solidFill>
                  <a:srgbClr val="080808"/>
                </a:solidFill>
                <a:latin typeface="楷体" panose="02010609060101010101" pitchFamily="49" charset="-122"/>
                <a:ea typeface="楷体" panose="02010609060101010101" pitchFamily="49" charset="-122"/>
              </a:rPr>
              <a:t>0</a:t>
            </a:r>
            <a:r>
              <a:rPr lang="zh-CN" altLang="en-US" sz="2200" dirty="0">
                <a:solidFill>
                  <a:srgbClr val="080808"/>
                </a:solidFill>
                <a:latin typeface="楷体" panose="02010609060101010101" pitchFamily="49" charset="-122"/>
                <a:ea typeface="楷体" panose="02010609060101010101" pitchFamily="49" charset="-122"/>
              </a:rPr>
              <a:t>。在决策</a:t>
            </a:r>
            <a:r>
              <a:rPr lang="en-US" altLang="zh-CN" sz="2200" dirty="0">
                <a:solidFill>
                  <a:srgbClr val="080808"/>
                </a:solidFill>
                <a:latin typeface="楷体" panose="02010609060101010101" pitchFamily="49" charset="-122"/>
                <a:ea typeface="楷体" panose="02010609060101010101" pitchFamily="49" charset="-122"/>
              </a:rPr>
              <a:t>xi </a:t>
            </a:r>
            <a:r>
              <a:rPr lang="zh-CN" altLang="en-US" sz="2200" dirty="0">
                <a:solidFill>
                  <a:srgbClr val="080808"/>
                </a:solidFill>
                <a:latin typeface="楷体" panose="02010609060101010101" pitchFamily="49" charset="-122"/>
                <a:ea typeface="楷体" panose="02010609060101010101" pitchFamily="49" charset="-122"/>
              </a:rPr>
              <a:t>时，有以下两种状态：</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）背包装不下物品</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，取 </a:t>
            </a:r>
            <a:r>
              <a:rPr lang="en-US" altLang="zh-CN" sz="2200" dirty="0">
                <a:solidFill>
                  <a:srgbClr val="080808"/>
                </a:solidFill>
                <a:latin typeface="楷体" panose="02010609060101010101" pitchFamily="49" charset="-122"/>
                <a:ea typeface="楷体" panose="02010609060101010101" pitchFamily="49" charset="-122"/>
              </a:rPr>
              <a:t>xi=0</a:t>
            </a:r>
            <a:r>
              <a:rPr lang="zh-CN" altLang="en-US" sz="2200" dirty="0">
                <a:solidFill>
                  <a:srgbClr val="080808"/>
                </a:solidFill>
                <a:latin typeface="楷体" panose="02010609060101010101" pitchFamily="49" charset="-122"/>
                <a:ea typeface="楷体" panose="02010609060101010101" pitchFamily="49" charset="-122"/>
              </a:rPr>
              <a:t>，背包原价值不变；</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2</a:t>
            </a:r>
            <a:r>
              <a:rPr lang="zh-CN" altLang="en-US" sz="2200" dirty="0">
                <a:solidFill>
                  <a:srgbClr val="080808"/>
                </a:solidFill>
                <a:latin typeface="楷体" panose="02010609060101010101" pitchFamily="49" charset="-122"/>
                <a:ea typeface="楷体" panose="02010609060101010101" pitchFamily="49" charset="-122"/>
              </a:rPr>
              <a:t>）背包可以装下物品</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，取 </a:t>
            </a:r>
            <a:r>
              <a:rPr lang="en-US" altLang="zh-CN" sz="2200" dirty="0">
                <a:solidFill>
                  <a:srgbClr val="080808"/>
                </a:solidFill>
                <a:latin typeface="楷体" panose="02010609060101010101" pitchFamily="49" charset="-122"/>
                <a:ea typeface="楷体" panose="02010609060101010101" pitchFamily="49" charset="-122"/>
              </a:rPr>
              <a:t>xi=1</a:t>
            </a:r>
            <a:r>
              <a:rPr lang="zh-CN" altLang="en-US" sz="2200" dirty="0">
                <a:solidFill>
                  <a:srgbClr val="080808"/>
                </a:solidFill>
                <a:latin typeface="楷体" panose="02010609060101010101" pitchFamily="49" charset="-122"/>
                <a:ea typeface="楷体" panose="02010609060101010101" pitchFamily="49" charset="-122"/>
              </a:rPr>
              <a:t>，背包价值增加了</a:t>
            </a:r>
            <a:r>
              <a:rPr lang="en-US" altLang="zh-CN" sz="2200" dirty="0">
                <a:solidFill>
                  <a:srgbClr val="080808"/>
                </a:solidFill>
                <a:latin typeface="楷体" panose="02010609060101010101" pitchFamily="49" charset="-122"/>
                <a:ea typeface="楷体" panose="02010609060101010101" pitchFamily="49" charset="-122"/>
              </a:rPr>
              <a:t>vi</a:t>
            </a:r>
            <a:r>
              <a:rPr lang="zh-CN" altLang="en-US" sz="22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两种情况下背包价值的最大者就是对</a:t>
            </a:r>
            <a:r>
              <a:rPr lang="en-US" altLang="zh-CN" sz="2200" dirty="0">
                <a:solidFill>
                  <a:srgbClr val="080808"/>
                </a:solidFill>
                <a:latin typeface="楷体" panose="02010609060101010101" pitchFamily="49" charset="-122"/>
                <a:ea typeface="楷体" panose="02010609060101010101" pitchFamily="49" charset="-122"/>
              </a:rPr>
              <a:t>xi</a:t>
            </a:r>
            <a:r>
              <a:rPr lang="zh-CN" altLang="en-US" sz="2200" dirty="0">
                <a:solidFill>
                  <a:srgbClr val="080808"/>
                </a:solidFill>
                <a:latin typeface="楷体" panose="02010609060101010101" pitchFamily="49" charset="-122"/>
                <a:ea typeface="楷体" panose="02010609060101010101" pitchFamily="49" charset="-122"/>
              </a:rPr>
              <a:t>决策后的背包价值。</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将</a:t>
            </a:r>
            <a:r>
              <a:rPr lang="en-US" altLang="zh-CN" sz="2200" dirty="0">
                <a:solidFill>
                  <a:srgbClr val="080808"/>
                </a:solidFill>
                <a:latin typeface="楷体" panose="02010609060101010101" pitchFamily="49" charset="-122"/>
                <a:ea typeface="楷体" panose="02010609060101010101" pitchFamily="49" charset="-122"/>
              </a:rPr>
              <a:t>V(</a:t>
            </a:r>
            <a:r>
              <a:rPr lang="en-US" altLang="zh-CN" sz="2200" dirty="0" err="1">
                <a:solidFill>
                  <a:srgbClr val="080808"/>
                </a:solidFill>
                <a:latin typeface="楷体" panose="02010609060101010101" pitchFamily="49" charset="-122"/>
                <a:ea typeface="楷体" panose="02010609060101010101" pitchFamily="49" charset="-122"/>
              </a:rPr>
              <a:t>i</a:t>
            </a:r>
            <a:r>
              <a:rPr lang="en-US" altLang="zh-CN" sz="2200" dirty="0">
                <a:solidFill>
                  <a:srgbClr val="080808"/>
                </a:solidFill>
                <a:latin typeface="楷体" panose="02010609060101010101" pitchFamily="49" charset="-122"/>
                <a:ea typeface="楷体" panose="02010609060101010101" pitchFamily="49" charset="-122"/>
              </a:rPr>
              <a:t>, j) </a:t>
            </a:r>
            <a:r>
              <a:rPr lang="zh-CN" altLang="en-US" sz="2200" dirty="0">
                <a:solidFill>
                  <a:srgbClr val="080808"/>
                </a:solidFill>
                <a:latin typeface="楷体" panose="02010609060101010101" pitchFamily="49" charset="-122"/>
                <a:ea typeface="楷体" panose="02010609060101010101" pitchFamily="49" charset="-122"/>
              </a:rPr>
              <a:t>定义为该问题的状态，表示前</a:t>
            </a:r>
            <a:r>
              <a:rPr lang="en-US" altLang="zh-CN" sz="2200" dirty="0" err="1">
                <a:solidFill>
                  <a:srgbClr val="080808"/>
                </a:solidFill>
                <a:latin typeface="楷体" panose="02010609060101010101" pitchFamily="49" charset="-122"/>
                <a:ea typeface="楷体" panose="02010609060101010101" pitchFamily="49" charset="-122"/>
              </a:rPr>
              <a:t>i</a:t>
            </a:r>
            <a:r>
              <a:rPr lang="en-US" altLang="zh-CN" sz="2200" dirty="0">
                <a:solidFill>
                  <a:srgbClr val="080808"/>
                </a:solidFill>
                <a:latin typeface="楷体" panose="02010609060101010101" pitchFamily="49" charset="-122"/>
                <a:ea typeface="楷体" panose="02010609060101010101" pitchFamily="49" charset="-122"/>
              </a:rPr>
              <a:t> </a:t>
            </a:r>
            <a:r>
              <a:rPr lang="zh-CN" altLang="en-US" sz="2200" dirty="0">
                <a:solidFill>
                  <a:srgbClr val="080808"/>
                </a:solidFill>
                <a:latin typeface="楷体" panose="02010609060101010101" pitchFamily="49" charset="-122"/>
                <a:ea typeface="楷体" panose="02010609060101010101" pitchFamily="49" charset="-122"/>
              </a:rPr>
              <a:t>个物品中能够装入容量为</a:t>
            </a:r>
            <a:r>
              <a:rPr lang="en-US" altLang="zh-CN" sz="2200" dirty="0">
                <a:solidFill>
                  <a:srgbClr val="080808"/>
                </a:solidFill>
                <a:latin typeface="楷体" panose="02010609060101010101" pitchFamily="49" charset="-122"/>
                <a:ea typeface="楷体" panose="02010609060101010101" pitchFamily="49" charset="-122"/>
              </a:rPr>
              <a:t>j</a:t>
            </a: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1≤j≤C</a:t>
            </a:r>
            <a:r>
              <a:rPr lang="zh-CN" altLang="en-US" sz="2200" dirty="0">
                <a:solidFill>
                  <a:srgbClr val="080808"/>
                </a:solidFill>
                <a:latin typeface="楷体" panose="02010609060101010101" pitchFamily="49" charset="-122"/>
                <a:ea typeface="楷体" panose="02010609060101010101" pitchFamily="49" charset="-122"/>
              </a:rPr>
              <a:t>）的背包获得的最大价值，则可以得到如下状态转移方程：</a:t>
            </a:r>
          </a:p>
        </p:txBody>
      </p:sp>
      <p:pic>
        <p:nvPicPr>
          <p:cNvPr id="3" name="图片 2">
            <a:extLst>
              <a:ext uri="{FF2B5EF4-FFF2-40B4-BE49-F238E27FC236}">
                <a16:creationId xmlns:a16="http://schemas.microsoft.com/office/drawing/2014/main" id="{3784F6E8-15C2-42EF-BB26-73BF41724A05}"/>
              </a:ext>
            </a:extLst>
          </p:cNvPr>
          <p:cNvPicPr>
            <a:picLocks noChangeAspect="1"/>
          </p:cNvPicPr>
          <p:nvPr/>
        </p:nvPicPr>
        <p:blipFill>
          <a:blip r:embed="rId7"/>
          <a:stretch>
            <a:fillRect/>
          </a:stretch>
        </p:blipFill>
        <p:spPr>
          <a:xfrm>
            <a:off x="683568" y="4869160"/>
            <a:ext cx="7293251" cy="897873"/>
          </a:xfrm>
          <a:prstGeom prst="rect">
            <a:avLst/>
          </a:prstGeom>
        </p:spPr>
      </p:pic>
    </p:spTree>
    <p:extLst>
      <p:ext uri="{BB962C8B-B14F-4D97-AF65-F5344CB8AC3E}">
        <p14:creationId xmlns:p14="http://schemas.microsoft.com/office/powerpoint/2010/main" val="3619005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a:extLst>
              <a:ext uri="{FF2B5EF4-FFF2-40B4-BE49-F238E27FC236}">
                <a16:creationId xmlns:a16="http://schemas.microsoft.com/office/drawing/2014/main" id="{FECA7CB6-2492-4E84-BB98-B1F24535A828}"/>
              </a:ext>
            </a:extLst>
          </p:cNvPr>
          <p:cNvSpPr txBox="1">
            <a:spLocks noChangeArrowheads="1"/>
          </p:cNvSpPr>
          <p:nvPr/>
        </p:nvSpPr>
        <p:spPr bwMode="auto">
          <a:xfrm>
            <a:off x="2555776" y="1196752"/>
            <a:ext cx="4298585" cy="584775"/>
          </a:xfrm>
          <a:prstGeom prst="rect">
            <a:avLst/>
          </a:prstGeom>
          <a:noFill/>
          <a:ln w="9525">
            <a:noFill/>
            <a:miter lim="800000"/>
            <a:headEnd/>
            <a:tailEnd/>
          </a:ln>
          <a:effectLst/>
        </p:spPr>
        <p:txBody>
          <a:bodyPr wrap="square">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itchFamily="49" charset="-122"/>
              </a:rPr>
              <a:t>5.1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itchFamily="49" charset="-122"/>
              </a:rPr>
              <a:t>动态规划法概述</a:t>
            </a:r>
          </a:p>
        </p:txBody>
      </p:sp>
      <p:sp>
        <p:nvSpPr>
          <p:cNvPr id="4"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528604" y="2060848"/>
            <a:ext cx="8352928"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动态规划法是由美国数学家贝尔曼在研究最优控制问题时提出，是一种求解多阶段决策最优化问题的工具，已被成功应用于解决许多领域的问题，是常用的计算机算法设计方法之一。其基本思想是将待求解的问题按阶段分解成若干个子问题，而后按照顺序求解各阶段的子问题，前一阶段子问题的解能够为后一阶段子问题的求解提供信息。在求解任一阶段的子问题时，会列出所有可能的局部解，通过决策保留那些有可能达到最优的局部解。依次解决各阶段的子问题，最后一个阶段子问题的解就是初始问题的解。各个子问题的解只跟它前面的子问题的解相关，其中各个子问题的解都是当前状态下所得的最优解，而整个问题的最优解是由各个子问题的最优解组成的。</a:t>
            </a:r>
          </a:p>
        </p:txBody>
      </p:sp>
    </p:spTree>
    <p:extLst>
      <p:ext uri="{BB962C8B-B14F-4D97-AF65-F5344CB8AC3E}">
        <p14:creationId xmlns:p14="http://schemas.microsoft.com/office/powerpoint/2010/main" val="2075309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111879" y="2636912"/>
            <a:ext cx="892024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）背包的容量</a:t>
            </a:r>
            <a:r>
              <a:rPr lang="en-US" altLang="zh-CN" sz="2200" dirty="0">
                <a:solidFill>
                  <a:srgbClr val="080808"/>
                </a:solidFill>
                <a:latin typeface="楷体" panose="02010609060101010101" pitchFamily="49" charset="-122"/>
                <a:ea typeface="楷体" panose="02010609060101010101" pitchFamily="49" charset="-122"/>
              </a:rPr>
              <a:t>&lt;</a:t>
            </a:r>
            <a:r>
              <a:rPr lang="zh-CN" altLang="en-US" sz="2200" dirty="0">
                <a:solidFill>
                  <a:srgbClr val="080808"/>
                </a:solidFill>
                <a:latin typeface="楷体" panose="02010609060101010101" pitchFamily="49" charset="-122"/>
                <a:ea typeface="楷体" panose="02010609060101010101" pitchFamily="49" charset="-122"/>
              </a:rPr>
              <a:t>第</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个物品的重量，物品</a:t>
            </a:r>
            <a:r>
              <a:rPr lang="en-US" altLang="zh-CN" sz="2200" dirty="0" err="1">
                <a:solidFill>
                  <a:srgbClr val="080808"/>
                </a:solidFill>
                <a:latin typeface="楷体" panose="02010609060101010101" pitchFamily="49" charset="-122"/>
                <a:ea typeface="楷体" panose="02010609060101010101" pitchFamily="49" charset="-122"/>
              </a:rPr>
              <a:t>i</a:t>
            </a:r>
            <a:r>
              <a:rPr lang="en-US" altLang="zh-CN" sz="2200" dirty="0">
                <a:solidFill>
                  <a:srgbClr val="080808"/>
                </a:solidFill>
                <a:latin typeface="楷体" panose="02010609060101010101" pitchFamily="49" charset="-122"/>
                <a:ea typeface="楷体" panose="02010609060101010101" pitchFamily="49" charset="-122"/>
              </a:rPr>
              <a:t> </a:t>
            </a:r>
            <a:r>
              <a:rPr lang="zh-CN" altLang="en-US" sz="2200" dirty="0">
                <a:solidFill>
                  <a:srgbClr val="080808"/>
                </a:solidFill>
                <a:latin typeface="楷体" panose="02010609060101010101" pitchFamily="49" charset="-122"/>
                <a:ea typeface="楷体" panose="02010609060101010101" pitchFamily="49" charset="-122"/>
              </a:rPr>
              <a:t>就不能装入背包；此时背包最大价值都不会发生变化。</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2</a:t>
            </a:r>
            <a:r>
              <a:rPr lang="zh-CN" altLang="en-US" sz="2200" dirty="0">
                <a:solidFill>
                  <a:srgbClr val="080808"/>
                </a:solidFill>
                <a:latin typeface="楷体" panose="02010609060101010101" pitchFamily="49" charset="-122"/>
                <a:ea typeface="楷体" panose="02010609060101010101" pitchFamily="49" charset="-122"/>
              </a:rPr>
              <a:t>）背包的容量</a:t>
            </a:r>
            <a:r>
              <a:rPr lang="en-US" altLang="zh-CN" sz="2200" dirty="0">
                <a:solidFill>
                  <a:srgbClr val="080808"/>
                </a:solidFill>
                <a:latin typeface="楷体" panose="02010609060101010101" pitchFamily="49" charset="-122"/>
                <a:ea typeface="楷体" panose="02010609060101010101" pitchFamily="49" charset="-122"/>
              </a:rPr>
              <a:t>&gt;</a:t>
            </a:r>
            <a:r>
              <a:rPr lang="zh-CN" altLang="en-US" sz="2200" dirty="0">
                <a:solidFill>
                  <a:srgbClr val="080808"/>
                </a:solidFill>
                <a:latin typeface="楷体" panose="02010609060101010101" pitchFamily="49" charset="-122"/>
                <a:ea typeface="楷体" panose="02010609060101010101" pitchFamily="49" charset="-122"/>
              </a:rPr>
              <a:t>第</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个物品的重量，物品</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可以装入背包，此时有两个选择：</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①物品</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装入背包，此时背包的价值是把前</a:t>
            </a:r>
            <a:r>
              <a:rPr lang="en-US" altLang="zh-CN" sz="2200" dirty="0">
                <a:solidFill>
                  <a:srgbClr val="080808"/>
                </a:solidFill>
                <a:latin typeface="楷体" panose="02010609060101010101" pitchFamily="49" charset="-122"/>
                <a:ea typeface="楷体" panose="02010609060101010101" pitchFamily="49" charset="-122"/>
              </a:rPr>
              <a:t>i-1</a:t>
            </a:r>
            <a:r>
              <a:rPr lang="zh-CN" altLang="en-US" sz="2200" dirty="0">
                <a:solidFill>
                  <a:srgbClr val="080808"/>
                </a:solidFill>
                <a:latin typeface="楷体" panose="02010609060101010101" pitchFamily="49" charset="-122"/>
                <a:ea typeface="楷体" panose="02010609060101010101" pitchFamily="49" charset="-122"/>
              </a:rPr>
              <a:t>个物品装入容量为</a:t>
            </a:r>
            <a:r>
              <a:rPr lang="en-US" altLang="zh-CN" sz="2200" dirty="0">
                <a:solidFill>
                  <a:srgbClr val="080808"/>
                </a:solidFill>
                <a:latin typeface="楷体" panose="02010609060101010101" pitchFamily="49" charset="-122"/>
                <a:ea typeface="楷体" panose="02010609060101010101" pitchFamily="49" charset="-122"/>
              </a:rPr>
              <a:t>j-</a:t>
            </a:r>
            <a:r>
              <a:rPr lang="en-US" altLang="zh-CN" sz="2200" dirty="0" err="1">
                <a:solidFill>
                  <a:srgbClr val="080808"/>
                </a:solidFill>
                <a:latin typeface="楷体" panose="02010609060101010101" pitchFamily="49" charset="-122"/>
                <a:ea typeface="楷体" panose="02010609060101010101" pitchFamily="49" charset="-122"/>
              </a:rPr>
              <a:t>wi</a:t>
            </a:r>
            <a:r>
              <a:rPr lang="zh-CN" altLang="en-US" sz="2200" dirty="0">
                <a:solidFill>
                  <a:srgbClr val="080808"/>
                </a:solidFill>
                <a:latin typeface="楷体" panose="02010609060101010101" pitchFamily="49" charset="-122"/>
                <a:ea typeface="楷体" panose="02010609060101010101" pitchFamily="49" charset="-122"/>
              </a:rPr>
              <a:t>背包中的价值加上第</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个物品的价值</a:t>
            </a:r>
            <a:r>
              <a:rPr lang="en-US" altLang="zh-CN" sz="2200" dirty="0">
                <a:solidFill>
                  <a:srgbClr val="080808"/>
                </a:solidFill>
                <a:latin typeface="楷体" panose="02010609060101010101" pitchFamily="49" charset="-122"/>
                <a:ea typeface="楷体" panose="02010609060101010101" pitchFamily="49" charset="-122"/>
              </a:rPr>
              <a:t>vi</a:t>
            </a:r>
            <a:r>
              <a:rPr lang="zh-CN" altLang="en-US" sz="22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②物品</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不装入背包，此时则背包的价值是把前</a:t>
            </a:r>
            <a:r>
              <a:rPr lang="en-US" altLang="zh-CN" sz="2200" dirty="0">
                <a:solidFill>
                  <a:srgbClr val="080808"/>
                </a:solidFill>
                <a:latin typeface="楷体" panose="02010609060101010101" pitchFamily="49" charset="-122"/>
                <a:ea typeface="楷体" panose="02010609060101010101" pitchFamily="49" charset="-122"/>
              </a:rPr>
              <a:t>i-1</a:t>
            </a:r>
            <a:r>
              <a:rPr lang="zh-CN" altLang="en-US" sz="2200" dirty="0">
                <a:solidFill>
                  <a:srgbClr val="080808"/>
                </a:solidFill>
                <a:latin typeface="楷体" panose="02010609060101010101" pitchFamily="49" charset="-122"/>
                <a:ea typeface="楷体" panose="02010609060101010101" pitchFamily="49" charset="-122"/>
              </a:rPr>
              <a:t>个物品装入容量为</a:t>
            </a:r>
            <a:r>
              <a:rPr lang="en-US" altLang="zh-CN" sz="2200" dirty="0">
                <a:solidFill>
                  <a:srgbClr val="080808"/>
                </a:solidFill>
                <a:latin typeface="楷体" panose="02010609060101010101" pitchFamily="49" charset="-122"/>
                <a:ea typeface="楷体" panose="02010609060101010101" pitchFamily="49" charset="-122"/>
              </a:rPr>
              <a:t>j</a:t>
            </a:r>
            <a:r>
              <a:rPr lang="zh-CN" altLang="en-US" sz="2200" dirty="0">
                <a:solidFill>
                  <a:srgbClr val="080808"/>
                </a:solidFill>
                <a:latin typeface="楷体" panose="02010609060101010101" pitchFamily="49" charset="-122"/>
                <a:ea typeface="楷体" panose="02010609060101010101" pitchFamily="49" charset="-122"/>
              </a:rPr>
              <a:t>的背包中的价值。</a:t>
            </a:r>
          </a:p>
          <a:p>
            <a:pPr>
              <a:spcBef>
                <a:spcPts val="0"/>
              </a:spcBef>
              <a:buSzTx/>
              <a:buFontTx/>
              <a:buNone/>
            </a:pPr>
            <a:r>
              <a:rPr lang="zh-CN" altLang="en-US" sz="2200" dirty="0">
                <a:solidFill>
                  <a:srgbClr val="080808"/>
                </a:solidFill>
                <a:latin typeface="楷体" panose="02010609060101010101" pitchFamily="49" charset="-122"/>
                <a:ea typeface="楷体" panose="02010609060101010101" pitchFamily="49" charset="-122"/>
              </a:rPr>
              <a:t>取上述二者中价值较大者作为最优解。</a:t>
            </a:r>
          </a:p>
        </p:txBody>
      </p:sp>
      <p:pic>
        <p:nvPicPr>
          <p:cNvPr id="3" name="图片 2">
            <a:extLst>
              <a:ext uri="{FF2B5EF4-FFF2-40B4-BE49-F238E27FC236}">
                <a16:creationId xmlns:a16="http://schemas.microsoft.com/office/drawing/2014/main" id="{3784F6E8-15C2-42EF-BB26-73BF41724A05}"/>
              </a:ext>
            </a:extLst>
          </p:cNvPr>
          <p:cNvPicPr>
            <a:picLocks noChangeAspect="1"/>
          </p:cNvPicPr>
          <p:nvPr/>
        </p:nvPicPr>
        <p:blipFill>
          <a:blip r:embed="rId7"/>
          <a:stretch>
            <a:fillRect/>
          </a:stretch>
        </p:blipFill>
        <p:spPr>
          <a:xfrm>
            <a:off x="683568" y="1484784"/>
            <a:ext cx="7293251" cy="897873"/>
          </a:xfrm>
          <a:prstGeom prst="rect">
            <a:avLst/>
          </a:prstGeom>
        </p:spPr>
      </p:pic>
    </p:spTree>
    <p:extLst>
      <p:ext uri="{BB962C8B-B14F-4D97-AF65-F5344CB8AC3E}">
        <p14:creationId xmlns:p14="http://schemas.microsoft.com/office/powerpoint/2010/main" val="2552650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4" y="2132856"/>
            <a:ext cx="860425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动态规划法分析与设计的基本步骤如下：</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）确定状态。将问题发展到各个阶段的状态表示出来。</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）确定状态转移方程。状态转移方程表示如何根据上一阶段的状态和决策来导出本阶段的状态，可以通过分析相邻两个阶段的状态之间的关系来确定状态转移方程。</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）采用以自底向上的方法来计算各个阶段的最优解，并通过这些解来构造问题的最优解。</a:t>
            </a:r>
          </a:p>
        </p:txBody>
      </p:sp>
      <p:sp>
        <p:nvSpPr>
          <p:cNvPr id="4" name="Text Box 3">
            <a:extLst>
              <a:ext uri="{FF2B5EF4-FFF2-40B4-BE49-F238E27FC236}">
                <a16:creationId xmlns:a16="http://schemas.microsoft.com/office/drawing/2014/main" id="{C0E2F760-82C1-408B-895F-A8EFFEB385C4}"/>
              </a:ext>
            </a:extLst>
          </p:cNvPr>
          <p:cNvSpPr txBox="1">
            <a:spLocks noChangeArrowheads="1"/>
          </p:cNvSpPr>
          <p:nvPr/>
        </p:nvSpPr>
        <p:spPr bwMode="auto">
          <a:xfrm>
            <a:off x="2083739" y="1186824"/>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5.3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动态规划法分析与设计</a:t>
            </a:r>
          </a:p>
        </p:txBody>
      </p:sp>
    </p:spTree>
    <p:extLst>
      <p:ext uri="{BB962C8B-B14F-4D97-AF65-F5344CB8AC3E}">
        <p14:creationId xmlns:p14="http://schemas.microsoft.com/office/powerpoint/2010/main" val="2504722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5" y="1286236"/>
            <a:ext cx="86042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smtClean="0">
                <a:solidFill>
                  <a:srgbClr val="080808"/>
                </a:solidFill>
                <a:latin typeface="楷体" panose="02010609060101010101" pitchFamily="49" charset="-122"/>
                <a:ea typeface="楷体" panose="02010609060101010101" pitchFamily="49" charset="-122"/>
              </a:rPr>
              <a:t>5.2】</a:t>
            </a:r>
            <a:r>
              <a:rPr lang="zh-CN" altLang="en-US" sz="2400" dirty="0">
                <a:solidFill>
                  <a:srgbClr val="080808"/>
                </a:solidFill>
                <a:latin typeface="楷体" panose="02010609060101010101" pitchFamily="49" charset="-122"/>
                <a:ea typeface="楷体" panose="02010609060101010101" pitchFamily="49" charset="-122"/>
              </a:rPr>
              <a:t>斐波那契数列。</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解题思路：</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）用</a:t>
            </a:r>
            <a:r>
              <a:rPr lang="en-US" altLang="zh-CN" sz="2400" dirty="0">
                <a:solidFill>
                  <a:srgbClr val="080808"/>
                </a:solidFill>
                <a:latin typeface="楷体" panose="02010609060101010101" pitchFamily="49" charset="-122"/>
                <a:ea typeface="楷体" panose="02010609060101010101" pitchFamily="49" charset="-122"/>
              </a:rPr>
              <a:t>fib(n)</a:t>
            </a:r>
            <a:r>
              <a:rPr lang="zh-CN" altLang="en-US" sz="2400" dirty="0">
                <a:solidFill>
                  <a:srgbClr val="080808"/>
                </a:solidFill>
                <a:latin typeface="楷体" panose="02010609060101010101" pitchFamily="49" charset="-122"/>
                <a:ea typeface="楷体" panose="02010609060101010101" pitchFamily="49" charset="-122"/>
              </a:rPr>
              <a:t>表示在斐波纳契数列中第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个数的值；</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）状态转移方程：</a:t>
            </a:r>
          </a:p>
        </p:txBody>
      </p:sp>
      <p:pic>
        <p:nvPicPr>
          <p:cNvPr id="2" name="图片 1">
            <a:extLst>
              <a:ext uri="{FF2B5EF4-FFF2-40B4-BE49-F238E27FC236}">
                <a16:creationId xmlns:a16="http://schemas.microsoft.com/office/drawing/2014/main" id="{3B6F79FB-65D1-423D-AF78-31F48AEF6936}"/>
              </a:ext>
            </a:extLst>
          </p:cNvPr>
          <p:cNvPicPr>
            <a:picLocks noChangeAspect="1"/>
          </p:cNvPicPr>
          <p:nvPr/>
        </p:nvPicPr>
        <p:blipFill>
          <a:blip r:embed="rId7"/>
          <a:stretch>
            <a:fillRect/>
          </a:stretch>
        </p:blipFill>
        <p:spPr>
          <a:xfrm>
            <a:off x="1475656" y="3373993"/>
            <a:ext cx="5449965" cy="1569589"/>
          </a:xfrm>
          <a:prstGeom prst="rect">
            <a:avLst/>
          </a:prstGeom>
        </p:spPr>
      </p:pic>
      <p:sp>
        <p:nvSpPr>
          <p:cNvPr id="5" name="Text Box 4">
            <a:extLst>
              <a:ext uri="{FF2B5EF4-FFF2-40B4-BE49-F238E27FC236}">
                <a16:creationId xmlns:a16="http://schemas.microsoft.com/office/drawing/2014/main" id="{5C77F419-EA4C-4197-A3CF-2250AD55D4E1}"/>
              </a:ext>
            </a:extLst>
          </p:cNvPr>
          <p:cNvSpPr txBox="1">
            <a:spLocks noChangeArrowheads="1"/>
          </p:cNvSpPr>
          <p:nvPr/>
        </p:nvSpPr>
        <p:spPr bwMode="auto">
          <a:xfrm>
            <a:off x="269875" y="4712749"/>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）以自底向上的方法来计算最优解：</a:t>
            </a:r>
          </a:p>
        </p:txBody>
      </p:sp>
      <p:pic>
        <p:nvPicPr>
          <p:cNvPr id="4" name="图片 3">
            <a:extLst>
              <a:ext uri="{FF2B5EF4-FFF2-40B4-BE49-F238E27FC236}">
                <a16:creationId xmlns:a16="http://schemas.microsoft.com/office/drawing/2014/main" id="{72B50EED-CC62-47E1-9791-6FD2CFEE9C37}"/>
              </a:ext>
            </a:extLst>
          </p:cNvPr>
          <p:cNvPicPr>
            <a:picLocks noChangeAspect="1"/>
          </p:cNvPicPr>
          <p:nvPr/>
        </p:nvPicPr>
        <p:blipFill>
          <a:blip r:embed="rId8"/>
          <a:stretch>
            <a:fillRect/>
          </a:stretch>
        </p:blipFill>
        <p:spPr>
          <a:xfrm>
            <a:off x="495413" y="5328053"/>
            <a:ext cx="8153173" cy="981267"/>
          </a:xfrm>
          <a:prstGeom prst="rect">
            <a:avLst/>
          </a:prstGeom>
        </p:spPr>
      </p:pic>
    </p:spTree>
    <p:extLst>
      <p:ext uri="{BB962C8B-B14F-4D97-AF65-F5344CB8AC3E}">
        <p14:creationId xmlns:p14="http://schemas.microsoft.com/office/powerpoint/2010/main" val="4198050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5" y="1340768"/>
            <a:ext cx="86042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smtClean="0">
                <a:solidFill>
                  <a:srgbClr val="080808"/>
                </a:solidFill>
                <a:latin typeface="楷体" panose="02010609060101010101" pitchFamily="49" charset="-122"/>
                <a:ea typeface="楷体" panose="02010609060101010101" pitchFamily="49" charset="-122"/>
              </a:rPr>
              <a:t>5.3】</a:t>
            </a:r>
            <a:r>
              <a:rPr lang="zh-CN" altLang="en-US" sz="2400" dirty="0">
                <a:solidFill>
                  <a:srgbClr val="080808"/>
                </a:solidFill>
                <a:latin typeface="楷体" panose="02010609060101010101" pitchFamily="49" charset="-122"/>
                <a:ea typeface="楷体" panose="02010609060101010101" pitchFamily="49" charset="-122"/>
              </a:rPr>
              <a:t>求阶乘问题。</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）用</a:t>
            </a:r>
            <a:r>
              <a:rPr lang="en-US" altLang="zh-CN" sz="2400" dirty="0">
                <a:solidFill>
                  <a:srgbClr val="080808"/>
                </a:solidFill>
                <a:latin typeface="楷体" panose="02010609060101010101" pitchFamily="49" charset="-122"/>
                <a:ea typeface="楷体" panose="02010609060101010101" pitchFamily="49" charset="-122"/>
              </a:rPr>
              <a:t>factorial (n)</a:t>
            </a:r>
            <a:r>
              <a:rPr lang="zh-CN" altLang="en-US" sz="2400" dirty="0">
                <a:solidFill>
                  <a:srgbClr val="080808"/>
                </a:solidFill>
                <a:latin typeface="楷体" panose="02010609060101010101" pitchFamily="49" charset="-122"/>
                <a:ea typeface="楷体" panose="02010609060101010101" pitchFamily="49" charset="-122"/>
              </a:rPr>
              <a:t>表示在斐波纳契数列中第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个数的值；</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）状态转移方程：</a:t>
            </a:r>
          </a:p>
        </p:txBody>
      </p:sp>
      <p:sp>
        <p:nvSpPr>
          <p:cNvPr id="5" name="Text Box 4">
            <a:extLst>
              <a:ext uri="{FF2B5EF4-FFF2-40B4-BE49-F238E27FC236}">
                <a16:creationId xmlns:a16="http://schemas.microsoft.com/office/drawing/2014/main" id="{5C77F419-EA4C-4197-A3CF-2250AD55D4E1}"/>
              </a:ext>
            </a:extLst>
          </p:cNvPr>
          <p:cNvSpPr txBox="1">
            <a:spLocks noChangeArrowheads="1"/>
          </p:cNvSpPr>
          <p:nvPr/>
        </p:nvSpPr>
        <p:spPr bwMode="auto">
          <a:xfrm>
            <a:off x="267644" y="4018423"/>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）以自底向上的方法来计算最优解：</a:t>
            </a:r>
          </a:p>
        </p:txBody>
      </p:sp>
      <p:pic>
        <p:nvPicPr>
          <p:cNvPr id="2" name="图片 1">
            <a:extLst>
              <a:ext uri="{FF2B5EF4-FFF2-40B4-BE49-F238E27FC236}">
                <a16:creationId xmlns:a16="http://schemas.microsoft.com/office/drawing/2014/main" id="{E17C48DF-75DF-40C5-8A35-DA091CA099A5}"/>
              </a:ext>
            </a:extLst>
          </p:cNvPr>
          <p:cNvPicPr>
            <a:picLocks noChangeAspect="1"/>
          </p:cNvPicPr>
          <p:nvPr/>
        </p:nvPicPr>
        <p:blipFill>
          <a:blip r:embed="rId7"/>
          <a:stretch>
            <a:fillRect/>
          </a:stretch>
        </p:blipFill>
        <p:spPr>
          <a:xfrm>
            <a:off x="1115616" y="4797152"/>
            <a:ext cx="6646169" cy="1034545"/>
          </a:xfrm>
          <a:prstGeom prst="rect">
            <a:avLst/>
          </a:prstGeom>
        </p:spPr>
      </p:pic>
      <p:pic>
        <p:nvPicPr>
          <p:cNvPr id="6" name="图片 5">
            <a:extLst>
              <a:ext uri="{FF2B5EF4-FFF2-40B4-BE49-F238E27FC236}">
                <a16:creationId xmlns:a16="http://schemas.microsoft.com/office/drawing/2014/main" id="{900FA7D7-5622-4A48-8220-F0A64195E922}"/>
              </a:ext>
            </a:extLst>
          </p:cNvPr>
          <p:cNvPicPr>
            <a:picLocks noChangeAspect="1"/>
          </p:cNvPicPr>
          <p:nvPr/>
        </p:nvPicPr>
        <p:blipFill>
          <a:blip r:embed="rId8"/>
          <a:stretch>
            <a:fillRect/>
          </a:stretch>
        </p:blipFill>
        <p:spPr>
          <a:xfrm>
            <a:off x="1721018" y="2970468"/>
            <a:ext cx="5435363" cy="889423"/>
          </a:xfrm>
          <a:prstGeom prst="rect">
            <a:avLst/>
          </a:prstGeom>
        </p:spPr>
      </p:pic>
    </p:spTree>
    <p:extLst>
      <p:ext uri="{BB962C8B-B14F-4D97-AF65-F5344CB8AC3E}">
        <p14:creationId xmlns:p14="http://schemas.microsoft.com/office/powerpoint/2010/main" val="94189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34937" y="1124744"/>
            <a:ext cx="887412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smtClean="0">
                <a:solidFill>
                  <a:srgbClr val="080808"/>
                </a:solidFill>
                <a:latin typeface="楷体" panose="02010609060101010101" pitchFamily="49" charset="-122"/>
                <a:ea typeface="楷体" panose="02010609060101010101" pitchFamily="49" charset="-122"/>
              </a:rPr>
              <a:t>5.4】</a:t>
            </a:r>
            <a:r>
              <a:rPr lang="zh-CN" altLang="en-US" sz="2400" dirty="0">
                <a:solidFill>
                  <a:srgbClr val="080808"/>
                </a:solidFill>
                <a:latin typeface="楷体" panose="02010609060101010101" pitchFamily="49" charset="-122"/>
                <a:ea typeface="楷体" panose="02010609060101010101" pitchFamily="49" charset="-122"/>
              </a:rPr>
              <a:t>排队买票问题。</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问题描述：本周末有一场电影首映，有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个观众在排队买票，一个人买一张票。售票处规定，一个人每次最多只能买两张票。设第</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位歌迷买一张票的时间是</a:t>
            </a:r>
            <a:r>
              <a:rPr lang="en-US" altLang="zh-CN" sz="2400" dirty="0" err="1">
                <a:solidFill>
                  <a:srgbClr val="080808"/>
                </a:solidFill>
                <a:latin typeface="楷体" panose="02010609060101010101" pitchFamily="49" charset="-122"/>
                <a:ea typeface="楷体" panose="02010609060101010101" pitchFamily="49" charset="-122"/>
              </a:rPr>
              <a:t>ti</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1≤i≤n</a:t>
            </a:r>
            <a:r>
              <a:rPr lang="zh-CN" altLang="en-US" sz="2400" dirty="0">
                <a:solidFill>
                  <a:srgbClr val="080808"/>
                </a:solidFill>
                <a:latin typeface="楷体" panose="02010609060101010101" pitchFamily="49" charset="-122"/>
                <a:ea typeface="楷体" panose="02010609060101010101" pitchFamily="49" charset="-122"/>
              </a:rPr>
              <a:t>），队伍里相邻的两位观众（设第</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个人和第</a:t>
            </a:r>
            <a:r>
              <a:rPr lang="en-US" altLang="zh-CN" sz="2400" dirty="0">
                <a:solidFill>
                  <a:srgbClr val="080808"/>
                </a:solidFill>
                <a:latin typeface="楷体" panose="02010609060101010101" pitchFamily="49" charset="-122"/>
                <a:ea typeface="楷体" panose="02010609060101010101" pitchFamily="49" charset="-122"/>
              </a:rPr>
              <a:t>i+1</a:t>
            </a:r>
            <a:r>
              <a:rPr lang="zh-CN" altLang="en-US" sz="2400" dirty="0">
                <a:solidFill>
                  <a:srgbClr val="080808"/>
                </a:solidFill>
                <a:latin typeface="楷体" panose="02010609060101010101" pitchFamily="49" charset="-122"/>
                <a:ea typeface="楷体" panose="02010609060101010101" pitchFamily="49" charset="-122"/>
              </a:rPr>
              <a:t>个人）也可以由其中一个人一次买两张票，这样另一位就不用排队了，此时他们买两张票的时间就变成了</a:t>
            </a:r>
            <a:r>
              <a:rPr lang="en-US" altLang="zh-CN" sz="2400" dirty="0" err="1">
                <a:solidFill>
                  <a:srgbClr val="080808"/>
                </a:solidFill>
                <a:latin typeface="楷体" panose="02010609060101010101" pitchFamily="49" charset="-122"/>
                <a:ea typeface="楷体" panose="02010609060101010101" pitchFamily="49" charset="-122"/>
              </a:rPr>
              <a:t>ei</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err="1">
                <a:solidFill>
                  <a:srgbClr val="080808"/>
                </a:solidFill>
                <a:latin typeface="楷体" panose="02010609060101010101" pitchFamily="49" charset="-122"/>
                <a:ea typeface="楷体" panose="02010609060101010101" pitchFamily="49" charset="-122"/>
              </a:rPr>
              <a:t>ei</a:t>
            </a:r>
            <a:r>
              <a:rPr lang="en-US" altLang="zh-CN" sz="2400" dirty="0">
                <a:solidFill>
                  <a:srgbClr val="080808"/>
                </a:solidFill>
                <a:latin typeface="楷体" panose="02010609060101010101" pitchFamily="49" charset="-122"/>
                <a:ea typeface="楷体" panose="02010609060101010101" pitchFamily="49" charset="-122"/>
              </a:rPr>
              <a:t>&lt;ti+ti+1</a:t>
            </a:r>
            <a:r>
              <a:rPr lang="zh-CN" altLang="en-US" sz="2400" dirty="0">
                <a:solidFill>
                  <a:srgbClr val="080808"/>
                </a:solidFill>
                <a:latin typeface="楷体" panose="02010609060101010101" pitchFamily="49" charset="-122"/>
                <a:ea typeface="楷体" panose="02010609060101010101" pitchFamily="49" charset="-122"/>
              </a:rPr>
              <a:t>，就能够缩短后面观众等待的时间，加快售票过程。设计算法求让每个人都买到票的最短时间。</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257884EF-0883-4B4C-B54D-73F10E6E11B2}"/>
              </a:ext>
            </a:extLst>
          </p:cNvPr>
          <p:cNvSpPr/>
          <p:nvPr/>
        </p:nvSpPr>
        <p:spPr>
          <a:xfrm>
            <a:off x="163470" y="4365010"/>
            <a:ext cx="8845591" cy="2492990"/>
          </a:xfrm>
          <a:prstGeom prst="rect">
            <a:avLst/>
          </a:prstGeom>
        </p:spPr>
        <p:txBody>
          <a:bodyPr wrap="square">
            <a:spAutoFit/>
          </a:bodyPr>
          <a:lstStyle/>
          <a:p>
            <a:pPr>
              <a:spcBef>
                <a:spcPct val="50000"/>
              </a:spcBef>
              <a:buSzTx/>
              <a:buFontTx/>
              <a:buNone/>
            </a:pPr>
            <a:r>
              <a:rPr kumimoji="1" lang="zh-CN" altLang="en-US" sz="2400" dirty="0">
                <a:solidFill>
                  <a:srgbClr val="080808"/>
                </a:solidFill>
                <a:latin typeface="楷体" panose="02010609060101010101" pitchFamily="49" charset="-122"/>
                <a:ea typeface="楷体" panose="02010609060101010101" pitchFamily="49" charset="-122"/>
              </a:rPr>
              <a:t>解题思路：</a:t>
            </a:r>
          </a:p>
          <a:p>
            <a:pPr>
              <a:spcBef>
                <a:spcPct val="50000"/>
              </a:spcBef>
              <a:buSzTx/>
              <a:buFontTx/>
              <a:buNone/>
            </a:pPr>
            <a:r>
              <a:rPr kumimoji="1" lang="zh-CN" altLang="en-US" sz="2400" dirty="0">
                <a:solidFill>
                  <a:srgbClr val="080808"/>
                </a:solidFill>
                <a:latin typeface="楷体" panose="02010609060101010101" pitchFamily="49" charset="-122"/>
                <a:ea typeface="楷体" panose="02010609060101010101" pitchFamily="49" charset="-122"/>
              </a:rPr>
              <a:t> （</a:t>
            </a:r>
            <a:r>
              <a:rPr kumimoji="1" lang="en-US" altLang="zh-CN" sz="2400" dirty="0">
                <a:solidFill>
                  <a:srgbClr val="080808"/>
                </a:solidFill>
                <a:latin typeface="楷体" panose="02010609060101010101" pitchFamily="49" charset="-122"/>
                <a:ea typeface="楷体" panose="02010609060101010101" pitchFamily="49" charset="-122"/>
              </a:rPr>
              <a:t>1</a:t>
            </a:r>
            <a:r>
              <a:rPr kumimoji="1" lang="zh-CN" altLang="en-US" sz="2400" dirty="0">
                <a:solidFill>
                  <a:srgbClr val="080808"/>
                </a:solidFill>
                <a:latin typeface="楷体" panose="02010609060101010101" pitchFamily="49" charset="-122"/>
                <a:ea typeface="楷体" panose="02010609060101010101" pitchFamily="49" charset="-122"/>
              </a:rPr>
              <a:t>）用</a:t>
            </a:r>
            <a:r>
              <a:rPr kumimoji="1" lang="en-US" altLang="zh-CN" sz="2400" dirty="0">
                <a:solidFill>
                  <a:srgbClr val="080808"/>
                </a:solidFill>
                <a:latin typeface="楷体" panose="02010609060101010101" pitchFamily="49" charset="-122"/>
                <a:ea typeface="楷体" panose="02010609060101010101" pitchFamily="49" charset="-122"/>
              </a:rPr>
              <a:t>ticket(</a:t>
            </a:r>
            <a:r>
              <a:rPr kumimoji="1" lang="en-US" altLang="zh-CN" sz="2400" dirty="0" err="1">
                <a:solidFill>
                  <a:srgbClr val="080808"/>
                </a:solidFill>
                <a:latin typeface="楷体" panose="02010609060101010101" pitchFamily="49" charset="-122"/>
                <a:ea typeface="楷体" panose="02010609060101010101" pitchFamily="49" charset="-122"/>
              </a:rPr>
              <a:t>i</a:t>
            </a:r>
            <a:r>
              <a:rPr kumimoji="1" lang="en-US" altLang="zh-CN" sz="2400" dirty="0">
                <a:solidFill>
                  <a:srgbClr val="080808"/>
                </a:solidFill>
                <a:latin typeface="楷体" panose="02010609060101010101" pitchFamily="49" charset="-122"/>
                <a:ea typeface="楷体" panose="02010609060101010101" pitchFamily="49" charset="-122"/>
              </a:rPr>
              <a:t>)</a:t>
            </a:r>
            <a:r>
              <a:rPr kumimoji="1" lang="zh-CN" altLang="en-US" sz="2400" dirty="0">
                <a:solidFill>
                  <a:srgbClr val="080808"/>
                </a:solidFill>
                <a:latin typeface="楷体" panose="02010609060101010101" pitchFamily="49" charset="-122"/>
                <a:ea typeface="楷体" panose="02010609060101010101" pitchFamily="49" charset="-122"/>
              </a:rPr>
              <a:t>表示前</a:t>
            </a:r>
            <a:r>
              <a:rPr kumimoji="1" lang="en-US" altLang="zh-CN" sz="2400" dirty="0" err="1">
                <a:solidFill>
                  <a:srgbClr val="080808"/>
                </a:solidFill>
                <a:latin typeface="楷体" panose="02010609060101010101" pitchFamily="49" charset="-122"/>
                <a:ea typeface="楷体" panose="02010609060101010101" pitchFamily="49" charset="-122"/>
              </a:rPr>
              <a:t>i</a:t>
            </a:r>
            <a:r>
              <a:rPr kumimoji="1" lang="zh-CN" altLang="en-US" sz="2400" dirty="0">
                <a:solidFill>
                  <a:srgbClr val="080808"/>
                </a:solidFill>
                <a:latin typeface="楷体" panose="02010609060101010101" pitchFamily="49" charset="-122"/>
                <a:ea typeface="楷体" panose="02010609060101010101" pitchFamily="49" charset="-122"/>
              </a:rPr>
              <a:t>个人买票所需最短时间，有以下两种情况：</a:t>
            </a:r>
          </a:p>
          <a:p>
            <a:pPr>
              <a:spcBef>
                <a:spcPct val="50000"/>
              </a:spcBef>
              <a:buSzTx/>
              <a:buFontTx/>
              <a:buNone/>
            </a:pPr>
            <a:r>
              <a:rPr kumimoji="1" lang="zh-CN" altLang="en-US" sz="2400" dirty="0">
                <a:solidFill>
                  <a:srgbClr val="080808"/>
                </a:solidFill>
                <a:latin typeface="楷体" panose="02010609060101010101" pitchFamily="49" charset="-122"/>
                <a:ea typeface="楷体" panose="02010609060101010101" pitchFamily="49" charset="-122"/>
              </a:rPr>
              <a:t>     </a:t>
            </a:r>
            <a:r>
              <a:rPr kumimoji="1" lang="en-US" altLang="zh-CN" sz="2400" dirty="0">
                <a:solidFill>
                  <a:srgbClr val="080808"/>
                </a:solidFill>
                <a:latin typeface="楷体" panose="02010609060101010101" pitchFamily="49" charset="-122"/>
                <a:ea typeface="楷体" panose="02010609060101010101" pitchFamily="49" charset="-122"/>
              </a:rPr>
              <a:t>a</a:t>
            </a:r>
            <a:r>
              <a:rPr kumimoji="1" lang="zh-CN" altLang="en-US" sz="2400" dirty="0">
                <a:solidFill>
                  <a:srgbClr val="080808"/>
                </a:solidFill>
                <a:latin typeface="楷体" panose="02010609060101010101" pitchFamily="49" charset="-122"/>
                <a:ea typeface="楷体" panose="02010609060101010101" pitchFamily="49" charset="-122"/>
              </a:rPr>
              <a:t>、第</a:t>
            </a:r>
            <a:r>
              <a:rPr kumimoji="1" lang="en-US" altLang="zh-CN" sz="2400" dirty="0" err="1">
                <a:solidFill>
                  <a:srgbClr val="080808"/>
                </a:solidFill>
                <a:latin typeface="楷体" panose="02010609060101010101" pitchFamily="49" charset="-122"/>
                <a:ea typeface="楷体" panose="02010609060101010101" pitchFamily="49" charset="-122"/>
              </a:rPr>
              <a:t>i</a:t>
            </a:r>
            <a:r>
              <a:rPr kumimoji="1" lang="zh-CN" altLang="en-US" sz="2400" dirty="0">
                <a:solidFill>
                  <a:srgbClr val="080808"/>
                </a:solidFill>
                <a:latin typeface="楷体" panose="02010609060101010101" pitchFamily="49" charset="-122"/>
                <a:ea typeface="楷体" panose="02010609060101010101" pitchFamily="49" charset="-122"/>
              </a:rPr>
              <a:t>个人的票自己买；</a:t>
            </a:r>
          </a:p>
          <a:p>
            <a:pPr>
              <a:spcBef>
                <a:spcPct val="50000"/>
              </a:spcBef>
              <a:buSzTx/>
              <a:buFontTx/>
              <a:buNone/>
            </a:pPr>
            <a:r>
              <a:rPr kumimoji="1" lang="zh-CN" altLang="en-US" sz="2400" dirty="0">
                <a:solidFill>
                  <a:srgbClr val="080808"/>
                </a:solidFill>
                <a:latin typeface="楷体" panose="02010609060101010101" pitchFamily="49" charset="-122"/>
                <a:ea typeface="楷体" panose="02010609060101010101" pitchFamily="49" charset="-122"/>
              </a:rPr>
              <a:t>     </a:t>
            </a:r>
            <a:r>
              <a:rPr kumimoji="1" lang="en-US" altLang="zh-CN" sz="2400" dirty="0">
                <a:solidFill>
                  <a:srgbClr val="080808"/>
                </a:solidFill>
                <a:latin typeface="楷体" panose="02010609060101010101" pitchFamily="49" charset="-122"/>
                <a:ea typeface="楷体" panose="02010609060101010101" pitchFamily="49" charset="-122"/>
              </a:rPr>
              <a:t>b</a:t>
            </a:r>
            <a:r>
              <a:rPr kumimoji="1" lang="zh-CN" altLang="en-US" sz="2400" dirty="0">
                <a:solidFill>
                  <a:srgbClr val="080808"/>
                </a:solidFill>
                <a:latin typeface="楷体" panose="02010609060101010101" pitchFamily="49" charset="-122"/>
                <a:ea typeface="楷体" panose="02010609060101010101" pitchFamily="49" charset="-122"/>
              </a:rPr>
              <a:t>、第</a:t>
            </a:r>
            <a:r>
              <a:rPr kumimoji="1" lang="en-US" altLang="zh-CN" sz="2400" dirty="0" err="1">
                <a:solidFill>
                  <a:srgbClr val="080808"/>
                </a:solidFill>
                <a:latin typeface="楷体" panose="02010609060101010101" pitchFamily="49" charset="-122"/>
                <a:ea typeface="楷体" panose="02010609060101010101" pitchFamily="49" charset="-122"/>
              </a:rPr>
              <a:t>i</a:t>
            </a:r>
            <a:r>
              <a:rPr kumimoji="1" lang="zh-CN" altLang="en-US" sz="2400" dirty="0">
                <a:solidFill>
                  <a:srgbClr val="080808"/>
                </a:solidFill>
                <a:latin typeface="楷体" panose="02010609060101010101" pitchFamily="49" charset="-122"/>
                <a:ea typeface="楷体" panose="02010609060101010101" pitchFamily="49" charset="-122"/>
              </a:rPr>
              <a:t>个人的票由第</a:t>
            </a:r>
            <a:r>
              <a:rPr kumimoji="1" lang="en-US" altLang="zh-CN" sz="2400" dirty="0">
                <a:solidFill>
                  <a:srgbClr val="080808"/>
                </a:solidFill>
                <a:latin typeface="楷体" panose="02010609060101010101" pitchFamily="49" charset="-122"/>
                <a:ea typeface="楷体" panose="02010609060101010101" pitchFamily="49" charset="-122"/>
              </a:rPr>
              <a:t>i-1</a:t>
            </a:r>
            <a:r>
              <a:rPr kumimoji="1" lang="zh-CN" altLang="en-US" sz="2400" dirty="0">
                <a:solidFill>
                  <a:srgbClr val="080808"/>
                </a:solidFill>
                <a:latin typeface="楷体" panose="02010609060101010101" pitchFamily="49" charset="-122"/>
                <a:ea typeface="楷体" panose="02010609060101010101" pitchFamily="49" charset="-122"/>
              </a:rPr>
              <a:t>个人买。</a:t>
            </a:r>
          </a:p>
        </p:txBody>
      </p:sp>
    </p:spTree>
    <p:extLst>
      <p:ext uri="{BB962C8B-B14F-4D97-AF65-F5344CB8AC3E}">
        <p14:creationId xmlns:p14="http://schemas.microsoft.com/office/powerpoint/2010/main" val="1200306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34937" y="1340768"/>
            <a:ext cx="6453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）状态转移方程：</a:t>
            </a:r>
          </a:p>
        </p:txBody>
      </p:sp>
      <p:pic>
        <p:nvPicPr>
          <p:cNvPr id="2" name="图片 1">
            <a:extLst>
              <a:ext uri="{FF2B5EF4-FFF2-40B4-BE49-F238E27FC236}">
                <a16:creationId xmlns:a16="http://schemas.microsoft.com/office/drawing/2014/main" id="{6E8E858E-F3EC-4E37-B150-F67067616B96}"/>
              </a:ext>
            </a:extLst>
          </p:cNvPr>
          <p:cNvPicPr>
            <a:picLocks noChangeAspect="1"/>
          </p:cNvPicPr>
          <p:nvPr/>
        </p:nvPicPr>
        <p:blipFill>
          <a:blip r:embed="rId7"/>
          <a:stretch>
            <a:fillRect/>
          </a:stretch>
        </p:blipFill>
        <p:spPr>
          <a:xfrm>
            <a:off x="494211" y="2078370"/>
            <a:ext cx="8155577" cy="1374199"/>
          </a:xfrm>
          <a:prstGeom prst="rect">
            <a:avLst/>
          </a:prstGeom>
        </p:spPr>
      </p:pic>
      <p:sp>
        <p:nvSpPr>
          <p:cNvPr id="4" name="Text Box 4">
            <a:extLst>
              <a:ext uri="{FF2B5EF4-FFF2-40B4-BE49-F238E27FC236}">
                <a16:creationId xmlns:a16="http://schemas.microsoft.com/office/drawing/2014/main" id="{2E279119-235A-461B-9152-9FA73B386582}"/>
              </a:ext>
            </a:extLst>
          </p:cNvPr>
          <p:cNvSpPr txBox="1">
            <a:spLocks noChangeArrowheads="1"/>
          </p:cNvSpPr>
          <p:nvPr/>
        </p:nvSpPr>
        <p:spPr bwMode="auto">
          <a:xfrm>
            <a:off x="166715" y="3731413"/>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）以自底向上的方法来计算最优解</a:t>
            </a:r>
          </a:p>
        </p:txBody>
      </p:sp>
    </p:spTree>
    <p:extLst>
      <p:ext uri="{BB962C8B-B14F-4D97-AF65-F5344CB8AC3E}">
        <p14:creationId xmlns:p14="http://schemas.microsoft.com/office/powerpoint/2010/main" val="1908355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E279119-235A-461B-9152-9FA73B386582}"/>
              </a:ext>
            </a:extLst>
          </p:cNvPr>
          <p:cNvSpPr txBox="1">
            <a:spLocks noChangeArrowheads="1"/>
          </p:cNvSpPr>
          <p:nvPr/>
        </p:nvSpPr>
        <p:spPr bwMode="auto">
          <a:xfrm>
            <a:off x="94218" y="1700808"/>
            <a:ext cx="89555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）设</a:t>
            </a:r>
            <a:r>
              <a:rPr lang="en-US" altLang="zh-CN" sz="2400" dirty="0">
                <a:solidFill>
                  <a:srgbClr val="080808"/>
                </a:solidFill>
                <a:latin typeface="楷体" panose="02010609060101010101" pitchFamily="49" charset="-122"/>
                <a:ea typeface="楷体" panose="02010609060101010101" pitchFamily="49" charset="-122"/>
              </a:rPr>
              <a:t>w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为从起点到达编号为</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的石板所需的最小跳跃次数；</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）状态转移方程：</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w(</a:t>
            </a:r>
            <a:r>
              <a:rPr lang="en-US" altLang="zh-CN" sz="2400" dirty="0" err="1">
                <a:solidFill>
                  <a:srgbClr val="080808"/>
                </a:solidFill>
                <a:latin typeface="楷体" panose="02010609060101010101" pitchFamily="49" charset="-122"/>
                <a:ea typeface="楷体" panose="02010609060101010101" pitchFamily="49" charset="-122"/>
              </a:rPr>
              <a:t>i+j</a:t>
            </a:r>
            <a:r>
              <a:rPr lang="en-US" altLang="zh-CN" sz="2400" dirty="0">
                <a:solidFill>
                  <a:srgbClr val="080808"/>
                </a:solidFill>
                <a:latin typeface="楷体" panose="02010609060101010101" pitchFamily="49" charset="-122"/>
                <a:ea typeface="楷体" panose="02010609060101010101" pitchFamily="49" charset="-122"/>
              </a:rPr>
              <a:t>)= min(w(</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)+1,w(</a:t>
            </a:r>
            <a:r>
              <a:rPr lang="en-US" altLang="zh-CN" sz="2400" dirty="0" err="1">
                <a:solidFill>
                  <a:srgbClr val="080808"/>
                </a:solidFill>
                <a:latin typeface="楷体" panose="02010609060101010101" pitchFamily="49" charset="-122"/>
                <a:ea typeface="楷体" panose="02010609060101010101" pitchFamily="49" charset="-122"/>
              </a:rPr>
              <a:t>i+j</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为石板编号，</a:t>
            </a:r>
            <a:r>
              <a:rPr lang="en-US" altLang="zh-CN" sz="2400" dirty="0">
                <a:solidFill>
                  <a:srgbClr val="080808"/>
                </a:solidFill>
                <a:latin typeface="楷体" panose="02010609060101010101" pitchFamily="49" charset="-122"/>
                <a:ea typeface="楷体" panose="02010609060101010101" pitchFamily="49" charset="-122"/>
              </a:rPr>
              <a:t>j</a:t>
            </a:r>
            <a:r>
              <a:rPr lang="zh-CN" altLang="en-US" sz="2400" dirty="0">
                <a:solidFill>
                  <a:srgbClr val="080808"/>
                </a:solidFill>
                <a:latin typeface="楷体" panose="02010609060101010101" pitchFamily="49" charset="-122"/>
                <a:ea typeface="楷体" panose="02010609060101010101" pitchFamily="49" charset="-122"/>
              </a:rPr>
              <a:t>为</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的因子</a:t>
            </a:r>
          </a:p>
        </p:txBody>
      </p:sp>
    </p:spTree>
    <p:extLst>
      <p:ext uri="{BB962C8B-B14F-4D97-AF65-F5344CB8AC3E}">
        <p14:creationId xmlns:p14="http://schemas.microsoft.com/office/powerpoint/2010/main" val="504840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4" y="1916832"/>
            <a:ext cx="860425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a:t>
            </a:r>
            <a:r>
              <a:rPr lang="zh-CN" altLang="en-US" sz="2200" dirty="0">
                <a:solidFill>
                  <a:srgbClr val="080808"/>
                </a:solidFill>
                <a:latin typeface="楷体" panose="02010609060101010101" pitchFamily="49" charset="-122"/>
                <a:ea typeface="楷体" panose="02010609060101010101" pitchFamily="49" charset="-122"/>
              </a:rPr>
              <a:t>例</a:t>
            </a:r>
            <a:r>
              <a:rPr lang="en-US" altLang="zh-CN" sz="2200" dirty="0">
                <a:solidFill>
                  <a:srgbClr val="080808"/>
                </a:solidFill>
                <a:latin typeface="楷体" panose="02010609060101010101" pitchFamily="49" charset="-122"/>
                <a:ea typeface="楷体" panose="02010609060101010101" pitchFamily="49" charset="-122"/>
              </a:rPr>
              <a:t>5.7】</a:t>
            </a:r>
            <a:r>
              <a:rPr lang="zh-CN" altLang="en-US" sz="2200" dirty="0">
                <a:solidFill>
                  <a:srgbClr val="080808"/>
                </a:solidFill>
                <a:latin typeface="楷体" panose="02010609060101010101" pitchFamily="49" charset="-122"/>
                <a:ea typeface="楷体" panose="02010609060101010101" pitchFamily="49" charset="-122"/>
              </a:rPr>
              <a:t>跨楼梯问题。</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问题描述：现有一段楼梯共</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级，假设每次只能往上走一级台阶或者二级台阶，如果要走上第</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级，请设计算法求出共有多少走法？</a:t>
            </a:r>
          </a:p>
          <a:p>
            <a:pPr>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1. </a:t>
            </a:r>
            <a:r>
              <a:rPr lang="zh-CN" altLang="en-US" sz="2200" dirty="0">
                <a:solidFill>
                  <a:srgbClr val="080808"/>
                </a:solidFill>
                <a:latin typeface="楷体" panose="02010609060101010101" pitchFamily="49" charset="-122"/>
                <a:ea typeface="楷体" panose="02010609060101010101" pitchFamily="49" charset="-122"/>
              </a:rPr>
              <a:t>解题思路：</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设走到</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层有</a:t>
            </a:r>
            <a:r>
              <a:rPr lang="en-US" altLang="zh-CN" sz="2200" dirty="0">
                <a:solidFill>
                  <a:srgbClr val="080808"/>
                </a:solidFill>
                <a:latin typeface="楷体" panose="02010609060101010101" pitchFamily="49" charset="-122"/>
                <a:ea typeface="楷体" panose="02010609060101010101" pitchFamily="49" charset="-122"/>
              </a:rPr>
              <a:t>k</a:t>
            </a:r>
            <a:r>
              <a:rPr lang="zh-CN" altLang="en-US" sz="2200" dirty="0">
                <a:solidFill>
                  <a:srgbClr val="080808"/>
                </a:solidFill>
                <a:latin typeface="楷体" panose="02010609060101010101" pitchFamily="49" charset="-122"/>
                <a:ea typeface="楷体" panose="02010609060101010101" pitchFamily="49" charset="-122"/>
              </a:rPr>
              <a:t>种走法，按要求每次只能往上走一级或者二级台阶，那么要想走到</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层，只有两种走法，一是从</a:t>
            </a:r>
            <a:r>
              <a:rPr lang="en-US" altLang="zh-CN" sz="2200" dirty="0">
                <a:solidFill>
                  <a:srgbClr val="080808"/>
                </a:solidFill>
                <a:latin typeface="楷体" panose="02010609060101010101" pitchFamily="49" charset="-122"/>
                <a:ea typeface="楷体" panose="02010609060101010101" pitchFamily="49" charset="-122"/>
              </a:rPr>
              <a:t>n-1</a:t>
            </a:r>
            <a:r>
              <a:rPr lang="zh-CN" altLang="en-US" sz="2200" dirty="0">
                <a:solidFill>
                  <a:srgbClr val="080808"/>
                </a:solidFill>
                <a:latin typeface="楷体" panose="02010609060101010101" pitchFamily="49" charset="-122"/>
                <a:ea typeface="楷体" panose="02010609060101010101" pitchFamily="49" charset="-122"/>
              </a:rPr>
              <a:t>层跨一步上去，二是从</a:t>
            </a:r>
            <a:r>
              <a:rPr lang="en-US" altLang="zh-CN" sz="2200" dirty="0">
                <a:solidFill>
                  <a:srgbClr val="080808"/>
                </a:solidFill>
                <a:latin typeface="楷体" panose="02010609060101010101" pitchFamily="49" charset="-122"/>
                <a:ea typeface="楷体" panose="02010609060101010101" pitchFamily="49" charset="-122"/>
              </a:rPr>
              <a:t>n-2</a:t>
            </a:r>
            <a:r>
              <a:rPr lang="zh-CN" altLang="en-US" sz="2200" dirty="0">
                <a:solidFill>
                  <a:srgbClr val="080808"/>
                </a:solidFill>
                <a:latin typeface="楷体" panose="02010609060101010101" pitchFamily="49" charset="-122"/>
                <a:ea typeface="楷体" panose="02010609060101010101" pitchFamily="49" charset="-122"/>
              </a:rPr>
              <a:t>层跨两步上去。设走到</a:t>
            </a:r>
            <a:r>
              <a:rPr lang="en-US" altLang="zh-CN" sz="2200" dirty="0">
                <a:solidFill>
                  <a:srgbClr val="080808"/>
                </a:solidFill>
                <a:latin typeface="楷体" panose="02010609060101010101" pitchFamily="49" charset="-122"/>
                <a:ea typeface="楷体" panose="02010609060101010101" pitchFamily="49" charset="-122"/>
              </a:rPr>
              <a:t>n-1</a:t>
            </a:r>
            <a:r>
              <a:rPr lang="zh-CN" altLang="en-US" sz="2200" dirty="0">
                <a:solidFill>
                  <a:srgbClr val="080808"/>
                </a:solidFill>
                <a:latin typeface="楷体" panose="02010609060101010101" pitchFamily="49" charset="-122"/>
                <a:ea typeface="楷体" panose="02010609060101010101" pitchFamily="49" charset="-122"/>
              </a:rPr>
              <a:t>层有</a:t>
            </a:r>
            <a:r>
              <a:rPr lang="en-US" altLang="zh-CN" sz="2200" dirty="0">
                <a:solidFill>
                  <a:srgbClr val="080808"/>
                </a:solidFill>
                <a:latin typeface="楷体" panose="02010609060101010101" pitchFamily="49" charset="-122"/>
                <a:ea typeface="楷体" panose="02010609060101010101" pitchFamily="49" charset="-122"/>
              </a:rPr>
              <a:t>k1</a:t>
            </a:r>
            <a:r>
              <a:rPr lang="zh-CN" altLang="en-US" sz="2200" dirty="0">
                <a:solidFill>
                  <a:srgbClr val="080808"/>
                </a:solidFill>
                <a:latin typeface="楷体" panose="02010609060101010101" pitchFamily="49" charset="-122"/>
                <a:ea typeface="楷体" panose="02010609060101010101" pitchFamily="49" charset="-122"/>
              </a:rPr>
              <a:t>种走法，到达</a:t>
            </a:r>
            <a:r>
              <a:rPr lang="en-US" altLang="zh-CN" sz="2200" dirty="0">
                <a:solidFill>
                  <a:srgbClr val="080808"/>
                </a:solidFill>
                <a:latin typeface="楷体" panose="02010609060101010101" pitchFamily="49" charset="-122"/>
                <a:ea typeface="楷体" panose="02010609060101010101" pitchFamily="49" charset="-122"/>
              </a:rPr>
              <a:t>n-2</a:t>
            </a:r>
            <a:r>
              <a:rPr lang="zh-CN" altLang="en-US" sz="2200" dirty="0">
                <a:solidFill>
                  <a:srgbClr val="080808"/>
                </a:solidFill>
                <a:latin typeface="楷体" panose="02010609060101010101" pitchFamily="49" charset="-122"/>
                <a:ea typeface="楷体" panose="02010609060101010101" pitchFamily="49" charset="-122"/>
              </a:rPr>
              <a:t>层有</a:t>
            </a:r>
            <a:r>
              <a:rPr lang="en-US" altLang="zh-CN" sz="2200" dirty="0">
                <a:solidFill>
                  <a:srgbClr val="080808"/>
                </a:solidFill>
                <a:latin typeface="楷体" panose="02010609060101010101" pitchFamily="49" charset="-122"/>
                <a:ea typeface="楷体" panose="02010609060101010101" pitchFamily="49" charset="-122"/>
              </a:rPr>
              <a:t>k2</a:t>
            </a:r>
            <a:r>
              <a:rPr lang="zh-CN" altLang="en-US" sz="2200" dirty="0">
                <a:solidFill>
                  <a:srgbClr val="080808"/>
                </a:solidFill>
                <a:latin typeface="楷体" panose="02010609060101010101" pitchFamily="49" charset="-122"/>
                <a:ea typeface="楷体" panose="02010609060101010101" pitchFamily="49" charset="-122"/>
              </a:rPr>
              <a:t>种走法，那么：</a:t>
            </a:r>
          </a:p>
          <a:p>
            <a:pPr>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k = k1 + </a:t>
            </a:r>
            <a:r>
              <a:rPr lang="en-US" altLang="zh-CN" sz="2200" dirty="0" smtClean="0">
                <a:solidFill>
                  <a:srgbClr val="080808"/>
                </a:solidFill>
                <a:latin typeface="楷体" panose="02010609060101010101" pitchFamily="49" charset="-122"/>
                <a:ea typeface="楷体" panose="02010609060101010101" pitchFamily="49" charset="-122"/>
              </a:rPr>
              <a:t>k2</a:t>
            </a:r>
            <a:endParaRPr lang="en-US" altLang="zh-CN" sz="2200" dirty="0">
              <a:solidFill>
                <a:srgbClr val="080808"/>
              </a:solidFill>
              <a:latin typeface="楷体" panose="02010609060101010101" pitchFamily="49" charset="-122"/>
              <a:ea typeface="楷体" panose="02010609060101010101" pitchFamily="49" charset="-122"/>
            </a:endParaRPr>
          </a:p>
        </p:txBody>
      </p:sp>
      <p:sp>
        <p:nvSpPr>
          <p:cNvPr id="4" name="Text Box 3">
            <a:extLst>
              <a:ext uri="{FF2B5EF4-FFF2-40B4-BE49-F238E27FC236}">
                <a16:creationId xmlns:a16="http://schemas.microsoft.com/office/drawing/2014/main" id="{C0E2F760-82C1-408B-895F-A8EFFEB385C4}"/>
              </a:ext>
            </a:extLst>
          </p:cNvPr>
          <p:cNvSpPr txBox="1">
            <a:spLocks noChangeArrowheads="1"/>
          </p:cNvSpPr>
          <p:nvPr/>
        </p:nvSpPr>
        <p:spPr bwMode="auto">
          <a:xfrm>
            <a:off x="2083739" y="1186824"/>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5.4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动态规划法示例</a:t>
            </a:r>
          </a:p>
        </p:txBody>
      </p:sp>
    </p:spTree>
    <p:extLst>
      <p:ext uri="{BB962C8B-B14F-4D97-AF65-F5344CB8AC3E}">
        <p14:creationId xmlns:p14="http://schemas.microsoft.com/office/powerpoint/2010/main" val="1752148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51520" y="1484784"/>
            <a:ext cx="8604250"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200" dirty="0" smtClean="0">
                <a:solidFill>
                  <a:srgbClr val="080808"/>
                </a:solidFill>
                <a:latin typeface="楷体" panose="02010609060101010101" pitchFamily="49" charset="-122"/>
                <a:ea typeface="楷体" panose="02010609060101010101" pitchFamily="49" charset="-122"/>
              </a:rPr>
              <a:t>从</a:t>
            </a:r>
            <a:r>
              <a:rPr lang="zh-CN" altLang="en-US" sz="2200" dirty="0">
                <a:solidFill>
                  <a:srgbClr val="080808"/>
                </a:solidFill>
                <a:latin typeface="楷体" panose="02010609060101010101" pitchFamily="49" charset="-122"/>
                <a:ea typeface="楷体" panose="02010609060101010101" pitchFamily="49" charset="-122"/>
              </a:rPr>
              <a:t>上面的式子中可以看出想要求走到</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层的走法</a:t>
            </a:r>
            <a:r>
              <a:rPr lang="en-US" altLang="zh-CN" sz="2200" dirty="0">
                <a:solidFill>
                  <a:srgbClr val="080808"/>
                </a:solidFill>
                <a:latin typeface="楷体" panose="02010609060101010101" pitchFamily="49" charset="-122"/>
                <a:ea typeface="楷体" panose="02010609060101010101" pitchFamily="49" charset="-122"/>
              </a:rPr>
              <a:t>k</a:t>
            </a:r>
            <a:r>
              <a:rPr lang="zh-CN" altLang="en-US" sz="2200" dirty="0">
                <a:solidFill>
                  <a:srgbClr val="080808"/>
                </a:solidFill>
                <a:latin typeface="楷体" panose="02010609060101010101" pitchFamily="49" charset="-122"/>
                <a:ea typeface="楷体" panose="02010609060101010101" pitchFamily="49" charset="-122"/>
              </a:rPr>
              <a:t>是依附于走到</a:t>
            </a:r>
            <a:r>
              <a:rPr lang="en-US" altLang="zh-CN" sz="2200" dirty="0">
                <a:solidFill>
                  <a:srgbClr val="080808"/>
                </a:solidFill>
                <a:latin typeface="楷体" panose="02010609060101010101" pitchFamily="49" charset="-122"/>
                <a:ea typeface="楷体" panose="02010609060101010101" pitchFamily="49" charset="-122"/>
              </a:rPr>
              <a:t>n-1</a:t>
            </a:r>
            <a:r>
              <a:rPr lang="zh-CN" altLang="en-US" sz="2200" dirty="0">
                <a:solidFill>
                  <a:srgbClr val="080808"/>
                </a:solidFill>
                <a:latin typeface="楷体" panose="02010609060101010101" pitchFamily="49" charset="-122"/>
                <a:ea typeface="楷体" panose="02010609060101010101" pitchFamily="49" charset="-122"/>
              </a:rPr>
              <a:t>层的走法</a:t>
            </a:r>
            <a:r>
              <a:rPr lang="en-US" altLang="zh-CN" sz="2200" dirty="0">
                <a:solidFill>
                  <a:srgbClr val="080808"/>
                </a:solidFill>
                <a:latin typeface="楷体" panose="02010609060101010101" pitchFamily="49" charset="-122"/>
                <a:ea typeface="楷体" panose="02010609060101010101" pitchFamily="49" charset="-122"/>
              </a:rPr>
              <a:t>k1</a:t>
            </a:r>
            <a:r>
              <a:rPr lang="zh-CN" altLang="en-US" sz="2200" dirty="0">
                <a:solidFill>
                  <a:srgbClr val="080808"/>
                </a:solidFill>
                <a:latin typeface="楷体" panose="02010609060101010101" pitchFamily="49" charset="-122"/>
                <a:ea typeface="楷体" panose="02010609060101010101" pitchFamily="49" charset="-122"/>
              </a:rPr>
              <a:t>和到达</a:t>
            </a:r>
            <a:r>
              <a:rPr lang="en-US" altLang="zh-CN" sz="2200" dirty="0">
                <a:solidFill>
                  <a:srgbClr val="080808"/>
                </a:solidFill>
                <a:latin typeface="楷体" panose="02010609060101010101" pitchFamily="49" charset="-122"/>
                <a:ea typeface="楷体" panose="02010609060101010101" pitchFamily="49" charset="-122"/>
              </a:rPr>
              <a:t>n-2</a:t>
            </a:r>
            <a:r>
              <a:rPr lang="zh-CN" altLang="en-US" sz="2200" dirty="0">
                <a:solidFill>
                  <a:srgbClr val="080808"/>
                </a:solidFill>
                <a:latin typeface="楷体" panose="02010609060101010101" pitchFamily="49" charset="-122"/>
                <a:ea typeface="楷体" panose="02010609060101010101" pitchFamily="49" charset="-122"/>
              </a:rPr>
              <a:t>层的走法</a:t>
            </a:r>
            <a:r>
              <a:rPr lang="en-US" altLang="zh-CN" sz="2200" dirty="0">
                <a:solidFill>
                  <a:srgbClr val="080808"/>
                </a:solidFill>
                <a:latin typeface="楷体" panose="02010609060101010101" pitchFamily="49" charset="-122"/>
                <a:ea typeface="楷体" panose="02010609060101010101" pitchFamily="49" charset="-122"/>
              </a:rPr>
              <a:t>k2</a:t>
            </a:r>
            <a:r>
              <a:rPr lang="zh-CN" altLang="en-US" sz="2200" dirty="0">
                <a:solidFill>
                  <a:srgbClr val="080808"/>
                </a:solidFill>
                <a:latin typeface="楷体" panose="02010609060101010101" pitchFamily="49" charset="-122"/>
                <a:ea typeface="楷体" panose="02010609060101010101" pitchFamily="49" charset="-122"/>
              </a:rPr>
              <a:t>的。一个问题的解依附于其子问题的解，这是使用动态规划法的明显特征。也就是说只要求出</a:t>
            </a:r>
            <a:r>
              <a:rPr lang="en-US" altLang="zh-CN" sz="2200" dirty="0">
                <a:solidFill>
                  <a:srgbClr val="080808"/>
                </a:solidFill>
                <a:latin typeface="楷体" panose="02010609060101010101" pitchFamily="49" charset="-122"/>
                <a:ea typeface="楷体" panose="02010609060101010101" pitchFamily="49" charset="-122"/>
              </a:rPr>
              <a:t>n-1</a:t>
            </a:r>
            <a:r>
              <a:rPr lang="zh-CN" altLang="en-US" sz="2200" dirty="0">
                <a:solidFill>
                  <a:srgbClr val="080808"/>
                </a:solidFill>
                <a:latin typeface="楷体" panose="02010609060101010101" pitchFamily="49" charset="-122"/>
                <a:ea typeface="楷体" panose="02010609060101010101" pitchFamily="49" charset="-122"/>
              </a:rPr>
              <a:t>层的走法</a:t>
            </a:r>
            <a:r>
              <a:rPr lang="en-US" altLang="zh-CN" sz="2200" dirty="0">
                <a:solidFill>
                  <a:srgbClr val="080808"/>
                </a:solidFill>
                <a:latin typeface="楷体" panose="02010609060101010101" pitchFamily="49" charset="-122"/>
                <a:ea typeface="楷体" panose="02010609060101010101" pitchFamily="49" charset="-122"/>
              </a:rPr>
              <a:t>k1</a:t>
            </a:r>
            <a:r>
              <a:rPr lang="zh-CN" altLang="en-US" sz="2200" dirty="0">
                <a:solidFill>
                  <a:srgbClr val="080808"/>
                </a:solidFill>
                <a:latin typeface="楷体" panose="02010609060101010101" pitchFamily="49" charset="-122"/>
                <a:ea typeface="楷体" panose="02010609060101010101" pitchFamily="49" charset="-122"/>
              </a:rPr>
              <a:t>和</a:t>
            </a:r>
            <a:r>
              <a:rPr lang="en-US" altLang="zh-CN" sz="2200" dirty="0">
                <a:solidFill>
                  <a:srgbClr val="080808"/>
                </a:solidFill>
                <a:latin typeface="楷体" panose="02010609060101010101" pitchFamily="49" charset="-122"/>
                <a:ea typeface="楷体" panose="02010609060101010101" pitchFamily="49" charset="-122"/>
              </a:rPr>
              <a:t>n-2</a:t>
            </a:r>
            <a:r>
              <a:rPr lang="zh-CN" altLang="en-US" sz="2200" dirty="0">
                <a:solidFill>
                  <a:srgbClr val="080808"/>
                </a:solidFill>
                <a:latin typeface="楷体" panose="02010609060101010101" pitchFamily="49" charset="-122"/>
                <a:ea typeface="楷体" panose="02010609060101010101" pitchFamily="49" charset="-122"/>
              </a:rPr>
              <a:t>层的走法</a:t>
            </a:r>
            <a:r>
              <a:rPr lang="en-US" altLang="zh-CN" sz="2200" dirty="0">
                <a:solidFill>
                  <a:srgbClr val="080808"/>
                </a:solidFill>
                <a:latin typeface="楷体" panose="02010609060101010101" pitchFamily="49" charset="-122"/>
                <a:ea typeface="楷体" panose="02010609060101010101" pitchFamily="49" charset="-122"/>
              </a:rPr>
              <a:t>k2</a:t>
            </a:r>
            <a:r>
              <a:rPr lang="zh-CN" altLang="en-US" sz="2200" dirty="0">
                <a:solidFill>
                  <a:srgbClr val="080808"/>
                </a:solidFill>
                <a:latin typeface="楷体" panose="02010609060101010101" pitchFamily="49" charset="-122"/>
                <a:ea typeface="楷体" panose="02010609060101010101" pitchFamily="49" charset="-122"/>
              </a:rPr>
              <a:t>就能求出达</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层的走法</a:t>
            </a:r>
            <a:r>
              <a:rPr lang="en-US" altLang="zh-CN" sz="2200" dirty="0">
                <a:solidFill>
                  <a:srgbClr val="080808"/>
                </a:solidFill>
                <a:latin typeface="楷体" panose="02010609060101010101" pitchFamily="49" charset="-122"/>
                <a:ea typeface="楷体" panose="02010609060101010101" pitchFamily="49" charset="-122"/>
              </a:rPr>
              <a:t>k</a:t>
            </a:r>
            <a:r>
              <a:rPr lang="zh-CN" altLang="en-US" sz="2200" dirty="0">
                <a:solidFill>
                  <a:srgbClr val="080808"/>
                </a:solidFill>
                <a:latin typeface="楷体" panose="02010609060101010101" pitchFamily="49" charset="-122"/>
                <a:ea typeface="楷体" panose="02010609060101010101" pitchFamily="49" charset="-122"/>
              </a:rPr>
              <a:t>了。同样的道理，</a:t>
            </a:r>
            <a:r>
              <a:rPr lang="en-US" altLang="zh-CN" sz="2200" dirty="0">
                <a:solidFill>
                  <a:srgbClr val="080808"/>
                </a:solidFill>
                <a:latin typeface="楷体" panose="02010609060101010101" pitchFamily="49" charset="-122"/>
                <a:ea typeface="楷体" panose="02010609060101010101" pitchFamily="49" charset="-122"/>
              </a:rPr>
              <a:t>n-1</a:t>
            </a:r>
            <a:r>
              <a:rPr lang="zh-CN" altLang="en-US" sz="2200" dirty="0">
                <a:solidFill>
                  <a:srgbClr val="080808"/>
                </a:solidFill>
                <a:latin typeface="楷体" panose="02010609060101010101" pitchFamily="49" charset="-122"/>
                <a:ea typeface="楷体" panose="02010609060101010101" pitchFamily="49" charset="-122"/>
              </a:rPr>
              <a:t>层的走法可以由</a:t>
            </a:r>
            <a:r>
              <a:rPr lang="en-US" altLang="zh-CN" sz="2200" dirty="0">
                <a:solidFill>
                  <a:srgbClr val="080808"/>
                </a:solidFill>
                <a:latin typeface="楷体" panose="02010609060101010101" pitchFamily="49" charset="-122"/>
                <a:ea typeface="楷体" panose="02010609060101010101" pitchFamily="49" charset="-122"/>
              </a:rPr>
              <a:t>(n-1)-1</a:t>
            </a:r>
            <a:r>
              <a:rPr lang="zh-CN" altLang="en-US" sz="2200" dirty="0">
                <a:solidFill>
                  <a:srgbClr val="080808"/>
                </a:solidFill>
                <a:latin typeface="楷体" panose="02010609060101010101" pitchFamily="49" charset="-122"/>
                <a:ea typeface="楷体" panose="02010609060101010101" pitchFamily="49" charset="-122"/>
              </a:rPr>
              <a:t>和</a:t>
            </a:r>
            <a:r>
              <a:rPr lang="en-US" altLang="zh-CN" sz="2200" dirty="0">
                <a:solidFill>
                  <a:srgbClr val="080808"/>
                </a:solidFill>
                <a:latin typeface="楷体" panose="02010609060101010101" pitchFamily="49" charset="-122"/>
                <a:ea typeface="楷体" panose="02010609060101010101" pitchFamily="49" charset="-122"/>
              </a:rPr>
              <a:t>(n-1)-2</a:t>
            </a:r>
            <a:r>
              <a:rPr lang="zh-CN" altLang="en-US" sz="2200" dirty="0">
                <a:solidFill>
                  <a:srgbClr val="080808"/>
                </a:solidFill>
                <a:latin typeface="楷体" panose="02010609060101010101" pitchFamily="49" charset="-122"/>
                <a:ea typeface="楷体" panose="02010609060101010101" pitchFamily="49" charset="-122"/>
              </a:rPr>
              <a:t>层的走法求得，</a:t>
            </a:r>
            <a:r>
              <a:rPr lang="en-US" altLang="zh-CN" sz="2200" dirty="0">
                <a:solidFill>
                  <a:srgbClr val="080808"/>
                </a:solidFill>
                <a:latin typeface="楷体" panose="02010609060101010101" pitchFamily="49" charset="-122"/>
                <a:ea typeface="楷体" panose="02010609060101010101" pitchFamily="49" charset="-122"/>
              </a:rPr>
              <a:t>n-2</a:t>
            </a:r>
            <a:r>
              <a:rPr lang="zh-CN" altLang="en-US" sz="2200" dirty="0">
                <a:solidFill>
                  <a:srgbClr val="080808"/>
                </a:solidFill>
                <a:latin typeface="楷体" panose="02010609060101010101" pitchFamily="49" charset="-122"/>
                <a:ea typeface="楷体" panose="02010609060101010101" pitchFamily="49" charset="-122"/>
              </a:rPr>
              <a:t>层的走法也可以从</a:t>
            </a:r>
            <a:r>
              <a:rPr lang="en-US" altLang="zh-CN" sz="2200" dirty="0">
                <a:solidFill>
                  <a:srgbClr val="080808"/>
                </a:solidFill>
                <a:latin typeface="楷体" panose="02010609060101010101" pitchFamily="49" charset="-122"/>
                <a:ea typeface="楷体" panose="02010609060101010101" pitchFamily="49" charset="-122"/>
              </a:rPr>
              <a:t>(n-2)-1</a:t>
            </a:r>
            <a:r>
              <a:rPr lang="zh-CN" altLang="en-US" sz="2200" dirty="0">
                <a:solidFill>
                  <a:srgbClr val="080808"/>
                </a:solidFill>
                <a:latin typeface="楷体" panose="02010609060101010101" pitchFamily="49" charset="-122"/>
                <a:ea typeface="楷体" panose="02010609060101010101" pitchFamily="49" charset="-122"/>
              </a:rPr>
              <a:t>和</a:t>
            </a:r>
            <a:r>
              <a:rPr lang="en-US" altLang="zh-CN" sz="2200" dirty="0">
                <a:solidFill>
                  <a:srgbClr val="080808"/>
                </a:solidFill>
                <a:latin typeface="楷体" panose="02010609060101010101" pitchFamily="49" charset="-122"/>
                <a:ea typeface="楷体" panose="02010609060101010101" pitchFamily="49" charset="-122"/>
              </a:rPr>
              <a:t>(n-2)-2</a:t>
            </a:r>
            <a:r>
              <a:rPr lang="zh-CN" altLang="en-US" sz="2200" dirty="0">
                <a:solidFill>
                  <a:srgbClr val="080808"/>
                </a:solidFill>
                <a:latin typeface="楷体" panose="02010609060101010101" pitchFamily="49" charset="-122"/>
                <a:ea typeface="楷体" panose="02010609060101010101" pitchFamily="49" charset="-122"/>
              </a:rPr>
              <a:t>层的走法求得</a:t>
            </a:r>
            <a:r>
              <a:rPr lang="zh-CN" altLang="en-US" sz="2200" dirty="0" smtClean="0">
                <a:solidFill>
                  <a:srgbClr val="080808"/>
                </a:solidFill>
                <a:latin typeface="楷体" panose="02010609060101010101" pitchFamily="49" charset="-122"/>
                <a:ea typeface="楷体" panose="02010609060101010101" pitchFamily="49" charset="-122"/>
              </a:rPr>
              <a:t>。</a:t>
            </a:r>
            <a:endParaRPr lang="en-US" altLang="zh-CN" sz="2200" dirty="0" smtClean="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）设</a:t>
            </a:r>
            <a:r>
              <a:rPr lang="en-US" altLang="zh-CN" sz="2200" dirty="0">
                <a:solidFill>
                  <a:srgbClr val="080808"/>
                </a:solidFill>
                <a:latin typeface="楷体" panose="02010609060101010101" pitchFamily="49" charset="-122"/>
                <a:ea typeface="楷体" panose="02010609060101010101" pitchFamily="49" charset="-122"/>
              </a:rPr>
              <a:t>step (n)</a:t>
            </a:r>
            <a:r>
              <a:rPr lang="zh-CN" altLang="en-US" sz="2200" dirty="0">
                <a:solidFill>
                  <a:srgbClr val="080808"/>
                </a:solidFill>
                <a:latin typeface="楷体" panose="02010609060101010101" pitchFamily="49" charset="-122"/>
                <a:ea typeface="楷体" panose="02010609060101010101" pitchFamily="49" charset="-122"/>
              </a:rPr>
              <a:t>为每次只能往上走一级台阶或者二级台阶，走到</a:t>
            </a:r>
            <a:r>
              <a:rPr lang="en-US" altLang="zh-CN" sz="2200" dirty="0">
                <a:solidFill>
                  <a:srgbClr val="080808"/>
                </a:solidFill>
                <a:latin typeface="楷体" panose="02010609060101010101" pitchFamily="49" charset="-122"/>
                <a:ea typeface="楷体" panose="02010609060101010101" pitchFamily="49" charset="-122"/>
              </a:rPr>
              <a:t>n</a:t>
            </a:r>
            <a:r>
              <a:rPr lang="zh-CN" altLang="en-US" sz="2200" dirty="0">
                <a:solidFill>
                  <a:srgbClr val="080808"/>
                </a:solidFill>
                <a:latin typeface="楷体" panose="02010609060101010101" pitchFamily="49" charset="-122"/>
                <a:ea typeface="楷体" panose="02010609060101010101" pitchFamily="49" charset="-122"/>
              </a:rPr>
              <a:t>层的走法；</a:t>
            </a:r>
          </a:p>
        </p:txBody>
      </p:sp>
      <p:pic>
        <p:nvPicPr>
          <p:cNvPr id="5" name="图片 4"/>
          <p:cNvPicPr>
            <a:picLocks noChangeAspect="1"/>
          </p:cNvPicPr>
          <p:nvPr/>
        </p:nvPicPr>
        <p:blipFill>
          <a:blip r:embed="rId7"/>
          <a:stretch>
            <a:fillRect/>
          </a:stretch>
        </p:blipFill>
        <p:spPr>
          <a:xfrm>
            <a:off x="665214" y="4797152"/>
            <a:ext cx="7671681" cy="1153167"/>
          </a:xfrm>
          <a:prstGeom prst="rect">
            <a:avLst/>
          </a:prstGeom>
        </p:spPr>
      </p:pic>
    </p:spTree>
    <p:extLst>
      <p:ext uri="{BB962C8B-B14F-4D97-AF65-F5344CB8AC3E}">
        <p14:creationId xmlns:p14="http://schemas.microsoft.com/office/powerpoint/2010/main" val="4160908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51520" y="1484784"/>
            <a:ext cx="860425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a:t>
            </a:r>
            <a:r>
              <a:rPr lang="zh-CN" altLang="en-US" sz="2200" dirty="0">
                <a:solidFill>
                  <a:srgbClr val="080808"/>
                </a:solidFill>
                <a:latin typeface="楷体" panose="02010609060101010101" pitchFamily="49" charset="-122"/>
                <a:ea typeface="楷体" panose="02010609060101010101" pitchFamily="49" charset="-122"/>
              </a:rPr>
              <a:t>例</a:t>
            </a:r>
            <a:r>
              <a:rPr lang="en-US" altLang="zh-CN" sz="2200" dirty="0">
                <a:solidFill>
                  <a:srgbClr val="080808"/>
                </a:solidFill>
                <a:latin typeface="楷体" panose="02010609060101010101" pitchFamily="49" charset="-122"/>
                <a:ea typeface="楷体" panose="02010609060101010101" pitchFamily="49" charset="-122"/>
              </a:rPr>
              <a:t>5.12】</a:t>
            </a:r>
            <a:r>
              <a:rPr lang="zh-CN" altLang="en-US" sz="2200" dirty="0">
                <a:solidFill>
                  <a:srgbClr val="080808"/>
                </a:solidFill>
                <a:latin typeface="楷体" panose="02010609060101010101" pitchFamily="49" charset="-122"/>
                <a:ea typeface="楷体" panose="02010609060101010101" pitchFamily="49" charset="-122"/>
              </a:rPr>
              <a:t>跳石板问题。</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问题描述：有一条石板路，每块石板都有编号，依次是：</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2</a:t>
            </a: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3.......</a:t>
            </a:r>
            <a:r>
              <a:rPr lang="zh-CN" altLang="en-US" sz="2200" dirty="0">
                <a:solidFill>
                  <a:srgbClr val="080808"/>
                </a:solidFill>
                <a:latin typeface="楷体" panose="02010609060101010101" pitchFamily="49" charset="-122"/>
                <a:ea typeface="楷体" panose="02010609060101010101" pitchFamily="49" charset="-122"/>
              </a:rPr>
              <a:t>，在这条石板路上前进需要根据特殊的规则：设当前所在石板的编号为</a:t>
            </a:r>
            <a:r>
              <a:rPr lang="en-US" altLang="zh-CN" sz="2200" dirty="0">
                <a:solidFill>
                  <a:srgbClr val="080808"/>
                </a:solidFill>
                <a:latin typeface="楷体" panose="02010609060101010101" pitchFamily="49" charset="-122"/>
                <a:ea typeface="楷体" panose="02010609060101010101" pitchFamily="49" charset="-122"/>
              </a:rPr>
              <a:t>h</a:t>
            </a:r>
            <a:r>
              <a:rPr lang="zh-CN" altLang="en-US" sz="2200" dirty="0">
                <a:solidFill>
                  <a:srgbClr val="080808"/>
                </a:solidFill>
                <a:latin typeface="楷体" panose="02010609060101010101" pitchFamily="49" charset="-122"/>
                <a:ea typeface="楷体" panose="02010609060101010101" pitchFamily="49" charset="-122"/>
              </a:rPr>
              <a:t>，单次只能往前跳</a:t>
            </a:r>
            <a:r>
              <a:rPr lang="en-US" altLang="zh-CN" sz="2200" dirty="0">
                <a:solidFill>
                  <a:srgbClr val="080808"/>
                </a:solidFill>
                <a:latin typeface="楷体" panose="02010609060101010101" pitchFamily="49" charset="-122"/>
                <a:ea typeface="楷体" panose="02010609060101010101" pitchFamily="49" charset="-122"/>
              </a:rPr>
              <a:t>t</a:t>
            </a:r>
            <a:r>
              <a:rPr lang="zh-CN" altLang="en-US" sz="2200" dirty="0">
                <a:solidFill>
                  <a:srgbClr val="080808"/>
                </a:solidFill>
                <a:latin typeface="楷体" panose="02010609060101010101" pitchFamily="49" charset="-122"/>
                <a:ea typeface="楷体" panose="02010609060101010101" pitchFamily="49" charset="-122"/>
              </a:rPr>
              <a:t>步（</a:t>
            </a:r>
            <a:r>
              <a:rPr lang="en-US" altLang="zh-CN" sz="2200" dirty="0">
                <a:solidFill>
                  <a:srgbClr val="080808"/>
                </a:solidFill>
                <a:latin typeface="楷体" panose="02010609060101010101" pitchFamily="49" charset="-122"/>
                <a:ea typeface="楷体" panose="02010609060101010101" pitchFamily="49" charset="-122"/>
              </a:rPr>
              <a:t>t</a:t>
            </a:r>
            <a:r>
              <a:rPr lang="zh-CN" altLang="en-US" sz="2200" dirty="0">
                <a:solidFill>
                  <a:srgbClr val="080808"/>
                </a:solidFill>
                <a:latin typeface="楷体" panose="02010609060101010101" pitchFamily="49" charset="-122"/>
                <a:ea typeface="楷体" panose="02010609060101010101" pitchFamily="49" charset="-122"/>
              </a:rPr>
              <a:t>是</a:t>
            </a:r>
            <a:r>
              <a:rPr lang="en-US" altLang="zh-CN" sz="2200" dirty="0">
                <a:solidFill>
                  <a:srgbClr val="080808"/>
                </a:solidFill>
                <a:latin typeface="楷体" panose="02010609060101010101" pitchFamily="49" charset="-122"/>
                <a:ea typeface="楷体" panose="02010609060101010101" pitchFamily="49" charset="-122"/>
              </a:rPr>
              <a:t>h</a:t>
            </a:r>
            <a:r>
              <a:rPr lang="zh-CN" altLang="en-US" sz="2200" dirty="0">
                <a:solidFill>
                  <a:srgbClr val="080808"/>
                </a:solidFill>
                <a:latin typeface="楷体" panose="02010609060101010101" pitchFamily="49" charset="-122"/>
                <a:ea typeface="楷体" panose="02010609060101010101" pitchFamily="49" charset="-122"/>
              </a:rPr>
              <a:t>的因子，但其中不含</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和</a:t>
            </a:r>
            <a:r>
              <a:rPr lang="en-US" altLang="zh-CN" sz="2200" dirty="0">
                <a:solidFill>
                  <a:srgbClr val="080808"/>
                </a:solidFill>
                <a:latin typeface="楷体" panose="02010609060101010101" pitchFamily="49" charset="-122"/>
                <a:ea typeface="楷体" panose="02010609060101010101" pitchFamily="49" charset="-122"/>
              </a:rPr>
              <a:t>h</a:t>
            </a:r>
            <a:r>
              <a:rPr lang="zh-CN" altLang="en-US" sz="2200" dirty="0">
                <a:solidFill>
                  <a:srgbClr val="080808"/>
                </a:solidFill>
                <a:latin typeface="楷体" panose="02010609060101010101" pitchFamily="49" charset="-122"/>
                <a:ea typeface="楷体" panose="02010609060101010101" pitchFamily="49" charset="-122"/>
              </a:rPr>
              <a:t>），即跳到</a:t>
            </a:r>
            <a:r>
              <a:rPr lang="en-US" altLang="zh-CN" sz="2200" dirty="0" err="1">
                <a:solidFill>
                  <a:srgbClr val="080808"/>
                </a:solidFill>
                <a:latin typeface="楷体" panose="02010609060101010101" pitchFamily="49" charset="-122"/>
                <a:ea typeface="楷体" panose="02010609060101010101" pitchFamily="49" charset="-122"/>
              </a:rPr>
              <a:t>h+t</a:t>
            </a:r>
            <a:r>
              <a:rPr lang="zh-CN" altLang="en-US" sz="2200" dirty="0">
                <a:solidFill>
                  <a:srgbClr val="080808"/>
                </a:solidFill>
                <a:latin typeface="楷体" panose="02010609060101010101" pitchFamily="49" charset="-122"/>
                <a:ea typeface="楷体" panose="02010609060101010101" pitchFamily="49" charset="-122"/>
              </a:rPr>
              <a:t>的位置。设当前所在石板的编号为</a:t>
            </a:r>
            <a:r>
              <a:rPr lang="en-US" altLang="zh-CN" sz="2200" dirty="0">
                <a:solidFill>
                  <a:srgbClr val="080808"/>
                </a:solidFill>
                <a:latin typeface="楷体" panose="02010609060101010101" pitchFamily="49" charset="-122"/>
                <a:ea typeface="楷体" panose="02010609060101010101" pitchFamily="49" charset="-122"/>
              </a:rPr>
              <a:t>s</a:t>
            </a:r>
            <a:r>
              <a:rPr lang="zh-CN" altLang="en-US" sz="2200" dirty="0">
                <a:solidFill>
                  <a:srgbClr val="080808"/>
                </a:solidFill>
                <a:latin typeface="楷体" panose="02010609060101010101" pitchFamily="49" charset="-122"/>
                <a:ea typeface="楷体" panose="02010609060101010101" pitchFamily="49" charset="-122"/>
              </a:rPr>
              <a:t>，请设计算法求出要想跳到编号为</a:t>
            </a:r>
            <a:r>
              <a:rPr lang="en-US" altLang="zh-CN" sz="2200" dirty="0">
                <a:solidFill>
                  <a:srgbClr val="080808"/>
                </a:solidFill>
                <a:latin typeface="楷体" panose="02010609060101010101" pitchFamily="49" charset="-122"/>
                <a:ea typeface="楷体" panose="02010609060101010101" pitchFamily="49" charset="-122"/>
              </a:rPr>
              <a:t>e</a:t>
            </a:r>
            <a:r>
              <a:rPr lang="zh-CN" altLang="en-US" sz="2200" dirty="0">
                <a:solidFill>
                  <a:srgbClr val="080808"/>
                </a:solidFill>
                <a:latin typeface="楷体" panose="02010609060101010101" pitchFamily="49" charset="-122"/>
                <a:ea typeface="楷体" panose="02010609060101010101" pitchFamily="49" charset="-122"/>
              </a:rPr>
              <a:t>的石板去，最少需要跳跃几次。</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例：</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当</a:t>
            </a:r>
            <a:r>
              <a:rPr lang="en-US" altLang="zh-CN" sz="2200" dirty="0">
                <a:solidFill>
                  <a:srgbClr val="080808"/>
                </a:solidFill>
                <a:latin typeface="楷体" panose="02010609060101010101" pitchFamily="49" charset="-122"/>
                <a:ea typeface="楷体" panose="02010609060101010101" pitchFamily="49" charset="-122"/>
              </a:rPr>
              <a:t>s = 4</a:t>
            </a: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e= 24</a:t>
            </a:r>
            <a:r>
              <a:rPr lang="zh-CN" altLang="en-US" sz="2200" dirty="0">
                <a:solidFill>
                  <a:srgbClr val="080808"/>
                </a:solidFill>
                <a:latin typeface="楷体" panose="02010609060101010101" pitchFamily="49" charset="-122"/>
                <a:ea typeface="楷体" panose="02010609060101010101" pitchFamily="49" charset="-122"/>
              </a:rPr>
              <a:t>时，跳跃路径为：</a:t>
            </a:r>
          </a:p>
          <a:p>
            <a:pPr>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4—6—8—12—18—24</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因此，从</a:t>
            </a:r>
            <a:r>
              <a:rPr lang="en-US" altLang="zh-CN" sz="2200" dirty="0">
                <a:solidFill>
                  <a:srgbClr val="080808"/>
                </a:solidFill>
                <a:latin typeface="楷体" panose="02010609060101010101" pitchFamily="49" charset="-122"/>
                <a:ea typeface="楷体" panose="02010609060101010101" pitchFamily="49" charset="-122"/>
              </a:rPr>
              <a:t>4</a:t>
            </a:r>
            <a:r>
              <a:rPr lang="zh-CN" altLang="en-US" sz="2200" dirty="0">
                <a:solidFill>
                  <a:srgbClr val="080808"/>
                </a:solidFill>
                <a:latin typeface="楷体" panose="02010609060101010101" pitchFamily="49" charset="-122"/>
                <a:ea typeface="楷体" panose="02010609060101010101" pitchFamily="49" charset="-122"/>
              </a:rPr>
              <a:t>号石板跳到</a:t>
            </a:r>
            <a:r>
              <a:rPr lang="en-US" altLang="zh-CN" sz="2200" dirty="0">
                <a:solidFill>
                  <a:srgbClr val="080808"/>
                </a:solidFill>
                <a:latin typeface="楷体" panose="02010609060101010101" pitchFamily="49" charset="-122"/>
                <a:ea typeface="楷体" panose="02010609060101010101" pitchFamily="49" charset="-122"/>
              </a:rPr>
              <a:t>24</a:t>
            </a:r>
            <a:r>
              <a:rPr lang="zh-CN" altLang="en-US" sz="2200" dirty="0">
                <a:solidFill>
                  <a:srgbClr val="080808"/>
                </a:solidFill>
                <a:latin typeface="楷体" panose="02010609060101010101" pitchFamily="49" charset="-122"/>
                <a:ea typeface="楷体" panose="02010609060101010101" pitchFamily="49" charset="-122"/>
              </a:rPr>
              <a:t>号石板最少需要跳跃</a:t>
            </a:r>
            <a:r>
              <a:rPr lang="en-US" altLang="zh-CN" sz="2200" dirty="0">
                <a:solidFill>
                  <a:srgbClr val="080808"/>
                </a:solidFill>
                <a:latin typeface="楷体" panose="02010609060101010101" pitchFamily="49" charset="-122"/>
                <a:ea typeface="楷体" panose="02010609060101010101" pitchFamily="49" charset="-122"/>
              </a:rPr>
              <a:t>5</a:t>
            </a:r>
            <a:r>
              <a:rPr lang="zh-CN" altLang="en-US" sz="2200" dirty="0">
                <a:solidFill>
                  <a:srgbClr val="080808"/>
                </a:solidFill>
                <a:latin typeface="楷体" panose="02010609060101010101" pitchFamily="49" charset="-122"/>
                <a:ea typeface="楷体" panose="02010609060101010101" pitchFamily="49" charset="-122"/>
              </a:rPr>
              <a:t>次。</a:t>
            </a:r>
          </a:p>
        </p:txBody>
      </p:sp>
    </p:spTree>
    <p:extLst>
      <p:ext uri="{BB962C8B-B14F-4D97-AF65-F5344CB8AC3E}">
        <p14:creationId xmlns:p14="http://schemas.microsoft.com/office/powerpoint/2010/main" val="2941164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323528" y="1124744"/>
            <a:ext cx="8352928"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0-1</a:t>
            </a:r>
            <a:r>
              <a:rPr lang="zh-CN" altLang="en-US" sz="2200" dirty="0">
                <a:solidFill>
                  <a:srgbClr val="080808"/>
                </a:solidFill>
                <a:latin typeface="楷体" panose="02010609060101010101" pitchFamily="49" charset="-122"/>
                <a:ea typeface="楷体" panose="02010609060101010101" pitchFamily="49" charset="-122"/>
              </a:rPr>
              <a:t>背包问题</a:t>
            </a:r>
          </a:p>
          <a:p>
            <a:pPr indent="457200">
              <a:spcBef>
                <a:spcPct val="50000"/>
              </a:spcBef>
              <a:buSzTx/>
              <a:buFontTx/>
              <a:buNone/>
            </a:pPr>
            <a:r>
              <a:rPr lang="zh-CN" altLang="en-US" sz="2200" dirty="0" smtClean="0">
                <a:solidFill>
                  <a:srgbClr val="080808"/>
                </a:solidFill>
                <a:latin typeface="楷体" panose="02010609060101010101" pitchFamily="49" charset="-122"/>
                <a:ea typeface="楷体" panose="02010609060101010101" pitchFamily="49" charset="-122"/>
              </a:rPr>
              <a:t>假设</a:t>
            </a:r>
            <a:r>
              <a:rPr lang="zh-CN" altLang="en-US" sz="2200" dirty="0">
                <a:solidFill>
                  <a:srgbClr val="080808"/>
                </a:solidFill>
                <a:latin typeface="楷体" panose="02010609060101010101" pitchFamily="49" charset="-122"/>
                <a:ea typeface="楷体" panose="02010609060101010101" pitchFamily="49" charset="-122"/>
              </a:rPr>
              <a:t>你有一个承重量为</a:t>
            </a:r>
            <a:r>
              <a:rPr lang="en-US" altLang="zh-CN" sz="2200" dirty="0">
                <a:solidFill>
                  <a:srgbClr val="080808"/>
                </a:solidFill>
                <a:latin typeface="楷体" panose="02010609060101010101" pitchFamily="49" charset="-122"/>
                <a:ea typeface="楷体" panose="02010609060101010101" pitchFamily="49" charset="-122"/>
              </a:rPr>
              <a:t>4</a:t>
            </a:r>
            <a:r>
              <a:rPr lang="zh-CN" altLang="en-US" sz="2200" dirty="0">
                <a:solidFill>
                  <a:srgbClr val="080808"/>
                </a:solidFill>
                <a:latin typeface="楷体" panose="02010609060101010101" pitchFamily="49" charset="-122"/>
                <a:ea typeface="楷体" panose="02010609060101010101" pitchFamily="49" charset="-122"/>
              </a:rPr>
              <a:t>千克的背包，可以装入背包的物品清单如下表</a:t>
            </a:r>
            <a:r>
              <a:rPr lang="en-US" altLang="zh-CN" sz="2200" dirty="0">
                <a:solidFill>
                  <a:srgbClr val="080808"/>
                </a:solidFill>
                <a:latin typeface="楷体" panose="02010609060101010101" pitchFamily="49" charset="-122"/>
                <a:ea typeface="楷体" panose="02010609060101010101" pitchFamily="49" charset="-122"/>
              </a:rPr>
              <a:t>5.1</a:t>
            </a:r>
            <a:r>
              <a:rPr lang="zh-CN" altLang="en-US" sz="2200" dirty="0">
                <a:solidFill>
                  <a:srgbClr val="080808"/>
                </a:solidFill>
                <a:latin typeface="楷体" panose="02010609060101010101" pitchFamily="49" charset="-122"/>
                <a:ea typeface="楷体" panose="02010609060101010101" pitchFamily="49" charset="-122"/>
              </a:rPr>
              <a:t>所示，已知每件物品对应的重量和价格。请运用最优决策表确定装入哪些物品能够使得背包价值最大。</a:t>
            </a:r>
          </a:p>
        </p:txBody>
      </p:sp>
      <p:graphicFrame>
        <p:nvGraphicFramePr>
          <p:cNvPr id="2" name="表格 1"/>
          <p:cNvGraphicFramePr>
            <a:graphicFrameLocks noGrp="1"/>
          </p:cNvGraphicFramePr>
          <p:nvPr>
            <p:extLst>
              <p:ext uri="{D42A27DB-BD31-4B8C-83A1-F6EECF244321}">
                <p14:modId xmlns:p14="http://schemas.microsoft.com/office/powerpoint/2010/main" val="3750217966"/>
              </p:ext>
            </p:extLst>
          </p:nvPr>
        </p:nvGraphicFramePr>
        <p:xfrm>
          <a:off x="2627784" y="2924944"/>
          <a:ext cx="3687445" cy="853440"/>
        </p:xfrm>
        <a:graphic>
          <a:graphicData uri="http://schemas.openxmlformats.org/drawingml/2006/table">
            <a:tbl>
              <a:tblPr firstRow="1" firstCol="1" bandRow="1">
                <a:tableStyleId>{5940675A-B579-460E-94D1-54222C63F5DA}</a:tableStyleId>
              </a:tblPr>
              <a:tblGrid>
                <a:gridCol w="116713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gridCol w="1259840">
                  <a:extLst>
                    <a:ext uri="{9D8B030D-6E8A-4147-A177-3AD203B41FA5}">
                      <a16:colId xmlns:a16="http://schemas.microsoft.com/office/drawing/2014/main" val="20002"/>
                    </a:ext>
                  </a:extLst>
                </a:gridCol>
              </a:tblGrid>
              <a:tr h="0">
                <a:tc>
                  <a:txBody>
                    <a:bodyPr/>
                    <a:lstStyle/>
                    <a:p>
                      <a:pPr algn="ctr">
                        <a:spcAft>
                          <a:spcPts val="0"/>
                        </a:spcAft>
                      </a:pPr>
                      <a:r>
                        <a:rPr lang="zh-CN" sz="1400" kern="100">
                          <a:effectLst/>
                        </a:rPr>
                        <a:t>物品</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dirty="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33350">
                <a:tc>
                  <a:txBody>
                    <a:bodyPr/>
                    <a:lstStyle/>
                    <a:p>
                      <a:pPr algn="ctr">
                        <a:spcAft>
                          <a:spcPts val="0"/>
                        </a:spcAft>
                      </a:pPr>
                      <a:r>
                        <a:rPr lang="zh-CN" sz="1400" kern="100">
                          <a:effectLst/>
                        </a:rPr>
                        <a:t>相机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12090">
                <a:tc>
                  <a:txBody>
                    <a:bodyPr/>
                    <a:lstStyle/>
                    <a:p>
                      <a:pPr algn="ctr">
                        <a:spcAft>
                          <a:spcPts val="0"/>
                        </a:spcAft>
                      </a:pPr>
                      <a:r>
                        <a:rPr lang="zh-CN" sz="1400" kern="100">
                          <a:effectLst/>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3500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0"/>
                        </a:spcAft>
                      </a:pPr>
                      <a:r>
                        <a:rPr lang="zh-CN" sz="1400" kern="100">
                          <a:effectLst/>
                        </a:rPr>
                        <a:t>笔记本电脑</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5"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395536" y="4077072"/>
            <a:ext cx="83529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解题思路：首先绘制该问题的最优决策表，表格的各行表示各阶段决策时可选择的物品，各列为不同容量（</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4kg</a:t>
            </a:r>
            <a:r>
              <a:rPr lang="zh-CN" altLang="en-US" sz="2200" dirty="0">
                <a:solidFill>
                  <a:srgbClr val="080808"/>
                </a:solidFill>
                <a:latin typeface="楷体" panose="02010609060101010101" pitchFamily="49" charset="-122"/>
                <a:ea typeface="楷体" panose="02010609060101010101" pitchFamily="49" charset="-122"/>
              </a:rPr>
              <a:t>）的背包，如下</a:t>
            </a:r>
            <a:r>
              <a:rPr lang="zh-CN" altLang="en-US" sz="2200" dirty="0" smtClean="0">
                <a:solidFill>
                  <a:srgbClr val="080808"/>
                </a:solidFill>
                <a:latin typeface="楷体" panose="02010609060101010101" pitchFamily="49" charset="-122"/>
                <a:ea typeface="楷体" panose="02010609060101010101" pitchFamily="49" charset="-122"/>
              </a:rPr>
              <a:t>表所</a:t>
            </a:r>
            <a:r>
              <a:rPr lang="zh-CN" altLang="en-US" sz="2200" dirty="0">
                <a:solidFill>
                  <a:srgbClr val="080808"/>
                </a:solidFill>
                <a:latin typeface="楷体" panose="02010609060101010101" pitchFamily="49" charset="-122"/>
                <a:ea typeface="楷体" panose="02010609060101010101" pitchFamily="49" charset="-122"/>
              </a:rPr>
              <a:t>示： </a:t>
            </a:r>
          </a:p>
        </p:txBody>
      </p:sp>
      <p:graphicFrame>
        <p:nvGraphicFramePr>
          <p:cNvPr id="6" name="表格 5"/>
          <p:cNvGraphicFramePr>
            <a:graphicFrameLocks noGrp="1"/>
          </p:cNvGraphicFramePr>
          <p:nvPr>
            <p:extLst>
              <p:ext uri="{D42A27DB-BD31-4B8C-83A1-F6EECF244321}">
                <p14:modId xmlns:p14="http://schemas.microsoft.com/office/powerpoint/2010/main" val="3537185246"/>
              </p:ext>
            </p:extLst>
          </p:nvPr>
        </p:nvGraphicFramePr>
        <p:xfrm>
          <a:off x="2570083" y="5255126"/>
          <a:ext cx="4003834" cy="853440"/>
        </p:xfrm>
        <a:graphic>
          <a:graphicData uri="http://schemas.openxmlformats.org/drawingml/2006/table">
            <a:tbl>
              <a:tblPr firstRow="1" firstCol="1" bandRow="1">
                <a:tableStyleId>{5940675A-B579-460E-94D1-54222C63F5DA}</a:tableStyleId>
              </a:tblPr>
              <a:tblGrid>
                <a:gridCol w="1026202">
                  <a:extLst>
                    <a:ext uri="{9D8B030D-6E8A-4147-A177-3AD203B41FA5}">
                      <a16:colId xmlns:a16="http://schemas.microsoft.com/office/drawing/2014/main" val="20000"/>
                    </a:ext>
                  </a:extLst>
                </a:gridCol>
                <a:gridCol w="744221">
                  <a:extLst>
                    <a:ext uri="{9D8B030D-6E8A-4147-A177-3AD203B41FA5}">
                      <a16:colId xmlns:a16="http://schemas.microsoft.com/office/drawing/2014/main" val="20001"/>
                    </a:ext>
                  </a:extLst>
                </a:gridCol>
                <a:gridCol w="744221">
                  <a:extLst>
                    <a:ext uri="{9D8B030D-6E8A-4147-A177-3AD203B41FA5}">
                      <a16:colId xmlns:a16="http://schemas.microsoft.com/office/drawing/2014/main" val="20002"/>
                    </a:ext>
                  </a:extLst>
                </a:gridCol>
                <a:gridCol w="744221">
                  <a:extLst>
                    <a:ext uri="{9D8B030D-6E8A-4147-A177-3AD203B41FA5}">
                      <a16:colId xmlns:a16="http://schemas.microsoft.com/office/drawing/2014/main" val="20003"/>
                    </a:ext>
                  </a:extLst>
                </a:gridCol>
                <a:gridCol w="744969">
                  <a:extLst>
                    <a:ext uri="{9D8B030D-6E8A-4147-A177-3AD203B41FA5}">
                      <a16:colId xmlns:a16="http://schemas.microsoft.com/office/drawing/2014/main" val="20004"/>
                    </a:ext>
                  </a:extLst>
                </a:gridCol>
              </a:tblGrid>
              <a:tr h="0">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1kg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2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3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4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33350">
                <a:tc>
                  <a:txBody>
                    <a:bodyPr/>
                    <a:lstStyle/>
                    <a:p>
                      <a:pPr algn="just">
                        <a:spcAft>
                          <a:spcPts val="0"/>
                        </a:spcAft>
                      </a:pPr>
                      <a:r>
                        <a:rPr lang="zh-CN" sz="1400" kern="100">
                          <a:effectLst/>
                        </a:rPr>
                        <a:t>相机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2090">
                <a:tc>
                  <a:txBody>
                    <a:bodyPr/>
                    <a:lstStyle/>
                    <a:p>
                      <a:pPr algn="just">
                        <a:spcAft>
                          <a:spcPts val="0"/>
                        </a:spcAft>
                      </a:pPr>
                      <a:r>
                        <a:rPr lang="zh-CN" sz="1400" kern="100">
                          <a:effectLst/>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400" kern="100">
                          <a:effectLst/>
                        </a:rPr>
                        <a:t>笔记本电脑</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34751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79512" y="1052736"/>
            <a:ext cx="860425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1. </a:t>
            </a:r>
            <a:r>
              <a:rPr lang="zh-CN" altLang="en-US" sz="2200" dirty="0">
                <a:solidFill>
                  <a:srgbClr val="080808"/>
                </a:solidFill>
                <a:latin typeface="楷体" panose="02010609060101010101" pitchFamily="49" charset="-122"/>
                <a:ea typeface="楷体" panose="02010609060101010101" pitchFamily="49" charset="-122"/>
              </a:rPr>
              <a:t>解题思路：</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动态规划法需要存储各个子问题的解，因此定义一个数组</a:t>
            </a:r>
            <a:r>
              <a:rPr lang="en-US" altLang="zh-CN" sz="2200" dirty="0">
                <a:solidFill>
                  <a:srgbClr val="080808"/>
                </a:solidFill>
                <a:latin typeface="楷体" panose="02010609060101010101" pitchFamily="49" charset="-122"/>
                <a:ea typeface="楷体" panose="02010609060101010101" pitchFamily="49" charset="-122"/>
              </a:rPr>
              <a:t>w</a:t>
            </a:r>
            <a:r>
              <a:rPr lang="zh-CN" altLang="en-US" sz="2200" dirty="0">
                <a:solidFill>
                  <a:srgbClr val="080808"/>
                </a:solidFill>
                <a:latin typeface="楷体" panose="02010609060101010101" pitchFamily="49" charset="-122"/>
                <a:ea typeface="楷体" panose="02010609060101010101" pitchFamily="49" charset="-122"/>
              </a:rPr>
              <a:t>，长度为</a:t>
            </a:r>
            <a:r>
              <a:rPr lang="en-US" altLang="zh-CN" sz="2200" dirty="0">
                <a:solidFill>
                  <a:srgbClr val="080808"/>
                </a:solidFill>
                <a:latin typeface="楷体" panose="02010609060101010101" pitchFamily="49" charset="-122"/>
                <a:ea typeface="楷体" panose="02010609060101010101" pitchFamily="49" charset="-122"/>
              </a:rPr>
              <a:t>e-s+1</a:t>
            </a:r>
            <a:r>
              <a:rPr lang="zh-CN" altLang="en-US" sz="2200" dirty="0">
                <a:solidFill>
                  <a:srgbClr val="080808"/>
                </a:solidFill>
                <a:latin typeface="楷体" panose="02010609060101010101" pitchFamily="49" charset="-122"/>
                <a:ea typeface="楷体" panose="02010609060101010101" pitchFamily="49" charset="-122"/>
              </a:rPr>
              <a:t>，包括起点与终点，数组中的元素表示从起点到达该点所需的最小跳跃次数，初始状态下起点为</a:t>
            </a:r>
            <a:r>
              <a:rPr lang="en-US" altLang="zh-CN" sz="2200" dirty="0">
                <a:solidFill>
                  <a:srgbClr val="080808"/>
                </a:solidFill>
                <a:latin typeface="楷体" panose="02010609060101010101" pitchFamily="49" charset="-122"/>
                <a:ea typeface="楷体" panose="02010609060101010101" pitchFamily="49" charset="-122"/>
              </a:rPr>
              <a:t>0</a:t>
            </a:r>
            <a:r>
              <a:rPr lang="zh-CN" altLang="en-US" sz="2200" dirty="0">
                <a:solidFill>
                  <a:srgbClr val="080808"/>
                </a:solidFill>
                <a:latin typeface="楷体" panose="02010609060101010101" pitchFamily="49" charset="-122"/>
                <a:ea typeface="楷体" panose="02010609060101010101" pitchFamily="49" charset="-122"/>
              </a:rPr>
              <a:t>，数组其他元素为</a:t>
            </a:r>
            <a:r>
              <a:rPr lang="en-US" altLang="zh-CN" sz="2200" dirty="0">
                <a:solidFill>
                  <a:srgbClr val="080808"/>
                </a:solidFill>
                <a:latin typeface="楷体" panose="02010609060101010101" pitchFamily="49" charset="-122"/>
                <a:ea typeface="楷体" panose="02010609060101010101" pitchFamily="49" charset="-122"/>
              </a:rPr>
              <a:t>MAX</a:t>
            </a:r>
            <a:r>
              <a:rPr lang="zh-CN" altLang="en-US" sz="2200" dirty="0">
                <a:solidFill>
                  <a:srgbClr val="080808"/>
                </a:solidFill>
                <a:latin typeface="楷体" panose="02010609060101010101" pitchFamily="49" charset="-122"/>
                <a:ea typeface="楷体" panose="02010609060101010101" pitchFamily="49" charset="-122"/>
              </a:rPr>
              <a:t>，表示不可达；</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接下来要遍历每一块石板（即数组中的每一个元素）：先判断当前数组元素的值是否是</a:t>
            </a:r>
            <a:r>
              <a:rPr lang="en-US" altLang="zh-CN" sz="2200" dirty="0">
                <a:solidFill>
                  <a:srgbClr val="080808"/>
                </a:solidFill>
                <a:latin typeface="楷体" panose="02010609060101010101" pitchFamily="49" charset="-122"/>
                <a:ea typeface="楷体" panose="02010609060101010101" pitchFamily="49" charset="-122"/>
              </a:rPr>
              <a:t>MAX</a:t>
            </a:r>
            <a:r>
              <a:rPr lang="zh-CN" altLang="en-US" sz="2200" dirty="0">
                <a:solidFill>
                  <a:srgbClr val="080808"/>
                </a:solidFill>
                <a:latin typeface="楷体" panose="02010609060101010101" pitchFamily="49" charset="-122"/>
                <a:ea typeface="楷体" panose="02010609060101010101" pitchFamily="49" charset="-122"/>
              </a:rPr>
              <a:t>，如果是表示不可达，跳出当前循环，如果不是，表示可达，此时求解当前石板编号的因子集合，接着遍历当前石板编号的因子集合，计算从当前石板到每一个因数对应的下一块石板的最小跳跃次数（当然在求解之前需要先判断下一个石板的编号是否小于等于</a:t>
            </a:r>
            <a:r>
              <a:rPr lang="en-US" altLang="zh-CN" sz="2200" dirty="0">
                <a:solidFill>
                  <a:srgbClr val="080808"/>
                </a:solidFill>
                <a:latin typeface="楷体" panose="02010609060101010101" pitchFamily="49" charset="-122"/>
                <a:ea typeface="楷体" panose="02010609060101010101" pitchFamily="49" charset="-122"/>
              </a:rPr>
              <a:t>t</a:t>
            </a:r>
            <a:r>
              <a:rPr lang="zh-CN" altLang="en-US" sz="2200" dirty="0">
                <a:solidFill>
                  <a:srgbClr val="080808"/>
                </a:solidFill>
                <a:latin typeface="楷体" panose="02010609060101010101" pitchFamily="49" charset="-122"/>
                <a:ea typeface="楷体" panose="02010609060101010101" pitchFamily="49" charset="-122"/>
              </a:rPr>
              <a:t>，如不满足则跳过本次循环），最小跳跃次数是对应下一个石板元素值与当前石板元素值</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中的较小值，即如果要跳到的石板之前没有经过，则用当前石板元素值</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即可，如果要跳到的石板之前经过，则比较之前经过该石板时的步数和当前石板元素值</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的大小，取小者</a:t>
            </a:r>
            <a:r>
              <a:rPr lang="zh-CN" altLang="en-US" sz="2200" dirty="0" smtClean="0">
                <a:solidFill>
                  <a:srgbClr val="080808"/>
                </a:solidFill>
                <a:latin typeface="楷体" panose="02010609060101010101" pitchFamily="49" charset="-122"/>
                <a:ea typeface="楷体" panose="02010609060101010101" pitchFamily="49" charset="-122"/>
              </a:rPr>
              <a:t>。</a:t>
            </a:r>
            <a:endParaRPr lang="zh-CN" altLang="en-US" sz="22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20594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79512" y="1700808"/>
            <a:ext cx="86042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200" dirty="0" smtClean="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）设</a:t>
            </a:r>
            <a:r>
              <a:rPr lang="en-US" altLang="zh-CN" sz="2200" dirty="0">
                <a:solidFill>
                  <a:srgbClr val="080808"/>
                </a:solidFill>
                <a:latin typeface="楷体" panose="02010609060101010101" pitchFamily="49" charset="-122"/>
                <a:ea typeface="楷体" panose="02010609060101010101" pitchFamily="49" charset="-122"/>
              </a:rPr>
              <a:t>w (</a:t>
            </a:r>
            <a:r>
              <a:rPr lang="en-US" altLang="zh-CN" sz="2200" dirty="0" err="1">
                <a:solidFill>
                  <a:srgbClr val="080808"/>
                </a:solidFill>
                <a:latin typeface="楷体" panose="02010609060101010101" pitchFamily="49" charset="-122"/>
                <a:ea typeface="楷体" panose="02010609060101010101" pitchFamily="49" charset="-122"/>
              </a:rPr>
              <a:t>i</a:t>
            </a:r>
            <a:r>
              <a:rPr lang="en-US" altLang="zh-CN" sz="2200" dirty="0">
                <a:solidFill>
                  <a:srgbClr val="080808"/>
                </a:solidFill>
                <a:latin typeface="楷体" panose="02010609060101010101" pitchFamily="49" charset="-122"/>
                <a:ea typeface="楷体" panose="02010609060101010101" pitchFamily="49" charset="-122"/>
              </a:rPr>
              <a:t>)</a:t>
            </a:r>
            <a:r>
              <a:rPr lang="zh-CN" altLang="en-US" sz="2200" dirty="0">
                <a:solidFill>
                  <a:srgbClr val="080808"/>
                </a:solidFill>
                <a:latin typeface="楷体" panose="02010609060101010101" pitchFamily="49" charset="-122"/>
                <a:ea typeface="楷体" panose="02010609060101010101" pitchFamily="49" charset="-122"/>
              </a:rPr>
              <a:t>为从起点到达编号为</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的石板所需的最小跳跃次数；</a:t>
            </a:r>
          </a:p>
          <a:p>
            <a:pPr>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2</a:t>
            </a:r>
            <a:r>
              <a:rPr lang="zh-CN" altLang="en-US" sz="2200" dirty="0">
                <a:solidFill>
                  <a:srgbClr val="080808"/>
                </a:solidFill>
                <a:latin typeface="楷体" panose="02010609060101010101" pitchFamily="49" charset="-122"/>
                <a:ea typeface="楷体" panose="02010609060101010101" pitchFamily="49" charset="-122"/>
              </a:rPr>
              <a:t>）状态转移方程：</a:t>
            </a:r>
          </a:p>
          <a:p>
            <a:pPr>
              <a:spcBef>
                <a:spcPct val="50000"/>
              </a:spcBef>
              <a:buSzTx/>
              <a:buFontTx/>
              <a:buNone/>
            </a:pPr>
            <a:r>
              <a:rPr lang="en-US" altLang="zh-CN" sz="2200" dirty="0">
                <a:solidFill>
                  <a:srgbClr val="080808"/>
                </a:solidFill>
                <a:latin typeface="楷体" panose="02010609060101010101" pitchFamily="49" charset="-122"/>
                <a:ea typeface="楷体" panose="02010609060101010101" pitchFamily="49" charset="-122"/>
              </a:rPr>
              <a:t>w(</a:t>
            </a:r>
            <a:r>
              <a:rPr lang="en-US" altLang="zh-CN" sz="2200" dirty="0" err="1">
                <a:solidFill>
                  <a:srgbClr val="080808"/>
                </a:solidFill>
                <a:latin typeface="楷体" panose="02010609060101010101" pitchFamily="49" charset="-122"/>
                <a:ea typeface="楷体" panose="02010609060101010101" pitchFamily="49" charset="-122"/>
              </a:rPr>
              <a:t>i+j</a:t>
            </a:r>
            <a:r>
              <a:rPr lang="en-US" altLang="zh-CN" sz="2200" dirty="0">
                <a:solidFill>
                  <a:srgbClr val="080808"/>
                </a:solidFill>
                <a:latin typeface="楷体" panose="02010609060101010101" pitchFamily="49" charset="-122"/>
                <a:ea typeface="楷体" panose="02010609060101010101" pitchFamily="49" charset="-122"/>
              </a:rPr>
              <a:t>)= min(w(</a:t>
            </a:r>
            <a:r>
              <a:rPr lang="en-US" altLang="zh-CN" sz="2200" dirty="0" err="1">
                <a:solidFill>
                  <a:srgbClr val="080808"/>
                </a:solidFill>
                <a:latin typeface="楷体" panose="02010609060101010101" pitchFamily="49" charset="-122"/>
                <a:ea typeface="楷体" panose="02010609060101010101" pitchFamily="49" charset="-122"/>
              </a:rPr>
              <a:t>i</a:t>
            </a:r>
            <a:r>
              <a:rPr lang="en-US" altLang="zh-CN" sz="2200" dirty="0">
                <a:solidFill>
                  <a:srgbClr val="080808"/>
                </a:solidFill>
                <a:latin typeface="楷体" panose="02010609060101010101" pitchFamily="49" charset="-122"/>
                <a:ea typeface="楷体" panose="02010609060101010101" pitchFamily="49" charset="-122"/>
              </a:rPr>
              <a:t>)+1, w (</a:t>
            </a:r>
            <a:r>
              <a:rPr lang="en-US" altLang="zh-CN" sz="2200" dirty="0" err="1">
                <a:solidFill>
                  <a:srgbClr val="080808"/>
                </a:solidFill>
                <a:latin typeface="楷体" panose="02010609060101010101" pitchFamily="49" charset="-122"/>
                <a:ea typeface="楷体" panose="02010609060101010101" pitchFamily="49" charset="-122"/>
              </a:rPr>
              <a:t>i+j</a:t>
            </a:r>
            <a:r>
              <a:rPr lang="en-US" altLang="zh-CN" sz="2200" dirty="0">
                <a:solidFill>
                  <a:srgbClr val="080808"/>
                </a:solidFill>
                <a:latin typeface="楷体" panose="02010609060101010101" pitchFamily="49" charset="-122"/>
                <a:ea typeface="楷体" panose="02010609060101010101" pitchFamily="49" charset="-122"/>
              </a:rPr>
              <a:t>))      //</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为石板编号，</a:t>
            </a:r>
            <a:r>
              <a:rPr lang="en-US" altLang="zh-CN" sz="2200" dirty="0">
                <a:solidFill>
                  <a:srgbClr val="080808"/>
                </a:solidFill>
                <a:latin typeface="楷体" panose="02010609060101010101" pitchFamily="49" charset="-122"/>
                <a:ea typeface="楷体" panose="02010609060101010101" pitchFamily="49" charset="-122"/>
              </a:rPr>
              <a:t>j</a:t>
            </a:r>
            <a:r>
              <a:rPr lang="zh-CN" altLang="en-US" sz="2200" dirty="0">
                <a:solidFill>
                  <a:srgbClr val="080808"/>
                </a:solidFill>
                <a:latin typeface="楷体" panose="02010609060101010101" pitchFamily="49" charset="-122"/>
                <a:ea typeface="楷体" panose="02010609060101010101" pitchFamily="49" charset="-122"/>
              </a:rPr>
              <a:t>为</a:t>
            </a:r>
            <a:r>
              <a:rPr lang="en-US" altLang="zh-CN" sz="2200" dirty="0" err="1">
                <a:solidFill>
                  <a:srgbClr val="080808"/>
                </a:solidFill>
                <a:latin typeface="楷体" panose="02010609060101010101" pitchFamily="49" charset="-122"/>
                <a:ea typeface="楷体" panose="02010609060101010101" pitchFamily="49" charset="-122"/>
              </a:rPr>
              <a:t>i</a:t>
            </a:r>
            <a:r>
              <a:rPr lang="zh-CN" altLang="en-US" sz="2200" dirty="0">
                <a:solidFill>
                  <a:srgbClr val="080808"/>
                </a:solidFill>
                <a:latin typeface="楷体" panose="02010609060101010101" pitchFamily="49" charset="-122"/>
                <a:ea typeface="楷体" panose="02010609060101010101" pitchFamily="49" charset="-122"/>
              </a:rPr>
              <a:t>的因子</a:t>
            </a:r>
          </a:p>
        </p:txBody>
      </p:sp>
    </p:spTree>
    <p:extLst>
      <p:ext uri="{BB962C8B-B14F-4D97-AF65-F5344CB8AC3E}">
        <p14:creationId xmlns:p14="http://schemas.microsoft.com/office/powerpoint/2010/main" val="2332670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395536" y="1196752"/>
            <a:ext cx="83529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1</a:t>
            </a:r>
            <a:r>
              <a:rPr lang="zh-CN" altLang="en-US" sz="2200" dirty="0">
                <a:solidFill>
                  <a:srgbClr val="080808"/>
                </a:solidFill>
                <a:latin typeface="楷体" panose="02010609060101010101" pitchFamily="49" charset="-122"/>
                <a:ea typeface="楷体" panose="02010609060101010101" pitchFamily="49" charset="-122"/>
              </a:rPr>
              <a:t>）第一阶段：第一行表示在本阶段你能装入背包的物品只有相机，对于每个单元格来讲，都需要做一个简单的决定：装还是不装相机？</a:t>
            </a:r>
          </a:p>
        </p:txBody>
      </p:sp>
      <p:graphicFrame>
        <p:nvGraphicFramePr>
          <p:cNvPr id="2" name="表格 1"/>
          <p:cNvGraphicFramePr>
            <a:graphicFrameLocks noGrp="1"/>
          </p:cNvGraphicFramePr>
          <p:nvPr>
            <p:extLst>
              <p:ext uri="{D42A27DB-BD31-4B8C-83A1-F6EECF244321}">
                <p14:modId xmlns:p14="http://schemas.microsoft.com/office/powerpoint/2010/main" val="3541340576"/>
              </p:ext>
            </p:extLst>
          </p:nvPr>
        </p:nvGraphicFramePr>
        <p:xfrm>
          <a:off x="2087724" y="2420888"/>
          <a:ext cx="4968552" cy="853440"/>
        </p:xfrm>
        <a:graphic>
          <a:graphicData uri="http://schemas.openxmlformats.org/drawingml/2006/table">
            <a:tbl>
              <a:tblPr firstRow="1" firstCol="1" bandRow="1">
                <a:tableStyleId>{5940675A-B579-460E-94D1-54222C63F5DA}</a:tableStyleId>
              </a:tblPr>
              <a:tblGrid>
                <a:gridCol w="1273464">
                  <a:extLst>
                    <a:ext uri="{9D8B030D-6E8A-4147-A177-3AD203B41FA5}">
                      <a16:colId xmlns:a16="http://schemas.microsoft.com/office/drawing/2014/main" val="20000"/>
                    </a:ext>
                  </a:extLst>
                </a:gridCol>
                <a:gridCol w="923540">
                  <a:extLst>
                    <a:ext uri="{9D8B030D-6E8A-4147-A177-3AD203B41FA5}">
                      <a16:colId xmlns:a16="http://schemas.microsoft.com/office/drawing/2014/main" val="20001"/>
                    </a:ext>
                  </a:extLst>
                </a:gridCol>
                <a:gridCol w="923540">
                  <a:extLst>
                    <a:ext uri="{9D8B030D-6E8A-4147-A177-3AD203B41FA5}">
                      <a16:colId xmlns:a16="http://schemas.microsoft.com/office/drawing/2014/main" val="20002"/>
                    </a:ext>
                  </a:extLst>
                </a:gridCol>
                <a:gridCol w="923540">
                  <a:extLst>
                    <a:ext uri="{9D8B030D-6E8A-4147-A177-3AD203B41FA5}">
                      <a16:colId xmlns:a16="http://schemas.microsoft.com/office/drawing/2014/main" val="20003"/>
                    </a:ext>
                  </a:extLst>
                </a:gridCol>
                <a:gridCol w="924468">
                  <a:extLst>
                    <a:ext uri="{9D8B030D-6E8A-4147-A177-3AD203B41FA5}">
                      <a16:colId xmlns:a16="http://schemas.microsoft.com/office/drawing/2014/main" val="20004"/>
                    </a:ext>
                  </a:extLst>
                </a:gridCol>
              </a:tblGrid>
              <a:tr h="0">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1kg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2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3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4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33350">
                <a:tc>
                  <a:txBody>
                    <a:bodyPr/>
                    <a:lstStyle/>
                    <a:p>
                      <a:pPr algn="just">
                        <a:spcAft>
                          <a:spcPts val="0"/>
                        </a:spcAft>
                      </a:pPr>
                      <a:r>
                        <a:rPr lang="zh-CN" sz="1400" kern="100">
                          <a:effectLst/>
                        </a:rPr>
                        <a:t>相机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1600</a:t>
                      </a:r>
                      <a:r>
                        <a:rPr lang="zh-CN" sz="1400" kern="100">
                          <a:effectLst/>
                        </a:rPr>
                        <a:t>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1600</a:t>
                      </a:r>
                      <a:r>
                        <a:rPr lang="zh-CN" sz="1400" kern="100">
                          <a:effectLst/>
                        </a:rPr>
                        <a:t>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1600</a:t>
                      </a:r>
                      <a:r>
                        <a:rPr lang="zh-CN" sz="1400" kern="100">
                          <a:effectLst/>
                        </a:rPr>
                        <a:t>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1600</a:t>
                      </a:r>
                      <a:r>
                        <a:rPr lang="zh-CN" sz="1400" kern="100">
                          <a:effectLst/>
                        </a:rPr>
                        <a:t>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12090">
                <a:tc>
                  <a:txBody>
                    <a:bodyPr/>
                    <a:lstStyle/>
                    <a:p>
                      <a:pPr algn="just">
                        <a:spcAft>
                          <a:spcPts val="0"/>
                        </a:spcAft>
                      </a:pPr>
                      <a:r>
                        <a:rPr lang="zh-CN" sz="1400" kern="100">
                          <a:effectLst/>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0">
                <a:tc>
                  <a:txBody>
                    <a:bodyPr/>
                    <a:lstStyle/>
                    <a:p>
                      <a:pPr algn="just">
                        <a:spcAft>
                          <a:spcPts val="0"/>
                        </a:spcAft>
                      </a:pPr>
                      <a:r>
                        <a:rPr lang="zh-CN" sz="1400" kern="100">
                          <a:effectLst/>
                        </a:rPr>
                        <a:t>笔记本电脑</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6"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539552" y="3399596"/>
            <a:ext cx="83529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dirty="0">
                <a:solidFill>
                  <a:srgbClr val="080808"/>
                </a:solidFill>
                <a:latin typeface="楷体" panose="02010609060101010101" pitchFamily="49" charset="-122"/>
                <a:ea typeface="楷体" panose="02010609060101010101" pitchFamily="49" charset="-122"/>
              </a:rPr>
              <a:t>（</a:t>
            </a:r>
            <a:r>
              <a:rPr lang="en-US" altLang="zh-CN" sz="2200" dirty="0">
                <a:solidFill>
                  <a:srgbClr val="080808"/>
                </a:solidFill>
                <a:latin typeface="楷体" panose="02010609060101010101" pitchFamily="49" charset="-122"/>
                <a:ea typeface="楷体" panose="02010609060101010101" pitchFamily="49" charset="-122"/>
              </a:rPr>
              <a:t>2</a:t>
            </a:r>
            <a:r>
              <a:rPr lang="zh-CN" altLang="en-US" sz="2200" dirty="0">
                <a:solidFill>
                  <a:srgbClr val="080808"/>
                </a:solidFill>
                <a:latin typeface="楷体" panose="02010609060101010101" pitchFamily="49" charset="-122"/>
                <a:ea typeface="楷体" panose="02010609060101010101" pitchFamily="49" charset="-122"/>
              </a:rPr>
              <a:t>）第二阶段：现在处于第二行，可装入的商品有相机和扫描仪。在每一行，可装入的物品都为当前行的物品以及之前各行的物品。</a:t>
            </a:r>
          </a:p>
        </p:txBody>
      </p:sp>
      <p:pic>
        <p:nvPicPr>
          <p:cNvPr id="3" name="图片 2"/>
          <p:cNvPicPr>
            <a:picLocks noChangeAspect="1"/>
          </p:cNvPicPr>
          <p:nvPr/>
        </p:nvPicPr>
        <p:blipFill>
          <a:blip r:embed="rId8"/>
          <a:stretch>
            <a:fillRect/>
          </a:stretch>
        </p:blipFill>
        <p:spPr>
          <a:xfrm>
            <a:off x="1043608" y="4797152"/>
            <a:ext cx="7493524" cy="1440160"/>
          </a:xfrm>
          <a:prstGeom prst="rect">
            <a:avLst/>
          </a:prstGeom>
        </p:spPr>
      </p:pic>
    </p:spTree>
    <p:extLst>
      <p:ext uri="{BB962C8B-B14F-4D97-AF65-F5344CB8AC3E}">
        <p14:creationId xmlns:p14="http://schemas.microsoft.com/office/powerpoint/2010/main" val="349982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395536" y="1196752"/>
            <a:ext cx="83529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dirty="0" smtClean="0">
                <a:solidFill>
                  <a:srgbClr val="080808"/>
                </a:solidFill>
                <a:latin typeface="楷体" panose="02010609060101010101" pitchFamily="49" charset="-122"/>
                <a:ea typeface="楷体" panose="02010609060101010101" pitchFamily="49" charset="-122"/>
              </a:rPr>
              <a:t>（</a:t>
            </a:r>
            <a:r>
              <a:rPr lang="en-US" altLang="zh-CN" sz="2200" dirty="0" smtClean="0">
                <a:solidFill>
                  <a:srgbClr val="080808"/>
                </a:solidFill>
                <a:latin typeface="楷体" panose="02010609060101010101" pitchFamily="49" charset="-122"/>
                <a:ea typeface="楷体" panose="02010609060101010101" pitchFamily="49" charset="-122"/>
              </a:rPr>
              <a:t>3</a:t>
            </a:r>
            <a:r>
              <a:rPr lang="zh-CN" altLang="en-US" sz="2200" dirty="0" smtClean="0">
                <a:solidFill>
                  <a:srgbClr val="080808"/>
                </a:solidFill>
                <a:latin typeface="楷体" panose="02010609060101010101" pitchFamily="49" charset="-122"/>
                <a:ea typeface="楷体" panose="02010609060101010101" pitchFamily="49" charset="-122"/>
              </a:rPr>
              <a:t>）</a:t>
            </a:r>
            <a:r>
              <a:rPr lang="zh-CN" altLang="en-US" sz="2200" dirty="0">
                <a:solidFill>
                  <a:srgbClr val="080808"/>
                </a:solidFill>
                <a:latin typeface="楷体" panose="02010609060101010101" pitchFamily="49" charset="-122"/>
                <a:ea typeface="楷体" panose="02010609060101010101" pitchFamily="49" charset="-122"/>
              </a:rPr>
              <a:t>第三阶段：现在处于第三行，可装入的商品有相机、扫描仪和笔记本电脑。</a:t>
            </a:r>
          </a:p>
        </p:txBody>
      </p:sp>
      <p:pic>
        <p:nvPicPr>
          <p:cNvPr id="7" name="图片 6"/>
          <p:cNvPicPr>
            <a:picLocks noChangeAspect="1"/>
          </p:cNvPicPr>
          <p:nvPr/>
        </p:nvPicPr>
        <p:blipFill>
          <a:blip r:embed="rId8"/>
          <a:stretch>
            <a:fillRect/>
          </a:stretch>
        </p:blipFill>
        <p:spPr>
          <a:xfrm>
            <a:off x="683568" y="2420888"/>
            <a:ext cx="7488084" cy="1474063"/>
          </a:xfrm>
          <a:prstGeom prst="rect">
            <a:avLst/>
          </a:prstGeom>
        </p:spPr>
      </p:pic>
      <p:pic>
        <p:nvPicPr>
          <p:cNvPr id="8" name="图片 7"/>
          <p:cNvPicPr>
            <a:picLocks noChangeAspect="1"/>
          </p:cNvPicPr>
          <p:nvPr/>
        </p:nvPicPr>
        <p:blipFill>
          <a:blip r:embed="rId9"/>
          <a:stretch>
            <a:fillRect/>
          </a:stretch>
        </p:blipFill>
        <p:spPr>
          <a:xfrm>
            <a:off x="1071607" y="4358774"/>
            <a:ext cx="7645173" cy="864096"/>
          </a:xfrm>
          <a:prstGeom prst="rect">
            <a:avLst/>
          </a:prstGeom>
        </p:spPr>
      </p:pic>
    </p:spTree>
    <p:extLst>
      <p:ext uri="{BB962C8B-B14F-4D97-AF65-F5344CB8AC3E}">
        <p14:creationId xmlns:p14="http://schemas.microsoft.com/office/powerpoint/2010/main" val="214951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012663606"/>
              </p:ext>
            </p:extLst>
          </p:nvPr>
        </p:nvGraphicFramePr>
        <p:xfrm>
          <a:off x="1187624" y="3192454"/>
          <a:ext cx="7020000" cy="2160000"/>
        </p:xfrm>
        <a:graphic>
          <a:graphicData uri="http://schemas.openxmlformats.org/drawingml/2006/table">
            <a:tbl>
              <a:tblPr firstRow="1" firstCol="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424106674"/>
                    </a:ext>
                  </a:extLst>
                </a:gridCol>
                <a:gridCol w="540000">
                  <a:extLst>
                    <a:ext uri="{9D8B030D-6E8A-4147-A177-3AD203B41FA5}">
                      <a16:colId xmlns:a16="http://schemas.microsoft.com/office/drawing/2014/main" val="3309049216"/>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40000">
                  <a:extLst>
                    <a:ext uri="{9D8B030D-6E8A-4147-A177-3AD203B41FA5}">
                      <a16:colId xmlns:a16="http://schemas.microsoft.com/office/drawing/2014/main" val="3602176588"/>
                    </a:ext>
                  </a:extLst>
                </a:gridCol>
                <a:gridCol w="540000">
                  <a:extLst>
                    <a:ext uri="{9D8B030D-6E8A-4147-A177-3AD203B41FA5}">
                      <a16:colId xmlns:a16="http://schemas.microsoft.com/office/drawing/2014/main" val="655598650"/>
                    </a:ext>
                  </a:extLst>
                </a:gridCol>
                <a:gridCol w="540000">
                  <a:extLst>
                    <a:ext uri="{9D8B030D-6E8A-4147-A177-3AD203B41FA5}">
                      <a16:colId xmlns:a16="http://schemas.microsoft.com/office/drawing/2014/main" val="4120410998"/>
                    </a:ext>
                  </a:extLst>
                </a:gridCol>
                <a:gridCol w="540000">
                  <a:extLst>
                    <a:ext uri="{9D8B030D-6E8A-4147-A177-3AD203B41FA5}">
                      <a16:colId xmlns:a16="http://schemas.microsoft.com/office/drawing/2014/main" val="3285739208"/>
                    </a:ext>
                  </a:extLst>
                </a:gridCol>
                <a:gridCol w="540000">
                  <a:extLst>
                    <a:ext uri="{9D8B030D-6E8A-4147-A177-3AD203B41FA5}">
                      <a16:colId xmlns:a16="http://schemas.microsoft.com/office/drawing/2014/main" val="4218931901"/>
                    </a:ext>
                  </a:extLst>
                </a:gridCol>
                <a:gridCol w="540000">
                  <a:extLst>
                    <a:ext uri="{9D8B030D-6E8A-4147-A177-3AD203B41FA5}">
                      <a16:colId xmlns:a16="http://schemas.microsoft.com/office/drawing/2014/main" val="1774537086"/>
                    </a:ext>
                  </a:extLst>
                </a:gridCol>
              </a:tblGrid>
              <a:tr h="360000">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 </a:t>
                      </a:r>
                      <a:r>
                        <a:rPr lang="en-US" sz="1400" kern="100" dirty="0" smtClean="0">
                          <a:effectLst/>
                          <a:latin typeface="Times New Roman" panose="02020603050405020304" pitchFamily="18" charset="0"/>
                          <a:cs typeface="Times New Roman" panose="02020603050405020304" pitchFamily="18" charset="0"/>
                        </a:rPr>
                        <a:t>W</a:t>
                      </a:r>
                      <a:r>
                        <a:rPr lang="en-US" sz="1400" kern="100" baseline="-25000" dirty="0" smtClean="0">
                          <a:effectLst/>
                          <a:latin typeface="Times New Roman" panose="02020603050405020304" pitchFamily="18" charset="0"/>
                          <a:cs typeface="Times New Roman" panose="02020603050405020304" pitchFamily="18" charset="0"/>
                        </a:rPr>
                        <a:t>i</a:t>
                      </a:r>
                      <a:endParaRPr lang="zh-CN" sz="1400" kern="100" baseline="-25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1400"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400" kern="100" baseline="-25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0kg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1kg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2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3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cs typeface="Times New Roman" panose="02020603050405020304" pitchFamily="18" charset="0"/>
                        </a:rPr>
                        <a:t>4 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5kg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6kg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8kg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10kg</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4229490"/>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en-US" altLang="zh-CN"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60000">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725196"/>
                  </a:ext>
                </a:extLst>
              </a:tr>
            </a:tbl>
          </a:graphicData>
        </a:graphic>
      </p:graphicFrame>
      <p:sp>
        <p:nvSpPr>
          <p:cNvPr id="6"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07504" y="1124744"/>
            <a:ext cx="88569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smtClean="0">
                <a:solidFill>
                  <a:srgbClr val="080808"/>
                </a:solidFill>
                <a:latin typeface="Times New Roman" panose="02020603050405020304" pitchFamily="18" charset="0"/>
                <a:ea typeface="楷体" panose="02010609060101010101" pitchFamily="49" charset="-122"/>
              </a:rPr>
              <a:t>再举一个例子：背包称重</a:t>
            </a:r>
            <a:r>
              <a:rPr lang="en-US" altLang="zh-CN" sz="2200" dirty="0" smtClean="0">
                <a:solidFill>
                  <a:srgbClr val="080808"/>
                </a:solidFill>
                <a:latin typeface="Times New Roman" panose="02020603050405020304" pitchFamily="18" charset="0"/>
                <a:ea typeface="楷体" panose="02010609060101010101" pitchFamily="49" charset="-122"/>
              </a:rPr>
              <a:t>M = 10kg,</a:t>
            </a:r>
            <a:r>
              <a:rPr lang="zh-CN" altLang="en-US" sz="2200" smtClean="0">
                <a:solidFill>
                  <a:srgbClr val="080808"/>
                </a:solidFill>
                <a:latin typeface="Times New Roman" panose="02020603050405020304" pitchFamily="18" charset="0"/>
                <a:ea typeface="楷体" panose="02010609060101010101" pitchFamily="49" charset="-122"/>
              </a:rPr>
              <a:t>物品的重量</a:t>
            </a:r>
            <a:r>
              <a:rPr lang="en-US" altLang="zh-CN" sz="2200" dirty="0">
                <a:solidFill>
                  <a:srgbClr val="080808"/>
                </a:solidFill>
                <a:latin typeface="Times New Roman" panose="02020603050405020304" pitchFamily="18" charset="0"/>
                <a:ea typeface="楷体" panose="02010609060101010101" pitchFamily="49" charset="-122"/>
              </a:rPr>
              <a:t>W</a:t>
            </a:r>
            <a:r>
              <a:rPr lang="en-US" altLang="zh-CN" sz="2200" baseline="-25000" dirty="0" smtClean="0">
                <a:solidFill>
                  <a:srgbClr val="080808"/>
                </a:solidFill>
                <a:latin typeface="Times New Roman" panose="02020603050405020304" pitchFamily="18" charset="0"/>
                <a:ea typeface="楷体" panose="02010609060101010101" pitchFamily="49" charset="-122"/>
              </a:rPr>
              <a:t>i</a:t>
            </a:r>
            <a:r>
              <a:rPr lang="en-US" altLang="zh-CN" sz="2200" dirty="0" smtClean="0">
                <a:solidFill>
                  <a:srgbClr val="080808"/>
                </a:solidFill>
                <a:latin typeface="Times New Roman" panose="02020603050405020304" pitchFamily="18" charset="0"/>
                <a:ea typeface="楷体" panose="02010609060101010101" pitchFamily="49" charset="-122"/>
              </a:rPr>
              <a:t> = {2,3,4,7},</a:t>
            </a:r>
            <a:r>
              <a:rPr lang="zh-CN" altLang="en-US" sz="2200" smtClean="0">
                <a:solidFill>
                  <a:srgbClr val="080808"/>
                </a:solidFill>
                <a:latin typeface="Times New Roman" panose="02020603050405020304" pitchFamily="18" charset="0"/>
                <a:ea typeface="楷体" panose="02010609060101010101" pitchFamily="49" charset="-122"/>
              </a:rPr>
              <a:t>价值为</a:t>
            </a:r>
            <a:r>
              <a:rPr lang="en-US" altLang="zh-CN" sz="2200" dirty="0" smtClean="0">
                <a:solidFill>
                  <a:srgbClr val="080808"/>
                </a:solidFill>
                <a:latin typeface="Times New Roman" panose="02020603050405020304" pitchFamily="18" charset="0"/>
                <a:ea typeface="楷体" panose="02010609060101010101" pitchFamily="49" charset="-122"/>
              </a:rPr>
              <a:t>C</a:t>
            </a:r>
            <a:r>
              <a:rPr lang="en-US" altLang="zh-CN" sz="2200" baseline="-25000" dirty="0" smtClean="0">
                <a:solidFill>
                  <a:srgbClr val="080808"/>
                </a:solidFill>
                <a:latin typeface="Times New Roman" panose="02020603050405020304" pitchFamily="18" charset="0"/>
                <a:ea typeface="楷体" panose="02010609060101010101" pitchFamily="49" charset="-122"/>
              </a:rPr>
              <a:t>i</a:t>
            </a:r>
            <a:r>
              <a:rPr lang="en-US" altLang="zh-CN" sz="2200" dirty="0" smtClean="0">
                <a:solidFill>
                  <a:srgbClr val="080808"/>
                </a:solidFill>
                <a:latin typeface="Times New Roman" panose="02020603050405020304" pitchFamily="18" charset="0"/>
                <a:ea typeface="楷体" panose="02010609060101010101" pitchFamily="49" charset="-122"/>
              </a:rPr>
              <a:t> = {1,3,5,9},</a:t>
            </a:r>
            <a:r>
              <a:rPr lang="zh-CN" altLang="en-US" sz="2200" smtClean="0">
                <a:solidFill>
                  <a:srgbClr val="080808"/>
                </a:solidFill>
                <a:latin typeface="Times New Roman" panose="02020603050405020304" pitchFamily="18" charset="0"/>
                <a:ea typeface="楷体" panose="02010609060101010101" pitchFamily="49" charset="-122"/>
              </a:rPr>
              <a:t>问最多能装价值多大（物品每次只能选择一次）？</a:t>
            </a:r>
            <a:endParaRPr lang="zh-CN" altLang="en-US" sz="2200" dirty="0">
              <a:solidFill>
                <a:srgbClr val="080808"/>
              </a:solidFill>
              <a:latin typeface="Times New Roman" panose="02020603050405020304" pitchFamily="18" charset="0"/>
              <a:ea typeface="楷体" panose="02010609060101010101" pitchFamily="49" charset="-122"/>
            </a:endParaRPr>
          </a:p>
        </p:txBody>
      </p:sp>
      <p:cxnSp>
        <p:nvCxnSpPr>
          <p:cNvPr id="8" name="直接箭头连接符 7"/>
          <p:cNvCxnSpPr/>
          <p:nvPr/>
        </p:nvCxnSpPr>
        <p:spPr bwMode="auto">
          <a:xfrm>
            <a:off x="2721549" y="2878559"/>
            <a:ext cx="774488" cy="116243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9" name="云形 8"/>
          <p:cNvSpPr/>
          <p:nvPr/>
        </p:nvSpPr>
        <p:spPr bwMode="auto">
          <a:xfrm>
            <a:off x="1584469" y="1952836"/>
            <a:ext cx="1911567" cy="97210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文本框 9"/>
          <p:cNvSpPr txBox="1"/>
          <p:nvPr/>
        </p:nvSpPr>
        <p:spPr>
          <a:xfrm>
            <a:off x="1584470" y="2229108"/>
            <a:ext cx="2059739" cy="430887"/>
          </a:xfrm>
          <a:prstGeom prst="rect">
            <a:avLst/>
          </a:prstGeom>
          <a:noFill/>
        </p:spPr>
        <p:txBody>
          <a:bodyPr wrap="square" rtlCol="0">
            <a:spAutoFit/>
          </a:bodyPr>
          <a:lstStyle/>
          <a:p>
            <a:r>
              <a:rPr kumimoji="1" lang="zh-CN" altLang="en-US" sz="2200">
                <a:solidFill>
                  <a:srgbClr val="080808"/>
                </a:solidFill>
                <a:latin typeface="Times New Roman" panose="02020603050405020304" pitchFamily="18" charset="0"/>
                <a:ea typeface="楷体" panose="02010609060101010101" pitchFamily="49" charset="-122"/>
              </a:rPr>
              <a:t>如何更新值？</a:t>
            </a:r>
          </a:p>
        </p:txBody>
      </p:sp>
      <p:cxnSp>
        <p:nvCxnSpPr>
          <p:cNvPr id="11" name="直接箭头连接符 10"/>
          <p:cNvCxnSpPr/>
          <p:nvPr/>
        </p:nvCxnSpPr>
        <p:spPr bwMode="auto">
          <a:xfrm>
            <a:off x="2721549" y="2878559"/>
            <a:ext cx="774488" cy="155855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4" name="直接箭头连接符 13"/>
          <p:cNvCxnSpPr/>
          <p:nvPr/>
        </p:nvCxnSpPr>
        <p:spPr bwMode="auto">
          <a:xfrm>
            <a:off x="2721549" y="2878559"/>
            <a:ext cx="2354507" cy="147633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9" name="文本框 18"/>
          <p:cNvSpPr txBox="1"/>
          <p:nvPr/>
        </p:nvSpPr>
        <p:spPr>
          <a:xfrm>
            <a:off x="1186856" y="5735381"/>
            <a:ext cx="7488832" cy="430887"/>
          </a:xfrm>
          <a:prstGeom prst="rect">
            <a:avLst/>
          </a:prstGeom>
          <a:noFill/>
        </p:spPr>
        <p:txBody>
          <a:bodyPr wrap="square" rtlCol="0">
            <a:spAutoFit/>
          </a:bodyPr>
          <a:lstStyle/>
          <a:p>
            <a:r>
              <a:rPr kumimoji="1" lang="zh-CN" altLang="en-US" sz="2200">
                <a:solidFill>
                  <a:srgbClr val="080808"/>
                </a:solidFill>
                <a:latin typeface="Times New Roman" panose="02020603050405020304" pitchFamily="18" charset="0"/>
                <a:ea typeface="楷体" panose="02010609060101010101" pitchFamily="49" charset="-122"/>
              </a:rPr>
              <a:t>假设数组名为</a:t>
            </a:r>
            <a:r>
              <a:rPr kumimoji="1" lang="en-US" altLang="zh-CN" sz="2200" dirty="0" smtClean="0">
                <a:solidFill>
                  <a:srgbClr val="080808"/>
                </a:solidFill>
                <a:latin typeface="Times New Roman" panose="02020603050405020304" pitchFamily="18" charset="0"/>
                <a:ea typeface="楷体" panose="02010609060101010101" pitchFamily="49" charset="-122"/>
              </a:rPr>
              <a:t>d</a:t>
            </a:r>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dirty="0" smtClean="0">
                <a:solidFill>
                  <a:srgbClr val="080808"/>
                </a:solidFill>
                <a:latin typeface="Times New Roman" panose="02020603050405020304" pitchFamily="18" charset="0"/>
                <a:ea typeface="楷体" panose="02010609060101010101" pitchFamily="49" charset="-122"/>
              </a:rPr>
              <a:t>0-1</a:t>
            </a:r>
            <a:r>
              <a:rPr kumimoji="1" lang="zh-CN" altLang="en-US" sz="2200" smtClean="0">
                <a:solidFill>
                  <a:srgbClr val="080808"/>
                </a:solidFill>
                <a:latin typeface="Times New Roman" panose="02020603050405020304" pitchFamily="18" charset="0"/>
                <a:ea typeface="楷体" panose="02010609060101010101" pitchFamily="49" charset="-122"/>
              </a:rPr>
              <a:t>背包问题如何更新状态表？</a:t>
            </a:r>
            <a:endParaRPr kumimoji="1" lang="zh-CN" altLang="en-US" sz="2200">
              <a:solidFill>
                <a:srgbClr val="080808"/>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971269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8</a:t>
            </a:fld>
            <a:endParaRPr lang="en-US" altLang="zh-CN" dirty="0"/>
          </a:p>
        </p:txBody>
      </p:sp>
      <p:sp>
        <p:nvSpPr>
          <p:cNvPr id="6"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07504" y="1124744"/>
            <a:ext cx="88569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200" smtClean="0">
                <a:solidFill>
                  <a:srgbClr val="080808"/>
                </a:solidFill>
                <a:latin typeface="Times New Roman" panose="02020603050405020304" pitchFamily="18" charset="0"/>
                <a:ea typeface="楷体" panose="02010609060101010101" pitchFamily="49" charset="-122"/>
              </a:rPr>
              <a:t>不断的更新表格，能够发现更新的递推公式？</a:t>
            </a:r>
            <a:endParaRPr lang="zh-CN" altLang="en-US" sz="2200" dirty="0">
              <a:solidFill>
                <a:srgbClr val="080808"/>
              </a:solidFill>
              <a:latin typeface="Times New Roman" panose="02020603050405020304" pitchFamily="18" charset="0"/>
              <a:ea typeface="楷体" panose="02010609060101010101" pitchFamily="49" charset="-122"/>
            </a:endParaRPr>
          </a:p>
        </p:txBody>
      </p:sp>
      <p:grpSp>
        <p:nvGrpSpPr>
          <p:cNvPr id="14" name="组合 13"/>
          <p:cNvGrpSpPr/>
          <p:nvPr/>
        </p:nvGrpSpPr>
        <p:grpSpPr>
          <a:xfrm>
            <a:off x="1187624" y="2132856"/>
            <a:ext cx="6120679" cy="889964"/>
            <a:chOff x="755576" y="2566065"/>
            <a:chExt cx="6120679" cy="889964"/>
          </a:xfrm>
        </p:grpSpPr>
        <p:sp>
          <p:nvSpPr>
            <p:cNvPr id="10" name="文本框 9"/>
            <p:cNvSpPr txBox="1"/>
            <p:nvPr/>
          </p:nvSpPr>
          <p:spPr>
            <a:xfrm>
              <a:off x="755576" y="2852936"/>
              <a:ext cx="2520280" cy="369332"/>
            </a:xfrm>
            <a:prstGeom prst="rect">
              <a:avLst/>
            </a:prstGeom>
            <a:noFill/>
          </p:spPr>
          <p:txBody>
            <a:bodyPr wrap="square" rtlCol="0">
              <a:spAutoFit/>
            </a:bodyPr>
            <a:lstStyle/>
            <a:p>
              <a:r>
                <a:rPr lang="en-US" altLang="zh-CN" b="1" smtClean="0">
                  <a:latin typeface="Times New Roman" panose="02020603050405020304" pitchFamily="18" charset="0"/>
                  <a:cs typeface="Times New Roman" panose="02020603050405020304" pitchFamily="18" charset="0"/>
                </a:rPr>
                <a:t>dp[i][j] = </a:t>
              </a:r>
              <a:endParaRPr lang="zh-CN" altLang="en-US" b="1">
                <a:latin typeface="Times New Roman" panose="02020603050405020304" pitchFamily="18" charset="0"/>
                <a:cs typeface="Times New Roman" panose="02020603050405020304" pitchFamily="18" charset="0"/>
              </a:endParaRPr>
            </a:p>
          </p:txBody>
        </p:sp>
        <p:sp>
          <p:nvSpPr>
            <p:cNvPr id="11" name="文本框 10"/>
            <p:cNvSpPr txBox="1"/>
            <p:nvPr/>
          </p:nvSpPr>
          <p:spPr>
            <a:xfrm>
              <a:off x="2029963" y="2566065"/>
              <a:ext cx="2520280" cy="369332"/>
            </a:xfrm>
            <a:prstGeom prst="rect">
              <a:avLst/>
            </a:prstGeom>
            <a:noFill/>
          </p:spPr>
          <p:txBody>
            <a:bodyPr wrap="square" rtlCol="0">
              <a:spAutoFit/>
            </a:bodyPr>
            <a:lstStyle/>
            <a:p>
              <a:r>
                <a:rPr lang="en-US" altLang="zh-CN" b="1" smtClean="0">
                  <a:latin typeface="Times New Roman" panose="02020603050405020304" pitchFamily="18" charset="0"/>
                  <a:cs typeface="Times New Roman" panose="02020603050405020304" pitchFamily="18" charset="0"/>
                </a:rPr>
                <a:t>j&lt;w[i]            dp[i-1][j]</a:t>
              </a:r>
              <a:endParaRPr lang="zh-CN" altLang="en-US" b="1">
                <a:latin typeface="Times New Roman" panose="02020603050405020304" pitchFamily="18" charset="0"/>
                <a:cs typeface="Times New Roman" panose="02020603050405020304" pitchFamily="18" charset="0"/>
              </a:endParaRPr>
            </a:p>
          </p:txBody>
        </p:sp>
        <p:sp>
          <p:nvSpPr>
            <p:cNvPr id="12" name="文本框 11"/>
            <p:cNvSpPr txBox="1"/>
            <p:nvPr/>
          </p:nvSpPr>
          <p:spPr>
            <a:xfrm>
              <a:off x="2029962" y="3086697"/>
              <a:ext cx="4846293" cy="369332"/>
            </a:xfrm>
            <a:prstGeom prst="rect">
              <a:avLst/>
            </a:prstGeom>
            <a:noFill/>
          </p:spPr>
          <p:txBody>
            <a:bodyPr wrap="square" rtlCol="0">
              <a:spAutoFit/>
            </a:bodyPr>
            <a:lstStyle/>
            <a:p>
              <a:r>
                <a:rPr lang="en-US" altLang="zh-CN" b="1" smtClean="0">
                  <a:latin typeface="Times New Roman" panose="02020603050405020304" pitchFamily="18" charset="0"/>
                  <a:cs typeface="Times New Roman" panose="02020603050405020304" pitchFamily="18" charset="0"/>
                </a:rPr>
                <a:t>j&gt;=w[i]          max(dp[i-1][j-w[i]]+c[i],dp[i-1][j])</a:t>
              </a:r>
              <a:endParaRPr lang="zh-CN" altLang="en-US" b="1">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9608" y="2728039"/>
              <a:ext cx="180975" cy="619125"/>
            </a:xfrm>
            <a:prstGeom prst="rect">
              <a:avLst/>
            </a:prstGeom>
          </p:spPr>
        </p:pic>
      </p:grpSp>
      <p:sp>
        <p:nvSpPr>
          <p:cNvPr id="15" name="文本框 14"/>
          <p:cNvSpPr txBox="1"/>
          <p:nvPr/>
        </p:nvSpPr>
        <p:spPr>
          <a:xfrm>
            <a:off x="4981491" y="2132856"/>
            <a:ext cx="216024" cy="369332"/>
          </a:xfrm>
          <a:prstGeom prst="rect">
            <a:avLst/>
          </a:prstGeom>
          <a:noFill/>
        </p:spPr>
        <p:txBody>
          <a:bodyPr wrap="square" rtlCol="0">
            <a:spAutoFit/>
          </a:bodyPr>
          <a:lstStyle/>
          <a:p>
            <a:r>
              <a:rPr lang="zh-CN" altLang="en-US"/>
              <a:t>①</a:t>
            </a:r>
          </a:p>
        </p:txBody>
      </p:sp>
      <p:sp>
        <p:nvSpPr>
          <p:cNvPr id="16" name="文本框 15"/>
          <p:cNvSpPr txBox="1"/>
          <p:nvPr/>
        </p:nvSpPr>
        <p:spPr>
          <a:xfrm>
            <a:off x="7235824" y="2648464"/>
            <a:ext cx="432519" cy="369332"/>
          </a:xfrm>
          <a:prstGeom prst="rect">
            <a:avLst/>
          </a:prstGeom>
          <a:noFill/>
        </p:spPr>
        <p:txBody>
          <a:bodyPr wrap="square" rtlCol="0">
            <a:spAutoFit/>
          </a:bodyPr>
          <a:lstStyle/>
          <a:p>
            <a:r>
              <a:rPr lang="zh-CN" altLang="en-US" smtClean="0"/>
              <a:t>②</a:t>
            </a:r>
            <a:endParaRPr lang="zh-CN" altLang="en-US"/>
          </a:p>
        </p:txBody>
      </p:sp>
      <p:sp>
        <p:nvSpPr>
          <p:cNvPr id="17" name="文本框 16"/>
          <p:cNvSpPr txBox="1"/>
          <p:nvPr/>
        </p:nvSpPr>
        <p:spPr>
          <a:xfrm>
            <a:off x="755576" y="3778051"/>
            <a:ext cx="7812868" cy="769441"/>
          </a:xfrm>
          <a:prstGeom prst="rect">
            <a:avLst/>
          </a:prstGeom>
          <a:noFill/>
        </p:spPr>
        <p:txBody>
          <a:bodyPr wrap="square" rtlCol="0">
            <a:spAutoFit/>
          </a:bodyPr>
          <a:lstStyle/>
          <a:p>
            <a:r>
              <a:rPr kumimoji="1" lang="zh-CN" altLang="en-US" sz="2200">
                <a:solidFill>
                  <a:srgbClr val="080808"/>
                </a:solidFill>
                <a:latin typeface="Times New Roman" panose="02020603050405020304" pitchFamily="18" charset="0"/>
                <a:ea typeface="楷体" panose="02010609060101010101" pitchFamily="49" charset="-122"/>
              </a:rPr>
              <a:t>①</a:t>
            </a:r>
            <a:r>
              <a:rPr kumimoji="1" lang="zh-CN" altLang="en-US" sz="2200" smtClean="0">
                <a:solidFill>
                  <a:srgbClr val="080808"/>
                </a:solidFill>
                <a:latin typeface="Times New Roman" panose="02020603050405020304" pitchFamily="18" charset="0"/>
                <a:ea typeface="楷体" panose="02010609060101010101" pitchFamily="49" charset="-122"/>
              </a:rPr>
              <a:t>式表示</a:t>
            </a:r>
            <a:r>
              <a:rPr kumimoji="1" lang="zh-CN" altLang="en-US" sz="2200">
                <a:solidFill>
                  <a:srgbClr val="080808"/>
                </a:solidFill>
                <a:latin typeface="Times New Roman" panose="02020603050405020304" pitchFamily="18" charset="0"/>
                <a:ea typeface="楷体" panose="02010609060101010101" pitchFamily="49" charset="-122"/>
              </a:rPr>
              <a:t>如果当前的容量不能容下当前的物品，则</a:t>
            </a:r>
            <a:r>
              <a:rPr kumimoji="1" lang="zh-CN" altLang="en-US" sz="2200" smtClean="0">
                <a:solidFill>
                  <a:srgbClr val="080808"/>
                </a:solidFill>
                <a:latin typeface="Times New Roman" panose="02020603050405020304" pitchFamily="18" charset="0"/>
                <a:ea typeface="楷体" panose="02010609060101010101" pitchFamily="49" charset="-122"/>
              </a:rPr>
              <a:t>直接不</a:t>
            </a:r>
            <a:r>
              <a:rPr kumimoji="1" lang="zh-CN" altLang="en-US" sz="2200">
                <a:solidFill>
                  <a:srgbClr val="080808"/>
                </a:solidFill>
                <a:latin typeface="Times New Roman" panose="02020603050405020304" pitchFamily="18" charset="0"/>
                <a:ea typeface="楷体" panose="02010609060101010101" pitchFamily="49" charset="-122"/>
              </a:rPr>
              <a:t>选择该物品，此时状态表中直接保存</a:t>
            </a:r>
            <a:r>
              <a:rPr kumimoji="1" lang="en-US" altLang="zh-CN" sz="2200" b="1">
                <a:solidFill>
                  <a:srgbClr val="080808"/>
                </a:solidFill>
                <a:latin typeface="Times New Roman" panose="02020603050405020304" pitchFamily="18" charset="0"/>
                <a:ea typeface="楷体" panose="02010609060101010101" pitchFamily="49" charset="-122"/>
              </a:rPr>
              <a:t>dp[i-1][j]</a:t>
            </a:r>
            <a:r>
              <a:rPr kumimoji="1" lang="zh-CN" altLang="en-US" sz="2200">
                <a:solidFill>
                  <a:srgbClr val="080808"/>
                </a:solidFill>
                <a:latin typeface="Times New Roman" panose="02020603050405020304" pitchFamily="18" charset="0"/>
                <a:ea typeface="楷体" panose="02010609060101010101" pitchFamily="49" charset="-122"/>
              </a:rPr>
              <a:t>的值</a:t>
            </a:r>
          </a:p>
        </p:txBody>
      </p:sp>
      <p:sp>
        <p:nvSpPr>
          <p:cNvPr id="18" name="文本框 17"/>
          <p:cNvSpPr txBox="1"/>
          <p:nvPr/>
        </p:nvSpPr>
        <p:spPr>
          <a:xfrm>
            <a:off x="755576" y="4547492"/>
            <a:ext cx="7812868" cy="1107996"/>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②式表示</a:t>
            </a:r>
            <a:r>
              <a:rPr kumimoji="1" lang="zh-CN" altLang="en-US" sz="2200">
                <a:solidFill>
                  <a:srgbClr val="080808"/>
                </a:solidFill>
                <a:latin typeface="Times New Roman" panose="02020603050405020304" pitchFamily="18" charset="0"/>
                <a:ea typeface="楷体" panose="02010609060101010101" pitchFamily="49" charset="-122"/>
              </a:rPr>
              <a:t>如果当前的</a:t>
            </a:r>
            <a:r>
              <a:rPr kumimoji="1" lang="zh-CN" altLang="en-US" sz="2200" smtClean="0">
                <a:solidFill>
                  <a:srgbClr val="080808"/>
                </a:solidFill>
                <a:latin typeface="Times New Roman" panose="02020603050405020304" pitchFamily="18" charset="0"/>
                <a:ea typeface="楷体" panose="02010609060101010101" pitchFamily="49" charset="-122"/>
              </a:rPr>
              <a:t>容量能容</a:t>
            </a:r>
            <a:r>
              <a:rPr kumimoji="1" lang="zh-CN" altLang="en-US" sz="2200">
                <a:solidFill>
                  <a:srgbClr val="080808"/>
                </a:solidFill>
                <a:latin typeface="Times New Roman" panose="02020603050405020304" pitchFamily="18" charset="0"/>
                <a:ea typeface="楷体" panose="02010609060101010101" pitchFamily="49" charset="-122"/>
              </a:rPr>
              <a:t>下当前的物品，</a:t>
            </a:r>
            <a:r>
              <a:rPr kumimoji="1" lang="zh-CN" altLang="en-US" sz="2200" smtClean="0">
                <a:solidFill>
                  <a:srgbClr val="080808"/>
                </a:solidFill>
                <a:latin typeface="Times New Roman" panose="02020603050405020304" pitchFamily="18" charset="0"/>
                <a:ea typeface="楷体" panose="02010609060101010101" pitchFamily="49" charset="-122"/>
              </a:rPr>
              <a:t>则有两种选择，选择该物品和不选择该物品，此时</a:t>
            </a:r>
            <a:r>
              <a:rPr kumimoji="1" lang="en-US" altLang="zh-CN" sz="2200" b="1" smtClean="0">
                <a:solidFill>
                  <a:srgbClr val="080808"/>
                </a:solidFill>
                <a:latin typeface="Times New Roman" panose="02020603050405020304" pitchFamily="18" charset="0"/>
                <a:ea typeface="楷体" panose="02010609060101010101" pitchFamily="49" charset="-122"/>
              </a:rPr>
              <a:t>dp[i][j]</a:t>
            </a:r>
            <a:r>
              <a:rPr kumimoji="1" lang="zh-CN" altLang="en-US" sz="2200" smtClean="0">
                <a:solidFill>
                  <a:srgbClr val="080808"/>
                </a:solidFill>
                <a:latin typeface="Times New Roman" panose="02020603050405020304" pitchFamily="18" charset="0"/>
                <a:ea typeface="楷体" panose="02010609060101010101" pitchFamily="49" charset="-122"/>
              </a:rPr>
              <a:t>选择最大的值作为最优选择。</a:t>
            </a:r>
            <a:endParaRPr kumimoji="1" lang="zh-CN" altLang="en-US" sz="2200">
              <a:solidFill>
                <a:srgbClr val="080808"/>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3779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de-DE" altLang="en-US" smtClean="0"/>
              <a:t>Page </a:t>
            </a:r>
            <a:r>
              <a:rPr lang="de-DE" altLang="en-US" smtClean="0">
                <a:sym typeface="MS UI Gothic" panose="020B0600070205080204" pitchFamily="34" charset="-128"/>
              </a:rPr>
              <a:t></a:t>
            </a:r>
            <a:r>
              <a:rPr lang="de-DE" altLang="en-US" smtClean="0"/>
              <a:t> </a:t>
            </a:r>
            <a:fld id="{AB2E83DC-661B-4DCC-B4A3-95AD0DF58E27}" type="slidenum">
              <a:rPr lang="zh-CN" altLang="en-US" smtClean="0"/>
              <a:pPr>
                <a:defRPr/>
              </a:pPr>
              <a:t>9</a:t>
            </a:fld>
            <a:endParaRPr lang="en-US" altLang="zh-CN" dirty="0"/>
          </a:p>
        </p:txBody>
      </p:sp>
      <p:sp>
        <p:nvSpPr>
          <p:cNvPr id="17" name="文本框 16"/>
          <p:cNvSpPr txBox="1"/>
          <p:nvPr/>
        </p:nvSpPr>
        <p:spPr>
          <a:xfrm>
            <a:off x="467544" y="1124744"/>
            <a:ext cx="7812868" cy="430887"/>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回顾</a:t>
            </a:r>
            <a:r>
              <a:rPr kumimoji="1" lang="en-US" altLang="zh-CN" sz="2200" smtClean="0">
                <a:solidFill>
                  <a:srgbClr val="080808"/>
                </a:solidFill>
                <a:latin typeface="Times New Roman" panose="02020603050405020304" pitchFamily="18" charset="0"/>
                <a:ea typeface="楷体" panose="02010609060101010101" pitchFamily="49" charset="-122"/>
              </a:rPr>
              <a:t>0-1</a:t>
            </a:r>
            <a:r>
              <a:rPr kumimoji="1" lang="zh-CN" altLang="en-US" sz="2200" smtClean="0">
                <a:solidFill>
                  <a:srgbClr val="080808"/>
                </a:solidFill>
                <a:latin typeface="Times New Roman" panose="02020603050405020304" pitchFamily="18" charset="0"/>
                <a:ea typeface="楷体" panose="02010609060101010101" pitchFamily="49" charset="-122"/>
              </a:rPr>
              <a:t>背包问题，解题的流程是怎样的？</a:t>
            </a:r>
            <a:endParaRPr kumimoji="1" lang="zh-CN" altLang="en-US" sz="2200">
              <a:solidFill>
                <a:srgbClr val="080808"/>
              </a:solidFill>
              <a:latin typeface="Times New Roman" panose="02020603050405020304" pitchFamily="18" charset="0"/>
              <a:ea typeface="楷体" panose="02010609060101010101" pitchFamily="49" charset="-122"/>
            </a:endParaRPr>
          </a:p>
        </p:txBody>
      </p:sp>
      <p:sp>
        <p:nvSpPr>
          <p:cNvPr id="18" name="文本框 17"/>
          <p:cNvSpPr txBox="1"/>
          <p:nvPr/>
        </p:nvSpPr>
        <p:spPr>
          <a:xfrm>
            <a:off x="470885" y="1772816"/>
            <a:ext cx="7812868" cy="3477875"/>
          </a:xfrm>
          <a:prstGeom prst="rect">
            <a:avLst/>
          </a:prstGeom>
          <a:noFill/>
        </p:spPr>
        <p:txBody>
          <a:bodyPr wrap="square" rtlCol="0">
            <a:spAutoFit/>
          </a:bodyPr>
          <a:lstStyle/>
          <a:p>
            <a:r>
              <a:rPr kumimoji="1" lang="zh-CN" altLang="en-US" sz="2200" smtClean="0">
                <a:solidFill>
                  <a:srgbClr val="080808"/>
                </a:solidFill>
                <a:latin typeface="Times New Roman" panose="02020603050405020304" pitchFamily="18" charset="0"/>
                <a:ea typeface="楷体" panose="02010609060101010101" pitchFamily="49" charset="-122"/>
              </a:rPr>
              <a:t>首先能够感觉这个问题可以用动态规划，怎么判断呢？该问题求最优解，且整体最优解是所有子问题最优解的组成，其实也就是判断动态规划核心思想符不符合该问题。</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然后</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1</a:t>
            </a:r>
            <a:r>
              <a:rPr kumimoji="1" lang="zh-CN" altLang="en-US" sz="2200" smtClean="0">
                <a:solidFill>
                  <a:srgbClr val="080808"/>
                </a:solidFill>
                <a:latin typeface="Times New Roman" panose="02020603050405020304" pitchFamily="18" charset="0"/>
                <a:ea typeface="楷体" panose="02010609060101010101" pitchFamily="49" charset="-122"/>
              </a:rPr>
              <a:t>）选择数组（或是其他存储结构）能够描述问题状态</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2</a:t>
            </a:r>
            <a:r>
              <a:rPr kumimoji="1" lang="zh-CN" altLang="en-US" sz="2200" smtClean="0">
                <a:solidFill>
                  <a:srgbClr val="080808"/>
                </a:solidFill>
                <a:latin typeface="Times New Roman" panose="02020603050405020304" pitchFamily="18" charset="0"/>
                <a:ea typeface="楷体" panose="02010609060101010101" pitchFamily="49" charset="-122"/>
              </a:rPr>
              <a:t>）通过再状态转移表中不断的转移，找到递推关系</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3</a:t>
            </a:r>
            <a:r>
              <a:rPr kumimoji="1" lang="zh-CN" altLang="en-US" sz="2200" smtClean="0">
                <a:solidFill>
                  <a:srgbClr val="080808"/>
                </a:solidFill>
                <a:latin typeface="Times New Roman" panose="02020603050405020304" pitchFamily="18" charset="0"/>
                <a:ea typeface="楷体" panose="02010609060101010101" pitchFamily="49" charset="-122"/>
              </a:rPr>
              <a:t>）初始化边界</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a:solidFill>
                  <a:srgbClr val="080808"/>
                </a:solidFill>
                <a:latin typeface="Times New Roman" panose="02020603050405020304" pitchFamily="18" charset="0"/>
                <a:ea typeface="楷体" panose="02010609060101010101" pitchFamily="49" charset="-122"/>
              </a:rPr>
              <a:t>这</a:t>
            </a:r>
            <a:r>
              <a:rPr kumimoji="1" lang="zh-CN" altLang="en-US" sz="2200" smtClean="0">
                <a:solidFill>
                  <a:srgbClr val="080808"/>
                </a:solidFill>
                <a:latin typeface="Times New Roman" panose="02020603050405020304" pitchFamily="18" charset="0"/>
                <a:ea typeface="楷体" panose="02010609060101010101" pitchFamily="49" charset="-122"/>
              </a:rPr>
              <a:t>三步不是严格的顺序</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4</a:t>
            </a:r>
            <a:r>
              <a:rPr kumimoji="1" lang="zh-CN" altLang="en-US" sz="2200" smtClean="0">
                <a:solidFill>
                  <a:srgbClr val="080808"/>
                </a:solidFill>
                <a:latin typeface="Times New Roman" panose="02020603050405020304" pitchFamily="18" charset="0"/>
                <a:ea typeface="楷体" panose="02010609060101010101" pitchFamily="49" charset="-122"/>
              </a:rPr>
              <a:t>）确定计算顺序</a:t>
            </a:r>
            <a:endParaRPr kumimoji="1" lang="en-US" altLang="zh-CN" sz="2200" smtClean="0">
              <a:solidFill>
                <a:srgbClr val="080808"/>
              </a:solidFill>
              <a:latin typeface="Times New Roman" panose="02020603050405020304" pitchFamily="18" charset="0"/>
              <a:ea typeface="楷体" panose="02010609060101010101" pitchFamily="49" charset="-122"/>
            </a:endParaRPr>
          </a:p>
          <a:p>
            <a:r>
              <a:rPr kumimoji="1" lang="zh-CN" altLang="en-US" sz="2200" smtClean="0">
                <a:solidFill>
                  <a:srgbClr val="080808"/>
                </a:solidFill>
                <a:latin typeface="Times New Roman" panose="02020603050405020304" pitchFamily="18" charset="0"/>
                <a:ea typeface="楷体" panose="02010609060101010101" pitchFamily="49" charset="-122"/>
              </a:rPr>
              <a:t>（</a:t>
            </a:r>
            <a:r>
              <a:rPr kumimoji="1" lang="en-US" altLang="zh-CN" sz="2200" smtClean="0">
                <a:solidFill>
                  <a:srgbClr val="080808"/>
                </a:solidFill>
                <a:latin typeface="Times New Roman" panose="02020603050405020304" pitchFamily="18" charset="0"/>
                <a:ea typeface="楷体" panose="02010609060101010101" pitchFamily="49" charset="-122"/>
              </a:rPr>
              <a:t>5</a:t>
            </a:r>
            <a:r>
              <a:rPr kumimoji="1" lang="zh-CN" altLang="en-US" sz="2200" smtClean="0">
                <a:solidFill>
                  <a:srgbClr val="080808"/>
                </a:solidFill>
                <a:latin typeface="Times New Roman" panose="02020603050405020304" pitchFamily="18" charset="0"/>
                <a:ea typeface="楷体" panose="02010609060101010101" pitchFamily="49" charset="-122"/>
              </a:rPr>
              <a:t>）获取结果（可能会重新遍历状态表）</a:t>
            </a:r>
            <a:endParaRPr kumimoji="1" lang="zh-CN" altLang="en-US" sz="2200">
              <a:solidFill>
                <a:srgbClr val="080808"/>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844981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7265</TotalTime>
  <Words>4305</Words>
  <Application>Microsoft Office PowerPoint</Application>
  <PresentationFormat>全屏显示(4:3)</PresentationFormat>
  <Paragraphs>448</Paragraphs>
  <Slides>41</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MS UI Gothic</vt:lpstr>
      <vt:lpstr>方正正大黑简体</vt:lpstr>
      <vt:lpstr>华文细黑</vt:lpstr>
      <vt:lpstr>楷体</vt:lpstr>
      <vt:lpstr>隶书</vt:lpstr>
      <vt:lpstr>宋体</vt:lpstr>
      <vt:lpstr>微软雅黑</vt:lpstr>
      <vt:lpstr>Arial</vt:lpstr>
      <vt:lpstr>Calibri</vt:lpstr>
      <vt:lpstr>Cambria</vt:lpstr>
      <vt:lpstr>Times New Roman</vt:lpstr>
      <vt:lpstr>Verdana</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tongling</cp:lastModifiedBy>
  <cp:revision>405</cp:revision>
  <dcterms:created xsi:type="dcterms:W3CDTF">2010-09-23T08:30:20Z</dcterms:created>
  <dcterms:modified xsi:type="dcterms:W3CDTF">2025-05-20T02:51:07Z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ies>
</file>