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68"/>
  </p:handoutMasterIdLst>
  <p:sldIdLst>
    <p:sldId id="287" r:id="rId3"/>
    <p:sldId id="288" r:id="rId5"/>
    <p:sldId id="302" r:id="rId6"/>
    <p:sldId id="303" r:id="rId7"/>
    <p:sldId id="289" r:id="rId8"/>
    <p:sldId id="290" r:id="rId9"/>
    <p:sldId id="291" r:id="rId10"/>
    <p:sldId id="292" r:id="rId11"/>
    <p:sldId id="293" r:id="rId12"/>
    <p:sldId id="294" r:id="rId13"/>
    <p:sldId id="295" r:id="rId14"/>
    <p:sldId id="296" r:id="rId15"/>
    <p:sldId id="297" r:id="rId16"/>
    <p:sldId id="298" r:id="rId17"/>
    <p:sldId id="299" r:id="rId18"/>
    <p:sldId id="300" r:id="rId19"/>
    <p:sldId id="301" r:id="rId20"/>
    <p:sldId id="316" r:id="rId21"/>
    <p:sldId id="304" r:id="rId22"/>
    <p:sldId id="305" r:id="rId23"/>
    <p:sldId id="307" r:id="rId24"/>
    <p:sldId id="310" r:id="rId25"/>
    <p:sldId id="313" r:id="rId26"/>
    <p:sldId id="311" r:id="rId27"/>
    <p:sldId id="312" r:id="rId28"/>
    <p:sldId id="314" r:id="rId29"/>
    <p:sldId id="317" r:id="rId30"/>
    <p:sldId id="318" r:id="rId31"/>
    <p:sldId id="319" r:id="rId32"/>
    <p:sldId id="320" r:id="rId33"/>
    <p:sldId id="323" r:id="rId34"/>
    <p:sldId id="321" r:id="rId35"/>
    <p:sldId id="324" r:id="rId36"/>
    <p:sldId id="325" r:id="rId37"/>
    <p:sldId id="256" r:id="rId38"/>
    <p:sldId id="257" r:id="rId39"/>
    <p:sldId id="258" r:id="rId40"/>
    <p:sldId id="259" r:id="rId41"/>
    <p:sldId id="260" r:id="rId42"/>
    <p:sldId id="261" r:id="rId43"/>
    <p:sldId id="262" r:id="rId44"/>
    <p:sldId id="263" r:id="rId45"/>
    <p:sldId id="264" r:id="rId46"/>
    <p:sldId id="265" r:id="rId47"/>
    <p:sldId id="266" r:id="rId48"/>
    <p:sldId id="267" r:id="rId49"/>
    <p:sldId id="268" r:id="rId50"/>
    <p:sldId id="269" r:id="rId51"/>
    <p:sldId id="270" r:id="rId52"/>
    <p:sldId id="271" r:id="rId53"/>
    <p:sldId id="272" r:id="rId54"/>
    <p:sldId id="273" r:id="rId55"/>
    <p:sldId id="274" r:id="rId56"/>
    <p:sldId id="275" r:id="rId57"/>
    <p:sldId id="276" r:id="rId58"/>
    <p:sldId id="277" r:id="rId59"/>
    <p:sldId id="278" r:id="rId60"/>
    <p:sldId id="279" r:id="rId61"/>
    <p:sldId id="280" r:id="rId62"/>
    <p:sldId id="281" r:id="rId63"/>
    <p:sldId id="282" r:id="rId64"/>
    <p:sldId id="283" r:id="rId65"/>
    <p:sldId id="284" r:id="rId66"/>
    <p:sldId id="285" r:id="rId67"/>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9" userDrawn="1">
          <p15:clr>
            <a:srgbClr val="A4A3A4"/>
          </p15:clr>
        </p15:guide>
        <p15:guide id="2" pos="2851"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jg" initials="t" lastIdx="1" clrIdx="0"/>
  <p:cmAuthor id="310559022" name="吕凯伟" initials="吕"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33CC"/>
    <a:srgbClr val="FF3399"/>
    <a:srgbClr val="0066FF"/>
    <a:srgbClr val="FF6600"/>
    <a:srgbClr val="55B70C"/>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412" autoAdjust="0"/>
    <p:restoredTop sz="95126" autoAdjust="0"/>
  </p:normalViewPr>
  <p:slideViewPr>
    <p:cSldViewPr showGuides="1">
      <p:cViewPr varScale="1">
        <p:scale>
          <a:sx n="115" d="100"/>
          <a:sy n="115" d="100"/>
        </p:scale>
        <p:origin x="1278" y="84"/>
      </p:cViewPr>
      <p:guideLst>
        <p:guide orient="horz" pos="2169"/>
        <p:guide pos="285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notesViewPr>
    <p:cSldViewPr>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2" Type="http://schemas.openxmlformats.org/officeDocument/2006/relationships/commentAuthors" Target="commentAuthors.xml"/><Relationship Id="rId71" Type="http://schemas.openxmlformats.org/officeDocument/2006/relationships/tableStyles" Target="tableStyles.xml"/><Relationship Id="rId70" Type="http://schemas.openxmlformats.org/officeDocument/2006/relationships/viewProps" Target="viewProps.xml"/><Relationship Id="rId7" Type="http://schemas.openxmlformats.org/officeDocument/2006/relationships/slide" Target="slides/slide4.xml"/><Relationship Id="rId69" Type="http://schemas.openxmlformats.org/officeDocument/2006/relationships/presProps" Target="presProps.xml"/><Relationship Id="rId68" Type="http://schemas.openxmlformats.org/officeDocument/2006/relationships/handoutMaster" Target="handoutMasters/handoutMaster1.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F2B9A6F-649B-40E0-9235-15314CCF5F27}"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47AA538-38B4-4B93-A9C9-F579F75A06F5}"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hangingPunct="1">
              <a:defRPr sz="1200">
                <a:latin typeface="Calibri" panose="020F0502020204030204" pitchFamily="34" charset="0"/>
              </a:defRPr>
            </a:lvl1pPr>
          </a:lstStyle>
          <a:p>
            <a:pPr>
              <a:defRPr/>
            </a:pPr>
            <a:endParaRPr lang="zh-CN" altLang="en-US"/>
          </a:p>
        </p:txBody>
      </p:sp>
      <p:sp>
        <p:nvSpPr>
          <p:cNvPr id="52227"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1" hangingPunct="1">
              <a:defRPr sz="1200">
                <a:latin typeface="Calibri" panose="020F0502020204030204" pitchFamily="34" charset="0"/>
              </a:defRPr>
            </a:lvl1pPr>
          </a:lstStyle>
          <a:p>
            <a:pPr>
              <a:defRPr/>
            </a:pPr>
            <a:fld id="{1134E214-E3C0-4F75-A783-D0C3FCB417FE}" type="datetimeFigureOut">
              <a:rPr lang="zh-CN" altLang="en-US"/>
            </a:fld>
            <a:endParaRPr lang="en-US" altLang="zh-CN"/>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52229"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52230"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eaLnBrk="1" hangingPunct="1">
              <a:defRPr sz="1200">
                <a:latin typeface="Calibri" panose="020F0502020204030204" pitchFamily="34" charset="0"/>
              </a:defRPr>
            </a:lvl1pPr>
          </a:lstStyle>
          <a:p>
            <a:pPr>
              <a:defRPr/>
            </a:pPr>
            <a:endParaRPr lang="en-US" altLang="zh-CN"/>
          </a:p>
        </p:txBody>
      </p:sp>
      <p:sp>
        <p:nvSpPr>
          <p:cNvPr id="52231"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lvl1pPr algn="r" eaLnBrk="1" hangingPunct="1">
              <a:defRPr sz="1200">
                <a:latin typeface="Calibri" panose="020F0502020204030204" pitchFamily="34" charset="0"/>
              </a:defRPr>
            </a:lvl1pPr>
          </a:lstStyle>
          <a:p>
            <a:pPr>
              <a:defRPr/>
            </a:pPr>
            <a:fld id="{AB76F6FC-157B-4160-B88F-123B3C4C0F29}"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p:sp>
      <p:sp>
        <p:nvSpPr>
          <p:cNvPr id="614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p:sp>
      <p:sp>
        <p:nvSpPr>
          <p:cNvPr id="2355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此时呢，我们发现</a:t>
            </a:r>
            <a:r>
              <a:rPr lang="en-US" altLang="zh-CN" smtClean="0"/>
              <a:t>G</a:t>
            </a:r>
            <a:r>
              <a:rPr lang="zh-CN" altLang="en-US" smtClean="0"/>
              <a:t>顶点已经没有相邻未被访问的节点了，于是将</a:t>
            </a:r>
            <a:r>
              <a:rPr lang="en-US" altLang="zh-CN" smtClean="0"/>
              <a:t>G</a:t>
            </a:r>
            <a:r>
              <a:rPr lang="zh-CN" altLang="en-US" smtClean="0"/>
              <a:t>进行出栈，同理</a:t>
            </a:r>
            <a:r>
              <a:rPr lang="en-US" altLang="zh-CN" smtClean="0"/>
              <a:t>E</a:t>
            </a:r>
            <a:r>
              <a:rPr lang="zh-CN" altLang="en-US" smtClean="0"/>
              <a:t>节点也没有相邻未被访问的节点了同样将</a:t>
            </a:r>
            <a:r>
              <a:rPr lang="en-US" altLang="zh-CN" smtClean="0"/>
              <a:t>E</a:t>
            </a:r>
            <a:r>
              <a:rPr lang="zh-CN" altLang="en-US" smtClean="0"/>
              <a:t>出栈，此时栈的状态由</a:t>
            </a:r>
            <a:r>
              <a:rPr lang="en-US" altLang="zh-CN" smtClean="0"/>
              <a:t>1</a:t>
            </a:r>
            <a:r>
              <a:rPr lang="zh-CN" altLang="en-US" smtClean="0"/>
              <a:t>编程</a:t>
            </a:r>
            <a:r>
              <a:rPr lang="en-US" altLang="zh-CN" smtClean="0"/>
              <a:t>2</a:t>
            </a:r>
            <a:r>
              <a:rPr lang="zh-CN" altLang="en-US" smtClean="0"/>
              <a:t>。</a:t>
            </a:r>
            <a:endParaRPr lang="zh-CN" altLang="en-US" smtClean="0"/>
          </a:p>
        </p:txBody>
      </p:sp>
      <p:sp>
        <p:nvSpPr>
          <p:cNvPr id="2355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3CC831A-A5B7-4F30-A018-39B6D02B18A3}" type="slidenum">
              <a:rPr lang="zh-CN" altLang="zh-CN" smtClean="0"/>
            </a:fld>
            <a:endParaRPr lang="zh-CN"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p:sp>
      <p:sp>
        <p:nvSpPr>
          <p:cNvPr id="2560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然后我们在判断栈顶的</a:t>
            </a:r>
            <a:r>
              <a:rPr lang="en-US" altLang="zh-CN" smtClean="0"/>
              <a:t>B</a:t>
            </a:r>
            <a:r>
              <a:rPr lang="zh-CN" altLang="en-US" smtClean="0"/>
              <a:t>节点是否由相邻未被访问的节点，我们发现</a:t>
            </a:r>
            <a:r>
              <a:rPr lang="en-US" altLang="zh-CN" smtClean="0"/>
              <a:t>B</a:t>
            </a:r>
            <a:r>
              <a:rPr lang="zh-CN" altLang="en-US" smtClean="0"/>
              <a:t>有未被访问的节点，也就是</a:t>
            </a:r>
            <a:r>
              <a:rPr lang="en-US" altLang="zh-CN" smtClean="0"/>
              <a:t>F</a:t>
            </a:r>
            <a:r>
              <a:rPr lang="zh-CN" altLang="en-US" smtClean="0"/>
              <a:t>，同时记录</a:t>
            </a:r>
            <a:r>
              <a:rPr lang="en-US" altLang="zh-CN" smtClean="0"/>
              <a:t>F</a:t>
            </a:r>
            <a:r>
              <a:rPr lang="zh-CN" altLang="en-US" smtClean="0"/>
              <a:t>已被访问，并将</a:t>
            </a:r>
            <a:r>
              <a:rPr lang="en-US" altLang="zh-CN" smtClean="0"/>
              <a:t>f</a:t>
            </a:r>
            <a:r>
              <a:rPr lang="zh-CN" altLang="en-US" smtClean="0"/>
              <a:t>进行入栈处理。</a:t>
            </a:r>
            <a:endParaRPr lang="zh-CN" altLang="en-US" smtClean="0"/>
          </a:p>
        </p:txBody>
      </p:sp>
      <p:sp>
        <p:nvSpPr>
          <p:cNvPr id="2560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87C1876-B7FB-47F6-AA38-7360001E4E4C}" type="slidenum">
              <a:rPr lang="zh-CN" altLang="zh-CN" smtClean="0"/>
            </a:fld>
            <a:endParaRPr lang="zh-CN" altLang="zh-CN"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p:sp>
      <p:sp>
        <p:nvSpPr>
          <p:cNvPr id="2765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此后依然用同样的规则访问相邻的节点，</a:t>
            </a:r>
            <a:r>
              <a:rPr lang="en-US" altLang="zh-CN" smtClean="0"/>
              <a:t>F</a:t>
            </a:r>
            <a:r>
              <a:rPr lang="zh-CN" altLang="en-US" smtClean="0"/>
              <a:t>相邻的未被访问的节点是</a:t>
            </a:r>
            <a:r>
              <a:rPr lang="en-US" altLang="zh-CN" smtClean="0"/>
              <a:t>C</a:t>
            </a:r>
            <a:r>
              <a:rPr lang="zh-CN" altLang="en-US" smtClean="0"/>
              <a:t>，然后将</a:t>
            </a:r>
            <a:r>
              <a:rPr lang="en-US" altLang="zh-CN" smtClean="0"/>
              <a:t>C</a:t>
            </a:r>
            <a:r>
              <a:rPr lang="zh-CN" altLang="en-US" smtClean="0"/>
              <a:t>入栈，然后</a:t>
            </a:r>
            <a:r>
              <a:rPr lang="en-US" altLang="zh-CN" smtClean="0"/>
              <a:t>c</a:t>
            </a:r>
            <a:r>
              <a:rPr lang="zh-CN" altLang="en-US" smtClean="0"/>
              <a:t>相邻未被访问的节点是</a:t>
            </a:r>
            <a:r>
              <a:rPr lang="en-US" altLang="zh-CN" smtClean="0"/>
              <a:t>H,</a:t>
            </a:r>
            <a:r>
              <a:rPr lang="zh-CN" altLang="en-US" smtClean="0"/>
              <a:t>然后将</a:t>
            </a:r>
            <a:r>
              <a:rPr lang="en-US" altLang="zh-CN" smtClean="0"/>
              <a:t>H</a:t>
            </a:r>
            <a:r>
              <a:rPr lang="zh-CN" altLang="en-US" smtClean="0"/>
              <a:t>入栈。</a:t>
            </a:r>
            <a:endParaRPr lang="zh-CN" altLang="en-US" smtClean="0"/>
          </a:p>
        </p:txBody>
      </p:sp>
      <p:sp>
        <p:nvSpPr>
          <p:cNvPr id="2765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27EB1F1-9A82-493E-A883-754C907216F8}" type="slidenum">
              <a:rPr lang="zh-CN" altLang="zh-CN" smtClean="0"/>
            </a:fld>
            <a:endParaRPr lang="zh-CN" altLang="zh-C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p:sp>
      <p:sp>
        <p:nvSpPr>
          <p:cNvPr id="296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此时</a:t>
            </a:r>
            <a:r>
              <a:rPr lang="en-US" altLang="zh-CN" smtClean="0"/>
              <a:t>H</a:t>
            </a:r>
            <a:r>
              <a:rPr lang="zh-CN" altLang="en-US" smtClean="0"/>
              <a:t>已经没有未被访问的节点了将</a:t>
            </a:r>
            <a:r>
              <a:rPr lang="en-US" altLang="zh-CN" smtClean="0"/>
              <a:t>H</a:t>
            </a:r>
            <a:r>
              <a:rPr lang="zh-CN" altLang="en-US" smtClean="0"/>
              <a:t>进行出栈处理，同时</a:t>
            </a:r>
            <a:r>
              <a:rPr lang="en-US" altLang="zh-CN" smtClean="0"/>
              <a:t>C</a:t>
            </a:r>
            <a:r>
              <a:rPr lang="zh-CN" altLang="en-US" smtClean="0"/>
              <a:t>也没有未被访问的节点也将</a:t>
            </a:r>
            <a:r>
              <a:rPr lang="en-US" altLang="zh-CN" smtClean="0"/>
              <a:t>C</a:t>
            </a:r>
            <a:r>
              <a:rPr lang="zh-CN" altLang="en-US" smtClean="0"/>
              <a:t>进行出栈处理，此时的栈的状态从</a:t>
            </a:r>
            <a:r>
              <a:rPr lang="en-US" altLang="zh-CN" smtClean="0"/>
              <a:t>1</a:t>
            </a:r>
            <a:r>
              <a:rPr lang="zh-CN" altLang="en-US" smtClean="0"/>
              <a:t>变为</a:t>
            </a:r>
            <a:r>
              <a:rPr lang="en-US" altLang="zh-CN" smtClean="0"/>
              <a:t>2</a:t>
            </a:r>
            <a:endParaRPr lang="zh-CN" altLang="en-US" smtClean="0"/>
          </a:p>
        </p:txBody>
      </p:sp>
      <p:sp>
        <p:nvSpPr>
          <p:cNvPr id="297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C3DA4CE-7313-483A-A10A-8F9323E135D1}" type="slidenum">
              <a:rPr lang="zh-CN" altLang="zh-CN" smtClean="0"/>
            </a:fld>
            <a:endParaRPr lang="zh-CN" altLang="zh-CN"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p:sp>
      <p:sp>
        <p:nvSpPr>
          <p:cNvPr id="3174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然后栈顶的</a:t>
            </a:r>
            <a:r>
              <a:rPr lang="en-US" altLang="zh-CN" smtClean="0"/>
              <a:t>F</a:t>
            </a:r>
            <a:r>
              <a:rPr lang="zh-CN" altLang="en-US" smtClean="0"/>
              <a:t>发现它有未被访问的相邻节点</a:t>
            </a:r>
            <a:r>
              <a:rPr lang="en-US" altLang="zh-CN" smtClean="0"/>
              <a:t>D</a:t>
            </a:r>
            <a:r>
              <a:rPr lang="zh-CN" altLang="en-US" smtClean="0"/>
              <a:t>，然后记录访问</a:t>
            </a:r>
            <a:r>
              <a:rPr lang="en-US" altLang="zh-CN" smtClean="0"/>
              <a:t>D</a:t>
            </a:r>
            <a:r>
              <a:rPr lang="zh-CN" altLang="en-US" smtClean="0"/>
              <a:t>并将</a:t>
            </a:r>
            <a:r>
              <a:rPr lang="en-US" altLang="zh-CN" smtClean="0"/>
              <a:t>D</a:t>
            </a:r>
            <a:r>
              <a:rPr lang="zh-CN" altLang="en-US" smtClean="0"/>
              <a:t>入栈。</a:t>
            </a:r>
            <a:endParaRPr lang="zh-CN" altLang="en-US" smtClean="0"/>
          </a:p>
        </p:txBody>
      </p:sp>
      <p:sp>
        <p:nvSpPr>
          <p:cNvPr id="3174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69A6450-6FFD-4851-BBAB-54187E60570F}" type="slidenum">
              <a:rPr lang="zh-CN" altLang="zh-CN" smtClean="0"/>
            </a:fld>
            <a:endParaRPr lang="zh-CN" altLang="zh-CN"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p:sp>
      <p:sp>
        <p:nvSpPr>
          <p:cNvPr id="3379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然后依次判断栈顶顶点是否还有未被访问的相邻节点，如果没有则弹出顶点。我们发现</a:t>
            </a:r>
            <a:r>
              <a:rPr lang="en-US" altLang="zh-CN" smtClean="0"/>
              <a:t>DFBA</a:t>
            </a:r>
            <a:r>
              <a:rPr lang="zh-CN" altLang="en-US" smtClean="0"/>
              <a:t>均没有相邻的节点未被访问，所以我们栈弹出所有顶点，此时也就意味这遍历完成，访问的节点顺序为</a:t>
            </a:r>
            <a:r>
              <a:rPr lang="en-US" altLang="zh-CN" smtClean="0"/>
              <a:t>ABEGFCHD</a:t>
            </a:r>
            <a:endParaRPr lang="zh-CN" altLang="en-US" smtClean="0"/>
          </a:p>
        </p:txBody>
      </p:sp>
      <p:sp>
        <p:nvSpPr>
          <p:cNvPr id="3379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8528DF9-1345-4E5B-AD3D-1D4C1C1A6CE3}" type="slidenum">
              <a:rPr lang="zh-CN" altLang="zh-CN" smtClean="0"/>
            </a:fld>
            <a:endParaRPr lang="zh-CN" altLang="zh-CN"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p:sp>
      <p:sp>
        <p:nvSpPr>
          <p:cNvPr id="3584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来我们看看具体的代码实现，首先定义一个标志数组，标记其初始值为</a:t>
            </a:r>
            <a:r>
              <a:rPr lang="en-US" altLang="zh-CN" smtClean="0"/>
              <a:t>false</a:t>
            </a:r>
            <a:r>
              <a:rPr lang="zh-CN" altLang="en-US" smtClean="0"/>
              <a:t>。然后定义一个</a:t>
            </a:r>
            <a:r>
              <a:rPr lang="en-US" altLang="zh-CN" smtClean="0"/>
              <a:t>DFS</a:t>
            </a:r>
            <a:r>
              <a:rPr lang="zh-CN" altLang="en-US" smtClean="0"/>
              <a:t>函数，此函数是一个递归函数，也就是实现了我们栈的操作。判断是否被访问如果没有被访问则递归操作，直到访问完所有的节点。</a:t>
            </a:r>
            <a:endParaRPr lang="zh-CN" altLang="en-US" smtClean="0"/>
          </a:p>
        </p:txBody>
      </p:sp>
      <p:sp>
        <p:nvSpPr>
          <p:cNvPr id="3584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4BD63A7-483F-4D77-9D3F-AF22FC2BD1B8}" type="slidenum">
              <a:rPr lang="zh-CN" altLang="zh-CN" smtClean="0"/>
            </a:fld>
            <a:endParaRPr lang="zh-CN" altLang="zh-CN"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p:sp>
      <p:sp>
        <p:nvSpPr>
          <p:cNvPr id="3584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来我们看看具体的代码实现，首先定义一个标志数组，标记其初始值为</a:t>
            </a:r>
            <a:r>
              <a:rPr lang="en-US" altLang="zh-CN" smtClean="0"/>
              <a:t>false</a:t>
            </a:r>
            <a:r>
              <a:rPr lang="zh-CN" altLang="en-US" smtClean="0"/>
              <a:t>。然后定义一个</a:t>
            </a:r>
            <a:r>
              <a:rPr lang="en-US" altLang="zh-CN" smtClean="0"/>
              <a:t>DFS</a:t>
            </a:r>
            <a:r>
              <a:rPr lang="zh-CN" altLang="en-US" smtClean="0"/>
              <a:t>函数，此函数是一个递归函数，也就是实现了我们栈的操作。判断是否被访问如果没有被访问则递归操作，直到访问完所有的节点。</a:t>
            </a:r>
            <a:endParaRPr lang="zh-CN" altLang="en-US" smtClean="0"/>
          </a:p>
        </p:txBody>
      </p:sp>
      <p:sp>
        <p:nvSpPr>
          <p:cNvPr id="3584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4BD63A7-483F-4D77-9D3F-AF22FC2BD1B8}" type="slidenum">
              <a:rPr lang="zh-CN" altLang="zh-CN" smtClean="0"/>
            </a:fld>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p:sp>
      <p:sp>
        <p:nvSpPr>
          <p:cNvPr id="1126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首先是深度优先遍历，开始之前我们试想这样的一种场景，小明过年和朋友一起玩迷宫游戏，看谁先从迷宫中走出来，你是小明有什么办法呢？我想这种场景同学们应该都有类似的经历即使没有玩过迷宫也玩过类似的游戏。我们进入迷宫入口之后我们看到有路就走，如果遇到死胡同呢我们返回之前有路的地方继续往下探索，直至找到出口为止。如果同学们有这种方法，这就说明你已经有深度优先遍历的思想了</a:t>
            </a:r>
            <a:endParaRPr lang="zh-CN" altLang="en-US" smtClean="0"/>
          </a:p>
        </p:txBody>
      </p:sp>
      <p:sp>
        <p:nvSpPr>
          <p:cNvPr id="1126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C008A4A-01CF-40B7-9140-9F8171EC50C3}" type="slidenum">
              <a:rPr lang="zh-CN" altLang="zh-CN" smtClean="0"/>
            </a:fld>
            <a:endParaRPr lang="zh-CN"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p:sp>
      <p:sp>
        <p:nvSpPr>
          <p:cNvPr id="1126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首先是深度优先遍历，开始之前我们试想这样的一种场景，小明过年和朋友一起玩迷宫游戏，看谁先从迷宫中走出来，你是小明有什么办法呢？我想这种场景同学们应该都有类似的经历即使没有玩过迷宫也玩过类似的游戏。我们进入迷宫入口之后我们看到有路就走，如果遇到死胡同呢我们返回之前有路的地方继续往下探索，直至找到出口为止。如果同学们有这种方法，这就说明你已经有深度优先遍历的思想了</a:t>
            </a:r>
            <a:endParaRPr lang="zh-CN" altLang="en-US" smtClean="0"/>
          </a:p>
        </p:txBody>
      </p:sp>
      <p:sp>
        <p:nvSpPr>
          <p:cNvPr id="1126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C008A4A-01CF-40B7-9140-9F8171EC50C3}" type="slidenum">
              <a:rPr lang="zh-CN" altLang="zh-CN" smtClean="0"/>
            </a:fld>
            <a:endParaRPr lang="zh-CN"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p:sp>
      <p:sp>
        <p:nvSpPr>
          <p:cNvPr id="1126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首先是深度优先遍历，开始之前我们试想这样的一种场景，小明过年和朋友一起玩迷宫游戏，看谁先从迷宫中走出来，你是小明有什么办法呢？我想这种场景同学们应该都有类似的经历即使没有玩过迷宫也玩过类似的游戏。我们进入迷宫入口之后我们看到有路就走，如果遇到死胡同呢我们返回之前有路的地方继续往下探索，直至找到出口为止。如果同学们有这种方法，这就说明你已经有深度优先遍历的思想了</a:t>
            </a:r>
            <a:endParaRPr lang="zh-CN" altLang="en-US" smtClean="0"/>
          </a:p>
        </p:txBody>
      </p:sp>
      <p:sp>
        <p:nvSpPr>
          <p:cNvPr id="1126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C008A4A-01CF-40B7-9140-9F8171EC50C3}" type="slidenum">
              <a:rPr lang="zh-CN" altLang="zh-CN" smtClean="0"/>
            </a:fld>
            <a:endParaRPr lang="zh-CN"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p:sp>
      <p:sp>
        <p:nvSpPr>
          <p:cNvPr id="1331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来我们之前的思想总结一下，我们访问过一个节点然后再寻找其相邻未被访问的节点，再以这个未被访问的节点为顶点，继续找其未被访问的节点，直至访问所有的顶点没有未被访问的顶点位置，也就是访问完途中所有的节点。例如图中依靠深度优先遍历找到的一个节点序列。</a:t>
            </a:r>
            <a:endParaRPr lang="zh-CN" altLang="en-US" smtClean="0"/>
          </a:p>
        </p:txBody>
      </p:sp>
      <p:sp>
        <p:nvSpPr>
          <p:cNvPr id="1331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86F6F1C-13CA-4409-BFE7-D1A03119E8F5}" type="slidenum">
              <a:rPr lang="zh-CN" altLang="zh-CN" smtClean="0"/>
            </a:fld>
            <a:endParaRPr lang="zh-CN"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TextEdit="1"/>
          </p:cNvSpPr>
          <p:nvPr>
            <p:ph type="sldImg"/>
          </p:nvPr>
        </p:nvSpPr>
        <p:spPr/>
      </p:sp>
      <p:sp>
        <p:nvSpPr>
          <p:cNvPr id="1536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来我们依靠栈来看看深度优先遍历是如何实现的，首先访问</a:t>
            </a:r>
            <a:r>
              <a:rPr lang="en-US" altLang="zh-CN" smtClean="0"/>
              <a:t>A</a:t>
            </a:r>
            <a:r>
              <a:rPr lang="zh-CN" altLang="en-US" smtClean="0"/>
              <a:t>节点同时记录</a:t>
            </a:r>
            <a:r>
              <a:rPr lang="en-US" altLang="zh-CN" smtClean="0"/>
              <a:t>A</a:t>
            </a:r>
            <a:r>
              <a:rPr lang="zh-CN" altLang="en-US" smtClean="0"/>
              <a:t>，并将</a:t>
            </a:r>
            <a:r>
              <a:rPr lang="en-US" altLang="zh-CN" smtClean="0"/>
              <a:t>A</a:t>
            </a:r>
            <a:r>
              <a:rPr lang="zh-CN" altLang="en-US" smtClean="0"/>
              <a:t>节点入栈</a:t>
            </a:r>
            <a:endParaRPr lang="zh-CN" altLang="en-US" smtClean="0"/>
          </a:p>
        </p:txBody>
      </p:sp>
      <p:sp>
        <p:nvSpPr>
          <p:cNvPr id="1536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283BDF9-1938-486B-800C-9C8BD8BCD63A}" type="slidenum">
              <a:rPr lang="zh-CN" altLang="zh-CN" smtClean="0"/>
            </a:fld>
            <a:endParaRPr lang="zh-CN"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p:sp>
      <p:sp>
        <p:nvSpPr>
          <p:cNvPr id="1741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然后寻找</a:t>
            </a:r>
            <a:r>
              <a:rPr lang="en-US" altLang="zh-CN" smtClean="0"/>
              <a:t>A</a:t>
            </a:r>
            <a:r>
              <a:rPr lang="zh-CN" altLang="en-US" smtClean="0"/>
              <a:t>节点未被访问的节点，此时我们是依靠字母顺序寻找邻节点，然后找到</a:t>
            </a:r>
            <a:r>
              <a:rPr lang="en-US" altLang="zh-CN" smtClean="0"/>
              <a:t>B</a:t>
            </a:r>
            <a:r>
              <a:rPr lang="zh-CN" altLang="en-US" smtClean="0"/>
              <a:t>节点，此时记录</a:t>
            </a:r>
            <a:r>
              <a:rPr lang="en-US" altLang="zh-CN" smtClean="0"/>
              <a:t>B</a:t>
            </a:r>
            <a:r>
              <a:rPr lang="zh-CN" altLang="en-US" smtClean="0"/>
              <a:t>节点已被访问，然后将</a:t>
            </a:r>
            <a:r>
              <a:rPr lang="en-US" altLang="zh-CN" smtClean="0"/>
              <a:t>B</a:t>
            </a:r>
            <a:r>
              <a:rPr lang="zh-CN" altLang="en-US" smtClean="0"/>
              <a:t>节点入栈。</a:t>
            </a:r>
            <a:endParaRPr lang="zh-CN" altLang="en-US" smtClean="0"/>
          </a:p>
        </p:txBody>
      </p:sp>
      <p:sp>
        <p:nvSpPr>
          <p:cNvPr id="1741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D6EC1EB-4CEE-47D6-9EB1-81F447AD2EEC}" type="slidenum">
              <a:rPr lang="zh-CN" altLang="zh-CN" smtClean="0"/>
            </a:fld>
            <a:endParaRPr lang="zh-CN"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p:sp>
      <p:sp>
        <p:nvSpPr>
          <p:cNvPr id="1945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我们以同样的规则继续访问</a:t>
            </a:r>
            <a:r>
              <a:rPr lang="en-US" altLang="zh-CN" smtClean="0"/>
              <a:t>B</a:t>
            </a:r>
            <a:r>
              <a:rPr lang="zh-CN" altLang="en-US" smtClean="0"/>
              <a:t>的相邻未被访问的节点</a:t>
            </a:r>
            <a:r>
              <a:rPr lang="en-US" altLang="zh-CN" smtClean="0"/>
              <a:t>E</a:t>
            </a:r>
            <a:r>
              <a:rPr lang="zh-CN" altLang="en-US" smtClean="0"/>
              <a:t>，然后记录</a:t>
            </a:r>
            <a:r>
              <a:rPr lang="en-US" altLang="zh-CN" smtClean="0"/>
              <a:t>E</a:t>
            </a:r>
            <a:r>
              <a:rPr lang="zh-CN" altLang="en-US" smtClean="0"/>
              <a:t>被访问同时将</a:t>
            </a:r>
            <a:r>
              <a:rPr lang="en-US" altLang="zh-CN" smtClean="0"/>
              <a:t>E</a:t>
            </a:r>
            <a:r>
              <a:rPr lang="zh-CN" altLang="en-US" smtClean="0"/>
              <a:t>入栈。</a:t>
            </a:r>
            <a:endParaRPr lang="zh-CN" altLang="en-US" smtClean="0"/>
          </a:p>
        </p:txBody>
      </p:sp>
      <p:sp>
        <p:nvSpPr>
          <p:cNvPr id="1946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865C272-B700-423E-A70A-CDF110E59BB1}" type="slidenum">
              <a:rPr lang="zh-CN" altLang="zh-CN" smtClean="0"/>
            </a:fld>
            <a:endParaRPr lang="zh-CN"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p:sp>
      <p:sp>
        <p:nvSpPr>
          <p:cNvPr id="2150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在以</a:t>
            </a:r>
            <a:r>
              <a:rPr lang="en-US" altLang="zh-CN" smtClean="0"/>
              <a:t>E</a:t>
            </a:r>
            <a:r>
              <a:rPr lang="zh-CN" altLang="en-US" smtClean="0"/>
              <a:t>为顶点访问相邻未被访问的</a:t>
            </a:r>
            <a:r>
              <a:rPr lang="en-US" altLang="zh-CN" smtClean="0"/>
              <a:t>G</a:t>
            </a:r>
            <a:r>
              <a:rPr lang="zh-CN" altLang="en-US" smtClean="0"/>
              <a:t>顶点，同时记录</a:t>
            </a:r>
            <a:r>
              <a:rPr lang="en-US" altLang="zh-CN" smtClean="0"/>
              <a:t>G</a:t>
            </a:r>
            <a:r>
              <a:rPr lang="zh-CN" altLang="en-US" smtClean="0"/>
              <a:t>顶点被访问，同时将</a:t>
            </a:r>
            <a:r>
              <a:rPr lang="en-US" altLang="zh-CN" smtClean="0"/>
              <a:t>G</a:t>
            </a:r>
            <a:r>
              <a:rPr lang="zh-CN" altLang="en-US" smtClean="0"/>
              <a:t>入栈</a:t>
            </a:r>
            <a:endParaRPr lang="zh-CN" altLang="en-US" smtClean="0"/>
          </a:p>
        </p:txBody>
      </p:sp>
      <p:sp>
        <p:nvSpPr>
          <p:cNvPr id="2150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94ECDFF-1332-4C36-9F15-2069496F39B7}" type="slidenum">
              <a:rPr lang="zh-CN" altLang="zh-CN" smtClean="0"/>
            </a:fld>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4" name="Picture 2" descr="bg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63" y="-20638"/>
            <a:ext cx="9174163" cy="687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27"/>
          <p:cNvSpPr>
            <a:spLocks noGrp="1" noChangeArrowheads="1"/>
          </p:cNvSpPr>
          <p:nvPr>
            <p:ph type="ctrTitle"/>
          </p:nvPr>
        </p:nvSpPr>
        <p:spPr>
          <a:xfrm>
            <a:off x="468313" y="2470150"/>
            <a:ext cx="5399087" cy="1079500"/>
          </a:xfrm>
          <a:prstGeom prst="rect">
            <a:avLst/>
          </a:prstGeom>
        </p:spPr>
        <p:txBody>
          <a:bodyPr/>
          <a:lstStyle>
            <a:lvl1pPr>
              <a:defRPr sz="3200"/>
            </a:lvl1pPr>
          </a:lstStyle>
          <a:p>
            <a:r>
              <a:rPr lang="zh-CN"/>
              <a:t>单击此处编辑母版标题样式</a:t>
            </a:r>
            <a:endParaRPr lang="zh-CN"/>
          </a:p>
        </p:txBody>
      </p:sp>
      <p:sp>
        <p:nvSpPr>
          <p:cNvPr id="2052" name="Rectangle 31"/>
          <p:cNvSpPr>
            <a:spLocks noGrp="1" noChangeArrowheads="1"/>
          </p:cNvSpPr>
          <p:nvPr>
            <p:ph type="subTitle" idx="1" hasCustomPrompt="1"/>
          </p:nvPr>
        </p:nvSpPr>
        <p:spPr>
          <a:xfrm>
            <a:off x="468313" y="3549650"/>
            <a:ext cx="5400675" cy="600075"/>
          </a:xfrm>
          <a:prstGeom prst="rect">
            <a:avLst/>
          </a:prstGeom>
        </p:spPr>
        <p:txBody>
          <a:bodyPr/>
          <a:lstStyle>
            <a:lvl1pPr marL="0" indent="0">
              <a:buFont typeface="Wingdings" panose="05000000000000000000" pitchFamily="2" charset="2"/>
              <a:buNone/>
              <a:defRPr sz="1800">
                <a:solidFill>
                  <a:schemeClr val="bg1"/>
                </a:solidFill>
              </a:defRPr>
            </a:lvl1pPr>
          </a:lstStyle>
          <a:p>
            <a:r>
              <a:rPr lang="zh-CN"/>
              <a:t>单击添加署名或公司信息</a:t>
            </a:r>
            <a:endParaRPr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68313" y="1125538"/>
            <a:ext cx="8207375" cy="5162550"/>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85395485-1E7F-4AEF-8259-7171D9A6624F}" type="slidenum">
              <a:rPr lang="zh-CN" altLang="en-US" smtClean="0"/>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4638" y="315913"/>
            <a:ext cx="2051050" cy="597217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68313" y="315913"/>
            <a:ext cx="6003925" cy="597217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7EFF9BE1-89C5-461A-8080-0860368CA4E7}" type="slidenum">
              <a:rPr lang="zh-CN" altLang="en-US" smtClean="0"/>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468313" y="1125538"/>
            <a:ext cx="8207375" cy="5162550"/>
          </a:xfrm>
          <a:prstGeom prst="rect">
            <a:avLst/>
          </a:prstGeom>
        </p:spPr>
        <p:txBody>
          <a:bodyPr/>
          <a:lstStyle/>
          <a:p>
            <a:pPr lvl="0"/>
            <a:endParaRPr lang="zh-CN" altLang="en-US" noProof="0"/>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C8FEDC41-C8C7-4EFD-A6DE-BC4A4069D4EC}" type="slidenum">
              <a:rPr lang="zh-CN" altLang="en-US" smtClean="0"/>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图表占位符 2"/>
          <p:cNvSpPr>
            <a:spLocks noGrp="1"/>
          </p:cNvSpPr>
          <p:nvPr>
            <p:ph type="chart" idx="1"/>
          </p:nvPr>
        </p:nvSpPr>
        <p:spPr>
          <a:xfrm>
            <a:off x="468313" y="1125538"/>
            <a:ext cx="8207375" cy="5162550"/>
          </a:xfrm>
          <a:prstGeom prst="rect">
            <a:avLst/>
          </a:prstGeom>
        </p:spPr>
        <p:txBody>
          <a:bodyPr/>
          <a:lstStyle/>
          <a:p>
            <a:pPr lvl="0"/>
            <a:endParaRPr lang="zh-CN" altLang="en-US" noProof="0"/>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6FF87EDD-D88C-44D8-97FB-6009DD6ED594}" type="slidenum">
              <a:rPr lang="zh-CN" altLang="en-US" smtClean="0"/>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a:xfrm>
            <a:off x="468313" y="1125538"/>
            <a:ext cx="8207375" cy="5162550"/>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AB2E83DC-661B-4DCC-B4A3-95AD0DF58E27}" type="slidenum">
              <a:rPr lang="zh-CN" altLang="en-US" smtClean="0"/>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AD5D6385-73FF-48F7-8DDA-F02439D7B60D}" type="slidenum">
              <a:rPr lang="zh-CN" altLang="en-US" smtClean="0"/>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68313" y="1125538"/>
            <a:ext cx="4027487" cy="51625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125538"/>
            <a:ext cx="4027488" cy="51625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145E1E5F-9D19-4FC7-A71A-24AB39712209}" type="slidenum">
              <a:rPr lang="zh-CN" altLang="en-US" smtClean="0"/>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01DEBBD1-2960-4502-95D3-F1444E13883A}" type="slidenum">
              <a:rPr lang="zh-CN" altLang="en-US" smtClean="0"/>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3FFE5EB4-F84A-4001-AC86-DD5EEB2060DD}" type="slidenum">
              <a:rPr lang="zh-CN" altLang="en-US" smtClean="0"/>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1FA65F22-8AC8-411F-B820-478F7DB776C2}" type="slidenum">
              <a:rPr lang="zh-CN" altLang="en-US" smtClean="0"/>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8A7D3370-EE2E-49E3-B92B-CC864B084AD2}" type="slidenum">
              <a:rPr lang="zh-CN" altLang="en-US" smtClean="0"/>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8FF81DA7-16D0-41E8-A52E-04703233FF3D}" type="slidenum">
              <a:rPr lang="zh-CN" altLang="en-US" smtClean="0"/>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3.png"/><Relationship Id="rId14" Type="http://schemas.openxmlformats.org/officeDocument/2006/relationships/image" Target="../media/image2.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2050" name="Picture 2" descr="bg2"/>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80513" cy="501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4"/>
          <p:cNvSpPr>
            <a:spLocks noGrp="1" noChangeArrowheads="1"/>
          </p:cNvSpPr>
          <p:nvPr>
            <p:ph type="sldNum" sz="quarter" idx="4"/>
          </p:nvPr>
        </p:nvSpPr>
        <p:spPr bwMode="auto">
          <a:xfrm>
            <a:off x="7235825" y="6453188"/>
            <a:ext cx="1439863" cy="196850"/>
          </a:xfrm>
          <a:prstGeom prst="rect">
            <a:avLst/>
          </a:prstGeom>
          <a:noFill/>
          <a:ln w="9525">
            <a:noFill/>
            <a:miter lim="800000"/>
          </a:ln>
          <a:effectLst/>
        </p:spPr>
        <p:txBody>
          <a:bodyPr vert="horz" wrap="square" lIns="91440" tIns="45720" rIns="91440" bIns="45720" numCol="1" anchor="t" anchorCtr="0" compatLnSpc="1"/>
          <a:lstStyle>
            <a:lvl1pPr algn="r" eaLnBrk="0" hangingPunct="0">
              <a:defRPr sz="1000" b="1">
                <a:ea typeface="华文细黑" panose="02010600040101010101" pitchFamily="2" charset="-122"/>
              </a:defRPr>
            </a:lvl1pPr>
          </a:lstStyle>
          <a:p>
            <a:pPr>
              <a:defRPr/>
            </a:pPr>
            <a:r>
              <a:rPr lang="de-DE" altLang="en-US"/>
              <a:t>Page </a:t>
            </a:r>
            <a:r>
              <a:rPr lang="de-DE" altLang="en-US">
                <a:sym typeface="MS UI Gothic" panose="020B0600070205080204" pitchFamily="34" charset="-128"/>
              </a:rPr>
              <a:t></a:t>
            </a:r>
            <a:r>
              <a:rPr lang="de-DE" altLang="en-US"/>
              <a:t> </a:t>
            </a:r>
            <a:fld id="{B8F227BD-8E81-48D9-8EB2-264A8CA59D9A}" type="slidenum">
              <a:rPr lang="zh-CN" altLang="en-US" smtClean="0"/>
            </a:fld>
            <a:endParaRPr lang="en-US" altLang="zh-CN"/>
          </a:p>
        </p:txBody>
      </p:sp>
      <p:pic>
        <p:nvPicPr>
          <p:cNvPr id="2" name="图片 1"/>
          <p:cNvPicPr>
            <a:picLocks noChangeAspect="1"/>
          </p:cNvPicPr>
          <p:nvPr userDrawn="1"/>
        </p:nvPicPr>
        <p:blipFill>
          <a:blip r:embed="rId15"/>
          <a:stretch>
            <a:fillRect/>
          </a:stretch>
        </p:blipFill>
        <p:spPr>
          <a:xfrm>
            <a:off x="-1" y="6619981"/>
            <a:ext cx="9180513" cy="409419"/>
          </a:xfrm>
          <a:prstGeom prst="ellipse">
            <a:avLst/>
          </a:prstGeom>
          <a:ln>
            <a:noFill/>
          </a:ln>
          <a:effectLst>
            <a:softEdge rad="112500"/>
          </a:effec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rtl="0" eaLnBrk="0" fontAlgn="base" hangingPunct="0">
        <a:spcBef>
          <a:spcPct val="0"/>
        </a:spcBef>
        <a:spcAft>
          <a:spcPct val="0"/>
        </a:spcAft>
        <a:defRPr sz="2800" b="1">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2pPr>
      <a:lvl3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3pPr>
      <a:lvl4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4pPr>
      <a:lvl5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5pPr>
      <a:lvl6pPr marL="4572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6pPr>
      <a:lvl7pPr marL="9144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7pPr>
      <a:lvl8pPr marL="13716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8pPr>
      <a:lvl9pPr marL="18288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9pPr>
    </p:titleStyle>
    <p:body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9.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xml"/><Relationship Id="rId3" Type="http://schemas.openxmlformats.org/officeDocument/2006/relationships/image" Target="../media/image19.png"/><Relationship Id="rId2" Type="http://schemas.openxmlformats.org/officeDocument/2006/relationships/image" Target="../media/image21.png"/><Relationship Id="rId1" Type="http://schemas.openxmlformats.org/officeDocument/2006/relationships/image" Target="../media/image20.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image" Target="../media/image22.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2.xml"/><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4.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image" Target="../media/image25.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2.xml"/><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image" Target="../media/image30.png"/><Relationship Id="rId1" Type="http://schemas.openxmlformats.org/officeDocument/2006/relationships/image" Target="../media/image2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2.png"/><Relationship Id="rId1" Type="http://schemas.openxmlformats.org/officeDocument/2006/relationships/image" Target="../media/image41.png"/></Relationships>
</file>

<file path=ppt/slides/_rels/slide35.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47.png"/><Relationship Id="rId4" Type="http://schemas.openxmlformats.org/officeDocument/2006/relationships/image" Target="../media/image46.png"/><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image" Target="../media/image43.png"/></Relationships>
</file>

<file path=ppt/slides/_rels/slide36.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47.png"/><Relationship Id="rId4" Type="http://schemas.openxmlformats.org/officeDocument/2006/relationships/image" Target="../media/image46.png"/><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image" Target="../media/image43.png"/></Relationships>
</file>

<file path=ppt/slides/_rels/slide37.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47.png"/><Relationship Id="rId4" Type="http://schemas.openxmlformats.org/officeDocument/2006/relationships/image" Target="../media/image46.png"/><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image" Target="../media/image43.png"/></Relationships>
</file>

<file path=ppt/slides/_rels/slide38.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47.png"/><Relationship Id="rId4" Type="http://schemas.openxmlformats.org/officeDocument/2006/relationships/image" Target="../media/image46.png"/><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image" Target="../media/image43.png"/></Relationships>
</file>

<file path=ppt/slides/_rels/slide39.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image" Target="../media/image4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40.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47.png"/><Relationship Id="rId4" Type="http://schemas.openxmlformats.org/officeDocument/2006/relationships/image" Target="../media/image46.png"/><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image" Target="../media/image43.png"/></Relationships>
</file>

<file path=ppt/slides/_rels/slide41.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49.png"/><Relationship Id="rId5" Type="http://schemas.openxmlformats.org/officeDocument/2006/relationships/image" Target="../media/image47.png"/><Relationship Id="rId4" Type="http://schemas.openxmlformats.org/officeDocument/2006/relationships/image" Target="../media/image46.png"/><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image" Target="../media/image43.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1.png"/><Relationship Id="rId1" Type="http://schemas.openxmlformats.org/officeDocument/2006/relationships/image" Target="../media/image50.pn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1.png"/><Relationship Id="rId1" Type="http://schemas.openxmlformats.org/officeDocument/2006/relationships/image" Target="../media/image50.png"/></Relationships>
</file>

<file path=ppt/slides/_rels/slide44.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53.png"/><Relationship Id="rId6" Type="http://schemas.openxmlformats.org/officeDocument/2006/relationships/image" Target="../media/image52.png"/><Relationship Id="rId5" Type="http://schemas.openxmlformats.org/officeDocument/2006/relationships/image" Target="../media/image47.png"/><Relationship Id="rId4" Type="http://schemas.openxmlformats.org/officeDocument/2006/relationships/image" Target="../media/image46.png"/><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image" Target="../media/image43.png"/></Relationships>
</file>

<file path=ppt/slides/_rels/slide45.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47.png"/><Relationship Id="rId4" Type="http://schemas.openxmlformats.org/officeDocument/2006/relationships/image" Target="../media/image46.png"/><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image" Target="../media/image43.png"/></Relationships>
</file>

<file path=ppt/slides/_rels/slide46.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54.png"/><Relationship Id="rId5" Type="http://schemas.openxmlformats.org/officeDocument/2006/relationships/image" Target="../media/image47.png"/><Relationship Id="rId4" Type="http://schemas.openxmlformats.org/officeDocument/2006/relationships/image" Target="../media/image46.png"/><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image" Target="../media/image43.png"/></Relationships>
</file>

<file path=ppt/slides/_rels/slide47.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54.png"/><Relationship Id="rId6" Type="http://schemas.openxmlformats.org/officeDocument/2006/relationships/image" Target="../media/image55.png"/><Relationship Id="rId5" Type="http://schemas.openxmlformats.org/officeDocument/2006/relationships/image" Target="../media/image47.png"/><Relationship Id="rId4" Type="http://schemas.openxmlformats.org/officeDocument/2006/relationships/image" Target="../media/image46.png"/><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image" Target="../media/image43.png"/></Relationships>
</file>

<file path=ppt/slides/_rels/slide48.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56.png"/><Relationship Id="rId6" Type="http://schemas.openxmlformats.org/officeDocument/2006/relationships/image" Target="../media/image54.png"/><Relationship Id="rId5" Type="http://schemas.openxmlformats.org/officeDocument/2006/relationships/image" Target="../media/image47.png"/><Relationship Id="rId4" Type="http://schemas.openxmlformats.org/officeDocument/2006/relationships/image" Target="../media/image46.png"/><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image" Target="../media/image43.png"/></Relationships>
</file>

<file path=ppt/slides/_rels/slide49.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47.png"/><Relationship Id="rId4" Type="http://schemas.openxmlformats.org/officeDocument/2006/relationships/image" Target="../media/image46.png"/><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image" Target="../media/image4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7.png"/></Relationships>
</file>

<file path=ppt/slides/_rels/slide51.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47.png"/><Relationship Id="rId4" Type="http://schemas.openxmlformats.org/officeDocument/2006/relationships/image" Target="../media/image46.png"/><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image" Target="../media/image43.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7.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7.png"/></Relationships>
</file>

<file path=ppt/slides/_rels/slide54.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47.png"/><Relationship Id="rId4" Type="http://schemas.openxmlformats.org/officeDocument/2006/relationships/image" Target="../media/image46.png"/><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image" Target="../media/image43.png"/></Relationships>
</file>

<file path=ppt/slides/_rels/slide55.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47.png"/><Relationship Id="rId4" Type="http://schemas.openxmlformats.org/officeDocument/2006/relationships/image" Target="../media/image46.png"/><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image" Target="../media/image43.png"/></Relationships>
</file>

<file path=ppt/slides/_rels/slide56.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58.png"/><Relationship Id="rId5" Type="http://schemas.openxmlformats.org/officeDocument/2006/relationships/image" Target="../media/image47.png"/><Relationship Id="rId4" Type="http://schemas.openxmlformats.org/officeDocument/2006/relationships/image" Target="../media/image46.png"/><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image" Target="../media/image43.png"/></Relationships>
</file>

<file path=ppt/slides/_rels/slide57.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59.png"/><Relationship Id="rId5" Type="http://schemas.openxmlformats.org/officeDocument/2006/relationships/image" Target="../media/image47.png"/><Relationship Id="rId4" Type="http://schemas.openxmlformats.org/officeDocument/2006/relationships/image" Target="../media/image46.png"/><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image" Target="../media/image43.png"/></Relationships>
</file>

<file path=ppt/slides/_rels/slide58.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60.png"/><Relationship Id="rId5" Type="http://schemas.openxmlformats.org/officeDocument/2006/relationships/image" Target="../media/image47.png"/><Relationship Id="rId4" Type="http://schemas.openxmlformats.org/officeDocument/2006/relationships/image" Target="../media/image46.png"/><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image" Target="../media/image43.png"/></Relationships>
</file>

<file path=ppt/slides/_rels/slide59.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47.png"/><Relationship Id="rId4" Type="http://schemas.openxmlformats.org/officeDocument/2006/relationships/image" Target="../media/image46.png"/><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image" Target="../media/image4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60.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47.png"/><Relationship Id="rId4" Type="http://schemas.openxmlformats.org/officeDocument/2006/relationships/image" Target="../media/image46.png"/><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image" Target="../media/image43.pn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1.png"/></Relationships>
</file>

<file path=ppt/slides/_rels/slide62.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63.png"/><Relationship Id="rId6" Type="http://schemas.openxmlformats.org/officeDocument/2006/relationships/image" Target="../media/image62.png"/><Relationship Id="rId5" Type="http://schemas.openxmlformats.org/officeDocument/2006/relationships/image" Target="../media/image47.png"/><Relationship Id="rId4" Type="http://schemas.openxmlformats.org/officeDocument/2006/relationships/image" Target="../media/image46.png"/><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image" Target="../media/image43.png"/></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4.png"/></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6.png"/><Relationship Id="rId1" Type="http://schemas.openxmlformats.org/officeDocument/2006/relationships/image" Target="../media/image65.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588"/>
            <a:ext cx="9142413"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 Box 8"/>
          <p:cNvSpPr txBox="1">
            <a:spLocks noChangeArrowheads="1"/>
          </p:cNvSpPr>
          <p:nvPr/>
        </p:nvSpPr>
        <p:spPr bwMode="auto">
          <a:xfrm>
            <a:off x="250825" y="62261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en-US" altLang="zh-CN" sz="2400" b="1">
              <a:latin typeface="Verdana" panose="020B0604030504040204" pitchFamily="34" charset="0"/>
            </a:endParaRPr>
          </a:p>
        </p:txBody>
      </p:sp>
      <p:sp>
        <p:nvSpPr>
          <p:cNvPr id="6" name="Rectangle 7"/>
          <p:cNvSpPr>
            <a:spLocks noChangeArrowheads="1"/>
          </p:cNvSpPr>
          <p:nvPr/>
        </p:nvSpPr>
        <p:spPr bwMode="auto">
          <a:xfrm>
            <a:off x="900113" y="2349500"/>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cene3d>
              <a:camera prst="orthographicFront"/>
              <a:lightRig rig="glow" dir="tl">
                <a:rot lat="0" lon="0" rev="5400000"/>
              </a:lightRig>
            </a:scene3d>
            <a:sp3d contourW="12700">
              <a:bevelT w="25400" h="25400"/>
              <a:contourClr>
                <a:schemeClr val="accent6">
                  <a:shade val="73000"/>
                </a:schemeClr>
              </a:contourClr>
            </a:sp3d>
          </a:bodyPr>
          <a:lstStyle/>
          <a:p>
            <a:pPr algn="ctr" eaLnBrk="1" hangingPunct="1">
              <a:defRPr/>
            </a:pPr>
            <a:r>
              <a:rPr lang="zh-CN" altLang="en-US" sz="60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第</a:t>
            </a:r>
            <a:r>
              <a:rPr lang="en-US" altLang="zh-CN" sz="60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6</a:t>
            </a:r>
            <a:r>
              <a:rPr lang="zh-CN" altLang="en-US" sz="60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章 回朔法</a:t>
            </a:r>
            <a:endParaRPr lang="zh-CN" altLang="en-US" sz="60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6443663" y="6370638"/>
            <a:ext cx="2409825" cy="368300"/>
          </a:xfrm>
          <a:prstGeom prst="rect">
            <a:avLst/>
          </a:prstGeom>
          <a:noFill/>
        </p:spPr>
        <p:txBody>
          <a:bodyPr>
            <a:spAutoFit/>
          </a:bodyPr>
          <a:lstStyle/>
          <a:p>
            <a:pPr algn="r" eaLnBrk="1" hangingPunct="1">
              <a:buFont typeface="Arial" panose="020B0604020202020204" pitchFamily="34" charset="0"/>
              <a:buNone/>
              <a:defRPr/>
            </a:pPr>
            <a:r>
              <a:rPr lang="en-US" altLang="zh-CN">
                <a:solidFill>
                  <a:schemeClr val="bg2">
                    <a:lumMod val="25000"/>
                    <a:lumOff val="75000"/>
                  </a:schemeClr>
                </a:solidFill>
              </a:rPr>
              <a:t>9</a:t>
            </a:r>
            <a:endParaRPr lang="zh-CN" altLang="en-US">
              <a:solidFill>
                <a:schemeClr val="bg2">
                  <a:lumMod val="25000"/>
                  <a:lumOff val="75000"/>
                </a:schemeClr>
              </a:solidFill>
            </a:endParaRPr>
          </a:p>
        </p:txBody>
      </p:sp>
      <p:sp>
        <p:nvSpPr>
          <p:cNvPr id="41" name="Rectangle 2"/>
          <p:cNvSpPr txBox="1">
            <a:spLocks noChangeArrowheads="1"/>
          </p:cNvSpPr>
          <p:nvPr/>
        </p:nvSpPr>
        <p:spPr bwMode="auto">
          <a:xfrm>
            <a:off x="1147763" y="295275"/>
            <a:ext cx="7793037" cy="146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sz="4400">
                <a:solidFill>
                  <a:srgbClr val="333399"/>
                </a:solidFill>
                <a:latin typeface="+mj-lt"/>
                <a:ea typeface="+mj-ea"/>
                <a:cs typeface="+mj-cs"/>
              </a:defRPr>
            </a:lvl1pPr>
            <a:lvl2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charset="-122"/>
              </a:defRPr>
            </a:lvl5pPr>
            <a:lvl6pPr marL="457200" algn="l" rtl="0" fontAlgn="base">
              <a:spcBef>
                <a:spcPct val="0"/>
              </a:spcBef>
              <a:spcAft>
                <a:spcPct val="0"/>
              </a:spcAft>
              <a:defRPr sz="4400">
                <a:solidFill>
                  <a:srgbClr val="333399"/>
                </a:solidFill>
                <a:latin typeface="Arial" panose="020B0604020202020204" pitchFamily="34" charset="0"/>
                <a:ea typeface="黑体" panose="02010609060101010101" charset="-122"/>
              </a:defRPr>
            </a:lvl6pPr>
            <a:lvl7pPr marL="914400" algn="l" rtl="0" fontAlgn="base">
              <a:spcBef>
                <a:spcPct val="0"/>
              </a:spcBef>
              <a:spcAft>
                <a:spcPct val="0"/>
              </a:spcAft>
              <a:defRPr sz="4400">
                <a:solidFill>
                  <a:srgbClr val="333399"/>
                </a:solidFill>
                <a:latin typeface="Arial" panose="020B0604020202020204" pitchFamily="34" charset="0"/>
                <a:ea typeface="黑体" panose="02010609060101010101" charset="-122"/>
              </a:defRPr>
            </a:lvl7pPr>
            <a:lvl8pPr marL="1371600" algn="l" rtl="0" fontAlgn="base">
              <a:spcBef>
                <a:spcPct val="0"/>
              </a:spcBef>
              <a:spcAft>
                <a:spcPct val="0"/>
              </a:spcAft>
              <a:defRPr sz="4400">
                <a:solidFill>
                  <a:srgbClr val="333399"/>
                </a:solidFill>
                <a:latin typeface="Arial" panose="020B0604020202020204" pitchFamily="34" charset="0"/>
                <a:ea typeface="黑体" panose="02010609060101010101" charset="-122"/>
              </a:defRPr>
            </a:lvl8pPr>
            <a:lvl9pPr marL="1828800" algn="l" rtl="0" fontAlgn="base">
              <a:spcBef>
                <a:spcPct val="0"/>
              </a:spcBef>
              <a:spcAft>
                <a:spcPct val="0"/>
              </a:spcAft>
              <a:defRPr sz="4400">
                <a:solidFill>
                  <a:srgbClr val="333399"/>
                </a:solidFill>
                <a:latin typeface="Arial" panose="020B0604020202020204" pitchFamily="34" charset="0"/>
                <a:ea typeface="黑体" panose="02010609060101010101" charset="-122"/>
              </a:defRPr>
            </a:lvl9pPr>
          </a:lstStyle>
          <a:p>
            <a:pPr eaLnBrk="1" hangingPunct="1">
              <a:buFont typeface="Wingdings" panose="05000000000000000000" pitchFamily="2" charset="2"/>
              <a:buNone/>
              <a:defRPr/>
            </a:pPr>
            <a:r>
              <a:rPr lang="zh-CN" altLang="en-US" sz="3600" kern="0" smtClean="0"/>
              <a:t>1.</a:t>
            </a:r>
            <a:r>
              <a:rPr lang="en-US" altLang="zh-CN" sz="3600" kern="0" dirty="0" smtClean="0"/>
              <a:t>2 </a:t>
            </a:r>
            <a:r>
              <a:rPr lang="zh-CN" altLang="en-US" sz="3600" kern="0"/>
              <a:t>深度</a:t>
            </a:r>
            <a:r>
              <a:rPr lang="zh-CN" altLang="en-US" sz="3600" kern="0" smtClean="0"/>
              <a:t>优先遍历的方法和实现</a:t>
            </a:r>
            <a:endParaRPr lang="en-US" altLang="zh-CN" sz="3600" kern="0" dirty="0" smtClean="0"/>
          </a:p>
        </p:txBody>
      </p:sp>
      <p:sp>
        <p:nvSpPr>
          <p:cNvPr id="14" name="文本框 13"/>
          <p:cNvSpPr txBox="1"/>
          <p:nvPr/>
        </p:nvSpPr>
        <p:spPr>
          <a:xfrm>
            <a:off x="1258888" y="5476875"/>
            <a:ext cx="2808287" cy="369888"/>
          </a:xfrm>
          <a:prstGeom prst="rect">
            <a:avLst/>
          </a:prstGeom>
          <a:noFill/>
        </p:spPr>
        <p:txBody>
          <a:bodyPr>
            <a:spAutoFit/>
          </a:bodyPr>
          <a:lstStyle/>
          <a:p>
            <a:pPr>
              <a:defRPr/>
            </a:pPr>
            <a:r>
              <a:rPr lang="zh-CN" altLang="en-US">
                <a:solidFill>
                  <a:srgbClr val="000066"/>
                </a:solidFill>
                <a:latin typeface="+mj-ea"/>
                <a:ea typeface="+mj-ea"/>
              </a:rPr>
              <a:t>访问结果：</a:t>
            </a:r>
            <a:r>
              <a:rPr lang="en-US" altLang="zh-CN">
                <a:solidFill>
                  <a:srgbClr val="000066"/>
                </a:solidFill>
                <a:latin typeface="+mj-ea"/>
                <a:ea typeface="+mj-ea"/>
              </a:rPr>
              <a:t>A B E G </a:t>
            </a:r>
            <a:endParaRPr lang="zh-CN" altLang="en-US">
              <a:solidFill>
                <a:srgbClr val="000066"/>
              </a:solidFill>
              <a:latin typeface="+mj-ea"/>
              <a:ea typeface="+mj-ea"/>
            </a:endParaRPr>
          </a:p>
        </p:txBody>
      </p:sp>
      <p:sp>
        <p:nvSpPr>
          <p:cNvPr id="20485" name="右箭头 9"/>
          <p:cNvSpPr>
            <a:spLocks noChangeArrowheads="1"/>
          </p:cNvSpPr>
          <p:nvPr/>
        </p:nvSpPr>
        <p:spPr bwMode="auto">
          <a:xfrm>
            <a:off x="4597400" y="4105275"/>
            <a:ext cx="854075" cy="323850"/>
          </a:xfrm>
          <a:prstGeom prst="rightArrow">
            <a:avLst>
              <a:gd name="adj1" fmla="val 50000"/>
              <a:gd name="adj2" fmla="val 50181"/>
            </a:avLst>
          </a:prstGeom>
          <a:solidFill>
            <a:schemeClr val="accent1"/>
          </a:solidFill>
          <a:ln w="9525" algn="ctr">
            <a:solidFill>
              <a:schemeClr val="tx1"/>
            </a:solidFill>
            <a:round/>
          </a:ln>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solidFill>
                <a:schemeClr val="tx1"/>
              </a:solidFill>
              <a:ea typeface="宋体" panose="02010600030101010101" pitchFamily="2" charset="-122"/>
            </a:endParaRPr>
          </a:p>
        </p:txBody>
      </p:sp>
      <p:sp>
        <p:nvSpPr>
          <p:cNvPr id="18" name="文本框 17"/>
          <p:cNvSpPr txBox="1"/>
          <p:nvPr/>
        </p:nvSpPr>
        <p:spPr>
          <a:xfrm>
            <a:off x="4597400" y="3770313"/>
            <a:ext cx="2154238" cy="368300"/>
          </a:xfrm>
          <a:prstGeom prst="rect">
            <a:avLst/>
          </a:prstGeom>
          <a:noFill/>
        </p:spPr>
        <p:txBody>
          <a:bodyPr>
            <a:spAutoFit/>
          </a:bodyPr>
          <a:lstStyle/>
          <a:p>
            <a:pPr>
              <a:defRPr/>
            </a:pPr>
            <a:r>
              <a:rPr lang="zh-CN" altLang="en-US">
                <a:solidFill>
                  <a:srgbClr val="000066"/>
                </a:solidFill>
                <a:latin typeface="+mj-ea"/>
                <a:ea typeface="+mj-ea"/>
              </a:rPr>
              <a:t>入栈</a:t>
            </a:r>
            <a:r>
              <a:rPr lang="en-US" altLang="zh-CN">
                <a:solidFill>
                  <a:srgbClr val="000066"/>
                </a:solidFill>
                <a:latin typeface="+mj-ea"/>
                <a:ea typeface="+mj-ea"/>
              </a:rPr>
              <a:t>G</a:t>
            </a:r>
            <a:endParaRPr lang="zh-CN" altLang="en-US">
              <a:solidFill>
                <a:srgbClr val="000066"/>
              </a:solidFill>
              <a:latin typeface="+mj-ea"/>
              <a:ea typeface="+mj-ea"/>
            </a:endParaRPr>
          </a:p>
        </p:txBody>
      </p:sp>
      <p:pic>
        <p:nvPicPr>
          <p:cNvPr id="20487"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503238" y="2924175"/>
            <a:ext cx="3829050" cy="255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8"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11863" y="2752725"/>
            <a:ext cx="1190625" cy="277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Tm="147941"/>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图片 2"/>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7115117" y="2804615"/>
            <a:ext cx="1219200" cy="279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文本框 11"/>
          <p:cNvSpPr txBox="1"/>
          <p:nvPr/>
        </p:nvSpPr>
        <p:spPr>
          <a:xfrm>
            <a:off x="6443663" y="6370638"/>
            <a:ext cx="2444750" cy="368300"/>
          </a:xfrm>
          <a:prstGeom prst="rect">
            <a:avLst/>
          </a:prstGeom>
          <a:noFill/>
        </p:spPr>
        <p:txBody>
          <a:bodyPr>
            <a:spAutoFit/>
          </a:bodyPr>
          <a:lstStyle/>
          <a:p>
            <a:pPr algn="r" eaLnBrk="1" hangingPunct="1">
              <a:buFont typeface="Arial" panose="020B0604020202020204" pitchFamily="34" charset="0"/>
              <a:buNone/>
              <a:defRPr/>
            </a:pPr>
            <a:r>
              <a:rPr lang="en-US" altLang="zh-CN">
                <a:solidFill>
                  <a:schemeClr val="bg2">
                    <a:lumMod val="25000"/>
                    <a:lumOff val="75000"/>
                  </a:schemeClr>
                </a:solidFill>
              </a:rPr>
              <a:t>10</a:t>
            </a:r>
            <a:endParaRPr lang="zh-CN" altLang="en-US">
              <a:solidFill>
                <a:schemeClr val="bg2">
                  <a:lumMod val="25000"/>
                  <a:lumOff val="75000"/>
                </a:schemeClr>
              </a:solidFill>
            </a:endParaRPr>
          </a:p>
        </p:txBody>
      </p:sp>
      <p:sp>
        <p:nvSpPr>
          <p:cNvPr id="41" name="Rectangle 2"/>
          <p:cNvSpPr txBox="1">
            <a:spLocks noChangeArrowheads="1"/>
          </p:cNvSpPr>
          <p:nvPr/>
        </p:nvSpPr>
        <p:spPr bwMode="auto">
          <a:xfrm>
            <a:off x="1147763" y="295275"/>
            <a:ext cx="7793037" cy="146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sz="4400">
                <a:solidFill>
                  <a:srgbClr val="333399"/>
                </a:solidFill>
                <a:latin typeface="+mj-lt"/>
                <a:ea typeface="+mj-ea"/>
                <a:cs typeface="+mj-cs"/>
              </a:defRPr>
            </a:lvl1pPr>
            <a:lvl2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charset="-122"/>
              </a:defRPr>
            </a:lvl5pPr>
            <a:lvl6pPr marL="457200" algn="l" rtl="0" fontAlgn="base">
              <a:spcBef>
                <a:spcPct val="0"/>
              </a:spcBef>
              <a:spcAft>
                <a:spcPct val="0"/>
              </a:spcAft>
              <a:defRPr sz="4400">
                <a:solidFill>
                  <a:srgbClr val="333399"/>
                </a:solidFill>
                <a:latin typeface="Arial" panose="020B0604020202020204" pitchFamily="34" charset="0"/>
                <a:ea typeface="黑体" panose="02010609060101010101" charset="-122"/>
              </a:defRPr>
            </a:lvl6pPr>
            <a:lvl7pPr marL="914400" algn="l" rtl="0" fontAlgn="base">
              <a:spcBef>
                <a:spcPct val="0"/>
              </a:spcBef>
              <a:spcAft>
                <a:spcPct val="0"/>
              </a:spcAft>
              <a:defRPr sz="4400">
                <a:solidFill>
                  <a:srgbClr val="333399"/>
                </a:solidFill>
                <a:latin typeface="Arial" panose="020B0604020202020204" pitchFamily="34" charset="0"/>
                <a:ea typeface="黑体" panose="02010609060101010101" charset="-122"/>
              </a:defRPr>
            </a:lvl7pPr>
            <a:lvl8pPr marL="1371600" algn="l" rtl="0" fontAlgn="base">
              <a:spcBef>
                <a:spcPct val="0"/>
              </a:spcBef>
              <a:spcAft>
                <a:spcPct val="0"/>
              </a:spcAft>
              <a:defRPr sz="4400">
                <a:solidFill>
                  <a:srgbClr val="333399"/>
                </a:solidFill>
                <a:latin typeface="Arial" panose="020B0604020202020204" pitchFamily="34" charset="0"/>
                <a:ea typeface="黑体" panose="02010609060101010101" charset="-122"/>
              </a:defRPr>
            </a:lvl8pPr>
            <a:lvl9pPr marL="1828800" algn="l" rtl="0" fontAlgn="base">
              <a:spcBef>
                <a:spcPct val="0"/>
              </a:spcBef>
              <a:spcAft>
                <a:spcPct val="0"/>
              </a:spcAft>
              <a:defRPr sz="4400">
                <a:solidFill>
                  <a:srgbClr val="333399"/>
                </a:solidFill>
                <a:latin typeface="Arial" panose="020B0604020202020204" pitchFamily="34" charset="0"/>
                <a:ea typeface="黑体" panose="02010609060101010101" charset="-122"/>
              </a:defRPr>
            </a:lvl9pPr>
          </a:lstStyle>
          <a:p>
            <a:pPr eaLnBrk="1" hangingPunct="1">
              <a:buFont typeface="Wingdings" panose="05000000000000000000" pitchFamily="2" charset="2"/>
              <a:buNone/>
              <a:defRPr/>
            </a:pPr>
            <a:r>
              <a:rPr lang="zh-CN" altLang="en-US" sz="3600" kern="0" smtClean="0"/>
              <a:t>1.</a:t>
            </a:r>
            <a:r>
              <a:rPr lang="en-US" altLang="zh-CN" sz="3600" kern="0" dirty="0" smtClean="0"/>
              <a:t>2 </a:t>
            </a:r>
            <a:r>
              <a:rPr lang="zh-CN" altLang="en-US" sz="3600" kern="0"/>
              <a:t>深度</a:t>
            </a:r>
            <a:r>
              <a:rPr lang="zh-CN" altLang="en-US" sz="3600" kern="0" smtClean="0"/>
              <a:t>优先遍历的方法和实现</a:t>
            </a:r>
            <a:endParaRPr lang="en-US" altLang="zh-CN" sz="3600" kern="0" dirty="0" smtClean="0"/>
          </a:p>
        </p:txBody>
      </p:sp>
      <p:sp>
        <p:nvSpPr>
          <p:cNvPr id="14" name="文本框 13"/>
          <p:cNvSpPr txBox="1"/>
          <p:nvPr/>
        </p:nvSpPr>
        <p:spPr>
          <a:xfrm>
            <a:off x="1258888" y="5476875"/>
            <a:ext cx="2808287" cy="369888"/>
          </a:xfrm>
          <a:prstGeom prst="rect">
            <a:avLst/>
          </a:prstGeom>
          <a:noFill/>
        </p:spPr>
        <p:txBody>
          <a:bodyPr>
            <a:spAutoFit/>
          </a:bodyPr>
          <a:lstStyle/>
          <a:p>
            <a:pPr>
              <a:defRPr/>
            </a:pPr>
            <a:r>
              <a:rPr lang="zh-CN" altLang="en-US">
                <a:solidFill>
                  <a:srgbClr val="000066"/>
                </a:solidFill>
                <a:latin typeface="+mj-ea"/>
                <a:ea typeface="+mj-ea"/>
              </a:rPr>
              <a:t>访问结果：</a:t>
            </a:r>
            <a:r>
              <a:rPr lang="en-US" altLang="zh-CN">
                <a:solidFill>
                  <a:srgbClr val="000066"/>
                </a:solidFill>
                <a:latin typeface="+mj-ea"/>
                <a:ea typeface="+mj-ea"/>
              </a:rPr>
              <a:t>A B E G </a:t>
            </a:r>
            <a:endParaRPr lang="zh-CN" altLang="en-US">
              <a:solidFill>
                <a:srgbClr val="000066"/>
              </a:solidFill>
              <a:latin typeface="+mj-ea"/>
              <a:ea typeface="+mj-ea"/>
            </a:endParaRPr>
          </a:p>
        </p:txBody>
      </p:sp>
      <p:sp>
        <p:nvSpPr>
          <p:cNvPr id="22534" name="右箭头 9"/>
          <p:cNvSpPr>
            <a:spLocks noChangeArrowheads="1"/>
          </p:cNvSpPr>
          <p:nvPr/>
        </p:nvSpPr>
        <p:spPr bwMode="auto">
          <a:xfrm>
            <a:off x="4398963" y="4086225"/>
            <a:ext cx="854075" cy="323850"/>
          </a:xfrm>
          <a:prstGeom prst="rightArrow">
            <a:avLst>
              <a:gd name="adj1" fmla="val 50000"/>
              <a:gd name="adj2" fmla="val 50181"/>
            </a:avLst>
          </a:prstGeom>
          <a:solidFill>
            <a:schemeClr val="accent1"/>
          </a:solidFill>
          <a:ln w="9525" algn="ctr">
            <a:solidFill>
              <a:schemeClr val="tx1"/>
            </a:solidFill>
            <a:round/>
          </a:ln>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solidFill>
                <a:schemeClr val="tx1"/>
              </a:solidFill>
              <a:ea typeface="宋体" panose="02010600030101010101" pitchFamily="2" charset="-122"/>
            </a:endParaRPr>
          </a:p>
        </p:txBody>
      </p:sp>
      <p:sp>
        <p:nvSpPr>
          <p:cNvPr id="18" name="文本框 17"/>
          <p:cNvSpPr txBox="1"/>
          <p:nvPr/>
        </p:nvSpPr>
        <p:spPr>
          <a:xfrm>
            <a:off x="4291013" y="3716338"/>
            <a:ext cx="2152650" cy="369887"/>
          </a:xfrm>
          <a:prstGeom prst="rect">
            <a:avLst/>
          </a:prstGeom>
          <a:noFill/>
        </p:spPr>
        <p:txBody>
          <a:bodyPr>
            <a:spAutoFit/>
          </a:bodyPr>
          <a:lstStyle/>
          <a:p>
            <a:pPr>
              <a:defRPr/>
            </a:pPr>
            <a:r>
              <a:rPr lang="zh-CN" altLang="en-US">
                <a:solidFill>
                  <a:srgbClr val="000066"/>
                </a:solidFill>
                <a:latin typeface="+mj-ea"/>
                <a:ea typeface="+mj-ea"/>
              </a:rPr>
              <a:t>将</a:t>
            </a:r>
            <a:r>
              <a:rPr lang="en-US" altLang="zh-CN">
                <a:solidFill>
                  <a:srgbClr val="000066"/>
                </a:solidFill>
                <a:latin typeface="+mj-ea"/>
                <a:ea typeface="+mj-ea"/>
              </a:rPr>
              <a:t>E</a:t>
            </a:r>
            <a:r>
              <a:rPr lang="zh-CN" altLang="en-US">
                <a:solidFill>
                  <a:srgbClr val="000066"/>
                </a:solidFill>
                <a:latin typeface="+mj-ea"/>
                <a:ea typeface="+mj-ea"/>
              </a:rPr>
              <a:t>、</a:t>
            </a:r>
            <a:r>
              <a:rPr lang="en-US" altLang="zh-CN">
                <a:solidFill>
                  <a:srgbClr val="000066"/>
                </a:solidFill>
                <a:latin typeface="+mj-ea"/>
                <a:ea typeface="+mj-ea"/>
              </a:rPr>
              <a:t>G</a:t>
            </a:r>
            <a:r>
              <a:rPr lang="zh-CN" altLang="en-US">
                <a:solidFill>
                  <a:srgbClr val="000066"/>
                </a:solidFill>
                <a:latin typeface="+mj-ea"/>
                <a:ea typeface="+mj-ea"/>
              </a:rPr>
              <a:t>出栈</a:t>
            </a:r>
            <a:endParaRPr lang="zh-CN" altLang="en-US">
              <a:solidFill>
                <a:srgbClr val="000066"/>
              </a:solidFill>
              <a:latin typeface="+mj-ea"/>
              <a:ea typeface="+mj-ea"/>
            </a:endParaRPr>
          </a:p>
        </p:txBody>
      </p:sp>
      <p:pic>
        <p:nvPicPr>
          <p:cNvPr id="22536"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3238" y="2924175"/>
            <a:ext cx="3829050" cy="255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7"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73679" y="2756990"/>
            <a:ext cx="1190625" cy="277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本框 8"/>
          <p:cNvSpPr txBox="1"/>
          <p:nvPr/>
        </p:nvSpPr>
        <p:spPr>
          <a:xfrm>
            <a:off x="6170554" y="2612527"/>
            <a:ext cx="793750" cy="368300"/>
          </a:xfrm>
          <a:prstGeom prst="rect">
            <a:avLst/>
          </a:prstGeom>
          <a:noFill/>
        </p:spPr>
        <p:txBody>
          <a:bodyPr>
            <a:spAutoFit/>
          </a:bodyPr>
          <a:lstStyle/>
          <a:p>
            <a:pPr>
              <a:defRPr/>
            </a:pPr>
            <a:r>
              <a:rPr lang="zh-CN" altLang="en-US">
                <a:solidFill>
                  <a:srgbClr val="FF0000"/>
                </a:solidFill>
                <a:latin typeface="+mj-ea"/>
                <a:ea typeface="+mj-ea"/>
              </a:rPr>
              <a:t>①</a:t>
            </a:r>
            <a:endParaRPr lang="zh-CN" altLang="en-US">
              <a:solidFill>
                <a:srgbClr val="FF0000"/>
              </a:solidFill>
              <a:latin typeface="+mj-ea"/>
              <a:ea typeface="+mj-ea"/>
            </a:endParaRPr>
          </a:p>
        </p:txBody>
      </p:sp>
      <p:sp>
        <p:nvSpPr>
          <p:cNvPr id="11" name="文本框 10"/>
          <p:cNvSpPr txBox="1"/>
          <p:nvPr/>
        </p:nvSpPr>
        <p:spPr>
          <a:xfrm>
            <a:off x="7534217" y="2572840"/>
            <a:ext cx="793750" cy="369887"/>
          </a:xfrm>
          <a:prstGeom prst="rect">
            <a:avLst/>
          </a:prstGeom>
          <a:noFill/>
        </p:spPr>
        <p:txBody>
          <a:bodyPr>
            <a:spAutoFit/>
          </a:bodyPr>
          <a:lstStyle/>
          <a:p>
            <a:pPr>
              <a:defRPr/>
            </a:pPr>
            <a:r>
              <a:rPr lang="zh-CN" altLang="en-US">
                <a:solidFill>
                  <a:srgbClr val="FF0000"/>
                </a:solidFill>
                <a:latin typeface="+mj-ea"/>
                <a:ea typeface="+mj-ea"/>
              </a:rPr>
              <a:t>②</a:t>
            </a:r>
            <a:endParaRPr lang="zh-CN" altLang="en-US">
              <a:solidFill>
                <a:srgbClr val="FF0000"/>
              </a:solidFill>
              <a:latin typeface="+mj-ea"/>
              <a:ea typeface="+mj-ea"/>
            </a:endParaRPr>
          </a:p>
        </p:txBody>
      </p:sp>
    </p:spTree>
  </p:cSld>
  <p:clrMapOvr>
    <a:masterClrMapping/>
  </p:clrMapOvr>
  <p:transition spd="slow" advTm="147941"/>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6443663" y="6370638"/>
            <a:ext cx="2444750" cy="368300"/>
          </a:xfrm>
          <a:prstGeom prst="rect">
            <a:avLst/>
          </a:prstGeom>
          <a:noFill/>
        </p:spPr>
        <p:txBody>
          <a:bodyPr>
            <a:spAutoFit/>
          </a:bodyPr>
          <a:lstStyle/>
          <a:p>
            <a:pPr algn="r" eaLnBrk="1" hangingPunct="1">
              <a:buFont typeface="Arial" panose="020B0604020202020204" pitchFamily="34" charset="0"/>
              <a:buNone/>
              <a:defRPr/>
            </a:pPr>
            <a:r>
              <a:rPr lang="en-US" altLang="zh-CN">
                <a:solidFill>
                  <a:schemeClr val="bg2">
                    <a:lumMod val="25000"/>
                    <a:lumOff val="75000"/>
                  </a:schemeClr>
                </a:solidFill>
              </a:rPr>
              <a:t>11</a:t>
            </a:r>
            <a:endParaRPr lang="zh-CN" altLang="en-US">
              <a:solidFill>
                <a:schemeClr val="bg2">
                  <a:lumMod val="25000"/>
                  <a:lumOff val="75000"/>
                </a:schemeClr>
              </a:solidFill>
            </a:endParaRPr>
          </a:p>
        </p:txBody>
      </p:sp>
      <p:sp>
        <p:nvSpPr>
          <p:cNvPr id="41" name="Rectangle 2"/>
          <p:cNvSpPr txBox="1">
            <a:spLocks noChangeArrowheads="1"/>
          </p:cNvSpPr>
          <p:nvPr/>
        </p:nvSpPr>
        <p:spPr bwMode="auto">
          <a:xfrm>
            <a:off x="1147763" y="295275"/>
            <a:ext cx="7793037" cy="146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sz="4400">
                <a:solidFill>
                  <a:srgbClr val="333399"/>
                </a:solidFill>
                <a:latin typeface="+mj-lt"/>
                <a:ea typeface="+mj-ea"/>
                <a:cs typeface="+mj-cs"/>
              </a:defRPr>
            </a:lvl1pPr>
            <a:lvl2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charset="-122"/>
              </a:defRPr>
            </a:lvl5pPr>
            <a:lvl6pPr marL="457200" algn="l" rtl="0" fontAlgn="base">
              <a:spcBef>
                <a:spcPct val="0"/>
              </a:spcBef>
              <a:spcAft>
                <a:spcPct val="0"/>
              </a:spcAft>
              <a:defRPr sz="4400">
                <a:solidFill>
                  <a:srgbClr val="333399"/>
                </a:solidFill>
                <a:latin typeface="Arial" panose="020B0604020202020204" pitchFamily="34" charset="0"/>
                <a:ea typeface="黑体" panose="02010609060101010101" charset="-122"/>
              </a:defRPr>
            </a:lvl6pPr>
            <a:lvl7pPr marL="914400" algn="l" rtl="0" fontAlgn="base">
              <a:spcBef>
                <a:spcPct val="0"/>
              </a:spcBef>
              <a:spcAft>
                <a:spcPct val="0"/>
              </a:spcAft>
              <a:defRPr sz="4400">
                <a:solidFill>
                  <a:srgbClr val="333399"/>
                </a:solidFill>
                <a:latin typeface="Arial" panose="020B0604020202020204" pitchFamily="34" charset="0"/>
                <a:ea typeface="黑体" panose="02010609060101010101" charset="-122"/>
              </a:defRPr>
            </a:lvl7pPr>
            <a:lvl8pPr marL="1371600" algn="l" rtl="0" fontAlgn="base">
              <a:spcBef>
                <a:spcPct val="0"/>
              </a:spcBef>
              <a:spcAft>
                <a:spcPct val="0"/>
              </a:spcAft>
              <a:defRPr sz="4400">
                <a:solidFill>
                  <a:srgbClr val="333399"/>
                </a:solidFill>
                <a:latin typeface="Arial" panose="020B0604020202020204" pitchFamily="34" charset="0"/>
                <a:ea typeface="黑体" panose="02010609060101010101" charset="-122"/>
              </a:defRPr>
            </a:lvl8pPr>
            <a:lvl9pPr marL="1828800" algn="l" rtl="0" fontAlgn="base">
              <a:spcBef>
                <a:spcPct val="0"/>
              </a:spcBef>
              <a:spcAft>
                <a:spcPct val="0"/>
              </a:spcAft>
              <a:defRPr sz="4400">
                <a:solidFill>
                  <a:srgbClr val="333399"/>
                </a:solidFill>
                <a:latin typeface="Arial" panose="020B0604020202020204" pitchFamily="34" charset="0"/>
                <a:ea typeface="黑体" panose="02010609060101010101" charset="-122"/>
              </a:defRPr>
            </a:lvl9pPr>
          </a:lstStyle>
          <a:p>
            <a:pPr eaLnBrk="1" hangingPunct="1">
              <a:buFont typeface="Wingdings" panose="05000000000000000000" pitchFamily="2" charset="2"/>
              <a:buNone/>
              <a:defRPr/>
            </a:pPr>
            <a:r>
              <a:rPr lang="zh-CN" altLang="en-US" sz="3600" kern="0" smtClean="0"/>
              <a:t>1.</a:t>
            </a:r>
            <a:r>
              <a:rPr lang="en-US" altLang="zh-CN" sz="3600" kern="0" dirty="0" smtClean="0"/>
              <a:t>2 </a:t>
            </a:r>
            <a:r>
              <a:rPr lang="zh-CN" altLang="en-US" sz="3600" kern="0"/>
              <a:t>深度</a:t>
            </a:r>
            <a:r>
              <a:rPr lang="zh-CN" altLang="en-US" sz="3600" kern="0" smtClean="0"/>
              <a:t>优先遍历的方法和实现</a:t>
            </a:r>
            <a:endParaRPr lang="en-US" altLang="zh-CN" sz="3600" kern="0" dirty="0" smtClean="0"/>
          </a:p>
        </p:txBody>
      </p:sp>
      <p:sp>
        <p:nvSpPr>
          <p:cNvPr id="14" name="文本框 13"/>
          <p:cNvSpPr txBox="1"/>
          <p:nvPr/>
        </p:nvSpPr>
        <p:spPr>
          <a:xfrm>
            <a:off x="1258888" y="5476875"/>
            <a:ext cx="2808287" cy="369888"/>
          </a:xfrm>
          <a:prstGeom prst="rect">
            <a:avLst/>
          </a:prstGeom>
          <a:noFill/>
        </p:spPr>
        <p:txBody>
          <a:bodyPr>
            <a:spAutoFit/>
          </a:bodyPr>
          <a:lstStyle/>
          <a:p>
            <a:pPr>
              <a:defRPr/>
            </a:pPr>
            <a:r>
              <a:rPr lang="zh-CN" altLang="en-US">
                <a:solidFill>
                  <a:srgbClr val="000066"/>
                </a:solidFill>
                <a:latin typeface="+mj-ea"/>
                <a:ea typeface="+mj-ea"/>
              </a:rPr>
              <a:t>访问结果：</a:t>
            </a:r>
            <a:r>
              <a:rPr lang="en-US" altLang="zh-CN">
                <a:solidFill>
                  <a:srgbClr val="000066"/>
                </a:solidFill>
                <a:latin typeface="+mj-ea"/>
                <a:ea typeface="+mj-ea"/>
              </a:rPr>
              <a:t>A B E G F </a:t>
            </a:r>
            <a:endParaRPr lang="zh-CN" altLang="en-US">
              <a:solidFill>
                <a:srgbClr val="000066"/>
              </a:solidFill>
              <a:latin typeface="+mj-ea"/>
              <a:ea typeface="+mj-ea"/>
            </a:endParaRPr>
          </a:p>
        </p:txBody>
      </p:sp>
      <p:sp>
        <p:nvSpPr>
          <p:cNvPr id="24581" name="右箭头 9"/>
          <p:cNvSpPr>
            <a:spLocks noChangeArrowheads="1"/>
          </p:cNvSpPr>
          <p:nvPr/>
        </p:nvSpPr>
        <p:spPr bwMode="auto">
          <a:xfrm>
            <a:off x="4398963" y="4086225"/>
            <a:ext cx="854075" cy="323850"/>
          </a:xfrm>
          <a:prstGeom prst="rightArrow">
            <a:avLst>
              <a:gd name="adj1" fmla="val 50000"/>
              <a:gd name="adj2" fmla="val 50181"/>
            </a:avLst>
          </a:prstGeom>
          <a:solidFill>
            <a:schemeClr val="accent1"/>
          </a:solidFill>
          <a:ln w="9525" algn="ctr">
            <a:solidFill>
              <a:schemeClr val="tx1"/>
            </a:solidFill>
            <a:round/>
          </a:ln>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solidFill>
                <a:schemeClr val="tx1"/>
              </a:solidFill>
              <a:ea typeface="宋体" panose="02010600030101010101" pitchFamily="2" charset="-122"/>
            </a:endParaRPr>
          </a:p>
        </p:txBody>
      </p:sp>
      <p:sp>
        <p:nvSpPr>
          <p:cNvPr id="18" name="文本框 17"/>
          <p:cNvSpPr txBox="1"/>
          <p:nvPr/>
        </p:nvSpPr>
        <p:spPr>
          <a:xfrm>
            <a:off x="4291013" y="3716338"/>
            <a:ext cx="1289050" cy="369887"/>
          </a:xfrm>
          <a:prstGeom prst="rect">
            <a:avLst/>
          </a:prstGeom>
          <a:noFill/>
        </p:spPr>
        <p:txBody>
          <a:bodyPr>
            <a:spAutoFit/>
          </a:bodyPr>
          <a:lstStyle/>
          <a:p>
            <a:pPr>
              <a:defRPr/>
            </a:pPr>
            <a:r>
              <a:rPr lang="zh-CN" altLang="en-US">
                <a:solidFill>
                  <a:srgbClr val="000066"/>
                </a:solidFill>
                <a:latin typeface="+mj-ea"/>
                <a:ea typeface="+mj-ea"/>
              </a:rPr>
              <a:t>入栈</a:t>
            </a:r>
            <a:r>
              <a:rPr lang="en-US" altLang="zh-CN">
                <a:solidFill>
                  <a:srgbClr val="000066"/>
                </a:solidFill>
                <a:latin typeface="+mj-ea"/>
                <a:ea typeface="+mj-ea"/>
              </a:rPr>
              <a:t>F</a:t>
            </a:r>
            <a:endParaRPr lang="zh-CN" altLang="en-US">
              <a:solidFill>
                <a:srgbClr val="000066"/>
              </a:solidFill>
              <a:latin typeface="+mj-ea"/>
              <a:ea typeface="+mj-ea"/>
            </a:endParaRPr>
          </a:p>
        </p:txBody>
      </p:sp>
      <p:pic>
        <p:nvPicPr>
          <p:cNvPr id="24583" name="图片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742950" y="3151188"/>
            <a:ext cx="3324225" cy="219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4"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235825" y="2409825"/>
            <a:ext cx="1181100" cy="298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5"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80063" y="2600325"/>
            <a:ext cx="1219200" cy="279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文本框 9"/>
          <p:cNvSpPr txBox="1"/>
          <p:nvPr/>
        </p:nvSpPr>
        <p:spPr>
          <a:xfrm>
            <a:off x="6005513" y="2417763"/>
            <a:ext cx="793750" cy="368300"/>
          </a:xfrm>
          <a:prstGeom prst="rect">
            <a:avLst/>
          </a:prstGeom>
          <a:noFill/>
        </p:spPr>
        <p:txBody>
          <a:bodyPr>
            <a:spAutoFit/>
          </a:bodyPr>
          <a:lstStyle/>
          <a:p>
            <a:pPr>
              <a:defRPr/>
            </a:pPr>
            <a:r>
              <a:rPr lang="zh-CN" altLang="en-US">
                <a:solidFill>
                  <a:srgbClr val="FF0000"/>
                </a:solidFill>
                <a:latin typeface="+mj-ea"/>
                <a:ea typeface="+mj-ea"/>
              </a:rPr>
              <a:t>①</a:t>
            </a:r>
            <a:endParaRPr lang="zh-CN" altLang="en-US">
              <a:solidFill>
                <a:srgbClr val="FF0000"/>
              </a:solidFill>
              <a:latin typeface="+mj-ea"/>
              <a:ea typeface="+mj-ea"/>
            </a:endParaRPr>
          </a:p>
        </p:txBody>
      </p:sp>
      <p:sp>
        <p:nvSpPr>
          <p:cNvPr id="11" name="文本框 10"/>
          <p:cNvSpPr txBox="1"/>
          <p:nvPr/>
        </p:nvSpPr>
        <p:spPr>
          <a:xfrm>
            <a:off x="7596188" y="2416175"/>
            <a:ext cx="793750" cy="369888"/>
          </a:xfrm>
          <a:prstGeom prst="rect">
            <a:avLst/>
          </a:prstGeom>
          <a:noFill/>
        </p:spPr>
        <p:txBody>
          <a:bodyPr>
            <a:spAutoFit/>
          </a:bodyPr>
          <a:lstStyle/>
          <a:p>
            <a:pPr>
              <a:defRPr/>
            </a:pPr>
            <a:r>
              <a:rPr lang="zh-CN" altLang="en-US">
                <a:solidFill>
                  <a:srgbClr val="FF0000"/>
                </a:solidFill>
                <a:latin typeface="+mj-ea"/>
                <a:ea typeface="+mj-ea"/>
              </a:rPr>
              <a:t>②</a:t>
            </a:r>
            <a:endParaRPr lang="zh-CN" altLang="en-US">
              <a:solidFill>
                <a:srgbClr val="FF0000"/>
              </a:solidFill>
              <a:latin typeface="+mj-ea"/>
              <a:ea typeface="+mj-ea"/>
            </a:endParaRPr>
          </a:p>
        </p:txBody>
      </p:sp>
    </p:spTree>
  </p:cSld>
  <p:clrMapOvr>
    <a:masterClrMapping/>
  </p:clrMapOvr>
  <p:transition spd="slow" advTm="147941"/>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6443663" y="6370638"/>
            <a:ext cx="2444750" cy="368300"/>
          </a:xfrm>
          <a:prstGeom prst="rect">
            <a:avLst/>
          </a:prstGeom>
          <a:noFill/>
        </p:spPr>
        <p:txBody>
          <a:bodyPr>
            <a:spAutoFit/>
          </a:bodyPr>
          <a:lstStyle/>
          <a:p>
            <a:pPr algn="r" eaLnBrk="1" hangingPunct="1">
              <a:buFont typeface="Arial" panose="020B0604020202020204" pitchFamily="34" charset="0"/>
              <a:buNone/>
              <a:defRPr/>
            </a:pPr>
            <a:r>
              <a:rPr lang="en-US" altLang="zh-CN">
                <a:solidFill>
                  <a:schemeClr val="bg2">
                    <a:lumMod val="25000"/>
                    <a:lumOff val="75000"/>
                  </a:schemeClr>
                </a:solidFill>
              </a:rPr>
              <a:t>12</a:t>
            </a:r>
            <a:endParaRPr lang="zh-CN" altLang="en-US">
              <a:solidFill>
                <a:schemeClr val="bg2">
                  <a:lumMod val="25000"/>
                  <a:lumOff val="75000"/>
                </a:schemeClr>
              </a:solidFill>
            </a:endParaRPr>
          </a:p>
        </p:txBody>
      </p:sp>
      <p:sp>
        <p:nvSpPr>
          <p:cNvPr id="41" name="Rectangle 2"/>
          <p:cNvSpPr txBox="1">
            <a:spLocks noChangeArrowheads="1"/>
          </p:cNvSpPr>
          <p:nvPr/>
        </p:nvSpPr>
        <p:spPr bwMode="auto">
          <a:xfrm>
            <a:off x="1147763" y="295275"/>
            <a:ext cx="7793037" cy="146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sz="4400">
                <a:solidFill>
                  <a:srgbClr val="333399"/>
                </a:solidFill>
                <a:latin typeface="+mj-lt"/>
                <a:ea typeface="+mj-ea"/>
                <a:cs typeface="+mj-cs"/>
              </a:defRPr>
            </a:lvl1pPr>
            <a:lvl2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charset="-122"/>
              </a:defRPr>
            </a:lvl5pPr>
            <a:lvl6pPr marL="457200" algn="l" rtl="0" fontAlgn="base">
              <a:spcBef>
                <a:spcPct val="0"/>
              </a:spcBef>
              <a:spcAft>
                <a:spcPct val="0"/>
              </a:spcAft>
              <a:defRPr sz="4400">
                <a:solidFill>
                  <a:srgbClr val="333399"/>
                </a:solidFill>
                <a:latin typeface="Arial" panose="020B0604020202020204" pitchFamily="34" charset="0"/>
                <a:ea typeface="黑体" panose="02010609060101010101" charset="-122"/>
              </a:defRPr>
            </a:lvl6pPr>
            <a:lvl7pPr marL="914400" algn="l" rtl="0" fontAlgn="base">
              <a:spcBef>
                <a:spcPct val="0"/>
              </a:spcBef>
              <a:spcAft>
                <a:spcPct val="0"/>
              </a:spcAft>
              <a:defRPr sz="4400">
                <a:solidFill>
                  <a:srgbClr val="333399"/>
                </a:solidFill>
                <a:latin typeface="Arial" panose="020B0604020202020204" pitchFamily="34" charset="0"/>
                <a:ea typeface="黑体" panose="02010609060101010101" charset="-122"/>
              </a:defRPr>
            </a:lvl7pPr>
            <a:lvl8pPr marL="1371600" algn="l" rtl="0" fontAlgn="base">
              <a:spcBef>
                <a:spcPct val="0"/>
              </a:spcBef>
              <a:spcAft>
                <a:spcPct val="0"/>
              </a:spcAft>
              <a:defRPr sz="4400">
                <a:solidFill>
                  <a:srgbClr val="333399"/>
                </a:solidFill>
                <a:latin typeface="Arial" panose="020B0604020202020204" pitchFamily="34" charset="0"/>
                <a:ea typeface="黑体" panose="02010609060101010101" charset="-122"/>
              </a:defRPr>
            </a:lvl8pPr>
            <a:lvl9pPr marL="1828800" algn="l" rtl="0" fontAlgn="base">
              <a:spcBef>
                <a:spcPct val="0"/>
              </a:spcBef>
              <a:spcAft>
                <a:spcPct val="0"/>
              </a:spcAft>
              <a:defRPr sz="4400">
                <a:solidFill>
                  <a:srgbClr val="333399"/>
                </a:solidFill>
                <a:latin typeface="Arial" panose="020B0604020202020204" pitchFamily="34" charset="0"/>
                <a:ea typeface="黑体" panose="02010609060101010101" charset="-122"/>
              </a:defRPr>
            </a:lvl9pPr>
          </a:lstStyle>
          <a:p>
            <a:pPr eaLnBrk="1" hangingPunct="1">
              <a:buFont typeface="Wingdings" panose="05000000000000000000" pitchFamily="2" charset="2"/>
              <a:buNone/>
              <a:defRPr/>
            </a:pPr>
            <a:r>
              <a:rPr lang="zh-CN" altLang="en-US" sz="3600" kern="0" smtClean="0"/>
              <a:t>1.</a:t>
            </a:r>
            <a:r>
              <a:rPr lang="en-US" altLang="zh-CN" sz="3600" kern="0" dirty="0" smtClean="0"/>
              <a:t>2 </a:t>
            </a:r>
            <a:r>
              <a:rPr lang="zh-CN" altLang="en-US" sz="3600" kern="0"/>
              <a:t>深度</a:t>
            </a:r>
            <a:r>
              <a:rPr lang="zh-CN" altLang="en-US" sz="3600" kern="0" smtClean="0"/>
              <a:t>优先遍历的方法和实现</a:t>
            </a:r>
            <a:endParaRPr lang="en-US" altLang="zh-CN" sz="3600" kern="0" dirty="0" smtClean="0"/>
          </a:p>
        </p:txBody>
      </p:sp>
      <p:sp>
        <p:nvSpPr>
          <p:cNvPr id="14" name="文本框 13"/>
          <p:cNvSpPr txBox="1"/>
          <p:nvPr/>
        </p:nvSpPr>
        <p:spPr>
          <a:xfrm>
            <a:off x="1258888" y="5476875"/>
            <a:ext cx="3140075" cy="369888"/>
          </a:xfrm>
          <a:prstGeom prst="rect">
            <a:avLst/>
          </a:prstGeom>
          <a:noFill/>
        </p:spPr>
        <p:txBody>
          <a:bodyPr>
            <a:spAutoFit/>
          </a:bodyPr>
          <a:lstStyle/>
          <a:p>
            <a:pPr>
              <a:defRPr/>
            </a:pPr>
            <a:r>
              <a:rPr lang="zh-CN" altLang="en-US">
                <a:solidFill>
                  <a:srgbClr val="000066"/>
                </a:solidFill>
                <a:latin typeface="+mj-ea"/>
                <a:ea typeface="+mj-ea"/>
              </a:rPr>
              <a:t>访问结果：</a:t>
            </a:r>
            <a:r>
              <a:rPr lang="en-US" altLang="zh-CN">
                <a:solidFill>
                  <a:srgbClr val="000066"/>
                </a:solidFill>
                <a:latin typeface="+mj-ea"/>
                <a:ea typeface="+mj-ea"/>
              </a:rPr>
              <a:t>A B E G F C H </a:t>
            </a:r>
            <a:endParaRPr lang="zh-CN" altLang="en-US">
              <a:solidFill>
                <a:srgbClr val="000066"/>
              </a:solidFill>
              <a:latin typeface="+mj-ea"/>
              <a:ea typeface="+mj-ea"/>
            </a:endParaRPr>
          </a:p>
        </p:txBody>
      </p:sp>
      <p:sp>
        <p:nvSpPr>
          <p:cNvPr id="26629" name="右箭头 9"/>
          <p:cNvSpPr>
            <a:spLocks noChangeArrowheads="1"/>
          </p:cNvSpPr>
          <p:nvPr/>
        </p:nvSpPr>
        <p:spPr bwMode="auto">
          <a:xfrm>
            <a:off x="4398963" y="4086225"/>
            <a:ext cx="854075" cy="323850"/>
          </a:xfrm>
          <a:prstGeom prst="rightArrow">
            <a:avLst>
              <a:gd name="adj1" fmla="val 50000"/>
              <a:gd name="adj2" fmla="val 50181"/>
            </a:avLst>
          </a:prstGeom>
          <a:solidFill>
            <a:schemeClr val="accent1"/>
          </a:solidFill>
          <a:ln w="9525" algn="ctr">
            <a:solidFill>
              <a:schemeClr val="tx1"/>
            </a:solidFill>
            <a:round/>
          </a:ln>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solidFill>
                <a:schemeClr val="tx1"/>
              </a:solidFill>
              <a:ea typeface="宋体" panose="02010600030101010101" pitchFamily="2" charset="-122"/>
            </a:endParaRPr>
          </a:p>
        </p:txBody>
      </p:sp>
      <p:sp>
        <p:nvSpPr>
          <p:cNvPr id="18" name="文本框 17"/>
          <p:cNvSpPr txBox="1"/>
          <p:nvPr/>
        </p:nvSpPr>
        <p:spPr>
          <a:xfrm>
            <a:off x="4291013" y="3716338"/>
            <a:ext cx="1289050" cy="369887"/>
          </a:xfrm>
          <a:prstGeom prst="rect">
            <a:avLst/>
          </a:prstGeom>
          <a:noFill/>
        </p:spPr>
        <p:txBody>
          <a:bodyPr>
            <a:spAutoFit/>
          </a:bodyPr>
          <a:lstStyle/>
          <a:p>
            <a:pPr>
              <a:defRPr/>
            </a:pPr>
            <a:r>
              <a:rPr lang="zh-CN" altLang="en-US">
                <a:solidFill>
                  <a:srgbClr val="000066"/>
                </a:solidFill>
                <a:latin typeface="+mj-ea"/>
                <a:ea typeface="+mj-ea"/>
              </a:rPr>
              <a:t>入栈</a:t>
            </a:r>
            <a:r>
              <a:rPr lang="en-US" altLang="zh-CN">
                <a:solidFill>
                  <a:srgbClr val="000066"/>
                </a:solidFill>
                <a:latin typeface="+mj-ea"/>
                <a:ea typeface="+mj-ea"/>
              </a:rPr>
              <a:t>C</a:t>
            </a:r>
            <a:r>
              <a:rPr lang="zh-CN" altLang="en-US">
                <a:solidFill>
                  <a:srgbClr val="000066"/>
                </a:solidFill>
                <a:latin typeface="+mj-ea"/>
                <a:ea typeface="+mj-ea"/>
              </a:rPr>
              <a:t>、</a:t>
            </a:r>
            <a:r>
              <a:rPr lang="en-US" altLang="zh-CN">
                <a:solidFill>
                  <a:srgbClr val="000066"/>
                </a:solidFill>
                <a:latin typeface="+mj-ea"/>
                <a:ea typeface="+mj-ea"/>
              </a:rPr>
              <a:t>H</a:t>
            </a:r>
            <a:endParaRPr lang="zh-CN" altLang="en-US">
              <a:solidFill>
                <a:srgbClr val="000066"/>
              </a:solidFill>
              <a:latin typeface="+mj-ea"/>
              <a:ea typeface="+mj-ea"/>
            </a:endParaRPr>
          </a:p>
        </p:txBody>
      </p:sp>
      <p:pic>
        <p:nvPicPr>
          <p:cNvPr id="26631" name="图片 4"/>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609600" y="3065463"/>
            <a:ext cx="3646488" cy="236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2"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40425" y="2997200"/>
            <a:ext cx="1323975" cy="270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Tm="147941"/>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图片 2"/>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6729413" y="2824163"/>
            <a:ext cx="1333500" cy="270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文本框 11"/>
          <p:cNvSpPr txBox="1"/>
          <p:nvPr/>
        </p:nvSpPr>
        <p:spPr>
          <a:xfrm>
            <a:off x="6443663" y="6370638"/>
            <a:ext cx="2444750" cy="368300"/>
          </a:xfrm>
          <a:prstGeom prst="rect">
            <a:avLst/>
          </a:prstGeom>
          <a:noFill/>
        </p:spPr>
        <p:txBody>
          <a:bodyPr>
            <a:spAutoFit/>
          </a:bodyPr>
          <a:lstStyle/>
          <a:p>
            <a:pPr algn="r" eaLnBrk="1" hangingPunct="1">
              <a:buFont typeface="Arial" panose="020B0604020202020204" pitchFamily="34" charset="0"/>
              <a:buNone/>
              <a:defRPr/>
            </a:pPr>
            <a:r>
              <a:rPr lang="en-US" altLang="zh-CN">
                <a:solidFill>
                  <a:schemeClr val="bg2">
                    <a:lumMod val="25000"/>
                    <a:lumOff val="75000"/>
                  </a:schemeClr>
                </a:solidFill>
              </a:rPr>
              <a:t>13</a:t>
            </a:r>
            <a:endParaRPr lang="zh-CN" altLang="en-US">
              <a:solidFill>
                <a:schemeClr val="bg2">
                  <a:lumMod val="25000"/>
                  <a:lumOff val="75000"/>
                </a:schemeClr>
              </a:solidFill>
            </a:endParaRPr>
          </a:p>
        </p:txBody>
      </p:sp>
      <p:sp>
        <p:nvSpPr>
          <p:cNvPr id="41" name="Rectangle 2"/>
          <p:cNvSpPr txBox="1">
            <a:spLocks noChangeArrowheads="1"/>
          </p:cNvSpPr>
          <p:nvPr/>
        </p:nvSpPr>
        <p:spPr bwMode="auto">
          <a:xfrm>
            <a:off x="1147763" y="295275"/>
            <a:ext cx="7793037" cy="146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sz="4400">
                <a:solidFill>
                  <a:srgbClr val="333399"/>
                </a:solidFill>
                <a:latin typeface="+mj-lt"/>
                <a:ea typeface="+mj-ea"/>
                <a:cs typeface="+mj-cs"/>
              </a:defRPr>
            </a:lvl1pPr>
            <a:lvl2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charset="-122"/>
              </a:defRPr>
            </a:lvl5pPr>
            <a:lvl6pPr marL="457200" algn="l" rtl="0" fontAlgn="base">
              <a:spcBef>
                <a:spcPct val="0"/>
              </a:spcBef>
              <a:spcAft>
                <a:spcPct val="0"/>
              </a:spcAft>
              <a:defRPr sz="4400">
                <a:solidFill>
                  <a:srgbClr val="333399"/>
                </a:solidFill>
                <a:latin typeface="Arial" panose="020B0604020202020204" pitchFamily="34" charset="0"/>
                <a:ea typeface="黑体" panose="02010609060101010101" charset="-122"/>
              </a:defRPr>
            </a:lvl6pPr>
            <a:lvl7pPr marL="914400" algn="l" rtl="0" fontAlgn="base">
              <a:spcBef>
                <a:spcPct val="0"/>
              </a:spcBef>
              <a:spcAft>
                <a:spcPct val="0"/>
              </a:spcAft>
              <a:defRPr sz="4400">
                <a:solidFill>
                  <a:srgbClr val="333399"/>
                </a:solidFill>
                <a:latin typeface="Arial" panose="020B0604020202020204" pitchFamily="34" charset="0"/>
                <a:ea typeface="黑体" panose="02010609060101010101" charset="-122"/>
              </a:defRPr>
            </a:lvl7pPr>
            <a:lvl8pPr marL="1371600" algn="l" rtl="0" fontAlgn="base">
              <a:spcBef>
                <a:spcPct val="0"/>
              </a:spcBef>
              <a:spcAft>
                <a:spcPct val="0"/>
              </a:spcAft>
              <a:defRPr sz="4400">
                <a:solidFill>
                  <a:srgbClr val="333399"/>
                </a:solidFill>
                <a:latin typeface="Arial" panose="020B0604020202020204" pitchFamily="34" charset="0"/>
                <a:ea typeface="黑体" panose="02010609060101010101" charset="-122"/>
              </a:defRPr>
            </a:lvl8pPr>
            <a:lvl9pPr marL="1828800" algn="l" rtl="0" fontAlgn="base">
              <a:spcBef>
                <a:spcPct val="0"/>
              </a:spcBef>
              <a:spcAft>
                <a:spcPct val="0"/>
              </a:spcAft>
              <a:defRPr sz="4400">
                <a:solidFill>
                  <a:srgbClr val="333399"/>
                </a:solidFill>
                <a:latin typeface="Arial" panose="020B0604020202020204" pitchFamily="34" charset="0"/>
                <a:ea typeface="黑体" panose="02010609060101010101" charset="-122"/>
              </a:defRPr>
            </a:lvl9pPr>
          </a:lstStyle>
          <a:p>
            <a:pPr eaLnBrk="1" hangingPunct="1">
              <a:buFont typeface="Wingdings" panose="05000000000000000000" pitchFamily="2" charset="2"/>
              <a:buNone/>
              <a:defRPr/>
            </a:pPr>
            <a:r>
              <a:rPr lang="zh-CN" altLang="en-US" sz="3600" kern="0" smtClean="0"/>
              <a:t>1.</a:t>
            </a:r>
            <a:r>
              <a:rPr lang="en-US" altLang="zh-CN" sz="3600" kern="0" dirty="0" smtClean="0"/>
              <a:t>2 </a:t>
            </a:r>
            <a:r>
              <a:rPr lang="zh-CN" altLang="en-US" sz="3600" kern="0"/>
              <a:t>深度</a:t>
            </a:r>
            <a:r>
              <a:rPr lang="zh-CN" altLang="en-US" sz="3600" kern="0" smtClean="0"/>
              <a:t>优先遍历的方法和实现</a:t>
            </a:r>
            <a:endParaRPr lang="en-US" altLang="zh-CN" sz="3600" kern="0" dirty="0" smtClean="0"/>
          </a:p>
        </p:txBody>
      </p:sp>
      <p:sp>
        <p:nvSpPr>
          <p:cNvPr id="14" name="文本框 13"/>
          <p:cNvSpPr txBox="1"/>
          <p:nvPr/>
        </p:nvSpPr>
        <p:spPr>
          <a:xfrm>
            <a:off x="1258888" y="5476875"/>
            <a:ext cx="3140075" cy="369888"/>
          </a:xfrm>
          <a:prstGeom prst="rect">
            <a:avLst/>
          </a:prstGeom>
          <a:noFill/>
        </p:spPr>
        <p:txBody>
          <a:bodyPr>
            <a:spAutoFit/>
          </a:bodyPr>
          <a:lstStyle/>
          <a:p>
            <a:pPr>
              <a:defRPr/>
            </a:pPr>
            <a:r>
              <a:rPr lang="zh-CN" altLang="en-US">
                <a:solidFill>
                  <a:srgbClr val="000066"/>
                </a:solidFill>
                <a:latin typeface="+mj-ea"/>
                <a:ea typeface="+mj-ea"/>
              </a:rPr>
              <a:t>访问结果：</a:t>
            </a:r>
            <a:r>
              <a:rPr lang="en-US" altLang="zh-CN">
                <a:solidFill>
                  <a:srgbClr val="000066"/>
                </a:solidFill>
                <a:latin typeface="+mj-ea"/>
                <a:ea typeface="+mj-ea"/>
              </a:rPr>
              <a:t>A B E G F C H </a:t>
            </a:r>
            <a:endParaRPr lang="zh-CN" altLang="en-US">
              <a:solidFill>
                <a:srgbClr val="000066"/>
              </a:solidFill>
              <a:latin typeface="+mj-ea"/>
              <a:ea typeface="+mj-ea"/>
            </a:endParaRPr>
          </a:p>
        </p:txBody>
      </p:sp>
      <p:sp>
        <p:nvSpPr>
          <p:cNvPr id="28678" name="右箭头 9"/>
          <p:cNvSpPr>
            <a:spLocks noChangeArrowheads="1"/>
          </p:cNvSpPr>
          <p:nvPr/>
        </p:nvSpPr>
        <p:spPr bwMode="auto">
          <a:xfrm>
            <a:off x="4398963" y="4086225"/>
            <a:ext cx="854075" cy="323850"/>
          </a:xfrm>
          <a:prstGeom prst="rightArrow">
            <a:avLst>
              <a:gd name="adj1" fmla="val 50000"/>
              <a:gd name="adj2" fmla="val 50181"/>
            </a:avLst>
          </a:prstGeom>
          <a:solidFill>
            <a:schemeClr val="accent1"/>
          </a:solidFill>
          <a:ln w="9525" algn="ctr">
            <a:solidFill>
              <a:schemeClr val="tx1"/>
            </a:solidFill>
            <a:round/>
          </a:ln>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solidFill>
                <a:schemeClr val="tx1"/>
              </a:solidFill>
              <a:ea typeface="宋体" panose="02010600030101010101" pitchFamily="2" charset="-122"/>
            </a:endParaRPr>
          </a:p>
        </p:txBody>
      </p:sp>
      <p:sp>
        <p:nvSpPr>
          <p:cNvPr id="18" name="文本框 17"/>
          <p:cNvSpPr txBox="1"/>
          <p:nvPr/>
        </p:nvSpPr>
        <p:spPr>
          <a:xfrm>
            <a:off x="4291013" y="3716338"/>
            <a:ext cx="1289050" cy="369887"/>
          </a:xfrm>
          <a:prstGeom prst="rect">
            <a:avLst/>
          </a:prstGeom>
          <a:noFill/>
        </p:spPr>
        <p:txBody>
          <a:bodyPr>
            <a:spAutoFit/>
          </a:bodyPr>
          <a:lstStyle/>
          <a:p>
            <a:pPr>
              <a:defRPr/>
            </a:pPr>
            <a:r>
              <a:rPr lang="zh-CN" altLang="en-US">
                <a:solidFill>
                  <a:srgbClr val="000066"/>
                </a:solidFill>
                <a:latin typeface="+mj-ea"/>
                <a:ea typeface="+mj-ea"/>
              </a:rPr>
              <a:t>出栈</a:t>
            </a:r>
            <a:r>
              <a:rPr lang="en-US" altLang="zh-CN">
                <a:solidFill>
                  <a:srgbClr val="000066"/>
                </a:solidFill>
                <a:latin typeface="+mj-ea"/>
                <a:ea typeface="+mj-ea"/>
              </a:rPr>
              <a:t>C</a:t>
            </a:r>
            <a:r>
              <a:rPr lang="zh-CN" altLang="en-US">
                <a:solidFill>
                  <a:srgbClr val="000066"/>
                </a:solidFill>
                <a:latin typeface="+mj-ea"/>
                <a:ea typeface="+mj-ea"/>
              </a:rPr>
              <a:t>、</a:t>
            </a:r>
            <a:r>
              <a:rPr lang="en-US" altLang="zh-CN">
                <a:solidFill>
                  <a:srgbClr val="000066"/>
                </a:solidFill>
                <a:latin typeface="+mj-ea"/>
                <a:ea typeface="+mj-ea"/>
              </a:rPr>
              <a:t>H</a:t>
            </a:r>
            <a:endParaRPr lang="zh-CN" altLang="en-US">
              <a:solidFill>
                <a:srgbClr val="000066"/>
              </a:solidFill>
              <a:latin typeface="+mj-ea"/>
              <a:ea typeface="+mj-ea"/>
            </a:endParaRPr>
          </a:p>
        </p:txBody>
      </p:sp>
      <p:pic>
        <p:nvPicPr>
          <p:cNvPr id="28680"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065463"/>
            <a:ext cx="3646488" cy="236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1" name="图片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45113" y="2895600"/>
            <a:ext cx="1323975" cy="270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文本框 9"/>
          <p:cNvSpPr txBox="1"/>
          <p:nvPr/>
        </p:nvSpPr>
        <p:spPr>
          <a:xfrm>
            <a:off x="5843588" y="2678113"/>
            <a:ext cx="793750" cy="369887"/>
          </a:xfrm>
          <a:prstGeom prst="rect">
            <a:avLst/>
          </a:prstGeom>
          <a:noFill/>
        </p:spPr>
        <p:txBody>
          <a:bodyPr>
            <a:spAutoFit/>
          </a:bodyPr>
          <a:lstStyle/>
          <a:p>
            <a:pPr>
              <a:defRPr/>
            </a:pPr>
            <a:r>
              <a:rPr lang="zh-CN" altLang="en-US">
                <a:solidFill>
                  <a:srgbClr val="FF0000"/>
                </a:solidFill>
                <a:latin typeface="+mj-ea"/>
                <a:ea typeface="+mj-ea"/>
              </a:rPr>
              <a:t>①</a:t>
            </a:r>
            <a:endParaRPr lang="zh-CN" altLang="en-US">
              <a:solidFill>
                <a:srgbClr val="FF0000"/>
              </a:solidFill>
              <a:latin typeface="+mj-ea"/>
              <a:ea typeface="+mj-ea"/>
            </a:endParaRPr>
          </a:p>
        </p:txBody>
      </p:sp>
      <p:sp>
        <p:nvSpPr>
          <p:cNvPr id="11" name="文本框 10"/>
          <p:cNvSpPr txBox="1"/>
          <p:nvPr/>
        </p:nvSpPr>
        <p:spPr>
          <a:xfrm>
            <a:off x="7208838" y="2640013"/>
            <a:ext cx="792162" cy="368300"/>
          </a:xfrm>
          <a:prstGeom prst="rect">
            <a:avLst/>
          </a:prstGeom>
          <a:noFill/>
        </p:spPr>
        <p:txBody>
          <a:bodyPr>
            <a:spAutoFit/>
          </a:bodyPr>
          <a:lstStyle/>
          <a:p>
            <a:pPr>
              <a:defRPr/>
            </a:pPr>
            <a:r>
              <a:rPr lang="zh-CN" altLang="en-US">
                <a:solidFill>
                  <a:srgbClr val="FF0000"/>
                </a:solidFill>
                <a:latin typeface="+mj-ea"/>
                <a:ea typeface="+mj-ea"/>
              </a:rPr>
              <a:t>②</a:t>
            </a:r>
            <a:endParaRPr lang="zh-CN" altLang="en-US">
              <a:solidFill>
                <a:srgbClr val="FF0000"/>
              </a:solidFill>
              <a:latin typeface="+mj-ea"/>
              <a:ea typeface="+mj-ea"/>
            </a:endParaRPr>
          </a:p>
        </p:txBody>
      </p:sp>
    </p:spTree>
  </p:cSld>
  <p:clrMapOvr>
    <a:masterClrMapping/>
  </p:clrMapOvr>
  <p:transition spd="slow" advTm="147941"/>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6443663" y="6370638"/>
            <a:ext cx="2444750" cy="368300"/>
          </a:xfrm>
          <a:prstGeom prst="rect">
            <a:avLst/>
          </a:prstGeom>
          <a:noFill/>
        </p:spPr>
        <p:txBody>
          <a:bodyPr>
            <a:spAutoFit/>
          </a:bodyPr>
          <a:lstStyle/>
          <a:p>
            <a:pPr algn="r" eaLnBrk="1" hangingPunct="1">
              <a:buFont typeface="Arial" panose="020B0604020202020204" pitchFamily="34" charset="0"/>
              <a:buNone/>
              <a:defRPr/>
            </a:pPr>
            <a:r>
              <a:rPr lang="en-US" altLang="zh-CN">
                <a:solidFill>
                  <a:schemeClr val="bg2">
                    <a:lumMod val="25000"/>
                    <a:lumOff val="75000"/>
                  </a:schemeClr>
                </a:solidFill>
              </a:rPr>
              <a:t>14</a:t>
            </a:r>
            <a:endParaRPr lang="zh-CN" altLang="en-US">
              <a:solidFill>
                <a:schemeClr val="bg2">
                  <a:lumMod val="25000"/>
                  <a:lumOff val="75000"/>
                </a:schemeClr>
              </a:solidFill>
            </a:endParaRPr>
          </a:p>
        </p:txBody>
      </p:sp>
      <p:sp>
        <p:nvSpPr>
          <p:cNvPr id="41" name="Rectangle 2"/>
          <p:cNvSpPr txBox="1">
            <a:spLocks noChangeArrowheads="1"/>
          </p:cNvSpPr>
          <p:nvPr/>
        </p:nvSpPr>
        <p:spPr bwMode="auto">
          <a:xfrm>
            <a:off x="1147763" y="295275"/>
            <a:ext cx="7793037" cy="146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sz="4400">
                <a:solidFill>
                  <a:srgbClr val="333399"/>
                </a:solidFill>
                <a:latin typeface="+mj-lt"/>
                <a:ea typeface="+mj-ea"/>
                <a:cs typeface="+mj-cs"/>
              </a:defRPr>
            </a:lvl1pPr>
            <a:lvl2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charset="-122"/>
              </a:defRPr>
            </a:lvl5pPr>
            <a:lvl6pPr marL="457200" algn="l" rtl="0" fontAlgn="base">
              <a:spcBef>
                <a:spcPct val="0"/>
              </a:spcBef>
              <a:spcAft>
                <a:spcPct val="0"/>
              </a:spcAft>
              <a:defRPr sz="4400">
                <a:solidFill>
                  <a:srgbClr val="333399"/>
                </a:solidFill>
                <a:latin typeface="Arial" panose="020B0604020202020204" pitchFamily="34" charset="0"/>
                <a:ea typeface="黑体" panose="02010609060101010101" charset="-122"/>
              </a:defRPr>
            </a:lvl6pPr>
            <a:lvl7pPr marL="914400" algn="l" rtl="0" fontAlgn="base">
              <a:spcBef>
                <a:spcPct val="0"/>
              </a:spcBef>
              <a:spcAft>
                <a:spcPct val="0"/>
              </a:spcAft>
              <a:defRPr sz="4400">
                <a:solidFill>
                  <a:srgbClr val="333399"/>
                </a:solidFill>
                <a:latin typeface="Arial" panose="020B0604020202020204" pitchFamily="34" charset="0"/>
                <a:ea typeface="黑体" panose="02010609060101010101" charset="-122"/>
              </a:defRPr>
            </a:lvl7pPr>
            <a:lvl8pPr marL="1371600" algn="l" rtl="0" fontAlgn="base">
              <a:spcBef>
                <a:spcPct val="0"/>
              </a:spcBef>
              <a:spcAft>
                <a:spcPct val="0"/>
              </a:spcAft>
              <a:defRPr sz="4400">
                <a:solidFill>
                  <a:srgbClr val="333399"/>
                </a:solidFill>
                <a:latin typeface="Arial" panose="020B0604020202020204" pitchFamily="34" charset="0"/>
                <a:ea typeface="黑体" panose="02010609060101010101" charset="-122"/>
              </a:defRPr>
            </a:lvl8pPr>
            <a:lvl9pPr marL="1828800" algn="l" rtl="0" fontAlgn="base">
              <a:spcBef>
                <a:spcPct val="0"/>
              </a:spcBef>
              <a:spcAft>
                <a:spcPct val="0"/>
              </a:spcAft>
              <a:defRPr sz="4400">
                <a:solidFill>
                  <a:srgbClr val="333399"/>
                </a:solidFill>
                <a:latin typeface="Arial" panose="020B0604020202020204" pitchFamily="34" charset="0"/>
                <a:ea typeface="黑体" panose="02010609060101010101" charset="-122"/>
              </a:defRPr>
            </a:lvl9pPr>
          </a:lstStyle>
          <a:p>
            <a:pPr eaLnBrk="1" hangingPunct="1">
              <a:buFont typeface="Wingdings" panose="05000000000000000000" pitchFamily="2" charset="2"/>
              <a:buNone/>
              <a:defRPr/>
            </a:pPr>
            <a:r>
              <a:rPr lang="zh-CN" altLang="en-US" sz="3600" kern="0" smtClean="0"/>
              <a:t>1.</a:t>
            </a:r>
            <a:r>
              <a:rPr lang="en-US" altLang="zh-CN" sz="3600" kern="0" dirty="0" smtClean="0"/>
              <a:t>2 </a:t>
            </a:r>
            <a:r>
              <a:rPr lang="zh-CN" altLang="en-US" sz="3600" kern="0"/>
              <a:t>深度</a:t>
            </a:r>
            <a:r>
              <a:rPr lang="zh-CN" altLang="en-US" sz="3600" kern="0" smtClean="0"/>
              <a:t>优先遍历的方法和实现</a:t>
            </a:r>
            <a:endParaRPr lang="en-US" altLang="zh-CN" sz="3600" kern="0" dirty="0" smtClean="0"/>
          </a:p>
        </p:txBody>
      </p:sp>
      <p:sp>
        <p:nvSpPr>
          <p:cNvPr id="14" name="文本框 13"/>
          <p:cNvSpPr txBox="1"/>
          <p:nvPr/>
        </p:nvSpPr>
        <p:spPr>
          <a:xfrm>
            <a:off x="1258888" y="5476875"/>
            <a:ext cx="3140075" cy="369888"/>
          </a:xfrm>
          <a:prstGeom prst="rect">
            <a:avLst/>
          </a:prstGeom>
          <a:noFill/>
        </p:spPr>
        <p:txBody>
          <a:bodyPr>
            <a:spAutoFit/>
          </a:bodyPr>
          <a:lstStyle/>
          <a:p>
            <a:pPr>
              <a:defRPr/>
            </a:pPr>
            <a:r>
              <a:rPr lang="zh-CN" altLang="en-US">
                <a:solidFill>
                  <a:srgbClr val="000066"/>
                </a:solidFill>
                <a:latin typeface="+mj-ea"/>
                <a:ea typeface="+mj-ea"/>
              </a:rPr>
              <a:t>访问结果：</a:t>
            </a:r>
            <a:r>
              <a:rPr lang="en-US" altLang="zh-CN">
                <a:solidFill>
                  <a:srgbClr val="000066"/>
                </a:solidFill>
                <a:latin typeface="+mj-ea"/>
                <a:ea typeface="+mj-ea"/>
              </a:rPr>
              <a:t>A B E G F C H D </a:t>
            </a:r>
            <a:endParaRPr lang="zh-CN" altLang="en-US">
              <a:solidFill>
                <a:srgbClr val="000066"/>
              </a:solidFill>
              <a:latin typeface="+mj-ea"/>
              <a:ea typeface="+mj-ea"/>
            </a:endParaRPr>
          </a:p>
        </p:txBody>
      </p:sp>
      <p:sp>
        <p:nvSpPr>
          <p:cNvPr id="30725" name="右箭头 9"/>
          <p:cNvSpPr>
            <a:spLocks noChangeArrowheads="1"/>
          </p:cNvSpPr>
          <p:nvPr/>
        </p:nvSpPr>
        <p:spPr bwMode="auto">
          <a:xfrm>
            <a:off x="4398963" y="4086225"/>
            <a:ext cx="854075" cy="323850"/>
          </a:xfrm>
          <a:prstGeom prst="rightArrow">
            <a:avLst>
              <a:gd name="adj1" fmla="val 50000"/>
              <a:gd name="adj2" fmla="val 50181"/>
            </a:avLst>
          </a:prstGeom>
          <a:solidFill>
            <a:schemeClr val="accent1"/>
          </a:solidFill>
          <a:ln w="9525" algn="ctr">
            <a:solidFill>
              <a:schemeClr val="tx1"/>
            </a:solidFill>
            <a:round/>
          </a:ln>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solidFill>
                <a:schemeClr val="tx1"/>
              </a:solidFill>
              <a:ea typeface="宋体" panose="02010600030101010101" pitchFamily="2" charset="-122"/>
            </a:endParaRPr>
          </a:p>
        </p:txBody>
      </p:sp>
      <p:sp>
        <p:nvSpPr>
          <p:cNvPr id="18" name="文本框 17"/>
          <p:cNvSpPr txBox="1"/>
          <p:nvPr/>
        </p:nvSpPr>
        <p:spPr>
          <a:xfrm>
            <a:off x="4291013" y="3716338"/>
            <a:ext cx="1289050" cy="369887"/>
          </a:xfrm>
          <a:prstGeom prst="rect">
            <a:avLst/>
          </a:prstGeom>
          <a:noFill/>
        </p:spPr>
        <p:txBody>
          <a:bodyPr>
            <a:spAutoFit/>
          </a:bodyPr>
          <a:lstStyle/>
          <a:p>
            <a:pPr>
              <a:defRPr/>
            </a:pPr>
            <a:r>
              <a:rPr lang="zh-CN" altLang="en-US">
                <a:solidFill>
                  <a:srgbClr val="000066"/>
                </a:solidFill>
                <a:latin typeface="+mj-ea"/>
                <a:ea typeface="+mj-ea"/>
              </a:rPr>
              <a:t>入栈</a:t>
            </a:r>
            <a:r>
              <a:rPr lang="en-US" altLang="zh-CN">
                <a:solidFill>
                  <a:srgbClr val="000066"/>
                </a:solidFill>
                <a:latin typeface="+mj-ea"/>
                <a:ea typeface="+mj-ea"/>
              </a:rPr>
              <a:t>D</a:t>
            </a:r>
            <a:endParaRPr lang="zh-CN" altLang="en-US">
              <a:solidFill>
                <a:srgbClr val="000066"/>
              </a:solidFill>
              <a:latin typeface="+mj-ea"/>
              <a:ea typeface="+mj-ea"/>
            </a:endParaRPr>
          </a:p>
        </p:txBody>
      </p:sp>
      <p:pic>
        <p:nvPicPr>
          <p:cNvPr id="30727"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5553075" y="2790825"/>
            <a:ext cx="1285875" cy="268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8"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5763" y="2708275"/>
            <a:ext cx="3905250" cy="256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Tm="147941"/>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6443663" y="6370638"/>
            <a:ext cx="2444750" cy="368300"/>
          </a:xfrm>
          <a:prstGeom prst="rect">
            <a:avLst/>
          </a:prstGeom>
          <a:noFill/>
        </p:spPr>
        <p:txBody>
          <a:bodyPr>
            <a:spAutoFit/>
          </a:bodyPr>
          <a:lstStyle/>
          <a:p>
            <a:pPr algn="r" eaLnBrk="1" hangingPunct="1">
              <a:buFont typeface="Arial" panose="020B0604020202020204" pitchFamily="34" charset="0"/>
              <a:buNone/>
              <a:defRPr/>
            </a:pPr>
            <a:r>
              <a:rPr lang="en-US" altLang="zh-CN">
                <a:solidFill>
                  <a:schemeClr val="bg2">
                    <a:lumMod val="25000"/>
                    <a:lumOff val="75000"/>
                  </a:schemeClr>
                </a:solidFill>
              </a:rPr>
              <a:t>15</a:t>
            </a:r>
            <a:endParaRPr lang="zh-CN" altLang="en-US">
              <a:solidFill>
                <a:schemeClr val="bg2">
                  <a:lumMod val="25000"/>
                  <a:lumOff val="75000"/>
                </a:schemeClr>
              </a:solidFill>
            </a:endParaRPr>
          </a:p>
        </p:txBody>
      </p:sp>
      <p:sp>
        <p:nvSpPr>
          <p:cNvPr id="41" name="Rectangle 2"/>
          <p:cNvSpPr txBox="1">
            <a:spLocks noChangeArrowheads="1"/>
          </p:cNvSpPr>
          <p:nvPr/>
        </p:nvSpPr>
        <p:spPr bwMode="auto">
          <a:xfrm>
            <a:off x="1147763" y="295275"/>
            <a:ext cx="7793037" cy="146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sz="4400">
                <a:solidFill>
                  <a:srgbClr val="333399"/>
                </a:solidFill>
                <a:latin typeface="+mj-lt"/>
                <a:ea typeface="+mj-ea"/>
                <a:cs typeface="+mj-cs"/>
              </a:defRPr>
            </a:lvl1pPr>
            <a:lvl2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charset="-122"/>
              </a:defRPr>
            </a:lvl5pPr>
            <a:lvl6pPr marL="457200" algn="l" rtl="0" fontAlgn="base">
              <a:spcBef>
                <a:spcPct val="0"/>
              </a:spcBef>
              <a:spcAft>
                <a:spcPct val="0"/>
              </a:spcAft>
              <a:defRPr sz="4400">
                <a:solidFill>
                  <a:srgbClr val="333399"/>
                </a:solidFill>
                <a:latin typeface="Arial" panose="020B0604020202020204" pitchFamily="34" charset="0"/>
                <a:ea typeface="黑体" panose="02010609060101010101" charset="-122"/>
              </a:defRPr>
            </a:lvl6pPr>
            <a:lvl7pPr marL="914400" algn="l" rtl="0" fontAlgn="base">
              <a:spcBef>
                <a:spcPct val="0"/>
              </a:spcBef>
              <a:spcAft>
                <a:spcPct val="0"/>
              </a:spcAft>
              <a:defRPr sz="4400">
                <a:solidFill>
                  <a:srgbClr val="333399"/>
                </a:solidFill>
                <a:latin typeface="Arial" panose="020B0604020202020204" pitchFamily="34" charset="0"/>
                <a:ea typeface="黑体" panose="02010609060101010101" charset="-122"/>
              </a:defRPr>
            </a:lvl7pPr>
            <a:lvl8pPr marL="1371600" algn="l" rtl="0" fontAlgn="base">
              <a:spcBef>
                <a:spcPct val="0"/>
              </a:spcBef>
              <a:spcAft>
                <a:spcPct val="0"/>
              </a:spcAft>
              <a:defRPr sz="4400">
                <a:solidFill>
                  <a:srgbClr val="333399"/>
                </a:solidFill>
                <a:latin typeface="Arial" panose="020B0604020202020204" pitchFamily="34" charset="0"/>
                <a:ea typeface="黑体" panose="02010609060101010101" charset="-122"/>
              </a:defRPr>
            </a:lvl8pPr>
            <a:lvl9pPr marL="1828800" algn="l" rtl="0" fontAlgn="base">
              <a:spcBef>
                <a:spcPct val="0"/>
              </a:spcBef>
              <a:spcAft>
                <a:spcPct val="0"/>
              </a:spcAft>
              <a:defRPr sz="4400">
                <a:solidFill>
                  <a:srgbClr val="333399"/>
                </a:solidFill>
                <a:latin typeface="Arial" panose="020B0604020202020204" pitchFamily="34" charset="0"/>
                <a:ea typeface="黑体" panose="02010609060101010101" charset="-122"/>
              </a:defRPr>
            </a:lvl9pPr>
          </a:lstStyle>
          <a:p>
            <a:pPr eaLnBrk="1" hangingPunct="1">
              <a:buFont typeface="Wingdings" panose="05000000000000000000" pitchFamily="2" charset="2"/>
              <a:buNone/>
              <a:defRPr/>
            </a:pPr>
            <a:r>
              <a:rPr lang="zh-CN" altLang="en-US" sz="3600" kern="0" smtClean="0"/>
              <a:t>1.</a:t>
            </a:r>
            <a:r>
              <a:rPr lang="en-US" altLang="zh-CN" sz="3600" kern="0" dirty="0" smtClean="0"/>
              <a:t>2 </a:t>
            </a:r>
            <a:r>
              <a:rPr lang="zh-CN" altLang="en-US" sz="3600" kern="0"/>
              <a:t>深度</a:t>
            </a:r>
            <a:r>
              <a:rPr lang="zh-CN" altLang="en-US" sz="3600" kern="0" smtClean="0"/>
              <a:t>优先遍历的方法和实现</a:t>
            </a:r>
            <a:endParaRPr lang="en-US" altLang="zh-CN" sz="3600" kern="0" dirty="0" smtClean="0"/>
          </a:p>
        </p:txBody>
      </p:sp>
      <p:sp>
        <p:nvSpPr>
          <p:cNvPr id="14" name="文本框 13"/>
          <p:cNvSpPr txBox="1"/>
          <p:nvPr/>
        </p:nvSpPr>
        <p:spPr>
          <a:xfrm>
            <a:off x="1258888" y="5476875"/>
            <a:ext cx="3140075" cy="369888"/>
          </a:xfrm>
          <a:prstGeom prst="rect">
            <a:avLst/>
          </a:prstGeom>
          <a:noFill/>
        </p:spPr>
        <p:txBody>
          <a:bodyPr>
            <a:spAutoFit/>
          </a:bodyPr>
          <a:lstStyle/>
          <a:p>
            <a:pPr>
              <a:defRPr/>
            </a:pPr>
            <a:r>
              <a:rPr lang="zh-CN" altLang="en-US">
                <a:solidFill>
                  <a:srgbClr val="000066"/>
                </a:solidFill>
                <a:latin typeface="+mj-ea"/>
                <a:ea typeface="+mj-ea"/>
              </a:rPr>
              <a:t>访问结果：</a:t>
            </a:r>
            <a:r>
              <a:rPr lang="en-US" altLang="zh-CN">
                <a:solidFill>
                  <a:srgbClr val="000066"/>
                </a:solidFill>
                <a:latin typeface="+mj-ea"/>
                <a:ea typeface="+mj-ea"/>
              </a:rPr>
              <a:t>A B E G F C H D </a:t>
            </a:r>
            <a:endParaRPr lang="zh-CN" altLang="en-US">
              <a:solidFill>
                <a:srgbClr val="000066"/>
              </a:solidFill>
              <a:latin typeface="+mj-ea"/>
              <a:ea typeface="+mj-ea"/>
            </a:endParaRPr>
          </a:p>
        </p:txBody>
      </p:sp>
      <p:sp>
        <p:nvSpPr>
          <p:cNvPr id="32773" name="右箭头 9"/>
          <p:cNvSpPr>
            <a:spLocks noChangeArrowheads="1"/>
          </p:cNvSpPr>
          <p:nvPr/>
        </p:nvSpPr>
        <p:spPr bwMode="auto">
          <a:xfrm>
            <a:off x="4398963" y="4086225"/>
            <a:ext cx="854075" cy="323850"/>
          </a:xfrm>
          <a:prstGeom prst="rightArrow">
            <a:avLst>
              <a:gd name="adj1" fmla="val 50000"/>
              <a:gd name="adj2" fmla="val 50181"/>
            </a:avLst>
          </a:prstGeom>
          <a:solidFill>
            <a:schemeClr val="accent1"/>
          </a:solidFill>
          <a:ln w="9525" algn="ctr">
            <a:solidFill>
              <a:schemeClr val="tx1"/>
            </a:solidFill>
            <a:round/>
          </a:ln>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solidFill>
                <a:schemeClr val="tx1"/>
              </a:solidFill>
              <a:ea typeface="宋体" panose="02010600030101010101" pitchFamily="2" charset="-122"/>
            </a:endParaRPr>
          </a:p>
        </p:txBody>
      </p:sp>
      <p:sp>
        <p:nvSpPr>
          <p:cNvPr id="18" name="文本框 17"/>
          <p:cNvSpPr txBox="1"/>
          <p:nvPr/>
        </p:nvSpPr>
        <p:spPr>
          <a:xfrm>
            <a:off x="4291013" y="3716338"/>
            <a:ext cx="1289050" cy="369887"/>
          </a:xfrm>
          <a:prstGeom prst="rect">
            <a:avLst/>
          </a:prstGeom>
          <a:noFill/>
        </p:spPr>
        <p:txBody>
          <a:bodyPr>
            <a:spAutoFit/>
          </a:bodyPr>
          <a:lstStyle/>
          <a:p>
            <a:pPr>
              <a:defRPr/>
            </a:pPr>
            <a:r>
              <a:rPr lang="zh-CN" altLang="en-US">
                <a:solidFill>
                  <a:srgbClr val="000066"/>
                </a:solidFill>
                <a:latin typeface="+mj-ea"/>
                <a:ea typeface="+mj-ea"/>
              </a:rPr>
              <a:t>判断出栈</a:t>
            </a:r>
            <a:endParaRPr lang="zh-CN" altLang="en-US">
              <a:solidFill>
                <a:srgbClr val="000066"/>
              </a:solidFill>
              <a:latin typeface="+mj-ea"/>
              <a:ea typeface="+mj-ea"/>
            </a:endParaRPr>
          </a:p>
        </p:txBody>
      </p:sp>
      <p:pic>
        <p:nvPicPr>
          <p:cNvPr id="32775"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5362575" y="2905125"/>
            <a:ext cx="1285875" cy="268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6"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5763" y="2708275"/>
            <a:ext cx="3905250" cy="256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7"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91313" y="2809875"/>
            <a:ext cx="1371600" cy="278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文本框 9"/>
          <p:cNvSpPr txBox="1"/>
          <p:nvPr/>
        </p:nvSpPr>
        <p:spPr>
          <a:xfrm>
            <a:off x="5849938" y="2849563"/>
            <a:ext cx="793750" cy="368300"/>
          </a:xfrm>
          <a:prstGeom prst="rect">
            <a:avLst/>
          </a:prstGeom>
          <a:noFill/>
        </p:spPr>
        <p:txBody>
          <a:bodyPr>
            <a:spAutoFit/>
          </a:bodyPr>
          <a:lstStyle/>
          <a:p>
            <a:pPr>
              <a:defRPr/>
            </a:pPr>
            <a:r>
              <a:rPr lang="zh-CN" altLang="en-US">
                <a:solidFill>
                  <a:srgbClr val="FF0000"/>
                </a:solidFill>
                <a:latin typeface="+mj-ea"/>
                <a:ea typeface="+mj-ea"/>
              </a:rPr>
              <a:t>①</a:t>
            </a:r>
            <a:endParaRPr lang="zh-CN" altLang="en-US">
              <a:solidFill>
                <a:srgbClr val="FF0000"/>
              </a:solidFill>
              <a:latin typeface="+mj-ea"/>
              <a:ea typeface="+mj-ea"/>
            </a:endParaRPr>
          </a:p>
        </p:txBody>
      </p:sp>
      <p:sp>
        <p:nvSpPr>
          <p:cNvPr id="11" name="文本框 10"/>
          <p:cNvSpPr txBox="1"/>
          <p:nvPr/>
        </p:nvSpPr>
        <p:spPr>
          <a:xfrm>
            <a:off x="7213600" y="2809875"/>
            <a:ext cx="793750" cy="369888"/>
          </a:xfrm>
          <a:prstGeom prst="rect">
            <a:avLst/>
          </a:prstGeom>
          <a:noFill/>
        </p:spPr>
        <p:txBody>
          <a:bodyPr>
            <a:spAutoFit/>
          </a:bodyPr>
          <a:lstStyle/>
          <a:p>
            <a:pPr>
              <a:defRPr/>
            </a:pPr>
            <a:r>
              <a:rPr lang="zh-CN" altLang="en-US">
                <a:solidFill>
                  <a:srgbClr val="FF0000"/>
                </a:solidFill>
                <a:latin typeface="+mj-ea"/>
                <a:ea typeface="+mj-ea"/>
              </a:rPr>
              <a:t>②</a:t>
            </a:r>
            <a:endParaRPr lang="zh-CN" altLang="en-US">
              <a:solidFill>
                <a:srgbClr val="FF0000"/>
              </a:solidFill>
              <a:latin typeface="+mj-ea"/>
              <a:ea typeface="+mj-ea"/>
            </a:endParaRPr>
          </a:p>
        </p:txBody>
      </p:sp>
    </p:spTree>
  </p:cSld>
  <p:clrMapOvr>
    <a:masterClrMapping/>
  </p:clrMapOvr>
  <p:transition spd="slow" advTm="147941"/>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6443663" y="6370638"/>
            <a:ext cx="2444750" cy="368300"/>
          </a:xfrm>
          <a:prstGeom prst="rect">
            <a:avLst/>
          </a:prstGeom>
          <a:noFill/>
        </p:spPr>
        <p:txBody>
          <a:bodyPr>
            <a:spAutoFit/>
          </a:bodyPr>
          <a:lstStyle/>
          <a:p>
            <a:pPr algn="r" eaLnBrk="1" hangingPunct="1">
              <a:buFont typeface="Arial" panose="020B0604020202020204" pitchFamily="34" charset="0"/>
              <a:buNone/>
              <a:defRPr/>
            </a:pPr>
            <a:r>
              <a:rPr lang="en-US" altLang="zh-CN">
                <a:solidFill>
                  <a:schemeClr val="bg2">
                    <a:lumMod val="25000"/>
                    <a:lumOff val="75000"/>
                  </a:schemeClr>
                </a:solidFill>
              </a:rPr>
              <a:t>16</a:t>
            </a:r>
            <a:endParaRPr lang="zh-CN" altLang="en-US">
              <a:solidFill>
                <a:schemeClr val="bg2">
                  <a:lumMod val="25000"/>
                  <a:lumOff val="75000"/>
                </a:schemeClr>
              </a:solidFill>
            </a:endParaRPr>
          </a:p>
        </p:txBody>
      </p:sp>
      <p:sp>
        <p:nvSpPr>
          <p:cNvPr id="11" name="Rectangle 2"/>
          <p:cNvSpPr txBox="1">
            <a:spLocks noChangeArrowheads="1"/>
          </p:cNvSpPr>
          <p:nvPr/>
        </p:nvSpPr>
        <p:spPr bwMode="auto">
          <a:xfrm>
            <a:off x="1147763" y="295275"/>
            <a:ext cx="7793037" cy="146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sz="4400">
                <a:solidFill>
                  <a:srgbClr val="333399"/>
                </a:solidFill>
                <a:latin typeface="+mj-lt"/>
                <a:ea typeface="+mj-ea"/>
                <a:cs typeface="+mj-cs"/>
              </a:defRPr>
            </a:lvl1pPr>
            <a:lvl2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charset="-122"/>
              </a:defRPr>
            </a:lvl5pPr>
            <a:lvl6pPr marL="457200" algn="l" rtl="0" fontAlgn="base">
              <a:spcBef>
                <a:spcPct val="0"/>
              </a:spcBef>
              <a:spcAft>
                <a:spcPct val="0"/>
              </a:spcAft>
              <a:defRPr sz="4400">
                <a:solidFill>
                  <a:srgbClr val="333399"/>
                </a:solidFill>
                <a:latin typeface="Arial" panose="020B0604020202020204" pitchFamily="34" charset="0"/>
                <a:ea typeface="黑体" panose="02010609060101010101" charset="-122"/>
              </a:defRPr>
            </a:lvl6pPr>
            <a:lvl7pPr marL="914400" algn="l" rtl="0" fontAlgn="base">
              <a:spcBef>
                <a:spcPct val="0"/>
              </a:spcBef>
              <a:spcAft>
                <a:spcPct val="0"/>
              </a:spcAft>
              <a:defRPr sz="4400">
                <a:solidFill>
                  <a:srgbClr val="333399"/>
                </a:solidFill>
                <a:latin typeface="Arial" panose="020B0604020202020204" pitchFamily="34" charset="0"/>
                <a:ea typeface="黑体" panose="02010609060101010101" charset="-122"/>
              </a:defRPr>
            </a:lvl7pPr>
            <a:lvl8pPr marL="1371600" algn="l" rtl="0" fontAlgn="base">
              <a:spcBef>
                <a:spcPct val="0"/>
              </a:spcBef>
              <a:spcAft>
                <a:spcPct val="0"/>
              </a:spcAft>
              <a:defRPr sz="4400">
                <a:solidFill>
                  <a:srgbClr val="333399"/>
                </a:solidFill>
                <a:latin typeface="Arial" panose="020B0604020202020204" pitchFamily="34" charset="0"/>
                <a:ea typeface="黑体" panose="02010609060101010101" charset="-122"/>
              </a:defRPr>
            </a:lvl8pPr>
            <a:lvl9pPr marL="1828800" algn="l" rtl="0" fontAlgn="base">
              <a:spcBef>
                <a:spcPct val="0"/>
              </a:spcBef>
              <a:spcAft>
                <a:spcPct val="0"/>
              </a:spcAft>
              <a:defRPr sz="4400">
                <a:solidFill>
                  <a:srgbClr val="333399"/>
                </a:solidFill>
                <a:latin typeface="Arial" panose="020B0604020202020204" pitchFamily="34" charset="0"/>
                <a:ea typeface="黑体" panose="02010609060101010101" charset="-122"/>
              </a:defRPr>
            </a:lvl9pPr>
          </a:lstStyle>
          <a:p>
            <a:pPr eaLnBrk="1" hangingPunct="1">
              <a:buFont typeface="Wingdings" panose="05000000000000000000" pitchFamily="2" charset="2"/>
              <a:buNone/>
              <a:defRPr/>
            </a:pPr>
            <a:r>
              <a:rPr lang="zh-CN" altLang="en-US" sz="3600" kern="0" smtClean="0"/>
              <a:t>1.</a:t>
            </a:r>
            <a:r>
              <a:rPr lang="en-US" altLang="zh-CN" sz="3600" kern="0" smtClean="0"/>
              <a:t>2</a:t>
            </a:r>
            <a:r>
              <a:rPr lang="zh-CN" altLang="en-US" sz="3600" kern="0"/>
              <a:t>深度优先遍历的方法和实现</a:t>
            </a:r>
            <a:endParaRPr lang="en-US" altLang="zh-CN" sz="3600" kern="0" dirty="0"/>
          </a:p>
        </p:txBody>
      </p:sp>
      <p:sp>
        <p:nvSpPr>
          <p:cNvPr id="13" name="文本框 12"/>
          <p:cNvSpPr txBox="1"/>
          <p:nvPr/>
        </p:nvSpPr>
        <p:spPr>
          <a:xfrm>
            <a:off x="1147763" y="1911350"/>
            <a:ext cx="1479550" cy="369888"/>
          </a:xfrm>
          <a:prstGeom prst="rect">
            <a:avLst/>
          </a:prstGeom>
          <a:noFill/>
        </p:spPr>
        <p:txBody>
          <a:bodyPr>
            <a:spAutoFit/>
          </a:bodyPr>
          <a:lstStyle/>
          <a:p>
            <a:pPr>
              <a:defRPr/>
            </a:pPr>
            <a:r>
              <a:rPr lang="zh-CN" altLang="en-US">
                <a:solidFill>
                  <a:srgbClr val="000066"/>
                </a:solidFill>
                <a:latin typeface="+mj-ea"/>
                <a:ea typeface="+mj-ea"/>
              </a:rPr>
              <a:t>算法实现：</a:t>
            </a:r>
            <a:endParaRPr lang="zh-CN" altLang="en-US">
              <a:solidFill>
                <a:srgbClr val="000066"/>
              </a:solidFill>
              <a:latin typeface="+mj-ea"/>
              <a:ea typeface="+mj-ea"/>
            </a:endParaRPr>
          </a:p>
        </p:txBody>
      </p:sp>
      <p:pic>
        <p:nvPicPr>
          <p:cNvPr id="34821" name="图片 2"/>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755650" y="2781300"/>
            <a:ext cx="7839075" cy="2762250"/>
          </a:xfrm>
          <a:prstGeom prst="rect">
            <a:avLst/>
          </a:prstGeom>
          <a:noFill/>
          <a:ln w="9525">
            <a:solidFill>
              <a:srgbClr val="5A93CA"/>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spd="slow" advTm="437"/>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6443663" y="6370638"/>
            <a:ext cx="2444750" cy="368300"/>
          </a:xfrm>
          <a:prstGeom prst="rect">
            <a:avLst/>
          </a:prstGeom>
          <a:noFill/>
        </p:spPr>
        <p:txBody>
          <a:bodyPr>
            <a:spAutoFit/>
          </a:bodyPr>
          <a:lstStyle/>
          <a:p>
            <a:pPr algn="r" eaLnBrk="1" hangingPunct="1">
              <a:buFont typeface="Arial" panose="020B0604020202020204" pitchFamily="34" charset="0"/>
              <a:buNone/>
              <a:defRPr/>
            </a:pPr>
            <a:r>
              <a:rPr lang="en-US" altLang="zh-CN">
                <a:solidFill>
                  <a:schemeClr val="bg2">
                    <a:lumMod val="25000"/>
                    <a:lumOff val="75000"/>
                  </a:schemeClr>
                </a:solidFill>
              </a:rPr>
              <a:t>16</a:t>
            </a:r>
            <a:endParaRPr lang="zh-CN" altLang="en-US">
              <a:solidFill>
                <a:schemeClr val="bg2">
                  <a:lumMod val="25000"/>
                  <a:lumOff val="75000"/>
                </a:schemeClr>
              </a:solidFill>
            </a:endParaRPr>
          </a:p>
        </p:txBody>
      </p:sp>
      <p:sp>
        <p:nvSpPr>
          <p:cNvPr id="11" name="Rectangle 2"/>
          <p:cNvSpPr txBox="1">
            <a:spLocks noChangeArrowheads="1"/>
          </p:cNvSpPr>
          <p:nvPr/>
        </p:nvSpPr>
        <p:spPr bwMode="auto">
          <a:xfrm>
            <a:off x="539433" y="44450"/>
            <a:ext cx="7793037" cy="146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sz="4400">
                <a:solidFill>
                  <a:srgbClr val="333399"/>
                </a:solidFill>
                <a:latin typeface="+mj-lt"/>
                <a:ea typeface="+mj-ea"/>
                <a:cs typeface="+mj-cs"/>
              </a:defRPr>
            </a:lvl1pPr>
            <a:lvl2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charset="-122"/>
              </a:defRPr>
            </a:lvl5pPr>
            <a:lvl6pPr marL="457200" algn="l" rtl="0" fontAlgn="base">
              <a:spcBef>
                <a:spcPct val="0"/>
              </a:spcBef>
              <a:spcAft>
                <a:spcPct val="0"/>
              </a:spcAft>
              <a:defRPr sz="4400">
                <a:solidFill>
                  <a:srgbClr val="333399"/>
                </a:solidFill>
                <a:latin typeface="Arial" panose="020B0604020202020204" pitchFamily="34" charset="0"/>
                <a:ea typeface="黑体" panose="02010609060101010101" charset="-122"/>
              </a:defRPr>
            </a:lvl6pPr>
            <a:lvl7pPr marL="914400" algn="l" rtl="0" fontAlgn="base">
              <a:spcBef>
                <a:spcPct val="0"/>
              </a:spcBef>
              <a:spcAft>
                <a:spcPct val="0"/>
              </a:spcAft>
              <a:defRPr sz="4400">
                <a:solidFill>
                  <a:srgbClr val="333399"/>
                </a:solidFill>
                <a:latin typeface="Arial" panose="020B0604020202020204" pitchFamily="34" charset="0"/>
                <a:ea typeface="黑体" panose="02010609060101010101" charset="-122"/>
              </a:defRPr>
            </a:lvl7pPr>
            <a:lvl8pPr marL="1371600" algn="l" rtl="0" fontAlgn="base">
              <a:spcBef>
                <a:spcPct val="0"/>
              </a:spcBef>
              <a:spcAft>
                <a:spcPct val="0"/>
              </a:spcAft>
              <a:defRPr sz="4400">
                <a:solidFill>
                  <a:srgbClr val="333399"/>
                </a:solidFill>
                <a:latin typeface="Arial" panose="020B0604020202020204" pitchFamily="34" charset="0"/>
                <a:ea typeface="黑体" panose="02010609060101010101" charset="-122"/>
              </a:defRPr>
            </a:lvl8pPr>
            <a:lvl9pPr marL="1828800" algn="l" rtl="0" fontAlgn="base">
              <a:spcBef>
                <a:spcPct val="0"/>
              </a:spcBef>
              <a:spcAft>
                <a:spcPct val="0"/>
              </a:spcAft>
              <a:defRPr sz="4400">
                <a:solidFill>
                  <a:srgbClr val="333399"/>
                </a:solidFill>
                <a:latin typeface="Arial" panose="020B0604020202020204" pitchFamily="34" charset="0"/>
                <a:ea typeface="黑体" panose="02010609060101010101" charset="-122"/>
              </a:defRPr>
            </a:lvl9pPr>
          </a:lstStyle>
          <a:p>
            <a:pPr eaLnBrk="1" hangingPunct="1">
              <a:buFont typeface="Wingdings" panose="05000000000000000000" pitchFamily="2" charset="2"/>
              <a:buNone/>
              <a:defRPr/>
            </a:pPr>
            <a:r>
              <a:rPr lang="zh-CN" altLang="en-US" sz="3600" kern="0" smtClean="0"/>
              <a:t>1.</a:t>
            </a:r>
            <a:r>
              <a:rPr lang="en-US" altLang="zh-CN" sz="3600" kern="0" smtClean="0"/>
              <a:t>3</a:t>
            </a:r>
            <a:r>
              <a:rPr lang="zh-CN" altLang="en-US" sz="3600" kern="0"/>
              <a:t>为什么说全排列和子集问题</a:t>
            </a:r>
            <a:r>
              <a:rPr lang="zh-CN" altLang="en-US" sz="3600" kern="0"/>
              <a:t>重要</a:t>
            </a:r>
            <a:endParaRPr lang="zh-CN" altLang="en-US" sz="3600" kern="0"/>
          </a:p>
        </p:txBody>
      </p:sp>
      <p:grpSp>
        <p:nvGrpSpPr>
          <p:cNvPr id="6" name="组合 5"/>
          <p:cNvGrpSpPr/>
          <p:nvPr/>
        </p:nvGrpSpPr>
        <p:grpSpPr>
          <a:xfrm>
            <a:off x="612140" y="1988820"/>
            <a:ext cx="3931285" cy="1894205"/>
            <a:chOff x="1464" y="2358"/>
            <a:chExt cx="6191" cy="2983"/>
          </a:xfrm>
        </p:grpSpPr>
        <p:sp>
          <p:nvSpPr>
            <p:cNvPr id="2" name="文本框 1"/>
            <p:cNvSpPr txBox="1"/>
            <p:nvPr/>
          </p:nvSpPr>
          <p:spPr>
            <a:xfrm>
              <a:off x="1464" y="2358"/>
              <a:ext cx="6191" cy="580"/>
            </a:xfrm>
            <a:prstGeom prst="rect">
              <a:avLst/>
            </a:prstGeom>
            <a:noFill/>
          </p:spPr>
          <p:txBody>
            <a:bodyPr wrap="square" rtlCol="0">
              <a:spAutoFit/>
            </a:bodyPr>
            <a:p>
              <a:r>
                <a:rPr lang="zh-CN" altLang="en-US"/>
                <a:t>（</a:t>
              </a:r>
              <a:r>
                <a:rPr lang="en-US" altLang="zh-CN"/>
                <a:t>1</a:t>
              </a:r>
              <a:r>
                <a:rPr lang="zh-CN" altLang="en-US"/>
                <a:t>）思考机器人路径问题？</a:t>
              </a:r>
              <a:endParaRPr lang="zh-CN" altLang="en-US"/>
            </a:p>
          </p:txBody>
        </p:sp>
        <p:pic>
          <p:nvPicPr>
            <p:cNvPr id="3" name="图片 -2147482500" descr="IMG_256"/>
            <p:cNvPicPr>
              <a:picLocks noChangeAspect="1"/>
            </p:cNvPicPr>
            <p:nvPr/>
          </p:nvPicPr>
          <p:blipFill>
            <a:blip r:embed="rId1"/>
            <a:stretch>
              <a:fillRect/>
            </a:stretch>
          </p:blipFill>
          <p:spPr>
            <a:xfrm>
              <a:off x="1871" y="3175"/>
              <a:ext cx="4976" cy="2166"/>
            </a:xfrm>
            <a:prstGeom prst="rect">
              <a:avLst/>
            </a:prstGeom>
            <a:noFill/>
            <a:ln w="9525">
              <a:noFill/>
            </a:ln>
          </p:spPr>
        </p:pic>
      </p:grpSp>
      <p:grpSp>
        <p:nvGrpSpPr>
          <p:cNvPr id="7" name="组合 6"/>
          <p:cNvGrpSpPr/>
          <p:nvPr/>
        </p:nvGrpSpPr>
        <p:grpSpPr>
          <a:xfrm>
            <a:off x="4860290" y="1988820"/>
            <a:ext cx="3930650" cy="2379980"/>
            <a:chOff x="1417" y="5627"/>
            <a:chExt cx="6190" cy="3748"/>
          </a:xfrm>
        </p:grpSpPr>
        <p:sp>
          <p:nvSpPr>
            <p:cNvPr id="4" name="文本框 3"/>
            <p:cNvSpPr txBox="1"/>
            <p:nvPr/>
          </p:nvSpPr>
          <p:spPr>
            <a:xfrm>
              <a:off x="1417" y="5627"/>
              <a:ext cx="6191" cy="580"/>
            </a:xfrm>
            <a:prstGeom prst="rect">
              <a:avLst/>
            </a:prstGeom>
            <a:noFill/>
          </p:spPr>
          <p:txBody>
            <a:bodyPr wrap="square" rtlCol="0">
              <a:spAutoFit/>
            </a:bodyPr>
            <a:p>
              <a:r>
                <a:rPr lang="zh-CN" altLang="en-US"/>
                <a:t>（</a:t>
              </a:r>
              <a:r>
                <a:rPr lang="en-US" altLang="zh-CN"/>
                <a:t>2</a:t>
              </a:r>
              <a:r>
                <a:rPr lang="zh-CN" altLang="en-US"/>
                <a:t>）</a:t>
              </a:r>
              <a:r>
                <a:rPr lang="en-US" altLang="zh-CN"/>
                <a:t>0-1</a:t>
              </a:r>
              <a:r>
                <a:rPr lang="zh-CN" altLang="en-US"/>
                <a:t>背包问题？</a:t>
              </a:r>
              <a:endParaRPr lang="zh-CN" altLang="en-US"/>
            </a:p>
          </p:txBody>
        </p:sp>
        <p:pic>
          <p:nvPicPr>
            <p:cNvPr id="5" name="图片 4"/>
            <p:cNvPicPr>
              <a:picLocks noChangeAspect="1"/>
            </p:cNvPicPr>
            <p:nvPr/>
          </p:nvPicPr>
          <p:blipFill>
            <a:blip r:embed="rId2"/>
            <a:stretch>
              <a:fillRect/>
            </a:stretch>
          </p:blipFill>
          <p:spPr>
            <a:xfrm>
              <a:off x="1757" y="6421"/>
              <a:ext cx="5113" cy="2955"/>
            </a:xfrm>
            <a:prstGeom prst="rect">
              <a:avLst/>
            </a:prstGeom>
          </p:spPr>
        </p:pic>
      </p:grpSp>
      <p:sp>
        <p:nvSpPr>
          <p:cNvPr id="8" name="文本框 7"/>
          <p:cNvSpPr txBox="1"/>
          <p:nvPr/>
        </p:nvSpPr>
        <p:spPr>
          <a:xfrm>
            <a:off x="755650" y="4725035"/>
            <a:ext cx="7136130" cy="694055"/>
          </a:xfrm>
          <a:prstGeom prst="rect">
            <a:avLst/>
          </a:prstGeom>
          <a:noFill/>
        </p:spPr>
        <p:txBody>
          <a:bodyPr wrap="square" rtlCol="0">
            <a:noAutofit/>
          </a:bodyPr>
          <a:p>
            <a:r>
              <a:rPr lang="zh-CN" altLang="en-US"/>
              <a:t>尝试列出这两个问题的所有可能解？或者说列出问题的</a:t>
            </a:r>
            <a:r>
              <a:rPr lang="zh-CN" altLang="en-US"/>
              <a:t>搜索树。</a:t>
            </a:r>
            <a:endParaRPr lang="zh-CN" altLang="en-US"/>
          </a:p>
        </p:txBody>
      </p:sp>
    </p:spTree>
  </p:cSld>
  <p:clrMapOvr>
    <a:masterClrMapping/>
  </p:clrMapOvr>
  <p:transition spd="slow" advTm="437"/>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0"/>
          </p:nvPr>
        </p:nvSpPr>
        <p:spPr/>
        <p:txBody>
          <a:bodyPr/>
          <a:p>
            <a:pPr>
              <a:defRPr/>
            </a:pPr>
            <a:r>
              <a:rPr lang="de-DE" altLang="en-US"/>
              <a:t>Page </a:t>
            </a:r>
            <a:r>
              <a:rPr lang="de-DE" altLang="en-US">
                <a:sym typeface="MS UI Gothic" panose="020B0600070205080204" pitchFamily="34" charset="-128"/>
              </a:rPr>
              <a:t></a:t>
            </a:r>
            <a:r>
              <a:rPr lang="de-DE" altLang="en-US"/>
              <a:t> </a:t>
            </a:r>
            <a:fld id="{AB2E83DC-661B-4DCC-B4A3-95AD0DF58E27}" type="slidenum">
              <a:rPr lang="zh-CN" altLang="en-US" smtClean="0"/>
            </a:fld>
            <a:endParaRPr lang="en-US" altLang="zh-CN"/>
          </a:p>
        </p:txBody>
      </p:sp>
      <p:sp>
        <p:nvSpPr>
          <p:cNvPr id="11" name="Rectangle 2"/>
          <p:cNvSpPr txBox="1">
            <a:spLocks noChangeArrowheads="1"/>
          </p:cNvSpPr>
          <p:nvPr/>
        </p:nvSpPr>
        <p:spPr bwMode="auto">
          <a:xfrm>
            <a:off x="395605" y="367030"/>
            <a:ext cx="7792720"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sz="4400">
                <a:solidFill>
                  <a:srgbClr val="333399"/>
                </a:solidFill>
                <a:latin typeface="+mj-lt"/>
                <a:ea typeface="+mj-ea"/>
                <a:cs typeface="+mj-cs"/>
              </a:defRPr>
            </a:lvl1pPr>
            <a:lvl2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charset="-122"/>
              </a:defRPr>
            </a:lvl5pPr>
            <a:lvl6pPr marL="457200" algn="l" rtl="0" fontAlgn="base">
              <a:spcBef>
                <a:spcPct val="0"/>
              </a:spcBef>
              <a:spcAft>
                <a:spcPct val="0"/>
              </a:spcAft>
              <a:defRPr sz="4400">
                <a:solidFill>
                  <a:srgbClr val="333399"/>
                </a:solidFill>
                <a:latin typeface="Arial" panose="020B0604020202020204" pitchFamily="34" charset="0"/>
                <a:ea typeface="黑体" panose="02010609060101010101" charset="-122"/>
              </a:defRPr>
            </a:lvl6pPr>
            <a:lvl7pPr marL="914400" algn="l" rtl="0" fontAlgn="base">
              <a:spcBef>
                <a:spcPct val="0"/>
              </a:spcBef>
              <a:spcAft>
                <a:spcPct val="0"/>
              </a:spcAft>
              <a:defRPr sz="4400">
                <a:solidFill>
                  <a:srgbClr val="333399"/>
                </a:solidFill>
                <a:latin typeface="Arial" panose="020B0604020202020204" pitchFamily="34" charset="0"/>
                <a:ea typeface="黑体" panose="02010609060101010101" charset="-122"/>
              </a:defRPr>
            </a:lvl7pPr>
            <a:lvl8pPr marL="1371600" algn="l" rtl="0" fontAlgn="base">
              <a:spcBef>
                <a:spcPct val="0"/>
              </a:spcBef>
              <a:spcAft>
                <a:spcPct val="0"/>
              </a:spcAft>
              <a:defRPr sz="4400">
                <a:solidFill>
                  <a:srgbClr val="333399"/>
                </a:solidFill>
                <a:latin typeface="Arial" panose="020B0604020202020204" pitchFamily="34" charset="0"/>
                <a:ea typeface="黑体" panose="02010609060101010101" charset="-122"/>
              </a:defRPr>
            </a:lvl8pPr>
            <a:lvl9pPr marL="1828800" algn="l" rtl="0" fontAlgn="base">
              <a:spcBef>
                <a:spcPct val="0"/>
              </a:spcBef>
              <a:spcAft>
                <a:spcPct val="0"/>
              </a:spcAft>
              <a:defRPr sz="4400">
                <a:solidFill>
                  <a:srgbClr val="333399"/>
                </a:solidFill>
                <a:latin typeface="Arial" panose="020B0604020202020204" pitchFamily="34" charset="0"/>
                <a:ea typeface="黑体" panose="02010609060101010101" charset="-122"/>
              </a:defRPr>
            </a:lvl9pPr>
          </a:lstStyle>
          <a:p>
            <a:pPr eaLnBrk="1" hangingPunct="1">
              <a:buFont typeface="Wingdings" panose="05000000000000000000" pitchFamily="2" charset="2"/>
              <a:buNone/>
              <a:defRPr/>
            </a:pPr>
            <a:r>
              <a:rPr lang="en-US" altLang="zh-CN" sz="3600" kern="0" smtClean="0"/>
              <a:t>2</a:t>
            </a:r>
            <a:r>
              <a:rPr lang="zh-CN" altLang="en-US" sz="3600" kern="0" smtClean="0"/>
              <a:t>.</a:t>
            </a:r>
            <a:r>
              <a:rPr lang="en-US" altLang="zh-CN" sz="3600" kern="0" smtClean="0"/>
              <a:t>1</a:t>
            </a:r>
            <a:r>
              <a:rPr lang="zh-CN" altLang="en-US" sz="3600" kern="0" smtClean="0"/>
              <a:t>全排列</a:t>
            </a:r>
            <a:r>
              <a:rPr lang="en-US" altLang="zh-CN" sz="3600" kern="0" smtClean="0"/>
              <a:t>I(</a:t>
            </a:r>
            <a:r>
              <a:rPr lang="zh-CN" altLang="en-US" sz="3600" kern="0" smtClean="0"/>
              <a:t>没有重复元素的全排列</a:t>
            </a:r>
            <a:r>
              <a:rPr lang="en-US" altLang="zh-CN" sz="3600" kern="0" smtClean="0"/>
              <a:t>)</a:t>
            </a:r>
            <a:endParaRPr lang="en-US" altLang="zh-CN" sz="3600" kern="0" smtClean="0"/>
          </a:p>
        </p:txBody>
      </p:sp>
      <p:sp>
        <p:nvSpPr>
          <p:cNvPr id="14" name="文本框 13"/>
          <p:cNvSpPr txBox="1"/>
          <p:nvPr/>
        </p:nvSpPr>
        <p:spPr>
          <a:xfrm>
            <a:off x="539750" y="1557020"/>
            <a:ext cx="4032250" cy="442595"/>
          </a:xfrm>
          <a:prstGeom prst="rect">
            <a:avLst/>
          </a:prstGeom>
          <a:noFill/>
        </p:spPr>
        <p:txBody>
          <a:bodyPr>
            <a:noAutofit/>
          </a:bodyPr>
          <a:p>
            <a:pPr>
              <a:defRPr/>
            </a:pPr>
            <a:r>
              <a:rPr lang="zh-CN" altLang="en-US">
                <a:solidFill>
                  <a:srgbClr val="000066"/>
                </a:solidFill>
                <a:latin typeface="+mj-ea"/>
                <a:ea typeface="+mj-ea"/>
              </a:rPr>
              <a:t>假设有数组元素</a:t>
            </a:r>
            <a:r>
              <a:rPr lang="en-US" altLang="zh-CN">
                <a:solidFill>
                  <a:srgbClr val="000066"/>
                </a:solidFill>
                <a:latin typeface="+mj-ea"/>
                <a:ea typeface="+mj-ea"/>
              </a:rPr>
              <a:t>nums = [1,2,3] </a:t>
            </a:r>
            <a:endParaRPr lang="zh-CN" altLang="en-US">
              <a:solidFill>
                <a:srgbClr val="000066"/>
              </a:solidFill>
              <a:latin typeface="+mj-ea"/>
              <a:ea typeface="+mj-ea"/>
            </a:endParaRPr>
          </a:p>
        </p:txBody>
      </p:sp>
      <p:sp>
        <p:nvSpPr>
          <p:cNvPr id="5" name="文本框 4"/>
          <p:cNvSpPr txBox="1"/>
          <p:nvPr/>
        </p:nvSpPr>
        <p:spPr>
          <a:xfrm>
            <a:off x="539750" y="1988820"/>
            <a:ext cx="4481195" cy="448945"/>
          </a:xfrm>
          <a:prstGeom prst="rect">
            <a:avLst/>
          </a:prstGeom>
          <a:noFill/>
        </p:spPr>
        <p:txBody>
          <a:bodyPr>
            <a:noAutofit/>
          </a:bodyPr>
          <a:p>
            <a:pPr>
              <a:defRPr/>
            </a:pPr>
            <a:r>
              <a:rPr lang="zh-CN" altLang="en-US">
                <a:solidFill>
                  <a:srgbClr val="000066"/>
                </a:solidFill>
                <a:latin typeface="+mj-ea"/>
                <a:ea typeface="+mj-ea"/>
              </a:rPr>
              <a:t>找出</a:t>
            </a:r>
            <a:r>
              <a:rPr lang="en-US" altLang="zh-CN">
                <a:solidFill>
                  <a:srgbClr val="000066"/>
                </a:solidFill>
                <a:latin typeface="+mj-ea"/>
                <a:ea typeface="+mj-ea"/>
              </a:rPr>
              <a:t>nums</a:t>
            </a:r>
            <a:r>
              <a:rPr lang="zh-CN" altLang="en-US">
                <a:solidFill>
                  <a:srgbClr val="000066"/>
                </a:solidFill>
                <a:latin typeface="+mj-ea"/>
                <a:ea typeface="+mj-ea"/>
              </a:rPr>
              <a:t>数组元素所有的全排列集合？</a:t>
            </a:r>
            <a:r>
              <a:rPr lang="en-US" altLang="zh-CN">
                <a:solidFill>
                  <a:srgbClr val="000066"/>
                </a:solidFill>
                <a:latin typeface="+mj-ea"/>
                <a:ea typeface="+mj-ea"/>
              </a:rPr>
              <a:t> </a:t>
            </a:r>
            <a:endParaRPr lang="zh-CN" altLang="en-US">
              <a:solidFill>
                <a:srgbClr val="000066"/>
              </a:solidFill>
              <a:latin typeface="+mj-ea"/>
              <a:ea typeface="+mj-ea"/>
            </a:endParaRPr>
          </a:p>
        </p:txBody>
      </p:sp>
      <p:sp>
        <p:nvSpPr>
          <p:cNvPr id="7" name="文本框 6"/>
          <p:cNvSpPr txBox="1"/>
          <p:nvPr/>
        </p:nvSpPr>
        <p:spPr>
          <a:xfrm>
            <a:off x="576580" y="3429000"/>
            <a:ext cx="2649855" cy="1005840"/>
          </a:xfrm>
          <a:prstGeom prst="rect">
            <a:avLst/>
          </a:prstGeom>
          <a:solidFill>
            <a:schemeClr val="accent1">
              <a:lumMod val="60000"/>
              <a:lumOff val="40000"/>
            </a:schemeClr>
          </a:solidFill>
        </p:spPr>
        <p:txBody>
          <a:bodyPr>
            <a:noAutofit/>
          </a:bodyPr>
          <a:p>
            <a:pPr algn="ctr">
              <a:defRPr/>
            </a:pPr>
            <a:r>
              <a:rPr lang="en-US" altLang="zh-CN">
                <a:solidFill>
                  <a:srgbClr val="000066"/>
                </a:solidFill>
                <a:latin typeface="+mj-ea"/>
                <a:ea typeface="+mj-ea"/>
              </a:rPr>
              <a:t>[[1,2,3],[1,3,2],[2,1,3]</a:t>
            </a:r>
            <a:endParaRPr lang="en-US" altLang="zh-CN">
              <a:solidFill>
                <a:srgbClr val="000066"/>
              </a:solidFill>
              <a:latin typeface="+mj-ea"/>
              <a:ea typeface="+mj-ea"/>
            </a:endParaRPr>
          </a:p>
          <a:p>
            <a:pPr algn="ctr">
              <a:defRPr/>
            </a:pPr>
            <a:endParaRPr lang="en-US" altLang="zh-CN">
              <a:solidFill>
                <a:srgbClr val="000066"/>
              </a:solidFill>
              <a:latin typeface="+mj-ea"/>
              <a:ea typeface="+mj-ea"/>
            </a:endParaRPr>
          </a:p>
          <a:p>
            <a:pPr algn="ctr">
              <a:defRPr/>
            </a:pPr>
            <a:r>
              <a:rPr lang="en-US" altLang="zh-CN">
                <a:solidFill>
                  <a:srgbClr val="000066"/>
                </a:solidFill>
                <a:latin typeface="+mj-ea"/>
                <a:ea typeface="+mj-ea"/>
              </a:rPr>
              <a:t>[2,3,1],[3,1,2],[3,2,1]] </a:t>
            </a:r>
            <a:endParaRPr lang="zh-CN" altLang="en-US">
              <a:solidFill>
                <a:srgbClr val="000066"/>
              </a:solidFill>
              <a:latin typeface="+mj-ea"/>
              <a:ea typeface="+mj-ea"/>
            </a:endParaRPr>
          </a:p>
        </p:txBody>
      </p:sp>
      <p:sp>
        <p:nvSpPr>
          <p:cNvPr id="32773" name="右箭头 9"/>
          <p:cNvSpPr>
            <a:spLocks noChangeArrowheads="1"/>
          </p:cNvSpPr>
          <p:nvPr/>
        </p:nvSpPr>
        <p:spPr bwMode="auto">
          <a:xfrm>
            <a:off x="3348355" y="3842385"/>
            <a:ext cx="1529715" cy="497840"/>
          </a:xfrm>
          <a:prstGeom prst="rightArrow">
            <a:avLst>
              <a:gd name="adj1" fmla="val 50000"/>
              <a:gd name="adj2" fmla="val 50181"/>
            </a:avLst>
          </a:prstGeom>
          <a:solidFill>
            <a:schemeClr val="accent1"/>
          </a:solidFill>
          <a:ln w="9525" algn="ctr">
            <a:solidFill>
              <a:schemeClr val="tx1"/>
            </a:solidFill>
            <a:round/>
          </a:ln>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solidFill>
                <a:schemeClr val="tx1"/>
              </a:solidFill>
              <a:ea typeface="宋体" panose="02010600030101010101" pitchFamily="2" charset="-122"/>
            </a:endParaRPr>
          </a:p>
        </p:txBody>
      </p:sp>
      <p:sp>
        <p:nvSpPr>
          <p:cNvPr id="9" name="文本框 8"/>
          <p:cNvSpPr txBox="1"/>
          <p:nvPr/>
        </p:nvSpPr>
        <p:spPr>
          <a:xfrm>
            <a:off x="3348355" y="3501390"/>
            <a:ext cx="1456690" cy="429895"/>
          </a:xfrm>
          <a:prstGeom prst="rect">
            <a:avLst/>
          </a:prstGeom>
          <a:noFill/>
        </p:spPr>
        <p:txBody>
          <a:bodyPr>
            <a:noAutofit/>
          </a:bodyPr>
          <a:p>
            <a:pPr>
              <a:defRPr/>
            </a:pPr>
            <a:r>
              <a:rPr lang="zh-CN" altLang="en-US">
                <a:solidFill>
                  <a:srgbClr val="000066"/>
                </a:solidFill>
                <a:latin typeface="+mj-ea"/>
                <a:ea typeface="+mj-ea"/>
              </a:rPr>
              <a:t>转成树结构</a:t>
            </a:r>
            <a:r>
              <a:rPr lang="en-US" altLang="zh-CN">
                <a:solidFill>
                  <a:srgbClr val="000066"/>
                </a:solidFill>
                <a:latin typeface="+mj-ea"/>
                <a:ea typeface="+mj-ea"/>
              </a:rPr>
              <a:t> </a:t>
            </a:r>
            <a:endParaRPr lang="zh-CN" altLang="en-US">
              <a:solidFill>
                <a:srgbClr val="000066"/>
              </a:solidFill>
              <a:latin typeface="+mj-ea"/>
              <a:ea typeface="+mj-ea"/>
            </a:endParaRPr>
          </a:p>
        </p:txBody>
      </p:sp>
      <p:grpSp>
        <p:nvGrpSpPr>
          <p:cNvPr id="72" name="组合 71"/>
          <p:cNvGrpSpPr/>
          <p:nvPr/>
        </p:nvGrpSpPr>
        <p:grpSpPr>
          <a:xfrm>
            <a:off x="5220335" y="1988820"/>
            <a:ext cx="3688080" cy="2864485"/>
            <a:chOff x="8221" y="3132"/>
            <a:chExt cx="5808" cy="4511"/>
          </a:xfrm>
        </p:grpSpPr>
        <p:grpSp>
          <p:nvGrpSpPr>
            <p:cNvPr id="13" name="组合 12"/>
            <p:cNvGrpSpPr/>
            <p:nvPr/>
          </p:nvGrpSpPr>
          <p:grpSpPr>
            <a:xfrm>
              <a:off x="10546" y="3132"/>
              <a:ext cx="1018" cy="916"/>
              <a:chOff x="10489" y="3359"/>
              <a:chExt cx="1018" cy="916"/>
            </a:xfrm>
          </p:grpSpPr>
          <p:sp>
            <p:nvSpPr>
              <p:cNvPr id="10" name="椭圆 9"/>
              <p:cNvSpPr/>
              <p:nvPr/>
            </p:nvSpPr>
            <p:spPr>
              <a:xfrm>
                <a:off x="10489" y="3359"/>
                <a:ext cx="1018" cy="917"/>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2" name="文本框 11"/>
              <p:cNvSpPr txBox="1"/>
              <p:nvPr/>
            </p:nvSpPr>
            <p:spPr>
              <a:xfrm>
                <a:off x="10602" y="3586"/>
                <a:ext cx="874" cy="552"/>
              </a:xfrm>
              <a:prstGeom prst="rect">
                <a:avLst/>
              </a:prstGeom>
              <a:noFill/>
            </p:spPr>
            <p:txBody>
              <a:bodyPr>
                <a:noAutofit/>
              </a:bodyPr>
              <a:p>
                <a:pPr>
                  <a:defRPr/>
                </a:pPr>
                <a:r>
                  <a:rPr lang="en-US" sz="1400">
                    <a:solidFill>
                      <a:srgbClr val="000066"/>
                    </a:solidFill>
                    <a:latin typeface="+mj-ea"/>
                    <a:ea typeface="+mj-ea"/>
                  </a:rPr>
                  <a:t>start</a:t>
                </a:r>
                <a:endParaRPr lang="en-US" sz="1400">
                  <a:solidFill>
                    <a:srgbClr val="000066"/>
                  </a:solidFill>
                  <a:latin typeface="+mj-ea"/>
                  <a:ea typeface="+mj-ea"/>
                </a:endParaRPr>
              </a:p>
            </p:txBody>
          </p:sp>
        </p:grpSp>
        <p:grpSp>
          <p:nvGrpSpPr>
            <p:cNvPr id="15" name="组合 14"/>
            <p:cNvGrpSpPr/>
            <p:nvPr/>
          </p:nvGrpSpPr>
          <p:grpSpPr>
            <a:xfrm>
              <a:off x="8675" y="4607"/>
              <a:ext cx="1018" cy="917"/>
              <a:chOff x="10489" y="3359"/>
              <a:chExt cx="1018" cy="917"/>
            </a:xfrm>
          </p:grpSpPr>
          <p:sp>
            <p:nvSpPr>
              <p:cNvPr id="16" name="椭圆 15"/>
              <p:cNvSpPr/>
              <p:nvPr/>
            </p:nvSpPr>
            <p:spPr>
              <a:xfrm>
                <a:off x="10489" y="3359"/>
                <a:ext cx="1018" cy="917"/>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7" name="文本框 16"/>
              <p:cNvSpPr txBox="1"/>
              <p:nvPr/>
            </p:nvSpPr>
            <p:spPr>
              <a:xfrm>
                <a:off x="10521" y="3585"/>
                <a:ext cx="874" cy="552"/>
              </a:xfrm>
              <a:prstGeom prst="rect">
                <a:avLst/>
              </a:prstGeom>
              <a:noFill/>
            </p:spPr>
            <p:txBody>
              <a:bodyPr>
                <a:noAutofit/>
              </a:bodyPr>
              <a:p>
                <a:pPr algn="ctr">
                  <a:defRPr/>
                </a:pPr>
                <a:r>
                  <a:rPr lang="en-US" sz="1400">
                    <a:solidFill>
                      <a:srgbClr val="000066"/>
                    </a:solidFill>
                    <a:latin typeface="+mj-ea"/>
                    <a:ea typeface="+mj-ea"/>
                  </a:rPr>
                  <a:t>1</a:t>
                </a:r>
                <a:endParaRPr lang="en-US" sz="1400">
                  <a:solidFill>
                    <a:srgbClr val="000066"/>
                  </a:solidFill>
                  <a:latin typeface="+mj-ea"/>
                  <a:ea typeface="+mj-ea"/>
                </a:endParaRPr>
              </a:p>
            </p:txBody>
          </p:sp>
        </p:grpSp>
        <p:grpSp>
          <p:nvGrpSpPr>
            <p:cNvPr id="18" name="组合 17"/>
            <p:cNvGrpSpPr/>
            <p:nvPr/>
          </p:nvGrpSpPr>
          <p:grpSpPr>
            <a:xfrm>
              <a:off x="10546" y="4607"/>
              <a:ext cx="1018" cy="916"/>
              <a:chOff x="10489" y="3359"/>
              <a:chExt cx="1018" cy="916"/>
            </a:xfrm>
          </p:grpSpPr>
          <p:sp>
            <p:nvSpPr>
              <p:cNvPr id="19" name="椭圆 18"/>
              <p:cNvSpPr/>
              <p:nvPr/>
            </p:nvSpPr>
            <p:spPr>
              <a:xfrm>
                <a:off x="10489" y="3359"/>
                <a:ext cx="1018" cy="917"/>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0" name="文本框 19"/>
              <p:cNvSpPr txBox="1"/>
              <p:nvPr/>
            </p:nvSpPr>
            <p:spPr>
              <a:xfrm>
                <a:off x="10602" y="3586"/>
                <a:ext cx="874" cy="552"/>
              </a:xfrm>
              <a:prstGeom prst="rect">
                <a:avLst/>
              </a:prstGeom>
              <a:noFill/>
            </p:spPr>
            <p:txBody>
              <a:bodyPr>
                <a:noAutofit/>
              </a:bodyPr>
              <a:p>
                <a:pPr algn="ctr">
                  <a:defRPr/>
                </a:pPr>
                <a:r>
                  <a:rPr lang="en-US" sz="1400">
                    <a:solidFill>
                      <a:srgbClr val="000066"/>
                    </a:solidFill>
                    <a:latin typeface="+mj-ea"/>
                    <a:ea typeface="+mj-ea"/>
                  </a:rPr>
                  <a:t>2</a:t>
                </a:r>
                <a:endParaRPr lang="en-US" sz="1400">
                  <a:solidFill>
                    <a:srgbClr val="000066"/>
                  </a:solidFill>
                  <a:latin typeface="+mj-ea"/>
                  <a:ea typeface="+mj-ea"/>
                </a:endParaRPr>
              </a:p>
            </p:txBody>
          </p:sp>
        </p:grpSp>
        <p:grpSp>
          <p:nvGrpSpPr>
            <p:cNvPr id="21" name="组合 20"/>
            <p:cNvGrpSpPr/>
            <p:nvPr/>
          </p:nvGrpSpPr>
          <p:grpSpPr>
            <a:xfrm>
              <a:off x="12529" y="4607"/>
              <a:ext cx="1018" cy="916"/>
              <a:chOff x="10489" y="3359"/>
              <a:chExt cx="1018" cy="916"/>
            </a:xfrm>
          </p:grpSpPr>
          <p:sp>
            <p:nvSpPr>
              <p:cNvPr id="22" name="椭圆 21"/>
              <p:cNvSpPr/>
              <p:nvPr/>
            </p:nvSpPr>
            <p:spPr>
              <a:xfrm>
                <a:off x="10489" y="3359"/>
                <a:ext cx="1018" cy="917"/>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3" name="文本框 22"/>
              <p:cNvSpPr txBox="1"/>
              <p:nvPr/>
            </p:nvSpPr>
            <p:spPr>
              <a:xfrm>
                <a:off x="10602" y="3586"/>
                <a:ext cx="874" cy="552"/>
              </a:xfrm>
              <a:prstGeom prst="rect">
                <a:avLst/>
              </a:prstGeom>
              <a:noFill/>
            </p:spPr>
            <p:txBody>
              <a:bodyPr>
                <a:noAutofit/>
              </a:bodyPr>
              <a:p>
                <a:pPr algn="ctr">
                  <a:defRPr/>
                </a:pPr>
                <a:r>
                  <a:rPr lang="en-US" sz="1400">
                    <a:solidFill>
                      <a:srgbClr val="000066"/>
                    </a:solidFill>
                    <a:latin typeface="+mj-ea"/>
                    <a:ea typeface="+mj-ea"/>
                  </a:rPr>
                  <a:t>3</a:t>
                </a:r>
                <a:endParaRPr lang="en-US" sz="1400">
                  <a:solidFill>
                    <a:srgbClr val="000066"/>
                  </a:solidFill>
                  <a:latin typeface="+mj-ea"/>
                  <a:ea typeface="+mj-ea"/>
                </a:endParaRPr>
              </a:p>
            </p:txBody>
          </p:sp>
        </p:grpSp>
        <p:cxnSp>
          <p:nvCxnSpPr>
            <p:cNvPr id="24" name="曲线连接符 23"/>
            <p:cNvCxnSpPr>
              <a:stCxn id="10" idx="2"/>
              <a:endCxn id="16" idx="0"/>
            </p:cNvCxnSpPr>
            <p:nvPr/>
          </p:nvCxnSpPr>
          <p:spPr>
            <a:xfrm rot="10800000" flipV="1">
              <a:off x="9184" y="3591"/>
              <a:ext cx="1362" cy="1016"/>
            </a:xfrm>
            <a:prstGeom prst="curvedConnector2">
              <a:avLst/>
            </a:prstGeom>
            <a:solidFill>
              <a:schemeClr val="accent1"/>
            </a:solidFill>
            <a:ln w="9525" cap="flat" cmpd="sng" algn="ctr">
              <a:solidFill>
                <a:schemeClr val="tx1"/>
              </a:solidFill>
              <a:prstDash val="solid"/>
              <a:round/>
              <a:headEnd type="none" w="med" len="med"/>
              <a:tailEnd type="arrow" w="med" len="med"/>
            </a:ln>
          </p:spPr>
        </p:cxnSp>
        <p:cxnSp>
          <p:nvCxnSpPr>
            <p:cNvPr id="25" name="曲线连接符 24"/>
            <p:cNvCxnSpPr>
              <a:stCxn id="12" idx="3"/>
              <a:endCxn id="22" idx="0"/>
            </p:cNvCxnSpPr>
            <p:nvPr/>
          </p:nvCxnSpPr>
          <p:spPr>
            <a:xfrm>
              <a:off x="11533" y="3635"/>
              <a:ext cx="1505" cy="972"/>
            </a:xfrm>
            <a:prstGeom prst="curvedConnector2">
              <a:avLst/>
            </a:prstGeom>
            <a:solidFill>
              <a:schemeClr val="accent1"/>
            </a:solidFill>
            <a:ln w="9525" cap="flat" cmpd="sng" algn="ctr">
              <a:solidFill>
                <a:schemeClr val="tx1"/>
              </a:solidFill>
              <a:prstDash val="solid"/>
              <a:round/>
              <a:headEnd type="none" w="med" len="med"/>
              <a:tailEnd type="arrow" w="med" len="med"/>
            </a:ln>
          </p:spPr>
        </p:cxnSp>
        <p:cxnSp>
          <p:nvCxnSpPr>
            <p:cNvPr id="26" name="曲线连接符 25"/>
            <p:cNvCxnSpPr>
              <a:stCxn id="10" idx="4"/>
              <a:endCxn id="19" idx="0"/>
            </p:cNvCxnSpPr>
            <p:nvPr/>
          </p:nvCxnSpPr>
          <p:spPr>
            <a:xfrm rot="5400000" flipV="1">
              <a:off x="10776" y="4328"/>
              <a:ext cx="558" cy="5"/>
            </a:xfrm>
            <a:prstGeom prst="curvedConnector2">
              <a:avLst/>
            </a:prstGeom>
            <a:solidFill>
              <a:schemeClr val="accent1"/>
            </a:solidFill>
            <a:ln w="9525" cap="flat" cmpd="sng" algn="ctr">
              <a:solidFill>
                <a:schemeClr val="tx1"/>
              </a:solidFill>
              <a:prstDash val="solid"/>
              <a:round/>
              <a:headEnd type="none" w="med" len="med"/>
              <a:tailEnd type="arrow" w="med" len="med"/>
            </a:ln>
          </p:spPr>
        </p:cxnSp>
        <p:grpSp>
          <p:nvGrpSpPr>
            <p:cNvPr id="30" name="组合 29"/>
            <p:cNvGrpSpPr/>
            <p:nvPr/>
          </p:nvGrpSpPr>
          <p:grpSpPr>
            <a:xfrm>
              <a:off x="9355" y="6011"/>
              <a:ext cx="538" cy="539"/>
              <a:chOff x="10489" y="3359"/>
              <a:chExt cx="1018" cy="917"/>
            </a:xfrm>
          </p:grpSpPr>
          <p:sp>
            <p:nvSpPr>
              <p:cNvPr id="31" name="椭圆 30"/>
              <p:cNvSpPr/>
              <p:nvPr/>
            </p:nvSpPr>
            <p:spPr>
              <a:xfrm>
                <a:off x="10489" y="3359"/>
                <a:ext cx="1018" cy="917"/>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2" name="文本框 31"/>
              <p:cNvSpPr txBox="1"/>
              <p:nvPr/>
            </p:nvSpPr>
            <p:spPr>
              <a:xfrm>
                <a:off x="10602" y="3479"/>
                <a:ext cx="874" cy="552"/>
              </a:xfrm>
              <a:prstGeom prst="rect">
                <a:avLst/>
              </a:prstGeom>
              <a:noFill/>
            </p:spPr>
            <p:txBody>
              <a:bodyPr>
                <a:noAutofit/>
              </a:bodyPr>
              <a:p>
                <a:pPr algn="ctr">
                  <a:defRPr/>
                </a:pPr>
                <a:r>
                  <a:rPr lang="en-US" sz="1400">
                    <a:solidFill>
                      <a:srgbClr val="000066"/>
                    </a:solidFill>
                    <a:latin typeface="+mj-ea"/>
                    <a:ea typeface="+mj-ea"/>
                  </a:rPr>
                  <a:t>3</a:t>
                </a:r>
                <a:endParaRPr lang="en-US" sz="1400">
                  <a:solidFill>
                    <a:srgbClr val="000066"/>
                  </a:solidFill>
                  <a:latin typeface="+mj-ea"/>
                  <a:ea typeface="+mj-ea"/>
                </a:endParaRPr>
              </a:p>
            </p:txBody>
          </p:sp>
        </p:grpSp>
        <p:grpSp>
          <p:nvGrpSpPr>
            <p:cNvPr id="33" name="组合 32"/>
            <p:cNvGrpSpPr/>
            <p:nvPr/>
          </p:nvGrpSpPr>
          <p:grpSpPr>
            <a:xfrm>
              <a:off x="8221" y="6011"/>
              <a:ext cx="538" cy="539"/>
              <a:chOff x="10489" y="3359"/>
              <a:chExt cx="1018" cy="917"/>
            </a:xfrm>
          </p:grpSpPr>
          <p:sp>
            <p:nvSpPr>
              <p:cNvPr id="34" name="椭圆 33"/>
              <p:cNvSpPr/>
              <p:nvPr/>
            </p:nvSpPr>
            <p:spPr>
              <a:xfrm>
                <a:off x="10489" y="3359"/>
                <a:ext cx="1018" cy="917"/>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5" name="文本框 34"/>
              <p:cNvSpPr txBox="1"/>
              <p:nvPr/>
            </p:nvSpPr>
            <p:spPr>
              <a:xfrm>
                <a:off x="10602" y="3479"/>
                <a:ext cx="874" cy="552"/>
              </a:xfrm>
              <a:prstGeom prst="rect">
                <a:avLst/>
              </a:prstGeom>
              <a:noFill/>
            </p:spPr>
            <p:txBody>
              <a:bodyPr>
                <a:noAutofit/>
              </a:bodyPr>
              <a:p>
                <a:pPr algn="ctr">
                  <a:defRPr/>
                </a:pPr>
                <a:r>
                  <a:rPr lang="en-US" sz="1400">
                    <a:solidFill>
                      <a:srgbClr val="000066"/>
                    </a:solidFill>
                    <a:latin typeface="+mj-ea"/>
                    <a:ea typeface="+mj-ea"/>
                  </a:rPr>
                  <a:t>2</a:t>
                </a:r>
                <a:endParaRPr lang="en-US" sz="1400">
                  <a:solidFill>
                    <a:srgbClr val="000066"/>
                  </a:solidFill>
                  <a:latin typeface="+mj-ea"/>
                  <a:ea typeface="+mj-ea"/>
                </a:endParaRPr>
              </a:p>
            </p:txBody>
          </p:sp>
        </p:grpSp>
        <p:grpSp>
          <p:nvGrpSpPr>
            <p:cNvPr id="2" name="组合 1"/>
            <p:cNvGrpSpPr/>
            <p:nvPr/>
          </p:nvGrpSpPr>
          <p:grpSpPr>
            <a:xfrm>
              <a:off x="11440" y="6011"/>
              <a:ext cx="538" cy="539"/>
              <a:chOff x="10489" y="3359"/>
              <a:chExt cx="1018" cy="917"/>
            </a:xfrm>
          </p:grpSpPr>
          <p:sp>
            <p:nvSpPr>
              <p:cNvPr id="3" name="椭圆 2"/>
              <p:cNvSpPr/>
              <p:nvPr/>
            </p:nvSpPr>
            <p:spPr>
              <a:xfrm>
                <a:off x="10489" y="3359"/>
                <a:ext cx="1018" cy="917"/>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6" name="文本框 5"/>
              <p:cNvSpPr txBox="1"/>
              <p:nvPr/>
            </p:nvSpPr>
            <p:spPr>
              <a:xfrm>
                <a:off x="10602" y="3479"/>
                <a:ext cx="874" cy="552"/>
              </a:xfrm>
              <a:prstGeom prst="rect">
                <a:avLst/>
              </a:prstGeom>
              <a:noFill/>
            </p:spPr>
            <p:txBody>
              <a:bodyPr>
                <a:noAutofit/>
              </a:bodyPr>
              <a:p>
                <a:pPr algn="ctr">
                  <a:defRPr/>
                </a:pPr>
                <a:r>
                  <a:rPr lang="en-US" sz="1400">
                    <a:solidFill>
                      <a:srgbClr val="000066"/>
                    </a:solidFill>
                    <a:latin typeface="+mj-ea"/>
                    <a:ea typeface="+mj-ea"/>
                  </a:rPr>
                  <a:t>3</a:t>
                </a:r>
                <a:endParaRPr lang="en-US" sz="1400">
                  <a:solidFill>
                    <a:srgbClr val="000066"/>
                  </a:solidFill>
                  <a:latin typeface="+mj-ea"/>
                  <a:ea typeface="+mj-ea"/>
                </a:endParaRPr>
              </a:p>
            </p:txBody>
          </p:sp>
        </p:grpSp>
        <p:grpSp>
          <p:nvGrpSpPr>
            <p:cNvPr id="8" name="组合 7"/>
            <p:cNvGrpSpPr/>
            <p:nvPr/>
          </p:nvGrpSpPr>
          <p:grpSpPr>
            <a:xfrm>
              <a:off x="10306" y="6011"/>
              <a:ext cx="538" cy="539"/>
              <a:chOff x="10489" y="3359"/>
              <a:chExt cx="1018" cy="917"/>
            </a:xfrm>
          </p:grpSpPr>
          <p:sp>
            <p:nvSpPr>
              <p:cNvPr id="27" name="椭圆 26"/>
              <p:cNvSpPr/>
              <p:nvPr/>
            </p:nvSpPr>
            <p:spPr>
              <a:xfrm>
                <a:off x="10489" y="3359"/>
                <a:ext cx="1018" cy="917"/>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文本框 27"/>
              <p:cNvSpPr txBox="1"/>
              <p:nvPr/>
            </p:nvSpPr>
            <p:spPr>
              <a:xfrm>
                <a:off x="10602" y="3479"/>
                <a:ext cx="874" cy="552"/>
              </a:xfrm>
              <a:prstGeom prst="rect">
                <a:avLst/>
              </a:prstGeom>
              <a:noFill/>
            </p:spPr>
            <p:txBody>
              <a:bodyPr>
                <a:noAutofit/>
              </a:bodyPr>
              <a:p>
                <a:pPr algn="ctr">
                  <a:defRPr/>
                </a:pPr>
                <a:r>
                  <a:rPr lang="en-US" sz="1400">
                    <a:solidFill>
                      <a:srgbClr val="000066"/>
                    </a:solidFill>
                    <a:latin typeface="+mj-ea"/>
                    <a:ea typeface="+mj-ea"/>
                  </a:rPr>
                  <a:t>1</a:t>
                </a:r>
                <a:endParaRPr lang="en-US" sz="1400">
                  <a:solidFill>
                    <a:srgbClr val="000066"/>
                  </a:solidFill>
                  <a:latin typeface="+mj-ea"/>
                  <a:ea typeface="+mj-ea"/>
                </a:endParaRPr>
              </a:p>
            </p:txBody>
          </p:sp>
        </p:grpSp>
        <p:grpSp>
          <p:nvGrpSpPr>
            <p:cNvPr id="29" name="组合 28"/>
            <p:cNvGrpSpPr/>
            <p:nvPr/>
          </p:nvGrpSpPr>
          <p:grpSpPr>
            <a:xfrm>
              <a:off x="13468" y="6011"/>
              <a:ext cx="538" cy="539"/>
              <a:chOff x="10489" y="3359"/>
              <a:chExt cx="1018" cy="917"/>
            </a:xfrm>
          </p:grpSpPr>
          <p:sp>
            <p:nvSpPr>
              <p:cNvPr id="36" name="椭圆 35"/>
              <p:cNvSpPr/>
              <p:nvPr/>
            </p:nvSpPr>
            <p:spPr>
              <a:xfrm>
                <a:off x="10489" y="3359"/>
                <a:ext cx="1018" cy="917"/>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7" name="文本框 36"/>
              <p:cNvSpPr txBox="1"/>
              <p:nvPr/>
            </p:nvSpPr>
            <p:spPr>
              <a:xfrm>
                <a:off x="10602" y="3479"/>
                <a:ext cx="874" cy="552"/>
              </a:xfrm>
              <a:prstGeom prst="rect">
                <a:avLst/>
              </a:prstGeom>
              <a:noFill/>
            </p:spPr>
            <p:txBody>
              <a:bodyPr>
                <a:noAutofit/>
              </a:bodyPr>
              <a:p>
                <a:pPr algn="ctr">
                  <a:defRPr/>
                </a:pPr>
                <a:r>
                  <a:rPr lang="en-US" sz="1400">
                    <a:solidFill>
                      <a:srgbClr val="000066"/>
                    </a:solidFill>
                    <a:latin typeface="+mj-ea"/>
                    <a:ea typeface="+mj-ea"/>
                  </a:rPr>
                  <a:t>2</a:t>
                </a:r>
                <a:endParaRPr lang="en-US" sz="1400">
                  <a:solidFill>
                    <a:srgbClr val="000066"/>
                  </a:solidFill>
                  <a:latin typeface="+mj-ea"/>
                  <a:ea typeface="+mj-ea"/>
                </a:endParaRPr>
              </a:p>
            </p:txBody>
          </p:sp>
        </p:grpSp>
        <p:grpSp>
          <p:nvGrpSpPr>
            <p:cNvPr id="38" name="组合 37"/>
            <p:cNvGrpSpPr/>
            <p:nvPr/>
          </p:nvGrpSpPr>
          <p:grpSpPr>
            <a:xfrm>
              <a:off x="12334" y="6011"/>
              <a:ext cx="538" cy="539"/>
              <a:chOff x="10489" y="3359"/>
              <a:chExt cx="1018" cy="917"/>
            </a:xfrm>
          </p:grpSpPr>
          <p:sp>
            <p:nvSpPr>
              <p:cNvPr id="39" name="椭圆 38"/>
              <p:cNvSpPr/>
              <p:nvPr/>
            </p:nvSpPr>
            <p:spPr>
              <a:xfrm>
                <a:off x="10489" y="3359"/>
                <a:ext cx="1018" cy="917"/>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0" name="文本框 39"/>
              <p:cNvSpPr txBox="1"/>
              <p:nvPr/>
            </p:nvSpPr>
            <p:spPr>
              <a:xfrm>
                <a:off x="10602" y="3479"/>
                <a:ext cx="874" cy="552"/>
              </a:xfrm>
              <a:prstGeom prst="rect">
                <a:avLst/>
              </a:prstGeom>
              <a:noFill/>
            </p:spPr>
            <p:txBody>
              <a:bodyPr>
                <a:noAutofit/>
              </a:bodyPr>
              <a:p>
                <a:pPr algn="ctr">
                  <a:defRPr/>
                </a:pPr>
                <a:r>
                  <a:rPr lang="en-US" sz="1400">
                    <a:solidFill>
                      <a:srgbClr val="000066"/>
                    </a:solidFill>
                    <a:latin typeface="+mj-ea"/>
                    <a:ea typeface="+mj-ea"/>
                  </a:rPr>
                  <a:t>1</a:t>
                </a:r>
                <a:endParaRPr lang="en-US" sz="1400">
                  <a:solidFill>
                    <a:srgbClr val="000066"/>
                  </a:solidFill>
                  <a:latin typeface="+mj-ea"/>
                  <a:ea typeface="+mj-ea"/>
                </a:endParaRPr>
              </a:p>
            </p:txBody>
          </p:sp>
        </p:grpSp>
        <p:cxnSp>
          <p:nvCxnSpPr>
            <p:cNvPr id="42" name="曲线连接符 41"/>
            <p:cNvCxnSpPr>
              <a:stCxn id="16" idx="4"/>
              <a:endCxn id="35" idx="0"/>
            </p:cNvCxnSpPr>
            <p:nvPr/>
          </p:nvCxnSpPr>
          <p:spPr>
            <a:xfrm rot="5400000">
              <a:off x="8569" y="5467"/>
              <a:ext cx="558" cy="672"/>
            </a:xfrm>
            <a:prstGeom prst="curvedConnector3">
              <a:avLst>
                <a:gd name="adj1" fmla="val 50000"/>
              </a:avLst>
            </a:prstGeom>
            <a:solidFill>
              <a:schemeClr val="accent1"/>
            </a:solidFill>
            <a:ln w="9525" cap="flat" cmpd="sng" algn="ctr">
              <a:solidFill>
                <a:schemeClr val="tx1"/>
              </a:solidFill>
              <a:prstDash val="solid"/>
              <a:round/>
              <a:headEnd type="none" w="med" len="med"/>
              <a:tailEnd type="arrow" w="med" len="med"/>
            </a:ln>
          </p:spPr>
        </p:cxnSp>
        <p:cxnSp>
          <p:nvCxnSpPr>
            <p:cNvPr id="43" name="曲线连接符 42"/>
            <p:cNvCxnSpPr>
              <a:stCxn id="16" idx="4"/>
              <a:endCxn id="32" idx="0"/>
            </p:cNvCxnSpPr>
            <p:nvPr/>
          </p:nvCxnSpPr>
          <p:spPr>
            <a:xfrm rot="5400000" flipV="1">
              <a:off x="9136" y="5572"/>
              <a:ext cx="558" cy="462"/>
            </a:xfrm>
            <a:prstGeom prst="curvedConnector3">
              <a:avLst>
                <a:gd name="adj1" fmla="val 50000"/>
              </a:avLst>
            </a:prstGeom>
            <a:solidFill>
              <a:schemeClr val="accent1"/>
            </a:solidFill>
            <a:ln w="9525" cap="flat" cmpd="sng" algn="ctr">
              <a:solidFill>
                <a:schemeClr val="tx1"/>
              </a:solidFill>
              <a:prstDash val="solid"/>
              <a:round/>
              <a:headEnd type="none" w="med" len="med"/>
              <a:tailEnd type="arrow" w="med" len="med"/>
            </a:ln>
          </p:spPr>
        </p:cxnSp>
        <p:cxnSp>
          <p:nvCxnSpPr>
            <p:cNvPr id="44" name="曲线连接符 43"/>
            <p:cNvCxnSpPr>
              <a:stCxn id="22" idx="4"/>
              <a:endCxn id="40" idx="0"/>
            </p:cNvCxnSpPr>
            <p:nvPr/>
          </p:nvCxnSpPr>
          <p:spPr>
            <a:xfrm rot="5400000">
              <a:off x="12552" y="5596"/>
              <a:ext cx="558" cy="413"/>
            </a:xfrm>
            <a:prstGeom prst="curvedConnector3">
              <a:avLst>
                <a:gd name="adj1" fmla="val 49910"/>
              </a:avLst>
            </a:prstGeom>
            <a:solidFill>
              <a:schemeClr val="accent1"/>
            </a:solidFill>
            <a:ln w="9525" cap="flat" cmpd="sng" algn="ctr">
              <a:solidFill>
                <a:schemeClr val="tx1"/>
              </a:solidFill>
              <a:prstDash val="solid"/>
              <a:round/>
              <a:headEnd type="none" w="med" len="med"/>
              <a:tailEnd type="arrow" w="med" len="med"/>
            </a:ln>
          </p:spPr>
        </p:cxnSp>
        <p:cxnSp>
          <p:nvCxnSpPr>
            <p:cNvPr id="45" name="曲线连接符 44"/>
            <p:cNvCxnSpPr>
              <a:stCxn id="19" idx="4"/>
              <a:endCxn id="3" idx="0"/>
            </p:cNvCxnSpPr>
            <p:nvPr/>
          </p:nvCxnSpPr>
          <p:spPr>
            <a:xfrm rot="5400000" flipV="1">
              <a:off x="11139" y="5440"/>
              <a:ext cx="487" cy="654"/>
            </a:xfrm>
            <a:prstGeom prst="curvedConnector3">
              <a:avLst>
                <a:gd name="adj1" fmla="val 50000"/>
              </a:avLst>
            </a:prstGeom>
            <a:solidFill>
              <a:schemeClr val="accent1"/>
            </a:solidFill>
            <a:ln w="9525" cap="flat" cmpd="sng" algn="ctr">
              <a:solidFill>
                <a:schemeClr val="tx1"/>
              </a:solidFill>
              <a:prstDash val="solid"/>
              <a:round/>
              <a:headEnd type="none" w="med" len="med"/>
              <a:tailEnd type="arrow" w="med" len="med"/>
            </a:ln>
          </p:spPr>
        </p:cxnSp>
        <p:cxnSp>
          <p:nvCxnSpPr>
            <p:cNvPr id="46" name="曲线连接符 45"/>
            <p:cNvCxnSpPr>
              <a:stCxn id="19" idx="4"/>
              <a:endCxn id="28" idx="0"/>
            </p:cNvCxnSpPr>
            <p:nvPr/>
          </p:nvCxnSpPr>
          <p:spPr>
            <a:xfrm rot="5400000">
              <a:off x="10547" y="5574"/>
              <a:ext cx="558" cy="458"/>
            </a:xfrm>
            <a:prstGeom prst="curvedConnector3">
              <a:avLst>
                <a:gd name="adj1" fmla="val 50000"/>
              </a:avLst>
            </a:prstGeom>
            <a:solidFill>
              <a:schemeClr val="accent1"/>
            </a:solidFill>
            <a:ln w="9525" cap="flat" cmpd="sng" algn="ctr">
              <a:solidFill>
                <a:schemeClr val="tx1"/>
              </a:solidFill>
              <a:prstDash val="solid"/>
              <a:round/>
              <a:headEnd type="none" w="med" len="med"/>
              <a:tailEnd type="arrow" w="med" len="med"/>
            </a:ln>
          </p:spPr>
        </p:cxnSp>
        <p:cxnSp>
          <p:nvCxnSpPr>
            <p:cNvPr id="47" name="曲线连接符 46"/>
            <p:cNvCxnSpPr>
              <a:stCxn id="22" idx="4"/>
              <a:endCxn id="36" idx="0"/>
            </p:cNvCxnSpPr>
            <p:nvPr/>
          </p:nvCxnSpPr>
          <p:spPr>
            <a:xfrm rot="5400000" flipV="1">
              <a:off x="13144" y="5417"/>
              <a:ext cx="487" cy="699"/>
            </a:xfrm>
            <a:prstGeom prst="curvedConnector3">
              <a:avLst>
                <a:gd name="adj1" fmla="val 50103"/>
              </a:avLst>
            </a:prstGeom>
            <a:solidFill>
              <a:schemeClr val="accent1"/>
            </a:solidFill>
            <a:ln w="9525" cap="flat" cmpd="sng" algn="ctr">
              <a:solidFill>
                <a:schemeClr val="tx1"/>
              </a:solidFill>
              <a:prstDash val="solid"/>
              <a:round/>
              <a:headEnd type="none" w="med" len="med"/>
              <a:tailEnd type="arrow" w="med" len="med"/>
            </a:ln>
          </p:spPr>
        </p:cxnSp>
        <p:grpSp>
          <p:nvGrpSpPr>
            <p:cNvPr id="48" name="组合 47"/>
            <p:cNvGrpSpPr/>
            <p:nvPr/>
          </p:nvGrpSpPr>
          <p:grpSpPr>
            <a:xfrm>
              <a:off x="8221" y="7105"/>
              <a:ext cx="538" cy="539"/>
              <a:chOff x="10489" y="3359"/>
              <a:chExt cx="1018" cy="917"/>
            </a:xfrm>
          </p:grpSpPr>
          <p:sp>
            <p:nvSpPr>
              <p:cNvPr id="49" name="椭圆 48"/>
              <p:cNvSpPr/>
              <p:nvPr/>
            </p:nvSpPr>
            <p:spPr>
              <a:xfrm>
                <a:off x="10489" y="3359"/>
                <a:ext cx="1018" cy="917"/>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50" name="文本框 49"/>
              <p:cNvSpPr txBox="1"/>
              <p:nvPr/>
            </p:nvSpPr>
            <p:spPr>
              <a:xfrm>
                <a:off x="10602" y="3479"/>
                <a:ext cx="874" cy="552"/>
              </a:xfrm>
              <a:prstGeom prst="rect">
                <a:avLst/>
              </a:prstGeom>
              <a:noFill/>
            </p:spPr>
            <p:txBody>
              <a:bodyPr>
                <a:noAutofit/>
              </a:bodyPr>
              <a:p>
                <a:pPr algn="ctr">
                  <a:defRPr/>
                </a:pPr>
                <a:r>
                  <a:rPr lang="en-US" sz="1400">
                    <a:solidFill>
                      <a:srgbClr val="000066"/>
                    </a:solidFill>
                    <a:latin typeface="+mj-ea"/>
                    <a:ea typeface="+mj-ea"/>
                  </a:rPr>
                  <a:t>3</a:t>
                </a:r>
                <a:endParaRPr lang="en-US" sz="1400">
                  <a:solidFill>
                    <a:srgbClr val="000066"/>
                  </a:solidFill>
                  <a:latin typeface="+mj-ea"/>
                  <a:ea typeface="+mj-ea"/>
                </a:endParaRPr>
              </a:p>
            </p:txBody>
          </p:sp>
        </p:grpSp>
        <p:grpSp>
          <p:nvGrpSpPr>
            <p:cNvPr id="51" name="组合 50"/>
            <p:cNvGrpSpPr/>
            <p:nvPr/>
          </p:nvGrpSpPr>
          <p:grpSpPr>
            <a:xfrm>
              <a:off x="9355" y="7105"/>
              <a:ext cx="538" cy="539"/>
              <a:chOff x="10489" y="3359"/>
              <a:chExt cx="1018" cy="917"/>
            </a:xfrm>
          </p:grpSpPr>
          <p:sp>
            <p:nvSpPr>
              <p:cNvPr id="52" name="椭圆 51"/>
              <p:cNvSpPr/>
              <p:nvPr/>
            </p:nvSpPr>
            <p:spPr>
              <a:xfrm>
                <a:off x="10489" y="3359"/>
                <a:ext cx="1018" cy="917"/>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53" name="文本框 52"/>
              <p:cNvSpPr txBox="1"/>
              <p:nvPr/>
            </p:nvSpPr>
            <p:spPr>
              <a:xfrm>
                <a:off x="10602" y="3479"/>
                <a:ext cx="874" cy="552"/>
              </a:xfrm>
              <a:prstGeom prst="rect">
                <a:avLst/>
              </a:prstGeom>
              <a:noFill/>
            </p:spPr>
            <p:txBody>
              <a:bodyPr>
                <a:noAutofit/>
              </a:bodyPr>
              <a:p>
                <a:pPr algn="ctr">
                  <a:defRPr/>
                </a:pPr>
                <a:r>
                  <a:rPr lang="en-US" sz="1400">
                    <a:solidFill>
                      <a:srgbClr val="000066"/>
                    </a:solidFill>
                    <a:latin typeface="+mj-ea"/>
                    <a:ea typeface="+mj-ea"/>
                  </a:rPr>
                  <a:t>2</a:t>
                </a:r>
                <a:endParaRPr lang="en-US" sz="1400">
                  <a:solidFill>
                    <a:srgbClr val="000066"/>
                  </a:solidFill>
                  <a:latin typeface="+mj-ea"/>
                  <a:ea typeface="+mj-ea"/>
                </a:endParaRPr>
              </a:p>
            </p:txBody>
          </p:sp>
        </p:grpSp>
        <p:grpSp>
          <p:nvGrpSpPr>
            <p:cNvPr id="54" name="组合 53"/>
            <p:cNvGrpSpPr/>
            <p:nvPr/>
          </p:nvGrpSpPr>
          <p:grpSpPr>
            <a:xfrm>
              <a:off x="10306" y="7105"/>
              <a:ext cx="538" cy="539"/>
              <a:chOff x="10489" y="3359"/>
              <a:chExt cx="1018" cy="917"/>
            </a:xfrm>
          </p:grpSpPr>
          <p:sp>
            <p:nvSpPr>
              <p:cNvPr id="55" name="椭圆 54"/>
              <p:cNvSpPr/>
              <p:nvPr/>
            </p:nvSpPr>
            <p:spPr>
              <a:xfrm>
                <a:off x="10489" y="3359"/>
                <a:ext cx="1018" cy="917"/>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56" name="文本框 55"/>
              <p:cNvSpPr txBox="1"/>
              <p:nvPr/>
            </p:nvSpPr>
            <p:spPr>
              <a:xfrm>
                <a:off x="10602" y="3479"/>
                <a:ext cx="874" cy="552"/>
              </a:xfrm>
              <a:prstGeom prst="rect">
                <a:avLst/>
              </a:prstGeom>
              <a:noFill/>
            </p:spPr>
            <p:txBody>
              <a:bodyPr>
                <a:noAutofit/>
              </a:bodyPr>
              <a:p>
                <a:pPr algn="ctr">
                  <a:defRPr/>
                </a:pPr>
                <a:r>
                  <a:rPr lang="en-US" sz="1400">
                    <a:solidFill>
                      <a:srgbClr val="000066"/>
                    </a:solidFill>
                    <a:latin typeface="+mj-ea"/>
                    <a:ea typeface="+mj-ea"/>
                  </a:rPr>
                  <a:t>3</a:t>
                </a:r>
                <a:endParaRPr lang="en-US" sz="1400">
                  <a:solidFill>
                    <a:srgbClr val="000066"/>
                  </a:solidFill>
                  <a:latin typeface="+mj-ea"/>
                  <a:ea typeface="+mj-ea"/>
                </a:endParaRPr>
              </a:p>
            </p:txBody>
          </p:sp>
        </p:grpSp>
        <p:grpSp>
          <p:nvGrpSpPr>
            <p:cNvPr id="57" name="组合 56"/>
            <p:cNvGrpSpPr/>
            <p:nvPr/>
          </p:nvGrpSpPr>
          <p:grpSpPr>
            <a:xfrm>
              <a:off x="11456" y="7104"/>
              <a:ext cx="538" cy="539"/>
              <a:chOff x="10489" y="3359"/>
              <a:chExt cx="1018" cy="917"/>
            </a:xfrm>
          </p:grpSpPr>
          <p:sp>
            <p:nvSpPr>
              <p:cNvPr id="58" name="椭圆 57"/>
              <p:cNvSpPr/>
              <p:nvPr/>
            </p:nvSpPr>
            <p:spPr>
              <a:xfrm>
                <a:off x="10489" y="3359"/>
                <a:ext cx="1018" cy="917"/>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59" name="文本框 58"/>
              <p:cNvSpPr txBox="1"/>
              <p:nvPr/>
            </p:nvSpPr>
            <p:spPr>
              <a:xfrm>
                <a:off x="10602" y="3479"/>
                <a:ext cx="874" cy="552"/>
              </a:xfrm>
              <a:prstGeom prst="rect">
                <a:avLst/>
              </a:prstGeom>
              <a:noFill/>
            </p:spPr>
            <p:txBody>
              <a:bodyPr>
                <a:noAutofit/>
              </a:bodyPr>
              <a:p>
                <a:pPr algn="ctr">
                  <a:defRPr/>
                </a:pPr>
                <a:r>
                  <a:rPr lang="en-US" sz="1400">
                    <a:solidFill>
                      <a:srgbClr val="000066"/>
                    </a:solidFill>
                    <a:latin typeface="+mj-ea"/>
                    <a:ea typeface="+mj-ea"/>
                  </a:rPr>
                  <a:t>1</a:t>
                </a:r>
                <a:endParaRPr lang="en-US" sz="1400">
                  <a:solidFill>
                    <a:srgbClr val="000066"/>
                  </a:solidFill>
                  <a:latin typeface="+mj-ea"/>
                  <a:ea typeface="+mj-ea"/>
                </a:endParaRPr>
              </a:p>
            </p:txBody>
          </p:sp>
        </p:grpSp>
        <p:grpSp>
          <p:nvGrpSpPr>
            <p:cNvPr id="60" name="组合 59"/>
            <p:cNvGrpSpPr/>
            <p:nvPr/>
          </p:nvGrpSpPr>
          <p:grpSpPr>
            <a:xfrm>
              <a:off x="12373" y="7103"/>
              <a:ext cx="538" cy="539"/>
              <a:chOff x="10489" y="3359"/>
              <a:chExt cx="1018" cy="917"/>
            </a:xfrm>
          </p:grpSpPr>
          <p:sp>
            <p:nvSpPr>
              <p:cNvPr id="61" name="椭圆 60"/>
              <p:cNvSpPr/>
              <p:nvPr/>
            </p:nvSpPr>
            <p:spPr>
              <a:xfrm>
                <a:off x="10489" y="3359"/>
                <a:ext cx="1018" cy="917"/>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62" name="文本框 61"/>
              <p:cNvSpPr txBox="1"/>
              <p:nvPr/>
            </p:nvSpPr>
            <p:spPr>
              <a:xfrm>
                <a:off x="10602" y="3479"/>
                <a:ext cx="874" cy="552"/>
              </a:xfrm>
              <a:prstGeom prst="rect">
                <a:avLst/>
              </a:prstGeom>
              <a:noFill/>
            </p:spPr>
            <p:txBody>
              <a:bodyPr>
                <a:noAutofit/>
              </a:bodyPr>
              <a:p>
                <a:pPr algn="ctr">
                  <a:defRPr/>
                </a:pPr>
                <a:r>
                  <a:rPr lang="en-US" sz="1400">
                    <a:solidFill>
                      <a:srgbClr val="000066"/>
                    </a:solidFill>
                    <a:latin typeface="+mj-ea"/>
                    <a:ea typeface="+mj-ea"/>
                  </a:rPr>
                  <a:t>2</a:t>
                </a:r>
                <a:endParaRPr lang="en-US" sz="1400">
                  <a:solidFill>
                    <a:srgbClr val="000066"/>
                  </a:solidFill>
                  <a:latin typeface="+mj-ea"/>
                  <a:ea typeface="+mj-ea"/>
                </a:endParaRPr>
              </a:p>
            </p:txBody>
          </p:sp>
        </p:grpSp>
        <p:grpSp>
          <p:nvGrpSpPr>
            <p:cNvPr id="63" name="组合 62"/>
            <p:cNvGrpSpPr/>
            <p:nvPr/>
          </p:nvGrpSpPr>
          <p:grpSpPr>
            <a:xfrm>
              <a:off x="13491" y="7105"/>
              <a:ext cx="538" cy="539"/>
              <a:chOff x="10489" y="3359"/>
              <a:chExt cx="1018" cy="917"/>
            </a:xfrm>
          </p:grpSpPr>
          <p:sp>
            <p:nvSpPr>
              <p:cNvPr id="64" name="椭圆 63"/>
              <p:cNvSpPr/>
              <p:nvPr/>
            </p:nvSpPr>
            <p:spPr>
              <a:xfrm>
                <a:off x="10489" y="3359"/>
                <a:ext cx="1018" cy="917"/>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65" name="文本框 64"/>
              <p:cNvSpPr txBox="1"/>
              <p:nvPr/>
            </p:nvSpPr>
            <p:spPr>
              <a:xfrm>
                <a:off x="10602" y="3479"/>
                <a:ext cx="874" cy="552"/>
              </a:xfrm>
              <a:prstGeom prst="rect">
                <a:avLst/>
              </a:prstGeom>
              <a:noFill/>
            </p:spPr>
            <p:txBody>
              <a:bodyPr>
                <a:noAutofit/>
              </a:bodyPr>
              <a:p>
                <a:pPr algn="ctr">
                  <a:defRPr/>
                </a:pPr>
                <a:r>
                  <a:rPr lang="en-US" sz="1400">
                    <a:solidFill>
                      <a:srgbClr val="000066"/>
                    </a:solidFill>
                    <a:latin typeface="+mj-ea"/>
                    <a:ea typeface="+mj-ea"/>
                  </a:rPr>
                  <a:t>1</a:t>
                </a:r>
                <a:endParaRPr lang="en-US" sz="1400">
                  <a:solidFill>
                    <a:srgbClr val="000066"/>
                  </a:solidFill>
                  <a:latin typeface="+mj-ea"/>
                  <a:ea typeface="+mj-ea"/>
                </a:endParaRPr>
              </a:p>
            </p:txBody>
          </p:sp>
        </p:grpSp>
        <p:cxnSp>
          <p:nvCxnSpPr>
            <p:cNvPr id="66" name="曲线连接符 65"/>
            <p:cNvCxnSpPr>
              <a:stCxn id="34" idx="4"/>
            </p:cNvCxnSpPr>
            <p:nvPr/>
          </p:nvCxnSpPr>
          <p:spPr>
            <a:xfrm rot="5400000" flipV="1">
              <a:off x="8226" y="6814"/>
              <a:ext cx="548" cy="20"/>
            </a:xfrm>
            <a:prstGeom prst="curvedConnector3">
              <a:avLst>
                <a:gd name="adj1" fmla="val 50000"/>
              </a:avLst>
            </a:prstGeom>
            <a:solidFill>
              <a:schemeClr val="accent1"/>
            </a:solidFill>
            <a:ln w="9525" cap="flat" cmpd="sng" algn="ctr">
              <a:solidFill>
                <a:schemeClr val="tx1"/>
              </a:solidFill>
              <a:prstDash val="solid"/>
              <a:round/>
              <a:headEnd type="none" w="med" len="med"/>
              <a:tailEnd type="arrow" w="med" len="med"/>
            </a:ln>
          </p:spPr>
        </p:cxnSp>
        <p:cxnSp>
          <p:nvCxnSpPr>
            <p:cNvPr id="67" name="曲线连接符 66"/>
            <p:cNvCxnSpPr/>
            <p:nvPr/>
          </p:nvCxnSpPr>
          <p:spPr>
            <a:xfrm rot="5400000" flipV="1">
              <a:off x="9362" y="6798"/>
              <a:ext cx="548" cy="20"/>
            </a:xfrm>
            <a:prstGeom prst="curvedConnector3">
              <a:avLst>
                <a:gd name="adj1" fmla="val 50000"/>
              </a:avLst>
            </a:prstGeom>
            <a:solidFill>
              <a:schemeClr val="accent1"/>
            </a:solidFill>
            <a:ln w="9525" cap="flat" cmpd="sng" algn="ctr">
              <a:solidFill>
                <a:schemeClr val="tx1"/>
              </a:solidFill>
              <a:prstDash val="solid"/>
              <a:round/>
              <a:headEnd type="none" w="med" len="med"/>
              <a:tailEnd type="arrow" w="med" len="med"/>
            </a:ln>
          </p:spPr>
        </p:cxnSp>
        <p:cxnSp>
          <p:nvCxnSpPr>
            <p:cNvPr id="68" name="曲线连接符 67"/>
            <p:cNvCxnSpPr/>
            <p:nvPr/>
          </p:nvCxnSpPr>
          <p:spPr>
            <a:xfrm rot="5400000" flipV="1">
              <a:off x="10282" y="6821"/>
              <a:ext cx="548" cy="20"/>
            </a:xfrm>
            <a:prstGeom prst="curvedConnector3">
              <a:avLst>
                <a:gd name="adj1" fmla="val 50000"/>
              </a:avLst>
            </a:prstGeom>
            <a:solidFill>
              <a:schemeClr val="accent1"/>
            </a:solidFill>
            <a:ln w="9525" cap="flat" cmpd="sng" algn="ctr">
              <a:solidFill>
                <a:schemeClr val="tx1"/>
              </a:solidFill>
              <a:prstDash val="solid"/>
              <a:round/>
              <a:headEnd type="none" w="med" len="med"/>
              <a:tailEnd type="arrow" w="med" len="med"/>
            </a:ln>
          </p:spPr>
        </p:cxnSp>
        <p:cxnSp>
          <p:nvCxnSpPr>
            <p:cNvPr id="69" name="曲线连接符 68"/>
            <p:cNvCxnSpPr/>
            <p:nvPr/>
          </p:nvCxnSpPr>
          <p:spPr>
            <a:xfrm rot="5400000" flipV="1">
              <a:off x="11426" y="6821"/>
              <a:ext cx="548" cy="20"/>
            </a:xfrm>
            <a:prstGeom prst="curvedConnector3">
              <a:avLst>
                <a:gd name="adj1" fmla="val 50000"/>
              </a:avLst>
            </a:prstGeom>
            <a:solidFill>
              <a:schemeClr val="accent1"/>
            </a:solidFill>
            <a:ln w="9525" cap="flat" cmpd="sng" algn="ctr">
              <a:solidFill>
                <a:schemeClr val="tx1"/>
              </a:solidFill>
              <a:prstDash val="solid"/>
              <a:round/>
              <a:headEnd type="none" w="med" len="med"/>
              <a:tailEnd type="arrow" w="med" len="med"/>
            </a:ln>
          </p:spPr>
        </p:cxnSp>
        <p:cxnSp>
          <p:nvCxnSpPr>
            <p:cNvPr id="70" name="曲线连接符 69"/>
            <p:cNvCxnSpPr/>
            <p:nvPr/>
          </p:nvCxnSpPr>
          <p:spPr>
            <a:xfrm rot="5400000" flipV="1">
              <a:off x="12379" y="6814"/>
              <a:ext cx="548" cy="20"/>
            </a:xfrm>
            <a:prstGeom prst="curvedConnector3">
              <a:avLst>
                <a:gd name="adj1" fmla="val 50000"/>
              </a:avLst>
            </a:prstGeom>
            <a:solidFill>
              <a:schemeClr val="accent1"/>
            </a:solidFill>
            <a:ln w="9525" cap="flat" cmpd="sng" algn="ctr">
              <a:solidFill>
                <a:schemeClr val="tx1"/>
              </a:solidFill>
              <a:prstDash val="solid"/>
              <a:round/>
              <a:headEnd type="none" w="med" len="med"/>
              <a:tailEnd type="arrow" w="med" len="med"/>
            </a:ln>
          </p:spPr>
        </p:cxnSp>
        <p:cxnSp>
          <p:nvCxnSpPr>
            <p:cNvPr id="71" name="曲线连接符 70"/>
            <p:cNvCxnSpPr/>
            <p:nvPr/>
          </p:nvCxnSpPr>
          <p:spPr>
            <a:xfrm rot="5400000" flipV="1">
              <a:off x="13513" y="6814"/>
              <a:ext cx="548" cy="20"/>
            </a:xfrm>
            <a:prstGeom prst="curvedConnector3">
              <a:avLst>
                <a:gd name="adj1" fmla="val 50000"/>
              </a:avLst>
            </a:prstGeom>
            <a:solidFill>
              <a:schemeClr val="accent1"/>
            </a:solidFill>
            <a:ln w="9525" cap="flat" cmpd="sng" algn="ctr">
              <a:solidFill>
                <a:schemeClr val="tx1"/>
              </a:solidFill>
              <a:prstDash val="solid"/>
              <a:round/>
              <a:headEnd type="none" w="med" len="med"/>
              <a:tailEnd type="arrow" w="med" len="med"/>
            </a:ln>
          </p:spPr>
        </p:cxn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1" y="1051168"/>
            <a:ext cx="521290" cy="62483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anose="020B0604020202020204" pitchFamily="34" charset="0"/>
              <a:buNone/>
            </a:pPr>
            <a:endParaRPr lang="zh-CN" altLang="en-US"/>
          </a:p>
        </p:txBody>
      </p:sp>
      <p:sp>
        <p:nvSpPr>
          <p:cNvPr id="6" name="Freeform 6"/>
          <p:cNvSpPr/>
          <p:nvPr/>
        </p:nvSpPr>
        <p:spPr bwMode="auto">
          <a:xfrm>
            <a:off x="105925" y="1140429"/>
            <a:ext cx="397513" cy="501058"/>
          </a:xfrm>
          <a:custGeom>
            <a:avLst/>
            <a:gdLst>
              <a:gd name="T0" fmla="*/ 510720 w 1173"/>
              <a:gd name="T1" fmla="*/ 242556 h 1472"/>
              <a:gd name="T2" fmla="*/ 494464 w 1173"/>
              <a:gd name="T3" fmla="*/ 21309 h 1472"/>
              <a:gd name="T4" fmla="*/ 481820 w 1173"/>
              <a:gd name="T5" fmla="*/ 24482 h 1472"/>
              <a:gd name="T6" fmla="*/ 452920 w 1173"/>
              <a:gd name="T7" fmla="*/ 30830 h 1472"/>
              <a:gd name="T8" fmla="*/ 414988 w 1173"/>
              <a:gd name="T9" fmla="*/ 24482 h 1472"/>
              <a:gd name="T10" fmla="*/ 284035 w 1173"/>
              <a:gd name="T11" fmla="*/ 2267 h 1472"/>
              <a:gd name="T12" fmla="*/ 0 w 1173"/>
              <a:gd name="T13" fmla="*/ 348193 h 1472"/>
              <a:gd name="T14" fmla="*/ 290356 w 1173"/>
              <a:gd name="T15" fmla="*/ 665102 h 1472"/>
              <a:gd name="T16" fmla="*/ 529686 w 1173"/>
              <a:gd name="T17" fmla="*/ 492366 h 1472"/>
              <a:gd name="T18" fmla="*/ 491303 w 1173"/>
              <a:gd name="T19" fmla="*/ 469697 h 1472"/>
              <a:gd name="T20" fmla="*/ 312483 w 1173"/>
              <a:gd name="T21" fmla="*/ 620671 h 1472"/>
              <a:gd name="T22" fmla="*/ 130954 w 1173"/>
              <a:gd name="T23" fmla="*/ 328697 h 1472"/>
              <a:gd name="T24" fmla="*/ 290356 w 1173"/>
              <a:gd name="T25" fmla="*/ 47151 h 1472"/>
              <a:gd name="T26" fmla="*/ 472337 w 1173"/>
              <a:gd name="T27" fmla="*/ 258424 h 1472"/>
              <a:gd name="T28" fmla="*/ 510720 w 1173"/>
              <a:gd name="T29" fmla="*/ 242556 h 14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73" h="1472">
                <a:moveTo>
                  <a:pt x="1131" y="535"/>
                </a:moveTo>
                <a:lnTo>
                  <a:pt x="1095" y="47"/>
                </a:lnTo>
                <a:cubicBezTo>
                  <a:pt x="1090" y="47"/>
                  <a:pt x="1081" y="49"/>
                  <a:pt x="1067" y="54"/>
                </a:cubicBezTo>
                <a:cubicBezTo>
                  <a:pt x="1043" y="64"/>
                  <a:pt x="1022" y="68"/>
                  <a:pt x="1003" y="68"/>
                </a:cubicBezTo>
                <a:cubicBezTo>
                  <a:pt x="975" y="68"/>
                  <a:pt x="947" y="64"/>
                  <a:pt x="919" y="54"/>
                </a:cubicBezTo>
                <a:cubicBezTo>
                  <a:pt x="810" y="17"/>
                  <a:pt x="714" y="0"/>
                  <a:pt x="629" y="5"/>
                </a:cubicBezTo>
                <a:cubicBezTo>
                  <a:pt x="214" y="24"/>
                  <a:pt x="5" y="278"/>
                  <a:pt x="0" y="768"/>
                </a:cubicBezTo>
                <a:cubicBezTo>
                  <a:pt x="5" y="1225"/>
                  <a:pt x="219" y="1458"/>
                  <a:pt x="643" y="1467"/>
                </a:cubicBezTo>
                <a:cubicBezTo>
                  <a:pt x="912" y="1472"/>
                  <a:pt x="1088" y="1345"/>
                  <a:pt x="1173" y="1086"/>
                </a:cubicBezTo>
                <a:lnTo>
                  <a:pt x="1088" y="1036"/>
                </a:lnTo>
                <a:cubicBezTo>
                  <a:pt x="999" y="1258"/>
                  <a:pt x="867" y="1369"/>
                  <a:pt x="692" y="1369"/>
                </a:cubicBezTo>
                <a:cubicBezTo>
                  <a:pt x="424" y="1359"/>
                  <a:pt x="290" y="1145"/>
                  <a:pt x="290" y="725"/>
                </a:cubicBezTo>
                <a:cubicBezTo>
                  <a:pt x="290" y="316"/>
                  <a:pt x="408" y="108"/>
                  <a:pt x="643" y="104"/>
                </a:cubicBezTo>
                <a:cubicBezTo>
                  <a:pt x="827" y="94"/>
                  <a:pt x="961" y="250"/>
                  <a:pt x="1046" y="570"/>
                </a:cubicBezTo>
                <a:lnTo>
                  <a:pt x="1131" y="5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7" name="Freeform 7"/>
          <p:cNvSpPr>
            <a:spLocks noEditPoints="1"/>
          </p:cNvSpPr>
          <p:nvPr/>
        </p:nvSpPr>
        <p:spPr bwMode="auto">
          <a:xfrm>
            <a:off x="566516" y="1497477"/>
            <a:ext cx="742660" cy="151151"/>
          </a:xfrm>
          <a:custGeom>
            <a:avLst/>
            <a:gdLst>
              <a:gd name="T0" fmla="*/ 22141 w 2195"/>
              <a:gd name="T1" fmla="*/ 126007 h 445"/>
              <a:gd name="T2" fmla="*/ 113870 w 2195"/>
              <a:gd name="T3" fmla="*/ 125101 h 445"/>
              <a:gd name="T4" fmla="*/ 68684 w 2195"/>
              <a:gd name="T5" fmla="*/ 200795 h 445"/>
              <a:gd name="T6" fmla="*/ 70491 w 2195"/>
              <a:gd name="T7" fmla="*/ 47593 h 445"/>
              <a:gd name="T8" fmla="*/ 68684 w 2195"/>
              <a:gd name="T9" fmla="*/ 200795 h 445"/>
              <a:gd name="T10" fmla="*/ 300490 w 2195"/>
              <a:gd name="T11" fmla="*/ 196716 h 445"/>
              <a:gd name="T12" fmla="*/ 279253 w 2195"/>
              <a:gd name="T13" fmla="*/ 106064 h 445"/>
              <a:gd name="T14" fmla="*/ 201532 w 2195"/>
              <a:gd name="T15" fmla="*/ 106970 h 445"/>
              <a:gd name="T16" fmla="*/ 180746 w 2195"/>
              <a:gd name="T17" fmla="*/ 197623 h 445"/>
              <a:gd name="T18" fmla="*/ 201532 w 2195"/>
              <a:gd name="T19" fmla="*/ 50312 h 445"/>
              <a:gd name="T20" fmla="*/ 249881 w 2195"/>
              <a:gd name="T21" fmla="*/ 46233 h 445"/>
              <a:gd name="T22" fmla="*/ 405323 w 2195"/>
              <a:gd name="T23" fmla="*/ 184478 h 445"/>
              <a:gd name="T24" fmla="*/ 387248 w 2195"/>
              <a:gd name="T25" fmla="*/ 199889 h 445"/>
              <a:gd name="T26" fmla="*/ 356973 w 2195"/>
              <a:gd name="T27" fmla="*/ 68443 h 445"/>
              <a:gd name="T28" fmla="*/ 336640 w 2195"/>
              <a:gd name="T29" fmla="*/ 50312 h 445"/>
              <a:gd name="T30" fmla="*/ 356973 w 2195"/>
              <a:gd name="T31" fmla="*/ 10878 h 445"/>
              <a:gd name="T32" fmla="*/ 378211 w 2195"/>
              <a:gd name="T33" fmla="*/ 50312 h 445"/>
              <a:gd name="T34" fmla="*/ 405323 w 2195"/>
              <a:gd name="T35" fmla="*/ 68443 h 445"/>
              <a:gd name="T36" fmla="*/ 378211 w 2195"/>
              <a:gd name="T37" fmla="*/ 167707 h 445"/>
              <a:gd name="T38" fmla="*/ 405323 w 2195"/>
              <a:gd name="T39" fmla="*/ 184478 h 445"/>
              <a:gd name="T40" fmla="*/ 548564 w 2195"/>
              <a:gd name="T41" fmla="*/ 112862 h 445"/>
              <a:gd name="T42" fmla="*/ 460902 w 2195"/>
              <a:gd name="T43" fmla="*/ 112862 h 445"/>
              <a:gd name="T44" fmla="*/ 570706 w 2195"/>
              <a:gd name="T45" fmla="*/ 157282 h 445"/>
              <a:gd name="T46" fmla="*/ 436502 w 2195"/>
              <a:gd name="T47" fmla="*/ 126007 h 445"/>
              <a:gd name="T48" fmla="*/ 571609 w 2195"/>
              <a:gd name="T49" fmla="*/ 126007 h 445"/>
              <a:gd name="T50" fmla="*/ 459999 w 2195"/>
              <a:gd name="T51" fmla="*/ 130993 h 445"/>
              <a:gd name="T52" fmla="*/ 548564 w 2195"/>
              <a:gd name="T53" fmla="*/ 151390 h 445"/>
              <a:gd name="T54" fmla="*/ 734733 w 2195"/>
              <a:gd name="T55" fmla="*/ 196716 h 445"/>
              <a:gd name="T56" fmla="*/ 713947 w 2195"/>
              <a:gd name="T57" fmla="*/ 106064 h 445"/>
              <a:gd name="T58" fmla="*/ 636226 w 2195"/>
              <a:gd name="T59" fmla="*/ 106970 h 445"/>
              <a:gd name="T60" fmla="*/ 614988 w 2195"/>
              <a:gd name="T61" fmla="*/ 197623 h 445"/>
              <a:gd name="T62" fmla="*/ 636226 w 2195"/>
              <a:gd name="T63" fmla="*/ 50312 h 445"/>
              <a:gd name="T64" fmla="*/ 684576 w 2195"/>
              <a:gd name="T65" fmla="*/ 46233 h 445"/>
              <a:gd name="T66" fmla="*/ 840017 w 2195"/>
              <a:gd name="T67" fmla="*/ 184478 h 445"/>
              <a:gd name="T68" fmla="*/ 821491 w 2195"/>
              <a:gd name="T69" fmla="*/ 199889 h 445"/>
              <a:gd name="T70" fmla="*/ 791668 w 2195"/>
              <a:gd name="T71" fmla="*/ 68443 h 445"/>
              <a:gd name="T72" fmla="*/ 771334 w 2195"/>
              <a:gd name="T73" fmla="*/ 50312 h 445"/>
              <a:gd name="T74" fmla="*/ 791668 w 2195"/>
              <a:gd name="T75" fmla="*/ 10878 h 445"/>
              <a:gd name="T76" fmla="*/ 812454 w 2195"/>
              <a:gd name="T77" fmla="*/ 50312 h 445"/>
              <a:gd name="T78" fmla="*/ 840017 w 2195"/>
              <a:gd name="T79" fmla="*/ 68443 h 445"/>
              <a:gd name="T80" fmla="*/ 812454 w 2195"/>
              <a:gd name="T81" fmla="*/ 167707 h 445"/>
              <a:gd name="T82" fmla="*/ 840017 w 2195"/>
              <a:gd name="T83" fmla="*/ 184478 h 445"/>
              <a:gd name="T84" fmla="*/ 985066 w 2195"/>
              <a:gd name="T85" fmla="*/ 85667 h 445"/>
              <a:gd name="T86" fmla="*/ 875263 w 2195"/>
              <a:gd name="T87" fmla="*/ 87933 h 445"/>
              <a:gd name="T88" fmla="*/ 968799 w 2195"/>
              <a:gd name="T89" fmla="*/ 159549 h 445"/>
              <a:gd name="T90" fmla="*/ 890174 w 2195"/>
              <a:gd name="T91" fmla="*/ 151390 h 445"/>
              <a:gd name="T92" fmla="*/ 931746 w 2195"/>
              <a:gd name="T93" fmla="*/ 200795 h 445"/>
              <a:gd name="T94" fmla="*/ 937620 w 2195"/>
              <a:gd name="T95" fmla="*/ 114222 h 445"/>
              <a:gd name="T96" fmla="*/ 929487 w 2195"/>
              <a:gd name="T97" fmla="*/ 65723 h 44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95" h="445">
                <a:moveTo>
                  <a:pt x="154" y="142"/>
                </a:moveTo>
                <a:cubicBezTo>
                  <a:pt x="86" y="144"/>
                  <a:pt x="51" y="189"/>
                  <a:pt x="49" y="278"/>
                </a:cubicBezTo>
                <a:cubicBezTo>
                  <a:pt x="51" y="361"/>
                  <a:pt x="86" y="405"/>
                  <a:pt x="154" y="407"/>
                </a:cubicBezTo>
                <a:cubicBezTo>
                  <a:pt x="218" y="405"/>
                  <a:pt x="251" y="361"/>
                  <a:pt x="252" y="276"/>
                </a:cubicBezTo>
                <a:cubicBezTo>
                  <a:pt x="248" y="193"/>
                  <a:pt x="215" y="148"/>
                  <a:pt x="154" y="142"/>
                </a:cubicBezTo>
                <a:close/>
                <a:moveTo>
                  <a:pt x="152" y="443"/>
                </a:moveTo>
                <a:cubicBezTo>
                  <a:pt x="55" y="437"/>
                  <a:pt x="5" y="383"/>
                  <a:pt x="0" y="280"/>
                </a:cubicBezTo>
                <a:cubicBezTo>
                  <a:pt x="3" y="166"/>
                  <a:pt x="55" y="107"/>
                  <a:pt x="156" y="105"/>
                </a:cubicBezTo>
                <a:cubicBezTo>
                  <a:pt x="250" y="109"/>
                  <a:pt x="299" y="165"/>
                  <a:pt x="303" y="274"/>
                </a:cubicBezTo>
                <a:cubicBezTo>
                  <a:pt x="302" y="385"/>
                  <a:pt x="251" y="442"/>
                  <a:pt x="152" y="443"/>
                </a:cubicBezTo>
                <a:close/>
                <a:moveTo>
                  <a:pt x="665" y="227"/>
                </a:moveTo>
                <a:lnTo>
                  <a:pt x="665" y="434"/>
                </a:lnTo>
                <a:lnTo>
                  <a:pt x="618" y="434"/>
                </a:lnTo>
                <a:lnTo>
                  <a:pt x="618" y="234"/>
                </a:lnTo>
                <a:cubicBezTo>
                  <a:pt x="616" y="174"/>
                  <a:pt x="591" y="144"/>
                  <a:pt x="542" y="142"/>
                </a:cubicBezTo>
                <a:cubicBezTo>
                  <a:pt x="484" y="150"/>
                  <a:pt x="452" y="181"/>
                  <a:pt x="446" y="236"/>
                </a:cubicBezTo>
                <a:lnTo>
                  <a:pt x="446" y="434"/>
                </a:lnTo>
                <a:lnTo>
                  <a:pt x="400" y="436"/>
                </a:lnTo>
                <a:lnTo>
                  <a:pt x="400" y="111"/>
                </a:lnTo>
                <a:lnTo>
                  <a:pt x="446" y="111"/>
                </a:lnTo>
                <a:lnTo>
                  <a:pt x="446" y="160"/>
                </a:lnTo>
                <a:cubicBezTo>
                  <a:pt x="472" y="123"/>
                  <a:pt x="507" y="104"/>
                  <a:pt x="553" y="102"/>
                </a:cubicBezTo>
                <a:cubicBezTo>
                  <a:pt x="628" y="102"/>
                  <a:pt x="665" y="144"/>
                  <a:pt x="665" y="227"/>
                </a:cubicBezTo>
                <a:close/>
                <a:moveTo>
                  <a:pt x="897" y="407"/>
                </a:moveTo>
                <a:lnTo>
                  <a:pt x="906" y="432"/>
                </a:lnTo>
                <a:cubicBezTo>
                  <a:pt x="891" y="438"/>
                  <a:pt x="875" y="441"/>
                  <a:pt x="857" y="441"/>
                </a:cubicBezTo>
                <a:cubicBezTo>
                  <a:pt x="811" y="442"/>
                  <a:pt x="788" y="419"/>
                  <a:pt x="790" y="370"/>
                </a:cubicBezTo>
                <a:lnTo>
                  <a:pt x="790" y="151"/>
                </a:lnTo>
                <a:lnTo>
                  <a:pt x="745" y="151"/>
                </a:lnTo>
                <a:lnTo>
                  <a:pt x="745" y="111"/>
                </a:lnTo>
                <a:lnTo>
                  <a:pt x="790" y="111"/>
                </a:lnTo>
                <a:lnTo>
                  <a:pt x="790" y="24"/>
                </a:lnTo>
                <a:lnTo>
                  <a:pt x="837" y="0"/>
                </a:lnTo>
                <a:lnTo>
                  <a:pt x="837" y="111"/>
                </a:lnTo>
                <a:lnTo>
                  <a:pt x="897" y="111"/>
                </a:lnTo>
                <a:lnTo>
                  <a:pt x="897" y="151"/>
                </a:lnTo>
                <a:lnTo>
                  <a:pt x="837" y="151"/>
                </a:lnTo>
                <a:lnTo>
                  <a:pt x="837" y="370"/>
                </a:lnTo>
                <a:cubicBezTo>
                  <a:pt x="835" y="398"/>
                  <a:pt x="847" y="411"/>
                  <a:pt x="872" y="410"/>
                </a:cubicBezTo>
                <a:cubicBezTo>
                  <a:pt x="881" y="410"/>
                  <a:pt x="890" y="409"/>
                  <a:pt x="897" y="407"/>
                </a:cubicBezTo>
                <a:close/>
                <a:moveTo>
                  <a:pt x="1020" y="249"/>
                </a:moveTo>
                <a:lnTo>
                  <a:pt x="1214" y="249"/>
                </a:lnTo>
                <a:cubicBezTo>
                  <a:pt x="1211" y="184"/>
                  <a:pt x="1179" y="150"/>
                  <a:pt x="1118" y="147"/>
                </a:cubicBezTo>
                <a:cubicBezTo>
                  <a:pt x="1057" y="153"/>
                  <a:pt x="1024" y="187"/>
                  <a:pt x="1020" y="249"/>
                </a:cubicBezTo>
                <a:close/>
                <a:moveTo>
                  <a:pt x="1214" y="334"/>
                </a:moveTo>
                <a:lnTo>
                  <a:pt x="1263" y="347"/>
                </a:lnTo>
                <a:cubicBezTo>
                  <a:pt x="1245" y="413"/>
                  <a:pt x="1198" y="445"/>
                  <a:pt x="1120" y="443"/>
                </a:cubicBezTo>
                <a:cubicBezTo>
                  <a:pt x="1021" y="439"/>
                  <a:pt x="969" y="384"/>
                  <a:pt x="966" y="278"/>
                </a:cubicBezTo>
                <a:cubicBezTo>
                  <a:pt x="971" y="167"/>
                  <a:pt x="1021" y="109"/>
                  <a:pt x="1118" y="105"/>
                </a:cubicBezTo>
                <a:cubicBezTo>
                  <a:pt x="1213" y="107"/>
                  <a:pt x="1262" y="165"/>
                  <a:pt x="1265" y="278"/>
                </a:cubicBezTo>
                <a:cubicBezTo>
                  <a:pt x="1265" y="284"/>
                  <a:pt x="1265" y="288"/>
                  <a:pt x="1265" y="289"/>
                </a:cubicBezTo>
                <a:lnTo>
                  <a:pt x="1018" y="289"/>
                </a:lnTo>
                <a:cubicBezTo>
                  <a:pt x="1021" y="362"/>
                  <a:pt x="1054" y="401"/>
                  <a:pt x="1118" y="405"/>
                </a:cubicBezTo>
                <a:cubicBezTo>
                  <a:pt x="1169" y="405"/>
                  <a:pt x="1200" y="382"/>
                  <a:pt x="1214" y="334"/>
                </a:cubicBezTo>
                <a:close/>
                <a:moveTo>
                  <a:pt x="1626" y="227"/>
                </a:moveTo>
                <a:lnTo>
                  <a:pt x="1626" y="434"/>
                </a:lnTo>
                <a:lnTo>
                  <a:pt x="1580" y="434"/>
                </a:lnTo>
                <a:lnTo>
                  <a:pt x="1580" y="234"/>
                </a:lnTo>
                <a:cubicBezTo>
                  <a:pt x="1578" y="174"/>
                  <a:pt x="1553" y="144"/>
                  <a:pt x="1504" y="142"/>
                </a:cubicBezTo>
                <a:cubicBezTo>
                  <a:pt x="1446" y="150"/>
                  <a:pt x="1414" y="181"/>
                  <a:pt x="1408" y="236"/>
                </a:cubicBezTo>
                <a:lnTo>
                  <a:pt x="1408" y="434"/>
                </a:lnTo>
                <a:lnTo>
                  <a:pt x="1361" y="436"/>
                </a:lnTo>
                <a:lnTo>
                  <a:pt x="1361" y="111"/>
                </a:lnTo>
                <a:lnTo>
                  <a:pt x="1408" y="111"/>
                </a:lnTo>
                <a:lnTo>
                  <a:pt x="1408" y="160"/>
                </a:lnTo>
                <a:cubicBezTo>
                  <a:pt x="1433" y="123"/>
                  <a:pt x="1469" y="104"/>
                  <a:pt x="1515" y="102"/>
                </a:cubicBezTo>
                <a:cubicBezTo>
                  <a:pt x="1589" y="102"/>
                  <a:pt x="1626" y="144"/>
                  <a:pt x="1626" y="227"/>
                </a:cubicBezTo>
                <a:close/>
                <a:moveTo>
                  <a:pt x="1859" y="407"/>
                </a:moveTo>
                <a:lnTo>
                  <a:pt x="1868" y="432"/>
                </a:lnTo>
                <a:cubicBezTo>
                  <a:pt x="1853" y="438"/>
                  <a:pt x="1836" y="441"/>
                  <a:pt x="1818" y="441"/>
                </a:cubicBezTo>
                <a:cubicBezTo>
                  <a:pt x="1772" y="442"/>
                  <a:pt x="1750" y="419"/>
                  <a:pt x="1752" y="370"/>
                </a:cubicBezTo>
                <a:lnTo>
                  <a:pt x="1752" y="151"/>
                </a:lnTo>
                <a:lnTo>
                  <a:pt x="1707" y="151"/>
                </a:lnTo>
                <a:lnTo>
                  <a:pt x="1707" y="111"/>
                </a:lnTo>
                <a:lnTo>
                  <a:pt x="1752" y="111"/>
                </a:lnTo>
                <a:lnTo>
                  <a:pt x="1752" y="24"/>
                </a:lnTo>
                <a:lnTo>
                  <a:pt x="1798" y="0"/>
                </a:lnTo>
                <a:lnTo>
                  <a:pt x="1798" y="111"/>
                </a:lnTo>
                <a:lnTo>
                  <a:pt x="1859" y="111"/>
                </a:lnTo>
                <a:lnTo>
                  <a:pt x="1859" y="151"/>
                </a:lnTo>
                <a:lnTo>
                  <a:pt x="1798" y="151"/>
                </a:lnTo>
                <a:lnTo>
                  <a:pt x="1798" y="370"/>
                </a:lnTo>
                <a:cubicBezTo>
                  <a:pt x="1797" y="398"/>
                  <a:pt x="1809" y="411"/>
                  <a:pt x="1834" y="410"/>
                </a:cubicBezTo>
                <a:cubicBezTo>
                  <a:pt x="1843" y="410"/>
                  <a:pt x="1851" y="409"/>
                  <a:pt x="1859" y="407"/>
                </a:cubicBezTo>
                <a:close/>
                <a:moveTo>
                  <a:pt x="2131" y="203"/>
                </a:moveTo>
                <a:lnTo>
                  <a:pt x="2180" y="189"/>
                </a:lnTo>
                <a:cubicBezTo>
                  <a:pt x="2167" y="133"/>
                  <a:pt x="2125" y="104"/>
                  <a:pt x="2055" y="102"/>
                </a:cubicBezTo>
                <a:cubicBezTo>
                  <a:pt x="1982" y="105"/>
                  <a:pt x="1943" y="136"/>
                  <a:pt x="1937" y="194"/>
                </a:cubicBezTo>
                <a:cubicBezTo>
                  <a:pt x="1934" y="249"/>
                  <a:pt x="1976" y="281"/>
                  <a:pt x="2062" y="292"/>
                </a:cubicBezTo>
                <a:cubicBezTo>
                  <a:pt x="2118" y="302"/>
                  <a:pt x="2146" y="322"/>
                  <a:pt x="2144" y="352"/>
                </a:cubicBezTo>
                <a:cubicBezTo>
                  <a:pt x="2143" y="387"/>
                  <a:pt x="2115" y="406"/>
                  <a:pt x="2062" y="407"/>
                </a:cubicBezTo>
                <a:cubicBezTo>
                  <a:pt x="2013" y="409"/>
                  <a:pt x="1982" y="384"/>
                  <a:pt x="1970" y="334"/>
                </a:cubicBezTo>
                <a:lnTo>
                  <a:pt x="1924" y="347"/>
                </a:lnTo>
                <a:cubicBezTo>
                  <a:pt x="1941" y="413"/>
                  <a:pt x="1988" y="445"/>
                  <a:pt x="2062" y="443"/>
                </a:cubicBezTo>
                <a:cubicBezTo>
                  <a:pt x="2148" y="442"/>
                  <a:pt x="2192" y="410"/>
                  <a:pt x="2193" y="350"/>
                </a:cubicBezTo>
                <a:cubicBezTo>
                  <a:pt x="2195" y="298"/>
                  <a:pt x="2155" y="265"/>
                  <a:pt x="2075" y="252"/>
                </a:cubicBezTo>
                <a:cubicBezTo>
                  <a:pt x="2014" y="241"/>
                  <a:pt x="1985" y="222"/>
                  <a:pt x="1986" y="194"/>
                </a:cubicBezTo>
                <a:cubicBezTo>
                  <a:pt x="1990" y="162"/>
                  <a:pt x="2014" y="146"/>
                  <a:pt x="2057" y="145"/>
                </a:cubicBezTo>
                <a:cubicBezTo>
                  <a:pt x="2097" y="145"/>
                  <a:pt x="2122" y="164"/>
                  <a:pt x="2131" y="203"/>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 name="Freeform 8"/>
          <p:cNvSpPr>
            <a:spLocks noEditPoints="1"/>
          </p:cNvSpPr>
          <p:nvPr/>
        </p:nvSpPr>
        <p:spPr bwMode="auto">
          <a:xfrm>
            <a:off x="595080" y="1061879"/>
            <a:ext cx="714096" cy="335625"/>
          </a:xfrm>
          <a:custGeom>
            <a:avLst/>
            <a:gdLst>
              <a:gd name="T0" fmla="*/ 345008 w 2109"/>
              <a:gd name="T1" fmla="*/ 0 h 986"/>
              <a:gd name="T2" fmla="*/ 305269 w 2109"/>
              <a:gd name="T3" fmla="*/ 447253 h 986"/>
              <a:gd name="T4" fmla="*/ 37933 w 2109"/>
              <a:gd name="T5" fmla="*/ 409150 h 986"/>
              <a:gd name="T6" fmla="*/ 0 w 2109"/>
              <a:gd name="T7" fmla="*/ 447253 h 986"/>
              <a:gd name="T8" fmla="*/ 37933 w 2109"/>
              <a:gd name="T9" fmla="*/ 36288 h 986"/>
              <a:gd name="T10" fmla="*/ 305269 w 2109"/>
              <a:gd name="T11" fmla="*/ 126555 h 986"/>
              <a:gd name="T12" fmla="*/ 37933 w 2109"/>
              <a:gd name="T13" fmla="*/ 36288 h 986"/>
              <a:gd name="T14" fmla="*/ 37933 w 2109"/>
              <a:gd name="T15" fmla="*/ 376944 h 986"/>
              <a:gd name="T16" fmla="*/ 305269 w 2109"/>
              <a:gd name="T17" fmla="*/ 284863 h 986"/>
              <a:gd name="T18" fmla="*/ 37933 w 2109"/>
              <a:gd name="T19" fmla="*/ 160576 h 986"/>
              <a:gd name="T20" fmla="*/ 305269 w 2109"/>
              <a:gd name="T21" fmla="*/ 252657 h 986"/>
              <a:gd name="T22" fmla="*/ 37933 w 2109"/>
              <a:gd name="T23" fmla="*/ 160576 h 986"/>
              <a:gd name="T24" fmla="*/ 912645 w 2109"/>
              <a:gd name="T25" fmla="*/ 250843 h 986"/>
              <a:gd name="T26" fmla="*/ 808781 w 2109"/>
              <a:gd name="T27" fmla="*/ 314801 h 986"/>
              <a:gd name="T28" fmla="*/ 926644 w 2109"/>
              <a:gd name="T29" fmla="*/ 415047 h 986"/>
              <a:gd name="T30" fmla="*/ 731109 w 2109"/>
              <a:gd name="T31" fmla="*/ 371048 h 986"/>
              <a:gd name="T32" fmla="*/ 605118 w 2109"/>
              <a:gd name="T33" fmla="*/ 441356 h 986"/>
              <a:gd name="T34" fmla="*/ 658856 w 2109"/>
              <a:gd name="T35" fmla="*/ 403253 h 986"/>
              <a:gd name="T36" fmla="*/ 694983 w 2109"/>
              <a:gd name="T37" fmla="*/ 202761 h 986"/>
              <a:gd name="T38" fmla="*/ 477321 w 2109"/>
              <a:gd name="T39" fmla="*/ 170555 h 986"/>
              <a:gd name="T40" fmla="*/ 834973 w 2109"/>
              <a:gd name="T41" fmla="*/ 118391 h 986"/>
              <a:gd name="T42" fmla="*/ 537381 w 2109"/>
              <a:gd name="T43" fmla="*/ 86185 h 986"/>
              <a:gd name="T44" fmla="*/ 834973 w 2109"/>
              <a:gd name="T45" fmla="*/ 34020 h 986"/>
              <a:gd name="T46" fmla="*/ 529253 w 2109"/>
              <a:gd name="T47" fmla="*/ 2268 h 986"/>
              <a:gd name="T48" fmla="*/ 872454 w 2109"/>
              <a:gd name="T49" fmla="*/ 170555 h 986"/>
              <a:gd name="T50" fmla="*/ 948771 w 2109"/>
              <a:gd name="T51" fmla="*/ 202761 h 986"/>
              <a:gd name="T52" fmla="*/ 731109 w 2109"/>
              <a:gd name="T53" fmla="*/ 218637 h 986"/>
              <a:gd name="T54" fmla="*/ 886453 w 2109"/>
              <a:gd name="T55" fmla="*/ 218637 h 986"/>
              <a:gd name="T56" fmla="*/ 675113 w 2109"/>
              <a:gd name="T57" fmla="*/ 293028 h 986"/>
              <a:gd name="T58" fmla="*/ 485449 w 2109"/>
              <a:gd name="T59" fmla="*/ 403253 h 986"/>
              <a:gd name="T60" fmla="*/ 537381 w 2109"/>
              <a:gd name="T61" fmla="*/ 214554 h 986"/>
              <a:gd name="T62" fmla="*/ 631310 w 2109"/>
              <a:gd name="T63" fmla="*/ 276698 h 986"/>
              <a:gd name="T64" fmla="*/ 549122 w 2109"/>
              <a:gd name="T65" fmla="*/ 266719 h 986"/>
              <a:gd name="T66" fmla="*/ 537381 w 2109"/>
              <a:gd name="T67" fmla="*/ 214554 h 98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109" h="986">
                <a:moveTo>
                  <a:pt x="0" y="0"/>
                </a:moveTo>
                <a:lnTo>
                  <a:pt x="764" y="0"/>
                </a:lnTo>
                <a:lnTo>
                  <a:pt x="764" y="986"/>
                </a:lnTo>
                <a:lnTo>
                  <a:pt x="676" y="986"/>
                </a:lnTo>
                <a:lnTo>
                  <a:pt x="676" y="902"/>
                </a:lnTo>
                <a:lnTo>
                  <a:pt x="84" y="902"/>
                </a:lnTo>
                <a:lnTo>
                  <a:pt x="84" y="986"/>
                </a:lnTo>
                <a:lnTo>
                  <a:pt x="0" y="986"/>
                </a:lnTo>
                <a:lnTo>
                  <a:pt x="0" y="0"/>
                </a:lnTo>
                <a:close/>
                <a:moveTo>
                  <a:pt x="84" y="80"/>
                </a:moveTo>
                <a:lnTo>
                  <a:pt x="84" y="279"/>
                </a:lnTo>
                <a:lnTo>
                  <a:pt x="676" y="279"/>
                </a:lnTo>
                <a:lnTo>
                  <a:pt x="676" y="80"/>
                </a:lnTo>
                <a:lnTo>
                  <a:pt x="84" y="80"/>
                </a:lnTo>
                <a:close/>
                <a:moveTo>
                  <a:pt x="84" y="628"/>
                </a:moveTo>
                <a:lnTo>
                  <a:pt x="84" y="831"/>
                </a:lnTo>
                <a:lnTo>
                  <a:pt x="676" y="831"/>
                </a:lnTo>
                <a:lnTo>
                  <a:pt x="676" y="628"/>
                </a:lnTo>
                <a:lnTo>
                  <a:pt x="84" y="628"/>
                </a:lnTo>
                <a:close/>
                <a:moveTo>
                  <a:pt x="84" y="354"/>
                </a:moveTo>
                <a:lnTo>
                  <a:pt x="84" y="557"/>
                </a:lnTo>
                <a:lnTo>
                  <a:pt x="676" y="557"/>
                </a:lnTo>
                <a:lnTo>
                  <a:pt x="676" y="354"/>
                </a:lnTo>
                <a:lnTo>
                  <a:pt x="84" y="354"/>
                </a:lnTo>
                <a:close/>
                <a:moveTo>
                  <a:pt x="1963" y="482"/>
                </a:moveTo>
                <a:lnTo>
                  <a:pt x="2021" y="553"/>
                </a:lnTo>
                <a:cubicBezTo>
                  <a:pt x="2000" y="568"/>
                  <a:pt x="1958" y="594"/>
                  <a:pt x="1893" y="632"/>
                </a:cubicBezTo>
                <a:cubicBezTo>
                  <a:pt x="1849" y="659"/>
                  <a:pt x="1815" y="679"/>
                  <a:pt x="1791" y="694"/>
                </a:cubicBezTo>
                <a:cubicBezTo>
                  <a:pt x="1859" y="753"/>
                  <a:pt x="1965" y="800"/>
                  <a:pt x="2109" y="836"/>
                </a:cubicBezTo>
                <a:cubicBezTo>
                  <a:pt x="2089" y="856"/>
                  <a:pt x="2070" y="883"/>
                  <a:pt x="2052" y="915"/>
                </a:cubicBezTo>
                <a:cubicBezTo>
                  <a:pt x="1849" y="856"/>
                  <a:pt x="1704" y="756"/>
                  <a:pt x="1619" y="615"/>
                </a:cubicBezTo>
                <a:lnTo>
                  <a:pt x="1619" y="818"/>
                </a:lnTo>
                <a:cubicBezTo>
                  <a:pt x="1624" y="924"/>
                  <a:pt x="1573" y="976"/>
                  <a:pt x="1464" y="973"/>
                </a:cubicBezTo>
                <a:cubicBezTo>
                  <a:pt x="1423" y="973"/>
                  <a:pt x="1381" y="973"/>
                  <a:pt x="1340" y="973"/>
                </a:cubicBezTo>
                <a:cubicBezTo>
                  <a:pt x="1337" y="937"/>
                  <a:pt x="1331" y="908"/>
                  <a:pt x="1322" y="884"/>
                </a:cubicBezTo>
                <a:cubicBezTo>
                  <a:pt x="1358" y="887"/>
                  <a:pt x="1403" y="889"/>
                  <a:pt x="1459" y="889"/>
                </a:cubicBezTo>
                <a:cubicBezTo>
                  <a:pt x="1515" y="892"/>
                  <a:pt x="1542" y="867"/>
                  <a:pt x="1539" y="814"/>
                </a:cubicBezTo>
                <a:lnTo>
                  <a:pt x="1539" y="447"/>
                </a:lnTo>
                <a:lnTo>
                  <a:pt x="1057" y="447"/>
                </a:lnTo>
                <a:lnTo>
                  <a:pt x="1057" y="376"/>
                </a:lnTo>
                <a:lnTo>
                  <a:pt x="1849" y="376"/>
                </a:lnTo>
                <a:lnTo>
                  <a:pt x="1849" y="261"/>
                </a:lnTo>
                <a:lnTo>
                  <a:pt x="1190" y="261"/>
                </a:lnTo>
                <a:lnTo>
                  <a:pt x="1190" y="190"/>
                </a:lnTo>
                <a:lnTo>
                  <a:pt x="1849" y="190"/>
                </a:lnTo>
                <a:lnTo>
                  <a:pt x="1849" y="75"/>
                </a:lnTo>
                <a:lnTo>
                  <a:pt x="1172" y="75"/>
                </a:lnTo>
                <a:lnTo>
                  <a:pt x="1172" y="5"/>
                </a:lnTo>
                <a:lnTo>
                  <a:pt x="1932" y="5"/>
                </a:lnTo>
                <a:lnTo>
                  <a:pt x="1932" y="376"/>
                </a:lnTo>
                <a:lnTo>
                  <a:pt x="2101" y="376"/>
                </a:lnTo>
                <a:lnTo>
                  <a:pt x="2101" y="447"/>
                </a:lnTo>
                <a:lnTo>
                  <a:pt x="1619" y="447"/>
                </a:lnTo>
                <a:lnTo>
                  <a:pt x="1619" y="482"/>
                </a:lnTo>
                <a:cubicBezTo>
                  <a:pt x="1654" y="544"/>
                  <a:pt x="1692" y="597"/>
                  <a:pt x="1733" y="641"/>
                </a:cubicBezTo>
                <a:cubicBezTo>
                  <a:pt x="1822" y="582"/>
                  <a:pt x="1899" y="529"/>
                  <a:pt x="1963" y="482"/>
                </a:cubicBezTo>
                <a:close/>
                <a:moveTo>
                  <a:pt x="1044" y="814"/>
                </a:moveTo>
                <a:cubicBezTo>
                  <a:pt x="1168" y="772"/>
                  <a:pt x="1318" y="716"/>
                  <a:pt x="1495" y="646"/>
                </a:cubicBezTo>
                <a:cubicBezTo>
                  <a:pt x="1501" y="672"/>
                  <a:pt x="1507" y="699"/>
                  <a:pt x="1513" y="725"/>
                </a:cubicBezTo>
                <a:cubicBezTo>
                  <a:pt x="1351" y="784"/>
                  <a:pt x="1205" y="839"/>
                  <a:pt x="1075" y="889"/>
                </a:cubicBezTo>
                <a:lnTo>
                  <a:pt x="1044" y="814"/>
                </a:lnTo>
                <a:close/>
                <a:moveTo>
                  <a:pt x="1190" y="473"/>
                </a:moveTo>
                <a:cubicBezTo>
                  <a:pt x="1202" y="482"/>
                  <a:pt x="1218" y="492"/>
                  <a:pt x="1238" y="504"/>
                </a:cubicBezTo>
                <a:cubicBezTo>
                  <a:pt x="1303" y="545"/>
                  <a:pt x="1356" y="581"/>
                  <a:pt x="1398" y="610"/>
                </a:cubicBezTo>
                <a:lnTo>
                  <a:pt x="1349" y="681"/>
                </a:lnTo>
                <a:cubicBezTo>
                  <a:pt x="1317" y="658"/>
                  <a:pt x="1272" y="627"/>
                  <a:pt x="1216" y="588"/>
                </a:cubicBezTo>
                <a:cubicBezTo>
                  <a:pt x="1184" y="565"/>
                  <a:pt x="1159" y="547"/>
                  <a:pt x="1141" y="535"/>
                </a:cubicBezTo>
                <a:lnTo>
                  <a:pt x="1190" y="473"/>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 name="Freeform 24"/>
          <p:cNvSpPr/>
          <p:nvPr/>
        </p:nvSpPr>
        <p:spPr bwMode="auto">
          <a:xfrm>
            <a:off x="4735725" y="3164396"/>
            <a:ext cx="3361660" cy="535572"/>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2" name="Freeform 26"/>
          <p:cNvSpPr/>
          <p:nvPr/>
        </p:nvSpPr>
        <p:spPr bwMode="auto">
          <a:xfrm>
            <a:off x="4735725" y="3985290"/>
            <a:ext cx="3361660" cy="535572"/>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7" name="TextBox 47"/>
          <p:cNvSpPr txBox="1"/>
          <p:nvPr/>
        </p:nvSpPr>
        <p:spPr>
          <a:xfrm>
            <a:off x="4860032" y="3212976"/>
            <a:ext cx="2955963" cy="430887"/>
          </a:xfrm>
          <a:prstGeom prst="rect">
            <a:avLst/>
          </a:prstGeom>
          <a:noFill/>
        </p:spPr>
        <p:txBody>
          <a:bodyPr wrap="square" rtlCol="0">
            <a:spAutoFit/>
          </a:bodyPr>
          <a:lstStyle/>
          <a:p>
            <a:r>
              <a:rPr lang="en-US" altLang="zh-CN" sz="2200" b="1" dirty="0">
                <a:solidFill>
                  <a:schemeClr val="tx2">
                    <a:lumMod val="75000"/>
                    <a:lumOff val="25000"/>
                  </a:schemeClr>
                </a:solidFill>
                <a:latin typeface="微软雅黑" panose="020B0503020204020204" pitchFamily="34" charset="-122"/>
                <a:ea typeface="微软雅黑" panose="020B0503020204020204" pitchFamily="34" charset="-122"/>
              </a:rPr>
              <a:t>6.1 </a:t>
            </a:r>
            <a:r>
              <a:rPr lang="zh-CN" altLang="en-US" sz="2200" b="1" dirty="0">
                <a:solidFill>
                  <a:schemeClr val="tx2">
                    <a:lumMod val="75000"/>
                    <a:lumOff val="25000"/>
                  </a:schemeClr>
                </a:solidFill>
                <a:latin typeface="微软雅黑" panose="020B0503020204020204" pitchFamily="34" charset="-122"/>
                <a:ea typeface="微软雅黑" panose="020B0503020204020204" pitchFamily="34" charset="-122"/>
              </a:rPr>
              <a:t>回朔法概述</a:t>
            </a:r>
            <a:endParaRPr lang="zh-CN" altLang="en-US" sz="2200" b="1" dirty="0">
              <a:solidFill>
                <a:schemeClr val="tx2">
                  <a:lumMod val="75000"/>
                  <a:lumOff val="25000"/>
                </a:schemeClr>
              </a:solidFill>
              <a:latin typeface="微软雅黑" panose="020B0503020204020204" pitchFamily="34" charset="-122"/>
              <a:ea typeface="微软雅黑" panose="020B0503020204020204" pitchFamily="34" charset="-122"/>
            </a:endParaRPr>
          </a:p>
        </p:txBody>
      </p:sp>
      <p:sp>
        <p:nvSpPr>
          <p:cNvPr id="18" name="TextBox 48"/>
          <p:cNvSpPr txBox="1"/>
          <p:nvPr/>
        </p:nvSpPr>
        <p:spPr>
          <a:xfrm>
            <a:off x="4860032" y="4078513"/>
            <a:ext cx="2955963" cy="430887"/>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en-US" altLang="zh-CN" sz="2200" dirty="0">
                <a:solidFill>
                  <a:schemeClr val="tx2">
                    <a:lumMod val="75000"/>
                    <a:lumOff val="25000"/>
                  </a:schemeClr>
                </a:solidFill>
              </a:rPr>
              <a:t>6.2 </a:t>
            </a:r>
            <a:r>
              <a:rPr lang="zh-CN" altLang="en-US" sz="2200" dirty="0">
                <a:solidFill>
                  <a:schemeClr val="tx2">
                    <a:lumMod val="75000"/>
                    <a:lumOff val="25000"/>
                  </a:schemeClr>
                </a:solidFill>
              </a:rPr>
              <a:t>回朔法示例</a:t>
            </a:r>
            <a:endParaRPr lang="zh-CN" altLang="en-US" sz="2200" dirty="0">
              <a:solidFill>
                <a:schemeClr val="tx2">
                  <a:lumMod val="75000"/>
                  <a:lumOff val="25000"/>
                </a:schemeClr>
              </a:solidFill>
            </a:endParaRPr>
          </a:p>
        </p:txBody>
      </p:sp>
      <p:pic>
        <p:nvPicPr>
          <p:cNvPr id="21" name="Picture 2" descr="E:\我的文档\Nipic_6852949_20110401101000478152.png"/>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a:stretch>
            <a:fillRect/>
          </a:stretch>
        </p:blipFill>
        <p:spPr bwMode="auto">
          <a:xfrm>
            <a:off x="582590" y="2420888"/>
            <a:ext cx="2680498" cy="2947378"/>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2" name="Freeform 41"/>
          <p:cNvSpPr>
            <a:spLocks noEditPoints="1"/>
          </p:cNvSpPr>
          <p:nvPr/>
        </p:nvSpPr>
        <p:spPr bwMode="auto">
          <a:xfrm>
            <a:off x="4237000" y="3269469"/>
            <a:ext cx="360714" cy="356368"/>
          </a:xfrm>
          <a:custGeom>
            <a:avLst/>
            <a:gdLst>
              <a:gd name="T0" fmla="*/ 471 w 549"/>
              <a:gd name="T1" fmla="*/ 540 h 540"/>
              <a:gd name="T2" fmla="*/ 335 w 549"/>
              <a:gd name="T3" fmla="*/ 436 h 540"/>
              <a:gd name="T4" fmla="*/ 0 w 549"/>
              <a:gd name="T5" fmla="*/ 231 h 540"/>
              <a:gd name="T6" fmla="*/ 461 w 549"/>
              <a:gd name="T7" fmla="*/ 231 h 540"/>
              <a:gd name="T8" fmla="*/ 521 w 549"/>
              <a:gd name="T9" fmla="*/ 419 h 540"/>
              <a:gd name="T10" fmla="*/ 297 w 549"/>
              <a:gd name="T11" fmla="*/ 262 h 540"/>
              <a:gd name="T12" fmla="*/ 284 w 549"/>
              <a:gd name="T13" fmla="*/ 259 h 540"/>
              <a:gd name="T14" fmla="*/ 273 w 549"/>
              <a:gd name="T15" fmla="*/ 311 h 540"/>
              <a:gd name="T16" fmla="*/ 297 w 549"/>
              <a:gd name="T17" fmla="*/ 318 h 540"/>
              <a:gd name="T18" fmla="*/ 291 w 549"/>
              <a:gd name="T19" fmla="*/ 336 h 540"/>
              <a:gd name="T20" fmla="*/ 234 w 549"/>
              <a:gd name="T21" fmla="*/ 351 h 540"/>
              <a:gd name="T22" fmla="*/ 230 w 549"/>
              <a:gd name="T23" fmla="*/ 350 h 540"/>
              <a:gd name="T24" fmla="*/ 168 w 549"/>
              <a:gd name="T25" fmla="*/ 327 h 540"/>
              <a:gd name="T26" fmla="*/ 191 w 549"/>
              <a:gd name="T27" fmla="*/ 312 h 540"/>
              <a:gd name="T28" fmla="*/ 208 w 549"/>
              <a:gd name="T29" fmla="*/ 281 h 540"/>
              <a:gd name="T30" fmla="*/ 180 w 549"/>
              <a:gd name="T31" fmla="*/ 260 h 540"/>
              <a:gd name="T32" fmla="*/ 168 w 549"/>
              <a:gd name="T33" fmla="*/ 236 h 540"/>
              <a:gd name="T34" fmla="*/ 178 w 549"/>
              <a:gd name="T35" fmla="*/ 228 h 540"/>
              <a:gd name="T36" fmla="*/ 288 w 549"/>
              <a:gd name="T37" fmla="*/ 229 h 540"/>
              <a:gd name="T38" fmla="*/ 297 w 549"/>
              <a:gd name="T39" fmla="*/ 237 h 540"/>
              <a:gd name="T40" fmla="*/ 386 w 549"/>
              <a:gd name="T41" fmla="*/ 289 h 540"/>
              <a:gd name="T42" fmla="*/ 317 w 549"/>
              <a:gd name="T43" fmla="*/ 215 h 540"/>
              <a:gd name="T44" fmla="*/ 306 w 549"/>
              <a:gd name="T45" fmla="*/ 209 h 540"/>
              <a:gd name="T46" fmla="*/ 164 w 549"/>
              <a:gd name="T47" fmla="*/ 208 h 540"/>
              <a:gd name="T48" fmla="*/ 150 w 549"/>
              <a:gd name="T49" fmla="*/ 214 h 540"/>
              <a:gd name="T50" fmla="*/ 81 w 549"/>
              <a:gd name="T51" fmla="*/ 288 h 540"/>
              <a:gd name="T52" fmla="*/ 78 w 549"/>
              <a:gd name="T53" fmla="*/ 318 h 540"/>
              <a:gd name="T54" fmla="*/ 102 w 549"/>
              <a:gd name="T55" fmla="*/ 333 h 540"/>
              <a:gd name="T56" fmla="*/ 156 w 549"/>
              <a:gd name="T57" fmla="*/ 320 h 540"/>
              <a:gd name="T58" fmla="*/ 164 w 549"/>
              <a:gd name="T59" fmla="*/ 369 h 540"/>
              <a:gd name="T60" fmla="*/ 310 w 549"/>
              <a:gd name="T61" fmla="*/ 361 h 540"/>
              <a:gd name="T62" fmla="*/ 362 w 549"/>
              <a:gd name="T63" fmla="*/ 333 h 540"/>
              <a:gd name="T64" fmla="*/ 366 w 549"/>
              <a:gd name="T65" fmla="*/ 334 h 540"/>
              <a:gd name="T66" fmla="*/ 386 w 549"/>
              <a:gd name="T67" fmla="*/ 289 h 540"/>
              <a:gd name="T68" fmla="*/ 295 w 549"/>
              <a:gd name="T69" fmla="*/ 138 h 540"/>
              <a:gd name="T70" fmla="*/ 171 w 549"/>
              <a:gd name="T71" fmla="*/ 138 h 540"/>
              <a:gd name="T72" fmla="*/ 231 w 549"/>
              <a:gd name="T73" fmla="*/ 432 h 540"/>
              <a:gd name="T74" fmla="*/ 432 w 549"/>
              <a:gd name="T75" fmla="*/ 231 h 540"/>
              <a:gd name="T76" fmla="*/ 29 w 549"/>
              <a:gd name="T77" fmla="*/ 231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9" h="540">
                <a:moveTo>
                  <a:pt x="521" y="520"/>
                </a:moveTo>
                <a:cubicBezTo>
                  <a:pt x="507" y="534"/>
                  <a:pt x="489" y="540"/>
                  <a:pt x="471" y="540"/>
                </a:cubicBezTo>
                <a:cubicBezTo>
                  <a:pt x="452" y="540"/>
                  <a:pt x="434" y="534"/>
                  <a:pt x="420" y="520"/>
                </a:cubicBezTo>
                <a:lnTo>
                  <a:pt x="335" y="436"/>
                </a:lnTo>
                <a:cubicBezTo>
                  <a:pt x="304" y="452"/>
                  <a:pt x="268" y="462"/>
                  <a:pt x="231" y="462"/>
                </a:cubicBezTo>
                <a:cubicBezTo>
                  <a:pt x="103" y="462"/>
                  <a:pt x="0" y="358"/>
                  <a:pt x="0" y="231"/>
                </a:cubicBezTo>
                <a:cubicBezTo>
                  <a:pt x="0" y="103"/>
                  <a:pt x="103" y="0"/>
                  <a:pt x="231" y="0"/>
                </a:cubicBezTo>
                <a:cubicBezTo>
                  <a:pt x="358" y="0"/>
                  <a:pt x="461" y="103"/>
                  <a:pt x="461" y="231"/>
                </a:cubicBezTo>
                <a:cubicBezTo>
                  <a:pt x="461" y="269"/>
                  <a:pt x="452" y="304"/>
                  <a:pt x="436" y="336"/>
                </a:cubicBezTo>
                <a:lnTo>
                  <a:pt x="521" y="419"/>
                </a:lnTo>
                <a:cubicBezTo>
                  <a:pt x="549" y="447"/>
                  <a:pt x="549" y="492"/>
                  <a:pt x="521" y="520"/>
                </a:cubicBezTo>
                <a:close/>
                <a:moveTo>
                  <a:pt x="297" y="262"/>
                </a:moveTo>
                <a:lnTo>
                  <a:pt x="286" y="260"/>
                </a:lnTo>
                <a:cubicBezTo>
                  <a:pt x="285" y="259"/>
                  <a:pt x="285" y="259"/>
                  <a:pt x="284" y="259"/>
                </a:cubicBezTo>
                <a:cubicBezTo>
                  <a:pt x="272" y="258"/>
                  <a:pt x="260" y="267"/>
                  <a:pt x="257" y="281"/>
                </a:cubicBezTo>
                <a:cubicBezTo>
                  <a:pt x="255" y="294"/>
                  <a:pt x="261" y="307"/>
                  <a:pt x="273" y="311"/>
                </a:cubicBezTo>
                <a:cubicBezTo>
                  <a:pt x="273" y="312"/>
                  <a:pt x="274" y="312"/>
                  <a:pt x="274" y="312"/>
                </a:cubicBezTo>
                <a:lnTo>
                  <a:pt x="297" y="318"/>
                </a:lnTo>
                <a:lnTo>
                  <a:pt x="297" y="328"/>
                </a:lnTo>
                <a:cubicBezTo>
                  <a:pt x="297" y="331"/>
                  <a:pt x="295" y="335"/>
                  <a:pt x="291" y="336"/>
                </a:cubicBezTo>
                <a:lnTo>
                  <a:pt x="236" y="351"/>
                </a:lnTo>
                <a:cubicBezTo>
                  <a:pt x="235" y="351"/>
                  <a:pt x="234" y="351"/>
                  <a:pt x="234" y="351"/>
                </a:cubicBezTo>
                <a:cubicBezTo>
                  <a:pt x="233" y="351"/>
                  <a:pt x="232" y="351"/>
                  <a:pt x="231" y="351"/>
                </a:cubicBezTo>
                <a:cubicBezTo>
                  <a:pt x="231" y="351"/>
                  <a:pt x="230" y="351"/>
                  <a:pt x="230" y="350"/>
                </a:cubicBezTo>
                <a:lnTo>
                  <a:pt x="174" y="335"/>
                </a:lnTo>
                <a:cubicBezTo>
                  <a:pt x="171" y="334"/>
                  <a:pt x="168" y="331"/>
                  <a:pt x="168" y="327"/>
                </a:cubicBezTo>
                <a:lnTo>
                  <a:pt x="168" y="318"/>
                </a:lnTo>
                <a:lnTo>
                  <a:pt x="191" y="312"/>
                </a:lnTo>
                <a:cubicBezTo>
                  <a:pt x="192" y="312"/>
                  <a:pt x="192" y="312"/>
                  <a:pt x="193" y="311"/>
                </a:cubicBezTo>
                <a:cubicBezTo>
                  <a:pt x="204" y="307"/>
                  <a:pt x="211" y="294"/>
                  <a:pt x="208" y="281"/>
                </a:cubicBezTo>
                <a:cubicBezTo>
                  <a:pt x="205" y="267"/>
                  <a:pt x="193" y="258"/>
                  <a:pt x="181" y="259"/>
                </a:cubicBezTo>
                <a:cubicBezTo>
                  <a:pt x="181" y="259"/>
                  <a:pt x="180" y="259"/>
                  <a:pt x="180" y="260"/>
                </a:cubicBezTo>
                <a:lnTo>
                  <a:pt x="168" y="262"/>
                </a:lnTo>
                <a:lnTo>
                  <a:pt x="168" y="236"/>
                </a:lnTo>
                <a:cubicBezTo>
                  <a:pt x="168" y="233"/>
                  <a:pt x="169" y="231"/>
                  <a:pt x="171" y="229"/>
                </a:cubicBezTo>
                <a:cubicBezTo>
                  <a:pt x="173" y="228"/>
                  <a:pt x="176" y="227"/>
                  <a:pt x="178" y="228"/>
                </a:cubicBezTo>
                <a:lnTo>
                  <a:pt x="234" y="243"/>
                </a:lnTo>
                <a:lnTo>
                  <a:pt x="288" y="229"/>
                </a:lnTo>
                <a:cubicBezTo>
                  <a:pt x="290" y="228"/>
                  <a:pt x="292" y="228"/>
                  <a:pt x="294" y="230"/>
                </a:cubicBezTo>
                <a:cubicBezTo>
                  <a:pt x="296" y="232"/>
                  <a:pt x="297" y="234"/>
                  <a:pt x="297" y="237"/>
                </a:cubicBezTo>
                <a:lnTo>
                  <a:pt x="297" y="262"/>
                </a:lnTo>
                <a:close/>
                <a:moveTo>
                  <a:pt x="386" y="289"/>
                </a:moveTo>
                <a:cubicBezTo>
                  <a:pt x="385" y="289"/>
                  <a:pt x="385" y="288"/>
                  <a:pt x="385" y="288"/>
                </a:cubicBezTo>
                <a:lnTo>
                  <a:pt x="317" y="215"/>
                </a:lnTo>
                <a:cubicBezTo>
                  <a:pt x="316" y="215"/>
                  <a:pt x="316" y="214"/>
                  <a:pt x="316" y="214"/>
                </a:cubicBezTo>
                <a:cubicBezTo>
                  <a:pt x="313" y="211"/>
                  <a:pt x="309" y="210"/>
                  <a:pt x="306" y="209"/>
                </a:cubicBezTo>
                <a:cubicBezTo>
                  <a:pt x="305" y="208"/>
                  <a:pt x="304" y="208"/>
                  <a:pt x="302" y="208"/>
                </a:cubicBezTo>
                <a:lnTo>
                  <a:pt x="164" y="208"/>
                </a:lnTo>
                <a:cubicBezTo>
                  <a:pt x="163" y="208"/>
                  <a:pt x="163" y="208"/>
                  <a:pt x="163" y="208"/>
                </a:cubicBezTo>
                <a:cubicBezTo>
                  <a:pt x="158" y="209"/>
                  <a:pt x="153" y="211"/>
                  <a:pt x="150" y="214"/>
                </a:cubicBezTo>
                <a:cubicBezTo>
                  <a:pt x="149" y="214"/>
                  <a:pt x="149" y="215"/>
                  <a:pt x="149" y="215"/>
                </a:cubicBezTo>
                <a:lnTo>
                  <a:pt x="81" y="288"/>
                </a:lnTo>
                <a:cubicBezTo>
                  <a:pt x="81" y="288"/>
                  <a:pt x="80" y="289"/>
                  <a:pt x="80" y="289"/>
                </a:cubicBezTo>
                <a:cubicBezTo>
                  <a:pt x="74" y="297"/>
                  <a:pt x="73" y="309"/>
                  <a:pt x="78" y="318"/>
                </a:cubicBezTo>
                <a:cubicBezTo>
                  <a:pt x="82" y="327"/>
                  <a:pt x="90" y="334"/>
                  <a:pt x="99" y="334"/>
                </a:cubicBezTo>
                <a:cubicBezTo>
                  <a:pt x="100" y="334"/>
                  <a:pt x="101" y="334"/>
                  <a:pt x="102" y="333"/>
                </a:cubicBezTo>
                <a:cubicBezTo>
                  <a:pt x="103" y="333"/>
                  <a:pt x="103" y="333"/>
                  <a:pt x="104" y="333"/>
                </a:cubicBezTo>
                <a:lnTo>
                  <a:pt x="156" y="320"/>
                </a:lnTo>
                <a:lnTo>
                  <a:pt x="156" y="361"/>
                </a:lnTo>
                <a:cubicBezTo>
                  <a:pt x="156" y="365"/>
                  <a:pt x="160" y="369"/>
                  <a:pt x="164" y="369"/>
                </a:cubicBezTo>
                <a:lnTo>
                  <a:pt x="302" y="369"/>
                </a:lnTo>
                <a:cubicBezTo>
                  <a:pt x="307" y="369"/>
                  <a:pt x="310" y="365"/>
                  <a:pt x="310" y="361"/>
                </a:cubicBezTo>
                <a:lnTo>
                  <a:pt x="310" y="321"/>
                </a:lnTo>
                <a:lnTo>
                  <a:pt x="362" y="333"/>
                </a:lnTo>
                <a:cubicBezTo>
                  <a:pt x="362" y="333"/>
                  <a:pt x="363" y="333"/>
                  <a:pt x="363" y="333"/>
                </a:cubicBezTo>
                <a:cubicBezTo>
                  <a:pt x="364" y="334"/>
                  <a:pt x="365" y="334"/>
                  <a:pt x="366" y="334"/>
                </a:cubicBezTo>
                <a:cubicBezTo>
                  <a:pt x="374" y="334"/>
                  <a:pt x="381" y="329"/>
                  <a:pt x="386" y="322"/>
                </a:cubicBezTo>
                <a:cubicBezTo>
                  <a:pt x="393" y="312"/>
                  <a:pt x="393" y="299"/>
                  <a:pt x="386" y="289"/>
                </a:cubicBezTo>
                <a:close/>
                <a:moveTo>
                  <a:pt x="233" y="204"/>
                </a:moveTo>
                <a:cubicBezTo>
                  <a:pt x="267" y="204"/>
                  <a:pt x="295" y="174"/>
                  <a:pt x="295" y="138"/>
                </a:cubicBezTo>
                <a:cubicBezTo>
                  <a:pt x="295" y="101"/>
                  <a:pt x="267" y="71"/>
                  <a:pt x="233" y="71"/>
                </a:cubicBezTo>
                <a:cubicBezTo>
                  <a:pt x="198" y="71"/>
                  <a:pt x="171" y="101"/>
                  <a:pt x="171" y="138"/>
                </a:cubicBezTo>
                <a:cubicBezTo>
                  <a:pt x="171" y="174"/>
                  <a:pt x="198" y="204"/>
                  <a:pt x="233" y="204"/>
                </a:cubicBezTo>
                <a:close/>
                <a:moveTo>
                  <a:pt x="231" y="432"/>
                </a:moveTo>
                <a:lnTo>
                  <a:pt x="231" y="432"/>
                </a:lnTo>
                <a:cubicBezTo>
                  <a:pt x="342" y="432"/>
                  <a:pt x="432" y="342"/>
                  <a:pt x="432" y="231"/>
                </a:cubicBezTo>
                <a:cubicBezTo>
                  <a:pt x="432" y="120"/>
                  <a:pt x="342" y="30"/>
                  <a:pt x="231" y="30"/>
                </a:cubicBezTo>
                <a:cubicBezTo>
                  <a:pt x="119" y="30"/>
                  <a:pt x="29" y="120"/>
                  <a:pt x="29" y="231"/>
                </a:cubicBezTo>
                <a:cubicBezTo>
                  <a:pt x="29" y="342"/>
                  <a:pt x="119" y="432"/>
                  <a:pt x="231" y="4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sp>
        <p:nvSpPr>
          <p:cNvPr id="23" name="Freeform 47"/>
          <p:cNvSpPr>
            <a:spLocks noEditPoints="1"/>
          </p:cNvSpPr>
          <p:nvPr/>
        </p:nvSpPr>
        <p:spPr bwMode="auto">
          <a:xfrm>
            <a:off x="4289152" y="4078512"/>
            <a:ext cx="308562" cy="349125"/>
          </a:xfrm>
          <a:custGeom>
            <a:avLst/>
            <a:gdLst>
              <a:gd name="T0" fmla="*/ 298 w 467"/>
              <a:gd name="T1" fmla="*/ 66 h 528"/>
              <a:gd name="T2" fmla="*/ 232 w 467"/>
              <a:gd name="T3" fmla="*/ 132 h 528"/>
              <a:gd name="T4" fmla="*/ 166 w 467"/>
              <a:gd name="T5" fmla="*/ 132 h 528"/>
              <a:gd name="T6" fmla="*/ 100 w 467"/>
              <a:gd name="T7" fmla="*/ 66 h 528"/>
              <a:gd name="T8" fmla="*/ 166 w 467"/>
              <a:gd name="T9" fmla="*/ 0 h 528"/>
              <a:gd name="T10" fmla="*/ 232 w 467"/>
              <a:gd name="T11" fmla="*/ 0 h 528"/>
              <a:gd name="T12" fmla="*/ 298 w 467"/>
              <a:gd name="T13" fmla="*/ 66 h 528"/>
              <a:gd name="T14" fmla="*/ 330 w 467"/>
              <a:gd name="T15" fmla="*/ 66 h 528"/>
              <a:gd name="T16" fmla="*/ 331 w 467"/>
              <a:gd name="T17" fmla="*/ 81 h 528"/>
              <a:gd name="T18" fmla="*/ 248 w 467"/>
              <a:gd name="T19" fmla="*/ 164 h 528"/>
              <a:gd name="T20" fmla="*/ 149 w 467"/>
              <a:gd name="T21" fmla="*/ 164 h 528"/>
              <a:gd name="T22" fmla="*/ 66 w 467"/>
              <a:gd name="T23" fmla="*/ 81 h 528"/>
              <a:gd name="T24" fmla="*/ 68 w 467"/>
              <a:gd name="T25" fmla="*/ 66 h 528"/>
              <a:gd name="T26" fmla="*/ 0 w 467"/>
              <a:gd name="T27" fmla="*/ 147 h 528"/>
              <a:gd name="T28" fmla="*/ 0 w 467"/>
              <a:gd name="T29" fmla="*/ 445 h 528"/>
              <a:gd name="T30" fmla="*/ 83 w 467"/>
              <a:gd name="T31" fmla="*/ 528 h 528"/>
              <a:gd name="T32" fmla="*/ 303 w 467"/>
              <a:gd name="T33" fmla="*/ 528 h 528"/>
              <a:gd name="T34" fmla="*/ 213 w 467"/>
              <a:gd name="T35" fmla="*/ 392 h 528"/>
              <a:gd name="T36" fmla="*/ 361 w 467"/>
              <a:gd name="T37" fmla="*/ 244 h 528"/>
              <a:gd name="T38" fmla="*/ 397 w 467"/>
              <a:gd name="T39" fmla="*/ 248 h 528"/>
              <a:gd name="T40" fmla="*/ 397 w 467"/>
              <a:gd name="T41" fmla="*/ 147 h 528"/>
              <a:gd name="T42" fmla="*/ 330 w 467"/>
              <a:gd name="T43" fmla="*/ 66 h 528"/>
              <a:gd name="T44" fmla="*/ 186 w 467"/>
              <a:gd name="T45" fmla="*/ 331 h 528"/>
              <a:gd name="T46" fmla="*/ 186 w 467"/>
              <a:gd name="T47" fmla="*/ 331 h 528"/>
              <a:gd name="T48" fmla="*/ 83 w 467"/>
              <a:gd name="T49" fmla="*/ 331 h 528"/>
              <a:gd name="T50" fmla="*/ 66 w 467"/>
              <a:gd name="T51" fmla="*/ 314 h 528"/>
              <a:gd name="T52" fmla="*/ 83 w 467"/>
              <a:gd name="T53" fmla="*/ 298 h 528"/>
              <a:gd name="T54" fmla="*/ 186 w 467"/>
              <a:gd name="T55" fmla="*/ 298 h 528"/>
              <a:gd name="T56" fmla="*/ 203 w 467"/>
              <a:gd name="T57" fmla="*/ 314 h 528"/>
              <a:gd name="T58" fmla="*/ 186 w 467"/>
              <a:gd name="T59" fmla="*/ 331 h 528"/>
              <a:gd name="T60" fmla="*/ 219 w 467"/>
              <a:gd name="T61" fmla="*/ 264 h 528"/>
              <a:gd name="T62" fmla="*/ 219 w 467"/>
              <a:gd name="T63" fmla="*/ 264 h 528"/>
              <a:gd name="T64" fmla="*/ 83 w 467"/>
              <a:gd name="T65" fmla="*/ 264 h 528"/>
              <a:gd name="T66" fmla="*/ 66 w 467"/>
              <a:gd name="T67" fmla="*/ 248 h 528"/>
              <a:gd name="T68" fmla="*/ 83 w 467"/>
              <a:gd name="T69" fmla="*/ 231 h 528"/>
              <a:gd name="T70" fmla="*/ 219 w 467"/>
              <a:gd name="T71" fmla="*/ 231 h 528"/>
              <a:gd name="T72" fmla="*/ 236 w 467"/>
              <a:gd name="T73" fmla="*/ 248 h 528"/>
              <a:gd name="T74" fmla="*/ 219 w 467"/>
              <a:gd name="T75" fmla="*/ 264 h 528"/>
              <a:gd name="T76" fmla="*/ 388 w 467"/>
              <a:gd name="T77" fmla="*/ 289 h 528"/>
              <a:gd name="T78" fmla="*/ 362 w 467"/>
              <a:gd name="T79" fmla="*/ 286 h 528"/>
              <a:gd name="T80" fmla="*/ 257 w 467"/>
              <a:gd name="T81" fmla="*/ 391 h 528"/>
              <a:gd name="T82" fmla="*/ 340 w 467"/>
              <a:gd name="T83" fmla="*/ 494 h 528"/>
              <a:gd name="T84" fmla="*/ 362 w 467"/>
              <a:gd name="T85" fmla="*/ 497 h 528"/>
              <a:gd name="T86" fmla="*/ 467 w 467"/>
              <a:gd name="T87" fmla="*/ 391 h 528"/>
              <a:gd name="T88" fmla="*/ 388 w 467"/>
              <a:gd name="T89" fmla="*/ 289 h 528"/>
              <a:gd name="T90" fmla="*/ 422 w 467"/>
              <a:gd name="T91" fmla="*/ 376 h 528"/>
              <a:gd name="T92" fmla="*/ 422 w 467"/>
              <a:gd name="T93" fmla="*/ 376 h 528"/>
              <a:gd name="T94" fmla="*/ 388 w 467"/>
              <a:gd name="T95" fmla="*/ 410 h 528"/>
              <a:gd name="T96" fmla="*/ 362 w 467"/>
              <a:gd name="T97" fmla="*/ 436 h 528"/>
              <a:gd name="T98" fmla="*/ 332 w 467"/>
              <a:gd name="T99" fmla="*/ 436 h 528"/>
              <a:gd name="T100" fmla="*/ 302 w 467"/>
              <a:gd name="T101" fmla="*/ 406 h 528"/>
              <a:gd name="T102" fmla="*/ 302 w 467"/>
              <a:gd name="T103" fmla="*/ 376 h 528"/>
              <a:gd name="T104" fmla="*/ 332 w 467"/>
              <a:gd name="T105" fmla="*/ 376 h 528"/>
              <a:gd name="T106" fmla="*/ 347 w 467"/>
              <a:gd name="T107" fmla="*/ 391 h 528"/>
              <a:gd name="T108" fmla="*/ 388 w 467"/>
              <a:gd name="T109" fmla="*/ 350 h 528"/>
              <a:gd name="T110" fmla="*/ 392 w 467"/>
              <a:gd name="T111" fmla="*/ 346 h 528"/>
              <a:gd name="T112" fmla="*/ 422 w 467"/>
              <a:gd name="T113" fmla="*/ 346 h 528"/>
              <a:gd name="T114" fmla="*/ 422 w 467"/>
              <a:gd name="T115" fmla="*/ 376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7" h="528">
                <a:moveTo>
                  <a:pt x="298" y="66"/>
                </a:moveTo>
                <a:cubicBezTo>
                  <a:pt x="298" y="103"/>
                  <a:pt x="268" y="132"/>
                  <a:pt x="232" y="132"/>
                </a:cubicBezTo>
                <a:lnTo>
                  <a:pt x="166" y="132"/>
                </a:lnTo>
                <a:cubicBezTo>
                  <a:pt x="129" y="132"/>
                  <a:pt x="100" y="103"/>
                  <a:pt x="100" y="66"/>
                </a:cubicBezTo>
                <a:cubicBezTo>
                  <a:pt x="100" y="29"/>
                  <a:pt x="129" y="0"/>
                  <a:pt x="166" y="0"/>
                </a:cubicBezTo>
                <a:lnTo>
                  <a:pt x="232" y="0"/>
                </a:lnTo>
                <a:cubicBezTo>
                  <a:pt x="268" y="0"/>
                  <a:pt x="298" y="29"/>
                  <a:pt x="298" y="66"/>
                </a:cubicBezTo>
                <a:close/>
                <a:moveTo>
                  <a:pt x="330" y="66"/>
                </a:moveTo>
                <a:cubicBezTo>
                  <a:pt x="331" y="71"/>
                  <a:pt x="331" y="76"/>
                  <a:pt x="331" y="81"/>
                </a:cubicBezTo>
                <a:cubicBezTo>
                  <a:pt x="331" y="127"/>
                  <a:pt x="294" y="164"/>
                  <a:pt x="248" y="164"/>
                </a:cubicBezTo>
                <a:lnTo>
                  <a:pt x="149" y="164"/>
                </a:lnTo>
                <a:cubicBezTo>
                  <a:pt x="103" y="164"/>
                  <a:pt x="66" y="127"/>
                  <a:pt x="66" y="81"/>
                </a:cubicBezTo>
                <a:cubicBezTo>
                  <a:pt x="66" y="76"/>
                  <a:pt x="67" y="71"/>
                  <a:pt x="68" y="66"/>
                </a:cubicBezTo>
                <a:cubicBezTo>
                  <a:pt x="29" y="73"/>
                  <a:pt x="0" y="107"/>
                  <a:pt x="0" y="147"/>
                </a:cubicBezTo>
                <a:lnTo>
                  <a:pt x="0" y="445"/>
                </a:lnTo>
                <a:cubicBezTo>
                  <a:pt x="0" y="491"/>
                  <a:pt x="37" y="528"/>
                  <a:pt x="83" y="528"/>
                </a:cubicBezTo>
                <a:lnTo>
                  <a:pt x="303" y="528"/>
                </a:lnTo>
                <a:cubicBezTo>
                  <a:pt x="250" y="505"/>
                  <a:pt x="213" y="453"/>
                  <a:pt x="213" y="392"/>
                </a:cubicBezTo>
                <a:cubicBezTo>
                  <a:pt x="213" y="310"/>
                  <a:pt x="279" y="244"/>
                  <a:pt x="361" y="244"/>
                </a:cubicBezTo>
                <a:cubicBezTo>
                  <a:pt x="374" y="244"/>
                  <a:pt x="386" y="245"/>
                  <a:pt x="397" y="248"/>
                </a:cubicBezTo>
                <a:lnTo>
                  <a:pt x="397" y="147"/>
                </a:lnTo>
                <a:cubicBezTo>
                  <a:pt x="397" y="107"/>
                  <a:pt x="368" y="73"/>
                  <a:pt x="330" y="66"/>
                </a:cubicBezTo>
                <a:close/>
                <a:moveTo>
                  <a:pt x="186" y="331"/>
                </a:moveTo>
                <a:lnTo>
                  <a:pt x="186" y="331"/>
                </a:lnTo>
                <a:lnTo>
                  <a:pt x="83" y="331"/>
                </a:lnTo>
                <a:cubicBezTo>
                  <a:pt x="74" y="331"/>
                  <a:pt x="66" y="323"/>
                  <a:pt x="66" y="314"/>
                </a:cubicBezTo>
                <a:cubicBezTo>
                  <a:pt x="66" y="305"/>
                  <a:pt x="74" y="298"/>
                  <a:pt x="83" y="298"/>
                </a:cubicBezTo>
                <a:lnTo>
                  <a:pt x="186" y="298"/>
                </a:lnTo>
                <a:cubicBezTo>
                  <a:pt x="195" y="298"/>
                  <a:pt x="203" y="305"/>
                  <a:pt x="203" y="314"/>
                </a:cubicBezTo>
                <a:cubicBezTo>
                  <a:pt x="203" y="323"/>
                  <a:pt x="195" y="331"/>
                  <a:pt x="186" y="331"/>
                </a:cubicBezTo>
                <a:close/>
                <a:moveTo>
                  <a:pt x="219" y="264"/>
                </a:moveTo>
                <a:lnTo>
                  <a:pt x="219" y="264"/>
                </a:lnTo>
                <a:lnTo>
                  <a:pt x="83" y="264"/>
                </a:lnTo>
                <a:cubicBezTo>
                  <a:pt x="74" y="264"/>
                  <a:pt x="66" y="257"/>
                  <a:pt x="66" y="248"/>
                </a:cubicBezTo>
                <a:cubicBezTo>
                  <a:pt x="66" y="239"/>
                  <a:pt x="74" y="231"/>
                  <a:pt x="83" y="231"/>
                </a:cubicBezTo>
                <a:lnTo>
                  <a:pt x="219" y="231"/>
                </a:lnTo>
                <a:cubicBezTo>
                  <a:pt x="229" y="231"/>
                  <a:pt x="236" y="239"/>
                  <a:pt x="236" y="248"/>
                </a:cubicBezTo>
                <a:cubicBezTo>
                  <a:pt x="236" y="257"/>
                  <a:pt x="229" y="264"/>
                  <a:pt x="219" y="264"/>
                </a:cubicBezTo>
                <a:close/>
                <a:moveTo>
                  <a:pt x="388" y="289"/>
                </a:moveTo>
                <a:cubicBezTo>
                  <a:pt x="380" y="287"/>
                  <a:pt x="371" y="286"/>
                  <a:pt x="362" y="286"/>
                </a:cubicBezTo>
                <a:cubicBezTo>
                  <a:pt x="304" y="286"/>
                  <a:pt x="257" y="333"/>
                  <a:pt x="257" y="391"/>
                </a:cubicBezTo>
                <a:cubicBezTo>
                  <a:pt x="257" y="442"/>
                  <a:pt x="292" y="484"/>
                  <a:pt x="340" y="494"/>
                </a:cubicBezTo>
                <a:cubicBezTo>
                  <a:pt x="347" y="496"/>
                  <a:pt x="354" y="497"/>
                  <a:pt x="362" y="497"/>
                </a:cubicBezTo>
                <a:cubicBezTo>
                  <a:pt x="420" y="497"/>
                  <a:pt x="467" y="449"/>
                  <a:pt x="467" y="391"/>
                </a:cubicBezTo>
                <a:cubicBezTo>
                  <a:pt x="467" y="342"/>
                  <a:pt x="434" y="301"/>
                  <a:pt x="388" y="289"/>
                </a:cubicBezTo>
                <a:close/>
                <a:moveTo>
                  <a:pt x="422" y="376"/>
                </a:moveTo>
                <a:lnTo>
                  <a:pt x="422" y="376"/>
                </a:lnTo>
                <a:lnTo>
                  <a:pt x="388" y="410"/>
                </a:lnTo>
                <a:lnTo>
                  <a:pt x="362" y="436"/>
                </a:lnTo>
                <a:cubicBezTo>
                  <a:pt x="354" y="444"/>
                  <a:pt x="340" y="444"/>
                  <a:pt x="332" y="436"/>
                </a:cubicBezTo>
                <a:lnTo>
                  <a:pt x="302" y="406"/>
                </a:lnTo>
                <a:cubicBezTo>
                  <a:pt x="294" y="398"/>
                  <a:pt x="294" y="384"/>
                  <a:pt x="302" y="376"/>
                </a:cubicBezTo>
                <a:cubicBezTo>
                  <a:pt x="311" y="368"/>
                  <a:pt x="324" y="368"/>
                  <a:pt x="332" y="376"/>
                </a:cubicBezTo>
                <a:lnTo>
                  <a:pt x="347" y="391"/>
                </a:lnTo>
                <a:lnTo>
                  <a:pt x="388" y="350"/>
                </a:lnTo>
                <a:lnTo>
                  <a:pt x="392" y="346"/>
                </a:lnTo>
                <a:cubicBezTo>
                  <a:pt x="400" y="338"/>
                  <a:pt x="413" y="338"/>
                  <a:pt x="422" y="346"/>
                </a:cubicBezTo>
                <a:cubicBezTo>
                  <a:pt x="430" y="355"/>
                  <a:pt x="430" y="368"/>
                  <a:pt x="422" y="37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pic>
        <p:nvPicPr>
          <p:cNvPr id="30" name="图片 29"/>
          <p:cNvPicPr>
            <a:picLocks noChangeAspect="1"/>
          </p:cNvPicPr>
          <p:nvPr/>
        </p:nvPicPr>
        <p:blipFill>
          <a:blip r:embed="rId2"/>
          <a:stretch>
            <a:fillRect/>
          </a:stretch>
        </p:blipFill>
        <p:spPr>
          <a:xfrm>
            <a:off x="3947999" y="3974074"/>
            <a:ext cx="558000" cy="558000"/>
          </a:xfrm>
          <a:prstGeom prst="rect">
            <a:avLst/>
          </a:prstGeom>
        </p:spPr>
      </p:pic>
      <p:pic>
        <p:nvPicPr>
          <p:cNvPr id="31" name="图片 30"/>
          <p:cNvPicPr>
            <a:picLocks noChangeAspect="1"/>
          </p:cNvPicPr>
          <p:nvPr/>
        </p:nvPicPr>
        <p:blipFill>
          <a:blip r:embed="rId3"/>
          <a:stretch>
            <a:fillRect/>
          </a:stretch>
        </p:blipFill>
        <p:spPr>
          <a:xfrm>
            <a:off x="3960879" y="3164396"/>
            <a:ext cx="558000" cy="558000"/>
          </a:xfrm>
          <a:prstGeom prst="rect">
            <a:avLst/>
          </a:prstGeom>
        </p:spPr>
      </p:pic>
      <p:sp>
        <p:nvSpPr>
          <p:cNvPr id="15" name="Freeform 24"/>
          <p:cNvSpPr/>
          <p:nvPr/>
        </p:nvSpPr>
        <p:spPr bwMode="auto">
          <a:xfrm>
            <a:off x="4735725" y="2419112"/>
            <a:ext cx="3361660" cy="535572"/>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6" name="TextBox 47"/>
          <p:cNvSpPr txBox="1"/>
          <p:nvPr/>
        </p:nvSpPr>
        <p:spPr>
          <a:xfrm>
            <a:off x="4860032" y="2467692"/>
            <a:ext cx="2955963" cy="430887"/>
          </a:xfrm>
          <a:prstGeom prst="rect">
            <a:avLst/>
          </a:prstGeom>
          <a:noFill/>
        </p:spPr>
        <p:txBody>
          <a:bodyPr wrap="square" rtlCol="0">
            <a:spAutoFit/>
          </a:bodyPr>
          <a:lstStyle/>
          <a:p>
            <a:r>
              <a:rPr lang="en-US" altLang="zh-CN" sz="2200" b="1" smtClean="0">
                <a:solidFill>
                  <a:schemeClr val="tx2">
                    <a:lumMod val="75000"/>
                    <a:lumOff val="25000"/>
                  </a:schemeClr>
                </a:solidFill>
                <a:latin typeface="微软雅黑" panose="020B0503020204020204" pitchFamily="34" charset="-122"/>
                <a:ea typeface="微软雅黑" panose="020B0503020204020204" pitchFamily="34" charset="-122"/>
              </a:rPr>
              <a:t>6.0 </a:t>
            </a:r>
            <a:r>
              <a:rPr lang="zh-CN" altLang="en-US" sz="2200" b="1" smtClean="0">
                <a:solidFill>
                  <a:schemeClr val="tx2">
                    <a:lumMod val="75000"/>
                    <a:lumOff val="25000"/>
                  </a:schemeClr>
                </a:solidFill>
                <a:latin typeface="微软雅黑" panose="020B0503020204020204" pitchFamily="34" charset="-122"/>
                <a:ea typeface="微软雅黑" panose="020B0503020204020204" pitchFamily="34" charset="-122"/>
              </a:rPr>
              <a:t>深度优先搜索概述</a:t>
            </a:r>
            <a:endParaRPr lang="zh-CN" altLang="en-US" sz="2200" b="1" dirty="0">
              <a:solidFill>
                <a:schemeClr val="tx2">
                  <a:lumMod val="75000"/>
                  <a:lumOff val="25000"/>
                </a:schemeClr>
              </a:solidFill>
              <a:latin typeface="微软雅黑" panose="020B0503020204020204" pitchFamily="34" charset="-122"/>
              <a:ea typeface="微软雅黑" panose="020B0503020204020204" pitchFamily="34" charset="-122"/>
            </a:endParaRPr>
          </a:p>
        </p:txBody>
      </p:sp>
      <p:pic>
        <p:nvPicPr>
          <p:cNvPr id="19" name="图片 18"/>
          <p:cNvPicPr>
            <a:picLocks noChangeAspect="1"/>
          </p:cNvPicPr>
          <p:nvPr/>
        </p:nvPicPr>
        <p:blipFill>
          <a:blip r:embed="rId3"/>
          <a:stretch>
            <a:fillRect/>
          </a:stretch>
        </p:blipFill>
        <p:spPr>
          <a:xfrm>
            <a:off x="3967905" y="2419112"/>
            <a:ext cx="558000" cy="558000"/>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0"/>
          </p:nvPr>
        </p:nvSpPr>
        <p:spPr/>
        <p:txBody>
          <a:bodyPr/>
          <a:p>
            <a:pPr>
              <a:defRPr/>
            </a:pPr>
            <a:r>
              <a:rPr lang="de-DE" altLang="en-US"/>
              <a:t>Page </a:t>
            </a:r>
            <a:r>
              <a:rPr lang="de-DE" altLang="en-US">
                <a:sym typeface="MS UI Gothic" panose="020B0600070205080204" pitchFamily="34" charset="-128"/>
              </a:rPr>
              <a:t></a:t>
            </a:r>
            <a:r>
              <a:rPr lang="de-DE" altLang="en-US"/>
              <a:t> </a:t>
            </a:r>
            <a:fld id="{AB2E83DC-661B-4DCC-B4A3-95AD0DF58E27}" type="slidenum">
              <a:rPr lang="zh-CN" altLang="en-US" smtClean="0"/>
            </a:fld>
            <a:endParaRPr lang="en-US" altLang="zh-CN"/>
          </a:p>
        </p:txBody>
      </p:sp>
      <p:grpSp>
        <p:nvGrpSpPr>
          <p:cNvPr id="72" name="组合 71"/>
          <p:cNvGrpSpPr/>
          <p:nvPr/>
        </p:nvGrpSpPr>
        <p:grpSpPr>
          <a:xfrm>
            <a:off x="828040" y="2276475"/>
            <a:ext cx="3688080" cy="2864485"/>
            <a:chOff x="8221" y="3132"/>
            <a:chExt cx="5808" cy="4511"/>
          </a:xfrm>
        </p:grpSpPr>
        <p:grpSp>
          <p:nvGrpSpPr>
            <p:cNvPr id="13" name="组合 12"/>
            <p:cNvGrpSpPr/>
            <p:nvPr/>
          </p:nvGrpSpPr>
          <p:grpSpPr>
            <a:xfrm>
              <a:off x="10546" y="3132"/>
              <a:ext cx="1018" cy="916"/>
              <a:chOff x="10489" y="3359"/>
              <a:chExt cx="1018" cy="916"/>
            </a:xfrm>
          </p:grpSpPr>
          <p:sp>
            <p:nvSpPr>
              <p:cNvPr id="10" name="椭圆 9"/>
              <p:cNvSpPr/>
              <p:nvPr/>
            </p:nvSpPr>
            <p:spPr>
              <a:xfrm>
                <a:off x="10489" y="3359"/>
                <a:ext cx="1018" cy="917"/>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2" name="文本框 11"/>
              <p:cNvSpPr txBox="1"/>
              <p:nvPr/>
            </p:nvSpPr>
            <p:spPr>
              <a:xfrm>
                <a:off x="10602" y="3586"/>
                <a:ext cx="874" cy="552"/>
              </a:xfrm>
              <a:prstGeom prst="rect">
                <a:avLst/>
              </a:prstGeom>
              <a:noFill/>
            </p:spPr>
            <p:txBody>
              <a:bodyPr>
                <a:noAutofit/>
              </a:bodyPr>
              <a:p>
                <a:pPr>
                  <a:defRPr/>
                </a:pPr>
                <a:r>
                  <a:rPr lang="en-US" sz="1400">
                    <a:solidFill>
                      <a:srgbClr val="000066"/>
                    </a:solidFill>
                    <a:latin typeface="+mj-ea"/>
                    <a:ea typeface="+mj-ea"/>
                  </a:rPr>
                  <a:t>start</a:t>
                </a:r>
                <a:endParaRPr lang="en-US" sz="1400">
                  <a:solidFill>
                    <a:srgbClr val="000066"/>
                  </a:solidFill>
                  <a:latin typeface="+mj-ea"/>
                  <a:ea typeface="+mj-ea"/>
                </a:endParaRPr>
              </a:p>
            </p:txBody>
          </p:sp>
        </p:grpSp>
        <p:grpSp>
          <p:nvGrpSpPr>
            <p:cNvPr id="15" name="组合 14"/>
            <p:cNvGrpSpPr/>
            <p:nvPr/>
          </p:nvGrpSpPr>
          <p:grpSpPr>
            <a:xfrm>
              <a:off x="8675" y="4607"/>
              <a:ext cx="1018" cy="917"/>
              <a:chOff x="10489" y="3359"/>
              <a:chExt cx="1018" cy="917"/>
            </a:xfrm>
          </p:grpSpPr>
          <p:sp>
            <p:nvSpPr>
              <p:cNvPr id="16" name="椭圆 15"/>
              <p:cNvSpPr/>
              <p:nvPr/>
            </p:nvSpPr>
            <p:spPr>
              <a:xfrm>
                <a:off x="10489" y="3359"/>
                <a:ext cx="1018" cy="917"/>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7" name="文本框 16"/>
              <p:cNvSpPr txBox="1"/>
              <p:nvPr/>
            </p:nvSpPr>
            <p:spPr>
              <a:xfrm>
                <a:off x="10521" y="3585"/>
                <a:ext cx="874" cy="552"/>
              </a:xfrm>
              <a:prstGeom prst="rect">
                <a:avLst/>
              </a:prstGeom>
              <a:noFill/>
            </p:spPr>
            <p:txBody>
              <a:bodyPr>
                <a:noAutofit/>
              </a:bodyPr>
              <a:p>
                <a:pPr algn="ctr">
                  <a:defRPr/>
                </a:pPr>
                <a:r>
                  <a:rPr lang="en-US" sz="1400">
                    <a:solidFill>
                      <a:srgbClr val="000066"/>
                    </a:solidFill>
                    <a:latin typeface="+mj-ea"/>
                    <a:ea typeface="+mj-ea"/>
                  </a:rPr>
                  <a:t>1</a:t>
                </a:r>
                <a:endParaRPr lang="en-US" sz="1400">
                  <a:solidFill>
                    <a:srgbClr val="000066"/>
                  </a:solidFill>
                  <a:latin typeface="+mj-ea"/>
                  <a:ea typeface="+mj-ea"/>
                </a:endParaRPr>
              </a:p>
            </p:txBody>
          </p:sp>
        </p:grpSp>
        <p:grpSp>
          <p:nvGrpSpPr>
            <p:cNvPr id="18" name="组合 17"/>
            <p:cNvGrpSpPr/>
            <p:nvPr/>
          </p:nvGrpSpPr>
          <p:grpSpPr>
            <a:xfrm>
              <a:off x="10546" y="4607"/>
              <a:ext cx="1018" cy="916"/>
              <a:chOff x="10489" y="3359"/>
              <a:chExt cx="1018" cy="916"/>
            </a:xfrm>
          </p:grpSpPr>
          <p:sp>
            <p:nvSpPr>
              <p:cNvPr id="19" name="椭圆 18"/>
              <p:cNvSpPr/>
              <p:nvPr/>
            </p:nvSpPr>
            <p:spPr>
              <a:xfrm>
                <a:off x="10489" y="3359"/>
                <a:ext cx="1018" cy="917"/>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0" name="文本框 19"/>
              <p:cNvSpPr txBox="1"/>
              <p:nvPr/>
            </p:nvSpPr>
            <p:spPr>
              <a:xfrm>
                <a:off x="10602" y="3586"/>
                <a:ext cx="874" cy="552"/>
              </a:xfrm>
              <a:prstGeom prst="rect">
                <a:avLst/>
              </a:prstGeom>
              <a:noFill/>
            </p:spPr>
            <p:txBody>
              <a:bodyPr>
                <a:noAutofit/>
              </a:bodyPr>
              <a:p>
                <a:pPr algn="ctr">
                  <a:defRPr/>
                </a:pPr>
                <a:r>
                  <a:rPr lang="en-US" sz="1400">
                    <a:solidFill>
                      <a:srgbClr val="000066"/>
                    </a:solidFill>
                    <a:latin typeface="+mj-ea"/>
                    <a:ea typeface="+mj-ea"/>
                  </a:rPr>
                  <a:t>2</a:t>
                </a:r>
                <a:endParaRPr lang="en-US" sz="1400">
                  <a:solidFill>
                    <a:srgbClr val="000066"/>
                  </a:solidFill>
                  <a:latin typeface="+mj-ea"/>
                  <a:ea typeface="+mj-ea"/>
                </a:endParaRPr>
              </a:p>
            </p:txBody>
          </p:sp>
        </p:grpSp>
        <p:grpSp>
          <p:nvGrpSpPr>
            <p:cNvPr id="21" name="组合 20"/>
            <p:cNvGrpSpPr/>
            <p:nvPr/>
          </p:nvGrpSpPr>
          <p:grpSpPr>
            <a:xfrm>
              <a:off x="12529" y="4607"/>
              <a:ext cx="1018" cy="916"/>
              <a:chOff x="10489" y="3359"/>
              <a:chExt cx="1018" cy="916"/>
            </a:xfrm>
          </p:grpSpPr>
          <p:sp>
            <p:nvSpPr>
              <p:cNvPr id="22" name="椭圆 21"/>
              <p:cNvSpPr/>
              <p:nvPr/>
            </p:nvSpPr>
            <p:spPr>
              <a:xfrm>
                <a:off x="10489" y="3359"/>
                <a:ext cx="1018" cy="917"/>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3" name="文本框 22"/>
              <p:cNvSpPr txBox="1"/>
              <p:nvPr/>
            </p:nvSpPr>
            <p:spPr>
              <a:xfrm>
                <a:off x="10602" y="3586"/>
                <a:ext cx="874" cy="552"/>
              </a:xfrm>
              <a:prstGeom prst="rect">
                <a:avLst/>
              </a:prstGeom>
              <a:noFill/>
            </p:spPr>
            <p:txBody>
              <a:bodyPr>
                <a:noAutofit/>
              </a:bodyPr>
              <a:p>
                <a:pPr algn="ctr">
                  <a:defRPr/>
                </a:pPr>
                <a:r>
                  <a:rPr lang="en-US" sz="1400">
                    <a:solidFill>
                      <a:srgbClr val="000066"/>
                    </a:solidFill>
                    <a:latin typeface="+mj-ea"/>
                    <a:ea typeface="+mj-ea"/>
                  </a:rPr>
                  <a:t>3</a:t>
                </a:r>
                <a:endParaRPr lang="en-US" sz="1400">
                  <a:solidFill>
                    <a:srgbClr val="000066"/>
                  </a:solidFill>
                  <a:latin typeface="+mj-ea"/>
                  <a:ea typeface="+mj-ea"/>
                </a:endParaRPr>
              </a:p>
            </p:txBody>
          </p:sp>
        </p:grpSp>
        <p:cxnSp>
          <p:nvCxnSpPr>
            <p:cNvPr id="24" name="曲线连接符 23"/>
            <p:cNvCxnSpPr>
              <a:stCxn id="10" idx="2"/>
              <a:endCxn id="16" idx="0"/>
            </p:cNvCxnSpPr>
            <p:nvPr/>
          </p:nvCxnSpPr>
          <p:spPr>
            <a:xfrm rot="10800000" flipV="1">
              <a:off x="9184" y="3591"/>
              <a:ext cx="1362" cy="1016"/>
            </a:xfrm>
            <a:prstGeom prst="curvedConnector2">
              <a:avLst/>
            </a:prstGeom>
            <a:solidFill>
              <a:schemeClr val="accent1"/>
            </a:solidFill>
            <a:ln w="9525" cap="flat" cmpd="sng" algn="ctr">
              <a:solidFill>
                <a:schemeClr val="tx1"/>
              </a:solidFill>
              <a:prstDash val="solid"/>
              <a:round/>
              <a:headEnd type="none" w="med" len="med"/>
              <a:tailEnd type="arrow" w="med" len="med"/>
            </a:ln>
          </p:spPr>
        </p:cxnSp>
        <p:cxnSp>
          <p:nvCxnSpPr>
            <p:cNvPr id="25" name="曲线连接符 24"/>
            <p:cNvCxnSpPr>
              <a:stCxn id="12" idx="3"/>
              <a:endCxn id="22" idx="0"/>
            </p:cNvCxnSpPr>
            <p:nvPr/>
          </p:nvCxnSpPr>
          <p:spPr>
            <a:xfrm>
              <a:off x="11533" y="3635"/>
              <a:ext cx="1505" cy="972"/>
            </a:xfrm>
            <a:prstGeom prst="curvedConnector2">
              <a:avLst/>
            </a:prstGeom>
            <a:solidFill>
              <a:schemeClr val="accent1"/>
            </a:solidFill>
            <a:ln w="9525" cap="flat" cmpd="sng" algn="ctr">
              <a:solidFill>
                <a:schemeClr val="tx1"/>
              </a:solidFill>
              <a:prstDash val="solid"/>
              <a:round/>
              <a:headEnd type="none" w="med" len="med"/>
              <a:tailEnd type="arrow" w="med" len="med"/>
            </a:ln>
          </p:spPr>
        </p:cxnSp>
        <p:cxnSp>
          <p:nvCxnSpPr>
            <p:cNvPr id="26" name="曲线连接符 25"/>
            <p:cNvCxnSpPr>
              <a:stCxn id="10" idx="4"/>
              <a:endCxn id="19" idx="0"/>
            </p:cNvCxnSpPr>
            <p:nvPr/>
          </p:nvCxnSpPr>
          <p:spPr>
            <a:xfrm rot="5400000" flipV="1">
              <a:off x="10776" y="4328"/>
              <a:ext cx="558" cy="5"/>
            </a:xfrm>
            <a:prstGeom prst="curvedConnector2">
              <a:avLst/>
            </a:prstGeom>
            <a:solidFill>
              <a:schemeClr val="accent1"/>
            </a:solidFill>
            <a:ln w="9525" cap="flat" cmpd="sng" algn="ctr">
              <a:solidFill>
                <a:schemeClr val="tx1"/>
              </a:solidFill>
              <a:prstDash val="solid"/>
              <a:round/>
              <a:headEnd type="none" w="med" len="med"/>
              <a:tailEnd type="arrow" w="med" len="med"/>
            </a:ln>
          </p:spPr>
        </p:cxnSp>
        <p:grpSp>
          <p:nvGrpSpPr>
            <p:cNvPr id="30" name="组合 29"/>
            <p:cNvGrpSpPr/>
            <p:nvPr/>
          </p:nvGrpSpPr>
          <p:grpSpPr>
            <a:xfrm>
              <a:off x="9355" y="6011"/>
              <a:ext cx="538" cy="539"/>
              <a:chOff x="10489" y="3359"/>
              <a:chExt cx="1018" cy="917"/>
            </a:xfrm>
          </p:grpSpPr>
          <p:sp>
            <p:nvSpPr>
              <p:cNvPr id="31" name="椭圆 30"/>
              <p:cNvSpPr/>
              <p:nvPr/>
            </p:nvSpPr>
            <p:spPr>
              <a:xfrm>
                <a:off x="10489" y="3359"/>
                <a:ext cx="1018" cy="917"/>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2" name="文本框 31"/>
              <p:cNvSpPr txBox="1"/>
              <p:nvPr/>
            </p:nvSpPr>
            <p:spPr>
              <a:xfrm>
                <a:off x="10602" y="3479"/>
                <a:ext cx="874" cy="552"/>
              </a:xfrm>
              <a:prstGeom prst="rect">
                <a:avLst/>
              </a:prstGeom>
              <a:noFill/>
            </p:spPr>
            <p:txBody>
              <a:bodyPr>
                <a:noAutofit/>
              </a:bodyPr>
              <a:p>
                <a:pPr algn="ctr">
                  <a:defRPr/>
                </a:pPr>
                <a:r>
                  <a:rPr lang="en-US" sz="1400">
                    <a:solidFill>
                      <a:srgbClr val="000066"/>
                    </a:solidFill>
                    <a:latin typeface="+mj-ea"/>
                    <a:ea typeface="+mj-ea"/>
                  </a:rPr>
                  <a:t>3</a:t>
                </a:r>
                <a:endParaRPr lang="en-US" sz="1400">
                  <a:solidFill>
                    <a:srgbClr val="000066"/>
                  </a:solidFill>
                  <a:latin typeface="+mj-ea"/>
                  <a:ea typeface="+mj-ea"/>
                </a:endParaRPr>
              </a:p>
            </p:txBody>
          </p:sp>
        </p:grpSp>
        <p:grpSp>
          <p:nvGrpSpPr>
            <p:cNvPr id="33" name="组合 32"/>
            <p:cNvGrpSpPr/>
            <p:nvPr/>
          </p:nvGrpSpPr>
          <p:grpSpPr>
            <a:xfrm>
              <a:off x="8221" y="6011"/>
              <a:ext cx="538" cy="539"/>
              <a:chOff x="10489" y="3359"/>
              <a:chExt cx="1018" cy="917"/>
            </a:xfrm>
          </p:grpSpPr>
          <p:sp>
            <p:nvSpPr>
              <p:cNvPr id="34" name="椭圆 33"/>
              <p:cNvSpPr/>
              <p:nvPr/>
            </p:nvSpPr>
            <p:spPr>
              <a:xfrm>
                <a:off x="10489" y="3359"/>
                <a:ext cx="1018" cy="917"/>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5" name="文本框 34"/>
              <p:cNvSpPr txBox="1"/>
              <p:nvPr/>
            </p:nvSpPr>
            <p:spPr>
              <a:xfrm>
                <a:off x="10602" y="3479"/>
                <a:ext cx="874" cy="552"/>
              </a:xfrm>
              <a:prstGeom prst="rect">
                <a:avLst/>
              </a:prstGeom>
              <a:noFill/>
            </p:spPr>
            <p:txBody>
              <a:bodyPr>
                <a:noAutofit/>
              </a:bodyPr>
              <a:p>
                <a:pPr algn="ctr">
                  <a:defRPr/>
                </a:pPr>
                <a:r>
                  <a:rPr lang="en-US" sz="1400">
                    <a:solidFill>
                      <a:srgbClr val="000066"/>
                    </a:solidFill>
                    <a:latin typeface="+mj-ea"/>
                    <a:ea typeface="+mj-ea"/>
                  </a:rPr>
                  <a:t>2</a:t>
                </a:r>
                <a:endParaRPr lang="en-US" sz="1400">
                  <a:solidFill>
                    <a:srgbClr val="000066"/>
                  </a:solidFill>
                  <a:latin typeface="+mj-ea"/>
                  <a:ea typeface="+mj-ea"/>
                </a:endParaRPr>
              </a:p>
            </p:txBody>
          </p:sp>
        </p:grpSp>
        <p:grpSp>
          <p:nvGrpSpPr>
            <p:cNvPr id="5" name="组合 4"/>
            <p:cNvGrpSpPr/>
            <p:nvPr/>
          </p:nvGrpSpPr>
          <p:grpSpPr>
            <a:xfrm>
              <a:off x="11440" y="6011"/>
              <a:ext cx="538" cy="539"/>
              <a:chOff x="10489" y="3359"/>
              <a:chExt cx="1018" cy="917"/>
            </a:xfrm>
          </p:grpSpPr>
          <p:sp>
            <p:nvSpPr>
              <p:cNvPr id="6" name="椭圆 5"/>
              <p:cNvSpPr/>
              <p:nvPr/>
            </p:nvSpPr>
            <p:spPr>
              <a:xfrm>
                <a:off x="10489" y="3359"/>
                <a:ext cx="1018" cy="917"/>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 name="文本框 6"/>
              <p:cNvSpPr txBox="1"/>
              <p:nvPr/>
            </p:nvSpPr>
            <p:spPr>
              <a:xfrm>
                <a:off x="10602" y="3479"/>
                <a:ext cx="874" cy="552"/>
              </a:xfrm>
              <a:prstGeom prst="rect">
                <a:avLst/>
              </a:prstGeom>
              <a:noFill/>
            </p:spPr>
            <p:txBody>
              <a:bodyPr>
                <a:noAutofit/>
              </a:bodyPr>
              <a:p>
                <a:pPr algn="ctr">
                  <a:defRPr/>
                </a:pPr>
                <a:r>
                  <a:rPr lang="en-US" sz="1400">
                    <a:solidFill>
                      <a:srgbClr val="000066"/>
                    </a:solidFill>
                    <a:latin typeface="+mj-ea"/>
                    <a:ea typeface="+mj-ea"/>
                  </a:rPr>
                  <a:t>3</a:t>
                </a:r>
                <a:endParaRPr lang="en-US" sz="1400">
                  <a:solidFill>
                    <a:srgbClr val="000066"/>
                  </a:solidFill>
                  <a:latin typeface="+mj-ea"/>
                  <a:ea typeface="+mj-ea"/>
                </a:endParaRPr>
              </a:p>
            </p:txBody>
          </p:sp>
        </p:grpSp>
        <p:grpSp>
          <p:nvGrpSpPr>
            <p:cNvPr id="8" name="组合 7"/>
            <p:cNvGrpSpPr/>
            <p:nvPr/>
          </p:nvGrpSpPr>
          <p:grpSpPr>
            <a:xfrm>
              <a:off x="10306" y="6011"/>
              <a:ext cx="538" cy="539"/>
              <a:chOff x="10489" y="3359"/>
              <a:chExt cx="1018" cy="917"/>
            </a:xfrm>
          </p:grpSpPr>
          <p:sp>
            <p:nvSpPr>
              <p:cNvPr id="27" name="椭圆 26"/>
              <p:cNvSpPr/>
              <p:nvPr/>
            </p:nvSpPr>
            <p:spPr>
              <a:xfrm>
                <a:off x="10489" y="3359"/>
                <a:ext cx="1018" cy="917"/>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文本框 27"/>
              <p:cNvSpPr txBox="1"/>
              <p:nvPr/>
            </p:nvSpPr>
            <p:spPr>
              <a:xfrm>
                <a:off x="10602" y="3479"/>
                <a:ext cx="874" cy="552"/>
              </a:xfrm>
              <a:prstGeom prst="rect">
                <a:avLst/>
              </a:prstGeom>
              <a:noFill/>
            </p:spPr>
            <p:txBody>
              <a:bodyPr>
                <a:noAutofit/>
              </a:bodyPr>
              <a:p>
                <a:pPr algn="ctr">
                  <a:defRPr/>
                </a:pPr>
                <a:r>
                  <a:rPr lang="en-US" sz="1400">
                    <a:solidFill>
                      <a:srgbClr val="000066"/>
                    </a:solidFill>
                    <a:latin typeface="+mj-ea"/>
                    <a:ea typeface="+mj-ea"/>
                  </a:rPr>
                  <a:t>1</a:t>
                </a:r>
                <a:endParaRPr lang="en-US" sz="1400">
                  <a:solidFill>
                    <a:srgbClr val="000066"/>
                  </a:solidFill>
                  <a:latin typeface="+mj-ea"/>
                  <a:ea typeface="+mj-ea"/>
                </a:endParaRPr>
              </a:p>
            </p:txBody>
          </p:sp>
        </p:grpSp>
        <p:grpSp>
          <p:nvGrpSpPr>
            <p:cNvPr id="29" name="组合 28"/>
            <p:cNvGrpSpPr/>
            <p:nvPr/>
          </p:nvGrpSpPr>
          <p:grpSpPr>
            <a:xfrm>
              <a:off x="13468" y="6011"/>
              <a:ext cx="538" cy="539"/>
              <a:chOff x="10489" y="3359"/>
              <a:chExt cx="1018" cy="917"/>
            </a:xfrm>
          </p:grpSpPr>
          <p:sp>
            <p:nvSpPr>
              <p:cNvPr id="36" name="椭圆 35"/>
              <p:cNvSpPr/>
              <p:nvPr/>
            </p:nvSpPr>
            <p:spPr>
              <a:xfrm>
                <a:off x="10489" y="3359"/>
                <a:ext cx="1018" cy="917"/>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7" name="文本框 36"/>
              <p:cNvSpPr txBox="1"/>
              <p:nvPr/>
            </p:nvSpPr>
            <p:spPr>
              <a:xfrm>
                <a:off x="10602" y="3479"/>
                <a:ext cx="874" cy="552"/>
              </a:xfrm>
              <a:prstGeom prst="rect">
                <a:avLst/>
              </a:prstGeom>
              <a:noFill/>
            </p:spPr>
            <p:txBody>
              <a:bodyPr>
                <a:noAutofit/>
              </a:bodyPr>
              <a:p>
                <a:pPr algn="ctr">
                  <a:defRPr/>
                </a:pPr>
                <a:r>
                  <a:rPr lang="en-US" sz="1400">
                    <a:solidFill>
                      <a:srgbClr val="000066"/>
                    </a:solidFill>
                    <a:latin typeface="+mj-ea"/>
                    <a:ea typeface="+mj-ea"/>
                  </a:rPr>
                  <a:t>2</a:t>
                </a:r>
                <a:endParaRPr lang="en-US" sz="1400">
                  <a:solidFill>
                    <a:srgbClr val="000066"/>
                  </a:solidFill>
                  <a:latin typeface="+mj-ea"/>
                  <a:ea typeface="+mj-ea"/>
                </a:endParaRPr>
              </a:p>
            </p:txBody>
          </p:sp>
        </p:grpSp>
        <p:grpSp>
          <p:nvGrpSpPr>
            <p:cNvPr id="38" name="组合 37"/>
            <p:cNvGrpSpPr/>
            <p:nvPr/>
          </p:nvGrpSpPr>
          <p:grpSpPr>
            <a:xfrm>
              <a:off x="12334" y="6011"/>
              <a:ext cx="538" cy="539"/>
              <a:chOff x="10489" y="3359"/>
              <a:chExt cx="1018" cy="917"/>
            </a:xfrm>
          </p:grpSpPr>
          <p:sp>
            <p:nvSpPr>
              <p:cNvPr id="39" name="椭圆 38"/>
              <p:cNvSpPr/>
              <p:nvPr/>
            </p:nvSpPr>
            <p:spPr>
              <a:xfrm>
                <a:off x="10489" y="3359"/>
                <a:ext cx="1018" cy="917"/>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0" name="文本框 39"/>
              <p:cNvSpPr txBox="1"/>
              <p:nvPr/>
            </p:nvSpPr>
            <p:spPr>
              <a:xfrm>
                <a:off x="10602" y="3479"/>
                <a:ext cx="874" cy="552"/>
              </a:xfrm>
              <a:prstGeom prst="rect">
                <a:avLst/>
              </a:prstGeom>
              <a:noFill/>
            </p:spPr>
            <p:txBody>
              <a:bodyPr>
                <a:noAutofit/>
              </a:bodyPr>
              <a:p>
                <a:pPr algn="ctr">
                  <a:defRPr/>
                </a:pPr>
                <a:r>
                  <a:rPr lang="en-US" sz="1400">
                    <a:solidFill>
                      <a:srgbClr val="000066"/>
                    </a:solidFill>
                    <a:latin typeface="+mj-ea"/>
                    <a:ea typeface="+mj-ea"/>
                  </a:rPr>
                  <a:t>1</a:t>
                </a:r>
                <a:endParaRPr lang="en-US" sz="1400">
                  <a:solidFill>
                    <a:srgbClr val="000066"/>
                  </a:solidFill>
                  <a:latin typeface="+mj-ea"/>
                  <a:ea typeface="+mj-ea"/>
                </a:endParaRPr>
              </a:p>
            </p:txBody>
          </p:sp>
        </p:grpSp>
        <p:cxnSp>
          <p:nvCxnSpPr>
            <p:cNvPr id="42" name="曲线连接符 41"/>
            <p:cNvCxnSpPr>
              <a:stCxn id="16" idx="4"/>
              <a:endCxn id="35" idx="0"/>
            </p:cNvCxnSpPr>
            <p:nvPr/>
          </p:nvCxnSpPr>
          <p:spPr>
            <a:xfrm rot="5400000">
              <a:off x="8569" y="5467"/>
              <a:ext cx="558" cy="672"/>
            </a:xfrm>
            <a:prstGeom prst="curvedConnector3">
              <a:avLst>
                <a:gd name="adj1" fmla="val 50000"/>
              </a:avLst>
            </a:prstGeom>
            <a:solidFill>
              <a:schemeClr val="accent1"/>
            </a:solidFill>
            <a:ln w="9525" cap="flat" cmpd="sng" algn="ctr">
              <a:solidFill>
                <a:schemeClr val="tx1"/>
              </a:solidFill>
              <a:prstDash val="solid"/>
              <a:round/>
              <a:headEnd type="none" w="med" len="med"/>
              <a:tailEnd type="arrow" w="med" len="med"/>
            </a:ln>
          </p:spPr>
        </p:cxnSp>
        <p:cxnSp>
          <p:nvCxnSpPr>
            <p:cNvPr id="43" name="曲线连接符 42"/>
            <p:cNvCxnSpPr>
              <a:stCxn id="16" idx="4"/>
              <a:endCxn id="32" idx="0"/>
            </p:cNvCxnSpPr>
            <p:nvPr/>
          </p:nvCxnSpPr>
          <p:spPr>
            <a:xfrm rot="5400000" flipV="1">
              <a:off x="9136" y="5572"/>
              <a:ext cx="558" cy="462"/>
            </a:xfrm>
            <a:prstGeom prst="curvedConnector3">
              <a:avLst>
                <a:gd name="adj1" fmla="val 50000"/>
              </a:avLst>
            </a:prstGeom>
            <a:solidFill>
              <a:schemeClr val="accent1"/>
            </a:solidFill>
            <a:ln w="9525" cap="flat" cmpd="sng" algn="ctr">
              <a:solidFill>
                <a:schemeClr val="tx1"/>
              </a:solidFill>
              <a:prstDash val="solid"/>
              <a:round/>
              <a:headEnd type="none" w="med" len="med"/>
              <a:tailEnd type="arrow" w="med" len="med"/>
            </a:ln>
          </p:spPr>
        </p:cxnSp>
        <p:cxnSp>
          <p:nvCxnSpPr>
            <p:cNvPr id="44" name="曲线连接符 43"/>
            <p:cNvCxnSpPr>
              <a:stCxn id="22" idx="4"/>
              <a:endCxn id="40" idx="0"/>
            </p:cNvCxnSpPr>
            <p:nvPr/>
          </p:nvCxnSpPr>
          <p:spPr>
            <a:xfrm rot="5400000">
              <a:off x="12552" y="5596"/>
              <a:ext cx="558" cy="413"/>
            </a:xfrm>
            <a:prstGeom prst="curvedConnector3">
              <a:avLst>
                <a:gd name="adj1" fmla="val 49910"/>
              </a:avLst>
            </a:prstGeom>
            <a:solidFill>
              <a:schemeClr val="accent1"/>
            </a:solidFill>
            <a:ln w="9525" cap="flat" cmpd="sng" algn="ctr">
              <a:solidFill>
                <a:schemeClr val="tx1"/>
              </a:solidFill>
              <a:prstDash val="solid"/>
              <a:round/>
              <a:headEnd type="none" w="med" len="med"/>
              <a:tailEnd type="arrow" w="med" len="med"/>
            </a:ln>
          </p:spPr>
        </p:cxnSp>
        <p:cxnSp>
          <p:nvCxnSpPr>
            <p:cNvPr id="45" name="曲线连接符 44"/>
            <p:cNvCxnSpPr>
              <a:stCxn id="19" idx="4"/>
              <a:endCxn id="6" idx="0"/>
            </p:cNvCxnSpPr>
            <p:nvPr/>
          </p:nvCxnSpPr>
          <p:spPr>
            <a:xfrm rot="5400000" flipV="1">
              <a:off x="11139" y="5440"/>
              <a:ext cx="487" cy="654"/>
            </a:xfrm>
            <a:prstGeom prst="curvedConnector3">
              <a:avLst>
                <a:gd name="adj1" fmla="val 50000"/>
              </a:avLst>
            </a:prstGeom>
            <a:solidFill>
              <a:schemeClr val="accent1"/>
            </a:solidFill>
            <a:ln w="9525" cap="flat" cmpd="sng" algn="ctr">
              <a:solidFill>
                <a:schemeClr val="tx1"/>
              </a:solidFill>
              <a:prstDash val="solid"/>
              <a:round/>
              <a:headEnd type="none" w="med" len="med"/>
              <a:tailEnd type="arrow" w="med" len="med"/>
            </a:ln>
          </p:spPr>
        </p:cxnSp>
        <p:cxnSp>
          <p:nvCxnSpPr>
            <p:cNvPr id="46" name="曲线连接符 45"/>
            <p:cNvCxnSpPr>
              <a:stCxn id="19" idx="4"/>
              <a:endCxn id="28" idx="0"/>
            </p:cNvCxnSpPr>
            <p:nvPr/>
          </p:nvCxnSpPr>
          <p:spPr>
            <a:xfrm rot="5400000">
              <a:off x="10547" y="5574"/>
              <a:ext cx="558" cy="458"/>
            </a:xfrm>
            <a:prstGeom prst="curvedConnector3">
              <a:avLst>
                <a:gd name="adj1" fmla="val 50000"/>
              </a:avLst>
            </a:prstGeom>
            <a:solidFill>
              <a:schemeClr val="accent1"/>
            </a:solidFill>
            <a:ln w="9525" cap="flat" cmpd="sng" algn="ctr">
              <a:solidFill>
                <a:schemeClr val="tx1"/>
              </a:solidFill>
              <a:prstDash val="solid"/>
              <a:round/>
              <a:headEnd type="none" w="med" len="med"/>
              <a:tailEnd type="arrow" w="med" len="med"/>
            </a:ln>
          </p:spPr>
        </p:cxnSp>
        <p:cxnSp>
          <p:nvCxnSpPr>
            <p:cNvPr id="47" name="曲线连接符 46"/>
            <p:cNvCxnSpPr>
              <a:stCxn id="22" idx="4"/>
              <a:endCxn id="36" idx="0"/>
            </p:cNvCxnSpPr>
            <p:nvPr/>
          </p:nvCxnSpPr>
          <p:spPr>
            <a:xfrm rot="5400000" flipV="1">
              <a:off x="13144" y="5417"/>
              <a:ext cx="487" cy="699"/>
            </a:xfrm>
            <a:prstGeom prst="curvedConnector3">
              <a:avLst>
                <a:gd name="adj1" fmla="val 50103"/>
              </a:avLst>
            </a:prstGeom>
            <a:solidFill>
              <a:schemeClr val="accent1"/>
            </a:solidFill>
            <a:ln w="9525" cap="flat" cmpd="sng" algn="ctr">
              <a:solidFill>
                <a:schemeClr val="tx1"/>
              </a:solidFill>
              <a:prstDash val="solid"/>
              <a:round/>
              <a:headEnd type="none" w="med" len="med"/>
              <a:tailEnd type="arrow" w="med" len="med"/>
            </a:ln>
          </p:spPr>
        </p:cxnSp>
        <p:grpSp>
          <p:nvGrpSpPr>
            <p:cNvPr id="48" name="组合 47"/>
            <p:cNvGrpSpPr/>
            <p:nvPr/>
          </p:nvGrpSpPr>
          <p:grpSpPr>
            <a:xfrm>
              <a:off x="8221" y="7105"/>
              <a:ext cx="538" cy="539"/>
              <a:chOff x="10489" y="3359"/>
              <a:chExt cx="1018" cy="917"/>
            </a:xfrm>
          </p:grpSpPr>
          <p:sp>
            <p:nvSpPr>
              <p:cNvPr id="49" name="椭圆 48"/>
              <p:cNvSpPr/>
              <p:nvPr/>
            </p:nvSpPr>
            <p:spPr>
              <a:xfrm>
                <a:off x="10489" y="3359"/>
                <a:ext cx="1018" cy="917"/>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50" name="文本框 49"/>
              <p:cNvSpPr txBox="1"/>
              <p:nvPr/>
            </p:nvSpPr>
            <p:spPr>
              <a:xfrm>
                <a:off x="10602" y="3479"/>
                <a:ext cx="874" cy="552"/>
              </a:xfrm>
              <a:prstGeom prst="rect">
                <a:avLst/>
              </a:prstGeom>
              <a:noFill/>
            </p:spPr>
            <p:txBody>
              <a:bodyPr>
                <a:noAutofit/>
              </a:bodyPr>
              <a:p>
                <a:pPr algn="ctr">
                  <a:defRPr/>
                </a:pPr>
                <a:r>
                  <a:rPr lang="en-US" sz="1400">
                    <a:solidFill>
                      <a:srgbClr val="000066"/>
                    </a:solidFill>
                    <a:latin typeface="+mj-ea"/>
                    <a:ea typeface="+mj-ea"/>
                  </a:rPr>
                  <a:t>3</a:t>
                </a:r>
                <a:endParaRPr lang="en-US" sz="1400">
                  <a:solidFill>
                    <a:srgbClr val="000066"/>
                  </a:solidFill>
                  <a:latin typeface="+mj-ea"/>
                  <a:ea typeface="+mj-ea"/>
                </a:endParaRPr>
              </a:p>
            </p:txBody>
          </p:sp>
        </p:grpSp>
        <p:grpSp>
          <p:nvGrpSpPr>
            <p:cNvPr id="51" name="组合 50"/>
            <p:cNvGrpSpPr/>
            <p:nvPr/>
          </p:nvGrpSpPr>
          <p:grpSpPr>
            <a:xfrm>
              <a:off x="9355" y="7105"/>
              <a:ext cx="538" cy="539"/>
              <a:chOff x="10489" y="3359"/>
              <a:chExt cx="1018" cy="917"/>
            </a:xfrm>
          </p:grpSpPr>
          <p:sp>
            <p:nvSpPr>
              <p:cNvPr id="52" name="椭圆 51"/>
              <p:cNvSpPr/>
              <p:nvPr/>
            </p:nvSpPr>
            <p:spPr>
              <a:xfrm>
                <a:off x="10489" y="3359"/>
                <a:ext cx="1018" cy="917"/>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53" name="文本框 52"/>
              <p:cNvSpPr txBox="1"/>
              <p:nvPr/>
            </p:nvSpPr>
            <p:spPr>
              <a:xfrm>
                <a:off x="10602" y="3479"/>
                <a:ext cx="874" cy="552"/>
              </a:xfrm>
              <a:prstGeom prst="rect">
                <a:avLst/>
              </a:prstGeom>
              <a:noFill/>
            </p:spPr>
            <p:txBody>
              <a:bodyPr>
                <a:noAutofit/>
              </a:bodyPr>
              <a:p>
                <a:pPr algn="ctr">
                  <a:defRPr/>
                </a:pPr>
                <a:r>
                  <a:rPr lang="en-US" sz="1400">
                    <a:solidFill>
                      <a:srgbClr val="000066"/>
                    </a:solidFill>
                    <a:latin typeface="+mj-ea"/>
                    <a:ea typeface="+mj-ea"/>
                  </a:rPr>
                  <a:t>2</a:t>
                </a:r>
                <a:endParaRPr lang="en-US" sz="1400">
                  <a:solidFill>
                    <a:srgbClr val="000066"/>
                  </a:solidFill>
                  <a:latin typeface="+mj-ea"/>
                  <a:ea typeface="+mj-ea"/>
                </a:endParaRPr>
              </a:p>
            </p:txBody>
          </p:sp>
        </p:grpSp>
        <p:grpSp>
          <p:nvGrpSpPr>
            <p:cNvPr id="54" name="组合 53"/>
            <p:cNvGrpSpPr/>
            <p:nvPr/>
          </p:nvGrpSpPr>
          <p:grpSpPr>
            <a:xfrm>
              <a:off x="10306" y="7105"/>
              <a:ext cx="538" cy="539"/>
              <a:chOff x="10489" y="3359"/>
              <a:chExt cx="1018" cy="917"/>
            </a:xfrm>
          </p:grpSpPr>
          <p:sp>
            <p:nvSpPr>
              <p:cNvPr id="55" name="椭圆 54"/>
              <p:cNvSpPr/>
              <p:nvPr/>
            </p:nvSpPr>
            <p:spPr>
              <a:xfrm>
                <a:off x="10489" y="3359"/>
                <a:ext cx="1018" cy="917"/>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56" name="文本框 55"/>
              <p:cNvSpPr txBox="1"/>
              <p:nvPr/>
            </p:nvSpPr>
            <p:spPr>
              <a:xfrm>
                <a:off x="10602" y="3479"/>
                <a:ext cx="874" cy="552"/>
              </a:xfrm>
              <a:prstGeom prst="rect">
                <a:avLst/>
              </a:prstGeom>
              <a:noFill/>
            </p:spPr>
            <p:txBody>
              <a:bodyPr>
                <a:noAutofit/>
              </a:bodyPr>
              <a:p>
                <a:pPr algn="ctr">
                  <a:defRPr/>
                </a:pPr>
                <a:r>
                  <a:rPr lang="en-US" sz="1400">
                    <a:solidFill>
                      <a:srgbClr val="000066"/>
                    </a:solidFill>
                    <a:latin typeface="+mj-ea"/>
                    <a:ea typeface="+mj-ea"/>
                  </a:rPr>
                  <a:t>3</a:t>
                </a:r>
                <a:endParaRPr lang="en-US" sz="1400">
                  <a:solidFill>
                    <a:srgbClr val="000066"/>
                  </a:solidFill>
                  <a:latin typeface="+mj-ea"/>
                  <a:ea typeface="+mj-ea"/>
                </a:endParaRPr>
              </a:p>
            </p:txBody>
          </p:sp>
        </p:grpSp>
        <p:grpSp>
          <p:nvGrpSpPr>
            <p:cNvPr id="57" name="组合 56"/>
            <p:cNvGrpSpPr/>
            <p:nvPr/>
          </p:nvGrpSpPr>
          <p:grpSpPr>
            <a:xfrm>
              <a:off x="11456" y="7104"/>
              <a:ext cx="538" cy="539"/>
              <a:chOff x="10489" y="3359"/>
              <a:chExt cx="1018" cy="917"/>
            </a:xfrm>
          </p:grpSpPr>
          <p:sp>
            <p:nvSpPr>
              <p:cNvPr id="58" name="椭圆 57"/>
              <p:cNvSpPr/>
              <p:nvPr/>
            </p:nvSpPr>
            <p:spPr>
              <a:xfrm>
                <a:off x="10489" y="3359"/>
                <a:ext cx="1018" cy="917"/>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59" name="文本框 58"/>
              <p:cNvSpPr txBox="1"/>
              <p:nvPr/>
            </p:nvSpPr>
            <p:spPr>
              <a:xfrm>
                <a:off x="10602" y="3479"/>
                <a:ext cx="874" cy="552"/>
              </a:xfrm>
              <a:prstGeom prst="rect">
                <a:avLst/>
              </a:prstGeom>
              <a:noFill/>
            </p:spPr>
            <p:txBody>
              <a:bodyPr>
                <a:noAutofit/>
              </a:bodyPr>
              <a:p>
                <a:pPr algn="ctr">
                  <a:defRPr/>
                </a:pPr>
                <a:r>
                  <a:rPr lang="en-US" sz="1400">
                    <a:solidFill>
                      <a:srgbClr val="000066"/>
                    </a:solidFill>
                    <a:latin typeface="+mj-ea"/>
                    <a:ea typeface="+mj-ea"/>
                  </a:rPr>
                  <a:t>1</a:t>
                </a:r>
                <a:endParaRPr lang="en-US" sz="1400">
                  <a:solidFill>
                    <a:srgbClr val="000066"/>
                  </a:solidFill>
                  <a:latin typeface="+mj-ea"/>
                  <a:ea typeface="+mj-ea"/>
                </a:endParaRPr>
              </a:p>
            </p:txBody>
          </p:sp>
        </p:grpSp>
        <p:grpSp>
          <p:nvGrpSpPr>
            <p:cNvPr id="60" name="组合 59"/>
            <p:cNvGrpSpPr/>
            <p:nvPr/>
          </p:nvGrpSpPr>
          <p:grpSpPr>
            <a:xfrm>
              <a:off x="12373" y="7103"/>
              <a:ext cx="538" cy="539"/>
              <a:chOff x="10489" y="3359"/>
              <a:chExt cx="1018" cy="917"/>
            </a:xfrm>
          </p:grpSpPr>
          <p:sp>
            <p:nvSpPr>
              <p:cNvPr id="61" name="椭圆 60"/>
              <p:cNvSpPr/>
              <p:nvPr/>
            </p:nvSpPr>
            <p:spPr>
              <a:xfrm>
                <a:off x="10489" y="3359"/>
                <a:ext cx="1018" cy="917"/>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62" name="文本框 61"/>
              <p:cNvSpPr txBox="1"/>
              <p:nvPr/>
            </p:nvSpPr>
            <p:spPr>
              <a:xfrm>
                <a:off x="10602" y="3479"/>
                <a:ext cx="874" cy="552"/>
              </a:xfrm>
              <a:prstGeom prst="rect">
                <a:avLst/>
              </a:prstGeom>
              <a:noFill/>
            </p:spPr>
            <p:txBody>
              <a:bodyPr>
                <a:noAutofit/>
              </a:bodyPr>
              <a:p>
                <a:pPr algn="ctr">
                  <a:defRPr/>
                </a:pPr>
                <a:r>
                  <a:rPr lang="en-US" sz="1400">
                    <a:solidFill>
                      <a:srgbClr val="000066"/>
                    </a:solidFill>
                    <a:latin typeface="+mj-ea"/>
                    <a:ea typeface="+mj-ea"/>
                  </a:rPr>
                  <a:t>2</a:t>
                </a:r>
                <a:endParaRPr lang="en-US" sz="1400">
                  <a:solidFill>
                    <a:srgbClr val="000066"/>
                  </a:solidFill>
                  <a:latin typeface="+mj-ea"/>
                  <a:ea typeface="+mj-ea"/>
                </a:endParaRPr>
              </a:p>
            </p:txBody>
          </p:sp>
        </p:grpSp>
        <p:grpSp>
          <p:nvGrpSpPr>
            <p:cNvPr id="63" name="组合 62"/>
            <p:cNvGrpSpPr/>
            <p:nvPr/>
          </p:nvGrpSpPr>
          <p:grpSpPr>
            <a:xfrm>
              <a:off x="13491" y="7105"/>
              <a:ext cx="538" cy="539"/>
              <a:chOff x="10489" y="3359"/>
              <a:chExt cx="1018" cy="917"/>
            </a:xfrm>
          </p:grpSpPr>
          <p:sp>
            <p:nvSpPr>
              <p:cNvPr id="64" name="椭圆 63"/>
              <p:cNvSpPr/>
              <p:nvPr/>
            </p:nvSpPr>
            <p:spPr>
              <a:xfrm>
                <a:off x="10489" y="3359"/>
                <a:ext cx="1018" cy="917"/>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65" name="文本框 64"/>
              <p:cNvSpPr txBox="1"/>
              <p:nvPr/>
            </p:nvSpPr>
            <p:spPr>
              <a:xfrm>
                <a:off x="10602" y="3479"/>
                <a:ext cx="874" cy="552"/>
              </a:xfrm>
              <a:prstGeom prst="rect">
                <a:avLst/>
              </a:prstGeom>
              <a:noFill/>
            </p:spPr>
            <p:txBody>
              <a:bodyPr>
                <a:noAutofit/>
              </a:bodyPr>
              <a:p>
                <a:pPr algn="ctr">
                  <a:defRPr/>
                </a:pPr>
                <a:r>
                  <a:rPr lang="en-US" sz="1400">
                    <a:solidFill>
                      <a:srgbClr val="000066"/>
                    </a:solidFill>
                    <a:latin typeface="+mj-ea"/>
                    <a:ea typeface="+mj-ea"/>
                  </a:rPr>
                  <a:t>1</a:t>
                </a:r>
                <a:endParaRPr lang="en-US" sz="1400">
                  <a:solidFill>
                    <a:srgbClr val="000066"/>
                  </a:solidFill>
                  <a:latin typeface="+mj-ea"/>
                  <a:ea typeface="+mj-ea"/>
                </a:endParaRPr>
              </a:p>
            </p:txBody>
          </p:sp>
        </p:grpSp>
        <p:cxnSp>
          <p:nvCxnSpPr>
            <p:cNvPr id="66" name="曲线连接符 65"/>
            <p:cNvCxnSpPr>
              <a:stCxn id="34" idx="4"/>
            </p:cNvCxnSpPr>
            <p:nvPr/>
          </p:nvCxnSpPr>
          <p:spPr>
            <a:xfrm rot="5400000" flipV="1">
              <a:off x="8226" y="6814"/>
              <a:ext cx="548" cy="20"/>
            </a:xfrm>
            <a:prstGeom prst="curvedConnector3">
              <a:avLst>
                <a:gd name="adj1" fmla="val 50000"/>
              </a:avLst>
            </a:prstGeom>
            <a:solidFill>
              <a:schemeClr val="accent1"/>
            </a:solidFill>
            <a:ln w="9525" cap="flat" cmpd="sng" algn="ctr">
              <a:solidFill>
                <a:schemeClr val="tx1"/>
              </a:solidFill>
              <a:prstDash val="solid"/>
              <a:round/>
              <a:headEnd type="none" w="med" len="med"/>
              <a:tailEnd type="arrow" w="med" len="med"/>
            </a:ln>
          </p:spPr>
        </p:cxnSp>
        <p:cxnSp>
          <p:nvCxnSpPr>
            <p:cNvPr id="67" name="曲线连接符 66"/>
            <p:cNvCxnSpPr/>
            <p:nvPr/>
          </p:nvCxnSpPr>
          <p:spPr>
            <a:xfrm rot="5400000" flipV="1">
              <a:off x="9362" y="6798"/>
              <a:ext cx="548" cy="20"/>
            </a:xfrm>
            <a:prstGeom prst="curvedConnector3">
              <a:avLst>
                <a:gd name="adj1" fmla="val 50000"/>
              </a:avLst>
            </a:prstGeom>
            <a:solidFill>
              <a:schemeClr val="accent1"/>
            </a:solidFill>
            <a:ln w="9525" cap="flat" cmpd="sng" algn="ctr">
              <a:solidFill>
                <a:schemeClr val="tx1"/>
              </a:solidFill>
              <a:prstDash val="solid"/>
              <a:round/>
              <a:headEnd type="none" w="med" len="med"/>
              <a:tailEnd type="arrow" w="med" len="med"/>
            </a:ln>
          </p:spPr>
        </p:cxnSp>
        <p:cxnSp>
          <p:nvCxnSpPr>
            <p:cNvPr id="68" name="曲线连接符 67"/>
            <p:cNvCxnSpPr/>
            <p:nvPr/>
          </p:nvCxnSpPr>
          <p:spPr>
            <a:xfrm rot="5400000" flipV="1">
              <a:off x="10282" y="6821"/>
              <a:ext cx="548" cy="20"/>
            </a:xfrm>
            <a:prstGeom prst="curvedConnector3">
              <a:avLst>
                <a:gd name="adj1" fmla="val 50000"/>
              </a:avLst>
            </a:prstGeom>
            <a:solidFill>
              <a:schemeClr val="accent1"/>
            </a:solidFill>
            <a:ln w="9525" cap="flat" cmpd="sng" algn="ctr">
              <a:solidFill>
                <a:schemeClr val="tx1"/>
              </a:solidFill>
              <a:prstDash val="solid"/>
              <a:round/>
              <a:headEnd type="none" w="med" len="med"/>
              <a:tailEnd type="arrow" w="med" len="med"/>
            </a:ln>
          </p:spPr>
        </p:cxnSp>
        <p:cxnSp>
          <p:nvCxnSpPr>
            <p:cNvPr id="69" name="曲线连接符 68"/>
            <p:cNvCxnSpPr/>
            <p:nvPr/>
          </p:nvCxnSpPr>
          <p:spPr>
            <a:xfrm rot="5400000" flipV="1">
              <a:off x="11426" y="6821"/>
              <a:ext cx="548" cy="20"/>
            </a:xfrm>
            <a:prstGeom prst="curvedConnector3">
              <a:avLst>
                <a:gd name="adj1" fmla="val 50000"/>
              </a:avLst>
            </a:prstGeom>
            <a:solidFill>
              <a:schemeClr val="accent1"/>
            </a:solidFill>
            <a:ln w="9525" cap="flat" cmpd="sng" algn="ctr">
              <a:solidFill>
                <a:schemeClr val="tx1"/>
              </a:solidFill>
              <a:prstDash val="solid"/>
              <a:round/>
              <a:headEnd type="none" w="med" len="med"/>
              <a:tailEnd type="arrow" w="med" len="med"/>
            </a:ln>
          </p:spPr>
        </p:cxnSp>
        <p:cxnSp>
          <p:nvCxnSpPr>
            <p:cNvPr id="70" name="曲线连接符 69"/>
            <p:cNvCxnSpPr/>
            <p:nvPr/>
          </p:nvCxnSpPr>
          <p:spPr>
            <a:xfrm rot="5400000" flipV="1">
              <a:off x="12379" y="6814"/>
              <a:ext cx="548" cy="20"/>
            </a:xfrm>
            <a:prstGeom prst="curvedConnector3">
              <a:avLst>
                <a:gd name="adj1" fmla="val 50000"/>
              </a:avLst>
            </a:prstGeom>
            <a:solidFill>
              <a:schemeClr val="accent1"/>
            </a:solidFill>
            <a:ln w="9525" cap="flat" cmpd="sng" algn="ctr">
              <a:solidFill>
                <a:schemeClr val="tx1"/>
              </a:solidFill>
              <a:prstDash val="solid"/>
              <a:round/>
              <a:headEnd type="none" w="med" len="med"/>
              <a:tailEnd type="arrow" w="med" len="med"/>
            </a:ln>
          </p:spPr>
        </p:cxnSp>
        <p:cxnSp>
          <p:nvCxnSpPr>
            <p:cNvPr id="71" name="曲线连接符 70"/>
            <p:cNvCxnSpPr/>
            <p:nvPr/>
          </p:nvCxnSpPr>
          <p:spPr>
            <a:xfrm rot="5400000" flipV="1">
              <a:off x="13513" y="6814"/>
              <a:ext cx="548" cy="20"/>
            </a:xfrm>
            <a:prstGeom prst="curvedConnector3">
              <a:avLst>
                <a:gd name="adj1" fmla="val 50000"/>
              </a:avLst>
            </a:prstGeom>
            <a:solidFill>
              <a:schemeClr val="accent1"/>
            </a:solidFill>
            <a:ln w="9525" cap="flat" cmpd="sng" algn="ctr">
              <a:solidFill>
                <a:schemeClr val="tx1"/>
              </a:solidFill>
              <a:prstDash val="solid"/>
              <a:round/>
              <a:headEnd type="none" w="med" len="med"/>
              <a:tailEnd type="arrow" w="med" len="med"/>
            </a:ln>
          </p:spPr>
        </p:cxnSp>
      </p:grpSp>
      <p:sp>
        <p:nvSpPr>
          <p:cNvPr id="11" name="Rectangle 2"/>
          <p:cNvSpPr txBox="1">
            <a:spLocks noChangeArrowheads="1"/>
          </p:cNvSpPr>
          <p:nvPr/>
        </p:nvSpPr>
        <p:spPr bwMode="auto">
          <a:xfrm>
            <a:off x="395605" y="367030"/>
            <a:ext cx="7792720"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sz="4400">
                <a:solidFill>
                  <a:srgbClr val="333399"/>
                </a:solidFill>
                <a:latin typeface="+mj-lt"/>
                <a:ea typeface="+mj-ea"/>
                <a:cs typeface="+mj-cs"/>
              </a:defRPr>
            </a:lvl1pPr>
            <a:lvl2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charset="-122"/>
              </a:defRPr>
            </a:lvl5pPr>
            <a:lvl6pPr marL="457200" algn="l" rtl="0" fontAlgn="base">
              <a:spcBef>
                <a:spcPct val="0"/>
              </a:spcBef>
              <a:spcAft>
                <a:spcPct val="0"/>
              </a:spcAft>
              <a:defRPr sz="4400">
                <a:solidFill>
                  <a:srgbClr val="333399"/>
                </a:solidFill>
                <a:latin typeface="Arial" panose="020B0604020202020204" pitchFamily="34" charset="0"/>
                <a:ea typeface="黑体" panose="02010609060101010101" charset="-122"/>
              </a:defRPr>
            </a:lvl6pPr>
            <a:lvl7pPr marL="914400" algn="l" rtl="0" fontAlgn="base">
              <a:spcBef>
                <a:spcPct val="0"/>
              </a:spcBef>
              <a:spcAft>
                <a:spcPct val="0"/>
              </a:spcAft>
              <a:defRPr sz="4400">
                <a:solidFill>
                  <a:srgbClr val="333399"/>
                </a:solidFill>
                <a:latin typeface="Arial" panose="020B0604020202020204" pitchFamily="34" charset="0"/>
                <a:ea typeface="黑体" panose="02010609060101010101" charset="-122"/>
              </a:defRPr>
            </a:lvl7pPr>
            <a:lvl8pPr marL="1371600" algn="l" rtl="0" fontAlgn="base">
              <a:spcBef>
                <a:spcPct val="0"/>
              </a:spcBef>
              <a:spcAft>
                <a:spcPct val="0"/>
              </a:spcAft>
              <a:defRPr sz="4400">
                <a:solidFill>
                  <a:srgbClr val="333399"/>
                </a:solidFill>
                <a:latin typeface="Arial" panose="020B0604020202020204" pitchFamily="34" charset="0"/>
                <a:ea typeface="黑体" panose="02010609060101010101" charset="-122"/>
              </a:defRPr>
            </a:lvl8pPr>
            <a:lvl9pPr marL="1828800" algn="l" rtl="0" fontAlgn="base">
              <a:spcBef>
                <a:spcPct val="0"/>
              </a:spcBef>
              <a:spcAft>
                <a:spcPct val="0"/>
              </a:spcAft>
              <a:defRPr sz="4400">
                <a:solidFill>
                  <a:srgbClr val="333399"/>
                </a:solidFill>
                <a:latin typeface="Arial" panose="020B0604020202020204" pitchFamily="34" charset="0"/>
                <a:ea typeface="黑体" panose="02010609060101010101" charset="-122"/>
              </a:defRPr>
            </a:lvl9pPr>
          </a:lstStyle>
          <a:p>
            <a:pPr eaLnBrk="1" hangingPunct="1">
              <a:buFont typeface="Wingdings" panose="05000000000000000000" pitchFamily="2" charset="2"/>
              <a:buNone/>
              <a:defRPr/>
            </a:pPr>
            <a:r>
              <a:rPr lang="en-US" altLang="zh-CN" sz="3600" kern="0" smtClean="0"/>
              <a:t>2</a:t>
            </a:r>
            <a:r>
              <a:rPr lang="zh-CN" altLang="en-US" sz="3600" kern="0" smtClean="0"/>
              <a:t>.</a:t>
            </a:r>
            <a:r>
              <a:rPr lang="en-US" altLang="zh-CN" sz="3600" kern="0" smtClean="0"/>
              <a:t>1</a:t>
            </a:r>
            <a:r>
              <a:rPr lang="zh-CN" altLang="en-US" sz="3600" kern="0" smtClean="0"/>
              <a:t>全排列</a:t>
            </a:r>
            <a:r>
              <a:rPr lang="en-US" altLang="zh-CN" sz="3600" kern="0" smtClean="0"/>
              <a:t>I(</a:t>
            </a:r>
            <a:r>
              <a:rPr lang="zh-CN" altLang="en-US" sz="3600" kern="0" smtClean="0"/>
              <a:t>没有重复元素的全排列</a:t>
            </a:r>
            <a:r>
              <a:rPr lang="en-US" altLang="zh-CN" sz="3600" kern="0" smtClean="0"/>
              <a:t>)</a:t>
            </a:r>
            <a:endParaRPr lang="en-US" altLang="zh-CN" sz="3600" kern="0" smtClean="0"/>
          </a:p>
        </p:txBody>
      </p:sp>
      <p:sp>
        <p:nvSpPr>
          <p:cNvPr id="9" name="文本框 8"/>
          <p:cNvSpPr txBox="1"/>
          <p:nvPr/>
        </p:nvSpPr>
        <p:spPr>
          <a:xfrm>
            <a:off x="611505" y="1462405"/>
            <a:ext cx="4481195" cy="448945"/>
          </a:xfrm>
          <a:prstGeom prst="rect">
            <a:avLst/>
          </a:prstGeom>
          <a:noFill/>
        </p:spPr>
        <p:txBody>
          <a:bodyPr>
            <a:noAutofit/>
          </a:bodyPr>
          <a:p>
            <a:pPr>
              <a:defRPr/>
            </a:pPr>
            <a:r>
              <a:rPr lang="zh-CN" altLang="en-US">
                <a:solidFill>
                  <a:srgbClr val="000066"/>
                </a:solidFill>
                <a:latin typeface="+mj-ea"/>
                <a:ea typeface="+mj-ea"/>
              </a:rPr>
              <a:t>如何设计全排列</a:t>
            </a:r>
            <a:r>
              <a:rPr lang="en-US" altLang="zh-CN">
                <a:solidFill>
                  <a:srgbClr val="000066"/>
                </a:solidFill>
                <a:latin typeface="+mj-ea"/>
                <a:ea typeface="+mj-ea"/>
              </a:rPr>
              <a:t>I</a:t>
            </a:r>
            <a:r>
              <a:rPr lang="zh-CN" altLang="en-US">
                <a:solidFill>
                  <a:srgbClr val="000066"/>
                </a:solidFill>
                <a:latin typeface="+mj-ea"/>
                <a:ea typeface="+mj-ea"/>
              </a:rPr>
              <a:t>的程序？</a:t>
            </a:r>
            <a:r>
              <a:rPr lang="en-US" altLang="zh-CN">
                <a:solidFill>
                  <a:srgbClr val="000066"/>
                </a:solidFill>
                <a:latin typeface="+mj-ea"/>
                <a:ea typeface="+mj-ea"/>
              </a:rPr>
              <a:t> </a:t>
            </a:r>
            <a:endParaRPr lang="zh-CN" altLang="en-US">
              <a:solidFill>
                <a:srgbClr val="000066"/>
              </a:solidFill>
              <a:latin typeface="+mj-ea"/>
              <a:ea typeface="+mj-ea"/>
            </a:endParaRPr>
          </a:p>
        </p:txBody>
      </p:sp>
      <p:sp>
        <p:nvSpPr>
          <p:cNvPr id="75" name="弧形 74"/>
          <p:cNvSpPr/>
          <p:nvPr/>
        </p:nvSpPr>
        <p:spPr>
          <a:xfrm flipH="1">
            <a:off x="1136650" y="4004945"/>
            <a:ext cx="807720" cy="1555115"/>
          </a:xfrm>
          <a:prstGeom prst="arc">
            <a:avLst/>
          </a:prstGeom>
          <a:noFill/>
          <a:ln w="38100" cap="sq" cmpd="sng" algn="ctr">
            <a:solidFill>
              <a:srgbClr val="FF0000"/>
            </a:solidFill>
            <a:prstDash val="solid"/>
            <a:round/>
            <a:headEnd type="triangle" w="med" len="med"/>
            <a:tailEnd type="none" w="med" len="med"/>
          </a:ln>
          <a:extLst>
            <a:ext uri="{909E8E84-426E-40DD-AFC4-6F175D3DCCD1}">
              <a14:hiddenFill xmlns:a14="http://schemas.microsoft.com/office/drawing/2010/main">
                <a:solidFill>
                  <a:schemeClr val="bg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6" name="弧形 75"/>
          <p:cNvSpPr/>
          <p:nvPr/>
        </p:nvSpPr>
        <p:spPr>
          <a:xfrm rot="1500000" flipH="1" flipV="1">
            <a:off x="859155" y="2778760"/>
            <a:ext cx="934720" cy="2374265"/>
          </a:xfrm>
          <a:prstGeom prst="arc">
            <a:avLst>
              <a:gd name="adj1" fmla="val 16200000"/>
              <a:gd name="adj2" fmla="val 2141762"/>
            </a:avLst>
          </a:prstGeom>
          <a:noFill/>
          <a:ln w="38100" cap="sq" cmpd="sng" algn="ctr">
            <a:solidFill>
              <a:srgbClr val="FF0000"/>
            </a:solidFill>
            <a:prstDash val="solid"/>
            <a:round/>
            <a:headEnd type="triangle" w="med" len="med"/>
            <a:tailEnd type="none" w="med" len="med"/>
          </a:ln>
          <a:extLst>
            <a:ext uri="{909E8E84-426E-40DD-AFC4-6F175D3DCCD1}">
              <a14:hiddenFill xmlns:a14="http://schemas.microsoft.com/office/drawing/2010/main">
                <a:solidFill>
                  <a:schemeClr val="bg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7" name="文本框 76"/>
          <p:cNvSpPr txBox="1"/>
          <p:nvPr/>
        </p:nvSpPr>
        <p:spPr>
          <a:xfrm>
            <a:off x="683895" y="3085465"/>
            <a:ext cx="4010025" cy="783590"/>
          </a:xfrm>
          <a:prstGeom prst="rect">
            <a:avLst/>
          </a:prstGeom>
          <a:noFill/>
          <a:ln w="38100">
            <a:solidFill>
              <a:srgbClr val="FF0000"/>
            </a:solidFill>
          </a:ln>
        </p:spPr>
        <p:txBody>
          <a:bodyPr wrap="square" rtlCol="0">
            <a:noAutofit/>
          </a:bodyPr>
          <a:p>
            <a:endParaRPr lang="zh-CN" altLang="en-US"/>
          </a:p>
        </p:txBody>
      </p:sp>
      <p:sp>
        <p:nvSpPr>
          <p:cNvPr id="78" name="文本框 77"/>
          <p:cNvSpPr txBox="1"/>
          <p:nvPr/>
        </p:nvSpPr>
        <p:spPr>
          <a:xfrm>
            <a:off x="4190365" y="3141345"/>
            <a:ext cx="469265" cy="401320"/>
          </a:xfrm>
          <a:prstGeom prst="rect">
            <a:avLst/>
          </a:prstGeom>
          <a:noFill/>
        </p:spPr>
        <p:txBody>
          <a:bodyPr wrap="square" rtlCol="0">
            <a:noAutofit/>
          </a:bodyPr>
          <a:p>
            <a:r>
              <a:rPr lang="zh-CN" altLang="en-US">
                <a:solidFill>
                  <a:srgbClr val="FF0000"/>
                </a:solidFill>
              </a:rPr>
              <a:t>①</a:t>
            </a:r>
            <a:endParaRPr lang="zh-CN" altLang="en-US">
              <a:solidFill>
                <a:srgbClr val="FF0000"/>
              </a:solidFill>
            </a:endParaRPr>
          </a:p>
        </p:txBody>
      </p:sp>
      <p:sp>
        <p:nvSpPr>
          <p:cNvPr id="79" name="文本框 78"/>
          <p:cNvSpPr txBox="1"/>
          <p:nvPr/>
        </p:nvSpPr>
        <p:spPr>
          <a:xfrm>
            <a:off x="323850" y="4221480"/>
            <a:ext cx="469265" cy="401320"/>
          </a:xfrm>
          <a:prstGeom prst="rect">
            <a:avLst/>
          </a:prstGeom>
          <a:noFill/>
        </p:spPr>
        <p:txBody>
          <a:bodyPr wrap="square" rtlCol="0">
            <a:noAutofit/>
          </a:bodyPr>
          <a:p>
            <a:r>
              <a:rPr lang="zh-CN" altLang="en-US">
                <a:solidFill>
                  <a:srgbClr val="FF0000"/>
                </a:solidFill>
              </a:rPr>
              <a:t>②</a:t>
            </a:r>
            <a:endParaRPr lang="zh-CN" altLang="en-US">
              <a:solidFill>
                <a:srgbClr val="FF0000"/>
              </a:solidFill>
            </a:endParaRPr>
          </a:p>
        </p:txBody>
      </p:sp>
      <p:sp>
        <p:nvSpPr>
          <p:cNvPr id="80" name="文本框 79"/>
          <p:cNvSpPr txBox="1"/>
          <p:nvPr/>
        </p:nvSpPr>
        <p:spPr>
          <a:xfrm>
            <a:off x="1188085" y="4348480"/>
            <a:ext cx="469265" cy="401320"/>
          </a:xfrm>
          <a:prstGeom prst="rect">
            <a:avLst/>
          </a:prstGeom>
          <a:noFill/>
        </p:spPr>
        <p:txBody>
          <a:bodyPr wrap="square" rtlCol="0">
            <a:noAutofit/>
          </a:bodyPr>
          <a:p>
            <a:r>
              <a:rPr lang="zh-CN" altLang="en-US">
                <a:solidFill>
                  <a:srgbClr val="FF0000"/>
                </a:solidFill>
              </a:rPr>
              <a:t>③</a:t>
            </a:r>
            <a:endParaRPr lang="zh-CN" altLang="en-US">
              <a:solidFill>
                <a:srgbClr val="FF0000"/>
              </a:solidFill>
            </a:endParaRPr>
          </a:p>
        </p:txBody>
      </p:sp>
      <p:sp>
        <p:nvSpPr>
          <p:cNvPr id="81" name="文本框 80"/>
          <p:cNvSpPr txBox="1"/>
          <p:nvPr/>
        </p:nvSpPr>
        <p:spPr>
          <a:xfrm>
            <a:off x="5220335" y="2341245"/>
            <a:ext cx="3558540" cy="1097915"/>
          </a:xfrm>
          <a:prstGeom prst="rect">
            <a:avLst/>
          </a:prstGeom>
          <a:noFill/>
        </p:spPr>
        <p:txBody>
          <a:bodyPr wrap="square" rtlCol="0">
            <a:noAutofit/>
          </a:bodyPr>
          <a:p>
            <a:r>
              <a:rPr lang="zh-CN" altLang="en-US"/>
              <a:t>①每一层每个元素都要都有一</a:t>
            </a:r>
            <a:r>
              <a:rPr lang="zh-CN" altLang="en-US"/>
              <a:t>次遍历，是否要遍历要根据元素是否已被</a:t>
            </a:r>
            <a:r>
              <a:rPr lang="zh-CN" altLang="en-US"/>
              <a:t>访问</a:t>
            </a:r>
            <a:endParaRPr lang="zh-CN" altLang="en-US"/>
          </a:p>
        </p:txBody>
      </p:sp>
      <p:sp>
        <p:nvSpPr>
          <p:cNvPr id="82" name="文本框 81"/>
          <p:cNvSpPr txBox="1"/>
          <p:nvPr/>
        </p:nvSpPr>
        <p:spPr>
          <a:xfrm>
            <a:off x="5220335" y="3357245"/>
            <a:ext cx="3558540" cy="812800"/>
          </a:xfrm>
          <a:prstGeom prst="rect">
            <a:avLst/>
          </a:prstGeom>
          <a:noFill/>
        </p:spPr>
        <p:txBody>
          <a:bodyPr wrap="square" rtlCol="0">
            <a:noAutofit/>
          </a:bodyPr>
          <a:p>
            <a:r>
              <a:rPr lang="zh-CN" altLang="en-US"/>
              <a:t>②表示往下递归的方向要标记元素已经被</a:t>
            </a:r>
            <a:r>
              <a:rPr lang="zh-CN" altLang="en-US"/>
              <a:t>访问</a:t>
            </a:r>
            <a:endParaRPr lang="zh-CN" altLang="en-US"/>
          </a:p>
        </p:txBody>
      </p:sp>
      <p:sp>
        <p:nvSpPr>
          <p:cNvPr id="83" name="文本框 82"/>
          <p:cNvSpPr txBox="1"/>
          <p:nvPr/>
        </p:nvSpPr>
        <p:spPr>
          <a:xfrm>
            <a:off x="5292090" y="4237355"/>
            <a:ext cx="3558540" cy="812800"/>
          </a:xfrm>
          <a:prstGeom prst="rect">
            <a:avLst/>
          </a:prstGeom>
          <a:noFill/>
        </p:spPr>
        <p:txBody>
          <a:bodyPr wrap="square" rtlCol="0">
            <a:noAutofit/>
          </a:bodyPr>
          <a:p>
            <a:r>
              <a:rPr lang="zh-CN" altLang="en-US"/>
              <a:t>③表示往上回溯的时候要取消标记，否则在下一个分支就会出现</a:t>
            </a:r>
            <a:r>
              <a:rPr lang="zh-CN" altLang="en-US"/>
              <a:t>问题</a:t>
            </a:r>
            <a:endParaRPr lang="zh-CN" altLang="en-US"/>
          </a:p>
        </p:txBody>
      </p:sp>
      <p:sp>
        <p:nvSpPr>
          <p:cNvPr id="2" name="弧形 1"/>
          <p:cNvSpPr/>
          <p:nvPr/>
        </p:nvSpPr>
        <p:spPr>
          <a:xfrm rot="10140000" flipH="1">
            <a:off x="1652905" y="3597910"/>
            <a:ext cx="295910" cy="1134110"/>
          </a:xfrm>
          <a:prstGeom prst="arc">
            <a:avLst/>
          </a:prstGeom>
          <a:noFill/>
          <a:ln w="38100" cap="sq" cmpd="sng" algn="ctr">
            <a:solidFill>
              <a:srgbClr val="FF0000"/>
            </a:solidFill>
            <a:prstDash val="solid"/>
            <a:round/>
            <a:headEnd type="triangle" w="med" len="med"/>
            <a:tailEnd type="none" w="med" len="med"/>
          </a:ln>
          <a:extLst>
            <a:ext uri="{909E8E84-426E-40DD-AFC4-6F175D3DCCD1}">
              <a14:hiddenFill xmlns:a14="http://schemas.microsoft.com/office/drawing/2010/main">
                <a:solidFill>
                  <a:schemeClr val="bg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 name="文本框 2"/>
          <p:cNvSpPr txBox="1"/>
          <p:nvPr/>
        </p:nvSpPr>
        <p:spPr>
          <a:xfrm>
            <a:off x="1906905" y="4364990"/>
            <a:ext cx="469265" cy="401320"/>
          </a:xfrm>
          <a:prstGeom prst="rect">
            <a:avLst/>
          </a:prstGeom>
          <a:noFill/>
        </p:spPr>
        <p:txBody>
          <a:bodyPr wrap="square" rtlCol="0">
            <a:noAutofit/>
          </a:bodyPr>
          <a:p>
            <a:r>
              <a:rPr lang="zh-CN" altLang="en-US">
                <a:solidFill>
                  <a:srgbClr val="FF0000"/>
                </a:solidFill>
              </a:rPr>
              <a:t>④</a:t>
            </a:r>
            <a:endParaRPr lang="zh-CN" altLang="en-US">
              <a:solidFill>
                <a:srgbClr val="FF0000"/>
              </a:solidFill>
            </a:endParaRPr>
          </a:p>
        </p:txBody>
      </p:sp>
      <p:sp>
        <p:nvSpPr>
          <p:cNvPr id="14" name="文本框 13"/>
          <p:cNvSpPr txBox="1"/>
          <p:nvPr/>
        </p:nvSpPr>
        <p:spPr>
          <a:xfrm>
            <a:off x="5292090" y="5157470"/>
            <a:ext cx="3558540" cy="812800"/>
          </a:xfrm>
          <a:prstGeom prst="rect">
            <a:avLst/>
          </a:prstGeom>
          <a:noFill/>
        </p:spPr>
        <p:txBody>
          <a:bodyPr wrap="square" rtlCol="0">
            <a:noAutofit/>
          </a:bodyPr>
          <a:p>
            <a:r>
              <a:rPr lang="zh-CN" altLang="en-US"/>
              <a:t>④根据根节点状态进入下一个</a:t>
            </a:r>
            <a:r>
              <a:rPr lang="zh-CN" altLang="en-US"/>
              <a:t>分支</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0"/>
          </p:nvPr>
        </p:nvSpPr>
        <p:spPr/>
        <p:txBody>
          <a:bodyPr/>
          <a:p>
            <a:pPr>
              <a:defRPr/>
            </a:pPr>
            <a:r>
              <a:rPr lang="de-DE" altLang="en-US"/>
              <a:t>Page </a:t>
            </a:r>
            <a:r>
              <a:rPr lang="de-DE" altLang="en-US">
                <a:sym typeface="MS UI Gothic" panose="020B0600070205080204" pitchFamily="34" charset="-128"/>
              </a:rPr>
              <a:t></a:t>
            </a:r>
            <a:r>
              <a:rPr lang="de-DE" altLang="en-US"/>
              <a:t> </a:t>
            </a:r>
            <a:fld id="{AB2E83DC-661B-4DCC-B4A3-95AD0DF58E27}" type="slidenum">
              <a:rPr lang="zh-CN" altLang="en-US" smtClean="0"/>
            </a:fld>
            <a:endParaRPr lang="en-US" altLang="zh-CN"/>
          </a:p>
        </p:txBody>
      </p:sp>
      <p:sp>
        <p:nvSpPr>
          <p:cNvPr id="11" name="Rectangle 2"/>
          <p:cNvSpPr txBox="1">
            <a:spLocks noChangeArrowheads="1"/>
          </p:cNvSpPr>
          <p:nvPr/>
        </p:nvSpPr>
        <p:spPr bwMode="auto">
          <a:xfrm>
            <a:off x="395605" y="367030"/>
            <a:ext cx="7792720"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sz="4400">
                <a:solidFill>
                  <a:srgbClr val="333399"/>
                </a:solidFill>
                <a:latin typeface="+mj-lt"/>
                <a:ea typeface="+mj-ea"/>
                <a:cs typeface="+mj-cs"/>
              </a:defRPr>
            </a:lvl1pPr>
            <a:lvl2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charset="-122"/>
              </a:defRPr>
            </a:lvl5pPr>
            <a:lvl6pPr marL="457200" algn="l" rtl="0" fontAlgn="base">
              <a:spcBef>
                <a:spcPct val="0"/>
              </a:spcBef>
              <a:spcAft>
                <a:spcPct val="0"/>
              </a:spcAft>
              <a:defRPr sz="4400">
                <a:solidFill>
                  <a:srgbClr val="333399"/>
                </a:solidFill>
                <a:latin typeface="Arial" panose="020B0604020202020204" pitchFamily="34" charset="0"/>
                <a:ea typeface="黑体" panose="02010609060101010101" charset="-122"/>
              </a:defRPr>
            </a:lvl6pPr>
            <a:lvl7pPr marL="914400" algn="l" rtl="0" fontAlgn="base">
              <a:spcBef>
                <a:spcPct val="0"/>
              </a:spcBef>
              <a:spcAft>
                <a:spcPct val="0"/>
              </a:spcAft>
              <a:defRPr sz="4400">
                <a:solidFill>
                  <a:srgbClr val="333399"/>
                </a:solidFill>
                <a:latin typeface="Arial" panose="020B0604020202020204" pitchFamily="34" charset="0"/>
                <a:ea typeface="黑体" panose="02010609060101010101" charset="-122"/>
              </a:defRPr>
            </a:lvl7pPr>
            <a:lvl8pPr marL="1371600" algn="l" rtl="0" fontAlgn="base">
              <a:spcBef>
                <a:spcPct val="0"/>
              </a:spcBef>
              <a:spcAft>
                <a:spcPct val="0"/>
              </a:spcAft>
              <a:defRPr sz="4400">
                <a:solidFill>
                  <a:srgbClr val="333399"/>
                </a:solidFill>
                <a:latin typeface="Arial" panose="020B0604020202020204" pitchFamily="34" charset="0"/>
                <a:ea typeface="黑体" panose="02010609060101010101" charset="-122"/>
              </a:defRPr>
            </a:lvl8pPr>
            <a:lvl9pPr marL="1828800" algn="l" rtl="0" fontAlgn="base">
              <a:spcBef>
                <a:spcPct val="0"/>
              </a:spcBef>
              <a:spcAft>
                <a:spcPct val="0"/>
              </a:spcAft>
              <a:defRPr sz="4400">
                <a:solidFill>
                  <a:srgbClr val="333399"/>
                </a:solidFill>
                <a:latin typeface="Arial" panose="020B0604020202020204" pitchFamily="34" charset="0"/>
                <a:ea typeface="黑体" panose="02010609060101010101" charset="-122"/>
              </a:defRPr>
            </a:lvl9pPr>
          </a:lstStyle>
          <a:p>
            <a:pPr eaLnBrk="1" hangingPunct="1">
              <a:buFont typeface="Wingdings" panose="05000000000000000000" pitchFamily="2" charset="2"/>
              <a:buNone/>
              <a:defRPr/>
            </a:pPr>
            <a:r>
              <a:rPr lang="en-US" altLang="zh-CN" sz="3600" kern="0" smtClean="0"/>
              <a:t>2</a:t>
            </a:r>
            <a:r>
              <a:rPr lang="zh-CN" altLang="en-US" sz="3600" kern="0" smtClean="0"/>
              <a:t>.</a:t>
            </a:r>
            <a:r>
              <a:rPr lang="en-US" altLang="zh-CN" sz="3600" kern="0" smtClean="0"/>
              <a:t>1</a:t>
            </a:r>
            <a:r>
              <a:rPr lang="zh-CN" altLang="en-US" sz="3600" kern="0" smtClean="0"/>
              <a:t>全排列</a:t>
            </a:r>
            <a:r>
              <a:rPr lang="en-US" altLang="zh-CN" sz="3600" kern="0" smtClean="0"/>
              <a:t>I(</a:t>
            </a:r>
            <a:r>
              <a:rPr lang="zh-CN" altLang="en-US" sz="3600" kern="0" smtClean="0"/>
              <a:t>没有重复元素的全排列</a:t>
            </a:r>
            <a:r>
              <a:rPr lang="en-US" altLang="zh-CN" sz="3600" kern="0" smtClean="0"/>
              <a:t>)</a:t>
            </a:r>
            <a:endParaRPr lang="en-US" altLang="zh-CN" sz="3600" kern="0" smtClean="0"/>
          </a:p>
        </p:txBody>
      </p:sp>
      <p:pic>
        <p:nvPicPr>
          <p:cNvPr id="3" name="图片 2"/>
          <p:cNvPicPr/>
          <p:nvPr/>
        </p:nvPicPr>
        <p:blipFill>
          <a:blip r:embed="rId1"/>
          <a:stretch>
            <a:fillRect/>
          </a:stretch>
        </p:blipFill>
        <p:spPr>
          <a:xfrm>
            <a:off x="1691640" y="1988503"/>
            <a:ext cx="5200650" cy="3876674"/>
          </a:xfrm>
          <a:prstGeom prst="rect">
            <a:avLst/>
          </a:prstGeom>
        </p:spPr>
      </p:pic>
      <p:sp>
        <p:nvSpPr>
          <p:cNvPr id="14" name="文本框 13"/>
          <p:cNvSpPr txBox="1"/>
          <p:nvPr/>
        </p:nvSpPr>
        <p:spPr>
          <a:xfrm>
            <a:off x="899795" y="1412875"/>
            <a:ext cx="6430010" cy="780415"/>
          </a:xfrm>
          <a:prstGeom prst="rect">
            <a:avLst/>
          </a:prstGeom>
          <a:noFill/>
        </p:spPr>
        <p:txBody>
          <a:bodyPr wrap="square" rtlCol="0">
            <a:noAutofit/>
          </a:bodyPr>
          <a:p>
            <a:r>
              <a:rPr lang="zh-CN" altLang="en-US"/>
              <a:t>源码实现</a:t>
            </a:r>
            <a:r>
              <a:rPr lang="zh-CN" altLang="en-US"/>
              <a:t>示例：</a:t>
            </a: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0"/>
          </p:nvPr>
        </p:nvSpPr>
        <p:spPr/>
        <p:txBody>
          <a:bodyPr/>
          <a:p>
            <a:pPr>
              <a:defRPr/>
            </a:pPr>
            <a:r>
              <a:rPr lang="de-DE" altLang="en-US"/>
              <a:t>Page </a:t>
            </a:r>
            <a:r>
              <a:rPr lang="de-DE" altLang="en-US">
                <a:sym typeface="MS UI Gothic" panose="020B0600070205080204" pitchFamily="34" charset="-128"/>
              </a:rPr>
              <a:t></a:t>
            </a:r>
            <a:r>
              <a:rPr lang="de-DE" altLang="en-US"/>
              <a:t> </a:t>
            </a:r>
            <a:fld id="{AB2E83DC-661B-4DCC-B4A3-95AD0DF58E27}" type="slidenum">
              <a:rPr lang="zh-CN" altLang="en-US" smtClean="0"/>
            </a:fld>
            <a:endParaRPr lang="en-US" altLang="zh-CN"/>
          </a:p>
        </p:txBody>
      </p:sp>
      <p:sp>
        <p:nvSpPr>
          <p:cNvPr id="11" name="Rectangle 2"/>
          <p:cNvSpPr txBox="1">
            <a:spLocks noChangeArrowheads="1"/>
          </p:cNvSpPr>
          <p:nvPr/>
        </p:nvSpPr>
        <p:spPr bwMode="auto">
          <a:xfrm>
            <a:off x="395605" y="367030"/>
            <a:ext cx="7792720"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sz="4400">
                <a:solidFill>
                  <a:srgbClr val="333399"/>
                </a:solidFill>
                <a:latin typeface="+mj-lt"/>
                <a:ea typeface="+mj-ea"/>
                <a:cs typeface="+mj-cs"/>
              </a:defRPr>
            </a:lvl1pPr>
            <a:lvl2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charset="-122"/>
              </a:defRPr>
            </a:lvl5pPr>
            <a:lvl6pPr marL="457200" algn="l" rtl="0" fontAlgn="base">
              <a:spcBef>
                <a:spcPct val="0"/>
              </a:spcBef>
              <a:spcAft>
                <a:spcPct val="0"/>
              </a:spcAft>
              <a:defRPr sz="4400">
                <a:solidFill>
                  <a:srgbClr val="333399"/>
                </a:solidFill>
                <a:latin typeface="Arial" panose="020B0604020202020204" pitchFamily="34" charset="0"/>
                <a:ea typeface="黑体" panose="02010609060101010101" charset="-122"/>
              </a:defRPr>
            </a:lvl6pPr>
            <a:lvl7pPr marL="914400" algn="l" rtl="0" fontAlgn="base">
              <a:spcBef>
                <a:spcPct val="0"/>
              </a:spcBef>
              <a:spcAft>
                <a:spcPct val="0"/>
              </a:spcAft>
              <a:defRPr sz="4400">
                <a:solidFill>
                  <a:srgbClr val="333399"/>
                </a:solidFill>
                <a:latin typeface="Arial" panose="020B0604020202020204" pitchFamily="34" charset="0"/>
                <a:ea typeface="黑体" panose="02010609060101010101" charset="-122"/>
              </a:defRPr>
            </a:lvl7pPr>
            <a:lvl8pPr marL="1371600" algn="l" rtl="0" fontAlgn="base">
              <a:spcBef>
                <a:spcPct val="0"/>
              </a:spcBef>
              <a:spcAft>
                <a:spcPct val="0"/>
              </a:spcAft>
              <a:defRPr sz="4400">
                <a:solidFill>
                  <a:srgbClr val="333399"/>
                </a:solidFill>
                <a:latin typeface="Arial" panose="020B0604020202020204" pitchFamily="34" charset="0"/>
                <a:ea typeface="黑体" panose="02010609060101010101" charset="-122"/>
              </a:defRPr>
            </a:lvl8pPr>
            <a:lvl9pPr marL="1828800" algn="l" rtl="0" fontAlgn="base">
              <a:spcBef>
                <a:spcPct val="0"/>
              </a:spcBef>
              <a:spcAft>
                <a:spcPct val="0"/>
              </a:spcAft>
              <a:defRPr sz="4400">
                <a:solidFill>
                  <a:srgbClr val="333399"/>
                </a:solidFill>
                <a:latin typeface="Arial" panose="020B0604020202020204" pitchFamily="34" charset="0"/>
                <a:ea typeface="黑体" panose="02010609060101010101" charset="-122"/>
              </a:defRPr>
            </a:lvl9pPr>
          </a:lstStyle>
          <a:p>
            <a:pPr eaLnBrk="1" hangingPunct="1">
              <a:buFont typeface="Wingdings" panose="05000000000000000000" pitchFamily="2" charset="2"/>
              <a:buNone/>
              <a:defRPr/>
            </a:pPr>
            <a:r>
              <a:rPr lang="en-US" altLang="zh-CN" sz="3600" kern="0" smtClean="0"/>
              <a:t>2</a:t>
            </a:r>
            <a:r>
              <a:rPr lang="zh-CN" altLang="en-US" sz="3600" kern="0" smtClean="0"/>
              <a:t>.</a:t>
            </a:r>
            <a:r>
              <a:rPr lang="en-US" altLang="zh-CN" sz="3600" kern="0" smtClean="0"/>
              <a:t>1</a:t>
            </a:r>
            <a:r>
              <a:rPr lang="zh-CN" altLang="en-US" sz="3600" kern="0" smtClean="0"/>
              <a:t>全排列</a:t>
            </a:r>
            <a:r>
              <a:rPr lang="en-US" altLang="zh-CN" sz="3600" kern="0" smtClean="0"/>
              <a:t>I(</a:t>
            </a:r>
            <a:r>
              <a:rPr lang="zh-CN" altLang="en-US" sz="3600" kern="0" smtClean="0"/>
              <a:t>没有重复元素的全排列</a:t>
            </a:r>
            <a:r>
              <a:rPr lang="en-US" altLang="zh-CN" sz="3600" kern="0" smtClean="0"/>
              <a:t>)</a:t>
            </a:r>
            <a:endParaRPr lang="en-US" altLang="zh-CN" sz="3600" kern="0" smtClean="0"/>
          </a:p>
        </p:txBody>
      </p:sp>
      <p:sp>
        <p:nvSpPr>
          <p:cNvPr id="14" name="文本框 13"/>
          <p:cNvSpPr txBox="1"/>
          <p:nvPr/>
        </p:nvSpPr>
        <p:spPr>
          <a:xfrm>
            <a:off x="899795" y="1412875"/>
            <a:ext cx="6430010" cy="780415"/>
          </a:xfrm>
          <a:prstGeom prst="rect">
            <a:avLst/>
          </a:prstGeom>
          <a:noFill/>
        </p:spPr>
        <p:txBody>
          <a:bodyPr wrap="square" rtlCol="0">
            <a:noAutofit/>
          </a:bodyPr>
          <a:p>
            <a:r>
              <a:rPr lang="zh-CN" altLang="en-US"/>
              <a:t>运行流程：（第一层递归会标记第</a:t>
            </a:r>
            <a:r>
              <a:rPr lang="zh-CN" altLang="en-US"/>
              <a:t>一个元素已经</a:t>
            </a:r>
            <a:r>
              <a:rPr lang="zh-CN" altLang="en-US"/>
              <a:t>被访问）</a:t>
            </a:r>
            <a:endParaRPr lang="zh-CN" altLang="en-US"/>
          </a:p>
        </p:txBody>
      </p:sp>
      <p:pic>
        <p:nvPicPr>
          <p:cNvPr id="6" name="图片 5"/>
          <p:cNvPicPr>
            <a:picLocks noChangeAspect="1"/>
          </p:cNvPicPr>
          <p:nvPr/>
        </p:nvPicPr>
        <p:blipFill>
          <a:blip r:embed="rId1"/>
          <a:stretch>
            <a:fillRect/>
          </a:stretch>
        </p:blipFill>
        <p:spPr>
          <a:xfrm>
            <a:off x="1115695" y="1772920"/>
            <a:ext cx="5178425" cy="463105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0"/>
          </p:nvPr>
        </p:nvSpPr>
        <p:spPr/>
        <p:txBody>
          <a:bodyPr/>
          <a:p>
            <a:pPr>
              <a:defRPr/>
            </a:pPr>
            <a:r>
              <a:rPr lang="de-DE" altLang="en-US"/>
              <a:t>Page </a:t>
            </a:r>
            <a:r>
              <a:rPr lang="de-DE" altLang="en-US">
                <a:sym typeface="MS UI Gothic" panose="020B0600070205080204" pitchFamily="34" charset="-128"/>
              </a:rPr>
              <a:t></a:t>
            </a:r>
            <a:r>
              <a:rPr lang="de-DE" altLang="en-US"/>
              <a:t> </a:t>
            </a:r>
            <a:fld id="{AB2E83DC-661B-4DCC-B4A3-95AD0DF58E27}" type="slidenum">
              <a:rPr lang="zh-CN" altLang="en-US" smtClean="0"/>
            </a:fld>
            <a:endParaRPr lang="en-US" altLang="zh-CN"/>
          </a:p>
        </p:txBody>
      </p:sp>
      <p:sp>
        <p:nvSpPr>
          <p:cNvPr id="11" name="Rectangle 2"/>
          <p:cNvSpPr txBox="1">
            <a:spLocks noChangeArrowheads="1"/>
          </p:cNvSpPr>
          <p:nvPr/>
        </p:nvSpPr>
        <p:spPr bwMode="auto">
          <a:xfrm>
            <a:off x="395605" y="367030"/>
            <a:ext cx="7792720"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sz="4400">
                <a:solidFill>
                  <a:srgbClr val="333399"/>
                </a:solidFill>
                <a:latin typeface="+mj-lt"/>
                <a:ea typeface="+mj-ea"/>
                <a:cs typeface="+mj-cs"/>
              </a:defRPr>
            </a:lvl1pPr>
            <a:lvl2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charset="-122"/>
              </a:defRPr>
            </a:lvl5pPr>
            <a:lvl6pPr marL="457200" algn="l" rtl="0" fontAlgn="base">
              <a:spcBef>
                <a:spcPct val="0"/>
              </a:spcBef>
              <a:spcAft>
                <a:spcPct val="0"/>
              </a:spcAft>
              <a:defRPr sz="4400">
                <a:solidFill>
                  <a:srgbClr val="333399"/>
                </a:solidFill>
                <a:latin typeface="Arial" panose="020B0604020202020204" pitchFamily="34" charset="0"/>
                <a:ea typeface="黑体" panose="02010609060101010101" charset="-122"/>
              </a:defRPr>
            </a:lvl6pPr>
            <a:lvl7pPr marL="914400" algn="l" rtl="0" fontAlgn="base">
              <a:spcBef>
                <a:spcPct val="0"/>
              </a:spcBef>
              <a:spcAft>
                <a:spcPct val="0"/>
              </a:spcAft>
              <a:defRPr sz="4400">
                <a:solidFill>
                  <a:srgbClr val="333399"/>
                </a:solidFill>
                <a:latin typeface="Arial" panose="020B0604020202020204" pitchFamily="34" charset="0"/>
                <a:ea typeface="黑体" panose="02010609060101010101" charset="-122"/>
              </a:defRPr>
            </a:lvl7pPr>
            <a:lvl8pPr marL="1371600" algn="l" rtl="0" fontAlgn="base">
              <a:spcBef>
                <a:spcPct val="0"/>
              </a:spcBef>
              <a:spcAft>
                <a:spcPct val="0"/>
              </a:spcAft>
              <a:defRPr sz="4400">
                <a:solidFill>
                  <a:srgbClr val="333399"/>
                </a:solidFill>
                <a:latin typeface="Arial" panose="020B0604020202020204" pitchFamily="34" charset="0"/>
                <a:ea typeface="黑体" panose="02010609060101010101" charset="-122"/>
              </a:defRPr>
            </a:lvl8pPr>
            <a:lvl9pPr marL="1828800" algn="l" rtl="0" fontAlgn="base">
              <a:spcBef>
                <a:spcPct val="0"/>
              </a:spcBef>
              <a:spcAft>
                <a:spcPct val="0"/>
              </a:spcAft>
              <a:defRPr sz="4400">
                <a:solidFill>
                  <a:srgbClr val="333399"/>
                </a:solidFill>
                <a:latin typeface="Arial" panose="020B0604020202020204" pitchFamily="34" charset="0"/>
                <a:ea typeface="黑体" panose="02010609060101010101" charset="-122"/>
              </a:defRPr>
            </a:lvl9pPr>
          </a:lstStyle>
          <a:p>
            <a:pPr eaLnBrk="1" hangingPunct="1">
              <a:buFont typeface="Wingdings" panose="05000000000000000000" pitchFamily="2" charset="2"/>
              <a:buNone/>
              <a:defRPr/>
            </a:pPr>
            <a:r>
              <a:rPr lang="en-US" altLang="zh-CN" sz="3600" kern="0" smtClean="0"/>
              <a:t>2</a:t>
            </a:r>
            <a:r>
              <a:rPr lang="zh-CN" altLang="en-US" sz="3600" kern="0" smtClean="0"/>
              <a:t>.</a:t>
            </a:r>
            <a:r>
              <a:rPr lang="en-US" altLang="zh-CN" sz="3600" kern="0" smtClean="0"/>
              <a:t>1</a:t>
            </a:r>
            <a:r>
              <a:rPr lang="zh-CN" altLang="en-US" sz="3600" kern="0" smtClean="0"/>
              <a:t>全排列</a:t>
            </a:r>
            <a:r>
              <a:rPr lang="en-US" altLang="zh-CN" sz="3600" kern="0" smtClean="0"/>
              <a:t>I(</a:t>
            </a:r>
            <a:r>
              <a:rPr lang="zh-CN" altLang="en-US" sz="3600" kern="0" smtClean="0"/>
              <a:t>没有重复元素的全排列</a:t>
            </a:r>
            <a:r>
              <a:rPr lang="en-US" altLang="zh-CN" sz="3600" kern="0" smtClean="0"/>
              <a:t>)</a:t>
            </a:r>
            <a:endParaRPr lang="en-US" altLang="zh-CN" sz="3600" kern="0" smtClean="0"/>
          </a:p>
        </p:txBody>
      </p:sp>
      <p:sp>
        <p:nvSpPr>
          <p:cNvPr id="14" name="文本框 13"/>
          <p:cNvSpPr txBox="1"/>
          <p:nvPr/>
        </p:nvSpPr>
        <p:spPr>
          <a:xfrm>
            <a:off x="899795" y="1412875"/>
            <a:ext cx="6430010" cy="780415"/>
          </a:xfrm>
          <a:prstGeom prst="rect">
            <a:avLst/>
          </a:prstGeom>
          <a:noFill/>
        </p:spPr>
        <p:txBody>
          <a:bodyPr wrap="square" rtlCol="0">
            <a:noAutofit/>
          </a:bodyPr>
          <a:p>
            <a:r>
              <a:rPr lang="zh-CN" altLang="en-US"/>
              <a:t>运行流程：（第二层递归会标记第</a:t>
            </a:r>
            <a:r>
              <a:rPr lang="zh-CN" altLang="en-US"/>
              <a:t>二个元素已经</a:t>
            </a:r>
            <a:r>
              <a:rPr lang="zh-CN" altLang="en-US"/>
              <a:t>被访问）</a:t>
            </a:r>
            <a:endParaRPr lang="zh-CN" altLang="en-US"/>
          </a:p>
        </p:txBody>
      </p:sp>
      <p:pic>
        <p:nvPicPr>
          <p:cNvPr id="5" name="图片 4"/>
          <p:cNvPicPr/>
          <p:nvPr/>
        </p:nvPicPr>
        <p:blipFill>
          <a:blip r:embed="rId1"/>
          <a:stretch>
            <a:fillRect/>
          </a:stretch>
        </p:blipFill>
        <p:spPr>
          <a:xfrm>
            <a:off x="1181100" y="1844675"/>
            <a:ext cx="6746240" cy="437070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0"/>
          </p:nvPr>
        </p:nvSpPr>
        <p:spPr/>
        <p:txBody>
          <a:bodyPr/>
          <a:p>
            <a:pPr>
              <a:defRPr/>
            </a:pPr>
            <a:r>
              <a:rPr lang="de-DE" altLang="en-US"/>
              <a:t>Page </a:t>
            </a:r>
            <a:r>
              <a:rPr lang="de-DE" altLang="en-US">
                <a:sym typeface="MS UI Gothic" panose="020B0600070205080204" pitchFamily="34" charset="-128"/>
              </a:rPr>
              <a:t></a:t>
            </a:r>
            <a:r>
              <a:rPr lang="de-DE" altLang="en-US"/>
              <a:t> </a:t>
            </a:r>
            <a:fld id="{AB2E83DC-661B-4DCC-B4A3-95AD0DF58E27}" type="slidenum">
              <a:rPr lang="zh-CN" altLang="en-US" smtClean="0"/>
            </a:fld>
            <a:endParaRPr lang="en-US" altLang="zh-CN"/>
          </a:p>
        </p:txBody>
      </p:sp>
      <p:sp>
        <p:nvSpPr>
          <p:cNvPr id="11" name="Rectangle 2"/>
          <p:cNvSpPr txBox="1">
            <a:spLocks noChangeArrowheads="1"/>
          </p:cNvSpPr>
          <p:nvPr/>
        </p:nvSpPr>
        <p:spPr bwMode="auto">
          <a:xfrm>
            <a:off x="395605" y="367030"/>
            <a:ext cx="7792720"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sz="4400">
                <a:solidFill>
                  <a:srgbClr val="333399"/>
                </a:solidFill>
                <a:latin typeface="+mj-lt"/>
                <a:ea typeface="+mj-ea"/>
                <a:cs typeface="+mj-cs"/>
              </a:defRPr>
            </a:lvl1pPr>
            <a:lvl2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charset="-122"/>
              </a:defRPr>
            </a:lvl5pPr>
            <a:lvl6pPr marL="457200" algn="l" rtl="0" fontAlgn="base">
              <a:spcBef>
                <a:spcPct val="0"/>
              </a:spcBef>
              <a:spcAft>
                <a:spcPct val="0"/>
              </a:spcAft>
              <a:defRPr sz="4400">
                <a:solidFill>
                  <a:srgbClr val="333399"/>
                </a:solidFill>
                <a:latin typeface="Arial" panose="020B0604020202020204" pitchFamily="34" charset="0"/>
                <a:ea typeface="黑体" panose="02010609060101010101" charset="-122"/>
              </a:defRPr>
            </a:lvl6pPr>
            <a:lvl7pPr marL="914400" algn="l" rtl="0" fontAlgn="base">
              <a:spcBef>
                <a:spcPct val="0"/>
              </a:spcBef>
              <a:spcAft>
                <a:spcPct val="0"/>
              </a:spcAft>
              <a:defRPr sz="4400">
                <a:solidFill>
                  <a:srgbClr val="333399"/>
                </a:solidFill>
                <a:latin typeface="Arial" panose="020B0604020202020204" pitchFamily="34" charset="0"/>
                <a:ea typeface="黑体" panose="02010609060101010101" charset="-122"/>
              </a:defRPr>
            </a:lvl7pPr>
            <a:lvl8pPr marL="1371600" algn="l" rtl="0" fontAlgn="base">
              <a:spcBef>
                <a:spcPct val="0"/>
              </a:spcBef>
              <a:spcAft>
                <a:spcPct val="0"/>
              </a:spcAft>
              <a:defRPr sz="4400">
                <a:solidFill>
                  <a:srgbClr val="333399"/>
                </a:solidFill>
                <a:latin typeface="Arial" panose="020B0604020202020204" pitchFamily="34" charset="0"/>
                <a:ea typeface="黑体" panose="02010609060101010101" charset="-122"/>
              </a:defRPr>
            </a:lvl8pPr>
            <a:lvl9pPr marL="1828800" algn="l" rtl="0" fontAlgn="base">
              <a:spcBef>
                <a:spcPct val="0"/>
              </a:spcBef>
              <a:spcAft>
                <a:spcPct val="0"/>
              </a:spcAft>
              <a:defRPr sz="4400">
                <a:solidFill>
                  <a:srgbClr val="333399"/>
                </a:solidFill>
                <a:latin typeface="Arial" panose="020B0604020202020204" pitchFamily="34" charset="0"/>
                <a:ea typeface="黑体" panose="02010609060101010101" charset="-122"/>
              </a:defRPr>
            </a:lvl9pPr>
          </a:lstStyle>
          <a:p>
            <a:pPr eaLnBrk="1" hangingPunct="1">
              <a:buFont typeface="Wingdings" panose="05000000000000000000" pitchFamily="2" charset="2"/>
              <a:buNone/>
              <a:defRPr/>
            </a:pPr>
            <a:r>
              <a:rPr lang="en-US" altLang="zh-CN" sz="3600" kern="0" smtClean="0"/>
              <a:t>2</a:t>
            </a:r>
            <a:r>
              <a:rPr lang="zh-CN" altLang="en-US" sz="3600" kern="0" smtClean="0"/>
              <a:t>.</a:t>
            </a:r>
            <a:r>
              <a:rPr lang="en-US" altLang="zh-CN" sz="3600" kern="0" smtClean="0"/>
              <a:t>1</a:t>
            </a:r>
            <a:r>
              <a:rPr lang="zh-CN" altLang="en-US" sz="3600" kern="0" smtClean="0"/>
              <a:t>全排列</a:t>
            </a:r>
            <a:r>
              <a:rPr lang="en-US" altLang="zh-CN" sz="3600" kern="0" smtClean="0"/>
              <a:t>I(</a:t>
            </a:r>
            <a:r>
              <a:rPr lang="zh-CN" altLang="en-US" sz="3600" kern="0" smtClean="0"/>
              <a:t>没有重复元素的全排列</a:t>
            </a:r>
            <a:r>
              <a:rPr lang="en-US" altLang="zh-CN" sz="3600" kern="0" smtClean="0"/>
              <a:t>)</a:t>
            </a:r>
            <a:endParaRPr lang="en-US" altLang="zh-CN" sz="3600" kern="0" smtClean="0"/>
          </a:p>
        </p:txBody>
      </p:sp>
      <p:sp>
        <p:nvSpPr>
          <p:cNvPr id="14" name="文本框 13"/>
          <p:cNvSpPr txBox="1"/>
          <p:nvPr/>
        </p:nvSpPr>
        <p:spPr>
          <a:xfrm>
            <a:off x="899795" y="1412875"/>
            <a:ext cx="6430010" cy="780415"/>
          </a:xfrm>
          <a:prstGeom prst="rect">
            <a:avLst/>
          </a:prstGeom>
          <a:noFill/>
        </p:spPr>
        <p:txBody>
          <a:bodyPr wrap="square" rtlCol="0">
            <a:noAutofit/>
          </a:bodyPr>
          <a:p>
            <a:r>
              <a:rPr lang="zh-CN" altLang="en-US"/>
              <a:t>运行流程：（第三层递归会标记第</a:t>
            </a:r>
            <a:r>
              <a:rPr lang="zh-CN" altLang="en-US"/>
              <a:t>三个元素已经</a:t>
            </a:r>
            <a:r>
              <a:rPr lang="zh-CN" altLang="en-US"/>
              <a:t>被访问）</a:t>
            </a:r>
            <a:endParaRPr lang="zh-CN" altLang="en-US"/>
          </a:p>
        </p:txBody>
      </p:sp>
      <p:pic>
        <p:nvPicPr>
          <p:cNvPr id="2" name="图片 1"/>
          <p:cNvPicPr/>
          <p:nvPr/>
        </p:nvPicPr>
        <p:blipFill>
          <a:blip r:embed="rId1"/>
          <a:stretch>
            <a:fillRect/>
          </a:stretch>
        </p:blipFill>
        <p:spPr>
          <a:xfrm>
            <a:off x="1331595" y="1844675"/>
            <a:ext cx="6250940" cy="437388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0"/>
          </p:nvPr>
        </p:nvSpPr>
        <p:spPr/>
        <p:txBody>
          <a:bodyPr/>
          <a:p>
            <a:pPr>
              <a:defRPr/>
            </a:pPr>
            <a:r>
              <a:rPr lang="de-DE" altLang="en-US"/>
              <a:t>Page </a:t>
            </a:r>
            <a:r>
              <a:rPr lang="de-DE" altLang="en-US">
                <a:sym typeface="MS UI Gothic" panose="020B0600070205080204" pitchFamily="34" charset="-128"/>
              </a:rPr>
              <a:t></a:t>
            </a:r>
            <a:r>
              <a:rPr lang="de-DE" altLang="en-US"/>
              <a:t> </a:t>
            </a:r>
            <a:fld id="{AB2E83DC-661B-4DCC-B4A3-95AD0DF58E27}" type="slidenum">
              <a:rPr lang="zh-CN" altLang="en-US" smtClean="0"/>
            </a:fld>
            <a:endParaRPr lang="en-US" altLang="zh-CN"/>
          </a:p>
        </p:txBody>
      </p:sp>
      <p:sp>
        <p:nvSpPr>
          <p:cNvPr id="11" name="Rectangle 2"/>
          <p:cNvSpPr txBox="1">
            <a:spLocks noChangeArrowheads="1"/>
          </p:cNvSpPr>
          <p:nvPr/>
        </p:nvSpPr>
        <p:spPr bwMode="auto">
          <a:xfrm>
            <a:off x="395605" y="367030"/>
            <a:ext cx="7792720"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sz="4400">
                <a:solidFill>
                  <a:srgbClr val="333399"/>
                </a:solidFill>
                <a:latin typeface="+mj-lt"/>
                <a:ea typeface="+mj-ea"/>
                <a:cs typeface="+mj-cs"/>
              </a:defRPr>
            </a:lvl1pPr>
            <a:lvl2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charset="-122"/>
              </a:defRPr>
            </a:lvl5pPr>
            <a:lvl6pPr marL="457200" algn="l" rtl="0" fontAlgn="base">
              <a:spcBef>
                <a:spcPct val="0"/>
              </a:spcBef>
              <a:spcAft>
                <a:spcPct val="0"/>
              </a:spcAft>
              <a:defRPr sz="4400">
                <a:solidFill>
                  <a:srgbClr val="333399"/>
                </a:solidFill>
                <a:latin typeface="Arial" panose="020B0604020202020204" pitchFamily="34" charset="0"/>
                <a:ea typeface="黑体" panose="02010609060101010101" charset="-122"/>
              </a:defRPr>
            </a:lvl6pPr>
            <a:lvl7pPr marL="914400" algn="l" rtl="0" fontAlgn="base">
              <a:spcBef>
                <a:spcPct val="0"/>
              </a:spcBef>
              <a:spcAft>
                <a:spcPct val="0"/>
              </a:spcAft>
              <a:defRPr sz="4400">
                <a:solidFill>
                  <a:srgbClr val="333399"/>
                </a:solidFill>
                <a:latin typeface="Arial" panose="020B0604020202020204" pitchFamily="34" charset="0"/>
                <a:ea typeface="黑体" panose="02010609060101010101" charset="-122"/>
              </a:defRPr>
            </a:lvl7pPr>
            <a:lvl8pPr marL="1371600" algn="l" rtl="0" fontAlgn="base">
              <a:spcBef>
                <a:spcPct val="0"/>
              </a:spcBef>
              <a:spcAft>
                <a:spcPct val="0"/>
              </a:spcAft>
              <a:defRPr sz="4400">
                <a:solidFill>
                  <a:srgbClr val="333399"/>
                </a:solidFill>
                <a:latin typeface="Arial" panose="020B0604020202020204" pitchFamily="34" charset="0"/>
                <a:ea typeface="黑体" panose="02010609060101010101" charset="-122"/>
              </a:defRPr>
            </a:lvl8pPr>
            <a:lvl9pPr marL="1828800" algn="l" rtl="0" fontAlgn="base">
              <a:spcBef>
                <a:spcPct val="0"/>
              </a:spcBef>
              <a:spcAft>
                <a:spcPct val="0"/>
              </a:spcAft>
              <a:defRPr sz="4400">
                <a:solidFill>
                  <a:srgbClr val="333399"/>
                </a:solidFill>
                <a:latin typeface="Arial" panose="020B0604020202020204" pitchFamily="34" charset="0"/>
                <a:ea typeface="黑体" panose="02010609060101010101" charset="-122"/>
              </a:defRPr>
            </a:lvl9pPr>
          </a:lstStyle>
          <a:p>
            <a:pPr eaLnBrk="1" hangingPunct="1">
              <a:buFont typeface="Wingdings" panose="05000000000000000000" pitchFamily="2" charset="2"/>
              <a:buNone/>
              <a:defRPr/>
            </a:pPr>
            <a:r>
              <a:rPr lang="en-US" altLang="zh-CN" sz="3600" kern="0" smtClean="0"/>
              <a:t>2</a:t>
            </a:r>
            <a:r>
              <a:rPr lang="zh-CN" altLang="en-US" sz="3600" kern="0" smtClean="0"/>
              <a:t>.</a:t>
            </a:r>
            <a:r>
              <a:rPr lang="en-US" altLang="zh-CN" sz="3600" kern="0" smtClean="0"/>
              <a:t>1</a:t>
            </a:r>
            <a:r>
              <a:rPr lang="zh-CN" altLang="en-US" sz="3600" kern="0" smtClean="0"/>
              <a:t>全排列</a:t>
            </a:r>
            <a:r>
              <a:rPr lang="en-US" altLang="zh-CN" sz="3600" kern="0" smtClean="0"/>
              <a:t>I(</a:t>
            </a:r>
            <a:r>
              <a:rPr lang="zh-CN" altLang="en-US" sz="3600" kern="0" smtClean="0"/>
              <a:t>没有重复元素的全排列</a:t>
            </a:r>
            <a:r>
              <a:rPr lang="en-US" altLang="zh-CN" sz="3600" kern="0" smtClean="0"/>
              <a:t>)</a:t>
            </a:r>
            <a:endParaRPr lang="en-US" altLang="zh-CN" sz="3600" kern="0" smtClean="0"/>
          </a:p>
        </p:txBody>
      </p:sp>
      <p:sp>
        <p:nvSpPr>
          <p:cNvPr id="14" name="文本框 13"/>
          <p:cNvSpPr txBox="1"/>
          <p:nvPr/>
        </p:nvSpPr>
        <p:spPr>
          <a:xfrm>
            <a:off x="899795" y="1412875"/>
            <a:ext cx="6430010" cy="780415"/>
          </a:xfrm>
          <a:prstGeom prst="rect">
            <a:avLst/>
          </a:prstGeom>
          <a:noFill/>
        </p:spPr>
        <p:txBody>
          <a:bodyPr wrap="square" rtlCol="0">
            <a:noAutofit/>
          </a:bodyPr>
          <a:p>
            <a:r>
              <a:rPr lang="zh-CN" altLang="en-US"/>
              <a:t>运行流程：（第三层递归</a:t>
            </a:r>
            <a:r>
              <a:rPr lang="zh-CN" altLang="en-US"/>
              <a:t>回溯）</a:t>
            </a:r>
            <a:endParaRPr lang="zh-CN" altLang="en-US"/>
          </a:p>
        </p:txBody>
      </p:sp>
      <p:pic>
        <p:nvPicPr>
          <p:cNvPr id="3" name="图片 2"/>
          <p:cNvPicPr>
            <a:picLocks noChangeAspect="1"/>
          </p:cNvPicPr>
          <p:nvPr/>
        </p:nvPicPr>
        <p:blipFill>
          <a:blip r:embed="rId1"/>
          <a:stretch>
            <a:fillRect/>
          </a:stretch>
        </p:blipFill>
        <p:spPr>
          <a:xfrm>
            <a:off x="467995" y="1706880"/>
            <a:ext cx="5674360" cy="4746625"/>
          </a:xfrm>
          <a:prstGeom prst="rect">
            <a:avLst/>
          </a:prstGeom>
        </p:spPr>
      </p:pic>
      <p:sp>
        <p:nvSpPr>
          <p:cNvPr id="5" name="文本框 4"/>
          <p:cNvSpPr txBox="1"/>
          <p:nvPr/>
        </p:nvSpPr>
        <p:spPr>
          <a:xfrm>
            <a:off x="6228080" y="1917065"/>
            <a:ext cx="2915920" cy="1800860"/>
          </a:xfrm>
          <a:prstGeom prst="rect">
            <a:avLst/>
          </a:prstGeom>
          <a:noFill/>
        </p:spPr>
        <p:txBody>
          <a:bodyPr wrap="square" rtlCol="0">
            <a:noAutofit/>
          </a:bodyPr>
          <a:p>
            <a:pPr algn="just"/>
            <a:r>
              <a:rPr lang="zh-CN" altLang="en-US"/>
              <a:t>第三层递归回溯的时候</a:t>
            </a:r>
            <a:r>
              <a:rPr lang="zh-CN" altLang="en-US"/>
              <a:t>已经第三层递归也已经循环</a:t>
            </a:r>
            <a:r>
              <a:rPr lang="zh-CN" altLang="en-US"/>
              <a:t>结束。</a:t>
            </a:r>
            <a:endParaRPr lang="zh-CN" altLang="en-US"/>
          </a:p>
          <a:p>
            <a:pPr algn="just"/>
            <a:r>
              <a:rPr lang="zh-CN" altLang="en-US"/>
              <a:t>此时会直接返回到第二层递归回溯。</a:t>
            </a:r>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0"/>
          </p:nvPr>
        </p:nvSpPr>
        <p:spPr/>
        <p:txBody>
          <a:bodyPr/>
          <a:p>
            <a:pPr>
              <a:defRPr/>
            </a:pPr>
            <a:r>
              <a:rPr lang="de-DE" altLang="en-US"/>
              <a:t>Page </a:t>
            </a:r>
            <a:r>
              <a:rPr lang="de-DE" altLang="en-US">
                <a:sym typeface="MS UI Gothic" panose="020B0600070205080204" pitchFamily="34" charset="-128"/>
              </a:rPr>
              <a:t></a:t>
            </a:r>
            <a:r>
              <a:rPr lang="de-DE" altLang="en-US"/>
              <a:t> </a:t>
            </a:r>
            <a:fld id="{AB2E83DC-661B-4DCC-B4A3-95AD0DF58E27}" type="slidenum">
              <a:rPr lang="zh-CN" altLang="en-US" smtClean="0"/>
            </a:fld>
            <a:endParaRPr lang="en-US" altLang="zh-CN"/>
          </a:p>
        </p:txBody>
      </p:sp>
      <p:sp>
        <p:nvSpPr>
          <p:cNvPr id="11" name="Rectangle 2"/>
          <p:cNvSpPr txBox="1">
            <a:spLocks noChangeArrowheads="1"/>
          </p:cNvSpPr>
          <p:nvPr/>
        </p:nvSpPr>
        <p:spPr bwMode="auto">
          <a:xfrm>
            <a:off x="395605" y="367030"/>
            <a:ext cx="7792720"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sz="4400">
                <a:solidFill>
                  <a:srgbClr val="333399"/>
                </a:solidFill>
                <a:latin typeface="+mj-lt"/>
                <a:ea typeface="+mj-ea"/>
                <a:cs typeface="+mj-cs"/>
              </a:defRPr>
            </a:lvl1pPr>
            <a:lvl2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charset="-122"/>
              </a:defRPr>
            </a:lvl5pPr>
            <a:lvl6pPr marL="457200" algn="l" rtl="0" fontAlgn="base">
              <a:spcBef>
                <a:spcPct val="0"/>
              </a:spcBef>
              <a:spcAft>
                <a:spcPct val="0"/>
              </a:spcAft>
              <a:defRPr sz="4400">
                <a:solidFill>
                  <a:srgbClr val="333399"/>
                </a:solidFill>
                <a:latin typeface="Arial" panose="020B0604020202020204" pitchFamily="34" charset="0"/>
                <a:ea typeface="黑体" panose="02010609060101010101" charset="-122"/>
              </a:defRPr>
            </a:lvl6pPr>
            <a:lvl7pPr marL="914400" algn="l" rtl="0" fontAlgn="base">
              <a:spcBef>
                <a:spcPct val="0"/>
              </a:spcBef>
              <a:spcAft>
                <a:spcPct val="0"/>
              </a:spcAft>
              <a:defRPr sz="4400">
                <a:solidFill>
                  <a:srgbClr val="333399"/>
                </a:solidFill>
                <a:latin typeface="Arial" panose="020B0604020202020204" pitchFamily="34" charset="0"/>
                <a:ea typeface="黑体" panose="02010609060101010101" charset="-122"/>
              </a:defRPr>
            </a:lvl7pPr>
            <a:lvl8pPr marL="1371600" algn="l" rtl="0" fontAlgn="base">
              <a:spcBef>
                <a:spcPct val="0"/>
              </a:spcBef>
              <a:spcAft>
                <a:spcPct val="0"/>
              </a:spcAft>
              <a:defRPr sz="4400">
                <a:solidFill>
                  <a:srgbClr val="333399"/>
                </a:solidFill>
                <a:latin typeface="Arial" panose="020B0604020202020204" pitchFamily="34" charset="0"/>
                <a:ea typeface="黑体" panose="02010609060101010101" charset="-122"/>
              </a:defRPr>
            </a:lvl8pPr>
            <a:lvl9pPr marL="1828800" algn="l" rtl="0" fontAlgn="base">
              <a:spcBef>
                <a:spcPct val="0"/>
              </a:spcBef>
              <a:spcAft>
                <a:spcPct val="0"/>
              </a:spcAft>
              <a:defRPr sz="4400">
                <a:solidFill>
                  <a:srgbClr val="333399"/>
                </a:solidFill>
                <a:latin typeface="Arial" panose="020B0604020202020204" pitchFamily="34" charset="0"/>
                <a:ea typeface="黑体" panose="02010609060101010101" charset="-122"/>
              </a:defRPr>
            </a:lvl9pPr>
          </a:lstStyle>
          <a:p>
            <a:pPr eaLnBrk="1" hangingPunct="1">
              <a:buFont typeface="Wingdings" panose="05000000000000000000" pitchFamily="2" charset="2"/>
              <a:buNone/>
              <a:defRPr/>
            </a:pPr>
            <a:r>
              <a:rPr lang="en-US" altLang="zh-CN" sz="3600" kern="0" smtClean="0"/>
              <a:t>2</a:t>
            </a:r>
            <a:r>
              <a:rPr lang="zh-CN" altLang="en-US" sz="3600" kern="0" smtClean="0"/>
              <a:t>.</a:t>
            </a:r>
            <a:r>
              <a:rPr lang="en-US" altLang="zh-CN" sz="3600" kern="0" smtClean="0"/>
              <a:t>1</a:t>
            </a:r>
            <a:r>
              <a:rPr lang="zh-CN" altLang="en-US" sz="3600" kern="0" smtClean="0"/>
              <a:t>全排列</a:t>
            </a:r>
            <a:r>
              <a:rPr lang="en-US" altLang="zh-CN" sz="3600" kern="0" smtClean="0"/>
              <a:t>I(</a:t>
            </a:r>
            <a:r>
              <a:rPr lang="zh-CN" altLang="en-US" sz="3600" kern="0" smtClean="0"/>
              <a:t>没有重复元素的全排列</a:t>
            </a:r>
            <a:r>
              <a:rPr lang="en-US" altLang="zh-CN" sz="3600" kern="0" smtClean="0"/>
              <a:t>)</a:t>
            </a:r>
            <a:endParaRPr lang="en-US" altLang="zh-CN" sz="3600" kern="0" smtClean="0"/>
          </a:p>
        </p:txBody>
      </p:sp>
      <p:sp>
        <p:nvSpPr>
          <p:cNvPr id="14" name="文本框 13"/>
          <p:cNvSpPr txBox="1"/>
          <p:nvPr/>
        </p:nvSpPr>
        <p:spPr>
          <a:xfrm>
            <a:off x="899795" y="1412875"/>
            <a:ext cx="6430010" cy="780415"/>
          </a:xfrm>
          <a:prstGeom prst="rect">
            <a:avLst/>
          </a:prstGeom>
          <a:noFill/>
        </p:spPr>
        <p:txBody>
          <a:bodyPr wrap="square" rtlCol="0">
            <a:noAutofit/>
          </a:bodyPr>
          <a:p>
            <a:r>
              <a:rPr lang="zh-CN" altLang="en-US"/>
              <a:t>运行流程：（第</a:t>
            </a:r>
            <a:r>
              <a:rPr lang="zh-CN" altLang="en-US"/>
              <a:t>二层递归</a:t>
            </a:r>
            <a:r>
              <a:rPr lang="zh-CN" altLang="en-US"/>
              <a:t>回溯）</a:t>
            </a:r>
            <a:endParaRPr lang="zh-CN" altLang="en-US"/>
          </a:p>
        </p:txBody>
      </p:sp>
      <p:sp>
        <p:nvSpPr>
          <p:cNvPr id="5" name="文本框 4"/>
          <p:cNvSpPr txBox="1"/>
          <p:nvPr/>
        </p:nvSpPr>
        <p:spPr>
          <a:xfrm>
            <a:off x="6228080" y="1917065"/>
            <a:ext cx="2915920" cy="1800860"/>
          </a:xfrm>
          <a:prstGeom prst="rect">
            <a:avLst/>
          </a:prstGeom>
          <a:noFill/>
        </p:spPr>
        <p:txBody>
          <a:bodyPr wrap="square" rtlCol="0">
            <a:noAutofit/>
          </a:bodyPr>
          <a:p>
            <a:pPr algn="just"/>
            <a:r>
              <a:rPr lang="zh-CN" altLang="en-US"/>
              <a:t>第二层递归回溯的时候递归还没结束，因为第二次递归时候</a:t>
            </a:r>
            <a:r>
              <a:rPr lang="en-US" altLang="zh-CN"/>
              <a:t>i=1</a:t>
            </a:r>
            <a:r>
              <a:rPr lang="zh-CN" altLang="en-US"/>
              <a:t>，此时回溯到标记数组为</a:t>
            </a:r>
            <a:r>
              <a:rPr lang="en-US" altLang="zh-CN"/>
              <a:t>opt=[1,0,0]</a:t>
            </a:r>
            <a:r>
              <a:rPr lang="zh-CN" altLang="en-US"/>
              <a:t>，然后</a:t>
            </a:r>
            <a:r>
              <a:rPr lang="en-US" altLang="zh-CN"/>
              <a:t>i=2</a:t>
            </a:r>
            <a:r>
              <a:rPr lang="zh-CN" altLang="en-US"/>
              <a:t>的时候递归。递归出</a:t>
            </a:r>
            <a:r>
              <a:rPr lang="en-US" altLang="zh-CN"/>
              <a:t>[1,3,2]</a:t>
            </a:r>
            <a:r>
              <a:rPr lang="zh-CN" altLang="en-US"/>
              <a:t>的</a:t>
            </a:r>
            <a:r>
              <a:rPr lang="zh-CN" altLang="en-US"/>
              <a:t>结果。</a:t>
            </a:r>
            <a:endParaRPr lang="zh-CN" altLang="en-US"/>
          </a:p>
        </p:txBody>
      </p:sp>
      <p:pic>
        <p:nvPicPr>
          <p:cNvPr id="2" name="图片 1"/>
          <p:cNvPicPr/>
          <p:nvPr/>
        </p:nvPicPr>
        <p:blipFill>
          <a:blip r:embed="rId1"/>
          <a:stretch>
            <a:fillRect/>
          </a:stretch>
        </p:blipFill>
        <p:spPr>
          <a:xfrm>
            <a:off x="395605" y="1917065"/>
            <a:ext cx="5883275" cy="397446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0"/>
          </p:nvPr>
        </p:nvSpPr>
        <p:spPr/>
        <p:txBody>
          <a:bodyPr/>
          <a:p>
            <a:pPr>
              <a:defRPr/>
            </a:pPr>
            <a:r>
              <a:rPr lang="de-DE" altLang="en-US"/>
              <a:t>Page </a:t>
            </a:r>
            <a:r>
              <a:rPr lang="de-DE" altLang="en-US">
                <a:sym typeface="MS UI Gothic" panose="020B0600070205080204" pitchFamily="34" charset="-128"/>
              </a:rPr>
              <a:t></a:t>
            </a:r>
            <a:r>
              <a:rPr lang="de-DE" altLang="en-US"/>
              <a:t> </a:t>
            </a:r>
            <a:fld id="{AB2E83DC-661B-4DCC-B4A3-95AD0DF58E27}" type="slidenum">
              <a:rPr lang="zh-CN" altLang="en-US" smtClean="0"/>
            </a:fld>
            <a:endParaRPr lang="en-US" altLang="zh-CN"/>
          </a:p>
        </p:txBody>
      </p:sp>
      <p:sp>
        <p:nvSpPr>
          <p:cNvPr id="11" name="Rectangle 2"/>
          <p:cNvSpPr txBox="1">
            <a:spLocks noChangeArrowheads="1"/>
          </p:cNvSpPr>
          <p:nvPr/>
        </p:nvSpPr>
        <p:spPr bwMode="auto">
          <a:xfrm>
            <a:off x="395605" y="367030"/>
            <a:ext cx="7792720"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sz="4400">
                <a:solidFill>
                  <a:srgbClr val="333399"/>
                </a:solidFill>
                <a:latin typeface="+mj-lt"/>
                <a:ea typeface="+mj-ea"/>
                <a:cs typeface="+mj-cs"/>
              </a:defRPr>
            </a:lvl1pPr>
            <a:lvl2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charset="-122"/>
              </a:defRPr>
            </a:lvl5pPr>
            <a:lvl6pPr marL="457200" algn="l" rtl="0" fontAlgn="base">
              <a:spcBef>
                <a:spcPct val="0"/>
              </a:spcBef>
              <a:spcAft>
                <a:spcPct val="0"/>
              </a:spcAft>
              <a:defRPr sz="4400">
                <a:solidFill>
                  <a:srgbClr val="333399"/>
                </a:solidFill>
                <a:latin typeface="Arial" panose="020B0604020202020204" pitchFamily="34" charset="0"/>
                <a:ea typeface="黑体" panose="02010609060101010101" charset="-122"/>
              </a:defRPr>
            </a:lvl6pPr>
            <a:lvl7pPr marL="914400" algn="l" rtl="0" fontAlgn="base">
              <a:spcBef>
                <a:spcPct val="0"/>
              </a:spcBef>
              <a:spcAft>
                <a:spcPct val="0"/>
              </a:spcAft>
              <a:defRPr sz="4400">
                <a:solidFill>
                  <a:srgbClr val="333399"/>
                </a:solidFill>
                <a:latin typeface="Arial" panose="020B0604020202020204" pitchFamily="34" charset="0"/>
                <a:ea typeface="黑体" panose="02010609060101010101" charset="-122"/>
              </a:defRPr>
            </a:lvl7pPr>
            <a:lvl8pPr marL="1371600" algn="l" rtl="0" fontAlgn="base">
              <a:spcBef>
                <a:spcPct val="0"/>
              </a:spcBef>
              <a:spcAft>
                <a:spcPct val="0"/>
              </a:spcAft>
              <a:defRPr sz="4400">
                <a:solidFill>
                  <a:srgbClr val="333399"/>
                </a:solidFill>
                <a:latin typeface="Arial" panose="020B0604020202020204" pitchFamily="34" charset="0"/>
                <a:ea typeface="黑体" panose="02010609060101010101" charset="-122"/>
              </a:defRPr>
            </a:lvl8pPr>
            <a:lvl9pPr marL="1828800" algn="l" rtl="0" fontAlgn="base">
              <a:spcBef>
                <a:spcPct val="0"/>
              </a:spcBef>
              <a:spcAft>
                <a:spcPct val="0"/>
              </a:spcAft>
              <a:defRPr sz="4400">
                <a:solidFill>
                  <a:srgbClr val="333399"/>
                </a:solidFill>
                <a:latin typeface="Arial" panose="020B0604020202020204" pitchFamily="34" charset="0"/>
                <a:ea typeface="黑体" panose="02010609060101010101" charset="-122"/>
              </a:defRPr>
            </a:lvl9pPr>
          </a:lstStyle>
          <a:p>
            <a:pPr eaLnBrk="1" hangingPunct="1">
              <a:buFont typeface="Wingdings" panose="05000000000000000000" pitchFamily="2" charset="2"/>
              <a:buNone/>
              <a:defRPr/>
            </a:pPr>
            <a:r>
              <a:rPr lang="en-US" altLang="zh-CN" sz="3600" kern="0" smtClean="0"/>
              <a:t>2</a:t>
            </a:r>
            <a:r>
              <a:rPr lang="zh-CN" altLang="en-US" sz="3600" kern="0" smtClean="0"/>
              <a:t>.</a:t>
            </a:r>
            <a:r>
              <a:rPr lang="en-US" altLang="zh-CN" sz="3600" kern="0" smtClean="0"/>
              <a:t>2</a:t>
            </a:r>
            <a:r>
              <a:rPr lang="zh-CN" altLang="en-US" sz="3600" kern="0" smtClean="0"/>
              <a:t>子集</a:t>
            </a:r>
            <a:r>
              <a:rPr lang="en-US" altLang="zh-CN" sz="3600" kern="0" smtClean="0"/>
              <a:t>I(</a:t>
            </a:r>
            <a:r>
              <a:rPr lang="zh-CN" altLang="en-US" sz="3600" kern="0" smtClean="0"/>
              <a:t>没有重复元素的子集</a:t>
            </a:r>
            <a:r>
              <a:rPr lang="en-US" altLang="zh-CN" sz="3600" kern="0" smtClean="0"/>
              <a:t>)</a:t>
            </a:r>
            <a:endParaRPr lang="en-US" altLang="zh-CN" sz="3600" kern="0" smtClean="0"/>
          </a:p>
        </p:txBody>
      </p:sp>
      <p:sp>
        <p:nvSpPr>
          <p:cNvPr id="14" name="文本框 13"/>
          <p:cNvSpPr txBox="1"/>
          <p:nvPr/>
        </p:nvSpPr>
        <p:spPr>
          <a:xfrm>
            <a:off x="539750" y="1557020"/>
            <a:ext cx="4032250" cy="442595"/>
          </a:xfrm>
          <a:prstGeom prst="rect">
            <a:avLst/>
          </a:prstGeom>
          <a:noFill/>
        </p:spPr>
        <p:txBody>
          <a:bodyPr>
            <a:noAutofit/>
          </a:bodyPr>
          <a:p>
            <a:pPr>
              <a:defRPr/>
            </a:pPr>
            <a:r>
              <a:rPr lang="zh-CN" altLang="en-US">
                <a:solidFill>
                  <a:srgbClr val="000066"/>
                </a:solidFill>
                <a:latin typeface="+mj-ea"/>
                <a:ea typeface="+mj-ea"/>
              </a:rPr>
              <a:t>假设有数组元素</a:t>
            </a:r>
            <a:r>
              <a:rPr lang="en-US" altLang="zh-CN">
                <a:solidFill>
                  <a:srgbClr val="000066"/>
                </a:solidFill>
                <a:latin typeface="+mj-ea"/>
                <a:ea typeface="+mj-ea"/>
              </a:rPr>
              <a:t>nums = [1,2,3] </a:t>
            </a:r>
            <a:endParaRPr lang="zh-CN" altLang="en-US">
              <a:solidFill>
                <a:srgbClr val="000066"/>
              </a:solidFill>
              <a:latin typeface="+mj-ea"/>
              <a:ea typeface="+mj-ea"/>
            </a:endParaRPr>
          </a:p>
        </p:txBody>
      </p:sp>
      <p:sp>
        <p:nvSpPr>
          <p:cNvPr id="5" name="文本框 4"/>
          <p:cNvSpPr txBox="1"/>
          <p:nvPr/>
        </p:nvSpPr>
        <p:spPr>
          <a:xfrm>
            <a:off x="539750" y="1988820"/>
            <a:ext cx="4481195" cy="448945"/>
          </a:xfrm>
          <a:prstGeom prst="rect">
            <a:avLst/>
          </a:prstGeom>
          <a:noFill/>
        </p:spPr>
        <p:txBody>
          <a:bodyPr>
            <a:noAutofit/>
          </a:bodyPr>
          <a:p>
            <a:pPr>
              <a:defRPr/>
            </a:pPr>
            <a:r>
              <a:rPr lang="zh-CN" altLang="en-US">
                <a:solidFill>
                  <a:srgbClr val="000066"/>
                </a:solidFill>
                <a:latin typeface="+mj-ea"/>
                <a:ea typeface="+mj-ea"/>
              </a:rPr>
              <a:t>找出</a:t>
            </a:r>
            <a:r>
              <a:rPr lang="en-US" altLang="zh-CN">
                <a:solidFill>
                  <a:srgbClr val="000066"/>
                </a:solidFill>
                <a:latin typeface="+mj-ea"/>
                <a:ea typeface="+mj-ea"/>
              </a:rPr>
              <a:t>nums</a:t>
            </a:r>
            <a:r>
              <a:rPr lang="zh-CN" altLang="en-US">
                <a:solidFill>
                  <a:srgbClr val="000066"/>
                </a:solidFill>
                <a:latin typeface="+mj-ea"/>
                <a:ea typeface="+mj-ea"/>
              </a:rPr>
              <a:t>数组元素所有的</a:t>
            </a:r>
            <a:r>
              <a:rPr lang="zh-CN" altLang="en-US">
                <a:solidFill>
                  <a:srgbClr val="000066"/>
                </a:solidFill>
                <a:latin typeface="+mj-ea"/>
                <a:ea typeface="+mj-ea"/>
              </a:rPr>
              <a:t>子集集合？</a:t>
            </a:r>
            <a:r>
              <a:rPr lang="en-US" altLang="zh-CN">
                <a:solidFill>
                  <a:srgbClr val="000066"/>
                </a:solidFill>
                <a:latin typeface="+mj-ea"/>
                <a:ea typeface="+mj-ea"/>
              </a:rPr>
              <a:t> </a:t>
            </a:r>
            <a:endParaRPr lang="zh-CN" altLang="en-US">
              <a:solidFill>
                <a:srgbClr val="000066"/>
              </a:solidFill>
              <a:latin typeface="+mj-ea"/>
              <a:ea typeface="+mj-ea"/>
            </a:endParaRPr>
          </a:p>
        </p:txBody>
      </p:sp>
      <p:sp>
        <p:nvSpPr>
          <p:cNvPr id="7" name="文本框 6"/>
          <p:cNvSpPr txBox="1"/>
          <p:nvPr/>
        </p:nvSpPr>
        <p:spPr>
          <a:xfrm>
            <a:off x="576580" y="3429000"/>
            <a:ext cx="2649855" cy="1005840"/>
          </a:xfrm>
          <a:prstGeom prst="rect">
            <a:avLst/>
          </a:prstGeom>
          <a:solidFill>
            <a:schemeClr val="accent1">
              <a:lumMod val="60000"/>
              <a:lumOff val="40000"/>
            </a:schemeClr>
          </a:solidFill>
        </p:spPr>
        <p:txBody>
          <a:bodyPr>
            <a:noAutofit/>
          </a:bodyPr>
          <a:p>
            <a:pPr algn="ctr">
              <a:defRPr/>
            </a:pPr>
            <a:r>
              <a:rPr lang="en-US" altLang="zh-CN">
                <a:solidFill>
                  <a:srgbClr val="000066"/>
                </a:solidFill>
                <a:latin typeface="+mj-ea"/>
                <a:ea typeface="+mj-ea"/>
              </a:rPr>
              <a:t>[[1,2,3],[1,2],[1,3]</a:t>
            </a:r>
            <a:endParaRPr lang="en-US" altLang="zh-CN">
              <a:solidFill>
                <a:srgbClr val="000066"/>
              </a:solidFill>
              <a:latin typeface="+mj-ea"/>
              <a:ea typeface="+mj-ea"/>
            </a:endParaRPr>
          </a:p>
          <a:p>
            <a:pPr algn="ctr">
              <a:defRPr/>
            </a:pPr>
            <a:endParaRPr lang="en-US" altLang="zh-CN">
              <a:solidFill>
                <a:srgbClr val="000066"/>
              </a:solidFill>
              <a:latin typeface="+mj-ea"/>
              <a:ea typeface="+mj-ea"/>
            </a:endParaRPr>
          </a:p>
          <a:p>
            <a:pPr algn="ctr">
              <a:defRPr/>
            </a:pPr>
            <a:r>
              <a:rPr lang="en-US" altLang="zh-CN">
                <a:solidFill>
                  <a:srgbClr val="000066"/>
                </a:solidFill>
                <a:latin typeface="+mj-ea"/>
                <a:ea typeface="+mj-ea"/>
              </a:rPr>
              <a:t>[2,3],[1],</a:t>
            </a:r>
            <a:r>
              <a:rPr lang="en-US" altLang="zh-CN">
                <a:solidFill>
                  <a:srgbClr val="000066"/>
                </a:solidFill>
                <a:latin typeface="+mj-ea"/>
                <a:ea typeface="+mj-ea"/>
                <a:sym typeface="+mn-ea"/>
              </a:rPr>
              <a:t>[2],[3],</a:t>
            </a:r>
            <a:r>
              <a:rPr lang="en-US" altLang="zh-CN">
                <a:solidFill>
                  <a:srgbClr val="000066"/>
                </a:solidFill>
                <a:latin typeface="+mj-ea"/>
                <a:ea typeface="+mj-ea"/>
              </a:rPr>
              <a:t>[]] </a:t>
            </a:r>
            <a:endParaRPr lang="zh-CN" altLang="en-US">
              <a:solidFill>
                <a:srgbClr val="000066"/>
              </a:solidFill>
              <a:latin typeface="+mj-ea"/>
              <a:ea typeface="+mj-ea"/>
            </a:endParaRPr>
          </a:p>
        </p:txBody>
      </p:sp>
      <p:sp>
        <p:nvSpPr>
          <p:cNvPr id="32773" name="右箭头 9"/>
          <p:cNvSpPr>
            <a:spLocks noChangeArrowheads="1"/>
          </p:cNvSpPr>
          <p:nvPr/>
        </p:nvSpPr>
        <p:spPr bwMode="auto">
          <a:xfrm>
            <a:off x="3348355" y="3842385"/>
            <a:ext cx="1529715" cy="497840"/>
          </a:xfrm>
          <a:prstGeom prst="rightArrow">
            <a:avLst>
              <a:gd name="adj1" fmla="val 50000"/>
              <a:gd name="adj2" fmla="val 50181"/>
            </a:avLst>
          </a:prstGeom>
          <a:solidFill>
            <a:schemeClr val="accent1"/>
          </a:solidFill>
          <a:ln w="9525" algn="ctr">
            <a:solidFill>
              <a:schemeClr val="tx1"/>
            </a:solidFill>
            <a:round/>
          </a:ln>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solidFill>
                <a:schemeClr val="tx1"/>
              </a:solidFill>
              <a:ea typeface="宋体" panose="02010600030101010101" pitchFamily="2" charset="-122"/>
            </a:endParaRPr>
          </a:p>
        </p:txBody>
      </p:sp>
      <p:sp>
        <p:nvSpPr>
          <p:cNvPr id="9" name="文本框 8"/>
          <p:cNvSpPr txBox="1"/>
          <p:nvPr/>
        </p:nvSpPr>
        <p:spPr>
          <a:xfrm>
            <a:off x="3348355" y="3501390"/>
            <a:ext cx="1456690" cy="429895"/>
          </a:xfrm>
          <a:prstGeom prst="rect">
            <a:avLst/>
          </a:prstGeom>
          <a:noFill/>
        </p:spPr>
        <p:txBody>
          <a:bodyPr>
            <a:noAutofit/>
          </a:bodyPr>
          <a:p>
            <a:pPr>
              <a:defRPr/>
            </a:pPr>
            <a:r>
              <a:rPr lang="zh-CN" altLang="en-US">
                <a:solidFill>
                  <a:srgbClr val="000066"/>
                </a:solidFill>
                <a:latin typeface="+mj-ea"/>
                <a:ea typeface="+mj-ea"/>
              </a:rPr>
              <a:t>转成树结构</a:t>
            </a:r>
            <a:r>
              <a:rPr lang="en-US" altLang="zh-CN">
                <a:solidFill>
                  <a:srgbClr val="000066"/>
                </a:solidFill>
                <a:latin typeface="+mj-ea"/>
                <a:ea typeface="+mj-ea"/>
              </a:rPr>
              <a:t> </a:t>
            </a:r>
            <a:endParaRPr lang="zh-CN" altLang="en-US">
              <a:solidFill>
                <a:srgbClr val="000066"/>
              </a:solidFill>
              <a:latin typeface="+mj-ea"/>
              <a:ea typeface="+mj-ea"/>
            </a:endParaRPr>
          </a:p>
        </p:txBody>
      </p:sp>
      <p:grpSp>
        <p:nvGrpSpPr>
          <p:cNvPr id="13" name="组合 12"/>
          <p:cNvGrpSpPr/>
          <p:nvPr/>
        </p:nvGrpSpPr>
        <p:grpSpPr>
          <a:xfrm rot="0">
            <a:off x="6732270" y="1628775"/>
            <a:ext cx="646430" cy="581660"/>
            <a:chOff x="10489" y="3359"/>
            <a:chExt cx="1018" cy="916"/>
          </a:xfrm>
        </p:grpSpPr>
        <p:sp>
          <p:nvSpPr>
            <p:cNvPr id="10" name="椭圆 9"/>
            <p:cNvSpPr/>
            <p:nvPr/>
          </p:nvSpPr>
          <p:spPr>
            <a:xfrm>
              <a:off x="10489" y="3359"/>
              <a:ext cx="1018" cy="917"/>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2" name="文本框 11"/>
            <p:cNvSpPr txBox="1"/>
            <p:nvPr/>
          </p:nvSpPr>
          <p:spPr>
            <a:xfrm>
              <a:off x="10602" y="3586"/>
              <a:ext cx="874" cy="552"/>
            </a:xfrm>
            <a:prstGeom prst="rect">
              <a:avLst/>
            </a:prstGeom>
            <a:noFill/>
          </p:spPr>
          <p:txBody>
            <a:bodyPr>
              <a:noAutofit/>
            </a:bodyPr>
            <a:p>
              <a:pPr>
                <a:defRPr/>
              </a:pPr>
              <a:r>
                <a:rPr lang="en-US" sz="1400">
                  <a:solidFill>
                    <a:srgbClr val="000066"/>
                  </a:solidFill>
                  <a:latin typeface="+mj-ea"/>
                  <a:ea typeface="+mj-ea"/>
                </a:rPr>
                <a:t>start</a:t>
              </a:r>
              <a:endParaRPr lang="en-US" sz="1400">
                <a:solidFill>
                  <a:srgbClr val="000066"/>
                </a:solidFill>
                <a:latin typeface="+mj-ea"/>
                <a:ea typeface="+mj-ea"/>
              </a:endParaRPr>
            </a:p>
          </p:txBody>
        </p:sp>
      </p:grpSp>
      <p:grpSp>
        <p:nvGrpSpPr>
          <p:cNvPr id="15" name="组合 14"/>
          <p:cNvGrpSpPr/>
          <p:nvPr/>
        </p:nvGrpSpPr>
        <p:grpSpPr>
          <a:xfrm rot="0">
            <a:off x="5993765" y="2637790"/>
            <a:ext cx="646430" cy="582295"/>
            <a:chOff x="10489" y="3359"/>
            <a:chExt cx="1018" cy="917"/>
          </a:xfrm>
        </p:grpSpPr>
        <p:sp>
          <p:nvSpPr>
            <p:cNvPr id="16" name="椭圆 15"/>
            <p:cNvSpPr/>
            <p:nvPr/>
          </p:nvSpPr>
          <p:spPr>
            <a:xfrm>
              <a:off x="10489" y="3359"/>
              <a:ext cx="1018" cy="917"/>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7" name="文本框 16"/>
            <p:cNvSpPr txBox="1"/>
            <p:nvPr/>
          </p:nvSpPr>
          <p:spPr>
            <a:xfrm>
              <a:off x="10521" y="3585"/>
              <a:ext cx="874" cy="552"/>
            </a:xfrm>
            <a:prstGeom prst="rect">
              <a:avLst/>
            </a:prstGeom>
            <a:noFill/>
          </p:spPr>
          <p:txBody>
            <a:bodyPr>
              <a:noAutofit/>
            </a:bodyPr>
            <a:p>
              <a:pPr algn="ctr">
                <a:defRPr/>
              </a:pPr>
              <a:r>
                <a:rPr lang="en-US" sz="1400">
                  <a:solidFill>
                    <a:srgbClr val="000066"/>
                  </a:solidFill>
                  <a:latin typeface="+mj-ea"/>
                  <a:ea typeface="+mj-ea"/>
                </a:rPr>
                <a:t>1</a:t>
              </a:r>
              <a:endParaRPr lang="en-US" sz="1400">
                <a:solidFill>
                  <a:srgbClr val="000066"/>
                </a:solidFill>
                <a:latin typeface="+mj-ea"/>
                <a:ea typeface="+mj-ea"/>
              </a:endParaRPr>
            </a:p>
          </p:txBody>
        </p:sp>
      </p:grpSp>
      <p:grpSp>
        <p:nvGrpSpPr>
          <p:cNvPr id="21" name="组合 20"/>
          <p:cNvGrpSpPr/>
          <p:nvPr/>
        </p:nvGrpSpPr>
        <p:grpSpPr>
          <a:xfrm rot="0">
            <a:off x="7406005" y="2636520"/>
            <a:ext cx="646430" cy="581660"/>
            <a:chOff x="10489" y="3359"/>
            <a:chExt cx="1018" cy="916"/>
          </a:xfrm>
        </p:grpSpPr>
        <p:sp>
          <p:nvSpPr>
            <p:cNvPr id="22" name="椭圆 21"/>
            <p:cNvSpPr/>
            <p:nvPr/>
          </p:nvSpPr>
          <p:spPr>
            <a:xfrm>
              <a:off x="10489" y="3359"/>
              <a:ext cx="1018" cy="917"/>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3" name="文本框 22"/>
            <p:cNvSpPr txBox="1"/>
            <p:nvPr/>
          </p:nvSpPr>
          <p:spPr>
            <a:xfrm>
              <a:off x="10602" y="3586"/>
              <a:ext cx="874" cy="552"/>
            </a:xfrm>
            <a:prstGeom prst="rect">
              <a:avLst/>
            </a:prstGeom>
            <a:noFill/>
          </p:spPr>
          <p:txBody>
            <a:bodyPr>
              <a:noAutofit/>
            </a:bodyPr>
            <a:p>
              <a:pPr algn="ctr">
                <a:defRPr/>
              </a:pPr>
              <a:r>
                <a:rPr lang="en-US" sz="1400">
                  <a:solidFill>
                    <a:srgbClr val="000066"/>
                  </a:solidFill>
                  <a:latin typeface="+mj-ea"/>
                  <a:ea typeface="+mj-ea"/>
                </a:rPr>
                <a:t>0</a:t>
              </a:r>
              <a:endParaRPr lang="en-US" sz="1400">
                <a:solidFill>
                  <a:srgbClr val="000066"/>
                </a:solidFill>
                <a:latin typeface="+mj-ea"/>
                <a:ea typeface="+mj-ea"/>
              </a:endParaRPr>
            </a:p>
          </p:txBody>
        </p:sp>
      </p:grpSp>
      <p:cxnSp>
        <p:nvCxnSpPr>
          <p:cNvPr id="24" name="曲线连接符 23"/>
          <p:cNvCxnSpPr/>
          <p:nvPr/>
        </p:nvCxnSpPr>
        <p:spPr>
          <a:xfrm rot="10800000" flipV="1">
            <a:off x="6334760" y="1919605"/>
            <a:ext cx="396875" cy="716915"/>
          </a:xfrm>
          <a:prstGeom prst="curvedConnector2">
            <a:avLst/>
          </a:prstGeom>
          <a:solidFill>
            <a:schemeClr val="accent1"/>
          </a:solidFill>
          <a:ln w="9525" cap="flat" cmpd="sng" algn="ctr">
            <a:solidFill>
              <a:schemeClr val="tx1"/>
            </a:solidFill>
            <a:prstDash val="solid"/>
            <a:round/>
            <a:headEnd type="none" w="med" len="med"/>
            <a:tailEnd type="arrow" w="med" len="med"/>
          </a:ln>
        </p:spPr>
      </p:cxnSp>
      <p:cxnSp>
        <p:nvCxnSpPr>
          <p:cNvPr id="25" name="曲线连接符 24"/>
          <p:cNvCxnSpPr/>
          <p:nvPr/>
        </p:nvCxnSpPr>
        <p:spPr>
          <a:xfrm>
            <a:off x="7359015" y="1948180"/>
            <a:ext cx="370205" cy="688340"/>
          </a:xfrm>
          <a:prstGeom prst="curvedConnector2">
            <a:avLst/>
          </a:prstGeom>
          <a:solidFill>
            <a:schemeClr val="accent1"/>
          </a:solidFill>
          <a:ln w="9525" cap="flat" cmpd="sng" algn="ctr">
            <a:solidFill>
              <a:schemeClr val="tx1"/>
            </a:solidFill>
            <a:prstDash val="solid"/>
            <a:round/>
            <a:headEnd type="none" w="med" len="med"/>
            <a:tailEnd type="arrow" w="med" len="med"/>
          </a:ln>
        </p:spPr>
      </p:cxnSp>
      <p:grpSp>
        <p:nvGrpSpPr>
          <p:cNvPr id="30" name="组合 29"/>
          <p:cNvGrpSpPr/>
          <p:nvPr/>
        </p:nvGrpSpPr>
        <p:grpSpPr>
          <a:xfrm rot="0">
            <a:off x="6425565" y="3529330"/>
            <a:ext cx="341630" cy="342265"/>
            <a:chOff x="10489" y="3359"/>
            <a:chExt cx="1018" cy="917"/>
          </a:xfrm>
        </p:grpSpPr>
        <p:sp>
          <p:nvSpPr>
            <p:cNvPr id="31" name="椭圆 30"/>
            <p:cNvSpPr/>
            <p:nvPr/>
          </p:nvSpPr>
          <p:spPr>
            <a:xfrm>
              <a:off x="10489" y="3359"/>
              <a:ext cx="1018" cy="917"/>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2" name="文本框 31"/>
            <p:cNvSpPr txBox="1"/>
            <p:nvPr/>
          </p:nvSpPr>
          <p:spPr>
            <a:xfrm>
              <a:off x="10602" y="3479"/>
              <a:ext cx="874" cy="552"/>
            </a:xfrm>
            <a:prstGeom prst="rect">
              <a:avLst/>
            </a:prstGeom>
            <a:noFill/>
          </p:spPr>
          <p:txBody>
            <a:bodyPr>
              <a:noAutofit/>
            </a:bodyPr>
            <a:p>
              <a:pPr algn="ctr">
                <a:defRPr/>
              </a:pPr>
              <a:r>
                <a:rPr lang="en-US" sz="1400">
                  <a:solidFill>
                    <a:srgbClr val="000066"/>
                  </a:solidFill>
                  <a:latin typeface="+mj-ea"/>
                  <a:ea typeface="+mj-ea"/>
                </a:rPr>
                <a:t>0</a:t>
              </a:r>
              <a:endParaRPr lang="en-US" sz="1400">
                <a:solidFill>
                  <a:srgbClr val="000066"/>
                </a:solidFill>
                <a:latin typeface="+mj-ea"/>
                <a:ea typeface="+mj-ea"/>
              </a:endParaRPr>
            </a:p>
          </p:txBody>
        </p:sp>
      </p:grpSp>
      <p:grpSp>
        <p:nvGrpSpPr>
          <p:cNvPr id="33" name="组合 32"/>
          <p:cNvGrpSpPr/>
          <p:nvPr/>
        </p:nvGrpSpPr>
        <p:grpSpPr>
          <a:xfrm rot="0">
            <a:off x="5705475" y="3529330"/>
            <a:ext cx="341630" cy="342265"/>
            <a:chOff x="10489" y="3359"/>
            <a:chExt cx="1018" cy="917"/>
          </a:xfrm>
        </p:grpSpPr>
        <p:sp>
          <p:nvSpPr>
            <p:cNvPr id="34" name="椭圆 33"/>
            <p:cNvSpPr/>
            <p:nvPr/>
          </p:nvSpPr>
          <p:spPr>
            <a:xfrm>
              <a:off x="10489" y="3359"/>
              <a:ext cx="1018" cy="917"/>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5" name="文本框 34"/>
            <p:cNvSpPr txBox="1"/>
            <p:nvPr/>
          </p:nvSpPr>
          <p:spPr>
            <a:xfrm>
              <a:off x="10602" y="3479"/>
              <a:ext cx="874" cy="552"/>
            </a:xfrm>
            <a:prstGeom prst="rect">
              <a:avLst/>
            </a:prstGeom>
            <a:noFill/>
          </p:spPr>
          <p:txBody>
            <a:bodyPr>
              <a:noAutofit/>
            </a:bodyPr>
            <a:p>
              <a:pPr algn="ctr">
                <a:defRPr/>
              </a:pPr>
              <a:r>
                <a:rPr lang="en-US" sz="1400">
                  <a:solidFill>
                    <a:srgbClr val="000066"/>
                  </a:solidFill>
                  <a:latin typeface="+mj-ea"/>
                  <a:ea typeface="+mj-ea"/>
                </a:rPr>
                <a:t>1</a:t>
              </a:r>
              <a:endParaRPr lang="en-US" sz="1400">
                <a:solidFill>
                  <a:srgbClr val="000066"/>
                </a:solidFill>
                <a:latin typeface="+mj-ea"/>
                <a:ea typeface="+mj-ea"/>
              </a:endParaRPr>
            </a:p>
          </p:txBody>
        </p:sp>
      </p:grpSp>
      <p:grpSp>
        <p:nvGrpSpPr>
          <p:cNvPr id="29" name="组合 28"/>
          <p:cNvGrpSpPr/>
          <p:nvPr/>
        </p:nvGrpSpPr>
        <p:grpSpPr>
          <a:xfrm rot="0">
            <a:off x="8002270" y="3528060"/>
            <a:ext cx="341630" cy="342265"/>
            <a:chOff x="10489" y="3359"/>
            <a:chExt cx="1018" cy="917"/>
          </a:xfrm>
        </p:grpSpPr>
        <p:sp>
          <p:nvSpPr>
            <p:cNvPr id="36" name="椭圆 35"/>
            <p:cNvSpPr/>
            <p:nvPr/>
          </p:nvSpPr>
          <p:spPr>
            <a:xfrm>
              <a:off x="10489" y="3359"/>
              <a:ext cx="1018" cy="917"/>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7" name="文本框 36"/>
            <p:cNvSpPr txBox="1"/>
            <p:nvPr/>
          </p:nvSpPr>
          <p:spPr>
            <a:xfrm>
              <a:off x="10602" y="3479"/>
              <a:ext cx="874" cy="552"/>
            </a:xfrm>
            <a:prstGeom prst="rect">
              <a:avLst/>
            </a:prstGeom>
            <a:noFill/>
          </p:spPr>
          <p:txBody>
            <a:bodyPr>
              <a:noAutofit/>
            </a:bodyPr>
            <a:p>
              <a:pPr algn="ctr">
                <a:defRPr/>
              </a:pPr>
              <a:r>
                <a:rPr lang="en-US" sz="1400">
                  <a:solidFill>
                    <a:srgbClr val="000066"/>
                  </a:solidFill>
                  <a:latin typeface="+mj-ea"/>
                  <a:ea typeface="+mj-ea"/>
                </a:rPr>
                <a:t>0</a:t>
              </a:r>
              <a:endParaRPr lang="en-US" sz="1400">
                <a:solidFill>
                  <a:srgbClr val="000066"/>
                </a:solidFill>
                <a:latin typeface="+mj-ea"/>
                <a:ea typeface="+mj-ea"/>
              </a:endParaRPr>
            </a:p>
          </p:txBody>
        </p:sp>
      </p:grpSp>
      <p:grpSp>
        <p:nvGrpSpPr>
          <p:cNvPr id="38" name="组合 37"/>
          <p:cNvGrpSpPr/>
          <p:nvPr/>
        </p:nvGrpSpPr>
        <p:grpSpPr>
          <a:xfrm rot="0">
            <a:off x="7282180" y="3528060"/>
            <a:ext cx="341630" cy="342265"/>
            <a:chOff x="10489" y="3359"/>
            <a:chExt cx="1018" cy="917"/>
          </a:xfrm>
        </p:grpSpPr>
        <p:sp>
          <p:nvSpPr>
            <p:cNvPr id="39" name="椭圆 38"/>
            <p:cNvSpPr/>
            <p:nvPr/>
          </p:nvSpPr>
          <p:spPr>
            <a:xfrm>
              <a:off x="10489" y="3359"/>
              <a:ext cx="1018" cy="917"/>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0" name="文本框 39"/>
            <p:cNvSpPr txBox="1"/>
            <p:nvPr/>
          </p:nvSpPr>
          <p:spPr>
            <a:xfrm>
              <a:off x="10602" y="3479"/>
              <a:ext cx="874" cy="552"/>
            </a:xfrm>
            <a:prstGeom prst="rect">
              <a:avLst/>
            </a:prstGeom>
            <a:noFill/>
          </p:spPr>
          <p:txBody>
            <a:bodyPr>
              <a:noAutofit/>
            </a:bodyPr>
            <a:p>
              <a:pPr algn="ctr">
                <a:defRPr/>
              </a:pPr>
              <a:r>
                <a:rPr lang="en-US" sz="1400">
                  <a:solidFill>
                    <a:srgbClr val="000066"/>
                  </a:solidFill>
                  <a:latin typeface="+mj-ea"/>
                  <a:ea typeface="+mj-ea"/>
                </a:rPr>
                <a:t>1</a:t>
              </a:r>
              <a:endParaRPr lang="en-US" sz="1400">
                <a:solidFill>
                  <a:srgbClr val="000066"/>
                </a:solidFill>
                <a:latin typeface="+mj-ea"/>
                <a:ea typeface="+mj-ea"/>
              </a:endParaRPr>
            </a:p>
          </p:txBody>
        </p:sp>
      </p:grpSp>
      <p:cxnSp>
        <p:nvCxnSpPr>
          <p:cNvPr id="42" name="曲线连接符 41"/>
          <p:cNvCxnSpPr/>
          <p:nvPr/>
        </p:nvCxnSpPr>
        <p:spPr>
          <a:xfrm rot="5400000">
            <a:off x="5926455" y="3183890"/>
            <a:ext cx="354330" cy="426720"/>
          </a:xfrm>
          <a:prstGeom prst="curvedConnector3">
            <a:avLst>
              <a:gd name="adj1" fmla="val 50000"/>
            </a:avLst>
          </a:prstGeom>
          <a:solidFill>
            <a:schemeClr val="accent1"/>
          </a:solidFill>
          <a:ln w="9525" cap="flat" cmpd="sng" algn="ctr">
            <a:solidFill>
              <a:schemeClr val="tx1"/>
            </a:solidFill>
            <a:prstDash val="solid"/>
            <a:round/>
            <a:headEnd type="none" w="med" len="med"/>
            <a:tailEnd type="arrow" w="med" len="med"/>
          </a:ln>
        </p:spPr>
      </p:cxnSp>
      <p:cxnSp>
        <p:nvCxnSpPr>
          <p:cNvPr id="43" name="曲线连接符 42"/>
          <p:cNvCxnSpPr/>
          <p:nvPr/>
        </p:nvCxnSpPr>
        <p:spPr>
          <a:xfrm rot="5400000" flipV="1">
            <a:off x="6286500" y="3250565"/>
            <a:ext cx="354330" cy="293370"/>
          </a:xfrm>
          <a:prstGeom prst="curvedConnector3">
            <a:avLst>
              <a:gd name="adj1" fmla="val 50000"/>
            </a:avLst>
          </a:prstGeom>
          <a:solidFill>
            <a:schemeClr val="accent1"/>
          </a:solidFill>
          <a:ln w="9525" cap="flat" cmpd="sng" algn="ctr">
            <a:solidFill>
              <a:schemeClr val="tx1"/>
            </a:solidFill>
            <a:prstDash val="solid"/>
            <a:round/>
            <a:headEnd type="none" w="med" len="med"/>
            <a:tailEnd type="arrow" w="med" len="med"/>
          </a:ln>
        </p:spPr>
      </p:cxnSp>
      <p:cxnSp>
        <p:nvCxnSpPr>
          <p:cNvPr id="44" name="曲线连接符 43"/>
          <p:cNvCxnSpPr/>
          <p:nvPr/>
        </p:nvCxnSpPr>
        <p:spPr>
          <a:xfrm rot="5400000">
            <a:off x="7420610" y="3264535"/>
            <a:ext cx="354330" cy="262255"/>
          </a:xfrm>
          <a:prstGeom prst="curvedConnector3">
            <a:avLst>
              <a:gd name="adj1" fmla="val 49910"/>
            </a:avLst>
          </a:prstGeom>
          <a:solidFill>
            <a:schemeClr val="accent1"/>
          </a:solidFill>
          <a:ln w="9525" cap="flat" cmpd="sng" algn="ctr">
            <a:solidFill>
              <a:schemeClr val="tx1"/>
            </a:solidFill>
            <a:prstDash val="solid"/>
            <a:round/>
            <a:headEnd type="none" w="med" len="med"/>
            <a:tailEnd type="arrow" w="med" len="med"/>
          </a:ln>
        </p:spPr>
      </p:cxnSp>
      <p:cxnSp>
        <p:nvCxnSpPr>
          <p:cNvPr id="47" name="曲线连接符 46"/>
          <p:cNvCxnSpPr/>
          <p:nvPr/>
        </p:nvCxnSpPr>
        <p:spPr>
          <a:xfrm rot="5400000" flipV="1">
            <a:off x="7796530" y="3150870"/>
            <a:ext cx="309245" cy="443865"/>
          </a:xfrm>
          <a:prstGeom prst="curvedConnector3">
            <a:avLst>
              <a:gd name="adj1" fmla="val 50103"/>
            </a:avLst>
          </a:prstGeom>
          <a:solidFill>
            <a:schemeClr val="accent1"/>
          </a:solidFill>
          <a:ln w="9525" cap="flat" cmpd="sng" algn="ctr">
            <a:solidFill>
              <a:schemeClr val="tx1"/>
            </a:solidFill>
            <a:prstDash val="solid"/>
            <a:round/>
            <a:headEnd type="none" w="med" len="med"/>
            <a:tailEnd type="arrow" w="med" len="med"/>
          </a:ln>
        </p:spPr>
      </p:cxnSp>
      <p:grpSp>
        <p:nvGrpSpPr>
          <p:cNvPr id="95" name="组合 94"/>
          <p:cNvGrpSpPr/>
          <p:nvPr/>
        </p:nvGrpSpPr>
        <p:grpSpPr>
          <a:xfrm>
            <a:off x="5364480" y="3871595"/>
            <a:ext cx="1061720" cy="650875"/>
            <a:chOff x="4579" y="8358"/>
            <a:chExt cx="1672" cy="1025"/>
          </a:xfrm>
        </p:grpSpPr>
        <p:grpSp>
          <p:nvGrpSpPr>
            <p:cNvPr id="76" name="组合 75"/>
            <p:cNvGrpSpPr/>
            <p:nvPr/>
          </p:nvGrpSpPr>
          <p:grpSpPr>
            <a:xfrm rot="0">
              <a:off x="5713" y="8845"/>
              <a:ext cx="538" cy="539"/>
              <a:chOff x="10489" y="3359"/>
              <a:chExt cx="1018" cy="917"/>
            </a:xfrm>
          </p:grpSpPr>
          <p:sp>
            <p:nvSpPr>
              <p:cNvPr id="77" name="椭圆 76"/>
              <p:cNvSpPr/>
              <p:nvPr/>
            </p:nvSpPr>
            <p:spPr>
              <a:xfrm>
                <a:off x="10489" y="3359"/>
                <a:ext cx="1018" cy="917"/>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8" name="文本框 77"/>
              <p:cNvSpPr txBox="1"/>
              <p:nvPr/>
            </p:nvSpPr>
            <p:spPr>
              <a:xfrm>
                <a:off x="10602" y="3479"/>
                <a:ext cx="874" cy="552"/>
              </a:xfrm>
              <a:prstGeom prst="rect">
                <a:avLst/>
              </a:prstGeom>
              <a:noFill/>
            </p:spPr>
            <p:txBody>
              <a:bodyPr>
                <a:noAutofit/>
              </a:bodyPr>
              <a:p>
                <a:pPr algn="ctr">
                  <a:defRPr/>
                </a:pPr>
                <a:r>
                  <a:rPr lang="en-US" sz="1400">
                    <a:solidFill>
                      <a:srgbClr val="000066"/>
                    </a:solidFill>
                    <a:latin typeface="+mj-ea"/>
                    <a:ea typeface="+mj-ea"/>
                  </a:rPr>
                  <a:t>0</a:t>
                </a:r>
                <a:endParaRPr lang="en-US" sz="1400">
                  <a:solidFill>
                    <a:srgbClr val="000066"/>
                  </a:solidFill>
                  <a:latin typeface="+mj-ea"/>
                  <a:ea typeface="+mj-ea"/>
                </a:endParaRPr>
              </a:p>
            </p:txBody>
          </p:sp>
        </p:grpSp>
        <p:grpSp>
          <p:nvGrpSpPr>
            <p:cNvPr id="79" name="组合 78"/>
            <p:cNvGrpSpPr/>
            <p:nvPr/>
          </p:nvGrpSpPr>
          <p:grpSpPr>
            <a:xfrm rot="0">
              <a:off x="4579" y="8845"/>
              <a:ext cx="538" cy="539"/>
              <a:chOff x="10489" y="3359"/>
              <a:chExt cx="1018" cy="917"/>
            </a:xfrm>
          </p:grpSpPr>
          <p:sp>
            <p:nvSpPr>
              <p:cNvPr id="80" name="椭圆 79"/>
              <p:cNvSpPr/>
              <p:nvPr/>
            </p:nvSpPr>
            <p:spPr>
              <a:xfrm>
                <a:off x="10489" y="3359"/>
                <a:ext cx="1018" cy="917"/>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1" name="文本框 80"/>
              <p:cNvSpPr txBox="1"/>
              <p:nvPr/>
            </p:nvSpPr>
            <p:spPr>
              <a:xfrm>
                <a:off x="10602" y="3479"/>
                <a:ext cx="874" cy="552"/>
              </a:xfrm>
              <a:prstGeom prst="rect">
                <a:avLst/>
              </a:prstGeom>
              <a:noFill/>
            </p:spPr>
            <p:txBody>
              <a:bodyPr>
                <a:noAutofit/>
              </a:bodyPr>
              <a:p>
                <a:pPr algn="ctr">
                  <a:defRPr/>
                </a:pPr>
                <a:r>
                  <a:rPr lang="en-US" sz="1400">
                    <a:solidFill>
                      <a:srgbClr val="000066"/>
                    </a:solidFill>
                    <a:latin typeface="+mj-ea"/>
                    <a:ea typeface="+mj-ea"/>
                  </a:rPr>
                  <a:t>1</a:t>
                </a:r>
                <a:endParaRPr lang="en-US" sz="1400">
                  <a:solidFill>
                    <a:srgbClr val="000066"/>
                  </a:solidFill>
                  <a:latin typeface="+mj-ea"/>
                  <a:ea typeface="+mj-ea"/>
                </a:endParaRPr>
              </a:p>
            </p:txBody>
          </p:sp>
        </p:grpSp>
        <p:cxnSp>
          <p:nvCxnSpPr>
            <p:cNvPr id="82" name="曲线连接符 81"/>
            <p:cNvCxnSpPr/>
            <p:nvPr/>
          </p:nvCxnSpPr>
          <p:spPr>
            <a:xfrm rot="5400000" flipV="1">
              <a:off x="5412" y="8274"/>
              <a:ext cx="487" cy="654"/>
            </a:xfrm>
            <a:prstGeom prst="curvedConnector3">
              <a:avLst>
                <a:gd name="adj1" fmla="val 50000"/>
              </a:avLst>
            </a:prstGeom>
            <a:solidFill>
              <a:schemeClr val="accent1"/>
            </a:solidFill>
            <a:ln w="9525" cap="flat" cmpd="sng" algn="ctr">
              <a:solidFill>
                <a:schemeClr val="tx1"/>
              </a:solidFill>
              <a:prstDash val="solid"/>
              <a:round/>
              <a:headEnd type="none" w="med" len="med"/>
              <a:tailEnd type="arrow" w="med" len="med"/>
            </a:ln>
          </p:spPr>
        </p:cxnSp>
        <p:cxnSp>
          <p:nvCxnSpPr>
            <p:cNvPr id="83" name="曲线连接符 82"/>
            <p:cNvCxnSpPr/>
            <p:nvPr/>
          </p:nvCxnSpPr>
          <p:spPr>
            <a:xfrm rot="5400000">
              <a:off x="4820" y="8408"/>
              <a:ext cx="558" cy="458"/>
            </a:xfrm>
            <a:prstGeom prst="curvedConnector3">
              <a:avLst>
                <a:gd name="adj1" fmla="val 50000"/>
              </a:avLst>
            </a:prstGeom>
            <a:solidFill>
              <a:schemeClr val="accent1"/>
            </a:solidFill>
            <a:ln w="9525" cap="flat" cmpd="sng" algn="ctr">
              <a:solidFill>
                <a:schemeClr val="tx1"/>
              </a:solidFill>
              <a:prstDash val="solid"/>
              <a:round/>
              <a:headEnd type="none" w="med" len="med"/>
              <a:tailEnd type="arrow" w="med" len="med"/>
            </a:ln>
          </p:spPr>
        </p:cxnSp>
      </p:grpSp>
      <p:cxnSp>
        <p:nvCxnSpPr>
          <p:cNvPr id="92" name="直接连接符 91"/>
          <p:cNvCxnSpPr/>
          <p:nvPr/>
        </p:nvCxnSpPr>
        <p:spPr>
          <a:xfrm flipV="1">
            <a:off x="5508625" y="3211195"/>
            <a:ext cx="2872105" cy="6985"/>
          </a:xfrm>
          <a:prstGeom prst="line">
            <a:avLst/>
          </a:prstGeom>
          <a:solidFill>
            <a:schemeClr val="accent1"/>
          </a:solidFill>
          <a:ln w="38100" cap="flat" cmpd="sng" algn="ctr">
            <a:solidFill>
              <a:srgbClr val="FF0000"/>
            </a:solidFill>
            <a:prstDash val="solid"/>
            <a:round/>
            <a:headEnd type="none" w="med" len="med"/>
            <a:tailEnd type="none" w="med" len="med"/>
          </a:ln>
        </p:spPr>
      </p:cxnSp>
      <p:sp>
        <p:nvSpPr>
          <p:cNvPr id="93" name="文本框 92"/>
          <p:cNvSpPr txBox="1"/>
          <p:nvPr/>
        </p:nvSpPr>
        <p:spPr>
          <a:xfrm>
            <a:off x="5323840" y="2762885"/>
            <a:ext cx="669925" cy="368300"/>
          </a:xfrm>
          <a:prstGeom prst="rect">
            <a:avLst/>
          </a:prstGeom>
          <a:noFill/>
        </p:spPr>
        <p:txBody>
          <a:bodyPr wrap="square" rtlCol="0">
            <a:spAutoFit/>
          </a:bodyPr>
          <a:p>
            <a:r>
              <a:rPr lang="zh-CN" altLang="en-US"/>
              <a:t>①</a:t>
            </a:r>
            <a:endParaRPr lang="zh-CN" altLang="en-US"/>
          </a:p>
        </p:txBody>
      </p:sp>
      <p:cxnSp>
        <p:nvCxnSpPr>
          <p:cNvPr id="94" name="直接连接符 93"/>
          <p:cNvCxnSpPr/>
          <p:nvPr/>
        </p:nvCxnSpPr>
        <p:spPr>
          <a:xfrm>
            <a:off x="5220335" y="4004945"/>
            <a:ext cx="3744595" cy="0"/>
          </a:xfrm>
          <a:prstGeom prst="line">
            <a:avLst/>
          </a:prstGeom>
          <a:solidFill>
            <a:schemeClr val="accent1"/>
          </a:solidFill>
          <a:ln w="38100" cap="flat" cmpd="sng" algn="ctr">
            <a:solidFill>
              <a:srgbClr val="FF0000"/>
            </a:solidFill>
            <a:prstDash val="solid"/>
            <a:round/>
            <a:headEnd type="none" w="med" len="med"/>
            <a:tailEnd type="none" w="med" len="med"/>
          </a:ln>
        </p:spPr>
      </p:cxnSp>
      <p:cxnSp>
        <p:nvCxnSpPr>
          <p:cNvPr id="98" name="直接连接符 97"/>
          <p:cNvCxnSpPr/>
          <p:nvPr/>
        </p:nvCxnSpPr>
        <p:spPr>
          <a:xfrm flipV="1">
            <a:off x="4805045" y="4699000"/>
            <a:ext cx="4375785" cy="17145"/>
          </a:xfrm>
          <a:prstGeom prst="line">
            <a:avLst/>
          </a:prstGeom>
          <a:solidFill>
            <a:schemeClr val="accent1"/>
          </a:solidFill>
          <a:ln w="38100" cap="flat" cmpd="sng" algn="ctr">
            <a:solidFill>
              <a:srgbClr val="FF0000"/>
            </a:solidFill>
            <a:prstDash val="solid"/>
            <a:round/>
            <a:headEnd type="none" w="med" len="med"/>
            <a:tailEnd type="none" w="med" len="med"/>
          </a:ln>
        </p:spPr>
      </p:cxnSp>
      <p:sp>
        <p:nvSpPr>
          <p:cNvPr id="99" name="文本框 98"/>
          <p:cNvSpPr txBox="1"/>
          <p:nvPr/>
        </p:nvSpPr>
        <p:spPr>
          <a:xfrm>
            <a:off x="5048885" y="3472180"/>
            <a:ext cx="669925" cy="368300"/>
          </a:xfrm>
          <a:prstGeom prst="rect">
            <a:avLst/>
          </a:prstGeom>
          <a:noFill/>
        </p:spPr>
        <p:txBody>
          <a:bodyPr wrap="square" rtlCol="0">
            <a:spAutoFit/>
          </a:bodyPr>
          <a:p>
            <a:r>
              <a:rPr lang="zh-CN" altLang="en-US"/>
              <a:t>②</a:t>
            </a:r>
            <a:endParaRPr lang="zh-CN" altLang="en-US"/>
          </a:p>
        </p:txBody>
      </p:sp>
      <p:sp>
        <p:nvSpPr>
          <p:cNvPr id="100" name="文本框 99"/>
          <p:cNvSpPr txBox="1"/>
          <p:nvPr/>
        </p:nvSpPr>
        <p:spPr>
          <a:xfrm>
            <a:off x="4732655" y="4181475"/>
            <a:ext cx="669925" cy="368300"/>
          </a:xfrm>
          <a:prstGeom prst="rect">
            <a:avLst/>
          </a:prstGeom>
          <a:noFill/>
        </p:spPr>
        <p:txBody>
          <a:bodyPr wrap="square" rtlCol="0">
            <a:spAutoFit/>
          </a:bodyPr>
          <a:p>
            <a:r>
              <a:rPr lang="zh-CN" altLang="en-US"/>
              <a:t>③</a:t>
            </a:r>
            <a:endParaRPr lang="zh-CN" altLang="en-US"/>
          </a:p>
        </p:txBody>
      </p:sp>
      <p:sp>
        <p:nvSpPr>
          <p:cNvPr id="101" name="文本框 100"/>
          <p:cNvSpPr txBox="1"/>
          <p:nvPr/>
        </p:nvSpPr>
        <p:spPr>
          <a:xfrm>
            <a:off x="755650" y="5229225"/>
            <a:ext cx="8209280" cy="869950"/>
          </a:xfrm>
          <a:prstGeom prst="rect">
            <a:avLst/>
          </a:prstGeom>
          <a:noFill/>
        </p:spPr>
        <p:txBody>
          <a:bodyPr wrap="square" rtlCol="0">
            <a:noAutofit/>
          </a:bodyPr>
          <a:p>
            <a:r>
              <a:rPr lang="zh-CN" altLang="en-US"/>
              <a:t>①表示第一个元素的选择与不选择，②表示第二个元素的选择与不选择，③表示第三个元素的选择与不选择。从根节点到叶子节点都是一个</a:t>
            </a:r>
            <a:r>
              <a:rPr lang="zh-CN" altLang="en-US"/>
              <a:t>子集。</a:t>
            </a:r>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0"/>
          </p:nvPr>
        </p:nvSpPr>
        <p:spPr/>
        <p:txBody>
          <a:bodyPr/>
          <a:p>
            <a:pPr>
              <a:defRPr/>
            </a:pPr>
            <a:r>
              <a:rPr lang="de-DE" altLang="en-US"/>
              <a:t>Page </a:t>
            </a:r>
            <a:r>
              <a:rPr lang="de-DE" altLang="en-US">
                <a:sym typeface="MS UI Gothic" panose="020B0600070205080204" pitchFamily="34" charset="-128"/>
              </a:rPr>
              <a:t></a:t>
            </a:r>
            <a:r>
              <a:rPr lang="de-DE" altLang="en-US"/>
              <a:t> </a:t>
            </a:r>
            <a:fld id="{AB2E83DC-661B-4DCC-B4A3-95AD0DF58E27}" type="slidenum">
              <a:rPr lang="zh-CN" altLang="en-US" smtClean="0"/>
            </a:fld>
            <a:endParaRPr lang="en-US" altLang="zh-CN"/>
          </a:p>
        </p:txBody>
      </p:sp>
      <p:sp>
        <p:nvSpPr>
          <p:cNvPr id="11" name="Rectangle 2"/>
          <p:cNvSpPr txBox="1">
            <a:spLocks noChangeArrowheads="1"/>
          </p:cNvSpPr>
          <p:nvPr/>
        </p:nvSpPr>
        <p:spPr bwMode="auto">
          <a:xfrm>
            <a:off x="395605" y="367030"/>
            <a:ext cx="7792720"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sz="4400">
                <a:solidFill>
                  <a:srgbClr val="333399"/>
                </a:solidFill>
                <a:latin typeface="+mj-lt"/>
                <a:ea typeface="+mj-ea"/>
                <a:cs typeface="+mj-cs"/>
              </a:defRPr>
            </a:lvl1pPr>
            <a:lvl2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charset="-122"/>
              </a:defRPr>
            </a:lvl5pPr>
            <a:lvl6pPr marL="457200" algn="l" rtl="0" fontAlgn="base">
              <a:spcBef>
                <a:spcPct val="0"/>
              </a:spcBef>
              <a:spcAft>
                <a:spcPct val="0"/>
              </a:spcAft>
              <a:defRPr sz="4400">
                <a:solidFill>
                  <a:srgbClr val="333399"/>
                </a:solidFill>
                <a:latin typeface="Arial" panose="020B0604020202020204" pitchFamily="34" charset="0"/>
                <a:ea typeface="黑体" panose="02010609060101010101" charset="-122"/>
              </a:defRPr>
            </a:lvl6pPr>
            <a:lvl7pPr marL="914400" algn="l" rtl="0" fontAlgn="base">
              <a:spcBef>
                <a:spcPct val="0"/>
              </a:spcBef>
              <a:spcAft>
                <a:spcPct val="0"/>
              </a:spcAft>
              <a:defRPr sz="4400">
                <a:solidFill>
                  <a:srgbClr val="333399"/>
                </a:solidFill>
                <a:latin typeface="Arial" panose="020B0604020202020204" pitchFamily="34" charset="0"/>
                <a:ea typeface="黑体" panose="02010609060101010101" charset="-122"/>
              </a:defRPr>
            </a:lvl7pPr>
            <a:lvl8pPr marL="1371600" algn="l" rtl="0" fontAlgn="base">
              <a:spcBef>
                <a:spcPct val="0"/>
              </a:spcBef>
              <a:spcAft>
                <a:spcPct val="0"/>
              </a:spcAft>
              <a:defRPr sz="4400">
                <a:solidFill>
                  <a:srgbClr val="333399"/>
                </a:solidFill>
                <a:latin typeface="Arial" panose="020B0604020202020204" pitchFamily="34" charset="0"/>
                <a:ea typeface="黑体" panose="02010609060101010101" charset="-122"/>
              </a:defRPr>
            </a:lvl8pPr>
            <a:lvl9pPr marL="1828800" algn="l" rtl="0" fontAlgn="base">
              <a:spcBef>
                <a:spcPct val="0"/>
              </a:spcBef>
              <a:spcAft>
                <a:spcPct val="0"/>
              </a:spcAft>
              <a:defRPr sz="4400">
                <a:solidFill>
                  <a:srgbClr val="333399"/>
                </a:solidFill>
                <a:latin typeface="Arial" panose="020B0604020202020204" pitchFamily="34" charset="0"/>
                <a:ea typeface="黑体" panose="02010609060101010101" charset="-122"/>
              </a:defRPr>
            </a:lvl9pPr>
          </a:lstStyle>
          <a:p>
            <a:pPr eaLnBrk="1" hangingPunct="1">
              <a:buFont typeface="Wingdings" panose="05000000000000000000" pitchFamily="2" charset="2"/>
              <a:buNone/>
              <a:defRPr/>
            </a:pPr>
            <a:r>
              <a:rPr lang="en-US" altLang="zh-CN" sz="3600" kern="0" smtClean="0"/>
              <a:t>2</a:t>
            </a:r>
            <a:r>
              <a:rPr lang="zh-CN" altLang="en-US" sz="3600" kern="0" smtClean="0"/>
              <a:t>.</a:t>
            </a:r>
            <a:r>
              <a:rPr lang="en-US" altLang="zh-CN" sz="3600" kern="0" smtClean="0"/>
              <a:t>2</a:t>
            </a:r>
            <a:r>
              <a:rPr lang="zh-CN" altLang="en-US" sz="3600" kern="0" smtClean="0"/>
              <a:t>子集</a:t>
            </a:r>
            <a:r>
              <a:rPr lang="en-US" altLang="zh-CN" sz="3600" kern="0" smtClean="0"/>
              <a:t>I(</a:t>
            </a:r>
            <a:r>
              <a:rPr lang="zh-CN" altLang="en-US" sz="3600" kern="0" smtClean="0"/>
              <a:t>没有重复元素的子集</a:t>
            </a:r>
            <a:r>
              <a:rPr lang="en-US" altLang="zh-CN" sz="3600" kern="0" smtClean="0"/>
              <a:t>)</a:t>
            </a:r>
            <a:endParaRPr lang="en-US" altLang="zh-CN" sz="3600" kern="0" smtClean="0"/>
          </a:p>
        </p:txBody>
      </p:sp>
      <p:sp>
        <p:nvSpPr>
          <p:cNvPr id="14" name="文本框 13"/>
          <p:cNvSpPr txBox="1"/>
          <p:nvPr/>
        </p:nvSpPr>
        <p:spPr>
          <a:xfrm>
            <a:off x="899795" y="1412875"/>
            <a:ext cx="6430010" cy="780415"/>
          </a:xfrm>
          <a:prstGeom prst="rect">
            <a:avLst/>
          </a:prstGeom>
          <a:noFill/>
        </p:spPr>
        <p:txBody>
          <a:bodyPr wrap="square" rtlCol="0">
            <a:noAutofit/>
          </a:bodyPr>
          <a:p>
            <a:r>
              <a:rPr lang="zh-CN" altLang="en-US"/>
              <a:t>源码实现</a:t>
            </a:r>
            <a:r>
              <a:rPr lang="zh-CN" altLang="en-US"/>
              <a:t>示例：</a:t>
            </a:r>
            <a:endParaRPr lang="zh-CN" altLang="en-US"/>
          </a:p>
        </p:txBody>
      </p:sp>
      <p:pic>
        <p:nvPicPr>
          <p:cNvPr id="2" name="图片 1"/>
          <p:cNvPicPr>
            <a:picLocks noChangeAspect="1"/>
          </p:cNvPicPr>
          <p:nvPr/>
        </p:nvPicPr>
        <p:blipFill>
          <a:blip r:embed="rId1"/>
          <a:stretch>
            <a:fillRect/>
          </a:stretch>
        </p:blipFill>
        <p:spPr>
          <a:xfrm>
            <a:off x="2268220" y="1844675"/>
            <a:ext cx="4781550" cy="382905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0"/>
          </p:nvPr>
        </p:nvSpPr>
        <p:spPr/>
        <p:txBody>
          <a:bodyPr/>
          <a:p>
            <a:pPr>
              <a:defRPr/>
            </a:pPr>
            <a:r>
              <a:rPr lang="de-DE" altLang="en-US"/>
              <a:t>Page </a:t>
            </a:r>
            <a:r>
              <a:rPr lang="de-DE" altLang="en-US">
                <a:sym typeface="MS UI Gothic" panose="020B0600070205080204" pitchFamily="34" charset="-128"/>
              </a:rPr>
              <a:t></a:t>
            </a:r>
            <a:r>
              <a:rPr lang="de-DE" altLang="en-US"/>
              <a:t> </a:t>
            </a:r>
            <a:fld id="{AB2E83DC-661B-4DCC-B4A3-95AD0DF58E27}" type="slidenum">
              <a:rPr lang="zh-CN" altLang="en-US" smtClean="0"/>
            </a:fld>
            <a:endParaRPr lang="en-US" altLang="zh-CN"/>
          </a:p>
        </p:txBody>
      </p:sp>
      <p:sp>
        <p:nvSpPr>
          <p:cNvPr id="11" name="Rectangle 2"/>
          <p:cNvSpPr txBox="1">
            <a:spLocks noChangeArrowheads="1"/>
          </p:cNvSpPr>
          <p:nvPr/>
        </p:nvSpPr>
        <p:spPr bwMode="auto">
          <a:xfrm>
            <a:off x="395605" y="367030"/>
            <a:ext cx="7792720"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sz="4400">
                <a:solidFill>
                  <a:srgbClr val="333399"/>
                </a:solidFill>
                <a:latin typeface="+mj-lt"/>
                <a:ea typeface="+mj-ea"/>
                <a:cs typeface="+mj-cs"/>
              </a:defRPr>
            </a:lvl1pPr>
            <a:lvl2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charset="-122"/>
              </a:defRPr>
            </a:lvl5pPr>
            <a:lvl6pPr marL="457200" algn="l" rtl="0" fontAlgn="base">
              <a:spcBef>
                <a:spcPct val="0"/>
              </a:spcBef>
              <a:spcAft>
                <a:spcPct val="0"/>
              </a:spcAft>
              <a:defRPr sz="4400">
                <a:solidFill>
                  <a:srgbClr val="333399"/>
                </a:solidFill>
                <a:latin typeface="Arial" panose="020B0604020202020204" pitchFamily="34" charset="0"/>
                <a:ea typeface="黑体" panose="02010609060101010101" charset="-122"/>
              </a:defRPr>
            </a:lvl6pPr>
            <a:lvl7pPr marL="914400" algn="l" rtl="0" fontAlgn="base">
              <a:spcBef>
                <a:spcPct val="0"/>
              </a:spcBef>
              <a:spcAft>
                <a:spcPct val="0"/>
              </a:spcAft>
              <a:defRPr sz="4400">
                <a:solidFill>
                  <a:srgbClr val="333399"/>
                </a:solidFill>
                <a:latin typeface="Arial" panose="020B0604020202020204" pitchFamily="34" charset="0"/>
                <a:ea typeface="黑体" panose="02010609060101010101" charset="-122"/>
              </a:defRPr>
            </a:lvl7pPr>
            <a:lvl8pPr marL="1371600" algn="l" rtl="0" fontAlgn="base">
              <a:spcBef>
                <a:spcPct val="0"/>
              </a:spcBef>
              <a:spcAft>
                <a:spcPct val="0"/>
              </a:spcAft>
              <a:defRPr sz="4400">
                <a:solidFill>
                  <a:srgbClr val="333399"/>
                </a:solidFill>
                <a:latin typeface="Arial" panose="020B0604020202020204" pitchFamily="34" charset="0"/>
                <a:ea typeface="黑体" panose="02010609060101010101" charset="-122"/>
              </a:defRPr>
            </a:lvl8pPr>
            <a:lvl9pPr marL="1828800" algn="l" rtl="0" fontAlgn="base">
              <a:spcBef>
                <a:spcPct val="0"/>
              </a:spcBef>
              <a:spcAft>
                <a:spcPct val="0"/>
              </a:spcAft>
              <a:defRPr sz="4400">
                <a:solidFill>
                  <a:srgbClr val="333399"/>
                </a:solidFill>
                <a:latin typeface="Arial" panose="020B0604020202020204" pitchFamily="34" charset="0"/>
                <a:ea typeface="黑体" panose="02010609060101010101" charset="-122"/>
              </a:defRPr>
            </a:lvl9pPr>
          </a:lstStyle>
          <a:p>
            <a:pPr eaLnBrk="1" hangingPunct="1">
              <a:buFont typeface="Wingdings" panose="05000000000000000000" pitchFamily="2" charset="2"/>
              <a:buNone/>
              <a:defRPr/>
            </a:pPr>
            <a:r>
              <a:rPr lang="en-US" altLang="zh-CN" sz="3600" kern="0" smtClean="0"/>
              <a:t>2</a:t>
            </a:r>
            <a:r>
              <a:rPr lang="zh-CN" altLang="en-US" sz="3600" kern="0" smtClean="0"/>
              <a:t>.</a:t>
            </a:r>
            <a:r>
              <a:rPr lang="en-US" altLang="zh-CN" sz="3600" kern="0" smtClean="0"/>
              <a:t>2</a:t>
            </a:r>
            <a:r>
              <a:rPr lang="zh-CN" altLang="en-US" sz="3600" kern="0" smtClean="0"/>
              <a:t>子集</a:t>
            </a:r>
            <a:r>
              <a:rPr lang="en-US" altLang="zh-CN" sz="3600" kern="0" smtClean="0"/>
              <a:t>I(</a:t>
            </a:r>
            <a:r>
              <a:rPr lang="zh-CN" altLang="en-US" sz="3600" kern="0" smtClean="0"/>
              <a:t>没有重复元素的全排列</a:t>
            </a:r>
            <a:r>
              <a:rPr lang="en-US" altLang="zh-CN" sz="3600" kern="0" smtClean="0"/>
              <a:t>)</a:t>
            </a:r>
            <a:endParaRPr lang="en-US" altLang="zh-CN" sz="3600" kern="0" smtClean="0"/>
          </a:p>
        </p:txBody>
      </p:sp>
      <p:sp>
        <p:nvSpPr>
          <p:cNvPr id="14" name="文本框 13"/>
          <p:cNvSpPr txBox="1"/>
          <p:nvPr/>
        </p:nvSpPr>
        <p:spPr>
          <a:xfrm>
            <a:off x="899795" y="1412875"/>
            <a:ext cx="6430010" cy="780415"/>
          </a:xfrm>
          <a:prstGeom prst="rect">
            <a:avLst/>
          </a:prstGeom>
          <a:noFill/>
        </p:spPr>
        <p:txBody>
          <a:bodyPr wrap="square" rtlCol="0">
            <a:noAutofit/>
          </a:bodyPr>
          <a:p>
            <a:r>
              <a:rPr lang="zh-CN" altLang="en-US"/>
              <a:t>运行流程：代码其中的一个</a:t>
            </a:r>
            <a:r>
              <a:rPr lang="zh-CN" altLang="en-US"/>
              <a:t>状态</a:t>
            </a:r>
            <a:endParaRPr lang="zh-CN" altLang="en-US"/>
          </a:p>
        </p:txBody>
      </p:sp>
      <p:sp>
        <p:nvSpPr>
          <p:cNvPr id="5" name="文本框 4"/>
          <p:cNvSpPr txBox="1"/>
          <p:nvPr/>
        </p:nvSpPr>
        <p:spPr>
          <a:xfrm>
            <a:off x="6161405" y="1917065"/>
            <a:ext cx="2982595" cy="1023620"/>
          </a:xfrm>
          <a:prstGeom prst="rect">
            <a:avLst/>
          </a:prstGeom>
          <a:gradFill>
            <a:gsLst>
              <a:gs pos="50000">
                <a:schemeClr val="accent1"/>
              </a:gs>
              <a:gs pos="0">
                <a:schemeClr val="accent1">
                  <a:lumMod val="25000"/>
                  <a:lumOff val="75000"/>
                </a:schemeClr>
              </a:gs>
              <a:gs pos="100000">
                <a:schemeClr val="accent1">
                  <a:lumMod val="85000"/>
                </a:schemeClr>
              </a:gs>
            </a:gsLst>
            <a:lin ang="5400000" scaled="1"/>
          </a:gradFill>
          <a:ln>
            <a:gradFill>
              <a:gsLst>
                <a:gs pos="50000">
                  <a:schemeClr val="accent3"/>
                </a:gs>
                <a:gs pos="0">
                  <a:schemeClr val="accent3">
                    <a:lumMod val="25000"/>
                    <a:lumOff val="75000"/>
                  </a:schemeClr>
                </a:gs>
                <a:gs pos="100000">
                  <a:schemeClr val="accent3">
                    <a:lumMod val="85000"/>
                  </a:schemeClr>
                </a:gs>
              </a:gsLst>
              <a:lin ang="5400000" scaled="0"/>
            </a:gradFill>
          </a:ln>
        </p:spPr>
        <p:txBody>
          <a:bodyPr wrap="square" rtlCol="0">
            <a:noAutofit/>
          </a:bodyPr>
          <a:p>
            <a:pPr algn="just"/>
            <a:r>
              <a:rPr lang="en-US" altLang="zh-CN">
                <a:latin typeface="Times New Roman" panose="02020603050405020304" pitchFamily="18" charset="0"/>
                <a:cs typeface="Times New Roman" panose="02020603050405020304" pitchFamily="18" charset="0"/>
              </a:rPr>
              <a:t>temp.append(nums[n])</a:t>
            </a:r>
            <a:endParaRPr lang="en-US" altLang="zh-CN">
              <a:latin typeface="Times New Roman" panose="02020603050405020304" pitchFamily="18" charset="0"/>
              <a:cs typeface="Times New Roman" panose="02020603050405020304" pitchFamily="18" charset="0"/>
            </a:endParaRPr>
          </a:p>
          <a:p>
            <a:pPr algn="just"/>
            <a:r>
              <a:rPr lang="en-US" altLang="zh-CN">
                <a:latin typeface="Times New Roman" panose="02020603050405020304" pitchFamily="18" charset="0"/>
                <a:cs typeface="Times New Roman" panose="02020603050405020304" pitchFamily="18" charset="0"/>
              </a:rPr>
              <a:t>dfs(nums,n+1,temp)</a:t>
            </a:r>
            <a:endParaRPr lang="en-US" altLang="zh-CN">
              <a:latin typeface="Times New Roman" panose="02020603050405020304" pitchFamily="18" charset="0"/>
              <a:cs typeface="Times New Roman" panose="02020603050405020304" pitchFamily="18" charset="0"/>
            </a:endParaRPr>
          </a:p>
          <a:p>
            <a:pPr algn="just"/>
            <a:r>
              <a:rPr lang="zh-CN" altLang="en-US">
                <a:latin typeface="Times New Roman" panose="02020603050405020304" pitchFamily="18" charset="0"/>
                <a:cs typeface="Times New Roman" panose="02020603050405020304" pitchFamily="18" charset="0"/>
              </a:rPr>
              <a:t>表示进入左</a:t>
            </a:r>
            <a:r>
              <a:rPr lang="zh-CN" altLang="en-US">
                <a:latin typeface="Times New Roman" panose="02020603050405020304" pitchFamily="18" charset="0"/>
                <a:cs typeface="Times New Roman" panose="02020603050405020304" pitchFamily="18" charset="0"/>
              </a:rPr>
              <a:t>子树</a:t>
            </a:r>
            <a:endParaRPr lang="zh-CN" altLang="en-US">
              <a:latin typeface="Times New Roman" panose="02020603050405020304" pitchFamily="18" charset="0"/>
              <a:cs typeface="Times New Roman" panose="02020603050405020304" pitchFamily="18" charset="0"/>
            </a:endParaRPr>
          </a:p>
          <a:p>
            <a:pPr algn="just"/>
            <a:endParaRPr lang="zh-CN" altLang="en-US">
              <a:latin typeface="Times New Roman" panose="02020603050405020304" pitchFamily="18" charset="0"/>
              <a:cs typeface="Times New Roman" panose="02020603050405020304" pitchFamily="18" charset="0"/>
            </a:endParaRPr>
          </a:p>
        </p:txBody>
      </p:sp>
      <p:pic>
        <p:nvPicPr>
          <p:cNvPr id="2" name="图片 1"/>
          <p:cNvPicPr>
            <a:picLocks noChangeAspect="1"/>
          </p:cNvPicPr>
          <p:nvPr/>
        </p:nvPicPr>
        <p:blipFill>
          <a:blip r:embed="rId1"/>
          <a:stretch>
            <a:fillRect/>
          </a:stretch>
        </p:blipFill>
        <p:spPr>
          <a:xfrm>
            <a:off x="755650" y="1772920"/>
            <a:ext cx="5238750" cy="4288790"/>
          </a:xfrm>
          <a:prstGeom prst="rect">
            <a:avLst/>
          </a:prstGeom>
        </p:spPr>
      </p:pic>
      <p:sp>
        <p:nvSpPr>
          <p:cNvPr id="6" name="文本框 5"/>
          <p:cNvSpPr txBox="1"/>
          <p:nvPr/>
        </p:nvSpPr>
        <p:spPr>
          <a:xfrm>
            <a:off x="6156325" y="2853055"/>
            <a:ext cx="2987675" cy="1229995"/>
          </a:xfrm>
          <a:prstGeom prst="rect">
            <a:avLst/>
          </a:prstGeom>
          <a:gradFill>
            <a:gsLst>
              <a:gs pos="50000">
                <a:schemeClr val="accent1"/>
              </a:gs>
              <a:gs pos="0">
                <a:schemeClr val="accent1">
                  <a:lumMod val="25000"/>
                  <a:lumOff val="75000"/>
                </a:schemeClr>
              </a:gs>
              <a:gs pos="100000">
                <a:schemeClr val="accent1">
                  <a:lumMod val="85000"/>
                </a:schemeClr>
              </a:gs>
            </a:gsLst>
            <a:lin ang="5400000" scaled="1"/>
          </a:gradFill>
        </p:spPr>
        <p:txBody>
          <a:bodyPr wrap="square" rtlCol="0" anchor="t">
            <a:noAutofit/>
          </a:bodyPr>
          <a:p>
            <a:pPr algn="just"/>
            <a:r>
              <a:rPr lang="en-US" altLang="zh-CN">
                <a:latin typeface="Times New Roman" panose="02020603050405020304" pitchFamily="18" charset="0"/>
                <a:cs typeface="Times New Roman" panose="02020603050405020304" pitchFamily="18" charset="0"/>
                <a:sym typeface="+mn-ea"/>
              </a:rPr>
              <a:t>temp.pop(-1)</a:t>
            </a:r>
            <a:endParaRPr lang="en-US" altLang="zh-CN">
              <a:latin typeface="Times New Roman" panose="02020603050405020304" pitchFamily="18" charset="0"/>
              <a:cs typeface="Times New Roman" panose="02020603050405020304" pitchFamily="18" charset="0"/>
            </a:endParaRPr>
          </a:p>
          <a:p>
            <a:pPr algn="just"/>
            <a:r>
              <a:rPr lang="en-US" altLang="zh-CN">
                <a:latin typeface="Times New Roman" panose="02020603050405020304" pitchFamily="18" charset="0"/>
                <a:cs typeface="Times New Roman" panose="02020603050405020304" pitchFamily="18" charset="0"/>
                <a:sym typeface="+mn-ea"/>
              </a:rPr>
              <a:t>dfs(nums,n+1,temp)</a:t>
            </a:r>
            <a:endParaRPr lang="en-US" altLang="zh-CN">
              <a:latin typeface="Times New Roman" panose="02020603050405020304" pitchFamily="18" charset="0"/>
              <a:cs typeface="Times New Roman" panose="02020603050405020304" pitchFamily="18" charset="0"/>
            </a:endParaRPr>
          </a:p>
          <a:p>
            <a:pPr algn="just"/>
            <a:r>
              <a:rPr lang="zh-CN" altLang="en-US">
                <a:latin typeface="Times New Roman" panose="02020603050405020304" pitchFamily="18" charset="0"/>
                <a:cs typeface="Times New Roman" panose="02020603050405020304" pitchFamily="18" charset="0"/>
                <a:sym typeface="+mn-ea"/>
              </a:rPr>
              <a:t>表示进入了右子树</a:t>
            </a:r>
            <a:endParaRPr lang="zh-CN" altLang="en-US">
              <a:latin typeface="Times New Roman" panose="02020603050405020304" pitchFamily="18" charset="0"/>
              <a:cs typeface="Times New Roman" panose="02020603050405020304" pitchFamily="18" charset="0"/>
            </a:endParaRPr>
          </a:p>
          <a:p>
            <a:pPr algn="just"/>
            <a:r>
              <a:rPr lang="zh-CN" altLang="en-US">
                <a:latin typeface="Times New Roman" panose="02020603050405020304" pitchFamily="18" charset="0"/>
                <a:cs typeface="Times New Roman" panose="02020603050405020304" pitchFamily="18" charset="0"/>
                <a:sym typeface="+mn-ea"/>
              </a:rPr>
              <a:t>注意代码的细节</a:t>
            </a:r>
            <a:r>
              <a:rPr lang="en-US" altLang="zh-CN">
                <a:latin typeface="Times New Roman" panose="02020603050405020304" pitchFamily="18" charset="0"/>
                <a:cs typeface="Times New Roman" panose="02020603050405020304" pitchFamily="18" charset="0"/>
                <a:sym typeface="+mn-ea"/>
              </a:rPr>
              <a:t>opt</a:t>
            </a:r>
            <a:r>
              <a:rPr lang="zh-CN" altLang="en-US">
                <a:latin typeface="Times New Roman" panose="02020603050405020304" pitchFamily="18" charset="0"/>
                <a:cs typeface="Times New Roman" panose="02020603050405020304" pitchFamily="18" charset="0"/>
                <a:sym typeface="+mn-ea"/>
              </a:rPr>
              <a:t>数组？</a:t>
            </a:r>
            <a:endParaRPr lang="zh-CN" altLang="en-US">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6443663" y="6370638"/>
            <a:ext cx="2444750" cy="368300"/>
          </a:xfrm>
          <a:prstGeom prst="rect">
            <a:avLst/>
          </a:prstGeom>
          <a:noFill/>
        </p:spPr>
        <p:txBody>
          <a:bodyPr>
            <a:spAutoFit/>
          </a:bodyPr>
          <a:lstStyle/>
          <a:p>
            <a:pPr algn="r" eaLnBrk="1" hangingPunct="1">
              <a:buFont typeface="Arial" panose="020B0604020202020204" pitchFamily="34" charset="0"/>
              <a:buNone/>
              <a:defRPr/>
            </a:pPr>
            <a:r>
              <a:rPr lang="en-US" altLang="zh-CN">
                <a:solidFill>
                  <a:schemeClr val="bg2">
                    <a:lumMod val="25000"/>
                    <a:lumOff val="75000"/>
                  </a:schemeClr>
                </a:solidFill>
              </a:rPr>
              <a:t>4</a:t>
            </a:r>
            <a:endParaRPr lang="zh-CN" altLang="en-US">
              <a:solidFill>
                <a:schemeClr val="bg2">
                  <a:lumMod val="25000"/>
                  <a:lumOff val="75000"/>
                </a:schemeClr>
              </a:solidFill>
            </a:endParaRPr>
          </a:p>
        </p:txBody>
      </p:sp>
      <p:sp>
        <p:nvSpPr>
          <p:cNvPr id="13" name="Rectangle 2"/>
          <p:cNvSpPr txBox="1">
            <a:spLocks noChangeArrowheads="1"/>
          </p:cNvSpPr>
          <p:nvPr/>
        </p:nvSpPr>
        <p:spPr bwMode="auto">
          <a:xfrm>
            <a:off x="755650" y="-79375"/>
            <a:ext cx="7793037" cy="146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sz="4400">
                <a:solidFill>
                  <a:srgbClr val="333399"/>
                </a:solidFill>
                <a:latin typeface="+mj-lt"/>
                <a:ea typeface="+mj-ea"/>
                <a:cs typeface="+mj-cs"/>
              </a:defRPr>
            </a:lvl1pPr>
            <a:lvl2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charset="-122"/>
              </a:defRPr>
            </a:lvl5pPr>
            <a:lvl6pPr marL="457200" algn="l" rtl="0" fontAlgn="base">
              <a:spcBef>
                <a:spcPct val="0"/>
              </a:spcBef>
              <a:spcAft>
                <a:spcPct val="0"/>
              </a:spcAft>
              <a:defRPr sz="4400">
                <a:solidFill>
                  <a:srgbClr val="333399"/>
                </a:solidFill>
                <a:latin typeface="Arial" panose="020B0604020202020204" pitchFamily="34" charset="0"/>
                <a:ea typeface="黑体" panose="02010609060101010101" charset="-122"/>
              </a:defRPr>
            </a:lvl6pPr>
            <a:lvl7pPr marL="914400" algn="l" rtl="0" fontAlgn="base">
              <a:spcBef>
                <a:spcPct val="0"/>
              </a:spcBef>
              <a:spcAft>
                <a:spcPct val="0"/>
              </a:spcAft>
              <a:defRPr sz="4400">
                <a:solidFill>
                  <a:srgbClr val="333399"/>
                </a:solidFill>
                <a:latin typeface="Arial" panose="020B0604020202020204" pitchFamily="34" charset="0"/>
                <a:ea typeface="黑体" panose="02010609060101010101" charset="-122"/>
              </a:defRPr>
            </a:lvl7pPr>
            <a:lvl8pPr marL="1371600" algn="l" rtl="0" fontAlgn="base">
              <a:spcBef>
                <a:spcPct val="0"/>
              </a:spcBef>
              <a:spcAft>
                <a:spcPct val="0"/>
              </a:spcAft>
              <a:defRPr sz="4400">
                <a:solidFill>
                  <a:srgbClr val="333399"/>
                </a:solidFill>
                <a:latin typeface="Arial" panose="020B0604020202020204" pitchFamily="34" charset="0"/>
                <a:ea typeface="黑体" panose="02010609060101010101" charset="-122"/>
              </a:defRPr>
            </a:lvl8pPr>
            <a:lvl9pPr marL="1828800" algn="l" rtl="0" fontAlgn="base">
              <a:spcBef>
                <a:spcPct val="0"/>
              </a:spcBef>
              <a:spcAft>
                <a:spcPct val="0"/>
              </a:spcAft>
              <a:defRPr sz="4400">
                <a:solidFill>
                  <a:srgbClr val="333399"/>
                </a:solidFill>
                <a:latin typeface="Arial" panose="020B0604020202020204" pitchFamily="34" charset="0"/>
                <a:ea typeface="黑体" panose="02010609060101010101" charset="-122"/>
              </a:defRPr>
            </a:lvl9pPr>
          </a:lstStyle>
          <a:p>
            <a:pPr eaLnBrk="1" hangingPunct="1">
              <a:buFont typeface="Wingdings" panose="05000000000000000000" pitchFamily="2" charset="2"/>
              <a:buNone/>
              <a:defRPr/>
            </a:pPr>
            <a:r>
              <a:rPr lang="zh-CN" altLang="en-US" sz="3600" kern="0" smtClean="0"/>
              <a:t>1</a:t>
            </a:r>
            <a:r>
              <a:rPr lang="zh-CN" altLang="en-US" sz="3600" kern="0" smtClean="0"/>
              <a:t>.</a:t>
            </a:r>
            <a:r>
              <a:rPr lang="en-US" altLang="zh-CN" sz="3600" kern="0" smtClean="0"/>
              <a:t>1 </a:t>
            </a:r>
            <a:r>
              <a:rPr lang="zh-CN" altLang="en-US" sz="3600" kern="0" smtClean="0"/>
              <a:t>回顾二叉树的前</a:t>
            </a:r>
            <a:r>
              <a:rPr lang="zh-CN" altLang="en-US" sz="3600" kern="0" smtClean="0"/>
              <a:t>、中、后序遍历</a:t>
            </a:r>
            <a:endParaRPr lang="en-US" altLang="zh-CN" sz="3600" kern="0" dirty="0" smtClean="0"/>
          </a:p>
        </p:txBody>
      </p:sp>
      <p:pic>
        <p:nvPicPr>
          <p:cNvPr id="2" name="图片 1"/>
          <p:cNvPicPr>
            <a:picLocks noChangeAspect="1"/>
          </p:cNvPicPr>
          <p:nvPr/>
        </p:nvPicPr>
        <p:blipFill>
          <a:blip r:embed="rId1"/>
          <a:stretch>
            <a:fillRect/>
          </a:stretch>
        </p:blipFill>
        <p:spPr>
          <a:xfrm>
            <a:off x="899592" y="2708920"/>
            <a:ext cx="3311823" cy="2113807"/>
          </a:xfrm>
          <a:prstGeom prst="rect">
            <a:avLst/>
          </a:prstGeom>
        </p:spPr>
      </p:pic>
      <p:sp>
        <p:nvSpPr>
          <p:cNvPr id="3" name="文本框 2"/>
          <p:cNvSpPr txBox="1"/>
          <p:nvPr/>
        </p:nvSpPr>
        <p:spPr>
          <a:xfrm>
            <a:off x="1475656" y="2132856"/>
            <a:ext cx="2448272" cy="369332"/>
          </a:xfrm>
          <a:prstGeom prst="rect">
            <a:avLst/>
          </a:prstGeom>
          <a:noFill/>
        </p:spPr>
        <p:txBody>
          <a:bodyPr wrap="square" rtlCol="0">
            <a:spAutoFit/>
          </a:bodyPr>
          <a:lstStyle/>
          <a:p>
            <a:r>
              <a:rPr lang="zh-CN" altLang="en-US" b="1" smtClean="0"/>
              <a:t>如何遍历二叉树？</a:t>
            </a:r>
            <a:endParaRPr lang="zh-CN" altLang="en-US" b="1"/>
          </a:p>
        </p:txBody>
      </p:sp>
      <p:sp>
        <p:nvSpPr>
          <p:cNvPr id="18" name="文本框 17"/>
          <p:cNvSpPr txBox="1"/>
          <p:nvPr/>
        </p:nvSpPr>
        <p:spPr>
          <a:xfrm>
            <a:off x="4788024" y="2924944"/>
            <a:ext cx="3448224" cy="1754326"/>
          </a:xfrm>
          <a:prstGeom prst="rect">
            <a:avLst/>
          </a:prstGeom>
          <a:noFill/>
        </p:spPr>
        <p:txBody>
          <a:bodyPr wrap="square" rtlCol="0">
            <a:spAutoFit/>
          </a:bodyPr>
          <a:lstStyle/>
          <a:p>
            <a:r>
              <a:rPr lang="zh-CN" altLang="en-US" b="1" smtClean="0"/>
              <a:t>①二叉树的前序遍历？</a:t>
            </a:r>
            <a:endParaRPr lang="en-US" altLang="zh-CN" b="1" smtClean="0"/>
          </a:p>
          <a:p>
            <a:endParaRPr lang="en-US" altLang="zh-CN" b="1" smtClean="0"/>
          </a:p>
          <a:p>
            <a:r>
              <a:rPr lang="zh-CN" altLang="en-US" b="1" smtClean="0"/>
              <a:t>②二叉树的中序遍历？</a:t>
            </a:r>
            <a:endParaRPr lang="en-US" altLang="zh-CN" b="1" smtClean="0"/>
          </a:p>
          <a:p>
            <a:endParaRPr lang="zh-CN" altLang="en-US" b="1" smtClean="0"/>
          </a:p>
          <a:p>
            <a:r>
              <a:rPr lang="zh-CN" altLang="en-US" b="1" smtClean="0"/>
              <a:t>③二叉树的后序</a:t>
            </a:r>
            <a:r>
              <a:rPr lang="zh-CN" altLang="en-US" b="1"/>
              <a:t>遍历？</a:t>
            </a:r>
            <a:endParaRPr lang="zh-CN" altLang="en-US" b="1"/>
          </a:p>
          <a:p>
            <a:endParaRPr lang="zh-CN" altLang="en-US" b="1"/>
          </a:p>
        </p:txBody>
      </p:sp>
      <p:sp>
        <p:nvSpPr>
          <p:cNvPr id="5" name="文本框 4"/>
          <p:cNvSpPr txBox="1"/>
          <p:nvPr/>
        </p:nvSpPr>
        <p:spPr>
          <a:xfrm>
            <a:off x="4499992" y="2889415"/>
            <a:ext cx="3664248" cy="369332"/>
          </a:xfrm>
          <a:prstGeom prst="rect">
            <a:avLst/>
          </a:prstGeom>
          <a:solidFill>
            <a:schemeClr val="accent2">
              <a:lumMod val="60000"/>
              <a:lumOff val="40000"/>
            </a:schemeClr>
          </a:solidFill>
        </p:spPr>
        <p:txBody>
          <a:bodyPr wrap="square" rtlCol="0">
            <a:spAutoFit/>
          </a:bodyPr>
          <a:lstStyle/>
          <a:p>
            <a:r>
              <a:rPr lang="zh-CN" altLang="en-US" smtClean="0"/>
              <a:t>前序遍历：</a:t>
            </a:r>
            <a:r>
              <a:rPr lang="en-US" altLang="zh-CN" smtClean="0"/>
              <a:t>2</a:t>
            </a:r>
            <a:r>
              <a:rPr lang="zh-CN" altLang="en-US" smtClean="0"/>
              <a:t>，</a:t>
            </a:r>
            <a:r>
              <a:rPr lang="en-US" altLang="zh-CN" smtClean="0"/>
              <a:t>9</a:t>
            </a:r>
            <a:r>
              <a:rPr lang="zh-CN" altLang="en-US" smtClean="0"/>
              <a:t>，</a:t>
            </a:r>
            <a:r>
              <a:rPr lang="en-US" altLang="zh-CN" smtClean="0"/>
              <a:t>20</a:t>
            </a:r>
            <a:r>
              <a:rPr lang="zh-CN" altLang="en-US" smtClean="0"/>
              <a:t>，</a:t>
            </a:r>
            <a:r>
              <a:rPr lang="en-US" altLang="zh-CN" smtClean="0"/>
              <a:t>15</a:t>
            </a:r>
            <a:r>
              <a:rPr lang="zh-CN" altLang="en-US" smtClean="0"/>
              <a:t>，</a:t>
            </a:r>
            <a:r>
              <a:rPr lang="en-US" altLang="zh-CN" smtClean="0"/>
              <a:t>3</a:t>
            </a:r>
            <a:endParaRPr lang="zh-CN" altLang="en-US"/>
          </a:p>
        </p:txBody>
      </p:sp>
      <p:sp>
        <p:nvSpPr>
          <p:cNvPr id="19" name="文本框 18"/>
          <p:cNvSpPr txBox="1"/>
          <p:nvPr/>
        </p:nvSpPr>
        <p:spPr>
          <a:xfrm>
            <a:off x="4499992" y="3453052"/>
            <a:ext cx="3664248" cy="369332"/>
          </a:xfrm>
          <a:prstGeom prst="rect">
            <a:avLst/>
          </a:prstGeom>
          <a:solidFill>
            <a:schemeClr val="accent2">
              <a:lumMod val="60000"/>
              <a:lumOff val="40000"/>
            </a:schemeClr>
          </a:solidFill>
        </p:spPr>
        <p:txBody>
          <a:bodyPr wrap="square" rtlCol="0">
            <a:spAutoFit/>
          </a:bodyPr>
          <a:lstStyle/>
          <a:p>
            <a:r>
              <a:rPr lang="zh-CN" altLang="en-US" smtClean="0"/>
              <a:t>中序遍历：</a:t>
            </a:r>
            <a:r>
              <a:rPr lang="en-US" altLang="zh-CN" smtClean="0"/>
              <a:t>9</a:t>
            </a:r>
            <a:r>
              <a:rPr lang="zh-CN" altLang="en-US" smtClean="0"/>
              <a:t>，</a:t>
            </a:r>
            <a:r>
              <a:rPr lang="en-US" altLang="zh-CN" smtClean="0"/>
              <a:t>2</a:t>
            </a:r>
            <a:r>
              <a:rPr lang="zh-CN" altLang="en-US" smtClean="0"/>
              <a:t>，</a:t>
            </a:r>
            <a:r>
              <a:rPr lang="en-US" altLang="zh-CN" smtClean="0"/>
              <a:t>15</a:t>
            </a:r>
            <a:r>
              <a:rPr lang="zh-CN" altLang="en-US" smtClean="0"/>
              <a:t>，</a:t>
            </a:r>
            <a:r>
              <a:rPr lang="en-US" altLang="zh-CN" smtClean="0"/>
              <a:t>20</a:t>
            </a:r>
            <a:r>
              <a:rPr lang="zh-CN" altLang="en-US" smtClean="0"/>
              <a:t>，</a:t>
            </a:r>
            <a:r>
              <a:rPr lang="en-US" altLang="zh-CN" smtClean="0"/>
              <a:t>3</a:t>
            </a:r>
            <a:endParaRPr lang="zh-CN" altLang="en-US"/>
          </a:p>
        </p:txBody>
      </p:sp>
      <p:sp>
        <p:nvSpPr>
          <p:cNvPr id="20" name="文本框 19"/>
          <p:cNvSpPr txBox="1"/>
          <p:nvPr/>
        </p:nvSpPr>
        <p:spPr>
          <a:xfrm>
            <a:off x="4499447" y="4066161"/>
            <a:ext cx="3664248" cy="369332"/>
          </a:xfrm>
          <a:prstGeom prst="rect">
            <a:avLst/>
          </a:prstGeom>
          <a:solidFill>
            <a:schemeClr val="accent2">
              <a:lumMod val="60000"/>
              <a:lumOff val="40000"/>
            </a:schemeClr>
          </a:solidFill>
        </p:spPr>
        <p:txBody>
          <a:bodyPr wrap="square" rtlCol="0">
            <a:spAutoFit/>
          </a:bodyPr>
          <a:lstStyle/>
          <a:p>
            <a:r>
              <a:rPr lang="zh-CN" altLang="en-US" smtClean="0"/>
              <a:t>后序遍历：</a:t>
            </a:r>
            <a:r>
              <a:rPr lang="en-US" altLang="zh-CN" smtClean="0"/>
              <a:t>9</a:t>
            </a:r>
            <a:r>
              <a:rPr lang="zh-CN" altLang="en-US" smtClean="0"/>
              <a:t>，</a:t>
            </a:r>
            <a:r>
              <a:rPr lang="en-US" altLang="zh-CN" smtClean="0"/>
              <a:t>15</a:t>
            </a:r>
            <a:r>
              <a:rPr lang="zh-CN" altLang="en-US" smtClean="0"/>
              <a:t>，</a:t>
            </a:r>
            <a:r>
              <a:rPr lang="en-US" altLang="zh-CN" smtClean="0"/>
              <a:t>3</a:t>
            </a:r>
            <a:r>
              <a:rPr lang="zh-CN" altLang="en-US" smtClean="0"/>
              <a:t>，</a:t>
            </a:r>
            <a:r>
              <a:rPr lang="en-US" altLang="zh-CN" smtClean="0"/>
              <a:t>20</a:t>
            </a:r>
            <a:r>
              <a:rPr lang="zh-CN" altLang="en-US" smtClean="0"/>
              <a:t>，</a:t>
            </a:r>
            <a:r>
              <a:rPr lang="en-US" altLang="zh-CN" smtClean="0"/>
              <a:t>2</a:t>
            </a:r>
            <a:endParaRPr lang="zh-CN" altLang="en-US"/>
          </a:p>
        </p:txBody>
      </p:sp>
    </p:spTree>
  </p:cSld>
  <p:clrMapOvr>
    <a:masterClrMapping/>
  </p:clrMapOvr>
  <p:transition spd="slow" advTm="109041"/>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1000"/>
                                        <p:tgtEl>
                                          <p:spTgt spid="19"/>
                                        </p:tgtEl>
                                      </p:cBhvr>
                                    </p:animEffect>
                                    <p:anim calcmode="lin" valueType="num">
                                      <p:cBhvr>
                                        <p:cTn id="15" dur="1000" fill="hold"/>
                                        <p:tgtEl>
                                          <p:spTgt spid="19"/>
                                        </p:tgtEl>
                                        <p:attrNameLst>
                                          <p:attrName>ppt_x</p:attrName>
                                        </p:attrNameLst>
                                      </p:cBhvr>
                                      <p:tavLst>
                                        <p:tav tm="0">
                                          <p:val>
                                            <p:strVal val="#ppt_x"/>
                                          </p:val>
                                        </p:tav>
                                        <p:tav tm="100000">
                                          <p:val>
                                            <p:strVal val="#ppt_x"/>
                                          </p:val>
                                        </p:tav>
                                      </p:tavLst>
                                    </p:anim>
                                    <p:anim calcmode="lin" valueType="num">
                                      <p:cBhvr>
                                        <p:cTn id="1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1000"/>
                                        <p:tgtEl>
                                          <p:spTgt spid="20"/>
                                        </p:tgtEl>
                                      </p:cBhvr>
                                    </p:animEffect>
                                    <p:anim calcmode="lin" valueType="num">
                                      <p:cBhvr>
                                        <p:cTn id="22" dur="1000" fill="hold"/>
                                        <p:tgtEl>
                                          <p:spTgt spid="20"/>
                                        </p:tgtEl>
                                        <p:attrNameLst>
                                          <p:attrName>ppt_x</p:attrName>
                                        </p:attrNameLst>
                                      </p:cBhvr>
                                      <p:tavLst>
                                        <p:tav tm="0">
                                          <p:val>
                                            <p:strVal val="#ppt_x"/>
                                          </p:val>
                                        </p:tav>
                                        <p:tav tm="100000">
                                          <p:val>
                                            <p:strVal val="#ppt_x"/>
                                          </p:val>
                                        </p:tav>
                                      </p:tavLst>
                                    </p:anim>
                                    <p:anim calcmode="lin" valueType="num">
                                      <p:cBhvr>
                                        <p:cTn id="23"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9" grpId="0" animBg="1"/>
      <p:bldP spid="2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0"/>
          </p:nvPr>
        </p:nvSpPr>
        <p:spPr/>
        <p:txBody>
          <a:bodyPr/>
          <a:p>
            <a:pPr>
              <a:defRPr/>
            </a:pPr>
            <a:r>
              <a:rPr lang="de-DE" altLang="en-US"/>
              <a:t>Page </a:t>
            </a:r>
            <a:r>
              <a:rPr lang="de-DE" altLang="en-US">
                <a:sym typeface="MS UI Gothic" panose="020B0600070205080204" pitchFamily="34" charset="-128"/>
              </a:rPr>
              <a:t></a:t>
            </a:r>
            <a:r>
              <a:rPr lang="de-DE" altLang="en-US"/>
              <a:t> </a:t>
            </a:r>
            <a:fld id="{AB2E83DC-661B-4DCC-B4A3-95AD0DF58E27}" type="slidenum">
              <a:rPr lang="zh-CN" altLang="en-US" smtClean="0"/>
            </a:fld>
            <a:endParaRPr lang="en-US" altLang="zh-CN"/>
          </a:p>
        </p:txBody>
      </p:sp>
      <p:sp>
        <p:nvSpPr>
          <p:cNvPr id="11" name="Rectangle 2"/>
          <p:cNvSpPr txBox="1">
            <a:spLocks noChangeArrowheads="1"/>
          </p:cNvSpPr>
          <p:nvPr/>
        </p:nvSpPr>
        <p:spPr bwMode="auto">
          <a:xfrm>
            <a:off x="395605" y="367030"/>
            <a:ext cx="8280400" cy="1122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sz="4400">
                <a:solidFill>
                  <a:srgbClr val="333399"/>
                </a:solidFill>
                <a:latin typeface="+mj-lt"/>
                <a:ea typeface="+mj-ea"/>
                <a:cs typeface="+mj-cs"/>
              </a:defRPr>
            </a:lvl1pPr>
            <a:lvl2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charset="-122"/>
              </a:defRPr>
            </a:lvl5pPr>
            <a:lvl6pPr marL="457200" algn="l" rtl="0" fontAlgn="base">
              <a:spcBef>
                <a:spcPct val="0"/>
              </a:spcBef>
              <a:spcAft>
                <a:spcPct val="0"/>
              </a:spcAft>
              <a:defRPr sz="4400">
                <a:solidFill>
                  <a:srgbClr val="333399"/>
                </a:solidFill>
                <a:latin typeface="Arial" panose="020B0604020202020204" pitchFamily="34" charset="0"/>
                <a:ea typeface="黑体" panose="02010609060101010101" charset="-122"/>
              </a:defRPr>
            </a:lvl6pPr>
            <a:lvl7pPr marL="914400" algn="l" rtl="0" fontAlgn="base">
              <a:spcBef>
                <a:spcPct val="0"/>
              </a:spcBef>
              <a:spcAft>
                <a:spcPct val="0"/>
              </a:spcAft>
              <a:defRPr sz="4400">
                <a:solidFill>
                  <a:srgbClr val="333399"/>
                </a:solidFill>
                <a:latin typeface="Arial" panose="020B0604020202020204" pitchFamily="34" charset="0"/>
                <a:ea typeface="黑体" panose="02010609060101010101" charset="-122"/>
              </a:defRPr>
            </a:lvl7pPr>
            <a:lvl8pPr marL="1371600" algn="l" rtl="0" fontAlgn="base">
              <a:spcBef>
                <a:spcPct val="0"/>
              </a:spcBef>
              <a:spcAft>
                <a:spcPct val="0"/>
              </a:spcAft>
              <a:defRPr sz="4400">
                <a:solidFill>
                  <a:srgbClr val="333399"/>
                </a:solidFill>
                <a:latin typeface="Arial" panose="020B0604020202020204" pitchFamily="34" charset="0"/>
                <a:ea typeface="黑体" panose="02010609060101010101" charset="-122"/>
              </a:defRPr>
            </a:lvl8pPr>
            <a:lvl9pPr marL="1828800" algn="l" rtl="0" fontAlgn="base">
              <a:spcBef>
                <a:spcPct val="0"/>
              </a:spcBef>
              <a:spcAft>
                <a:spcPct val="0"/>
              </a:spcAft>
              <a:defRPr sz="4400">
                <a:solidFill>
                  <a:srgbClr val="333399"/>
                </a:solidFill>
                <a:latin typeface="Arial" panose="020B0604020202020204" pitchFamily="34" charset="0"/>
                <a:ea typeface="黑体" panose="02010609060101010101" charset="-122"/>
              </a:defRPr>
            </a:lvl9pPr>
          </a:lstStyle>
          <a:p>
            <a:pPr eaLnBrk="1" hangingPunct="1">
              <a:buFont typeface="Wingdings" panose="05000000000000000000" pitchFamily="2" charset="2"/>
              <a:buNone/>
              <a:defRPr/>
            </a:pPr>
            <a:r>
              <a:rPr lang="en-US" altLang="zh-CN" sz="3600" kern="0" smtClean="0"/>
              <a:t>2</a:t>
            </a:r>
            <a:r>
              <a:rPr lang="zh-CN" altLang="en-US" sz="3600" kern="0" smtClean="0"/>
              <a:t>.</a:t>
            </a:r>
            <a:r>
              <a:rPr lang="en-US" altLang="zh-CN" sz="3600" kern="0" smtClean="0"/>
              <a:t>3</a:t>
            </a:r>
            <a:r>
              <a:rPr lang="zh-CN" altLang="en-US" sz="3600" kern="0" smtClean="0"/>
              <a:t>全排列</a:t>
            </a:r>
            <a:r>
              <a:rPr lang="en-US" altLang="zh-CN" sz="3600" kern="0" smtClean="0"/>
              <a:t>II</a:t>
            </a:r>
            <a:r>
              <a:rPr lang="zh-CN" altLang="en-US" sz="3600" kern="0" smtClean="0"/>
              <a:t>和子集</a:t>
            </a:r>
            <a:r>
              <a:rPr lang="en-US" altLang="zh-CN" sz="3600" kern="0" smtClean="0"/>
              <a:t>II(</a:t>
            </a:r>
            <a:r>
              <a:rPr lang="zh-CN" altLang="en-US" sz="3600" kern="0" smtClean="0"/>
              <a:t>需要对搜索树剪枝</a:t>
            </a:r>
            <a:r>
              <a:rPr lang="en-US" altLang="zh-CN" sz="3600" kern="0" smtClean="0"/>
              <a:t>)</a:t>
            </a:r>
            <a:endParaRPr lang="en-US" altLang="zh-CN" sz="3600" kern="0" smtClean="0"/>
          </a:p>
        </p:txBody>
      </p:sp>
      <p:grpSp>
        <p:nvGrpSpPr>
          <p:cNvPr id="72" name="组合 71"/>
          <p:cNvGrpSpPr/>
          <p:nvPr/>
        </p:nvGrpSpPr>
        <p:grpSpPr>
          <a:xfrm>
            <a:off x="2493645" y="2348865"/>
            <a:ext cx="3688080" cy="2864485"/>
            <a:chOff x="8221" y="3132"/>
            <a:chExt cx="5808" cy="4511"/>
          </a:xfrm>
        </p:grpSpPr>
        <p:grpSp>
          <p:nvGrpSpPr>
            <p:cNvPr id="13" name="组合 12"/>
            <p:cNvGrpSpPr/>
            <p:nvPr/>
          </p:nvGrpSpPr>
          <p:grpSpPr>
            <a:xfrm>
              <a:off x="10546" y="3132"/>
              <a:ext cx="1018" cy="916"/>
              <a:chOff x="10489" y="3359"/>
              <a:chExt cx="1018" cy="916"/>
            </a:xfrm>
          </p:grpSpPr>
          <p:sp>
            <p:nvSpPr>
              <p:cNvPr id="10" name="椭圆 9"/>
              <p:cNvSpPr/>
              <p:nvPr/>
            </p:nvSpPr>
            <p:spPr>
              <a:xfrm>
                <a:off x="10489" y="3359"/>
                <a:ext cx="1018" cy="917"/>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2" name="文本框 11"/>
              <p:cNvSpPr txBox="1"/>
              <p:nvPr/>
            </p:nvSpPr>
            <p:spPr>
              <a:xfrm>
                <a:off x="10602" y="3586"/>
                <a:ext cx="874" cy="552"/>
              </a:xfrm>
              <a:prstGeom prst="rect">
                <a:avLst/>
              </a:prstGeom>
              <a:noFill/>
            </p:spPr>
            <p:txBody>
              <a:bodyPr>
                <a:noAutofit/>
              </a:bodyPr>
              <a:p>
                <a:pPr>
                  <a:defRPr/>
                </a:pPr>
                <a:r>
                  <a:rPr lang="en-US" sz="1400">
                    <a:solidFill>
                      <a:srgbClr val="000066"/>
                    </a:solidFill>
                    <a:latin typeface="+mj-ea"/>
                    <a:ea typeface="+mj-ea"/>
                  </a:rPr>
                  <a:t>start</a:t>
                </a:r>
                <a:endParaRPr lang="en-US" sz="1400">
                  <a:solidFill>
                    <a:srgbClr val="000066"/>
                  </a:solidFill>
                  <a:latin typeface="+mj-ea"/>
                  <a:ea typeface="+mj-ea"/>
                </a:endParaRPr>
              </a:p>
            </p:txBody>
          </p:sp>
        </p:grpSp>
        <p:grpSp>
          <p:nvGrpSpPr>
            <p:cNvPr id="15" name="组合 14"/>
            <p:cNvGrpSpPr/>
            <p:nvPr/>
          </p:nvGrpSpPr>
          <p:grpSpPr>
            <a:xfrm>
              <a:off x="8675" y="4607"/>
              <a:ext cx="1018" cy="917"/>
              <a:chOff x="10489" y="3359"/>
              <a:chExt cx="1018" cy="917"/>
            </a:xfrm>
          </p:grpSpPr>
          <p:sp>
            <p:nvSpPr>
              <p:cNvPr id="16" name="椭圆 15"/>
              <p:cNvSpPr/>
              <p:nvPr/>
            </p:nvSpPr>
            <p:spPr>
              <a:xfrm>
                <a:off x="10489" y="3359"/>
                <a:ext cx="1018" cy="917"/>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7" name="文本框 16"/>
              <p:cNvSpPr txBox="1"/>
              <p:nvPr/>
            </p:nvSpPr>
            <p:spPr>
              <a:xfrm>
                <a:off x="10521" y="3585"/>
                <a:ext cx="874" cy="552"/>
              </a:xfrm>
              <a:prstGeom prst="rect">
                <a:avLst/>
              </a:prstGeom>
              <a:noFill/>
            </p:spPr>
            <p:txBody>
              <a:bodyPr>
                <a:noAutofit/>
              </a:bodyPr>
              <a:p>
                <a:pPr algn="ctr">
                  <a:defRPr/>
                </a:pPr>
                <a:r>
                  <a:rPr lang="en-US" sz="1400">
                    <a:solidFill>
                      <a:srgbClr val="000066"/>
                    </a:solidFill>
                    <a:latin typeface="+mj-ea"/>
                    <a:ea typeface="+mj-ea"/>
                  </a:rPr>
                  <a:t>1</a:t>
                </a:r>
                <a:endParaRPr lang="en-US" sz="1400">
                  <a:solidFill>
                    <a:srgbClr val="000066"/>
                  </a:solidFill>
                  <a:latin typeface="+mj-ea"/>
                  <a:ea typeface="+mj-ea"/>
                </a:endParaRPr>
              </a:p>
            </p:txBody>
          </p:sp>
        </p:grpSp>
        <p:grpSp>
          <p:nvGrpSpPr>
            <p:cNvPr id="18" name="组合 17"/>
            <p:cNvGrpSpPr/>
            <p:nvPr/>
          </p:nvGrpSpPr>
          <p:grpSpPr>
            <a:xfrm>
              <a:off x="10546" y="4607"/>
              <a:ext cx="1018" cy="916"/>
              <a:chOff x="10489" y="3359"/>
              <a:chExt cx="1018" cy="916"/>
            </a:xfrm>
          </p:grpSpPr>
          <p:sp>
            <p:nvSpPr>
              <p:cNvPr id="19" name="椭圆 18"/>
              <p:cNvSpPr/>
              <p:nvPr/>
            </p:nvSpPr>
            <p:spPr>
              <a:xfrm>
                <a:off x="10489" y="3359"/>
                <a:ext cx="1018" cy="917"/>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0" name="文本框 19"/>
              <p:cNvSpPr txBox="1"/>
              <p:nvPr/>
            </p:nvSpPr>
            <p:spPr>
              <a:xfrm>
                <a:off x="10602" y="3586"/>
                <a:ext cx="874" cy="552"/>
              </a:xfrm>
              <a:prstGeom prst="rect">
                <a:avLst/>
              </a:prstGeom>
              <a:noFill/>
            </p:spPr>
            <p:txBody>
              <a:bodyPr>
                <a:noAutofit/>
              </a:bodyPr>
              <a:p>
                <a:pPr algn="ctr">
                  <a:defRPr/>
                </a:pPr>
                <a:r>
                  <a:rPr lang="en-US" sz="1400">
                    <a:solidFill>
                      <a:srgbClr val="000066"/>
                    </a:solidFill>
                    <a:latin typeface="+mj-ea"/>
                    <a:ea typeface="+mj-ea"/>
                  </a:rPr>
                  <a:t>1</a:t>
                </a:r>
                <a:endParaRPr lang="en-US" sz="1400">
                  <a:solidFill>
                    <a:srgbClr val="000066"/>
                  </a:solidFill>
                  <a:latin typeface="+mj-ea"/>
                  <a:ea typeface="+mj-ea"/>
                </a:endParaRPr>
              </a:p>
            </p:txBody>
          </p:sp>
        </p:grpSp>
        <p:grpSp>
          <p:nvGrpSpPr>
            <p:cNvPr id="21" name="组合 20"/>
            <p:cNvGrpSpPr/>
            <p:nvPr/>
          </p:nvGrpSpPr>
          <p:grpSpPr>
            <a:xfrm>
              <a:off x="12529" y="4607"/>
              <a:ext cx="1018" cy="916"/>
              <a:chOff x="10489" y="3359"/>
              <a:chExt cx="1018" cy="916"/>
            </a:xfrm>
          </p:grpSpPr>
          <p:sp>
            <p:nvSpPr>
              <p:cNvPr id="22" name="椭圆 21"/>
              <p:cNvSpPr/>
              <p:nvPr/>
            </p:nvSpPr>
            <p:spPr>
              <a:xfrm>
                <a:off x="10489" y="3359"/>
                <a:ext cx="1018" cy="917"/>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3" name="文本框 22"/>
              <p:cNvSpPr txBox="1"/>
              <p:nvPr/>
            </p:nvSpPr>
            <p:spPr>
              <a:xfrm>
                <a:off x="10602" y="3586"/>
                <a:ext cx="874" cy="552"/>
              </a:xfrm>
              <a:prstGeom prst="rect">
                <a:avLst/>
              </a:prstGeom>
              <a:noFill/>
            </p:spPr>
            <p:txBody>
              <a:bodyPr>
                <a:noAutofit/>
              </a:bodyPr>
              <a:p>
                <a:pPr algn="ctr">
                  <a:defRPr/>
                </a:pPr>
                <a:r>
                  <a:rPr lang="en-US" sz="1400">
                    <a:solidFill>
                      <a:srgbClr val="000066"/>
                    </a:solidFill>
                    <a:latin typeface="+mj-ea"/>
                    <a:ea typeface="+mj-ea"/>
                  </a:rPr>
                  <a:t>2</a:t>
                </a:r>
                <a:endParaRPr lang="en-US" sz="1400">
                  <a:solidFill>
                    <a:srgbClr val="000066"/>
                  </a:solidFill>
                  <a:latin typeface="+mj-ea"/>
                  <a:ea typeface="+mj-ea"/>
                </a:endParaRPr>
              </a:p>
            </p:txBody>
          </p:sp>
        </p:grpSp>
        <p:cxnSp>
          <p:nvCxnSpPr>
            <p:cNvPr id="24" name="曲线连接符 23"/>
            <p:cNvCxnSpPr>
              <a:stCxn id="10" idx="2"/>
              <a:endCxn id="16" idx="0"/>
            </p:cNvCxnSpPr>
            <p:nvPr/>
          </p:nvCxnSpPr>
          <p:spPr>
            <a:xfrm rot="10800000" flipV="1">
              <a:off x="9184" y="3591"/>
              <a:ext cx="1362" cy="1016"/>
            </a:xfrm>
            <a:prstGeom prst="curvedConnector2">
              <a:avLst/>
            </a:prstGeom>
            <a:solidFill>
              <a:schemeClr val="accent1"/>
            </a:solidFill>
            <a:ln w="9525" cap="flat" cmpd="sng" algn="ctr">
              <a:solidFill>
                <a:schemeClr val="tx1"/>
              </a:solidFill>
              <a:prstDash val="solid"/>
              <a:round/>
              <a:headEnd type="none" w="med" len="med"/>
              <a:tailEnd type="arrow" w="med" len="med"/>
            </a:ln>
          </p:spPr>
        </p:cxnSp>
        <p:cxnSp>
          <p:nvCxnSpPr>
            <p:cNvPr id="25" name="曲线连接符 24"/>
            <p:cNvCxnSpPr>
              <a:stCxn id="12" idx="3"/>
              <a:endCxn id="22" idx="0"/>
            </p:cNvCxnSpPr>
            <p:nvPr/>
          </p:nvCxnSpPr>
          <p:spPr>
            <a:xfrm>
              <a:off x="11533" y="3635"/>
              <a:ext cx="1505" cy="972"/>
            </a:xfrm>
            <a:prstGeom prst="curvedConnector2">
              <a:avLst/>
            </a:prstGeom>
            <a:solidFill>
              <a:schemeClr val="accent1"/>
            </a:solidFill>
            <a:ln w="9525" cap="flat" cmpd="sng" algn="ctr">
              <a:solidFill>
                <a:schemeClr val="tx1"/>
              </a:solidFill>
              <a:prstDash val="solid"/>
              <a:round/>
              <a:headEnd type="none" w="med" len="med"/>
              <a:tailEnd type="arrow" w="med" len="med"/>
            </a:ln>
          </p:spPr>
        </p:cxnSp>
        <p:cxnSp>
          <p:nvCxnSpPr>
            <p:cNvPr id="26" name="曲线连接符 25"/>
            <p:cNvCxnSpPr>
              <a:stCxn id="10" idx="4"/>
              <a:endCxn id="19" idx="0"/>
            </p:cNvCxnSpPr>
            <p:nvPr/>
          </p:nvCxnSpPr>
          <p:spPr>
            <a:xfrm rot="5400000" flipV="1">
              <a:off x="10776" y="4328"/>
              <a:ext cx="558" cy="5"/>
            </a:xfrm>
            <a:prstGeom prst="curvedConnector2">
              <a:avLst/>
            </a:prstGeom>
            <a:solidFill>
              <a:schemeClr val="accent1"/>
            </a:solidFill>
            <a:ln w="9525" cap="flat" cmpd="sng" algn="ctr">
              <a:solidFill>
                <a:schemeClr val="tx1"/>
              </a:solidFill>
              <a:prstDash val="solid"/>
              <a:round/>
              <a:headEnd type="none" w="med" len="med"/>
              <a:tailEnd type="arrow" w="med" len="med"/>
            </a:ln>
          </p:spPr>
        </p:cxnSp>
        <p:grpSp>
          <p:nvGrpSpPr>
            <p:cNvPr id="30" name="组合 29"/>
            <p:cNvGrpSpPr/>
            <p:nvPr/>
          </p:nvGrpSpPr>
          <p:grpSpPr>
            <a:xfrm>
              <a:off x="9355" y="6011"/>
              <a:ext cx="538" cy="539"/>
              <a:chOff x="10489" y="3359"/>
              <a:chExt cx="1018" cy="917"/>
            </a:xfrm>
          </p:grpSpPr>
          <p:sp>
            <p:nvSpPr>
              <p:cNvPr id="31" name="椭圆 30"/>
              <p:cNvSpPr/>
              <p:nvPr/>
            </p:nvSpPr>
            <p:spPr>
              <a:xfrm>
                <a:off x="10489" y="3359"/>
                <a:ext cx="1018" cy="917"/>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2" name="文本框 31"/>
              <p:cNvSpPr txBox="1"/>
              <p:nvPr/>
            </p:nvSpPr>
            <p:spPr>
              <a:xfrm>
                <a:off x="10602" y="3479"/>
                <a:ext cx="874" cy="552"/>
              </a:xfrm>
              <a:prstGeom prst="rect">
                <a:avLst/>
              </a:prstGeom>
              <a:noFill/>
            </p:spPr>
            <p:txBody>
              <a:bodyPr>
                <a:noAutofit/>
              </a:bodyPr>
              <a:p>
                <a:pPr algn="ctr">
                  <a:defRPr/>
                </a:pPr>
                <a:r>
                  <a:rPr lang="en-US" sz="1400">
                    <a:solidFill>
                      <a:srgbClr val="000066"/>
                    </a:solidFill>
                    <a:latin typeface="+mj-ea"/>
                    <a:ea typeface="+mj-ea"/>
                  </a:rPr>
                  <a:t>2</a:t>
                </a:r>
                <a:endParaRPr lang="en-US" sz="1400">
                  <a:solidFill>
                    <a:srgbClr val="000066"/>
                  </a:solidFill>
                  <a:latin typeface="+mj-ea"/>
                  <a:ea typeface="+mj-ea"/>
                </a:endParaRPr>
              </a:p>
            </p:txBody>
          </p:sp>
        </p:grpSp>
        <p:grpSp>
          <p:nvGrpSpPr>
            <p:cNvPr id="33" name="组合 32"/>
            <p:cNvGrpSpPr/>
            <p:nvPr/>
          </p:nvGrpSpPr>
          <p:grpSpPr>
            <a:xfrm>
              <a:off x="8221" y="6011"/>
              <a:ext cx="538" cy="539"/>
              <a:chOff x="10489" y="3359"/>
              <a:chExt cx="1018" cy="917"/>
            </a:xfrm>
          </p:grpSpPr>
          <p:sp>
            <p:nvSpPr>
              <p:cNvPr id="34" name="椭圆 33"/>
              <p:cNvSpPr/>
              <p:nvPr/>
            </p:nvSpPr>
            <p:spPr>
              <a:xfrm>
                <a:off x="10489" y="3359"/>
                <a:ext cx="1018" cy="917"/>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5" name="文本框 34"/>
              <p:cNvSpPr txBox="1"/>
              <p:nvPr/>
            </p:nvSpPr>
            <p:spPr>
              <a:xfrm>
                <a:off x="10602" y="3479"/>
                <a:ext cx="874" cy="552"/>
              </a:xfrm>
              <a:prstGeom prst="rect">
                <a:avLst/>
              </a:prstGeom>
              <a:noFill/>
            </p:spPr>
            <p:txBody>
              <a:bodyPr>
                <a:noAutofit/>
              </a:bodyPr>
              <a:p>
                <a:pPr algn="ctr">
                  <a:defRPr/>
                </a:pPr>
                <a:r>
                  <a:rPr lang="en-US" sz="1400">
                    <a:solidFill>
                      <a:srgbClr val="000066"/>
                    </a:solidFill>
                    <a:latin typeface="+mj-ea"/>
                    <a:ea typeface="+mj-ea"/>
                  </a:rPr>
                  <a:t>1</a:t>
                </a:r>
                <a:endParaRPr lang="en-US" sz="1400">
                  <a:solidFill>
                    <a:srgbClr val="000066"/>
                  </a:solidFill>
                  <a:latin typeface="+mj-ea"/>
                  <a:ea typeface="+mj-ea"/>
                </a:endParaRPr>
              </a:p>
            </p:txBody>
          </p:sp>
        </p:grpSp>
        <p:grpSp>
          <p:nvGrpSpPr>
            <p:cNvPr id="3" name="组合 2"/>
            <p:cNvGrpSpPr/>
            <p:nvPr/>
          </p:nvGrpSpPr>
          <p:grpSpPr>
            <a:xfrm>
              <a:off x="11440" y="6011"/>
              <a:ext cx="538" cy="539"/>
              <a:chOff x="10489" y="3359"/>
              <a:chExt cx="1018" cy="917"/>
            </a:xfrm>
          </p:grpSpPr>
          <p:sp>
            <p:nvSpPr>
              <p:cNvPr id="7" name="椭圆 6"/>
              <p:cNvSpPr/>
              <p:nvPr/>
            </p:nvSpPr>
            <p:spPr>
              <a:xfrm>
                <a:off x="10489" y="3359"/>
                <a:ext cx="1018" cy="917"/>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文本框 7"/>
              <p:cNvSpPr txBox="1"/>
              <p:nvPr/>
            </p:nvSpPr>
            <p:spPr>
              <a:xfrm>
                <a:off x="10602" y="3479"/>
                <a:ext cx="874" cy="552"/>
              </a:xfrm>
              <a:prstGeom prst="rect">
                <a:avLst/>
              </a:prstGeom>
              <a:noFill/>
            </p:spPr>
            <p:txBody>
              <a:bodyPr>
                <a:noAutofit/>
              </a:bodyPr>
              <a:p>
                <a:pPr algn="ctr">
                  <a:defRPr/>
                </a:pPr>
                <a:r>
                  <a:rPr lang="en-US" sz="1400">
                    <a:solidFill>
                      <a:srgbClr val="000066"/>
                    </a:solidFill>
                    <a:latin typeface="+mj-ea"/>
                    <a:ea typeface="+mj-ea"/>
                  </a:rPr>
                  <a:t>2</a:t>
                </a:r>
                <a:endParaRPr lang="en-US" sz="1400">
                  <a:solidFill>
                    <a:srgbClr val="000066"/>
                  </a:solidFill>
                  <a:latin typeface="+mj-ea"/>
                  <a:ea typeface="+mj-ea"/>
                </a:endParaRPr>
              </a:p>
            </p:txBody>
          </p:sp>
        </p:grpSp>
        <p:grpSp>
          <p:nvGrpSpPr>
            <p:cNvPr id="9" name="组合 8"/>
            <p:cNvGrpSpPr/>
            <p:nvPr/>
          </p:nvGrpSpPr>
          <p:grpSpPr>
            <a:xfrm>
              <a:off x="10306" y="6011"/>
              <a:ext cx="538" cy="539"/>
              <a:chOff x="10489" y="3359"/>
              <a:chExt cx="1018" cy="917"/>
            </a:xfrm>
          </p:grpSpPr>
          <p:sp>
            <p:nvSpPr>
              <p:cNvPr id="27" name="椭圆 26"/>
              <p:cNvSpPr/>
              <p:nvPr/>
            </p:nvSpPr>
            <p:spPr>
              <a:xfrm>
                <a:off x="10489" y="3359"/>
                <a:ext cx="1018" cy="917"/>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文本框 27"/>
              <p:cNvSpPr txBox="1"/>
              <p:nvPr/>
            </p:nvSpPr>
            <p:spPr>
              <a:xfrm>
                <a:off x="10602" y="3479"/>
                <a:ext cx="874" cy="552"/>
              </a:xfrm>
              <a:prstGeom prst="rect">
                <a:avLst/>
              </a:prstGeom>
              <a:noFill/>
            </p:spPr>
            <p:txBody>
              <a:bodyPr>
                <a:noAutofit/>
              </a:bodyPr>
              <a:p>
                <a:pPr algn="ctr">
                  <a:defRPr/>
                </a:pPr>
                <a:r>
                  <a:rPr lang="en-US" sz="1400">
                    <a:solidFill>
                      <a:srgbClr val="000066"/>
                    </a:solidFill>
                    <a:latin typeface="+mj-ea"/>
                    <a:ea typeface="+mj-ea"/>
                  </a:rPr>
                  <a:t>1</a:t>
                </a:r>
                <a:endParaRPr lang="en-US" sz="1400">
                  <a:solidFill>
                    <a:srgbClr val="000066"/>
                  </a:solidFill>
                  <a:latin typeface="+mj-ea"/>
                  <a:ea typeface="+mj-ea"/>
                </a:endParaRPr>
              </a:p>
            </p:txBody>
          </p:sp>
        </p:grpSp>
        <p:grpSp>
          <p:nvGrpSpPr>
            <p:cNvPr id="29" name="组合 28"/>
            <p:cNvGrpSpPr/>
            <p:nvPr/>
          </p:nvGrpSpPr>
          <p:grpSpPr>
            <a:xfrm>
              <a:off x="13468" y="6011"/>
              <a:ext cx="538" cy="539"/>
              <a:chOff x="10489" y="3359"/>
              <a:chExt cx="1018" cy="917"/>
            </a:xfrm>
          </p:grpSpPr>
          <p:sp>
            <p:nvSpPr>
              <p:cNvPr id="36" name="椭圆 35"/>
              <p:cNvSpPr/>
              <p:nvPr/>
            </p:nvSpPr>
            <p:spPr>
              <a:xfrm>
                <a:off x="10489" y="3359"/>
                <a:ext cx="1018" cy="917"/>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7" name="文本框 36"/>
              <p:cNvSpPr txBox="1"/>
              <p:nvPr/>
            </p:nvSpPr>
            <p:spPr>
              <a:xfrm>
                <a:off x="10602" y="3479"/>
                <a:ext cx="874" cy="552"/>
              </a:xfrm>
              <a:prstGeom prst="rect">
                <a:avLst/>
              </a:prstGeom>
              <a:noFill/>
            </p:spPr>
            <p:txBody>
              <a:bodyPr>
                <a:noAutofit/>
              </a:bodyPr>
              <a:p>
                <a:pPr algn="ctr">
                  <a:defRPr/>
                </a:pPr>
                <a:r>
                  <a:rPr lang="en-US" sz="1400">
                    <a:solidFill>
                      <a:srgbClr val="000066"/>
                    </a:solidFill>
                    <a:latin typeface="+mj-ea"/>
                    <a:ea typeface="+mj-ea"/>
                  </a:rPr>
                  <a:t>1</a:t>
                </a:r>
                <a:endParaRPr lang="en-US" sz="1400">
                  <a:solidFill>
                    <a:srgbClr val="000066"/>
                  </a:solidFill>
                  <a:latin typeface="+mj-ea"/>
                  <a:ea typeface="+mj-ea"/>
                </a:endParaRPr>
              </a:p>
            </p:txBody>
          </p:sp>
        </p:grpSp>
        <p:grpSp>
          <p:nvGrpSpPr>
            <p:cNvPr id="38" name="组合 37"/>
            <p:cNvGrpSpPr/>
            <p:nvPr/>
          </p:nvGrpSpPr>
          <p:grpSpPr>
            <a:xfrm>
              <a:off x="12334" y="6011"/>
              <a:ext cx="538" cy="539"/>
              <a:chOff x="10489" y="3359"/>
              <a:chExt cx="1018" cy="917"/>
            </a:xfrm>
          </p:grpSpPr>
          <p:sp>
            <p:nvSpPr>
              <p:cNvPr id="39" name="椭圆 38"/>
              <p:cNvSpPr/>
              <p:nvPr/>
            </p:nvSpPr>
            <p:spPr>
              <a:xfrm>
                <a:off x="10489" y="3359"/>
                <a:ext cx="1018" cy="917"/>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0" name="文本框 39"/>
              <p:cNvSpPr txBox="1"/>
              <p:nvPr/>
            </p:nvSpPr>
            <p:spPr>
              <a:xfrm>
                <a:off x="10602" y="3479"/>
                <a:ext cx="874" cy="552"/>
              </a:xfrm>
              <a:prstGeom prst="rect">
                <a:avLst/>
              </a:prstGeom>
              <a:noFill/>
            </p:spPr>
            <p:txBody>
              <a:bodyPr>
                <a:noAutofit/>
              </a:bodyPr>
              <a:p>
                <a:pPr algn="ctr">
                  <a:defRPr/>
                </a:pPr>
                <a:r>
                  <a:rPr lang="en-US" sz="1400">
                    <a:solidFill>
                      <a:srgbClr val="000066"/>
                    </a:solidFill>
                    <a:latin typeface="+mj-ea"/>
                    <a:ea typeface="+mj-ea"/>
                  </a:rPr>
                  <a:t>1</a:t>
                </a:r>
                <a:endParaRPr lang="en-US" sz="1400">
                  <a:solidFill>
                    <a:srgbClr val="000066"/>
                  </a:solidFill>
                  <a:latin typeface="+mj-ea"/>
                  <a:ea typeface="+mj-ea"/>
                </a:endParaRPr>
              </a:p>
            </p:txBody>
          </p:sp>
        </p:grpSp>
        <p:cxnSp>
          <p:nvCxnSpPr>
            <p:cNvPr id="42" name="曲线连接符 41"/>
            <p:cNvCxnSpPr>
              <a:stCxn id="16" idx="4"/>
              <a:endCxn id="35" idx="0"/>
            </p:cNvCxnSpPr>
            <p:nvPr/>
          </p:nvCxnSpPr>
          <p:spPr>
            <a:xfrm rot="5400000">
              <a:off x="8569" y="5467"/>
              <a:ext cx="558" cy="672"/>
            </a:xfrm>
            <a:prstGeom prst="curvedConnector3">
              <a:avLst>
                <a:gd name="adj1" fmla="val 50000"/>
              </a:avLst>
            </a:prstGeom>
            <a:solidFill>
              <a:schemeClr val="accent1"/>
            </a:solidFill>
            <a:ln w="9525" cap="flat" cmpd="sng" algn="ctr">
              <a:solidFill>
                <a:schemeClr val="tx1"/>
              </a:solidFill>
              <a:prstDash val="solid"/>
              <a:round/>
              <a:headEnd type="none" w="med" len="med"/>
              <a:tailEnd type="arrow" w="med" len="med"/>
            </a:ln>
          </p:spPr>
        </p:cxnSp>
        <p:cxnSp>
          <p:nvCxnSpPr>
            <p:cNvPr id="43" name="曲线连接符 42"/>
            <p:cNvCxnSpPr>
              <a:stCxn id="16" idx="4"/>
              <a:endCxn id="32" idx="0"/>
            </p:cNvCxnSpPr>
            <p:nvPr/>
          </p:nvCxnSpPr>
          <p:spPr>
            <a:xfrm rot="5400000" flipV="1">
              <a:off x="9136" y="5572"/>
              <a:ext cx="558" cy="462"/>
            </a:xfrm>
            <a:prstGeom prst="curvedConnector3">
              <a:avLst>
                <a:gd name="adj1" fmla="val 50000"/>
              </a:avLst>
            </a:prstGeom>
            <a:solidFill>
              <a:schemeClr val="accent1"/>
            </a:solidFill>
            <a:ln w="9525" cap="flat" cmpd="sng" algn="ctr">
              <a:solidFill>
                <a:schemeClr val="tx1"/>
              </a:solidFill>
              <a:prstDash val="solid"/>
              <a:round/>
              <a:headEnd type="none" w="med" len="med"/>
              <a:tailEnd type="arrow" w="med" len="med"/>
            </a:ln>
          </p:spPr>
        </p:cxnSp>
        <p:cxnSp>
          <p:nvCxnSpPr>
            <p:cNvPr id="44" name="曲线连接符 43"/>
            <p:cNvCxnSpPr>
              <a:stCxn id="22" idx="4"/>
              <a:endCxn id="40" idx="0"/>
            </p:cNvCxnSpPr>
            <p:nvPr/>
          </p:nvCxnSpPr>
          <p:spPr>
            <a:xfrm rot="5400000">
              <a:off x="12552" y="5596"/>
              <a:ext cx="558" cy="413"/>
            </a:xfrm>
            <a:prstGeom prst="curvedConnector3">
              <a:avLst>
                <a:gd name="adj1" fmla="val 49910"/>
              </a:avLst>
            </a:prstGeom>
            <a:solidFill>
              <a:schemeClr val="accent1"/>
            </a:solidFill>
            <a:ln w="9525" cap="flat" cmpd="sng" algn="ctr">
              <a:solidFill>
                <a:schemeClr val="tx1"/>
              </a:solidFill>
              <a:prstDash val="solid"/>
              <a:round/>
              <a:headEnd type="none" w="med" len="med"/>
              <a:tailEnd type="arrow" w="med" len="med"/>
            </a:ln>
          </p:spPr>
        </p:cxnSp>
        <p:cxnSp>
          <p:nvCxnSpPr>
            <p:cNvPr id="45" name="曲线连接符 44"/>
            <p:cNvCxnSpPr>
              <a:stCxn id="19" idx="4"/>
              <a:endCxn id="7" idx="0"/>
            </p:cNvCxnSpPr>
            <p:nvPr/>
          </p:nvCxnSpPr>
          <p:spPr>
            <a:xfrm rot="5400000" flipV="1">
              <a:off x="11139" y="5440"/>
              <a:ext cx="487" cy="654"/>
            </a:xfrm>
            <a:prstGeom prst="curvedConnector3">
              <a:avLst>
                <a:gd name="adj1" fmla="val 50000"/>
              </a:avLst>
            </a:prstGeom>
            <a:solidFill>
              <a:schemeClr val="accent1"/>
            </a:solidFill>
            <a:ln w="9525" cap="flat" cmpd="sng" algn="ctr">
              <a:solidFill>
                <a:schemeClr val="tx1"/>
              </a:solidFill>
              <a:prstDash val="solid"/>
              <a:round/>
              <a:headEnd type="none" w="med" len="med"/>
              <a:tailEnd type="arrow" w="med" len="med"/>
            </a:ln>
          </p:spPr>
        </p:cxnSp>
        <p:cxnSp>
          <p:nvCxnSpPr>
            <p:cNvPr id="46" name="曲线连接符 45"/>
            <p:cNvCxnSpPr>
              <a:stCxn id="19" idx="4"/>
              <a:endCxn id="28" idx="0"/>
            </p:cNvCxnSpPr>
            <p:nvPr/>
          </p:nvCxnSpPr>
          <p:spPr>
            <a:xfrm rot="5400000">
              <a:off x="10547" y="5574"/>
              <a:ext cx="558" cy="458"/>
            </a:xfrm>
            <a:prstGeom prst="curvedConnector3">
              <a:avLst>
                <a:gd name="adj1" fmla="val 50000"/>
              </a:avLst>
            </a:prstGeom>
            <a:solidFill>
              <a:schemeClr val="accent1"/>
            </a:solidFill>
            <a:ln w="9525" cap="flat" cmpd="sng" algn="ctr">
              <a:solidFill>
                <a:schemeClr val="tx1"/>
              </a:solidFill>
              <a:prstDash val="solid"/>
              <a:round/>
              <a:headEnd type="none" w="med" len="med"/>
              <a:tailEnd type="arrow" w="med" len="med"/>
            </a:ln>
          </p:spPr>
        </p:cxnSp>
        <p:cxnSp>
          <p:nvCxnSpPr>
            <p:cNvPr id="47" name="曲线连接符 46"/>
            <p:cNvCxnSpPr>
              <a:stCxn id="22" idx="4"/>
              <a:endCxn id="36" idx="0"/>
            </p:cNvCxnSpPr>
            <p:nvPr/>
          </p:nvCxnSpPr>
          <p:spPr>
            <a:xfrm rot="5400000" flipV="1">
              <a:off x="13144" y="5417"/>
              <a:ext cx="487" cy="699"/>
            </a:xfrm>
            <a:prstGeom prst="curvedConnector3">
              <a:avLst>
                <a:gd name="adj1" fmla="val 50103"/>
              </a:avLst>
            </a:prstGeom>
            <a:solidFill>
              <a:schemeClr val="accent1"/>
            </a:solidFill>
            <a:ln w="9525" cap="flat" cmpd="sng" algn="ctr">
              <a:solidFill>
                <a:schemeClr val="tx1"/>
              </a:solidFill>
              <a:prstDash val="solid"/>
              <a:round/>
              <a:headEnd type="none" w="med" len="med"/>
              <a:tailEnd type="arrow" w="med" len="med"/>
            </a:ln>
          </p:spPr>
        </p:cxnSp>
        <p:grpSp>
          <p:nvGrpSpPr>
            <p:cNvPr id="48" name="组合 47"/>
            <p:cNvGrpSpPr/>
            <p:nvPr/>
          </p:nvGrpSpPr>
          <p:grpSpPr>
            <a:xfrm>
              <a:off x="8221" y="7105"/>
              <a:ext cx="538" cy="539"/>
              <a:chOff x="10489" y="3359"/>
              <a:chExt cx="1018" cy="917"/>
            </a:xfrm>
          </p:grpSpPr>
          <p:sp>
            <p:nvSpPr>
              <p:cNvPr id="49" name="椭圆 48"/>
              <p:cNvSpPr/>
              <p:nvPr/>
            </p:nvSpPr>
            <p:spPr>
              <a:xfrm>
                <a:off x="10489" y="3359"/>
                <a:ext cx="1018" cy="917"/>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50" name="文本框 49"/>
              <p:cNvSpPr txBox="1"/>
              <p:nvPr/>
            </p:nvSpPr>
            <p:spPr>
              <a:xfrm>
                <a:off x="10602" y="3479"/>
                <a:ext cx="874" cy="552"/>
              </a:xfrm>
              <a:prstGeom prst="rect">
                <a:avLst/>
              </a:prstGeom>
              <a:noFill/>
            </p:spPr>
            <p:txBody>
              <a:bodyPr>
                <a:noAutofit/>
              </a:bodyPr>
              <a:p>
                <a:pPr algn="ctr">
                  <a:defRPr/>
                </a:pPr>
                <a:r>
                  <a:rPr lang="en-US" sz="1400">
                    <a:solidFill>
                      <a:srgbClr val="000066"/>
                    </a:solidFill>
                    <a:latin typeface="+mj-ea"/>
                    <a:ea typeface="+mj-ea"/>
                  </a:rPr>
                  <a:t>2</a:t>
                </a:r>
                <a:endParaRPr lang="en-US" sz="1400">
                  <a:solidFill>
                    <a:srgbClr val="000066"/>
                  </a:solidFill>
                  <a:latin typeface="+mj-ea"/>
                  <a:ea typeface="+mj-ea"/>
                </a:endParaRPr>
              </a:p>
            </p:txBody>
          </p:sp>
        </p:grpSp>
        <p:grpSp>
          <p:nvGrpSpPr>
            <p:cNvPr id="51" name="组合 50"/>
            <p:cNvGrpSpPr/>
            <p:nvPr/>
          </p:nvGrpSpPr>
          <p:grpSpPr>
            <a:xfrm>
              <a:off x="9355" y="7105"/>
              <a:ext cx="538" cy="539"/>
              <a:chOff x="10489" y="3359"/>
              <a:chExt cx="1018" cy="917"/>
            </a:xfrm>
          </p:grpSpPr>
          <p:sp>
            <p:nvSpPr>
              <p:cNvPr id="52" name="椭圆 51"/>
              <p:cNvSpPr/>
              <p:nvPr/>
            </p:nvSpPr>
            <p:spPr>
              <a:xfrm>
                <a:off x="10489" y="3359"/>
                <a:ext cx="1018" cy="917"/>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53" name="文本框 52"/>
              <p:cNvSpPr txBox="1"/>
              <p:nvPr/>
            </p:nvSpPr>
            <p:spPr>
              <a:xfrm>
                <a:off x="10602" y="3479"/>
                <a:ext cx="874" cy="552"/>
              </a:xfrm>
              <a:prstGeom prst="rect">
                <a:avLst/>
              </a:prstGeom>
              <a:noFill/>
            </p:spPr>
            <p:txBody>
              <a:bodyPr>
                <a:noAutofit/>
              </a:bodyPr>
              <a:p>
                <a:pPr algn="ctr">
                  <a:defRPr/>
                </a:pPr>
                <a:r>
                  <a:rPr lang="en-US" sz="1400">
                    <a:solidFill>
                      <a:srgbClr val="000066"/>
                    </a:solidFill>
                    <a:latin typeface="+mj-ea"/>
                    <a:ea typeface="+mj-ea"/>
                  </a:rPr>
                  <a:t>1</a:t>
                </a:r>
                <a:endParaRPr lang="en-US" sz="1400">
                  <a:solidFill>
                    <a:srgbClr val="000066"/>
                  </a:solidFill>
                  <a:latin typeface="+mj-ea"/>
                  <a:ea typeface="+mj-ea"/>
                </a:endParaRPr>
              </a:p>
            </p:txBody>
          </p:sp>
        </p:grpSp>
        <p:grpSp>
          <p:nvGrpSpPr>
            <p:cNvPr id="54" name="组合 53"/>
            <p:cNvGrpSpPr/>
            <p:nvPr/>
          </p:nvGrpSpPr>
          <p:grpSpPr>
            <a:xfrm>
              <a:off x="10306" y="7105"/>
              <a:ext cx="538" cy="539"/>
              <a:chOff x="10489" y="3359"/>
              <a:chExt cx="1018" cy="917"/>
            </a:xfrm>
          </p:grpSpPr>
          <p:sp>
            <p:nvSpPr>
              <p:cNvPr id="55" name="椭圆 54"/>
              <p:cNvSpPr/>
              <p:nvPr/>
            </p:nvSpPr>
            <p:spPr>
              <a:xfrm>
                <a:off x="10489" y="3359"/>
                <a:ext cx="1018" cy="917"/>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56" name="文本框 55"/>
              <p:cNvSpPr txBox="1"/>
              <p:nvPr/>
            </p:nvSpPr>
            <p:spPr>
              <a:xfrm>
                <a:off x="10602" y="3479"/>
                <a:ext cx="874" cy="552"/>
              </a:xfrm>
              <a:prstGeom prst="rect">
                <a:avLst/>
              </a:prstGeom>
              <a:noFill/>
            </p:spPr>
            <p:txBody>
              <a:bodyPr>
                <a:noAutofit/>
              </a:bodyPr>
              <a:p>
                <a:pPr algn="ctr">
                  <a:defRPr/>
                </a:pPr>
                <a:r>
                  <a:rPr lang="en-US" sz="1400">
                    <a:solidFill>
                      <a:srgbClr val="000066"/>
                    </a:solidFill>
                    <a:latin typeface="+mj-ea"/>
                    <a:ea typeface="+mj-ea"/>
                  </a:rPr>
                  <a:t>2</a:t>
                </a:r>
                <a:endParaRPr lang="en-US" sz="1400">
                  <a:solidFill>
                    <a:srgbClr val="000066"/>
                  </a:solidFill>
                  <a:latin typeface="+mj-ea"/>
                  <a:ea typeface="+mj-ea"/>
                </a:endParaRPr>
              </a:p>
            </p:txBody>
          </p:sp>
        </p:grpSp>
        <p:grpSp>
          <p:nvGrpSpPr>
            <p:cNvPr id="57" name="组合 56"/>
            <p:cNvGrpSpPr/>
            <p:nvPr/>
          </p:nvGrpSpPr>
          <p:grpSpPr>
            <a:xfrm>
              <a:off x="11456" y="7104"/>
              <a:ext cx="538" cy="539"/>
              <a:chOff x="10489" y="3359"/>
              <a:chExt cx="1018" cy="917"/>
            </a:xfrm>
          </p:grpSpPr>
          <p:sp>
            <p:nvSpPr>
              <p:cNvPr id="58" name="椭圆 57"/>
              <p:cNvSpPr/>
              <p:nvPr/>
            </p:nvSpPr>
            <p:spPr>
              <a:xfrm>
                <a:off x="10489" y="3359"/>
                <a:ext cx="1018" cy="917"/>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59" name="文本框 58"/>
              <p:cNvSpPr txBox="1"/>
              <p:nvPr/>
            </p:nvSpPr>
            <p:spPr>
              <a:xfrm>
                <a:off x="10602" y="3479"/>
                <a:ext cx="874" cy="552"/>
              </a:xfrm>
              <a:prstGeom prst="rect">
                <a:avLst/>
              </a:prstGeom>
              <a:noFill/>
            </p:spPr>
            <p:txBody>
              <a:bodyPr>
                <a:noAutofit/>
              </a:bodyPr>
              <a:p>
                <a:pPr algn="ctr">
                  <a:defRPr/>
                </a:pPr>
                <a:r>
                  <a:rPr lang="en-US" sz="1400">
                    <a:solidFill>
                      <a:srgbClr val="000066"/>
                    </a:solidFill>
                    <a:latin typeface="+mj-ea"/>
                    <a:ea typeface="+mj-ea"/>
                  </a:rPr>
                  <a:t>1</a:t>
                </a:r>
                <a:endParaRPr lang="en-US" sz="1400">
                  <a:solidFill>
                    <a:srgbClr val="000066"/>
                  </a:solidFill>
                  <a:latin typeface="+mj-ea"/>
                  <a:ea typeface="+mj-ea"/>
                </a:endParaRPr>
              </a:p>
            </p:txBody>
          </p:sp>
        </p:grpSp>
        <p:grpSp>
          <p:nvGrpSpPr>
            <p:cNvPr id="60" name="组合 59"/>
            <p:cNvGrpSpPr/>
            <p:nvPr/>
          </p:nvGrpSpPr>
          <p:grpSpPr>
            <a:xfrm>
              <a:off x="12373" y="7103"/>
              <a:ext cx="538" cy="539"/>
              <a:chOff x="10489" y="3359"/>
              <a:chExt cx="1018" cy="917"/>
            </a:xfrm>
          </p:grpSpPr>
          <p:sp>
            <p:nvSpPr>
              <p:cNvPr id="61" name="椭圆 60"/>
              <p:cNvSpPr/>
              <p:nvPr/>
            </p:nvSpPr>
            <p:spPr>
              <a:xfrm>
                <a:off x="10489" y="3359"/>
                <a:ext cx="1018" cy="917"/>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62" name="文本框 61"/>
              <p:cNvSpPr txBox="1"/>
              <p:nvPr/>
            </p:nvSpPr>
            <p:spPr>
              <a:xfrm>
                <a:off x="10602" y="3479"/>
                <a:ext cx="874" cy="552"/>
              </a:xfrm>
              <a:prstGeom prst="rect">
                <a:avLst/>
              </a:prstGeom>
              <a:noFill/>
            </p:spPr>
            <p:txBody>
              <a:bodyPr>
                <a:noAutofit/>
              </a:bodyPr>
              <a:p>
                <a:pPr algn="ctr">
                  <a:defRPr/>
                </a:pPr>
                <a:r>
                  <a:rPr lang="en-US" sz="1400">
                    <a:solidFill>
                      <a:srgbClr val="000066"/>
                    </a:solidFill>
                    <a:latin typeface="+mj-ea"/>
                    <a:ea typeface="+mj-ea"/>
                  </a:rPr>
                  <a:t>1</a:t>
                </a:r>
                <a:endParaRPr lang="en-US" sz="1400">
                  <a:solidFill>
                    <a:srgbClr val="000066"/>
                  </a:solidFill>
                  <a:latin typeface="+mj-ea"/>
                  <a:ea typeface="+mj-ea"/>
                </a:endParaRPr>
              </a:p>
            </p:txBody>
          </p:sp>
        </p:grpSp>
        <p:grpSp>
          <p:nvGrpSpPr>
            <p:cNvPr id="63" name="组合 62"/>
            <p:cNvGrpSpPr/>
            <p:nvPr/>
          </p:nvGrpSpPr>
          <p:grpSpPr>
            <a:xfrm>
              <a:off x="13491" y="7105"/>
              <a:ext cx="538" cy="539"/>
              <a:chOff x="10489" y="3359"/>
              <a:chExt cx="1018" cy="917"/>
            </a:xfrm>
          </p:grpSpPr>
          <p:sp>
            <p:nvSpPr>
              <p:cNvPr id="64" name="椭圆 63"/>
              <p:cNvSpPr/>
              <p:nvPr/>
            </p:nvSpPr>
            <p:spPr>
              <a:xfrm>
                <a:off x="10489" y="3359"/>
                <a:ext cx="1018" cy="917"/>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65" name="文本框 64"/>
              <p:cNvSpPr txBox="1"/>
              <p:nvPr/>
            </p:nvSpPr>
            <p:spPr>
              <a:xfrm>
                <a:off x="10602" y="3479"/>
                <a:ext cx="874" cy="552"/>
              </a:xfrm>
              <a:prstGeom prst="rect">
                <a:avLst/>
              </a:prstGeom>
              <a:noFill/>
            </p:spPr>
            <p:txBody>
              <a:bodyPr>
                <a:noAutofit/>
              </a:bodyPr>
              <a:p>
                <a:pPr algn="ctr">
                  <a:defRPr/>
                </a:pPr>
                <a:r>
                  <a:rPr lang="en-US" sz="1400">
                    <a:solidFill>
                      <a:srgbClr val="000066"/>
                    </a:solidFill>
                    <a:latin typeface="+mj-ea"/>
                    <a:ea typeface="+mj-ea"/>
                  </a:rPr>
                  <a:t>1</a:t>
                </a:r>
                <a:endParaRPr lang="en-US" sz="1400">
                  <a:solidFill>
                    <a:srgbClr val="000066"/>
                  </a:solidFill>
                  <a:latin typeface="+mj-ea"/>
                  <a:ea typeface="+mj-ea"/>
                </a:endParaRPr>
              </a:p>
            </p:txBody>
          </p:sp>
        </p:grpSp>
        <p:cxnSp>
          <p:nvCxnSpPr>
            <p:cNvPr id="66" name="曲线连接符 65"/>
            <p:cNvCxnSpPr>
              <a:stCxn id="34" idx="4"/>
            </p:cNvCxnSpPr>
            <p:nvPr/>
          </p:nvCxnSpPr>
          <p:spPr>
            <a:xfrm rot="5400000" flipV="1">
              <a:off x="8226" y="6814"/>
              <a:ext cx="548" cy="20"/>
            </a:xfrm>
            <a:prstGeom prst="curvedConnector3">
              <a:avLst>
                <a:gd name="adj1" fmla="val 50000"/>
              </a:avLst>
            </a:prstGeom>
            <a:solidFill>
              <a:schemeClr val="accent1"/>
            </a:solidFill>
            <a:ln w="9525" cap="flat" cmpd="sng" algn="ctr">
              <a:solidFill>
                <a:schemeClr val="tx1"/>
              </a:solidFill>
              <a:prstDash val="solid"/>
              <a:round/>
              <a:headEnd type="none" w="med" len="med"/>
              <a:tailEnd type="arrow" w="med" len="med"/>
            </a:ln>
          </p:spPr>
        </p:cxnSp>
        <p:cxnSp>
          <p:nvCxnSpPr>
            <p:cNvPr id="67" name="曲线连接符 66"/>
            <p:cNvCxnSpPr/>
            <p:nvPr/>
          </p:nvCxnSpPr>
          <p:spPr>
            <a:xfrm rot="5400000" flipV="1">
              <a:off x="9362" y="6798"/>
              <a:ext cx="548" cy="20"/>
            </a:xfrm>
            <a:prstGeom prst="curvedConnector3">
              <a:avLst>
                <a:gd name="adj1" fmla="val 50000"/>
              </a:avLst>
            </a:prstGeom>
            <a:solidFill>
              <a:schemeClr val="accent1"/>
            </a:solidFill>
            <a:ln w="9525" cap="flat" cmpd="sng" algn="ctr">
              <a:solidFill>
                <a:schemeClr val="tx1"/>
              </a:solidFill>
              <a:prstDash val="solid"/>
              <a:round/>
              <a:headEnd type="none" w="med" len="med"/>
              <a:tailEnd type="arrow" w="med" len="med"/>
            </a:ln>
          </p:spPr>
        </p:cxnSp>
        <p:cxnSp>
          <p:nvCxnSpPr>
            <p:cNvPr id="68" name="曲线连接符 67"/>
            <p:cNvCxnSpPr/>
            <p:nvPr/>
          </p:nvCxnSpPr>
          <p:spPr>
            <a:xfrm rot="5400000" flipV="1">
              <a:off x="10282" y="6821"/>
              <a:ext cx="548" cy="20"/>
            </a:xfrm>
            <a:prstGeom prst="curvedConnector3">
              <a:avLst>
                <a:gd name="adj1" fmla="val 50000"/>
              </a:avLst>
            </a:prstGeom>
            <a:solidFill>
              <a:schemeClr val="accent1"/>
            </a:solidFill>
            <a:ln w="9525" cap="flat" cmpd="sng" algn="ctr">
              <a:solidFill>
                <a:schemeClr val="tx1"/>
              </a:solidFill>
              <a:prstDash val="solid"/>
              <a:round/>
              <a:headEnd type="none" w="med" len="med"/>
              <a:tailEnd type="arrow" w="med" len="med"/>
            </a:ln>
          </p:spPr>
        </p:cxnSp>
        <p:cxnSp>
          <p:nvCxnSpPr>
            <p:cNvPr id="69" name="曲线连接符 68"/>
            <p:cNvCxnSpPr/>
            <p:nvPr/>
          </p:nvCxnSpPr>
          <p:spPr>
            <a:xfrm rot="5400000" flipV="1">
              <a:off x="11426" y="6821"/>
              <a:ext cx="548" cy="20"/>
            </a:xfrm>
            <a:prstGeom prst="curvedConnector3">
              <a:avLst>
                <a:gd name="adj1" fmla="val 50000"/>
              </a:avLst>
            </a:prstGeom>
            <a:solidFill>
              <a:schemeClr val="accent1"/>
            </a:solidFill>
            <a:ln w="9525" cap="flat" cmpd="sng" algn="ctr">
              <a:solidFill>
                <a:schemeClr val="tx1"/>
              </a:solidFill>
              <a:prstDash val="solid"/>
              <a:round/>
              <a:headEnd type="none" w="med" len="med"/>
              <a:tailEnd type="arrow" w="med" len="med"/>
            </a:ln>
          </p:spPr>
        </p:cxnSp>
        <p:cxnSp>
          <p:nvCxnSpPr>
            <p:cNvPr id="70" name="曲线连接符 69"/>
            <p:cNvCxnSpPr/>
            <p:nvPr/>
          </p:nvCxnSpPr>
          <p:spPr>
            <a:xfrm rot="5400000" flipV="1">
              <a:off x="12379" y="6814"/>
              <a:ext cx="548" cy="20"/>
            </a:xfrm>
            <a:prstGeom prst="curvedConnector3">
              <a:avLst>
                <a:gd name="adj1" fmla="val 50000"/>
              </a:avLst>
            </a:prstGeom>
            <a:solidFill>
              <a:schemeClr val="accent1"/>
            </a:solidFill>
            <a:ln w="9525" cap="flat" cmpd="sng" algn="ctr">
              <a:solidFill>
                <a:schemeClr val="tx1"/>
              </a:solidFill>
              <a:prstDash val="solid"/>
              <a:round/>
              <a:headEnd type="none" w="med" len="med"/>
              <a:tailEnd type="arrow" w="med" len="med"/>
            </a:ln>
          </p:spPr>
        </p:cxnSp>
        <p:cxnSp>
          <p:nvCxnSpPr>
            <p:cNvPr id="71" name="曲线连接符 70"/>
            <p:cNvCxnSpPr/>
            <p:nvPr/>
          </p:nvCxnSpPr>
          <p:spPr>
            <a:xfrm rot="5400000" flipV="1">
              <a:off x="13513" y="6814"/>
              <a:ext cx="548" cy="20"/>
            </a:xfrm>
            <a:prstGeom prst="curvedConnector3">
              <a:avLst>
                <a:gd name="adj1" fmla="val 50000"/>
              </a:avLst>
            </a:prstGeom>
            <a:solidFill>
              <a:schemeClr val="accent1"/>
            </a:solidFill>
            <a:ln w="9525" cap="flat" cmpd="sng" algn="ctr">
              <a:solidFill>
                <a:schemeClr val="tx1"/>
              </a:solidFill>
              <a:prstDash val="solid"/>
              <a:round/>
              <a:headEnd type="none" w="med" len="med"/>
              <a:tailEnd type="arrow" w="med" len="med"/>
            </a:ln>
          </p:spPr>
        </p:cxnSp>
      </p:grpSp>
      <p:sp>
        <p:nvSpPr>
          <p:cNvPr id="41" name="文本框 40"/>
          <p:cNvSpPr txBox="1"/>
          <p:nvPr/>
        </p:nvSpPr>
        <p:spPr>
          <a:xfrm>
            <a:off x="539750" y="1701165"/>
            <a:ext cx="5606415" cy="405765"/>
          </a:xfrm>
          <a:prstGeom prst="rect">
            <a:avLst/>
          </a:prstGeom>
          <a:noFill/>
        </p:spPr>
        <p:txBody>
          <a:bodyPr>
            <a:noAutofit/>
          </a:bodyPr>
          <a:p>
            <a:pPr>
              <a:defRPr/>
            </a:pPr>
            <a:r>
              <a:rPr lang="zh-CN" altLang="en-US">
                <a:solidFill>
                  <a:srgbClr val="000066"/>
                </a:solidFill>
                <a:latin typeface="+mj-ea"/>
                <a:ea typeface="+mj-ea"/>
              </a:rPr>
              <a:t>示例：找出数组</a:t>
            </a:r>
            <a:r>
              <a:rPr lang="en-US" altLang="zh-CN">
                <a:solidFill>
                  <a:srgbClr val="000066"/>
                </a:solidFill>
                <a:latin typeface="+mj-ea"/>
                <a:ea typeface="+mj-ea"/>
              </a:rPr>
              <a:t>nums=[1,1,2]</a:t>
            </a:r>
            <a:r>
              <a:rPr lang="zh-CN" altLang="en-US">
                <a:solidFill>
                  <a:srgbClr val="000066"/>
                </a:solidFill>
                <a:latin typeface="+mj-ea"/>
                <a:ea typeface="+mj-ea"/>
              </a:rPr>
              <a:t>全排列和子集？</a:t>
            </a:r>
            <a:r>
              <a:rPr lang="en-US" altLang="zh-CN">
                <a:solidFill>
                  <a:srgbClr val="000066"/>
                </a:solidFill>
                <a:latin typeface="+mj-ea"/>
                <a:ea typeface="+mj-ea"/>
              </a:rPr>
              <a:t> </a:t>
            </a:r>
            <a:endParaRPr lang="zh-CN" altLang="en-US">
              <a:solidFill>
                <a:srgbClr val="000066"/>
              </a:solidFill>
              <a:latin typeface="+mj-ea"/>
              <a:ea typeface="+mj-ea"/>
            </a:endParaRPr>
          </a:p>
        </p:txBody>
      </p:sp>
      <p:sp>
        <p:nvSpPr>
          <p:cNvPr id="73" name="文本框 72"/>
          <p:cNvSpPr txBox="1"/>
          <p:nvPr/>
        </p:nvSpPr>
        <p:spPr>
          <a:xfrm>
            <a:off x="3789680" y="3213100"/>
            <a:ext cx="1141095" cy="2081530"/>
          </a:xfrm>
          <a:prstGeom prst="rect">
            <a:avLst/>
          </a:prstGeom>
          <a:noFill/>
          <a:ln w="28575" cmpd="sng">
            <a:solidFill>
              <a:schemeClr val="accent1">
                <a:shade val="50000"/>
              </a:schemeClr>
            </a:solidFill>
            <a:prstDash val="solid"/>
          </a:ln>
          <a:extLst>
            <a:ext uri="{909E8E84-426E-40DD-AFC4-6F175D3DCCD1}">
              <a14:hiddenFill xmlns:a14="http://schemas.microsoft.com/office/drawing/2010/main">
                <a:solidFill>
                  <a:srgbClr val="92D050"/>
                </a:solidFill>
              </a14:hiddenFill>
            </a:ext>
          </a:extLst>
        </p:spPr>
        <p:txBody>
          <a:bodyPr wrap="square" rtlCol="0">
            <a:noAutofit/>
          </a:bodyPr>
          <a:p>
            <a:endParaRPr lang="zh-CN" altLang="en-US"/>
          </a:p>
        </p:txBody>
      </p:sp>
      <p:sp>
        <p:nvSpPr>
          <p:cNvPr id="74" name="文本框 73"/>
          <p:cNvSpPr txBox="1"/>
          <p:nvPr/>
        </p:nvSpPr>
        <p:spPr>
          <a:xfrm>
            <a:off x="2493645" y="3213100"/>
            <a:ext cx="1141095" cy="2081530"/>
          </a:xfrm>
          <a:prstGeom prst="rect">
            <a:avLst/>
          </a:prstGeom>
          <a:noFill/>
          <a:ln w="28575" cmpd="sng">
            <a:solidFill>
              <a:schemeClr val="accent1">
                <a:shade val="50000"/>
              </a:schemeClr>
            </a:solidFill>
            <a:prstDash val="solid"/>
          </a:ln>
          <a:extLst>
            <a:ext uri="{909E8E84-426E-40DD-AFC4-6F175D3DCCD1}">
              <a14:hiddenFill xmlns:a14="http://schemas.microsoft.com/office/drawing/2010/main">
                <a:solidFill>
                  <a:srgbClr val="92D050"/>
                </a:solidFill>
              </a14:hiddenFill>
            </a:ext>
          </a:extLst>
        </p:spPr>
        <p:txBody>
          <a:bodyPr wrap="square" rtlCol="0">
            <a:noAutofit/>
          </a:bodyPr>
          <a:p>
            <a:endParaRPr lang="zh-CN" altLang="en-US"/>
          </a:p>
        </p:txBody>
      </p:sp>
      <p:sp>
        <p:nvSpPr>
          <p:cNvPr id="75" name="文本框 74"/>
          <p:cNvSpPr txBox="1"/>
          <p:nvPr/>
        </p:nvSpPr>
        <p:spPr>
          <a:xfrm>
            <a:off x="5734050" y="4076700"/>
            <a:ext cx="560705" cy="1220470"/>
          </a:xfrm>
          <a:prstGeom prst="rect">
            <a:avLst/>
          </a:prstGeom>
          <a:noFill/>
          <a:ln w="28575" cmpd="sng">
            <a:solidFill>
              <a:schemeClr val="accent1">
                <a:shade val="50000"/>
              </a:schemeClr>
            </a:solidFill>
            <a:prstDash val="solid"/>
          </a:ln>
          <a:extLst>
            <a:ext uri="{909E8E84-426E-40DD-AFC4-6F175D3DCCD1}">
              <a14:hiddenFill xmlns:a14="http://schemas.microsoft.com/office/drawing/2010/main">
                <a:solidFill>
                  <a:srgbClr val="92D050"/>
                </a:solidFill>
              </a14:hiddenFill>
            </a:ext>
          </a:extLst>
        </p:spPr>
        <p:txBody>
          <a:bodyPr wrap="square" rtlCol="0">
            <a:noAutofit/>
          </a:bodyPr>
          <a:p>
            <a:endParaRPr lang="zh-CN" altLang="en-US"/>
          </a:p>
        </p:txBody>
      </p:sp>
      <p:sp>
        <p:nvSpPr>
          <p:cNvPr id="76" name="文本框 75"/>
          <p:cNvSpPr txBox="1"/>
          <p:nvPr/>
        </p:nvSpPr>
        <p:spPr>
          <a:xfrm>
            <a:off x="5085715" y="4076700"/>
            <a:ext cx="466090" cy="1217930"/>
          </a:xfrm>
          <a:prstGeom prst="rect">
            <a:avLst/>
          </a:prstGeom>
          <a:noFill/>
          <a:ln w="28575" cmpd="sng">
            <a:solidFill>
              <a:schemeClr val="accent1">
                <a:shade val="50000"/>
              </a:schemeClr>
            </a:solidFill>
            <a:prstDash val="solid"/>
          </a:ln>
          <a:extLst>
            <a:ext uri="{909E8E84-426E-40DD-AFC4-6F175D3DCCD1}">
              <a14:hiddenFill xmlns:a14="http://schemas.microsoft.com/office/drawing/2010/main">
                <a:solidFill>
                  <a:srgbClr val="92D050"/>
                </a:solidFill>
              </a14:hiddenFill>
            </a:ext>
          </a:extLst>
        </p:spPr>
        <p:txBody>
          <a:bodyPr wrap="square" rtlCol="0">
            <a:noAutofit/>
          </a:bodyPr>
          <a:p>
            <a:endParaRPr lang="zh-CN" altLang="en-US"/>
          </a:p>
        </p:txBody>
      </p:sp>
      <p:sp>
        <p:nvSpPr>
          <p:cNvPr id="77" name="文本框 76"/>
          <p:cNvSpPr txBox="1"/>
          <p:nvPr/>
        </p:nvSpPr>
        <p:spPr>
          <a:xfrm>
            <a:off x="2421255" y="3213100"/>
            <a:ext cx="297180" cy="368300"/>
          </a:xfrm>
          <a:prstGeom prst="rect">
            <a:avLst/>
          </a:prstGeom>
          <a:noFill/>
          <a:ln>
            <a:noFill/>
          </a:ln>
        </p:spPr>
        <p:txBody>
          <a:bodyPr wrap="square" rtlCol="0">
            <a:spAutoFit/>
          </a:bodyPr>
          <a:p>
            <a:r>
              <a:rPr lang="zh-CN" altLang="en-US">
                <a:solidFill>
                  <a:srgbClr val="FF0000"/>
                </a:solidFill>
              </a:rPr>
              <a:t>①</a:t>
            </a:r>
            <a:endParaRPr lang="zh-CN" altLang="en-US">
              <a:solidFill>
                <a:srgbClr val="FF0000"/>
              </a:solidFill>
            </a:endParaRPr>
          </a:p>
        </p:txBody>
      </p:sp>
      <p:sp>
        <p:nvSpPr>
          <p:cNvPr id="78" name="文本框 77"/>
          <p:cNvSpPr txBox="1"/>
          <p:nvPr/>
        </p:nvSpPr>
        <p:spPr>
          <a:xfrm>
            <a:off x="3817620" y="3213100"/>
            <a:ext cx="297180" cy="368300"/>
          </a:xfrm>
          <a:prstGeom prst="rect">
            <a:avLst/>
          </a:prstGeom>
          <a:noFill/>
          <a:ln>
            <a:noFill/>
          </a:ln>
        </p:spPr>
        <p:txBody>
          <a:bodyPr wrap="square" rtlCol="0">
            <a:spAutoFit/>
          </a:bodyPr>
          <a:p>
            <a:r>
              <a:rPr lang="zh-CN" altLang="en-US">
                <a:solidFill>
                  <a:srgbClr val="FF0000"/>
                </a:solidFill>
              </a:rPr>
              <a:t>②</a:t>
            </a:r>
            <a:endParaRPr lang="zh-CN" altLang="en-US">
              <a:solidFill>
                <a:srgbClr val="FF0000"/>
              </a:solidFill>
            </a:endParaRPr>
          </a:p>
        </p:txBody>
      </p:sp>
      <p:sp>
        <p:nvSpPr>
          <p:cNvPr id="79" name="文本框 78"/>
          <p:cNvSpPr txBox="1"/>
          <p:nvPr/>
        </p:nvSpPr>
        <p:spPr>
          <a:xfrm>
            <a:off x="5254625" y="4076700"/>
            <a:ext cx="297180" cy="368300"/>
          </a:xfrm>
          <a:prstGeom prst="rect">
            <a:avLst/>
          </a:prstGeom>
          <a:noFill/>
          <a:ln>
            <a:noFill/>
          </a:ln>
        </p:spPr>
        <p:txBody>
          <a:bodyPr wrap="square" rtlCol="0">
            <a:spAutoFit/>
          </a:bodyPr>
          <a:p>
            <a:r>
              <a:rPr lang="zh-CN" altLang="en-US">
                <a:solidFill>
                  <a:srgbClr val="FF0000"/>
                </a:solidFill>
              </a:rPr>
              <a:t>③</a:t>
            </a:r>
            <a:endParaRPr lang="zh-CN" altLang="en-US">
              <a:solidFill>
                <a:srgbClr val="FF0000"/>
              </a:solidFill>
            </a:endParaRPr>
          </a:p>
        </p:txBody>
      </p:sp>
      <p:sp>
        <p:nvSpPr>
          <p:cNvPr id="80" name="文本框 79"/>
          <p:cNvSpPr txBox="1"/>
          <p:nvPr/>
        </p:nvSpPr>
        <p:spPr>
          <a:xfrm>
            <a:off x="6021705" y="4059555"/>
            <a:ext cx="297180" cy="368300"/>
          </a:xfrm>
          <a:prstGeom prst="rect">
            <a:avLst/>
          </a:prstGeom>
          <a:noFill/>
          <a:ln>
            <a:noFill/>
          </a:ln>
        </p:spPr>
        <p:txBody>
          <a:bodyPr wrap="square" rtlCol="0">
            <a:spAutoFit/>
          </a:bodyPr>
          <a:p>
            <a:r>
              <a:rPr lang="zh-CN" altLang="en-US">
                <a:solidFill>
                  <a:srgbClr val="FF0000"/>
                </a:solidFill>
              </a:rPr>
              <a:t>④</a:t>
            </a:r>
            <a:endParaRPr lang="zh-CN" altLang="en-US">
              <a:solidFill>
                <a:srgbClr val="FF0000"/>
              </a:solidFill>
            </a:endParaRPr>
          </a:p>
        </p:txBody>
      </p:sp>
      <p:sp>
        <p:nvSpPr>
          <p:cNvPr id="81" name="文本框 80"/>
          <p:cNvSpPr txBox="1"/>
          <p:nvPr/>
        </p:nvSpPr>
        <p:spPr>
          <a:xfrm>
            <a:off x="467995" y="1988820"/>
            <a:ext cx="5606415" cy="405765"/>
          </a:xfrm>
          <a:prstGeom prst="rect">
            <a:avLst/>
          </a:prstGeom>
          <a:noFill/>
        </p:spPr>
        <p:txBody>
          <a:bodyPr>
            <a:noAutofit/>
          </a:bodyPr>
          <a:p>
            <a:pPr>
              <a:defRPr/>
            </a:pPr>
            <a:r>
              <a:rPr lang="zh-CN">
                <a:solidFill>
                  <a:srgbClr val="000066"/>
                </a:solidFill>
                <a:latin typeface="+mj-ea"/>
                <a:ea typeface="+mj-ea"/>
              </a:rPr>
              <a:t>（</a:t>
            </a:r>
            <a:r>
              <a:rPr lang="en-US" altLang="zh-CN">
                <a:solidFill>
                  <a:srgbClr val="000066"/>
                </a:solidFill>
                <a:latin typeface="+mj-ea"/>
                <a:ea typeface="+mj-ea"/>
              </a:rPr>
              <a:t>1</a:t>
            </a:r>
            <a:r>
              <a:rPr lang="zh-CN">
                <a:solidFill>
                  <a:srgbClr val="000066"/>
                </a:solidFill>
                <a:latin typeface="+mj-ea"/>
                <a:ea typeface="+mj-ea"/>
              </a:rPr>
              <a:t>）观察全排列有重复的剪枝条件</a:t>
            </a:r>
            <a:r>
              <a:rPr lang="en-US" altLang="zh-CN">
                <a:solidFill>
                  <a:srgbClr val="000066"/>
                </a:solidFill>
                <a:latin typeface="+mj-ea"/>
                <a:ea typeface="+mj-ea"/>
              </a:rPr>
              <a:t> </a:t>
            </a:r>
            <a:endParaRPr lang="zh-CN" altLang="en-US">
              <a:solidFill>
                <a:srgbClr val="000066"/>
              </a:solidFill>
              <a:latin typeface="+mj-ea"/>
              <a:ea typeface="+mj-ea"/>
            </a:endParaRPr>
          </a:p>
        </p:txBody>
      </p:sp>
      <p:sp>
        <p:nvSpPr>
          <p:cNvPr id="82" name="文本框 81"/>
          <p:cNvSpPr txBox="1"/>
          <p:nvPr/>
        </p:nvSpPr>
        <p:spPr>
          <a:xfrm>
            <a:off x="2555875" y="5254625"/>
            <a:ext cx="4572000" cy="1198880"/>
          </a:xfrm>
          <a:prstGeom prst="rect">
            <a:avLst/>
          </a:prstGeom>
          <a:noFill/>
        </p:spPr>
        <p:txBody>
          <a:bodyPr wrap="square" rtlCol="0" anchor="t">
            <a:spAutoFit/>
          </a:bodyPr>
          <a:p>
            <a:r>
              <a:rPr lang="en-US" altLang="zh-CN">
                <a:solidFill>
                  <a:srgbClr val="000066"/>
                </a:solidFill>
                <a:latin typeface="+mj-ea"/>
                <a:ea typeface="+mj-ea"/>
                <a:sym typeface="+mn-ea"/>
              </a:rPr>
              <a:t>[1,1,2]            </a:t>
            </a:r>
            <a:r>
              <a:rPr lang="en-US" altLang="zh-CN">
                <a:solidFill>
                  <a:srgbClr val="FF0000"/>
                </a:solidFill>
                <a:latin typeface="+mj-ea"/>
                <a:ea typeface="+mj-ea"/>
                <a:sym typeface="+mn-ea"/>
              </a:rPr>
              <a:t>[1,1,2] </a:t>
            </a:r>
            <a:endParaRPr lang="en-US" altLang="zh-CN">
              <a:solidFill>
                <a:srgbClr val="000066"/>
              </a:solidFill>
              <a:latin typeface="+mj-ea"/>
              <a:ea typeface="+mj-ea"/>
              <a:sym typeface="+mn-ea"/>
            </a:endParaRPr>
          </a:p>
          <a:p>
            <a:r>
              <a:rPr lang="en-US" altLang="zh-CN">
                <a:solidFill>
                  <a:srgbClr val="000066"/>
                </a:solidFill>
                <a:latin typeface="+mj-ea"/>
                <a:ea typeface="+mj-ea"/>
                <a:sym typeface="+mn-ea"/>
              </a:rPr>
              <a:t>[1,2,1]            </a:t>
            </a:r>
            <a:r>
              <a:rPr lang="en-US" altLang="zh-CN">
                <a:solidFill>
                  <a:srgbClr val="FF0000"/>
                </a:solidFill>
                <a:latin typeface="+mj-ea"/>
                <a:ea typeface="+mj-ea"/>
                <a:sym typeface="+mn-ea"/>
              </a:rPr>
              <a:t>[1,2,1]</a:t>
            </a:r>
            <a:endParaRPr lang="en-US" altLang="zh-CN">
              <a:solidFill>
                <a:srgbClr val="FF0000"/>
              </a:solidFill>
              <a:latin typeface="+mj-ea"/>
              <a:ea typeface="+mj-ea"/>
              <a:sym typeface="+mn-ea"/>
            </a:endParaRPr>
          </a:p>
          <a:p>
            <a:endParaRPr lang="en-US" altLang="zh-CN">
              <a:solidFill>
                <a:srgbClr val="000066"/>
              </a:solidFill>
              <a:latin typeface="+mj-ea"/>
              <a:ea typeface="+mj-ea"/>
              <a:sym typeface="+mn-ea"/>
            </a:endParaRPr>
          </a:p>
          <a:p>
            <a:endParaRPr lang="en-US" altLang="zh-CN">
              <a:solidFill>
                <a:srgbClr val="000066"/>
              </a:solidFill>
              <a:latin typeface="+mj-ea"/>
              <a:ea typeface="+mj-ea"/>
              <a:sym typeface="+mn-ea"/>
            </a:endParaRPr>
          </a:p>
        </p:txBody>
      </p:sp>
      <p:sp>
        <p:nvSpPr>
          <p:cNvPr id="83" name="文本框 82"/>
          <p:cNvSpPr txBox="1"/>
          <p:nvPr/>
        </p:nvSpPr>
        <p:spPr>
          <a:xfrm>
            <a:off x="5076190" y="5297170"/>
            <a:ext cx="1671955" cy="612140"/>
          </a:xfrm>
          <a:prstGeom prst="rect">
            <a:avLst/>
          </a:prstGeom>
          <a:noFill/>
        </p:spPr>
        <p:txBody>
          <a:bodyPr wrap="square" rtlCol="0" anchor="t">
            <a:noAutofit/>
          </a:bodyPr>
          <a:p>
            <a:r>
              <a:rPr lang="en-US" altLang="zh-CN">
                <a:solidFill>
                  <a:srgbClr val="000066"/>
                </a:solidFill>
                <a:latin typeface="+mj-ea"/>
                <a:ea typeface="+mj-ea"/>
                <a:sym typeface="+mn-ea"/>
              </a:rPr>
              <a:t>[2,1,1]            </a:t>
            </a:r>
            <a:endParaRPr lang="en-US" altLang="zh-CN">
              <a:solidFill>
                <a:srgbClr val="000066"/>
              </a:solidFill>
              <a:latin typeface="+mj-ea"/>
              <a:ea typeface="+mj-ea"/>
              <a:sym typeface="+mn-ea"/>
            </a:endParaRPr>
          </a:p>
          <a:p>
            <a:r>
              <a:rPr lang="en-US" altLang="zh-CN">
                <a:solidFill>
                  <a:srgbClr val="FF0000"/>
                </a:solidFill>
                <a:latin typeface="+mj-ea"/>
                <a:ea typeface="+mj-ea"/>
                <a:sym typeface="+mn-ea"/>
              </a:rPr>
              <a:t>[2,1,1]</a:t>
            </a:r>
            <a:r>
              <a:rPr lang="en-US" altLang="zh-CN">
                <a:solidFill>
                  <a:srgbClr val="000066"/>
                </a:solidFill>
                <a:latin typeface="+mj-ea"/>
                <a:ea typeface="+mj-ea"/>
                <a:sym typeface="+mn-ea"/>
              </a:rPr>
              <a:t>            </a:t>
            </a:r>
            <a:endParaRPr lang="en-US" altLang="zh-CN">
              <a:solidFill>
                <a:srgbClr val="FF0000"/>
              </a:solidFill>
              <a:latin typeface="+mj-ea"/>
              <a:ea typeface="+mj-ea"/>
              <a:sym typeface="+mn-e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0"/>
          </p:nvPr>
        </p:nvSpPr>
        <p:spPr/>
        <p:txBody>
          <a:bodyPr/>
          <a:p>
            <a:pPr>
              <a:defRPr/>
            </a:pPr>
            <a:r>
              <a:rPr lang="de-DE" altLang="en-US"/>
              <a:t>Page </a:t>
            </a:r>
            <a:r>
              <a:rPr lang="de-DE" altLang="en-US">
                <a:sym typeface="MS UI Gothic" panose="020B0600070205080204" pitchFamily="34" charset="-128"/>
              </a:rPr>
              <a:t></a:t>
            </a:r>
            <a:r>
              <a:rPr lang="de-DE" altLang="en-US"/>
              <a:t> </a:t>
            </a:r>
            <a:fld id="{AB2E83DC-661B-4DCC-B4A3-95AD0DF58E27}" type="slidenum">
              <a:rPr lang="zh-CN" altLang="en-US" smtClean="0"/>
            </a:fld>
            <a:endParaRPr lang="en-US" altLang="zh-CN"/>
          </a:p>
        </p:txBody>
      </p:sp>
      <p:sp>
        <p:nvSpPr>
          <p:cNvPr id="11" name="Rectangle 2"/>
          <p:cNvSpPr txBox="1">
            <a:spLocks noChangeArrowheads="1"/>
          </p:cNvSpPr>
          <p:nvPr/>
        </p:nvSpPr>
        <p:spPr bwMode="auto">
          <a:xfrm>
            <a:off x="395605" y="367030"/>
            <a:ext cx="8280400" cy="1122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sz="4400">
                <a:solidFill>
                  <a:srgbClr val="333399"/>
                </a:solidFill>
                <a:latin typeface="+mj-lt"/>
                <a:ea typeface="+mj-ea"/>
                <a:cs typeface="+mj-cs"/>
              </a:defRPr>
            </a:lvl1pPr>
            <a:lvl2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charset="-122"/>
              </a:defRPr>
            </a:lvl5pPr>
            <a:lvl6pPr marL="457200" algn="l" rtl="0" fontAlgn="base">
              <a:spcBef>
                <a:spcPct val="0"/>
              </a:spcBef>
              <a:spcAft>
                <a:spcPct val="0"/>
              </a:spcAft>
              <a:defRPr sz="4400">
                <a:solidFill>
                  <a:srgbClr val="333399"/>
                </a:solidFill>
                <a:latin typeface="Arial" panose="020B0604020202020204" pitchFamily="34" charset="0"/>
                <a:ea typeface="黑体" panose="02010609060101010101" charset="-122"/>
              </a:defRPr>
            </a:lvl6pPr>
            <a:lvl7pPr marL="914400" algn="l" rtl="0" fontAlgn="base">
              <a:spcBef>
                <a:spcPct val="0"/>
              </a:spcBef>
              <a:spcAft>
                <a:spcPct val="0"/>
              </a:spcAft>
              <a:defRPr sz="4400">
                <a:solidFill>
                  <a:srgbClr val="333399"/>
                </a:solidFill>
                <a:latin typeface="Arial" panose="020B0604020202020204" pitchFamily="34" charset="0"/>
                <a:ea typeface="黑体" panose="02010609060101010101" charset="-122"/>
              </a:defRPr>
            </a:lvl7pPr>
            <a:lvl8pPr marL="1371600" algn="l" rtl="0" fontAlgn="base">
              <a:spcBef>
                <a:spcPct val="0"/>
              </a:spcBef>
              <a:spcAft>
                <a:spcPct val="0"/>
              </a:spcAft>
              <a:defRPr sz="4400">
                <a:solidFill>
                  <a:srgbClr val="333399"/>
                </a:solidFill>
                <a:latin typeface="Arial" panose="020B0604020202020204" pitchFamily="34" charset="0"/>
                <a:ea typeface="黑体" panose="02010609060101010101" charset="-122"/>
              </a:defRPr>
            </a:lvl8pPr>
            <a:lvl9pPr marL="1828800" algn="l" rtl="0" fontAlgn="base">
              <a:spcBef>
                <a:spcPct val="0"/>
              </a:spcBef>
              <a:spcAft>
                <a:spcPct val="0"/>
              </a:spcAft>
              <a:defRPr sz="4400">
                <a:solidFill>
                  <a:srgbClr val="333399"/>
                </a:solidFill>
                <a:latin typeface="Arial" panose="020B0604020202020204" pitchFamily="34" charset="0"/>
                <a:ea typeface="黑体" panose="02010609060101010101" charset="-122"/>
              </a:defRPr>
            </a:lvl9pPr>
          </a:lstStyle>
          <a:p>
            <a:pPr eaLnBrk="1" hangingPunct="1">
              <a:buFont typeface="Wingdings" panose="05000000000000000000" pitchFamily="2" charset="2"/>
              <a:buNone/>
              <a:defRPr/>
            </a:pPr>
            <a:r>
              <a:rPr lang="en-US" altLang="zh-CN" sz="3600" kern="0" smtClean="0"/>
              <a:t>2</a:t>
            </a:r>
            <a:r>
              <a:rPr lang="zh-CN" altLang="en-US" sz="3600" kern="0" smtClean="0"/>
              <a:t>.</a:t>
            </a:r>
            <a:r>
              <a:rPr lang="en-US" altLang="zh-CN" sz="3600" kern="0" smtClean="0"/>
              <a:t>3</a:t>
            </a:r>
            <a:r>
              <a:rPr lang="zh-CN" altLang="en-US" sz="3600" kern="0" smtClean="0"/>
              <a:t>全排列</a:t>
            </a:r>
            <a:r>
              <a:rPr lang="en-US" altLang="zh-CN" sz="3600" kern="0" smtClean="0"/>
              <a:t>II</a:t>
            </a:r>
            <a:r>
              <a:rPr lang="zh-CN" altLang="en-US" sz="3600" kern="0" smtClean="0"/>
              <a:t>和子集</a:t>
            </a:r>
            <a:r>
              <a:rPr lang="en-US" altLang="zh-CN" sz="3600" kern="0" smtClean="0"/>
              <a:t>II(</a:t>
            </a:r>
            <a:r>
              <a:rPr lang="zh-CN" altLang="en-US" sz="3600" kern="0" smtClean="0"/>
              <a:t>需要对搜索树剪枝</a:t>
            </a:r>
            <a:r>
              <a:rPr lang="en-US" altLang="zh-CN" sz="3600" kern="0" smtClean="0"/>
              <a:t>)</a:t>
            </a:r>
            <a:endParaRPr lang="en-US" altLang="zh-CN" sz="3600" kern="0" smtClean="0"/>
          </a:p>
        </p:txBody>
      </p:sp>
      <p:sp>
        <p:nvSpPr>
          <p:cNvPr id="41" name="文本框 40"/>
          <p:cNvSpPr txBox="1"/>
          <p:nvPr/>
        </p:nvSpPr>
        <p:spPr>
          <a:xfrm>
            <a:off x="539750" y="1701165"/>
            <a:ext cx="5606415" cy="405765"/>
          </a:xfrm>
          <a:prstGeom prst="rect">
            <a:avLst/>
          </a:prstGeom>
          <a:noFill/>
        </p:spPr>
        <p:txBody>
          <a:bodyPr>
            <a:noAutofit/>
          </a:bodyPr>
          <a:p>
            <a:pPr>
              <a:defRPr/>
            </a:pPr>
            <a:r>
              <a:rPr lang="zh-CN" altLang="en-US">
                <a:solidFill>
                  <a:srgbClr val="000066"/>
                </a:solidFill>
                <a:latin typeface="+mj-ea"/>
                <a:ea typeface="+mj-ea"/>
              </a:rPr>
              <a:t>示例：找出数组</a:t>
            </a:r>
            <a:r>
              <a:rPr lang="en-US" altLang="zh-CN">
                <a:solidFill>
                  <a:srgbClr val="000066"/>
                </a:solidFill>
                <a:latin typeface="+mj-ea"/>
                <a:ea typeface="+mj-ea"/>
              </a:rPr>
              <a:t>nums=[1,1,2]</a:t>
            </a:r>
            <a:r>
              <a:rPr lang="zh-CN" altLang="en-US">
                <a:solidFill>
                  <a:srgbClr val="000066"/>
                </a:solidFill>
                <a:latin typeface="+mj-ea"/>
                <a:ea typeface="+mj-ea"/>
              </a:rPr>
              <a:t>全排列和子集？</a:t>
            </a:r>
            <a:r>
              <a:rPr lang="en-US" altLang="zh-CN">
                <a:solidFill>
                  <a:srgbClr val="000066"/>
                </a:solidFill>
                <a:latin typeface="+mj-ea"/>
                <a:ea typeface="+mj-ea"/>
              </a:rPr>
              <a:t> </a:t>
            </a:r>
            <a:endParaRPr lang="zh-CN" altLang="en-US">
              <a:solidFill>
                <a:srgbClr val="000066"/>
              </a:solidFill>
              <a:latin typeface="+mj-ea"/>
              <a:ea typeface="+mj-ea"/>
            </a:endParaRPr>
          </a:p>
        </p:txBody>
      </p:sp>
      <p:sp>
        <p:nvSpPr>
          <p:cNvPr id="81" name="文本框 80"/>
          <p:cNvSpPr txBox="1"/>
          <p:nvPr/>
        </p:nvSpPr>
        <p:spPr>
          <a:xfrm>
            <a:off x="467995" y="1988820"/>
            <a:ext cx="5606415" cy="405765"/>
          </a:xfrm>
          <a:prstGeom prst="rect">
            <a:avLst/>
          </a:prstGeom>
          <a:noFill/>
        </p:spPr>
        <p:txBody>
          <a:bodyPr>
            <a:noAutofit/>
          </a:bodyPr>
          <a:p>
            <a:pPr>
              <a:defRPr/>
            </a:pPr>
            <a:r>
              <a:rPr lang="zh-CN">
                <a:solidFill>
                  <a:srgbClr val="000066"/>
                </a:solidFill>
                <a:latin typeface="+mj-ea"/>
                <a:ea typeface="+mj-ea"/>
              </a:rPr>
              <a:t>（</a:t>
            </a:r>
            <a:r>
              <a:rPr lang="en-US" altLang="zh-CN">
                <a:solidFill>
                  <a:srgbClr val="000066"/>
                </a:solidFill>
                <a:latin typeface="+mj-ea"/>
                <a:ea typeface="+mj-ea"/>
              </a:rPr>
              <a:t>1</a:t>
            </a:r>
            <a:r>
              <a:rPr lang="zh-CN">
                <a:solidFill>
                  <a:srgbClr val="000066"/>
                </a:solidFill>
                <a:latin typeface="+mj-ea"/>
                <a:ea typeface="+mj-ea"/>
              </a:rPr>
              <a:t>）观察全排列有重复的剪枝条件，加入</a:t>
            </a:r>
            <a:r>
              <a:rPr lang="en-US" altLang="zh-CN">
                <a:solidFill>
                  <a:srgbClr val="000066"/>
                </a:solidFill>
                <a:latin typeface="+mj-ea"/>
                <a:ea typeface="+mj-ea"/>
              </a:rPr>
              <a:t>if</a:t>
            </a:r>
            <a:r>
              <a:rPr lang="zh-CN" altLang="en-US">
                <a:solidFill>
                  <a:srgbClr val="000066"/>
                </a:solidFill>
                <a:latin typeface="+mj-ea"/>
                <a:ea typeface="+mj-ea"/>
              </a:rPr>
              <a:t>条件剪枝</a:t>
            </a:r>
            <a:r>
              <a:rPr lang="en-US" altLang="zh-CN">
                <a:solidFill>
                  <a:srgbClr val="000066"/>
                </a:solidFill>
                <a:latin typeface="+mj-ea"/>
                <a:ea typeface="+mj-ea"/>
              </a:rPr>
              <a:t> </a:t>
            </a:r>
            <a:endParaRPr lang="zh-CN" altLang="en-US">
              <a:solidFill>
                <a:srgbClr val="000066"/>
              </a:solidFill>
              <a:latin typeface="+mj-ea"/>
              <a:ea typeface="+mj-ea"/>
            </a:endParaRPr>
          </a:p>
        </p:txBody>
      </p:sp>
      <p:pic>
        <p:nvPicPr>
          <p:cNvPr id="2" name="图片 1"/>
          <p:cNvPicPr>
            <a:picLocks noChangeAspect="1"/>
          </p:cNvPicPr>
          <p:nvPr/>
        </p:nvPicPr>
        <p:blipFill>
          <a:blip r:embed="rId1"/>
          <a:stretch>
            <a:fillRect/>
          </a:stretch>
        </p:blipFill>
        <p:spPr>
          <a:xfrm>
            <a:off x="1835785" y="2319020"/>
            <a:ext cx="5572125" cy="4124325"/>
          </a:xfrm>
          <a:prstGeom prst="rect">
            <a:avLst/>
          </a:prstGeom>
        </p:spPr>
      </p:pic>
      <p:sp>
        <p:nvSpPr>
          <p:cNvPr id="5" name="矩形 4"/>
          <p:cNvSpPr/>
          <p:nvPr/>
        </p:nvSpPr>
        <p:spPr>
          <a:xfrm>
            <a:off x="2628265" y="4437380"/>
            <a:ext cx="3672205" cy="360045"/>
          </a:xfrm>
          <a:prstGeom prst="rect">
            <a:avLst/>
          </a:prstGeom>
          <a:noFill/>
          <a:ln w="28575" cap="flat" cmpd="sng" algn="ctr">
            <a:solidFill>
              <a:schemeClr val="accent1">
                <a:shade val="50000"/>
              </a:schemeClr>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0"/>
          </p:nvPr>
        </p:nvSpPr>
        <p:spPr/>
        <p:txBody>
          <a:bodyPr/>
          <a:p>
            <a:pPr>
              <a:defRPr/>
            </a:pPr>
            <a:r>
              <a:rPr lang="de-DE" altLang="en-US"/>
              <a:t>Page </a:t>
            </a:r>
            <a:r>
              <a:rPr lang="de-DE" altLang="en-US">
                <a:sym typeface="MS UI Gothic" panose="020B0600070205080204" pitchFamily="34" charset="-128"/>
              </a:rPr>
              <a:t></a:t>
            </a:r>
            <a:r>
              <a:rPr lang="de-DE" altLang="en-US"/>
              <a:t> </a:t>
            </a:r>
            <a:fld id="{AB2E83DC-661B-4DCC-B4A3-95AD0DF58E27}" type="slidenum">
              <a:rPr lang="zh-CN" altLang="en-US" smtClean="0"/>
            </a:fld>
            <a:endParaRPr lang="en-US" altLang="zh-CN"/>
          </a:p>
        </p:txBody>
      </p:sp>
      <p:sp>
        <p:nvSpPr>
          <p:cNvPr id="11" name="Rectangle 2"/>
          <p:cNvSpPr txBox="1">
            <a:spLocks noChangeArrowheads="1"/>
          </p:cNvSpPr>
          <p:nvPr/>
        </p:nvSpPr>
        <p:spPr bwMode="auto">
          <a:xfrm>
            <a:off x="395605" y="367030"/>
            <a:ext cx="8280400" cy="1122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sz="4400">
                <a:solidFill>
                  <a:srgbClr val="333399"/>
                </a:solidFill>
                <a:latin typeface="+mj-lt"/>
                <a:ea typeface="+mj-ea"/>
                <a:cs typeface="+mj-cs"/>
              </a:defRPr>
            </a:lvl1pPr>
            <a:lvl2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charset="-122"/>
              </a:defRPr>
            </a:lvl5pPr>
            <a:lvl6pPr marL="457200" algn="l" rtl="0" fontAlgn="base">
              <a:spcBef>
                <a:spcPct val="0"/>
              </a:spcBef>
              <a:spcAft>
                <a:spcPct val="0"/>
              </a:spcAft>
              <a:defRPr sz="4400">
                <a:solidFill>
                  <a:srgbClr val="333399"/>
                </a:solidFill>
                <a:latin typeface="Arial" panose="020B0604020202020204" pitchFamily="34" charset="0"/>
                <a:ea typeface="黑体" panose="02010609060101010101" charset="-122"/>
              </a:defRPr>
            </a:lvl6pPr>
            <a:lvl7pPr marL="914400" algn="l" rtl="0" fontAlgn="base">
              <a:spcBef>
                <a:spcPct val="0"/>
              </a:spcBef>
              <a:spcAft>
                <a:spcPct val="0"/>
              </a:spcAft>
              <a:defRPr sz="4400">
                <a:solidFill>
                  <a:srgbClr val="333399"/>
                </a:solidFill>
                <a:latin typeface="Arial" panose="020B0604020202020204" pitchFamily="34" charset="0"/>
                <a:ea typeface="黑体" panose="02010609060101010101" charset="-122"/>
              </a:defRPr>
            </a:lvl7pPr>
            <a:lvl8pPr marL="1371600" algn="l" rtl="0" fontAlgn="base">
              <a:spcBef>
                <a:spcPct val="0"/>
              </a:spcBef>
              <a:spcAft>
                <a:spcPct val="0"/>
              </a:spcAft>
              <a:defRPr sz="4400">
                <a:solidFill>
                  <a:srgbClr val="333399"/>
                </a:solidFill>
                <a:latin typeface="Arial" panose="020B0604020202020204" pitchFamily="34" charset="0"/>
                <a:ea typeface="黑体" panose="02010609060101010101" charset="-122"/>
              </a:defRPr>
            </a:lvl8pPr>
            <a:lvl9pPr marL="1828800" algn="l" rtl="0" fontAlgn="base">
              <a:spcBef>
                <a:spcPct val="0"/>
              </a:spcBef>
              <a:spcAft>
                <a:spcPct val="0"/>
              </a:spcAft>
              <a:defRPr sz="4400">
                <a:solidFill>
                  <a:srgbClr val="333399"/>
                </a:solidFill>
                <a:latin typeface="Arial" panose="020B0604020202020204" pitchFamily="34" charset="0"/>
                <a:ea typeface="黑体" panose="02010609060101010101" charset="-122"/>
              </a:defRPr>
            </a:lvl9pPr>
          </a:lstStyle>
          <a:p>
            <a:pPr eaLnBrk="1" hangingPunct="1">
              <a:buFont typeface="Wingdings" panose="05000000000000000000" pitchFamily="2" charset="2"/>
              <a:buNone/>
              <a:defRPr/>
            </a:pPr>
            <a:r>
              <a:rPr lang="en-US" altLang="zh-CN" sz="3600" kern="0" smtClean="0"/>
              <a:t>2</a:t>
            </a:r>
            <a:r>
              <a:rPr lang="zh-CN" altLang="en-US" sz="3600" kern="0" smtClean="0"/>
              <a:t>.</a:t>
            </a:r>
            <a:r>
              <a:rPr lang="en-US" altLang="zh-CN" sz="3600" kern="0" smtClean="0"/>
              <a:t>3</a:t>
            </a:r>
            <a:r>
              <a:rPr lang="zh-CN" altLang="en-US" sz="3600" kern="0" smtClean="0"/>
              <a:t>全排列</a:t>
            </a:r>
            <a:r>
              <a:rPr lang="en-US" altLang="zh-CN" sz="3600" kern="0" smtClean="0"/>
              <a:t>II</a:t>
            </a:r>
            <a:r>
              <a:rPr lang="zh-CN" altLang="en-US" sz="3600" kern="0" smtClean="0"/>
              <a:t>和子集</a:t>
            </a:r>
            <a:r>
              <a:rPr lang="en-US" altLang="zh-CN" sz="3600" kern="0" smtClean="0"/>
              <a:t>II(</a:t>
            </a:r>
            <a:r>
              <a:rPr lang="zh-CN" altLang="en-US" sz="3600" kern="0" smtClean="0"/>
              <a:t>需要对搜索树剪枝</a:t>
            </a:r>
            <a:r>
              <a:rPr lang="en-US" altLang="zh-CN" sz="3600" kern="0" smtClean="0"/>
              <a:t>)</a:t>
            </a:r>
            <a:endParaRPr lang="en-US" altLang="zh-CN" sz="3600" kern="0" smtClean="0"/>
          </a:p>
        </p:txBody>
      </p:sp>
      <p:sp>
        <p:nvSpPr>
          <p:cNvPr id="81" name="文本框 80"/>
          <p:cNvSpPr txBox="1"/>
          <p:nvPr/>
        </p:nvSpPr>
        <p:spPr>
          <a:xfrm>
            <a:off x="427990" y="1489075"/>
            <a:ext cx="5606415" cy="405765"/>
          </a:xfrm>
          <a:prstGeom prst="rect">
            <a:avLst/>
          </a:prstGeom>
          <a:noFill/>
        </p:spPr>
        <p:txBody>
          <a:bodyPr>
            <a:noAutofit/>
          </a:bodyPr>
          <a:p>
            <a:pPr>
              <a:defRPr/>
            </a:pPr>
            <a:r>
              <a:rPr lang="zh-CN">
                <a:solidFill>
                  <a:srgbClr val="000066"/>
                </a:solidFill>
                <a:latin typeface="+mj-ea"/>
                <a:ea typeface="+mj-ea"/>
              </a:rPr>
              <a:t>（</a:t>
            </a:r>
            <a:r>
              <a:rPr lang="en-US" altLang="zh-CN">
                <a:solidFill>
                  <a:srgbClr val="000066"/>
                </a:solidFill>
                <a:latin typeface="+mj-ea"/>
                <a:ea typeface="+mj-ea"/>
              </a:rPr>
              <a:t>2</a:t>
            </a:r>
            <a:r>
              <a:rPr lang="zh-CN">
                <a:solidFill>
                  <a:srgbClr val="000066"/>
                </a:solidFill>
                <a:latin typeface="+mj-ea"/>
                <a:ea typeface="+mj-ea"/>
              </a:rPr>
              <a:t>）观察</a:t>
            </a:r>
            <a:r>
              <a:rPr lang="zh-CN">
                <a:solidFill>
                  <a:srgbClr val="000066"/>
                </a:solidFill>
                <a:latin typeface="+mj-ea"/>
                <a:ea typeface="+mj-ea"/>
              </a:rPr>
              <a:t>子集有重复的剪枝条件</a:t>
            </a:r>
            <a:r>
              <a:rPr lang="en-US" altLang="zh-CN">
                <a:solidFill>
                  <a:srgbClr val="000066"/>
                </a:solidFill>
                <a:latin typeface="+mj-ea"/>
                <a:ea typeface="+mj-ea"/>
              </a:rPr>
              <a:t> </a:t>
            </a:r>
            <a:endParaRPr lang="zh-CN" altLang="en-US">
              <a:solidFill>
                <a:srgbClr val="000066"/>
              </a:solidFill>
              <a:latin typeface="+mj-ea"/>
              <a:ea typeface="+mj-ea"/>
            </a:endParaRPr>
          </a:p>
        </p:txBody>
      </p:sp>
      <p:grpSp>
        <p:nvGrpSpPr>
          <p:cNvPr id="120" name="组合 119"/>
          <p:cNvGrpSpPr/>
          <p:nvPr/>
        </p:nvGrpSpPr>
        <p:grpSpPr>
          <a:xfrm rot="0">
            <a:off x="4139565" y="1972310"/>
            <a:ext cx="646430" cy="581660"/>
            <a:chOff x="10489" y="3359"/>
            <a:chExt cx="1018" cy="916"/>
          </a:xfrm>
        </p:grpSpPr>
        <p:sp>
          <p:nvSpPr>
            <p:cNvPr id="121" name="椭圆 120"/>
            <p:cNvSpPr/>
            <p:nvPr/>
          </p:nvSpPr>
          <p:spPr>
            <a:xfrm>
              <a:off x="10489" y="3359"/>
              <a:ext cx="1018" cy="917"/>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22" name="文本框 121"/>
            <p:cNvSpPr txBox="1"/>
            <p:nvPr/>
          </p:nvSpPr>
          <p:spPr>
            <a:xfrm>
              <a:off x="10602" y="3586"/>
              <a:ext cx="874" cy="552"/>
            </a:xfrm>
            <a:prstGeom prst="rect">
              <a:avLst/>
            </a:prstGeom>
            <a:noFill/>
          </p:spPr>
          <p:txBody>
            <a:bodyPr>
              <a:noAutofit/>
            </a:bodyPr>
            <a:p>
              <a:pPr>
                <a:defRPr/>
              </a:pPr>
              <a:r>
                <a:rPr lang="en-US" sz="1400">
                  <a:solidFill>
                    <a:srgbClr val="000066"/>
                  </a:solidFill>
                  <a:latin typeface="+mj-ea"/>
                  <a:ea typeface="+mj-ea"/>
                </a:rPr>
                <a:t>start</a:t>
              </a:r>
              <a:endParaRPr lang="en-US" sz="1400">
                <a:solidFill>
                  <a:srgbClr val="000066"/>
                </a:solidFill>
                <a:latin typeface="+mj-ea"/>
                <a:ea typeface="+mj-ea"/>
              </a:endParaRPr>
            </a:p>
          </p:txBody>
        </p:sp>
      </p:grpSp>
      <p:grpSp>
        <p:nvGrpSpPr>
          <p:cNvPr id="123" name="组合 122"/>
          <p:cNvGrpSpPr/>
          <p:nvPr/>
        </p:nvGrpSpPr>
        <p:grpSpPr>
          <a:xfrm rot="0">
            <a:off x="3401060" y="2981325"/>
            <a:ext cx="646430" cy="582295"/>
            <a:chOff x="10489" y="3359"/>
            <a:chExt cx="1018" cy="917"/>
          </a:xfrm>
        </p:grpSpPr>
        <p:sp>
          <p:nvSpPr>
            <p:cNvPr id="124" name="椭圆 123"/>
            <p:cNvSpPr/>
            <p:nvPr/>
          </p:nvSpPr>
          <p:spPr>
            <a:xfrm>
              <a:off x="10489" y="3359"/>
              <a:ext cx="1018" cy="917"/>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25" name="文本框 124"/>
            <p:cNvSpPr txBox="1"/>
            <p:nvPr/>
          </p:nvSpPr>
          <p:spPr>
            <a:xfrm>
              <a:off x="10521" y="3585"/>
              <a:ext cx="874" cy="552"/>
            </a:xfrm>
            <a:prstGeom prst="rect">
              <a:avLst/>
            </a:prstGeom>
            <a:noFill/>
          </p:spPr>
          <p:txBody>
            <a:bodyPr>
              <a:noAutofit/>
            </a:bodyPr>
            <a:p>
              <a:pPr algn="ctr">
                <a:defRPr/>
              </a:pPr>
              <a:r>
                <a:rPr lang="en-US" sz="1400">
                  <a:solidFill>
                    <a:srgbClr val="000066"/>
                  </a:solidFill>
                  <a:latin typeface="+mj-ea"/>
                  <a:ea typeface="+mj-ea"/>
                </a:rPr>
                <a:t>1</a:t>
              </a:r>
              <a:endParaRPr lang="en-US" sz="1400">
                <a:solidFill>
                  <a:srgbClr val="000066"/>
                </a:solidFill>
                <a:latin typeface="+mj-ea"/>
                <a:ea typeface="+mj-ea"/>
              </a:endParaRPr>
            </a:p>
          </p:txBody>
        </p:sp>
      </p:grpSp>
      <p:grpSp>
        <p:nvGrpSpPr>
          <p:cNvPr id="126" name="组合 125"/>
          <p:cNvGrpSpPr/>
          <p:nvPr/>
        </p:nvGrpSpPr>
        <p:grpSpPr>
          <a:xfrm rot="0">
            <a:off x="4813300" y="2980055"/>
            <a:ext cx="646430" cy="581660"/>
            <a:chOff x="10489" y="3359"/>
            <a:chExt cx="1018" cy="916"/>
          </a:xfrm>
        </p:grpSpPr>
        <p:sp>
          <p:nvSpPr>
            <p:cNvPr id="127" name="椭圆 126"/>
            <p:cNvSpPr/>
            <p:nvPr/>
          </p:nvSpPr>
          <p:spPr>
            <a:xfrm>
              <a:off x="10489" y="3359"/>
              <a:ext cx="1018" cy="917"/>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28" name="文本框 127"/>
            <p:cNvSpPr txBox="1"/>
            <p:nvPr/>
          </p:nvSpPr>
          <p:spPr>
            <a:xfrm>
              <a:off x="10602" y="3586"/>
              <a:ext cx="874" cy="552"/>
            </a:xfrm>
            <a:prstGeom prst="rect">
              <a:avLst/>
            </a:prstGeom>
            <a:noFill/>
          </p:spPr>
          <p:txBody>
            <a:bodyPr>
              <a:noAutofit/>
            </a:bodyPr>
            <a:p>
              <a:pPr algn="ctr">
                <a:defRPr/>
              </a:pPr>
              <a:r>
                <a:rPr lang="en-US" sz="1400">
                  <a:solidFill>
                    <a:srgbClr val="000066"/>
                  </a:solidFill>
                  <a:latin typeface="+mj-ea"/>
                  <a:ea typeface="+mj-ea"/>
                </a:rPr>
                <a:t>0</a:t>
              </a:r>
              <a:endParaRPr lang="en-US" sz="1400">
                <a:solidFill>
                  <a:srgbClr val="000066"/>
                </a:solidFill>
                <a:latin typeface="+mj-ea"/>
                <a:ea typeface="+mj-ea"/>
              </a:endParaRPr>
            </a:p>
          </p:txBody>
        </p:sp>
      </p:grpSp>
      <p:cxnSp>
        <p:nvCxnSpPr>
          <p:cNvPr id="129" name="曲线连接符 128"/>
          <p:cNvCxnSpPr/>
          <p:nvPr/>
        </p:nvCxnSpPr>
        <p:spPr>
          <a:xfrm rot="10800000" flipV="1">
            <a:off x="3742055" y="2263140"/>
            <a:ext cx="396875" cy="716915"/>
          </a:xfrm>
          <a:prstGeom prst="curvedConnector2">
            <a:avLst/>
          </a:prstGeom>
          <a:solidFill>
            <a:schemeClr val="accent1"/>
          </a:solidFill>
          <a:ln w="9525" cap="flat" cmpd="sng" algn="ctr">
            <a:solidFill>
              <a:schemeClr val="tx1"/>
            </a:solidFill>
            <a:prstDash val="solid"/>
            <a:round/>
            <a:headEnd type="none" w="med" len="med"/>
            <a:tailEnd type="arrow" w="med" len="med"/>
          </a:ln>
        </p:spPr>
      </p:cxnSp>
      <p:cxnSp>
        <p:nvCxnSpPr>
          <p:cNvPr id="130" name="曲线连接符 129"/>
          <p:cNvCxnSpPr/>
          <p:nvPr/>
        </p:nvCxnSpPr>
        <p:spPr>
          <a:xfrm>
            <a:off x="4766310" y="2291715"/>
            <a:ext cx="370205" cy="688340"/>
          </a:xfrm>
          <a:prstGeom prst="curvedConnector2">
            <a:avLst/>
          </a:prstGeom>
          <a:solidFill>
            <a:schemeClr val="accent1"/>
          </a:solidFill>
          <a:ln w="9525" cap="flat" cmpd="sng" algn="ctr">
            <a:solidFill>
              <a:schemeClr val="tx1"/>
            </a:solidFill>
            <a:prstDash val="solid"/>
            <a:round/>
            <a:headEnd type="none" w="med" len="med"/>
            <a:tailEnd type="arrow" w="med" len="med"/>
          </a:ln>
        </p:spPr>
      </p:cxnSp>
      <p:cxnSp>
        <p:nvCxnSpPr>
          <p:cNvPr id="143" name="曲线连接符 142"/>
          <p:cNvCxnSpPr>
            <a:endCxn id="136" idx="0"/>
          </p:cNvCxnSpPr>
          <p:nvPr/>
        </p:nvCxnSpPr>
        <p:spPr>
          <a:xfrm rot="10800000" flipV="1">
            <a:off x="2793365" y="3563620"/>
            <a:ext cx="930275" cy="382270"/>
          </a:xfrm>
          <a:prstGeom prst="curvedConnector2">
            <a:avLst/>
          </a:prstGeom>
          <a:solidFill>
            <a:schemeClr val="accent1"/>
          </a:solidFill>
          <a:ln w="9525" cap="flat" cmpd="sng" algn="ctr">
            <a:solidFill>
              <a:schemeClr val="tx1"/>
            </a:solidFill>
            <a:prstDash val="solid"/>
            <a:round/>
            <a:headEnd type="none" w="med" len="med"/>
            <a:tailEnd type="arrow" w="med" len="med"/>
          </a:ln>
        </p:spPr>
      </p:cxnSp>
      <p:cxnSp>
        <p:nvCxnSpPr>
          <p:cNvPr id="144" name="曲线连接符 143"/>
          <p:cNvCxnSpPr/>
          <p:nvPr/>
        </p:nvCxnSpPr>
        <p:spPr>
          <a:xfrm rot="5400000" flipV="1">
            <a:off x="3693795" y="3594100"/>
            <a:ext cx="354330" cy="293370"/>
          </a:xfrm>
          <a:prstGeom prst="curvedConnector3">
            <a:avLst>
              <a:gd name="adj1" fmla="val 50000"/>
            </a:avLst>
          </a:prstGeom>
          <a:solidFill>
            <a:schemeClr val="accent1"/>
          </a:solidFill>
          <a:ln w="9525" cap="flat" cmpd="sng" algn="ctr">
            <a:solidFill>
              <a:schemeClr val="tx1"/>
            </a:solidFill>
            <a:prstDash val="solid"/>
            <a:round/>
            <a:headEnd type="none" w="med" len="med"/>
            <a:tailEnd type="arrow" w="med" len="med"/>
          </a:ln>
        </p:spPr>
      </p:cxnSp>
      <p:cxnSp>
        <p:nvCxnSpPr>
          <p:cNvPr id="145" name="曲线连接符 144"/>
          <p:cNvCxnSpPr>
            <a:endCxn id="142" idx="0"/>
          </p:cNvCxnSpPr>
          <p:nvPr/>
        </p:nvCxnSpPr>
        <p:spPr>
          <a:xfrm rot="5400000" flipV="1">
            <a:off x="5057140" y="3641090"/>
            <a:ext cx="389255" cy="230505"/>
          </a:xfrm>
          <a:prstGeom prst="curvedConnector3">
            <a:avLst>
              <a:gd name="adj1" fmla="val 50082"/>
            </a:avLst>
          </a:prstGeom>
          <a:solidFill>
            <a:schemeClr val="accent1"/>
          </a:solidFill>
          <a:ln w="9525" cap="flat" cmpd="sng" algn="ctr">
            <a:solidFill>
              <a:schemeClr val="tx1"/>
            </a:solidFill>
            <a:prstDash val="solid"/>
            <a:round/>
            <a:headEnd type="none" w="med" len="med"/>
            <a:tailEnd type="arrow" w="med" len="med"/>
          </a:ln>
        </p:spPr>
      </p:cxnSp>
      <p:cxnSp>
        <p:nvCxnSpPr>
          <p:cNvPr id="146" name="曲线连接符 145"/>
          <p:cNvCxnSpPr>
            <a:endCxn id="138" idx="0"/>
          </p:cNvCxnSpPr>
          <p:nvPr/>
        </p:nvCxnSpPr>
        <p:spPr>
          <a:xfrm>
            <a:off x="5136515" y="3561715"/>
            <a:ext cx="1382395" cy="294005"/>
          </a:xfrm>
          <a:prstGeom prst="curvedConnector2">
            <a:avLst/>
          </a:prstGeom>
          <a:solidFill>
            <a:schemeClr val="accent1"/>
          </a:solidFill>
          <a:ln w="9525" cap="flat" cmpd="sng" algn="ctr">
            <a:solidFill>
              <a:schemeClr val="tx1"/>
            </a:solidFill>
            <a:prstDash val="solid"/>
            <a:round/>
            <a:headEnd type="none" w="med" len="med"/>
            <a:tailEnd type="arrow" w="med" len="med"/>
          </a:ln>
        </p:spPr>
      </p:cxnSp>
      <p:grpSp>
        <p:nvGrpSpPr>
          <p:cNvPr id="162" name="组合 161"/>
          <p:cNvGrpSpPr/>
          <p:nvPr/>
        </p:nvGrpSpPr>
        <p:grpSpPr>
          <a:xfrm>
            <a:off x="2268220" y="3900805"/>
            <a:ext cx="1061720" cy="992505"/>
            <a:chOff x="4365" y="6099"/>
            <a:chExt cx="1672" cy="1563"/>
          </a:xfrm>
        </p:grpSpPr>
        <p:grpSp>
          <p:nvGrpSpPr>
            <p:cNvPr id="134" name="组合 133"/>
            <p:cNvGrpSpPr/>
            <p:nvPr/>
          </p:nvGrpSpPr>
          <p:grpSpPr>
            <a:xfrm rot="0">
              <a:off x="4902" y="6099"/>
              <a:ext cx="538" cy="539"/>
              <a:chOff x="10489" y="3359"/>
              <a:chExt cx="1018" cy="917"/>
            </a:xfrm>
          </p:grpSpPr>
          <p:sp>
            <p:nvSpPr>
              <p:cNvPr id="135" name="椭圆 134"/>
              <p:cNvSpPr/>
              <p:nvPr/>
            </p:nvSpPr>
            <p:spPr>
              <a:xfrm>
                <a:off x="10489" y="3359"/>
                <a:ext cx="1018" cy="917"/>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6" name="文本框 135"/>
              <p:cNvSpPr txBox="1"/>
              <p:nvPr/>
            </p:nvSpPr>
            <p:spPr>
              <a:xfrm>
                <a:off x="10602" y="3479"/>
                <a:ext cx="874" cy="552"/>
              </a:xfrm>
              <a:prstGeom prst="rect">
                <a:avLst/>
              </a:prstGeom>
              <a:noFill/>
            </p:spPr>
            <p:txBody>
              <a:bodyPr>
                <a:noAutofit/>
              </a:bodyPr>
              <a:p>
                <a:pPr algn="ctr">
                  <a:defRPr/>
                </a:pPr>
                <a:r>
                  <a:rPr lang="en-US" sz="1400">
                    <a:solidFill>
                      <a:srgbClr val="000066"/>
                    </a:solidFill>
                    <a:latin typeface="+mj-ea"/>
                    <a:ea typeface="+mj-ea"/>
                  </a:rPr>
                  <a:t>1</a:t>
                </a:r>
                <a:endParaRPr lang="en-US" sz="1400">
                  <a:solidFill>
                    <a:srgbClr val="000066"/>
                  </a:solidFill>
                  <a:latin typeface="+mj-ea"/>
                  <a:ea typeface="+mj-ea"/>
                </a:endParaRPr>
              </a:p>
            </p:txBody>
          </p:sp>
        </p:grpSp>
        <p:grpSp>
          <p:nvGrpSpPr>
            <p:cNvPr id="147" name="组合 146"/>
            <p:cNvGrpSpPr/>
            <p:nvPr/>
          </p:nvGrpSpPr>
          <p:grpSpPr>
            <a:xfrm>
              <a:off x="4365" y="6638"/>
              <a:ext cx="1672" cy="1025"/>
              <a:chOff x="4579" y="8358"/>
              <a:chExt cx="1672" cy="1025"/>
            </a:xfrm>
          </p:grpSpPr>
          <p:grpSp>
            <p:nvGrpSpPr>
              <p:cNvPr id="148" name="组合 147"/>
              <p:cNvGrpSpPr/>
              <p:nvPr/>
            </p:nvGrpSpPr>
            <p:grpSpPr>
              <a:xfrm rot="0">
                <a:off x="5713" y="8845"/>
                <a:ext cx="538" cy="539"/>
                <a:chOff x="10489" y="3359"/>
                <a:chExt cx="1018" cy="917"/>
              </a:xfrm>
            </p:grpSpPr>
            <p:sp>
              <p:nvSpPr>
                <p:cNvPr id="149" name="椭圆 148"/>
                <p:cNvSpPr/>
                <p:nvPr/>
              </p:nvSpPr>
              <p:spPr>
                <a:xfrm>
                  <a:off x="10489" y="3359"/>
                  <a:ext cx="1018" cy="917"/>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50" name="文本框 149"/>
                <p:cNvSpPr txBox="1"/>
                <p:nvPr/>
              </p:nvSpPr>
              <p:spPr>
                <a:xfrm>
                  <a:off x="10602" y="3479"/>
                  <a:ext cx="874" cy="552"/>
                </a:xfrm>
                <a:prstGeom prst="rect">
                  <a:avLst/>
                </a:prstGeom>
                <a:noFill/>
              </p:spPr>
              <p:txBody>
                <a:bodyPr>
                  <a:noAutofit/>
                </a:bodyPr>
                <a:p>
                  <a:pPr algn="ctr">
                    <a:defRPr/>
                  </a:pPr>
                  <a:r>
                    <a:rPr lang="en-US" sz="1400">
                      <a:solidFill>
                        <a:srgbClr val="000066"/>
                      </a:solidFill>
                      <a:latin typeface="+mj-ea"/>
                      <a:ea typeface="+mj-ea"/>
                    </a:rPr>
                    <a:t>0</a:t>
                  </a:r>
                  <a:endParaRPr lang="en-US" sz="1400">
                    <a:solidFill>
                      <a:srgbClr val="000066"/>
                    </a:solidFill>
                    <a:latin typeface="+mj-ea"/>
                    <a:ea typeface="+mj-ea"/>
                  </a:endParaRPr>
                </a:p>
              </p:txBody>
            </p:sp>
          </p:grpSp>
          <p:grpSp>
            <p:nvGrpSpPr>
              <p:cNvPr id="151" name="组合 150"/>
              <p:cNvGrpSpPr/>
              <p:nvPr/>
            </p:nvGrpSpPr>
            <p:grpSpPr>
              <a:xfrm rot="0">
                <a:off x="4579" y="8845"/>
                <a:ext cx="538" cy="539"/>
                <a:chOff x="10489" y="3359"/>
                <a:chExt cx="1018" cy="917"/>
              </a:xfrm>
            </p:grpSpPr>
            <p:sp>
              <p:nvSpPr>
                <p:cNvPr id="152" name="椭圆 151"/>
                <p:cNvSpPr/>
                <p:nvPr/>
              </p:nvSpPr>
              <p:spPr>
                <a:xfrm>
                  <a:off x="10489" y="3359"/>
                  <a:ext cx="1018" cy="917"/>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53" name="文本框 152"/>
                <p:cNvSpPr txBox="1"/>
                <p:nvPr/>
              </p:nvSpPr>
              <p:spPr>
                <a:xfrm>
                  <a:off x="10602" y="3479"/>
                  <a:ext cx="874" cy="552"/>
                </a:xfrm>
                <a:prstGeom prst="rect">
                  <a:avLst/>
                </a:prstGeom>
                <a:noFill/>
              </p:spPr>
              <p:txBody>
                <a:bodyPr>
                  <a:noAutofit/>
                </a:bodyPr>
                <a:p>
                  <a:pPr algn="ctr">
                    <a:defRPr/>
                  </a:pPr>
                  <a:r>
                    <a:rPr lang="en-US" sz="1400">
                      <a:solidFill>
                        <a:srgbClr val="000066"/>
                      </a:solidFill>
                      <a:latin typeface="+mj-ea"/>
                      <a:ea typeface="+mj-ea"/>
                    </a:rPr>
                    <a:t>1</a:t>
                  </a:r>
                  <a:endParaRPr lang="en-US" sz="1400">
                    <a:solidFill>
                      <a:srgbClr val="000066"/>
                    </a:solidFill>
                    <a:latin typeface="+mj-ea"/>
                    <a:ea typeface="+mj-ea"/>
                  </a:endParaRPr>
                </a:p>
              </p:txBody>
            </p:sp>
          </p:grpSp>
          <p:cxnSp>
            <p:nvCxnSpPr>
              <p:cNvPr id="154" name="曲线连接符 153"/>
              <p:cNvCxnSpPr/>
              <p:nvPr/>
            </p:nvCxnSpPr>
            <p:spPr>
              <a:xfrm rot="5400000" flipV="1">
                <a:off x="5412" y="8274"/>
                <a:ext cx="487" cy="654"/>
              </a:xfrm>
              <a:prstGeom prst="curvedConnector3">
                <a:avLst>
                  <a:gd name="adj1" fmla="val 50000"/>
                </a:avLst>
              </a:prstGeom>
              <a:solidFill>
                <a:schemeClr val="accent1"/>
              </a:solidFill>
              <a:ln w="9525" cap="flat" cmpd="sng" algn="ctr">
                <a:solidFill>
                  <a:schemeClr val="tx1"/>
                </a:solidFill>
                <a:prstDash val="solid"/>
                <a:round/>
                <a:headEnd type="none" w="med" len="med"/>
                <a:tailEnd type="arrow" w="med" len="med"/>
              </a:ln>
            </p:spPr>
          </p:cxnSp>
          <p:cxnSp>
            <p:nvCxnSpPr>
              <p:cNvPr id="155" name="曲线连接符 154"/>
              <p:cNvCxnSpPr/>
              <p:nvPr/>
            </p:nvCxnSpPr>
            <p:spPr>
              <a:xfrm rot="5400000">
                <a:off x="4820" y="8408"/>
                <a:ext cx="558" cy="458"/>
              </a:xfrm>
              <a:prstGeom prst="curvedConnector3">
                <a:avLst>
                  <a:gd name="adj1" fmla="val 50000"/>
                </a:avLst>
              </a:prstGeom>
              <a:solidFill>
                <a:schemeClr val="accent1"/>
              </a:solidFill>
              <a:ln w="9525" cap="flat" cmpd="sng" algn="ctr">
                <a:solidFill>
                  <a:schemeClr val="tx1"/>
                </a:solidFill>
                <a:prstDash val="solid"/>
                <a:round/>
                <a:headEnd type="none" w="med" len="med"/>
                <a:tailEnd type="arrow" w="med" len="med"/>
              </a:ln>
            </p:spPr>
          </p:cxnSp>
        </p:grpSp>
      </p:grpSp>
      <p:sp>
        <p:nvSpPr>
          <p:cNvPr id="157" name="文本框 156"/>
          <p:cNvSpPr txBox="1"/>
          <p:nvPr/>
        </p:nvSpPr>
        <p:spPr>
          <a:xfrm>
            <a:off x="2356485" y="3107055"/>
            <a:ext cx="669925" cy="368300"/>
          </a:xfrm>
          <a:prstGeom prst="rect">
            <a:avLst/>
          </a:prstGeom>
          <a:noFill/>
        </p:spPr>
        <p:txBody>
          <a:bodyPr wrap="square" rtlCol="0">
            <a:spAutoFit/>
          </a:bodyPr>
          <a:p>
            <a:r>
              <a:rPr lang="zh-CN" altLang="en-US"/>
              <a:t>①</a:t>
            </a:r>
            <a:r>
              <a:rPr lang="en-US" altLang="zh-CN"/>
              <a:t> 1</a:t>
            </a:r>
            <a:endParaRPr lang="en-US" altLang="zh-CN"/>
          </a:p>
        </p:txBody>
      </p:sp>
      <p:sp>
        <p:nvSpPr>
          <p:cNvPr id="160" name="文本框 159"/>
          <p:cNvSpPr txBox="1"/>
          <p:nvPr/>
        </p:nvSpPr>
        <p:spPr>
          <a:xfrm>
            <a:off x="1835785" y="3789045"/>
            <a:ext cx="669925" cy="368300"/>
          </a:xfrm>
          <a:prstGeom prst="rect">
            <a:avLst/>
          </a:prstGeom>
          <a:noFill/>
        </p:spPr>
        <p:txBody>
          <a:bodyPr wrap="square" rtlCol="0">
            <a:spAutoFit/>
          </a:bodyPr>
          <a:p>
            <a:r>
              <a:rPr lang="zh-CN" altLang="en-US"/>
              <a:t>②</a:t>
            </a:r>
            <a:r>
              <a:rPr lang="en-US" altLang="zh-CN"/>
              <a:t> 1</a:t>
            </a:r>
            <a:endParaRPr lang="en-US" altLang="zh-CN"/>
          </a:p>
        </p:txBody>
      </p:sp>
      <p:sp>
        <p:nvSpPr>
          <p:cNvPr id="161" name="文本框 160"/>
          <p:cNvSpPr txBox="1"/>
          <p:nvPr/>
        </p:nvSpPr>
        <p:spPr>
          <a:xfrm>
            <a:off x="1331595" y="4525010"/>
            <a:ext cx="669925" cy="368300"/>
          </a:xfrm>
          <a:prstGeom prst="rect">
            <a:avLst/>
          </a:prstGeom>
          <a:noFill/>
        </p:spPr>
        <p:txBody>
          <a:bodyPr wrap="square" rtlCol="0">
            <a:spAutoFit/>
          </a:bodyPr>
          <a:p>
            <a:r>
              <a:rPr lang="zh-CN" altLang="en-US"/>
              <a:t>③</a:t>
            </a:r>
            <a:r>
              <a:rPr lang="en-US" altLang="zh-CN"/>
              <a:t> 2</a:t>
            </a:r>
            <a:endParaRPr lang="en-US" altLang="zh-CN"/>
          </a:p>
        </p:txBody>
      </p:sp>
      <p:grpSp>
        <p:nvGrpSpPr>
          <p:cNvPr id="163" name="组合 162"/>
          <p:cNvGrpSpPr/>
          <p:nvPr/>
        </p:nvGrpSpPr>
        <p:grpSpPr>
          <a:xfrm>
            <a:off x="4834255" y="3917950"/>
            <a:ext cx="1061720" cy="992505"/>
            <a:chOff x="4365" y="6099"/>
            <a:chExt cx="1672" cy="1563"/>
          </a:xfrm>
        </p:grpSpPr>
        <p:grpSp>
          <p:nvGrpSpPr>
            <p:cNvPr id="164" name="组合 163"/>
            <p:cNvGrpSpPr/>
            <p:nvPr/>
          </p:nvGrpSpPr>
          <p:grpSpPr>
            <a:xfrm rot="0">
              <a:off x="4902" y="6099"/>
              <a:ext cx="538" cy="539"/>
              <a:chOff x="10489" y="3359"/>
              <a:chExt cx="1018" cy="917"/>
            </a:xfrm>
          </p:grpSpPr>
          <p:sp>
            <p:nvSpPr>
              <p:cNvPr id="165" name="椭圆 164"/>
              <p:cNvSpPr/>
              <p:nvPr/>
            </p:nvSpPr>
            <p:spPr>
              <a:xfrm>
                <a:off x="10489" y="3359"/>
                <a:ext cx="1018" cy="917"/>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66" name="文本框 165"/>
              <p:cNvSpPr txBox="1"/>
              <p:nvPr/>
            </p:nvSpPr>
            <p:spPr>
              <a:xfrm>
                <a:off x="10602" y="3479"/>
                <a:ext cx="874" cy="552"/>
              </a:xfrm>
              <a:prstGeom prst="rect">
                <a:avLst/>
              </a:prstGeom>
              <a:noFill/>
            </p:spPr>
            <p:txBody>
              <a:bodyPr>
                <a:noAutofit/>
              </a:bodyPr>
              <a:p>
                <a:pPr algn="ctr">
                  <a:defRPr/>
                </a:pPr>
                <a:r>
                  <a:rPr lang="en-US" sz="1400">
                    <a:solidFill>
                      <a:srgbClr val="000066"/>
                    </a:solidFill>
                    <a:latin typeface="+mj-ea"/>
                    <a:ea typeface="+mj-ea"/>
                  </a:rPr>
                  <a:t>1</a:t>
                </a:r>
                <a:endParaRPr lang="en-US" sz="1400">
                  <a:solidFill>
                    <a:srgbClr val="000066"/>
                  </a:solidFill>
                  <a:latin typeface="+mj-ea"/>
                  <a:ea typeface="+mj-ea"/>
                </a:endParaRPr>
              </a:p>
            </p:txBody>
          </p:sp>
        </p:grpSp>
        <p:grpSp>
          <p:nvGrpSpPr>
            <p:cNvPr id="167" name="组合 166"/>
            <p:cNvGrpSpPr/>
            <p:nvPr/>
          </p:nvGrpSpPr>
          <p:grpSpPr>
            <a:xfrm>
              <a:off x="4365" y="6638"/>
              <a:ext cx="1672" cy="1025"/>
              <a:chOff x="4579" y="8358"/>
              <a:chExt cx="1672" cy="1025"/>
            </a:xfrm>
          </p:grpSpPr>
          <p:grpSp>
            <p:nvGrpSpPr>
              <p:cNvPr id="168" name="组合 167"/>
              <p:cNvGrpSpPr/>
              <p:nvPr/>
            </p:nvGrpSpPr>
            <p:grpSpPr>
              <a:xfrm rot="0">
                <a:off x="5713" y="8845"/>
                <a:ext cx="538" cy="539"/>
                <a:chOff x="10489" y="3359"/>
                <a:chExt cx="1018" cy="917"/>
              </a:xfrm>
            </p:grpSpPr>
            <p:sp>
              <p:nvSpPr>
                <p:cNvPr id="169" name="椭圆 168"/>
                <p:cNvSpPr/>
                <p:nvPr/>
              </p:nvSpPr>
              <p:spPr>
                <a:xfrm>
                  <a:off x="10489" y="3359"/>
                  <a:ext cx="1018" cy="917"/>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70" name="文本框 169"/>
                <p:cNvSpPr txBox="1"/>
                <p:nvPr/>
              </p:nvSpPr>
              <p:spPr>
                <a:xfrm>
                  <a:off x="10602" y="3479"/>
                  <a:ext cx="874" cy="552"/>
                </a:xfrm>
                <a:prstGeom prst="rect">
                  <a:avLst/>
                </a:prstGeom>
                <a:noFill/>
              </p:spPr>
              <p:txBody>
                <a:bodyPr>
                  <a:noAutofit/>
                </a:bodyPr>
                <a:p>
                  <a:pPr algn="ctr">
                    <a:defRPr/>
                  </a:pPr>
                  <a:r>
                    <a:rPr lang="en-US" sz="1400">
                      <a:solidFill>
                        <a:srgbClr val="000066"/>
                      </a:solidFill>
                      <a:latin typeface="+mj-ea"/>
                      <a:ea typeface="+mj-ea"/>
                    </a:rPr>
                    <a:t>0</a:t>
                  </a:r>
                  <a:endParaRPr lang="en-US" sz="1400">
                    <a:solidFill>
                      <a:srgbClr val="000066"/>
                    </a:solidFill>
                    <a:latin typeface="+mj-ea"/>
                    <a:ea typeface="+mj-ea"/>
                  </a:endParaRPr>
                </a:p>
              </p:txBody>
            </p:sp>
          </p:grpSp>
          <p:grpSp>
            <p:nvGrpSpPr>
              <p:cNvPr id="171" name="组合 170"/>
              <p:cNvGrpSpPr/>
              <p:nvPr/>
            </p:nvGrpSpPr>
            <p:grpSpPr>
              <a:xfrm rot="0">
                <a:off x="4579" y="8845"/>
                <a:ext cx="538" cy="539"/>
                <a:chOff x="10489" y="3359"/>
                <a:chExt cx="1018" cy="917"/>
              </a:xfrm>
            </p:grpSpPr>
            <p:sp>
              <p:nvSpPr>
                <p:cNvPr id="172" name="椭圆 171"/>
                <p:cNvSpPr/>
                <p:nvPr/>
              </p:nvSpPr>
              <p:spPr>
                <a:xfrm>
                  <a:off x="10489" y="3359"/>
                  <a:ext cx="1018" cy="917"/>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73" name="文本框 172"/>
                <p:cNvSpPr txBox="1"/>
                <p:nvPr/>
              </p:nvSpPr>
              <p:spPr>
                <a:xfrm>
                  <a:off x="10602" y="3479"/>
                  <a:ext cx="874" cy="552"/>
                </a:xfrm>
                <a:prstGeom prst="rect">
                  <a:avLst/>
                </a:prstGeom>
                <a:noFill/>
              </p:spPr>
              <p:txBody>
                <a:bodyPr>
                  <a:noAutofit/>
                </a:bodyPr>
                <a:p>
                  <a:pPr algn="ctr">
                    <a:defRPr/>
                  </a:pPr>
                  <a:r>
                    <a:rPr lang="en-US" sz="1400">
                      <a:solidFill>
                        <a:srgbClr val="000066"/>
                      </a:solidFill>
                      <a:latin typeface="+mj-ea"/>
                      <a:ea typeface="+mj-ea"/>
                    </a:rPr>
                    <a:t>1</a:t>
                  </a:r>
                  <a:endParaRPr lang="en-US" sz="1400">
                    <a:solidFill>
                      <a:srgbClr val="000066"/>
                    </a:solidFill>
                    <a:latin typeface="+mj-ea"/>
                    <a:ea typeface="+mj-ea"/>
                  </a:endParaRPr>
                </a:p>
              </p:txBody>
            </p:sp>
          </p:grpSp>
          <p:cxnSp>
            <p:nvCxnSpPr>
              <p:cNvPr id="174" name="曲线连接符 173"/>
              <p:cNvCxnSpPr/>
              <p:nvPr/>
            </p:nvCxnSpPr>
            <p:spPr>
              <a:xfrm rot="5400000" flipV="1">
                <a:off x="5412" y="8274"/>
                <a:ext cx="487" cy="654"/>
              </a:xfrm>
              <a:prstGeom prst="curvedConnector3">
                <a:avLst>
                  <a:gd name="adj1" fmla="val 50000"/>
                </a:avLst>
              </a:prstGeom>
              <a:solidFill>
                <a:schemeClr val="accent1"/>
              </a:solidFill>
              <a:ln w="9525" cap="flat" cmpd="sng" algn="ctr">
                <a:solidFill>
                  <a:schemeClr val="tx1"/>
                </a:solidFill>
                <a:prstDash val="solid"/>
                <a:round/>
                <a:headEnd type="none" w="med" len="med"/>
                <a:tailEnd type="arrow" w="med" len="med"/>
              </a:ln>
            </p:spPr>
          </p:cxnSp>
          <p:cxnSp>
            <p:nvCxnSpPr>
              <p:cNvPr id="175" name="曲线连接符 174"/>
              <p:cNvCxnSpPr/>
              <p:nvPr/>
            </p:nvCxnSpPr>
            <p:spPr>
              <a:xfrm rot="5400000">
                <a:off x="4820" y="8408"/>
                <a:ext cx="558" cy="458"/>
              </a:xfrm>
              <a:prstGeom prst="curvedConnector3">
                <a:avLst>
                  <a:gd name="adj1" fmla="val 50000"/>
                </a:avLst>
              </a:prstGeom>
              <a:solidFill>
                <a:schemeClr val="accent1"/>
              </a:solidFill>
              <a:ln w="9525" cap="flat" cmpd="sng" algn="ctr">
                <a:solidFill>
                  <a:schemeClr val="tx1"/>
                </a:solidFill>
                <a:prstDash val="solid"/>
                <a:round/>
                <a:headEnd type="none" w="med" len="med"/>
                <a:tailEnd type="arrow" w="med" len="med"/>
              </a:ln>
            </p:spPr>
          </p:cxnSp>
        </p:grpSp>
      </p:grpSp>
      <p:grpSp>
        <p:nvGrpSpPr>
          <p:cNvPr id="176" name="组合 175"/>
          <p:cNvGrpSpPr/>
          <p:nvPr/>
        </p:nvGrpSpPr>
        <p:grpSpPr>
          <a:xfrm>
            <a:off x="3529965" y="3917950"/>
            <a:ext cx="1061720" cy="992505"/>
            <a:chOff x="4365" y="6099"/>
            <a:chExt cx="1672" cy="1563"/>
          </a:xfrm>
        </p:grpSpPr>
        <p:grpSp>
          <p:nvGrpSpPr>
            <p:cNvPr id="177" name="组合 176"/>
            <p:cNvGrpSpPr/>
            <p:nvPr/>
          </p:nvGrpSpPr>
          <p:grpSpPr>
            <a:xfrm rot="0">
              <a:off x="4902" y="6099"/>
              <a:ext cx="538" cy="539"/>
              <a:chOff x="10489" y="3359"/>
              <a:chExt cx="1018" cy="917"/>
            </a:xfrm>
          </p:grpSpPr>
          <p:sp>
            <p:nvSpPr>
              <p:cNvPr id="178" name="椭圆 177"/>
              <p:cNvSpPr/>
              <p:nvPr/>
            </p:nvSpPr>
            <p:spPr>
              <a:xfrm>
                <a:off x="10489" y="3359"/>
                <a:ext cx="1018" cy="917"/>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79" name="文本框 178"/>
              <p:cNvSpPr txBox="1"/>
              <p:nvPr/>
            </p:nvSpPr>
            <p:spPr>
              <a:xfrm>
                <a:off x="10602" y="3479"/>
                <a:ext cx="874" cy="552"/>
              </a:xfrm>
              <a:prstGeom prst="rect">
                <a:avLst/>
              </a:prstGeom>
              <a:noFill/>
            </p:spPr>
            <p:txBody>
              <a:bodyPr>
                <a:noAutofit/>
              </a:bodyPr>
              <a:p>
                <a:pPr algn="ctr">
                  <a:defRPr/>
                </a:pPr>
                <a:r>
                  <a:rPr lang="en-US" sz="1400">
                    <a:solidFill>
                      <a:srgbClr val="000066"/>
                    </a:solidFill>
                    <a:latin typeface="+mj-ea"/>
                    <a:ea typeface="+mj-ea"/>
                  </a:rPr>
                  <a:t>0</a:t>
                </a:r>
                <a:endParaRPr lang="en-US" sz="1400">
                  <a:solidFill>
                    <a:srgbClr val="000066"/>
                  </a:solidFill>
                  <a:latin typeface="+mj-ea"/>
                  <a:ea typeface="+mj-ea"/>
                </a:endParaRPr>
              </a:p>
            </p:txBody>
          </p:sp>
        </p:grpSp>
        <p:grpSp>
          <p:nvGrpSpPr>
            <p:cNvPr id="180" name="组合 179"/>
            <p:cNvGrpSpPr/>
            <p:nvPr/>
          </p:nvGrpSpPr>
          <p:grpSpPr>
            <a:xfrm>
              <a:off x="4365" y="6638"/>
              <a:ext cx="1672" cy="1025"/>
              <a:chOff x="4579" y="8358"/>
              <a:chExt cx="1672" cy="1025"/>
            </a:xfrm>
          </p:grpSpPr>
          <p:grpSp>
            <p:nvGrpSpPr>
              <p:cNvPr id="181" name="组合 180"/>
              <p:cNvGrpSpPr/>
              <p:nvPr/>
            </p:nvGrpSpPr>
            <p:grpSpPr>
              <a:xfrm rot="0">
                <a:off x="5713" y="8845"/>
                <a:ext cx="538" cy="539"/>
                <a:chOff x="10489" y="3359"/>
                <a:chExt cx="1018" cy="917"/>
              </a:xfrm>
            </p:grpSpPr>
            <p:sp>
              <p:nvSpPr>
                <p:cNvPr id="182" name="椭圆 181"/>
                <p:cNvSpPr/>
                <p:nvPr/>
              </p:nvSpPr>
              <p:spPr>
                <a:xfrm>
                  <a:off x="10489" y="3359"/>
                  <a:ext cx="1018" cy="917"/>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83" name="文本框 182"/>
                <p:cNvSpPr txBox="1"/>
                <p:nvPr/>
              </p:nvSpPr>
              <p:spPr>
                <a:xfrm>
                  <a:off x="10602" y="3479"/>
                  <a:ext cx="874" cy="552"/>
                </a:xfrm>
                <a:prstGeom prst="rect">
                  <a:avLst/>
                </a:prstGeom>
                <a:noFill/>
              </p:spPr>
              <p:txBody>
                <a:bodyPr>
                  <a:noAutofit/>
                </a:bodyPr>
                <a:p>
                  <a:pPr algn="ctr">
                    <a:defRPr/>
                  </a:pPr>
                  <a:r>
                    <a:rPr lang="en-US" sz="1400">
                      <a:solidFill>
                        <a:srgbClr val="000066"/>
                      </a:solidFill>
                      <a:latin typeface="+mj-ea"/>
                      <a:ea typeface="+mj-ea"/>
                    </a:rPr>
                    <a:t>0</a:t>
                  </a:r>
                  <a:endParaRPr lang="en-US" sz="1400">
                    <a:solidFill>
                      <a:srgbClr val="000066"/>
                    </a:solidFill>
                    <a:latin typeface="+mj-ea"/>
                    <a:ea typeface="+mj-ea"/>
                  </a:endParaRPr>
                </a:p>
              </p:txBody>
            </p:sp>
          </p:grpSp>
          <p:grpSp>
            <p:nvGrpSpPr>
              <p:cNvPr id="184" name="组合 183"/>
              <p:cNvGrpSpPr/>
              <p:nvPr/>
            </p:nvGrpSpPr>
            <p:grpSpPr>
              <a:xfrm rot="0">
                <a:off x="4579" y="8845"/>
                <a:ext cx="538" cy="539"/>
                <a:chOff x="10489" y="3359"/>
                <a:chExt cx="1018" cy="917"/>
              </a:xfrm>
            </p:grpSpPr>
            <p:sp>
              <p:nvSpPr>
                <p:cNvPr id="185" name="椭圆 184"/>
                <p:cNvSpPr/>
                <p:nvPr/>
              </p:nvSpPr>
              <p:spPr>
                <a:xfrm>
                  <a:off x="10489" y="3359"/>
                  <a:ext cx="1018" cy="917"/>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86" name="文本框 185"/>
                <p:cNvSpPr txBox="1"/>
                <p:nvPr/>
              </p:nvSpPr>
              <p:spPr>
                <a:xfrm>
                  <a:off x="10602" y="3479"/>
                  <a:ext cx="874" cy="552"/>
                </a:xfrm>
                <a:prstGeom prst="rect">
                  <a:avLst/>
                </a:prstGeom>
                <a:noFill/>
              </p:spPr>
              <p:txBody>
                <a:bodyPr>
                  <a:noAutofit/>
                </a:bodyPr>
                <a:p>
                  <a:pPr algn="ctr">
                    <a:defRPr/>
                  </a:pPr>
                  <a:r>
                    <a:rPr lang="en-US" sz="1400">
                      <a:solidFill>
                        <a:srgbClr val="000066"/>
                      </a:solidFill>
                      <a:latin typeface="+mj-ea"/>
                      <a:ea typeface="+mj-ea"/>
                    </a:rPr>
                    <a:t>1</a:t>
                  </a:r>
                  <a:endParaRPr lang="en-US" sz="1400">
                    <a:solidFill>
                      <a:srgbClr val="000066"/>
                    </a:solidFill>
                    <a:latin typeface="+mj-ea"/>
                    <a:ea typeface="+mj-ea"/>
                  </a:endParaRPr>
                </a:p>
              </p:txBody>
            </p:sp>
          </p:grpSp>
          <p:cxnSp>
            <p:nvCxnSpPr>
              <p:cNvPr id="187" name="曲线连接符 186"/>
              <p:cNvCxnSpPr/>
              <p:nvPr/>
            </p:nvCxnSpPr>
            <p:spPr>
              <a:xfrm rot="5400000" flipV="1">
                <a:off x="5412" y="8274"/>
                <a:ext cx="487" cy="654"/>
              </a:xfrm>
              <a:prstGeom prst="curvedConnector3">
                <a:avLst>
                  <a:gd name="adj1" fmla="val 50000"/>
                </a:avLst>
              </a:prstGeom>
              <a:solidFill>
                <a:schemeClr val="accent1"/>
              </a:solidFill>
              <a:ln w="9525" cap="flat" cmpd="sng" algn="ctr">
                <a:solidFill>
                  <a:schemeClr val="tx1"/>
                </a:solidFill>
                <a:prstDash val="solid"/>
                <a:round/>
                <a:headEnd type="none" w="med" len="med"/>
                <a:tailEnd type="arrow" w="med" len="med"/>
              </a:ln>
            </p:spPr>
          </p:cxnSp>
          <p:cxnSp>
            <p:nvCxnSpPr>
              <p:cNvPr id="188" name="曲线连接符 187"/>
              <p:cNvCxnSpPr/>
              <p:nvPr/>
            </p:nvCxnSpPr>
            <p:spPr>
              <a:xfrm rot="5400000">
                <a:off x="4820" y="8408"/>
                <a:ext cx="558" cy="458"/>
              </a:xfrm>
              <a:prstGeom prst="curvedConnector3">
                <a:avLst>
                  <a:gd name="adj1" fmla="val 50000"/>
                </a:avLst>
              </a:prstGeom>
              <a:solidFill>
                <a:schemeClr val="accent1"/>
              </a:solidFill>
              <a:ln w="9525" cap="flat" cmpd="sng" algn="ctr">
                <a:solidFill>
                  <a:schemeClr val="tx1"/>
                </a:solidFill>
                <a:prstDash val="solid"/>
                <a:round/>
                <a:headEnd type="none" w="med" len="med"/>
                <a:tailEnd type="arrow" w="med" len="med"/>
              </a:ln>
            </p:spPr>
          </p:cxnSp>
        </p:grpSp>
      </p:grpSp>
      <p:grpSp>
        <p:nvGrpSpPr>
          <p:cNvPr id="189" name="组合 188"/>
          <p:cNvGrpSpPr/>
          <p:nvPr/>
        </p:nvGrpSpPr>
        <p:grpSpPr>
          <a:xfrm>
            <a:off x="6012180" y="3900805"/>
            <a:ext cx="1061720" cy="992505"/>
            <a:chOff x="4365" y="6099"/>
            <a:chExt cx="1672" cy="1563"/>
          </a:xfrm>
        </p:grpSpPr>
        <p:grpSp>
          <p:nvGrpSpPr>
            <p:cNvPr id="190" name="组合 189"/>
            <p:cNvGrpSpPr/>
            <p:nvPr/>
          </p:nvGrpSpPr>
          <p:grpSpPr>
            <a:xfrm rot="0">
              <a:off x="4902" y="6099"/>
              <a:ext cx="538" cy="539"/>
              <a:chOff x="10489" y="3359"/>
              <a:chExt cx="1018" cy="917"/>
            </a:xfrm>
          </p:grpSpPr>
          <p:sp>
            <p:nvSpPr>
              <p:cNvPr id="191" name="椭圆 190"/>
              <p:cNvSpPr/>
              <p:nvPr/>
            </p:nvSpPr>
            <p:spPr>
              <a:xfrm>
                <a:off x="10489" y="3359"/>
                <a:ext cx="1018" cy="917"/>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92" name="文本框 191"/>
              <p:cNvSpPr txBox="1"/>
              <p:nvPr/>
            </p:nvSpPr>
            <p:spPr>
              <a:xfrm>
                <a:off x="10603" y="3480"/>
                <a:ext cx="874" cy="694"/>
              </a:xfrm>
              <a:prstGeom prst="rect">
                <a:avLst/>
              </a:prstGeom>
              <a:noFill/>
            </p:spPr>
            <p:txBody>
              <a:bodyPr>
                <a:noAutofit/>
              </a:bodyPr>
              <a:p>
                <a:pPr algn="ctr">
                  <a:defRPr/>
                </a:pPr>
                <a:r>
                  <a:rPr lang="en-US" sz="1400">
                    <a:solidFill>
                      <a:srgbClr val="000066"/>
                    </a:solidFill>
                    <a:latin typeface="+mj-ea"/>
                    <a:ea typeface="+mj-ea"/>
                  </a:rPr>
                  <a:t>0</a:t>
                </a:r>
                <a:endParaRPr lang="en-US" sz="1400">
                  <a:solidFill>
                    <a:srgbClr val="000066"/>
                  </a:solidFill>
                  <a:latin typeface="+mj-ea"/>
                  <a:ea typeface="+mj-ea"/>
                </a:endParaRPr>
              </a:p>
            </p:txBody>
          </p:sp>
        </p:grpSp>
        <p:grpSp>
          <p:nvGrpSpPr>
            <p:cNvPr id="193" name="组合 192"/>
            <p:cNvGrpSpPr/>
            <p:nvPr/>
          </p:nvGrpSpPr>
          <p:grpSpPr>
            <a:xfrm>
              <a:off x="4365" y="6638"/>
              <a:ext cx="1672" cy="1025"/>
              <a:chOff x="4579" y="8358"/>
              <a:chExt cx="1672" cy="1025"/>
            </a:xfrm>
          </p:grpSpPr>
          <p:grpSp>
            <p:nvGrpSpPr>
              <p:cNvPr id="194" name="组合 193"/>
              <p:cNvGrpSpPr/>
              <p:nvPr/>
            </p:nvGrpSpPr>
            <p:grpSpPr>
              <a:xfrm rot="0">
                <a:off x="5713" y="8845"/>
                <a:ext cx="538" cy="539"/>
                <a:chOff x="10489" y="3359"/>
                <a:chExt cx="1018" cy="917"/>
              </a:xfrm>
            </p:grpSpPr>
            <p:sp>
              <p:nvSpPr>
                <p:cNvPr id="195" name="椭圆 194"/>
                <p:cNvSpPr/>
                <p:nvPr/>
              </p:nvSpPr>
              <p:spPr>
                <a:xfrm>
                  <a:off x="10489" y="3359"/>
                  <a:ext cx="1018" cy="917"/>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96" name="文本框 195"/>
                <p:cNvSpPr txBox="1"/>
                <p:nvPr/>
              </p:nvSpPr>
              <p:spPr>
                <a:xfrm>
                  <a:off x="10602" y="3479"/>
                  <a:ext cx="874" cy="552"/>
                </a:xfrm>
                <a:prstGeom prst="rect">
                  <a:avLst/>
                </a:prstGeom>
                <a:noFill/>
              </p:spPr>
              <p:txBody>
                <a:bodyPr>
                  <a:noAutofit/>
                </a:bodyPr>
                <a:p>
                  <a:pPr algn="ctr">
                    <a:defRPr/>
                  </a:pPr>
                  <a:r>
                    <a:rPr lang="en-US" sz="1400">
                      <a:solidFill>
                        <a:srgbClr val="000066"/>
                      </a:solidFill>
                      <a:latin typeface="+mj-ea"/>
                      <a:ea typeface="+mj-ea"/>
                    </a:rPr>
                    <a:t>0</a:t>
                  </a:r>
                  <a:endParaRPr lang="en-US" sz="1400">
                    <a:solidFill>
                      <a:srgbClr val="000066"/>
                    </a:solidFill>
                    <a:latin typeface="+mj-ea"/>
                    <a:ea typeface="+mj-ea"/>
                  </a:endParaRPr>
                </a:p>
              </p:txBody>
            </p:sp>
          </p:grpSp>
          <p:grpSp>
            <p:nvGrpSpPr>
              <p:cNvPr id="197" name="组合 196"/>
              <p:cNvGrpSpPr/>
              <p:nvPr/>
            </p:nvGrpSpPr>
            <p:grpSpPr>
              <a:xfrm rot="0">
                <a:off x="4579" y="8845"/>
                <a:ext cx="538" cy="539"/>
                <a:chOff x="10489" y="3359"/>
                <a:chExt cx="1018" cy="917"/>
              </a:xfrm>
            </p:grpSpPr>
            <p:sp>
              <p:nvSpPr>
                <p:cNvPr id="198" name="椭圆 197"/>
                <p:cNvSpPr/>
                <p:nvPr/>
              </p:nvSpPr>
              <p:spPr>
                <a:xfrm>
                  <a:off x="10489" y="3359"/>
                  <a:ext cx="1018" cy="917"/>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99" name="文本框 198"/>
                <p:cNvSpPr txBox="1"/>
                <p:nvPr/>
              </p:nvSpPr>
              <p:spPr>
                <a:xfrm>
                  <a:off x="10602" y="3479"/>
                  <a:ext cx="874" cy="552"/>
                </a:xfrm>
                <a:prstGeom prst="rect">
                  <a:avLst/>
                </a:prstGeom>
                <a:noFill/>
              </p:spPr>
              <p:txBody>
                <a:bodyPr>
                  <a:noAutofit/>
                </a:bodyPr>
                <a:p>
                  <a:pPr algn="ctr">
                    <a:defRPr/>
                  </a:pPr>
                  <a:r>
                    <a:rPr lang="en-US" sz="1400">
                      <a:solidFill>
                        <a:srgbClr val="000066"/>
                      </a:solidFill>
                      <a:latin typeface="+mj-ea"/>
                      <a:ea typeface="+mj-ea"/>
                    </a:rPr>
                    <a:t>1</a:t>
                  </a:r>
                  <a:endParaRPr lang="en-US" sz="1400">
                    <a:solidFill>
                      <a:srgbClr val="000066"/>
                    </a:solidFill>
                    <a:latin typeface="+mj-ea"/>
                    <a:ea typeface="+mj-ea"/>
                  </a:endParaRPr>
                </a:p>
              </p:txBody>
            </p:sp>
          </p:grpSp>
          <p:cxnSp>
            <p:nvCxnSpPr>
              <p:cNvPr id="200" name="曲线连接符 199"/>
              <p:cNvCxnSpPr/>
              <p:nvPr/>
            </p:nvCxnSpPr>
            <p:spPr>
              <a:xfrm rot="5400000" flipV="1">
                <a:off x="5412" y="8274"/>
                <a:ext cx="487" cy="654"/>
              </a:xfrm>
              <a:prstGeom prst="curvedConnector3">
                <a:avLst>
                  <a:gd name="adj1" fmla="val 50000"/>
                </a:avLst>
              </a:prstGeom>
              <a:solidFill>
                <a:schemeClr val="accent1"/>
              </a:solidFill>
              <a:ln w="9525" cap="flat" cmpd="sng" algn="ctr">
                <a:solidFill>
                  <a:schemeClr val="tx1"/>
                </a:solidFill>
                <a:prstDash val="solid"/>
                <a:round/>
                <a:headEnd type="none" w="med" len="med"/>
                <a:tailEnd type="arrow" w="med" len="med"/>
              </a:ln>
            </p:spPr>
          </p:cxnSp>
          <p:cxnSp>
            <p:nvCxnSpPr>
              <p:cNvPr id="201" name="曲线连接符 200"/>
              <p:cNvCxnSpPr/>
              <p:nvPr/>
            </p:nvCxnSpPr>
            <p:spPr>
              <a:xfrm rot="5400000">
                <a:off x="4820" y="8408"/>
                <a:ext cx="558" cy="458"/>
              </a:xfrm>
              <a:prstGeom prst="curvedConnector3">
                <a:avLst>
                  <a:gd name="adj1" fmla="val 50000"/>
                </a:avLst>
              </a:prstGeom>
              <a:solidFill>
                <a:schemeClr val="accent1"/>
              </a:solidFill>
              <a:ln w="9525" cap="flat" cmpd="sng" algn="ctr">
                <a:solidFill>
                  <a:schemeClr val="tx1"/>
                </a:solidFill>
                <a:prstDash val="solid"/>
                <a:round/>
                <a:headEnd type="none" w="med" len="med"/>
                <a:tailEnd type="arrow" w="med" len="med"/>
              </a:ln>
            </p:spPr>
          </p:cxnSp>
        </p:grpSp>
      </p:grpSp>
      <p:sp>
        <p:nvSpPr>
          <p:cNvPr id="203" name="矩形 202"/>
          <p:cNvSpPr/>
          <p:nvPr/>
        </p:nvSpPr>
        <p:spPr>
          <a:xfrm>
            <a:off x="3275965" y="2934970"/>
            <a:ext cx="1368425" cy="2078355"/>
          </a:xfrm>
          <a:prstGeom prst="rect">
            <a:avLst/>
          </a:prstGeom>
          <a:noFill/>
          <a:ln w="28575" cap="flat" cmpd="sng" algn="ctr">
            <a:solidFill>
              <a:schemeClr val="accent1">
                <a:shade val="50000"/>
              </a:schemeClr>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04" name="矩形 203"/>
          <p:cNvSpPr/>
          <p:nvPr/>
        </p:nvSpPr>
        <p:spPr>
          <a:xfrm>
            <a:off x="4665980" y="2934970"/>
            <a:ext cx="1346835" cy="2078355"/>
          </a:xfrm>
          <a:prstGeom prst="rect">
            <a:avLst/>
          </a:prstGeom>
          <a:noFill/>
          <a:ln w="28575" cap="flat" cmpd="sng" algn="ctr">
            <a:solidFill>
              <a:schemeClr val="accent1">
                <a:shade val="50000"/>
              </a:schemeClr>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05" name="文本框 204"/>
          <p:cNvSpPr txBox="1"/>
          <p:nvPr/>
        </p:nvSpPr>
        <p:spPr>
          <a:xfrm>
            <a:off x="4157980" y="2934970"/>
            <a:ext cx="297180" cy="368300"/>
          </a:xfrm>
          <a:prstGeom prst="rect">
            <a:avLst/>
          </a:prstGeom>
          <a:noFill/>
          <a:ln>
            <a:noFill/>
          </a:ln>
        </p:spPr>
        <p:txBody>
          <a:bodyPr wrap="square" rtlCol="0">
            <a:spAutoFit/>
          </a:bodyPr>
          <a:p>
            <a:r>
              <a:rPr lang="zh-CN" altLang="en-US">
                <a:solidFill>
                  <a:srgbClr val="FF0000"/>
                </a:solidFill>
              </a:rPr>
              <a:t>①</a:t>
            </a:r>
            <a:endParaRPr lang="zh-CN" altLang="en-US">
              <a:solidFill>
                <a:srgbClr val="FF0000"/>
              </a:solidFill>
            </a:endParaRPr>
          </a:p>
        </p:txBody>
      </p:sp>
      <p:sp>
        <p:nvSpPr>
          <p:cNvPr id="206" name="文本框 205"/>
          <p:cNvSpPr txBox="1"/>
          <p:nvPr/>
        </p:nvSpPr>
        <p:spPr>
          <a:xfrm>
            <a:off x="5554345" y="2934970"/>
            <a:ext cx="297180" cy="368300"/>
          </a:xfrm>
          <a:prstGeom prst="rect">
            <a:avLst/>
          </a:prstGeom>
          <a:noFill/>
          <a:ln>
            <a:noFill/>
          </a:ln>
        </p:spPr>
        <p:txBody>
          <a:bodyPr wrap="square" rtlCol="0">
            <a:spAutoFit/>
          </a:bodyPr>
          <a:p>
            <a:r>
              <a:rPr lang="zh-CN" altLang="en-US">
                <a:solidFill>
                  <a:srgbClr val="FF0000"/>
                </a:solidFill>
              </a:rPr>
              <a:t>②</a:t>
            </a:r>
            <a:endParaRPr lang="zh-CN" altLang="en-US">
              <a:solidFill>
                <a:srgbClr val="FF0000"/>
              </a:solidFill>
            </a:endParaRPr>
          </a:p>
        </p:txBody>
      </p:sp>
      <p:sp>
        <p:nvSpPr>
          <p:cNvPr id="207" name="文本框 206"/>
          <p:cNvSpPr txBox="1"/>
          <p:nvPr/>
        </p:nvSpPr>
        <p:spPr>
          <a:xfrm>
            <a:off x="2124075" y="5013325"/>
            <a:ext cx="5523230" cy="645160"/>
          </a:xfrm>
          <a:prstGeom prst="rect">
            <a:avLst/>
          </a:prstGeom>
          <a:noFill/>
        </p:spPr>
        <p:txBody>
          <a:bodyPr wrap="square" rtlCol="0" anchor="t">
            <a:spAutoFit/>
          </a:bodyPr>
          <a:p>
            <a:r>
              <a:rPr lang="en-US" altLang="zh-CN">
                <a:solidFill>
                  <a:srgbClr val="000066"/>
                </a:solidFill>
                <a:latin typeface="+mj-ea"/>
                <a:ea typeface="+mj-ea"/>
                <a:sym typeface="+mn-ea"/>
              </a:rPr>
              <a:t>[1,1,2] </a:t>
            </a:r>
            <a:r>
              <a:rPr lang="en-US" altLang="zh-CN">
                <a:solidFill>
                  <a:srgbClr val="000066"/>
                </a:solidFill>
                <a:latin typeface="+mj-ea"/>
                <a:ea typeface="+mj-ea"/>
                <a:sym typeface="+mn-ea"/>
              </a:rPr>
              <a:t>[1,1]  </a:t>
            </a:r>
            <a:r>
              <a:rPr lang="en-US" altLang="zh-CN">
                <a:solidFill>
                  <a:srgbClr val="FF0000"/>
                </a:solidFill>
                <a:latin typeface="+mj-ea"/>
                <a:ea typeface="+mj-ea"/>
                <a:sym typeface="+mn-ea"/>
              </a:rPr>
              <a:t>[1,2]    [1]      [1,2]    [1]</a:t>
            </a:r>
            <a:r>
              <a:rPr lang="en-US" altLang="zh-CN">
                <a:solidFill>
                  <a:srgbClr val="000066"/>
                </a:solidFill>
                <a:latin typeface="+mj-ea"/>
                <a:ea typeface="+mj-ea"/>
                <a:sym typeface="+mn-ea"/>
              </a:rPr>
              <a:t> </a:t>
            </a:r>
            <a:r>
              <a:rPr lang="en-US" altLang="zh-CN">
                <a:solidFill>
                  <a:srgbClr val="000066"/>
                </a:solidFill>
                <a:latin typeface="+mj-ea"/>
                <a:ea typeface="+mj-ea"/>
                <a:sym typeface="+mn-ea"/>
              </a:rPr>
              <a:t>   [2]        [] </a:t>
            </a:r>
            <a:endParaRPr lang="en-US" altLang="zh-CN">
              <a:solidFill>
                <a:srgbClr val="000066"/>
              </a:solidFill>
              <a:latin typeface="+mj-ea"/>
              <a:ea typeface="+mj-ea"/>
              <a:sym typeface="+mn-ea"/>
            </a:endParaRPr>
          </a:p>
          <a:p>
            <a:endParaRPr lang="en-US" altLang="zh-CN">
              <a:solidFill>
                <a:srgbClr val="000066"/>
              </a:solidFill>
              <a:latin typeface="+mj-ea"/>
              <a:ea typeface="+mj-ea"/>
              <a:sym typeface="+mn-e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0"/>
          </p:nvPr>
        </p:nvSpPr>
        <p:spPr/>
        <p:txBody>
          <a:bodyPr/>
          <a:p>
            <a:pPr>
              <a:defRPr/>
            </a:pPr>
            <a:r>
              <a:rPr lang="de-DE" altLang="en-US"/>
              <a:t>Page </a:t>
            </a:r>
            <a:r>
              <a:rPr lang="de-DE" altLang="en-US">
                <a:sym typeface="MS UI Gothic" panose="020B0600070205080204" pitchFamily="34" charset="-128"/>
              </a:rPr>
              <a:t></a:t>
            </a:r>
            <a:r>
              <a:rPr lang="de-DE" altLang="en-US"/>
              <a:t> </a:t>
            </a:r>
            <a:fld id="{AB2E83DC-661B-4DCC-B4A3-95AD0DF58E27}" type="slidenum">
              <a:rPr lang="zh-CN" altLang="en-US" smtClean="0"/>
            </a:fld>
            <a:endParaRPr lang="en-US" altLang="zh-CN"/>
          </a:p>
        </p:txBody>
      </p:sp>
      <p:sp>
        <p:nvSpPr>
          <p:cNvPr id="11" name="Rectangle 2"/>
          <p:cNvSpPr txBox="1">
            <a:spLocks noChangeArrowheads="1"/>
          </p:cNvSpPr>
          <p:nvPr/>
        </p:nvSpPr>
        <p:spPr bwMode="auto">
          <a:xfrm>
            <a:off x="395605" y="367030"/>
            <a:ext cx="8280400" cy="1122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sz="4400">
                <a:solidFill>
                  <a:srgbClr val="333399"/>
                </a:solidFill>
                <a:latin typeface="+mj-lt"/>
                <a:ea typeface="+mj-ea"/>
                <a:cs typeface="+mj-cs"/>
              </a:defRPr>
            </a:lvl1pPr>
            <a:lvl2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charset="-122"/>
              </a:defRPr>
            </a:lvl5pPr>
            <a:lvl6pPr marL="457200" algn="l" rtl="0" fontAlgn="base">
              <a:spcBef>
                <a:spcPct val="0"/>
              </a:spcBef>
              <a:spcAft>
                <a:spcPct val="0"/>
              </a:spcAft>
              <a:defRPr sz="4400">
                <a:solidFill>
                  <a:srgbClr val="333399"/>
                </a:solidFill>
                <a:latin typeface="Arial" panose="020B0604020202020204" pitchFamily="34" charset="0"/>
                <a:ea typeface="黑体" panose="02010609060101010101" charset="-122"/>
              </a:defRPr>
            </a:lvl6pPr>
            <a:lvl7pPr marL="914400" algn="l" rtl="0" fontAlgn="base">
              <a:spcBef>
                <a:spcPct val="0"/>
              </a:spcBef>
              <a:spcAft>
                <a:spcPct val="0"/>
              </a:spcAft>
              <a:defRPr sz="4400">
                <a:solidFill>
                  <a:srgbClr val="333399"/>
                </a:solidFill>
                <a:latin typeface="Arial" panose="020B0604020202020204" pitchFamily="34" charset="0"/>
                <a:ea typeface="黑体" panose="02010609060101010101" charset="-122"/>
              </a:defRPr>
            </a:lvl7pPr>
            <a:lvl8pPr marL="1371600" algn="l" rtl="0" fontAlgn="base">
              <a:spcBef>
                <a:spcPct val="0"/>
              </a:spcBef>
              <a:spcAft>
                <a:spcPct val="0"/>
              </a:spcAft>
              <a:defRPr sz="4400">
                <a:solidFill>
                  <a:srgbClr val="333399"/>
                </a:solidFill>
                <a:latin typeface="Arial" panose="020B0604020202020204" pitchFamily="34" charset="0"/>
                <a:ea typeface="黑体" panose="02010609060101010101" charset="-122"/>
              </a:defRPr>
            </a:lvl8pPr>
            <a:lvl9pPr marL="1828800" algn="l" rtl="0" fontAlgn="base">
              <a:spcBef>
                <a:spcPct val="0"/>
              </a:spcBef>
              <a:spcAft>
                <a:spcPct val="0"/>
              </a:spcAft>
              <a:defRPr sz="4400">
                <a:solidFill>
                  <a:srgbClr val="333399"/>
                </a:solidFill>
                <a:latin typeface="Arial" panose="020B0604020202020204" pitchFamily="34" charset="0"/>
                <a:ea typeface="黑体" panose="02010609060101010101" charset="-122"/>
              </a:defRPr>
            </a:lvl9pPr>
          </a:lstStyle>
          <a:p>
            <a:pPr eaLnBrk="1" hangingPunct="1">
              <a:buFont typeface="Wingdings" panose="05000000000000000000" pitchFamily="2" charset="2"/>
              <a:buNone/>
              <a:defRPr/>
            </a:pPr>
            <a:r>
              <a:rPr lang="en-US" altLang="zh-CN" sz="3600" kern="0" smtClean="0"/>
              <a:t>2</a:t>
            </a:r>
            <a:r>
              <a:rPr lang="zh-CN" altLang="en-US" sz="3600" kern="0" smtClean="0"/>
              <a:t>.</a:t>
            </a:r>
            <a:r>
              <a:rPr lang="en-US" altLang="zh-CN" sz="3600" kern="0" smtClean="0"/>
              <a:t>3</a:t>
            </a:r>
            <a:r>
              <a:rPr lang="zh-CN" altLang="en-US" sz="3600" kern="0" smtClean="0"/>
              <a:t>全排列</a:t>
            </a:r>
            <a:r>
              <a:rPr lang="en-US" altLang="zh-CN" sz="3600" kern="0" smtClean="0"/>
              <a:t>II</a:t>
            </a:r>
            <a:r>
              <a:rPr lang="zh-CN" altLang="en-US" sz="3600" kern="0" smtClean="0"/>
              <a:t>和子集</a:t>
            </a:r>
            <a:r>
              <a:rPr lang="en-US" altLang="zh-CN" sz="3600" kern="0" smtClean="0"/>
              <a:t>II(</a:t>
            </a:r>
            <a:r>
              <a:rPr lang="zh-CN" altLang="en-US" sz="3600" kern="0" smtClean="0"/>
              <a:t>需要对搜索树剪枝</a:t>
            </a:r>
            <a:r>
              <a:rPr lang="en-US" altLang="zh-CN" sz="3600" kern="0" smtClean="0"/>
              <a:t>)</a:t>
            </a:r>
            <a:endParaRPr lang="en-US" altLang="zh-CN" sz="3600" kern="0" smtClean="0"/>
          </a:p>
        </p:txBody>
      </p:sp>
      <p:sp>
        <p:nvSpPr>
          <p:cNvPr id="81" name="文本框 80"/>
          <p:cNvSpPr txBox="1"/>
          <p:nvPr/>
        </p:nvSpPr>
        <p:spPr>
          <a:xfrm>
            <a:off x="427990" y="1489075"/>
            <a:ext cx="5606415" cy="405765"/>
          </a:xfrm>
          <a:prstGeom prst="rect">
            <a:avLst/>
          </a:prstGeom>
          <a:noFill/>
        </p:spPr>
        <p:txBody>
          <a:bodyPr>
            <a:noAutofit/>
          </a:bodyPr>
          <a:p>
            <a:pPr>
              <a:defRPr/>
            </a:pPr>
            <a:r>
              <a:rPr lang="zh-CN">
                <a:solidFill>
                  <a:srgbClr val="000066"/>
                </a:solidFill>
                <a:latin typeface="+mj-ea"/>
                <a:ea typeface="+mj-ea"/>
              </a:rPr>
              <a:t>（</a:t>
            </a:r>
            <a:r>
              <a:rPr lang="en-US" altLang="zh-CN">
                <a:solidFill>
                  <a:srgbClr val="000066"/>
                </a:solidFill>
                <a:latin typeface="+mj-ea"/>
                <a:ea typeface="+mj-ea"/>
              </a:rPr>
              <a:t>2</a:t>
            </a:r>
            <a:r>
              <a:rPr lang="zh-CN">
                <a:solidFill>
                  <a:srgbClr val="000066"/>
                </a:solidFill>
                <a:latin typeface="+mj-ea"/>
                <a:ea typeface="+mj-ea"/>
              </a:rPr>
              <a:t>）观察</a:t>
            </a:r>
            <a:r>
              <a:rPr lang="zh-CN">
                <a:solidFill>
                  <a:srgbClr val="000066"/>
                </a:solidFill>
                <a:latin typeface="+mj-ea"/>
                <a:ea typeface="+mj-ea"/>
              </a:rPr>
              <a:t>子集有重复的剪枝条件</a:t>
            </a:r>
            <a:r>
              <a:rPr lang="en-US" altLang="zh-CN">
                <a:solidFill>
                  <a:srgbClr val="000066"/>
                </a:solidFill>
                <a:latin typeface="+mj-ea"/>
                <a:ea typeface="+mj-ea"/>
              </a:rPr>
              <a:t> </a:t>
            </a:r>
            <a:endParaRPr lang="zh-CN" altLang="en-US">
              <a:solidFill>
                <a:srgbClr val="000066"/>
              </a:solidFill>
              <a:latin typeface="+mj-ea"/>
              <a:ea typeface="+mj-ea"/>
            </a:endParaRPr>
          </a:p>
        </p:txBody>
      </p:sp>
      <p:pic>
        <p:nvPicPr>
          <p:cNvPr id="2" name="图片 1"/>
          <p:cNvPicPr>
            <a:picLocks noChangeAspect="1"/>
          </p:cNvPicPr>
          <p:nvPr/>
        </p:nvPicPr>
        <p:blipFill>
          <a:blip r:embed="rId1"/>
          <a:stretch>
            <a:fillRect/>
          </a:stretch>
        </p:blipFill>
        <p:spPr>
          <a:xfrm>
            <a:off x="1979930" y="2132965"/>
            <a:ext cx="4943475" cy="3638550"/>
          </a:xfrm>
          <a:prstGeom prst="rect">
            <a:avLst/>
          </a:prstGeom>
        </p:spPr>
      </p:pic>
      <p:sp>
        <p:nvSpPr>
          <p:cNvPr id="5" name="矩形 4"/>
          <p:cNvSpPr/>
          <p:nvPr/>
        </p:nvSpPr>
        <p:spPr>
          <a:xfrm>
            <a:off x="2555875" y="4077335"/>
            <a:ext cx="4015740" cy="575945"/>
          </a:xfrm>
          <a:prstGeom prst="rect">
            <a:avLst/>
          </a:prstGeom>
          <a:noFill/>
          <a:ln w="28575" cap="flat" cmpd="sng" algn="ctr">
            <a:solidFill>
              <a:schemeClr val="accent1">
                <a:shade val="50000"/>
              </a:schemeClr>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0"/>
          </p:nvPr>
        </p:nvSpPr>
        <p:spPr/>
        <p:txBody>
          <a:bodyPr/>
          <a:p>
            <a:pPr>
              <a:defRPr/>
            </a:pPr>
            <a:r>
              <a:rPr lang="de-DE" altLang="en-US"/>
              <a:t>Page </a:t>
            </a:r>
            <a:r>
              <a:rPr lang="de-DE" altLang="en-US">
                <a:sym typeface="MS UI Gothic" panose="020B0600070205080204" pitchFamily="34" charset="-128"/>
              </a:rPr>
              <a:t></a:t>
            </a:r>
            <a:r>
              <a:rPr lang="de-DE" altLang="en-US"/>
              <a:t> </a:t>
            </a:r>
            <a:fld id="{AB2E83DC-661B-4DCC-B4A3-95AD0DF58E27}" type="slidenum">
              <a:rPr lang="zh-CN" altLang="en-US" smtClean="0"/>
            </a:fld>
            <a:endParaRPr lang="en-US" altLang="zh-CN"/>
          </a:p>
        </p:txBody>
      </p:sp>
      <p:sp>
        <p:nvSpPr>
          <p:cNvPr id="11" name="Rectangle 2"/>
          <p:cNvSpPr txBox="1">
            <a:spLocks noChangeArrowheads="1"/>
          </p:cNvSpPr>
          <p:nvPr/>
        </p:nvSpPr>
        <p:spPr bwMode="auto">
          <a:xfrm>
            <a:off x="395605" y="367030"/>
            <a:ext cx="8280400" cy="1122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sz="4400">
                <a:solidFill>
                  <a:srgbClr val="333399"/>
                </a:solidFill>
                <a:latin typeface="+mj-lt"/>
                <a:ea typeface="+mj-ea"/>
                <a:cs typeface="+mj-cs"/>
              </a:defRPr>
            </a:lvl1pPr>
            <a:lvl2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charset="-122"/>
              </a:defRPr>
            </a:lvl5pPr>
            <a:lvl6pPr marL="457200" algn="l" rtl="0" fontAlgn="base">
              <a:spcBef>
                <a:spcPct val="0"/>
              </a:spcBef>
              <a:spcAft>
                <a:spcPct val="0"/>
              </a:spcAft>
              <a:defRPr sz="4400">
                <a:solidFill>
                  <a:srgbClr val="333399"/>
                </a:solidFill>
                <a:latin typeface="Arial" panose="020B0604020202020204" pitchFamily="34" charset="0"/>
                <a:ea typeface="黑体" panose="02010609060101010101" charset="-122"/>
              </a:defRPr>
            </a:lvl6pPr>
            <a:lvl7pPr marL="914400" algn="l" rtl="0" fontAlgn="base">
              <a:spcBef>
                <a:spcPct val="0"/>
              </a:spcBef>
              <a:spcAft>
                <a:spcPct val="0"/>
              </a:spcAft>
              <a:defRPr sz="4400">
                <a:solidFill>
                  <a:srgbClr val="333399"/>
                </a:solidFill>
                <a:latin typeface="Arial" panose="020B0604020202020204" pitchFamily="34" charset="0"/>
                <a:ea typeface="黑体" panose="02010609060101010101" charset="-122"/>
              </a:defRPr>
            </a:lvl7pPr>
            <a:lvl8pPr marL="1371600" algn="l" rtl="0" fontAlgn="base">
              <a:spcBef>
                <a:spcPct val="0"/>
              </a:spcBef>
              <a:spcAft>
                <a:spcPct val="0"/>
              </a:spcAft>
              <a:defRPr sz="4400">
                <a:solidFill>
                  <a:srgbClr val="333399"/>
                </a:solidFill>
                <a:latin typeface="Arial" panose="020B0604020202020204" pitchFamily="34" charset="0"/>
                <a:ea typeface="黑体" panose="02010609060101010101" charset="-122"/>
              </a:defRPr>
            </a:lvl8pPr>
            <a:lvl9pPr marL="1828800" algn="l" rtl="0" fontAlgn="base">
              <a:spcBef>
                <a:spcPct val="0"/>
              </a:spcBef>
              <a:spcAft>
                <a:spcPct val="0"/>
              </a:spcAft>
              <a:defRPr sz="4400">
                <a:solidFill>
                  <a:srgbClr val="333399"/>
                </a:solidFill>
                <a:latin typeface="Arial" panose="020B0604020202020204" pitchFamily="34" charset="0"/>
                <a:ea typeface="黑体" panose="02010609060101010101" charset="-122"/>
              </a:defRPr>
            </a:lvl9pPr>
          </a:lstStyle>
          <a:p>
            <a:pPr eaLnBrk="1" hangingPunct="1">
              <a:buFont typeface="Wingdings" panose="05000000000000000000" pitchFamily="2" charset="2"/>
              <a:buNone/>
              <a:defRPr/>
            </a:pPr>
            <a:r>
              <a:rPr lang="en-US" sz="3600" kern="0" smtClean="0"/>
              <a:t>3</a:t>
            </a:r>
            <a:r>
              <a:rPr lang="zh-CN" altLang="en-US" sz="3600" kern="0" smtClean="0"/>
              <a:t>总结</a:t>
            </a:r>
            <a:endParaRPr lang="zh-CN" altLang="en-US" sz="3600" kern="0" smtClean="0"/>
          </a:p>
        </p:txBody>
      </p:sp>
      <p:sp>
        <p:nvSpPr>
          <p:cNvPr id="81" name="文本框 80"/>
          <p:cNvSpPr txBox="1"/>
          <p:nvPr/>
        </p:nvSpPr>
        <p:spPr>
          <a:xfrm>
            <a:off x="427990" y="1489075"/>
            <a:ext cx="5606415" cy="405765"/>
          </a:xfrm>
          <a:prstGeom prst="rect">
            <a:avLst/>
          </a:prstGeom>
          <a:noFill/>
        </p:spPr>
        <p:txBody>
          <a:bodyPr>
            <a:noAutofit/>
          </a:bodyPr>
          <a:p>
            <a:pPr>
              <a:defRPr/>
            </a:pPr>
            <a:r>
              <a:rPr lang="zh-CN">
                <a:solidFill>
                  <a:srgbClr val="000066"/>
                </a:solidFill>
                <a:latin typeface="+mj-ea"/>
                <a:ea typeface="+mj-ea"/>
              </a:rPr>
              <a:t>（</a:t>
            </a:r>
            <a:r>
              <a:rPr lang="en-US" altLang="zh-CN">
                <a:solidFill>
                  <a:srgbClr val="000066"/>
                </a:solidFill>
                <a:latin typeface="+mj-ea"/>
                <a:ea typeface="+mj-ea"/>
              </a:rPr>
              <a:t>1</a:t>
            </a:r>
            <a:r>
              <a:rPr lang="zh-CN">
                <a:solidFill>
                  <a:srgbClr val="000066"/>
                </a:solidFill>
                <a:latin typeface="+mj-ea"/>
                <a:ea typeface="+mj-ea"/>
              </a:rPr>
              <a:t>）回溯模板</a:t>
            </a:r>
            <a:r>
              <a:rPr lang="en-US" altLang="zh-CN">
                <a:solidFill>
                  <a:srgbClr val="000066"/>
                </a:solidFill>
                <a:latin typeface="+mj-ea"/>
                <a:ea typeface="+mj-ea"/>
              </a:rPr>
              <a:t> </a:t>
            </a:r>
            <a:endParaRPr lang="zh-CN" altLang="en-US">
              <a:solidFill>
                <a:srgbClr val="000066"/>
              </a:solidFill>
              <a:latin typeface="+mj-ea"/>
              <a:ea typeface="+mj-ea"/>
            </a:endParaRPr>
          </a:p>
        </p:txBody>
      </p:sp>
      <p:pic>
        <p:nvPicPr>
          <p:cNvPr id="3" name="图片 2"/>
          <p:cNvPicPr>
            <a:picLocks noChangeAspect="1"/>
          </p:cNvPicPr>
          <p:nvPr/>
        </p:nvPicPr>
        <p:blipFill>
          <a:blip r:embed="rId1"/>
          <a:stretch>
            <a:fillRect/>
          </a:stretch>
        </p:blipFill>
        <p:spPr>
          <a:xfrm>
            <a:off x="899795" y="2132965"/>
            <a:ext cx="3381375" cy="3076575"/>
          </a:xfrm>
          <a:prstGeom prst="rect">
            <a:avLst/>
          </a:prstGeom>
        </p:spPr>
      </p:pic>
      <p:sp>
        <p:nvSpPr>
          <p:cNvPr id="6" name="文本框 5"/>
          <p:cNvSpPr txBox="1"/>
          <p:nvPr/>
        </p:nvSpPr>
        <p:spPr>
          <a:xfrm>
            <a:off x="4140200" y="1489075"/>
            <a:ext cx="5606415" cy="405765"/>
          </a:xfrm>
          <a:prstGeom prst="rect">
            <a:avLst/>
          </a:prstGeom>
          <a:noFill/>
        </p:spPr>
        <p:txBody>
          <a:bodyPr>
            <a:noAutofit/>
          </a:bodyPr>
          <a:p>
            <a:pPr>
              <a:defRPr/>
            </a:pPr>
            <a:r>
              <a:rPr lang="zh-CN">
                <a:solidFill>
                  <a:srgbClr val="000066"/>
                </a:solidFill>
                <a:latin typeface="+mj-ea"/>
                <a:ea typeface="+mj-ea"/>
              </a:rPr>
              <a:t>（</a:t>
            </a:r>
            <a:r>
              <a:rPr lang="en-US" altLang="zh-CN">
                <a:solidFill>
                  <a:srgbClr val="000066"/>
                </a:solidFill>
                <a:latin typeface="+mj-ea"/>
                <a:ea typeface="+mj-ea"/>
              </a:rPr>
              <a:t>2</a:t>
            </a:r>
            <a:r>
              <a:rPr lang="zh-CN">
                <a:solidFill>
                  <a:srgbClr val="000066"/>
                </a:solidFill>
                <a:latin typeface="+mj-ea"/>
                <a:ea typeface="+mj-ea"/>
              </a:rPr>
              <a:t>）回溯模板（有剪枝</a:t>
            </a:r>
            <a:r>
              <a:rPr lang="zh-CN">
                <a:solidFill>
                  <a:srgbClr val="000066"/>
                </a:solidFill>
                <a:latin typeface="+mj-ea"/>
                <a:ea typeface="+mj-ea"/>
              </a:rPr>
              <a:t>）</a:t>
            </a:r>
            <a:r>
              <a:rPr lang="en-US" altLang="zh-CN">
                <a:solidFill>
                  <a:srgbClr val="000066"/>
                </a:solidFill>
                <a:latin typeface="+mj-ea"/>
                <a:ea typeface="+mj-ea"/>
              </a:rPr>
              <a:t> </a:t>
            </a:r>
            <a:endParaRPr lang="zh-CN" altLang="en-US">
              <a:solidFill>
                <a:srgbClr val="000066"/>
              </a:solidFill>
              <a:latin typeface="+mj-ea"/>
              <a:ea typeface="+mj-ea"/>
            </a:endParaRPr>
          </a:p>
        </p:txBody>
      </p:sp>
      <p:pic>
        <p:nvPicPr>
          <p:cNvPr id="7" name="图片 6"/>
          <p:cNvPicPr>
            <a:picLocks noChangeAspect="1"/>
          </p:cNvPicPr>
          <p:nvPr/>
        </p:nvPicPr>
        <p:blipFill>
          <a:blip r:embed="rId2"/>
          <a:stretch>
            <a:fillRect/>
          </a:stretch>
        </p:blipFill>
        <p:spPr>
          <a:xfrm>
            <a:off x="4499610" y="1772920"/>
            <a:ext cx="3962400" cy="364807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134936" y="1988840"/>
            <a:ext cx="8874126" cy="433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现实中存在很多问题，目前来说没有高效的算法，这个时候求解问题只能使用蛮力法，即通过穷举搜索的方式来解决，在搜索过程中，蛮力法会生成该问题所有的可能解，之后去判断其是否满足约束条件，但蛮力算法效率普遍较低，尤其是在处理规模较大的问题时耗费时间较长，回溯法是对蛮力法的改进，是有组织的搜索，它基于下面两个特征来组织搜索过程：</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一是在求解问题的过程中只有满足约束条件的解才是可行解，二是只有满足目标函数的解才是最优解，如此能够避免不必要的重复搜索，提高搜索效率。回溯法每次只构造可能解的一部分，接着用约束条件先进行判断，如果满足条件再对其进一步构造，这样就能够避免搜索所有的可能解，节省时间。</a:t>
            </a:r>
            <a:endParaRPr lang="zh-CN" altLang="en-US" sz="2400" dirty="0">
              <a:solidFill>
                <a:srgbClr val="080808"/>
              </a:solidFill>
              <a:latin typeface="楷体" panose="02010609060101010101" pitchFamily="49" charset="-122"/>
              <a:ea typeface="楷体" panose="02010609060101010101" pitchFamily="49" charset="-122"/>
            </a:endParaRPr>
          </a:p>
        </p:txBody>
      </p:sp>
      <p:sp>
        <p:nvSpPr>
          <p:cNvPr id="4" name="Text Box 3"/>
          <p:cNvSpPr txBox="1">
            <a:spLocks noChangeArrowheads="1"/>
          </p:cNvSpPr>
          <p:nvPr/>
        </p:nvSpPr>
        <p:spPr bwMode="auto">
          <a:xfrm>
            <a:off x="2083739" y="1186824"/>
            <a:ext cx="4976520" cy="58477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6.1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回朔法概述</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172869" y="1484784"/>
            <a:ext cx="8798261"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b="1" dirty="0">
                <a:solidFill>
                  <a:srgbClr val="080808"/>
                </a:solidFill>
                <a:latin typeface="楷体" panose="02010609060101010101" pitchFamily="49" charset="-122"/>
                <a:ea typeface="楷体" panose="02010609060101010101" pitchFamily="49" charset="-122"/>
              </a:rPr>
              <a:t>6.1.1 </a:t>
            </a:r>
            <a:r>
              <a:rPr lang="zh-CN" altLang="en-US" sz="2400" b="1" dirty="0">
                <a:solidFill>
                  <a:srgbClr val="080808"/>
                </a:solidFill>
                <a:latin typeface="楷体" panose="02010609060101010101" pitchFamily="49" charset="-122"/>
                <a:ea typeface="楷体" panose="02010609060101010101" pitchFamily="49" charset="-122"/>
              </a:rPr>
              <a:t>问题的解空间</a:t>
            </a:r>
            <a:endParaRPr lang="en-US" altLang="zh-CN" sz="2400" b="1" dirty="0">
              <a:solidFill>
                <a:srgbClr val="080808"/>
              </a:solidFill>
              <a:latin typeface="楷体" panose="02010609060101010101" pitchFamily="49" charset="-122"/>
              <a:ea typeface="楷体" panose="02010609060101010101" pitchFamily="49" charset="-122"/>
            </a:endParaRPr>
          </a:p>
          <a:p>
            <a:pPr>
              <a:spcBef>
                <a:spcPts val="0"/>
              </a:spcBef>
              <a:buSzTx/>
              <a:buFontTx/>
              <a:buNone/>
            </a:pPr>
            <a:endParaRPr lang="zh-CN" altLang="en-US" sz="2400" b="1"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、解空间的概念</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问题的解空间是指解决一个问题的所有可能解构成的集合。复杂问题的解通常是由若干个决策步骤组成的决策序列，设问题的解由一个解向量</a:t>
            </a:r>
            <a:r>
              <a:rPr lang="en-US" altLang="zh-CN" sz="2400" dirty="0">
                <a:solidFill>
                  <a:srgbClr val="080808"/>
                </a:solidFill>
                <a:latin typeface="楷体" panose="02010609060101010101" pitchFamily="49" charset="-122"/>
                <a:ea typeface="楷体" panose="02010609060101010101" pitchFamily="49" charset="-122"/>
              </a:rPr>
              <a:t>X={x1,x2,…,</a:t>
            </a:r>
            <a:r>
              <a:rPr lang="en-US" altLang="zh-CN" sz="2400" dirty="0" err="1">
                <a:solidFill>
                  <a:srgbClr val="080808"/>
                </a:solidFill>
                <a:latin typeface="楷体" panose="02010609060101010101" pitchFamily="49" charset="-122"/>
                <a:ea typeface="楷体" panose="02010609060101010101" pitchFamily="49" charset="-122"/>
              </a:rPr>
              <a:t>xn</a:t>
            </a: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组成，其中分量</a:t>
            </a:r>
            <a:r>
              <a:rPr lang="en-US" altLang="zh-CN" sz="2400" dirty="0">
                <a:solidFill>
                  <a:srgbClr val="080808"/>
                </a:solidFill>
                <a:latin typeface="楷体" panose="02010609060101010101" pitchFamily="49" charset="-122"/>
                <a:ea typeface="楷体" panose="02010609060101010101" pitchFamily="49" charset="-122"/>
              </a:rPr>
              <a:t>xi</a:t>
            </a:r>
            <a:r>
              <a:rPr lang="zh-CN" altLang="en-US" sz="2400" dirty="0">
                <a:solidFill>
                  <a:srgbClr val="080808"/>
                </a:solidFill>
                <a:latin typeface="楷体" panose="02010609060101010101" pitchFamily="49" charset="-122"/>
                <a:ea typeface="楷体" panose="02010609060101010101" pitchFamily="49" charset="-122"/>
              </a:rPr>
              <a:t>表示第</a:t>
            </a:r>
            <a:r>
              <a:rPr lang="en-US" altLang="zh-CN" sz="2400" dirty="0" err="1">
                <a:solidFill>
                  <a:srgbClr val="080808"/>
                </a:solidFill>
                <a:latin typeface="楷体" panose="02010609060101010101" pitchFamily="49" charset="-122"/>
                <a:ea typeface="楷体" panose="02010609060101010101" pitchFamily="49" charset="-122"/>
              </a:rPr>
              <a:t>i</a:t>
            </a:r>
            <a:r>
              <a:rPr lang="zh-CN" altLang="en-US" sz="2400" dirty="0">
                <a:solidFill>
                  <a:srgbClr val="080808"/>
                </a:solidFill>
                <a:latin typeface="楷体" panose="02010609060101010101" pitchFamily="49" charset="-122"/>
                <a:ea typeface="楷体" panose="02010609060101010101" pitchFamily="49" charset="-122"/>
              </a:rPr>
              <a:t>个决策步骤的操作，</a:t>
            </a:r>
            <a:r>
              <a:rPr lang="en-US" altLang="zh-CN" sz="2400" dirty="0">
                <a:solidFill>
                  <a:srgbClr val="080808"/>
                </a:solidFill>
                <a:latin typeface="楷体" panose="02010609060101010101" pitchFamily="49" charset="-122"/>
                <a:ea typeface="楷体" panose="02010609060101010101" pitchFamily="49" charset="-122"/>
              </a:rPr>
              <a:t>xi</a:t>
            </a:r>
            <a:r>
              <a:rPr lang="zh-CN" altLang="en-US" sz="2400" dirty="0">
                <a:solidFill>
                  <a:srgbClr val="080808"/>
                </a:solidFill>
                <a:latin typeface="楷体" panose="02010609060101010101" pitchFamily="49" charset="-122"/>
                <a:ea typeface="楷体" panose="02010609060101010101" pitchFamily="49" charset="-122"/>
              </a:rPr>
              <a:t>的所有可能取值的组合叫做问题的解空间。</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例：在</a:t>
            </a:r>
            <a:r>
              <a:rPr lang="en-US" altLang="zh-CN" sz="2400" dirty="0">
                <a:solidFill>
                  <a:srgbClr val="080808"/>
                </a:solidFill>
                <a:latin typeface="楷体" panose="02010609060101010101" pitchFamily="49" charset="-122"/>
                <a:ea typeface="楷体" panose="02010609060101010101" pitchFamily="49" charset="-122"/>
              </a:rPr>
              <a:t>0-1</a:t>
            </a:r>
            <a:r>
              <a:rPr lang="zh-CN" altLang="en-US" sz="2400" dirty="0">
                <a:solidFill>
                  <a:srgbClr val="080808"/>
                </a:solidFill>
                <a:latin typeface="楷体" panose="02010609060101010101" pitchFamily="49" charset="-122"/>
                <a:ea typeface="楷体" panose="02010609060101010101" pitchFamily="49" charset="-122"/>
              </a:rPr>
              <a:t>背包问题中，</a:t>
            </a:r>
            <a:r>
              <a:rPr lang="en-US" altLang="zh-CN" sz="2400" dirty="0">
                <a:solidFill>
                  <a:srgbClr val="080808"/>
                </a:solidFill>
                <a:latin typeface="楷体" panose="02010609060101010101" pitchFamily="49" charset="-122"/>
                <a:ea typeface="楷体" panose="02010609060101010101" pitchFamily="49" charset="-122"/>
              </a:rPr>
              <a:t>xi </a:t>
            </a:r>
            <a:r>
              <a:rPr lang="zh-CN" altLang="en-US" sz="2400" dirty="0">
                <a:solidFill>
                  <a:srgbClr val="080808"/>
                </a:solidFill>
                <a:latin typeface="楷体" panose="02010609060101010101" pitchFamily="49" charset="-122"/>
                <a:ea typeface="楷体" panose="02010609060101010101" pitchFamily="49" charset="-122"/>
              </a:rPr>
              <a:t>有</a:t>
            </a:r>
            <a:r>
              <a:rPr lang="en-US" altLang="zh-CN" sz="2400" dirty="0">
                <a:solidFill>
                  <a:srgbClr val="080808"/>
                </a:solidFill>
                <a:latin typeface="楷体" panose="02010609060101010101" pitchFamily="49" charset="-122"/>
                <a:ea typeface="楷体" panose="02010609060101010101" pitchFamily="49" charset="-122"/>
              </a:rPr>
              <a:t>0</a:t>
            </a:r>
            <a:r>
              <a:rPr lang="zh-CN" altLang="en-US" sz="2400" dirty="0">
                <a:solidFill>
                  <a:srgbClr val="080808"/>
                </a:solidFill>
                <a:latin typeface="楷体" panose="02010609060101010101" pitchFamily="49" charset="-122"/>
                <a:ea typeface="楷体" panose="02010609060101010101" pitchFamily="49" charset="-122"/>
              </a:rPr>
              <a:t>和</a:t>
            </a:r>
            <a:r>
              <a:rPr lang="en-US" altLang="zh-CN" sz="2400" dirty="0">
                <a:solidFill>
                  <a:srgbClr val="080808"/>
                </a:solidFill>
                <a:latin typeface="楷体" panose="02010609060101010101" pitchFamily="49" charset="-122"/>
                <a:ea typeface="楷体" panose="02010609060101010101" pitchFamily="49" charset="-122"/>
              </a:rPr>
              <a:t>1 </a:t>
            </a:r>
            <a:r>
              <a:rPr lang="zh-CN" altLang="en-US" sz="2400" dirty="0">
                <a:solidFill>
                  <a:srgbClr val="080808"/>
                </a:solidFill>
                <a:latin typeface="楷体" panose="02010609060101010101" pitchFamily="49" charset="-122"/>
                <a:ea typeface="楷体" panose="02010609060101010101" pitchFamily="49" charset="-122"/>
              </a:rPr>
              <a:t>两种可能的取值，当</a:t>
            </a:r>
            <a:r>
              <a:rPr lang="en-US" altLang="zh-CN" sz="2400" dirty="0">
                <a:solidFill>
                  <a:srgbClr val="080808"/>
                </a:solidFill>
                <a:latin typeface="楷体" panose="02010609060101010101" pitchFamily="49" charset="-122"/>
                <a:ea typeface="楷体" panose="02010609060101010101" pitchFamily="49" charset="-122"/>
              </a:rPr>
              <a:t>n=3</a:t>
            </a:r>
            <a:r>
              <a:rPr lang="zh-CN" altLang="en-US" sz="2400" dirty="0">
                <a:solidFill>
                  <a:srgbClr val="080808"/>
                </a:solidFill>
                <a:latin typeface="楷体" panose="02010609060101010101" pitchFamily="49" charset="-122"/>
                <a:ea typeface="楷体" panose="02010609060101010101" pitchFamily="49" charset="-122"/>
              </a:rPr>
              <a:t>时，</a:t>
            </a:r>
            <a:r>
              <a:rPr lang="en-US" altLang="zh-CN" sz="2400" dirty="0">
                <a:solidFill>
                  <a:srgbClr val="080808"/>
                </a:solidFill>
                <a:latin typeface="楷体" panose="02010609060101010101" pitchFamily="49" charset="-122"/>
                <a:ea typeface="楷体" panose="02010609060101010101" pitchFamily="49" charset="-122"/>
              </a:rPr>
              <a:t>0-1</a:t>
            </a:r>
            <a:r>
              <a:rPr lang="zh-CN" altLang="en-US" sz="2400" dirty="0">
                <a:solidFill>
                  <a:srgbClr val="080808"/>
                </a:solidFill>
                <a:latin typeface="楷体" panose="02010609060101010101" pitchFamily="49" charset="-122"/>
                <a:ea typeface="楷体" panose="02010609060101010101" pitchFamily="49" charset="-122"/>
              </a:rPr>
              <a:t>背包问题的解空间如下：</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{(0,0,0), (0,0,1), (0,1,0), (0,1,1), </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(1,0,0), (1,0,1), (1,1,0), (1,1,1)}</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endParaRPr lang="zh-CN" altLang="en-US"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172869" y="1484784"/>
            <a:ext cx="8798261"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当</a:t>
            </a:r>
            <a:r>
              <a:rPr lang="en-US" altLang="zh-CN" sz="2400" dirty="0">
                <a:solidFill>
                  <a:srgbClr val="080808"/>
                </a:solidFill>
                <a:latin typeface="楷体" panose="02010609060101010101" pitchFamily="49" charset="-122"/>
                <a:ea typeface="楷体" panose="02010609060101010101" pitchFamily="49" charset="-122"/>
              </a:rPr>
              <a:t>n=4</a:t>
            </a:r>
            <a:r>
              <a:rPr lang="zh-CN" altLang="en-US" sz="2400" dirty="0">
                <a:solidFill>
                  <a:srgbClr val="080808"/>
                </a:solidFill>
                <a:latin typeface="楷体" panose="02010609060101010101" pitchFamily="49" charset="-122"/>
                <a:ea typeface="楷体" panose="02010609060101010101" pitchFamily="49" charset="-122"/>
              </a:rPr>
              <a:t>时，</a:t>
            </a:r>
            <a:r>
              <a:rPr lang="en-US" altLang="zh-CN" sz="2400" dirty="0">
                <a:solidFill>
                  <a:srgbClr val="080808"/>
                </a:solidFill>
                <a:latin typeface="楷体" panose="02010609060101010101" pitchFamily="49" charset="-122"/>
                <a:ea typeface="楷体" panose="02010609060101010101" pitchFamily="49" charset="-122"/>
              </a:rPr>
              <a:t>0-1</a:t>
            </a:r>
            <a:r>
              <a:rPr lang="zh-CN" altLang="en-US" sz="2400" dirty="0">
                <a:solidFill>
                  <a:srgbClr val="080808"/>
                </a:solidFill>
                <a:latin typeface="楷体" panose="02010609060101010101" pitchFamily="49" charset="-122"/>
                <a:ea typeface="楷体" panose="02010609060101010101" pitchFamily="49" charset="-122"/>
              </a:rPr>
              <a:t>背包问题的解空间如下：</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{(0,0,0,0), (0,0,0,1), (0,0,1,0), (0,0,1,1), </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(0,1,0,0), (0,1,0,1), (0,1,1,0), (0,1,1,1)</a:t>
            </a:r>
            <a:r>
              <a:rPr lang="zh-CN" altLang="en-US" sz="2400" dirty="0">
                <a:solidFill>
                  <a:srgbClr val="080808"/>
                </a:solidFill>
                <a:latin typeface="楷体" panose="02010609060101010101" pitchFamily="49" charset="-122"/>
                <a:ea typeface="楷体" panose="02010609060101010101" pitchFamily="49" charset="-122"/>
              </a:rPr>
              <a:t>，</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(1,0,0,0), (1,0,0,1), (1,0,1,0), (1,0,1,1), </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(1,1,0,0), (1,1,0,1), (1,1,1,0), (1,1,1,1)}</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即：当问题规模为</a:t>
            </a:r>
            <a:r>
              <a:rPr lang="en-US" altLang="zh-CN" sz="2400" dirty="0">
                <a:solidFill>
                  <a:srgbClr val="080808"/>
                </a:solidFill>
                <a:latin typeface="楷体" panose="02010609060101010101" pitchFamily="49" charset="-122"/>
                <a:ea typeface="楷体" panose="02010609060101010101" pitchFamily="49" charset="-122"/>
              </a:rPr>
              <a:t>n </a:t>
            </a:r>
            <a:r>
              <a:rPr lang="zh-CN" altLang="en-US" sz="2400" dirty="0">
                <a:solidFill>
                  <a:srgbClr val="080808"/>
                </a:solidFill>
                <a:latin typeface="楷体" panose="02010609060101010101" pitchFamily="49" charset="-122"/>
                <a:ea typeface="楷体" panose="02010609060101010101" pitchFamily="49" charset="-122"/>
              </a:rPr>
              <a:t>时，有</a:t>
            </a:r>
            <a:r>
              <a:rPr lang="en-US" altLang="zh-CN" sz="2400" dirty="0">
                <a:solidFill>
                  <a:srgbClr val="080808"/>
                </a:solidFill>
                <a:latin typeface="楷体" panose="02010609060101010101" pitchFamily="49" charset="-122"/>
                <a:ea typeface="楷体" panose="02010609060101010101" pitchFamily="49" charset="-122"/>
              </a:rPr>
              <a:t>2n </a:t>
            </a:r>
            <a:r>
              <a:rPr lang="zh-CN" altLang="en-US" sz="2400" dirty="0">
                <a:solidFill>
                  <a:srgbClr val="080808"/>
                </a:solidFill>
                <a:latin typeface="楷体" panose="02010609060101010101" pitchFamily="49" charset="-122"/>
                <a:ea typeface="楷体" panose="02010609060101010101" pitchFamily="49" charset="-122"/>
              </a:rPr>
              <a:t>种可能的解。</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可能解的表示：用等长向量 </a:t>
            </a:r>
            <a:r>
              <a:rPr lang="en-US" altLang="zh-CN" sz="2400" dirty="0">
                <a:solidFill>
                  <a:srgbClr val="080808"/>
                </a:solidFill>
                <a:latin typeface="楷体" panose="02010609060101010101" pitchFamily="49" charset="-122"/>
                <a:ea typeface="楷体" panose="02010609060101010101" pitchFamily="49" charset="-122"/>
              </a:rPr>
              <a:t>X=(x1, x2, …, </a:t>
            </a:r>
            <a:r>
              <a:rPr lang="en-US" altLang="zh-CN" sz="2400" dirty="0" err="1">
                <a:solidFill>
                  <a:srgbClr val="080808"/>
                </a:solidFill>
                <a:latin typeface="楷体" panose="02010609060101010101" pitchFamily="49" charset="-122"/>
                <a:ea typeface="楷体" panose="02010609060101010101" pitchFamily="49" charset="-122"/>
              </a:rPr>
              <a:t>xn</a:t>
            </a: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，其中分量 </a:t>
            </a:r>
            <a:r>
              <a:rPr lang="en-US" altLang="zh-CN" sz="2400" dirty="0">
                <a:solidFill>
                  <a:srgbClr val="080808"/>
                </a:solidFill>
                <a:latin typeface="楷体" panose="02010609060101010101" pitchFamily="49" charset="-122"/>
                <a:ea typeface="楷体" panose="02010609060101010101" pitchFamily="49" charset="-122"/>
              </a:rPr>
              <a:t>xi (1≤i≤n) </a:t>
            </a:r>
            <a:r>
              <a:rPr lang="zh-CN" altLang="en-US" sz="2400" dirty="0">
                <a:solidFill>
                  <a:srgbClr val="080808"/>
                </a:solidFill>
                <a:latin typeface="楷体" panose="02010609060101010101" pitchFamily="49" charset="-122"/>
                <a:ea typeface="楷体" panose="02010609060101010101" pitchFamily="49" charset="-122"/>
              </a:rPr>
              <a:t>的取值范围是某个有限集合 </a:t>
            </a:r>
            <a:r>
              <a:rPr lang="en-US" altLang="zh-CN" sz="2400" dirty="0">
                <a:solidFill>
                  <a:srgbClr val="080808"/>
                </a:solidFill>
                <a:latin typeface="楷体" panose="02010609060101010101" pitchFamily="49" charset="-122"/>
                <a:ea typeface="楷体" panose="02010609060101010101" pitchFamily="49" charset="-122"/>
              </a:rPr>
              <a:t>S={a1, a2, …, </a:t>
            </a:r>
            <a:r>
              <a:rPr lang="en-US" altLang="zh-CN" sz="2400" dirty="0" err="1">
                <a:solidFill>
                  <a:srgbClr val="080808"/>
                </a:solidFill>
                <a:latin typeface="楷体" panose="02010609060101010101" pitchFamily="49" charset="-122"/>
                <a:ea typeface="楷体" panose="02010609060101010101" pitchFamily="49" charset="-122"/>
              </a:rPr>
              <a:t>aj</a:t>
            </a: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，所有可能的解向量就构成了问题的解空间。</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endParaRPr lang="zh-CN" altLang="en-US"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172869" y="1484784"/>
            <a:ext cx="8798261"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、解空间树</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问题的解空间一般采用树的方式来组织，称之为解空间树，解空间树中的各个结点都能够确定所解问题的一个状态。</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）第</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层：即树的根结点，代表搜索的初始状态；</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）第</a:t>
            </a: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层结点：表示对解向量的第</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个分量做出选择后到达的状态；</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3</a:t>
            </a:r>
            <a:r>
              <a:rPr lang="zh-CN" altLang="en-US" sz="2400" dirty="0">
                <a:solidFill>
                  <a:srgbClr val="080808"/>
                </a:solidFill>
                <a:latin typeface="楷体" panose="02010609060101010101" pitchFamily="49" charset="-122"/>
                <a:ea typeface="楷体" panose="02010609060101010101" pitchFamily="49" charset="-122"/>
              </a:rPr>
              <a:t>）第</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层到第</a:t>
            </a: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层间的边：标出对第</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个分量选择的结果。</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依此类推，通常情况下，从根结点到叶子结点的路径就构成了解空间的一个可能解。</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在解空间中，满足约束条件的解称为可行解，在约束条件下使目标达到最优的可行解称为该问题的最优解。例如在背包问题中，有</a:t>
            </a:r>
            <a:r>
              <a:rPr lang="en-US" altLang="zh-CN" sz="2400" dirty="0">
                <a:solidFill>
                  <a:srgbClr val="080808"/>
                </a:solidFill>
                <a:latin typeface="楷体" panose="02010609060101010101" pitchFamily="49" charset="-122"/>
                <a:ea typeface="楷体" panose="02010609060101010101" pitchFamily="49" charset="-122"/>
              </a:rPr>
              <a:t>2n</a:t>
            </a:r>
            <a:r>
              <a:rPr lang="zh-CN" altLang="en-US" sz="2400" dirty="0">
                <a:solidFill>
                  <a:srgbClr val="080808"/>
                </a:solidFill>
                <a:latin typeface="楷体" panose="02010609060101010101" pitchFamily="49" charset="-122"/>
                <a:ea typeface="楷体" panose="02010609060101010101" pitchFamily="49" charset="-122"/>
              </a:rPr>
              <a:t>种可能解，一部分是可行解，而可行解中只有一个或几个是最优解。</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endParaRPr lang="zh-CN" altLang="en-US"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107504" y="1124744"/>
            <a:ext cx="8863627"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楷体" panose="02010609060101010101" pitchFamily="49" charset="-122"/>
                <a:ea typeface="楷体" panose="02010609060101010101" pitchFamily="49" charset="-122"/>
              </a:rPr>
              <a:t>例：在</a:t>
            </a:r>
            <a:r>
              <a:rPr lang="en-US" altLang="zh-CN" sz="2000" dirty="0">
                <a:solidFill>
                  <a:srgbClr val="080808"/>
                </a:solidFill>
                <a:latin typeface="楷体" panose="02010609060101010101" pitchFamily="49" charset="-122"/>
                <a:ea typeface="楷体" panose="02010609060101010101" pitchFamily="49" charset="-122"/>
              </a:rPr>
              <a:t>0-1</a:t>
            </a:r>
            <a:r>
              <a:rPr lang="zh-CN" altLang="en-US" sz="2000" dirty="0">
                <a:solidFill>
                  <a:srgbClr val="080808"/>
                </a:solidFill>
                <a:latin typeface="楷体" panose="02010609060101010101" pitchFamily="49" charset="-122"/>
                <a:ea typeface="楷体" panose="02010609060101010101" pitchFamily="49" charset="-122"/>
              </a:rPr>
              <a:t>背包问题中，当</a:t>
            </a:r>
            <a:r>
              <a:rPr lang="en-US" altLang="zh-CN" sz="2000" dirty="0">
                <a:solidFill>
                  <a:srgbClr val="080808"/>
                </a:solidFill>
                <a:latin typeface="楷体" panose="02010609060101010101" pitchFamily="49" charset="-122"/>
                <a:ea typeface="楷体" panose="02010609060101010101" pitchFamily="49" charset="-122"/>
              </a:rPr>
              <a:t>n=3</a:t>
            </a:r>
            <a:r>
              <a:rPr lang="zh-CN" altLang="en-US" sz="2000" dirty="0">
                <a:solidFill>
                  <a:srgbClr val="080808"/>
                </a:solidFill>
                <a:latin typeface="楷体" panose="02010609060101010101" pitchFamily="49" charset="-122"/>
                <a:ea typeface="楷体" panose="02010609060101010101" pitchFamily="49" charset="-122"/>
              </a:rPr>
              <a:t>时，其解空间树如下图</a:t>
            </a:r>
            <a:r>
              <a:rPr lang="en-US" altLang="zh-CN" sz="2000" dirty="0">
                <a:solidFill>
                  <a:srgbClr val="080808"/>
                </a:solidFill>
                <a:latin typeface="楷体" panose="02010609060101010101" pitchFamily="49" charset="-122"/>
                <a:ea typeface="楷体" panose="02010609060101010101" pitchFamily="49" charset="-122"/>
              </a:rPr>
              <a:t>6.1 </a:t>
            </a:r>
            <a:r>
              <a:rPr lang="zh-CN" altLang="en-US" sz="2000" dirty="0">
                <a:solidFill>
                  <a:srgbClr val="080808"/>
                </a:solidFill>
                <a:latin typeface="楷体" panose="02010609060101010101" pitchFamily="49" charset="-122"/>
                <a:ea typeface="楷体" panose="02010609060101010101" pitchFamily="49" charset="-122"/>
              </a:rPr>
              <a:t>所示，第</a:t>
            </a:r>
            <a:r>
              <a:rPr lang="en-US" altLang="zh-CN" sz="2000" dirty="0">
                <a:solidFill>
                  <a:srgbClr val="080808"/>
                </a:solidFill>
                <a:latin typeface="楷体" panose="02010609060101010101" pitchFamily="49" charset="-122"/>
                <a:ea typeface="楷体" panose="02010609060101010101" pitchFamily="49" charset="-122"/>
              </a:rPr>
              <a:t>1</a:t>
            </a:r>
            <a:r>
              <a:rPr lang="zh-CN" altLang="en-US" sz="2000" dirty="0">
                <a:solidFill>
                  <a:srgbClr val="080808"/>
                </a:solidFill>
                <a:latin typeface="楷体" panose="02010609060101010101" pitchFamily="49" charset="-122"/>
                <a:ea typeface="楷体" panose="02010609060101010101" pitchFamily="49" charset="-122"/>
              </a:rPr>
              <a:t>层到第</a:t>
            </a:r>
            <a:r>
              <a:rPr lang="en-US" altLang="zh-CN" sz="2000" dirty="0">
                <a:solidFill>
                  <a:srgbClr val="080808"/>
                </a:solidFill>
                <a:latin typeface="楷体" panose="02010609060101010101" pitchFamily="49" charset="-122"/>
                <a:ea typeface="楷体" panose="02010609060101010101" pitchFamily="49" charset="-122"/>
              </a:rPr>
              <a:t>2</a:t>
            </a:r>
            <a:r>
              <a:rPr lang="zh-CN" altLang="en-US" sz="2000" dirty="0">
                <a:solidFill>
                  <a:srgbClr val="080808"/>
                </a:solidFill>
                <a:latin typeface="楷体" panose="02010609060101010101" pitchFamily="49" charset="-122"/>
                <a:ea typeface="楷体" panose="02010609060101010101" pitchFamily="49" charset="-122"/>
              </a:rPr>
              <a:t>层间的边表示对物品</a:t>
            </a:r>
            <a:r>
              <a:rPr lang="en-US" altLang="zh-CN" sz="2000" dirty="0">
                <a:solidFill>
                  <a:srgbClr val="080808"/>
                </a:solidFill>
                <a:latin typeface="楷体" panose="02010609060101010101" pitchFamily="49" charset="-122"/>
                <a:ea typeface="楷体" panose="02010609060101010101" pitchFamily="49" charset="-122"/>
              </a:rPr>
              <a:t>1</a:t>
            </a:r>
            <a:r>
              <a:rPr lang="zh-CN" altLang="en-US" sz="2000" dirty="0">
                <a:solidFill>
                  <a:srgbClr val="080808"/>
                </a:solidFill>
                <a:latin typeface="楷体" panose="02010609060101010101" pitchFamily="49" charset="-122"/>
                <a:ea typeface="楷体" panose="02010609060101010101" pitchFamily="49" charset="-122"/>
              </a:rPr>
              <a:t>的选择，左分支的</a:t>
            </a:r>
            <a:r>
              <a:rPr lang="en-US" altLang="zh-CN" sz="2000" dirty="0">
                <a:solidFill>
                  <a:srgbClr val="080808"/>
                </a:solidFill>
                <a:latin typeface="楷体" panose="02010609060101010101" pitchFamily="49" charset="-122"/>
                <a:ea typeface="楷体" panose="02010609060101010101" pitchFamily="49" charset="-122"/>
              </a:rPr>
              <a:t>1</a:t>
            </a:r>
            <a:r>
              <a:rPr lang="zh-CN" altLang="en-US" sz="2000" dirty="0">
                <a:solidFill>
                  <a:srgbClr val="080808"/>
                </a:solidFill>
                <a:latin typeface="楷体" panose="02010609060101010101" pitchFamily="49" charset="-122"/>
                <a:ea typeface="楷体" panose="02010609060101010101" pitchFamily="49" charset="-122"/>
              </a:rPr>
              <a:t>表示装入物品</a:t>
            </a:r>
            <a:r>
              <a:rPr lang="en-US" altLang="zh-CN" sz="2000" dirty="0">
                <a:solidFill>
                  <a:srgbClr val="080808"/>
                </a:solidFill>
                <a:latin typeface="楷体" panose="02010609060101010101" pitchFamily="49" charset="-122"/>
                <a:ea typeface="楷体" panose="02010609060101010101" pitchFamily="49" charset="-122"/>
              </a:rPr>
              <a:t>1</a:t>
            </a:r>
            <a:r>
              <a:rPr lang="zh-CN" altLang="en-US" sz="2000" dirty="0">
                <a:solidFill>
                  <a:srgbClr val="080808"/>
                </a:solidFill>
                <a:latin typeface="楷体" panose="02010609060101010101" pitchFamily="49" charset="-122"/>
                <a:ea typeface="楷体" panose="02010609060101010101" pitchFamily="49" charset="-122"/>
              </a:rPr>
              <a:t>，右分支的</a:t>
            </a:r>
            <a:r>
              <a:rPr lang="en-US" altLang="zh-CN" sz="2000" dirty="0">
                <a:solidFill>
                  <a:srgbClr val="080808"/>
                </a:solidFill>
                <a:latin typeface="楷体" panose="02010609060101010101" pitchFamily="49" charset="-122"/>
                <a:ea typeface="楷体" panose="02010609060101010101" pitchFamily="49" charset="-122"/>
              </a:rPr>
              <a:t>0</a:t>
            </a:r>
            <a:r>
              <a:rPr lang="zh-CN" altLang="en-US" sz="2000" dirty="0">
                <a:solidFill>
                  <a:srgbClr val="080808"/>
                </a:solidFill>
                <a:latin typeface="楷体" panose="02010609060101010101" pitchFamily="49" charset="-122"/>
                <a:ea typeface="楷体" panose="02010609060101010101" pitchFamily="49" charset="-122"/>
              </a:rPr>
              <a:t>表示不装入物品</a:t>
            </a:r>
            <a:r>
              <a:rPr lang="en-US" altLang="zh-CN" sz="2000" dirty="0">
                <a:solidFill>
                  <a:srgbClr val="080808"/>
                </a:solidFill>
                <a:latin typeface="楷体" panose="02010609060101010101" pitchFamily="49" charset="-122"/>
                <a:ea typeface="楷体" panose="02010609060101010101" pitchFamily="49" charset="-122"/>
              </a:rPr>
              <a:t>1</a:t>
            </a:r>
            <a:r>
              <a:rPr lang="zh-CN" altLang="en-US" sz="2000" dirty="0">
                <a:solidFill>
                  <a:srgbClr val="080808"/>
                </a:solidFill>
                <a:latin typeface="楷体" panose="02010609060101010101" pitchFamily="49" charset="-122"/>
                <a:ea typeface="楷体" panose="02010609060101010101" pitchFamily="49" charset="-122"/>
              </a:rPr>
              <a:t>，第</a:t>
            </a:r>
            <a:r>
              <a:rPr lang="en-US" altLang="zh-CN" sz="2000" dirty="0">
                <a:solidFill>
                  <a:srgbClr val="080808"/>
                </a:solidFill>
                <a:latin typeface="楷体" panose="02010609060101010101" pitchFamily="49" charset="-122"/>
                <a:ea typeface="楷体" panose="02010609060101010101" pitchFamily="49" charset="-122"/>
              </a:rPr>
              <a:t>2</a:t>
            </a:r>
            <a:r>
              <a:rPr lang="zh-CN" altLang="en-US" sz="2000" dirty="0">
                <a:solidFill>
                  <a:srgbClr val="080808"/>
                </a:solidFill>
                <a:latin typeface="楷体" panose="02010609060101010101" pitchFamily="49" charset="-122"/>
                <a:ea typeface="楷体" panose="02010609060101010101" pitchFamily="49" charset="-122"/>
              </a:rPr>
              <a:t>层到第</a:t>
            </a:r>
            <a:r>
              <a:rPr lang="en-US" altLang="zh-CN" sz="2000" dirty="0">
                <a:solidFill>
                  <a:srgbClr val="080808"/>
                </a:solidFill>
                <a:latin typeface="楷体" panose="02010609060101010101" pitchFamily="49" charset="-122"/>
                <a:ea typeface="楷体" panose="02010609060101010101" pitchFamily="49" charset="-122"/>
              </a:rPr>
              <a:t>3</a:t>
            </a:r>
            <a:r>
              <a:rPr lang="zh-CN" altLang="en-US" sz="2000" dirty="0">
                <a:solidFill>
                  <a:srgbClr val="080808"/>
                </a:solidFill>
                <a:latin typeface="楷体" panose="02010609060101010101" pitchFamily="49" charset="-122"/>
                <a:ea typeface="楷体" panose="02010609060101010101" pitchFamily="49" charset="-122"/>
              </a:rPr>
              <a:t>层间的边表示对物品</a:t>
            </a:r>
            <a:r>
              <a:rPr lang="en-US" altLang="zh-CN" sz="2000" dirty="0">
                <a:solidFill>
                  <a:srgbClr val="080808"/>
                </a:solidFill>
                <a:latin typeface="楷体" panose="02010609060101010101" pitchFamily="49" charset="-122"/>
                <a:ea typeface="楷体" panose="02010609060101010101" pitchFamily="49" charset="-122"/>
              </a:rPr>
              <a:t>2</a:t>
            </a:r>
            <a:r>
              <a:rPr lang="zh-CN" altLang="en-US" sz="2000" dirty="0">
                <a:solidFill>
                  <a:srgbClr val="080808"/>
                </a:solidFill>
                <a:latin typeface="楷体" panose="02010609060101010101" pitchFamily="49" charset="-122"/>
                <a:ea typeface="楷体" panose="02010609060101010101" pitchFamily="49" charset="-122"/>
              </a:rPr>
              <a:t>的选择，左分支的</a:t>
            </a:r>
            <a:r>
              <a:rPr lang="en-US" altLang="zh-CN" sz="2000" dirty="0">
                <a:solidFill>
                  <a:srgbClr val="080808"/>
                </a:solidFill>
                <a:latin typeface="楷体" panose="02010609060101010101" pitchFamily="49" charset="-122"/>
                <a:ea typeface="楷体" panose="02010609060101010101" pitchFamily="49" charset="-122"/>
              </a:rPr>
              <a:t>1</a:t>
            </a:r>
            <a:r>
              <a:rPr lang="zh-CN" altLang="en-US" sz="2000" dirty="0">
                <a:solidFill>
                  <a:srgbClr val="080808"/>
                </a:solidFill>
                <a:latin typeface="楷体" panose="02010609060101010101" pitchFamily="49" charset="-122"/>
                <a:ea typeface="楷体" panose="02010609060101010101" pitchFamily="49" charset="-122"/>
              </a:rPr>
              <a:t>表示装入物品</a:t>
            </a:r>
            <a:r>
              <a:rPr lang="en-US" altLang="zh-CN" sz="2000" dirty="0">
                <a:solidFill>
                  <a:srgbClr val="080808"/>
                </a:solidFill>
                <a:latin typeface="楷体" panose="02010609060101010101" pitchFamily="49" charset="-122"/>
                <a:ea typeface="楷体" panose="02010609060101010101" pitchFamily="49" charset="-122"/>
              </a:rPr>
              <a:t>2</a:t>
            </a:r>
            <a:r>
              <a:rPr lang="zh-CN" altLang="en-US" sz="2000" dirty="0">
                <a:solidFill>
                  <a:srgbClr val="080808"/>
                </a:solidFill>
                <a:latin typeface="楷体" panose="02010609060101010101" pitchFamily="49" charset="-122"/>
                <a:ea typeface="楷体" panose="02010609060101010101" pitchFamily="49" charset="-122"/>
              </a:rPr>
              <a:t>，右分支的</a:t>
            </a:r>
            <a:r>
              <a:rPr lang="en-US" altLang="zh-CN" sz="2000" dirty="0">
                <a:solidFill>
                  <a:srgbClr val="080808"/>
                </a:solidFill>
                <a:latin typeface="楷体" panose="02010609060101010101" pitchFamily="49" charset="-122"/>
                <a:ea typeface="楷体" panose="02010609060101010101" pitchFamily="49" charset="-122"/>
              </a:rPr>
              <a:t>0</a:t>
            </a:r>
            <a:r>
              <a:rPr lang="zh-CN" altLang="en-US" sz="2000" dirty="0">
                <a:solidFill>
                  <a:srgbClr val="080808"/>
                </a:solidFill>
                <a:latin typeface="楷体" panose="02010609060101010101" pitchFamily="49" charset="-122"/>
                <a:ea typeface="楷体" panose="02010609060101010101" pitchFamily="49" charset="-122"/>
              </a:rPr>
              <a:t>表示不装入物品</a:t>
            </a:r>
            <a:r>
              <a:rPr lang="en-US" altLang="zh-CN" sz="2000" dirty="0">
                <a:solidFill>
                  <a:srgbClr val="080808"/>
                </a:solidFill>
                <a:latin typeface="楷体" panose="02010609060101010101" pitchFamily="49" charset="-122"/>
                <a:ea typeface="楷体" panose="02010609060101010101" pitchFamily="49" charset="-122"/>
              </a:rPr>
              <a:t>2</a:t>
            </a:r>
            <a:r>
              <a:rPr lang="zh-CN" altLang="en-US" sz="2000" dirty="0">
                <a:solidFill>
                  <a:srgbClr val="080808"/>
                </a:solidFill>
                <a:latin typeface="楷体" panose="02010609060101010101" pitchFamily="49" charset="-122"/>
                <a:ea typeface="楷体" panose="02010609060101010101" pitchFamily="49" charset="-122"/>
              </a:rPr>
              <a:t>，第</a:t>
            </a:r>
            <a:r>
              <a:rPr lang="en-US" altLang="zh-CN" sz="2000" dirty="0">
                <a:solidFill>
                  <a:srgbClr val="080808"/>
                </a:solidFill>
                <a:latin typeface="楷体" panose="02010609060101010101" pitchFamily="49" charset="-122"/>
                <a:ea typeface="楷体" panose="02010609060101010101" pitchFamily="49" charset="-122"/>
              </a:rPr>
              <a:t>3</a:t>
            </a:r>
            <a:r>
              <a:rPr lang="zh-CN" altLang="en-US" sz="2000" dirty="0">
                <a:solidFill>
                  <a:srgbClr val="080808"/>
                </a:solidFill>
                <a:latin typeface="楷体" panose="02010609060101010101" pitchFamily="49" charset="-122"/>
                <a:ea typeface="楷体" panose="02010609060101010101" pitchFamily="49" charset="-122"/>
              </a:rPr>
              <a:t>层到第</a:t>
            </a:r>
            <a:r>
              <a:rPr lang="en-US" altLang="zh-CN" sz="2000" dirty="0">
                <a:solidFill>
                  <a:srgbClr val="080808"/>
                </a:solidFill>
                <a:latin typeface="楷体" panose="02010609060101010101" pitchFamily="49" charset="-122"/>
                <a:ea typeface="楷体" panose="02010609060101010101" pitchFamily="49" charset="-122"/>
              </a:rPr>
              <a:t>4</a:t>
            </a:r>
            <a:r>
              <a:rPr lang="zh-CN" altLang="en-US" sz="2000" dirty="0">
                <a:solidFill>
                  <a:srgbClr val="080808"/>
                </a:solidFill>
                <a:latin typeface="楷体" panose="02010609060101010101" pitchFamily="49" charset="-122"/>
                <a:ea typeface="楷体" panose="02010609060101010101" pitchFamily="49" charset="-122"/>
              </a:rPr>
              <a:t>层间的边表示对物品</a:t>
            </a:r>
            <a:r>
              <a:rPr lang="en-US" altLang="zh-CN" sz="2000" dirty="0">
                <a:solidFill>
                  <a:srgbClr val="080808"/>
                </a:solidFill>
                <a:latin typeface="楷体" panose="02010609060101010101" pitchFamily="49" charset="-122"/>
                <a:ea typeface="楷体" panose="02010609060101010101" pitchFamily="49" charset="-122"/>
              </a:rPr>
              <a:t>3</a:t>
            </a:r>
            <a:r>
              <a:rPr lang="zh-CN" altLang="en-US" sz="2000" dirty="0">
                <a:solidFill>
                  <a:srgbClr val="080808"/>
                </a:solidFill>
                <a:latin typeface="楷体" panose="02010609060101010101" pitchFamily="49" charset="-122"/>
                <a:ea typeface="楷体" panose="02010609060101010101" pitchFamily="49" charset="-122"/>
              </a:rPr>
              <a:t>的选择，左分支的</a:t>
            </a:r>
            <a:r>
              <a:rPr lang="en-US" altLang="zh-CN" sz="2000" dirty="0">
                <a:solidFill>
                  <a:srgbClr val="080808"/>
                </a:solidFill>
                <a:latin typeface="楷体" panose="02010609060101010101" pitchFamily="49" charset="-122"/>
                <a:ea typeface="楷体" panose="02010609060101010101" pitchFamily="49" charset="-122"/>
              </a:rPr>
              <a:t>1</a:t>
            </a:r>
            <a:r>
              <a:rPr lang="zh-CN" altLang="en-US" sz="2000" dirty="0">
                <a:solidFill>
                  <a:srgbClr val="080808"/>
                </a:solidFill>
                <a:latin typeface="楷体" panose="02010609060101010101" pitchFamily="49" charset="-122"/>
                <a:ea typeface="楷体" panose="02010609060101010101" pitchFamily="49" charset="-122"/>
              </a:rPr>
              <a:t>表示装入物品</a:t>
            </a:r>
            <a:r>
              <a:rPr lang="en-US" altLang="zh-CN" sz="2000" dirty="0">
                <a:solidFill>
                  <a:srgbClr val="080808"/>
                </a:solidFill>
                <a:latin typeface="楷体" panose="02010609060101010101" pitchFamily="49" charset="-122"/>
                <a:ea typeface="楷体" panose="02010609060101010101" pitchFamily="49" charset="-122"/>
              </a:rPr>
              <a:t>3</a:t>
            </a:r>
            <a:r>
              <a:rPr lang="zh-CN" altLang="en-US" sz="2000" dirty="0">
                <a:solidFill>
                  <a:srgbClr val="080808"/>
                </a:solidFill>
                <a:latin typeface="楷体" panose="02010609060101010101" pitchFamily="49" charset="-122"/>
                <a:ea typeface="楷体" panose="02010609060101010101" pitchFamily="49" charset="-122"/>
              </a:rPr>
              <a:t>，右分支的</a:t>
            </a:r>
            <a:r>
              <a:rPr lang="en-US" altLang="zh-CN" sz="2000" dirty="0">
                <a:solidFill>
                  <a:srgbClr val="080808"/>
                </a:solidFill>
                <a:latin typeface="楷体" panose="02010609060101010101" pitchFamily="49" charset="-122"/>
                <a:ea typeface="楷体" panose="02010609060101010101" pitchFamily="49" charset="-122"/>
              </a:rPr>
              <a:t>0</a:t>
            </a:r>
            <a:r>
              <a:rPr lang="zh-CN" altLang="en-US" sz="2000" dirty="0">
                <a:solidFill>
                  <a:srgbClr val="080808"/>
                </a:solidFill>
                <a:latin typeface="楷体" panose="02010609060101010101" pitchFamily="49" charset="-122"/>
                <a:ea typeface="楷体" panose="02010609060101010101" pitchFamily="49" charset="-122"/>
              </a:rPr>
              <a:t>表示不装入物品</a:t>
            </a:r>
            <a:r>
              <a:rPr lang="en-US" altLang="zh-CN" sz="2000" dirty="0">
                <a:solidFill>
                  <a:srgbClr val="080808"/>
                </a:solidFill>
                <a:latin typeface="楷体" panose="02010609060101010101" pitchFamily="49" charset="-122"/>
                <a:ea typeface="楷体" panose="02010609060101010101" pitchFamily="49" charset="-122"/>
              </a:rPr>
              <a:t>3</a:t>
            </a:r>
            <a:r>
              <a:rPr lang="zh-CN" altLang="en-US" sz="2000" dirty="0">
                <a:solidFill>
                  <a:srgbClr val="080808"/>
                </a:solidFill>
                <a:latin typeface="楷体" panose="02010609060101010101" pitchFamily="49" charset="-122"/>
                <a:ea typeface="楷体" panose="02010609060101010101" pitchFamily="49" charset="-122"/>
              </a:rPr>
              <a:t>，树中的</a:t>
            </a:r>
            <a:r>
              <a:rPr lang="en-US" altLang="zh-CN" sz="2000" dirty="0">
                <a:solidFill>
                  <a:srgbClr val="080808"/>
                </a:solidFill>
                <a:latin typeface="楷体" panose="02010609060101010101" pitchFamily="49" charset="-122"/>
                <a:ea typeface="楷体" panose="02010609060101010101" pitchFamily="49" charset="-122"/>
              </a:rPr>
              <a:t>8</a:t>
            </a:r>
            <a:r>
              <a:rPr lang="zh-CN" altLang="en-US" sz="2000" dirty="0">
                <a:solidFill>
                  <a:srgbClr val="080808"/>
                </a:solidFill>
                <a:latin typeface="楷体" panose="02010609060101010101" pitchFamily="49" charset="-122"/>
                <a:ea typeface="楷体" panose="02010609060101010101" pitchFamily="49" charset="-122"/>
              </a:rPr>
              <a:t>个叶子结点分别代表此问题的 </a:t>
            </a:r>
            <a:r>
              <a:rPr lang="en-US" altLang="zh-CN" sz="2000" dirty="0">
                <a:solidFill>
                  <a:srgbClr val="080808"/>
                </a:solidFill>
                <a:latin typeface="楷体" panose="02010609060101010101" pitchFamily="49" charset="-122"/>
                <a:ea typeface="楷体" panose="02010609060101010101" pitchFamily="49" charset="-122"/>
              </a:rPr>
              <a:t>8 </a:t>
            </a:r>
            <a:r>
              <a:rPr lang="zh-CN" altLang="en-US" sz="2000" dirty="0">
                <a:solidFill>
                  <a:srgbClr val="080808"/>
                </a:solidFill>
                <a:latin typeface="楷体" panose="02010609060101010101" pitchFamily="49" charset="-122"/>
                <a:ea typeface="楷体" panose="02010609060101010101" pitchFamily="49" charset="-122"/>
              </a:rPr>
              <a:t>个可能解。</a:t>
            </a:r>
            <a:endParaRPr lang="zh-CN" altLang="en-US" sz="2000" dirty="0">
              <a:solidFill>
                <a:srgbClr val="080808"/>
              </a:solidFill>
              <a:latin typeface="楷体" panose="02010609060101010101" pitchFamily="49" charset="-122"/>
              <a:ea typeface="楷体" panose="02010609060101010101" pitchFamily="49" charset="-122"/>
            </a:endParaRPr>
          </a:p>
        </p:txBody>
      </p:sp>
      <p:pic>
        <p:nvPicPr>
          <p:cNvPr id="3" name="图片 2"/>
          <p:cNvPicPr/>
          <p:nvPr/>
        </p:nvPicPr>
        <p:blipFill>
          <a:blip r:embed="rId6">
            <a:extLst>
              <a:ext uri="{28A0092B-C50C-407E-A947-70E740481C1C}">
                <a14:useLocalDpi xmlns:a14="http://schemas.microsoft.com/office/drawing/2010/main" val="0"/>
              </a:ext>
            </a:extLst>
          </a:blip>
          <a:stretch>
            <a:fillRect/>
          </a:stretch>
        </p:blipFill>
        <p:spPr>
          <a:xfrm>
            <a:off x="434862" y="3063736"/>
            <a:ext cx="8208912" cy="3489329"/>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6443663" y="6370638"/>
            <a:ext cx="2444750" cy="368300"/>
          </a:xfrm>
          <a:prstGeom prst="rect">
            <a:avLst/>
          </a:prstGeom>
          <a:noFill/>
        </p:spPr>
        <p:txBody>
          <a:bodyPr>
            <a:spAutoFit/>
          </a:bodyPr>
          <a:lstStyle/>
          <a:p>
            <a:pPr algn="r" eaLnBrk="1" hangingPunct="1">
              <a:buFont typeface="Arial" panose="020B0604020202020204" pitchFamily="34" charset="0"/>
              <a:buNone/>
              <a:defRPr/>
            </a:pPr>
            <a:r>
              <a:rPr lang="en-US" altLang="zh-CN">
                <a:solidFill>
                  <a:schemeClr val="bg2">
                    <a:lumMod val="25000"/>
                    <a:lumOff val="75000"/>
                  </a:schemeClr>
                </a:solidFill>
              </a:rPr>
              <a:t>4</a:t>
            </a:r>
            <a:endParaRPr lang="zh-CN" altLang="en-US">
              <a:solidFill>
                <a:schemeClr val="bg2">
                  <a:lumMod val="25000"/>
                  <a:lumOff val="75000"/>
                </a:schemeClr>
              </a:solidFill>
            </a:endParaRPr>
          </a:p>
        </p:txBody>
      </p:sp>
      <p:sp>
        <p:nvSpPr>
          <p:cNvPr id="13" name="Rectangle 2"/>
          <p:cNvSpPr txBox="1">
            <a:spLocks noChangeArrowheads="1"/>
          </p:cNvSpPr>
          <p:nvPr/>
        </p:nvSpPr>
        <p:spPr bwMode="auto">
          <a:xfrm>
            <a:off x="755650" y="-79375"/>
            <a:ext cx="7793037" cy="146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sz="4400">
                <a:solidFill>
                  <a:srgbClr val="333399"/>
                </a:solidFill>
                <a:latin typeface="+mj-lt"/>
                <a:ea typeface="+mj-ea"/>
                <a:cs typeface="+mj-cs"/>
              </a:defRPr>
            </a:lvl1pPr>
            <a:lvl2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charset="-122"/>
              </a:defRPr>
            </a:lvl5pPr>
            <a:lvl6pPr marL="457200" algn="l" rtl="0" fontAlgn="base">
              <a:spcBef>
                <a:spcPct val="0"/>
              </a:spcBef>
              <a:spcAft>
                <a:spcPct val="0"/>
              </a:spcAft>
              <a:defRPr sz="4400">
                <a:solidFill>
                  <a:srgbClr val="333399"/>
                </a:solidFill>
                <a:latin typeface="Arial" panose="020B0604020202020204" pitchFamily="34" charset="0"/>
                <a:ea typeface="黑体" panose="02010609060101010101" charset="-122"/>
              </a:defRPr>
            </a:lvl6pPr>
            <a:lvl7pPr marL="914400" algn="l" rtl="0" fontAlgn="base">
              <a:spcBef>
                <a:spcPct val="0"/>
              </a:spcBef>
              <a:spcAft>
                <a:spcPct val="0"/>
              </a:spcAft>
              <a:defRPr sz="4400">
                <a:solidFill>
                  <a:srgbClr val="333399"/>
                </a:solidFill>
                <a:latin typeface="Arial" panose="020B0604020202020204" pitchFamily="34" charset="0"/>
                <a:ea typeface="黑体" panose="02010609060101010101" charset="-122"/>
              </a:defRPr>
            </a:lvl7pPr>
            <a:lvl8pPr marL="1371600" algn="l" rtl="0" fontAlgn="base">
              <a:spcBef>
                <a:spcPct val="0"/>
              </a:spcBef>
              <a:spcAft>
                <a:spcPct val="0"/>
              </a:spcAft>
              <a:defRPr sz="4400">
                <a:solidFill>
                  <a:srgbClr val="333399"/>
                </a:solidFill>
                <a:latin typeface="Arial" panose="020B0604020202020204" pitchFamily="34" charset="0"/>
                <a:ea typeface="黑体" panose="02010609060101010101" charset="-122"/>
              </a:defRPr>
            </a:lvl8pPr>
            <a:lvl9pPr marL="1828800" algn="l" rtl="0" fontAlgn="base">
              <a:spcBef>
                <a:spcPct val="0"/>
              </a:spcBef>
              <a:spcAft>
                <a:spcPct val="0"/>
              </a:spcAft>
              <a:defRPr sz="4400">
                <a:solidFill>
                  <a:srgbClr val="333399"/>
                </a:solidFill>
                <a:latin typeface="Arial" panose="020B0604020202020204" pitchFamily="34" charset="0"/>
                <a:ea typeface="黑体" panose="02010609060101010101" charset="-122"/>
              </a:defRPr>
            </a:lvl9pPr>
          </a:lstStyle>
          <a:p>
            <a:pPr eaLnBrk="1" hangingPunct="1">
              <a:buFont typeface="Wingdings" panose="05000000000000000000" pitchFamily="2" charset="2"/>
              <a:buNone/>
              <a:defRPr/>
            </a:pPr>
            <a:r>
              <a:rPr lang="zh-CN" altLang="en-US" sz="3600" kern="0" smtClean="0"/>
              <a:t>1</a:t>
            </a:r>
            <a:r>
              <a:rPr lang="zh-CN" altLang="en-US" sz="3600" kern="0" smtClean="0"/>
              <a:t>.</a:t>
            </a:r>
            <a:r>
              <a:rPr lang="en-US" altLang="zh-CN" sz="3600" kern="0" smtClean="0"/>
              <a:t>1 </a:t>
            </a:r>
            <a:r>
              <a:rPr lang="zh-CN" altLang="en-US" sz="3600" kern="0" smtClean="0"/>
              <a:t>回顾二叉树的前</a:t>
            </a:r>
            <a:r>
              <a:rPr lang="zh-CN" altLang="en-US" sz="3600" kern="0" smtClean="0"/>
              <a:t>、中、后序遍历</a:t>
            </a:r>
            <a:endParaRPr lang="en-US" altLang="zh-CN" sz="3600" kern="0" dirty="0" smtClean="0"/>
          </a:p>
        </p:txBody>
      </p:sp>
      <p:pic>
        <p:nvPicPr>
          <p:cNvPr id="2" name="图片 1"/>
          <p:cNvPicPr>
            <a:picLocks noChangeAspect="1"/>
          </p:cNvPicPr>
          <p:nvPr/>
        </p:nvPicPr>
        <p:blipFill>
          <a:blip r:embed="rId1"/>
          <a:stretch>
            <a:fillRect/>
          </a:stretch>
        </p:blipFill>
        <p:spPr>
          <a:xfrm>
            <a:off x="899592" y="2708920"/>
            <a:ext cx="3311823" cy="2113807"/>
          </a:xfrm>
          <a:prstGeom prst="rect">
            <a:avLst/>
          </a:prstGeom>
        </p:spPr>
      </p:pic>
      <p:sp>
        <p:nvSpPr>
          <p:cNvPr id="3" name="文本框 2"/>
          <p:cNvSpPr txBox="1"/>
          <p:nvPr/>
        </p:nvSpPr>
        <p:spPr>
          <a:xfrm>
            <a:off x="1475656" y="2132856"/>
            <a:ext cx="2448272" cy="646331"/>
          </a:xfrm>
          <a:prstGeom prst="rect">
            <a:avLst/>
          </a:prstGeom>
          <a:noFill/>
        </p:spPr>
        <p:txBody>
          <a:bodyPr wrap="square" rtlCol="0">
            <a:spAutoFit/>
          </a:bodyPr>
          <a:lstStyle/>
          <a:p>
            <a:r>
              <a:rPr lang="zh-CN" altLang="en-US" b="1" smtClean="0"/>
              <a:t>遍历二叉树程序设计？</a:t>
            </a:r>
            <a:endParaRPr lang="zh-CN" altLang="en-US" b="1"/>
          </a:p>
        </p:txBody>
      </p:sp>
      <p:sp>
        <p:nvSpPr>
          <p:cNvPr id="18" name="文本框 17"/>
          <p:cNvSpPr txBox="1"/>
          <p:nvPr/>
        </p:nvSpPr>
        <p:spPr>
          <a:xfrm>
            <a:off x="4772484" y="2779187"/>
            <a:ext cx="3528392" cy="2585323"/>
          </a:xfrm>
          <a:prstGeom prst="rect">
            <a:avLst/>
          </a:prstGeom>
          <a:solidFill>
            <a:schemeClr val="accent1">
              <a:lumMod val="60000"/>
              <a:lumOff val="40000"/>
            </a:schemeClr>
          </a:solidFill>
        </p:spPr>
        <p:txBody>
          <a:bodyPr wrap="square" rtlCol="0">
            <a:spAutoFit/>
          </a:bodyPr>
          <a:lstStyle/>
          <a:p>
            <a:r>
              <a:rPr lang="zh-CN" altLang="en-US" b="1" smtClean="0"/>
              <a:t>前序遍历：</a:t>
            </a:r>
            <a:endParaRPr lang="en-US" altLang="zh-CN" b="1" smtClean="0"/>
          </a:p>
          <a:p>
            <a:r>
              <a:rPr lang="en-US" altLang="zh-CN" b="1">
                <a:latin typeface="Times New Roman" panose="02020603050405020304" pitchFamily="18" charset="0"/>
                <a:cs typeface="Times New Roman" panose="02020603050405020304" pitchFamily="18" charset="0"/>
              </a:rPr>
              <a:t> if root == None:</a:t>
            </a:r>
            <a:endParaRPr lang="en-US" altLang="zh-CN" b="1">
              <a:latin typeface="Times New Roman" panose="02020603050405020304" pitchFamily="18" charset="0"/>
              <a:cs typeface="Times New Roman" panose="02020603050405020304" pitchFamily="18" charset="0"/>
            </a:endParaRPr>
          </a:p>
          <a:p>
            <a:r>
              <a:rPr lang="en-US" altLang="zh-CN" b="1">
                <a:latin typeface="Times New Roman" panose="02020603050405020304" pitchFamily="18" charset="0"/>
                <a:cs typeface="Times New Roman" panose="02020603050405020304" pitchFamily="18" charset="0"/>
              </a:rPr>
              <a:t>            return</a:t>
            </a:r>
            <a:endParaRPr lang="en-US" altLang="zh-CN" b="1">
              <a:latin typeface="Times New Roman" panose="02020603050405020304" pitchFamily="18" charset="0"/>
              <a:cs typeface="Times New Roman" panose="02020603050405020304" pitchFamily="18" charset="0"/>
            </a:endParaRPr>
          </a:p>
          <a:p>
            <a:r>
              <a:rPr lang="en-US" altLang="zh-CN" b="1">
                <a:latin typeface="Times New Roman" panose="02020603050405020304" pitchFamily="18" charset="0"/>
                <a:cs typeface="Times New Roman" panose="02020603050405020304" pitchFamily="18" charset="0"/>
              </a:rPr>
              <a:t>        else:</a:t>
            </a:r>
            <a:endParaRPr lang="en-US" altLang="zh-CN" b="1">
              <a:latin typeface="Times New Roman" panose="02020603050405020304" pitchFamily="18" charset="0"/>
              <a:cs typeface="Times New Roman" panose="02020603050405020304" pitchFamily="18" charset="0"/>
            </a:endParaRPr>
          </a:p>
          <a:p>
            <a:r>
              <a:rPr lang="en-US" altLang="zh-CN" b="1">
                <a:latin typeface="Times New Roman" panose="02020603050405020304" pitchFamily="18" charset="0"/>
                <a:cs typeface="Times New Roman" panose="02020603050405020304" pitchFamily="18" charset="0"/>
              </a:rPr>
              <a:t>            print(root.val)</a:t>
            </a:r>
            <a:endParaRPr lang="en-US" altLang="zh-CN" b="1">
              <a:latin typeface="Times New Roman" panose="02020603050405020304" pitchFamily="18" charset="0"/>
              <a:cs typeface="Times New Roman" panose="02020603050405020304" pitchFamily="18" charset="0"/>
            </a:endParaRPr>
          </a:p>
          <a:p>
            <a:r>
              <a:rPr lang="en-US" altLang="zh-CN" b="1">
                <a:latin typeface="Times New Roman" panose="02020603050405020304" pitchFamily="18" charset="0"/>
                <a:cs typeface="Times New Roman" panose="02020603050405020304" pitchFamily="18" charset="0"/>
              </a:rPr>
              <a:t>            dfs(root.left)</a:t>
            </a:r>
            <a:endParaRPr lang="en-US" altLang="zh-CN" b="1">
              <a:latin typeface="Times New Roman" panose="02020603050405020304" pitchFamily="18" charset="0"/>
              <a:cs typeface="Times New Roman" panose="02020603050405020304" pitchFamily="18" charset="0"/>
            </a:endParaRPr>
          </a:p>
          <a:p>
            <a:r>
              <a:rPr lang="en-US" altLang="zh-CN" b="1">
                <a:latin typeface="Times New Roman" panose="02020603050405020304" pitchFamily="18" charset="0"/>
                <a:cs typeface="Times New Roman" panose="02020603050405020304" pitchFamily="18" charset="0"/>
              </a:rPr>
              <a:t>            dfs(root.right)</a:t>
            </a:r>
            <a:endParaRPr lang="en-US" altLang="zh-CN" b="1">
              <a:latin typeface="Times New Roman" panose="02020603050405020304" pitchFamily="18" charset="0"/>
              <a:cs typeface="Times New Roman" panose="02020603050405020304" pitchFamily="18" charset="0"/>
            </a:endParaRPr>
          </a:p>
          <a:p>
            <a:endParaRPr lang="zh-CN" altLang="en-US" b="1" smtClean="0"/>
          </a:p>
          <a:p>
            <a:endParaRPr lang="zh-CN" altLang="en-US" b="1"/>
          </a:p>
        </p:txBody>
      </p:sp>
      <p:sp>
        <p:nvSpPr>
          <p:cNvPr id="11" name="文本框 10"/>
          <p:cNvSpPr txBox="1"/>
          <p:nvPr/>
        </p:nvSpPr>
        <p:spPr>
          <a:xfrm>
            <a:off x="4772484" y="2779187"/>
            <a:ext cx="3528392" cy="2585323"/>
          </a:xfrm>
          <a:prstGeom prst="rect">
            <a:avLst/>
          </a:prstGeom>
          <a:solidFill>
            <a:schemeClr val="accent1">
              <a:lumMod val="60000"/>
              <a:lumOff val="40000"/>
            </a:schemeClr>
          </a:solidFill>
        </p:spPr>
        <p:txBody>
          <a:bodyPr wrap="square" rtlCol="0">
            <a:spAutoFit/>
          </a:bodyPr>
          <a:lstStyle/>
          <a:p>
            <a:r>
              <a:rPr lang="zh-CN" altLang="en-US" b="1" smtClean="0"/>
              <a:t>中序遍历：</a:t>
            </a:r>
            <a:endParaRPr lang="en-US" altLang="zh-CN" b="1" smtClean="0"/>
          </a:p>
          <a:p>
            <a:r>
              <a:rPr lang="en-US" altLang="zh-CN" b="1" smtClean="0">
                <a:latin typeface="Times New Roman" panose="02020603050405020304" pitchFamily="18" charset="0"/>
                <a:cs typeface="Times New Roman" panose="02020603050405020304" pitchFamily="18" charset="0"/>
              </a:rPr>
              <a:t> </a:t>
            </a:r>
            <a:r>
              <a:rPr lang="en-US" altLang="zh-CN" b="1">
                <a:latin typeface="Times New Roman" panose="02020603050405020304" pitchFamily="18" charset="0"/>
                <a:cs typeface="Times New Roman" panose="02020603050405020304" pitchFamily="18" charset="0"/>
              </a:rPr>
              <a:t>if root == None:</a:t>
            </a:r>
            <a:endParaRPr lang="en-US" altLang="zh-CN" b="1">
              <a:latin typeface="Times New Roman" panose="02020603050405020304" pitchFamily="18" charset="0"/>
              <a:cs typeface="Times New Roman" panose="02020603050405020304" pitchFamily="18" charset="0"/>
            </a:endParaRPr>
          </a:p>
          <a:p>
            <a:r>
              <a:rPr lang="en-US" altLang="zh-CN" b="1">
                <a:latin typeface="Times New Roman" panose="02020603050405020304" pitchFamily="18" charset="0"/>
                <a:cs typeface="Times New Roman" panose="02020603050405020304" pitchFamily="18" charset="0"/>
              </a:rPr>
              <a:t>            return</a:t>
            </a:r>
            <a:endParaRPr lang="en-US" altLang="zh-CN" b="1">
              <a:latin typeface="Times New Roman" panose="02020603050405020304" pitchFamily="18" charset="0"/>
              <a:cs typeface="Times New Roman" panose="02020603050405020304" pitchFamily="18" charset="0"/>
            </a:endParaRPr>
          </a:p>
          <a:p>
            <a:r>
              <a:rPr lang="en-US" altLang="zh-CN" b="1">
                <a:latin typeface="Times New Roman" panose="02020603050405020304" pitchFamily="18" charset="0"/>
                <a:cs typeface="Times New Roman" panose="02020603050405020304" pitchFamily="18" charset="0"/>
              </a:rPr>
              <a:t>        </a:t>
            </a:r>
            <a:r>
              <a:rPr lang="en-US" altLang="zh-CN" b="1">
                <a:latin typeface="Times New Roman" panose="02020603050405020304" pitchFamily="18" charset="0"/>
                <a:cs typeface="Times New Roman" panose="02020603050405020304" pitchFamily="18" charset="0"/>
              </a:rPr>
              <a:t>else</a:t>
            </a:r>
            <a:r>
              <a:rPr lang="en-US" altLang="zh-CN" b="1" smtClean="0">
                <a:latin typeface="Times New Roman" panose="02020603050405020304" pitchFamily="18" charset="0"/>
                <a:cs typeface="Times New Roman" panose="02020603050405020304" pitchFamily="18" charset="0"/>
              </a:rPr>
              <a:t>:</a:t>
            </a:r>
            <a:endParaRPr lang="en-US" altLang="zh-CN" b="1" smtClean="0">
              <a:latin typeface="Times New Roman" panose="02020603050405020304" pitchFamily="18" charset="0"/>
              <a:cs typeface="Times New Roman" panose="02020603050405020304" pitchFamily="18" charset="0"/>
            </a:endParaRPr>
          </a:p>
          <a:p>
            <a:r>
              <a:rPr lang="en-US" altLang="zh-CN" b="1">
                <a:latin typeface="Times New Roman" panose="02020603050405020304" pitchFamily="18" charset="0"/>
                <a:cs typeface="Times New Roman" panose="02020603050405020304" pitchFamily="18" charset="0"/>
              </a:rPr>
              <a:t> </a:t>
            </a:r>
            <a:r>
              <a:rPr lang="en-US" altLang="zh-CN" b="1" smtClean="0">
                <a:latin typeface="Times New Roman" panose="02020603050405020304" pitchFamily="18" charset="0"/>
                <a:cs typeface="Times New Roman" panose="02020603050405020304" pitchFamily="18" charset="0"/>
              </a:rPr>
              <a:t>           dfs(root.left)</a:t>
            </a:r>
            <a:endParaRPr lang="en-US" altLang="zh-CN" b="1" smtClean="0">
              <a:latin typeface="Times New Roman" panose="02020603050405020304" pitchFamily="18" charset="0"/>
              <a:cs typeface="Times New Roman" panose="02020603050405020304" pitchFamily="18" charset="0"/>
            </a:endParaRPr>
          </a:p>
          <a:p>
            <a:r>
              <a:rPr lang="en-US" altLang="zh-CN" b="1">
                <a:latin typeface="Times New Roman" panose="02020603050405020304" pitchFamily="18" charset="0"/>
                <a:cs typeface="Times New Roman" panose="02020603050405020304" pitchFamily="18" charset="0"/>
              </a:rPr>
              <a:t> </a:t>
            </a:r>
            <a:r>
              <a:rPr lang="en-US" altLang="zh-CN" b="1" smtClean="0">
                <a:latin typeface="Times New Roman" panose="02020603050405020304" pitchFamily="18" charset="0"/>
                <a:cs typeface="Times New Roman" panose="02020603050405020304" pitchFamily="18" charset="0"/>
              </a:rPr>
              <a:t>           print(root.val</a:t>
            </a:r>
            <a:r>
              <a:rPr lang="en-US" altLang="zh-CN" b="1">
                <a:latin typeface="Times New Roman" panose="02020603050405020304" pitchFamily="18" charset="0"/>
                <a:cs typeface="Times New Roman" panose="02020603050405020304" pitchFamily="18" charset="0"/>
              </a:rPr>
              <a:t>)</a:t>
            </a:r>
            <a:endParaRPr lang="en-US" altLang="zh-CN" b="1">
              <a:latin typeface="Times New Roman" panose="02020603050405020304" pitchFamily="18" charset="0"/>
              <a:cs typeface="Times New Roman" panose="02020603050405020304" pitchFamily="18" charset="0"/>
            </a:endParaRPr>
          </a:p>
          <a:p>
            <a:r>
              <a:rPr lang="en-US" altLang="zh-CN" b="1">
                <a:latin typeface="Times New Roman" panose="02020603050405020304" pitchFamily="18" charset="0"/>
                <a:cs typeface="Times New Roman" panose="02020603050405020304" pitchFamily="18" charset="0"/>
              </a:rPr>
              <a:t> </a:t>
            </a:r>
            <a:r>
              <a:rPr lang="en-US" altLang="zh-CN" b="1" smtClean="0">
                <a:latin typeface="Times New Roman" panose="02020603050405020304" pitchFamily="18" charset="0"/>
                <a:cs typeface="Times New Roman" panose="02020603050405020304" pitchFamily="18" charset="0"/>
              </a:rPr>
              <a:t>           dfs(root.right</a:t>
            </a:r>
            <a:r>
              <a:rPr lang="en-US" altLang="zh-CN" b="1">
                <a:latin typeface="Times New Roman" panose="02020603050405020304" pitchFamily="18" charset="0"/>
                <a:cs typeface="Times New Roman" panose="02020603050405020304" pitchFamily="18" charset="0"/>
              </a:rPr>
              <a:t>)</a:t>
            </a:r>
            <a:endParaRPr lang="en-US" altLang="zh-CN" b="1">
              <a:latin typeface="Times New Roman" panose="02020603050405020304" pitchFamily="18" charset="0"/>
              <a:cs typeface="Times New Roman" panose="02020603050405020304" pitchFamily="18" charset="0"/>
            </a:endParaRPr>
          </a:p>
          <a:p>
            <a:endParaRPr lang="zh-CN" altLang="en-US" b="1" smtClean="0"/>
          </a:p>
          <a:p>
            <a:endParaRPr lang="zh-CN" altLang="en-US" b="1"/>
          </a:p>
        </p:txBody>
      </p:sp>
      <p:sp>
        <p:nvSpPr>
          <p:cNvPr id="14" name="文本框 13"/>
          <p:cNvSpPr txBox="1"/>
          <p:nvPr/>
        </p:nvSpPr>
        <p:spPr>
          <a:xfrm>
            <a:off x="4787479" y="2779187"/>
            <a:ext cx="3513397" cy="2585323"/>
          </a:xfrm>
          <a:prstGeom prst="rect">
            <a:avLst/>
          </a:prstGeom>
          <a:solidFill>
            <a:schemeClr val="accent1">
              <a:lumMod val="60000"/>
              <a:lumOff val="40000"/>
            </a:schemeClr>
          </a:solidFill>
        </p:spPr>
        <p:txBody>
          <a:bodyPr wrap="square" rtlCol="0">
            <a:spAutoFit/>
          </a:bodyPr>
          <a:lstStyle/>
          <a:p>
            <a:r>
              <a:rPr lang="zh-CN" altLang="en-US" b="1" smtClean="0"/>
              <a:t>后序遍历：</a:t>
            </a:r>
            <a:endParaRPr lang="en-US" altLang="zh-CN" b="1" smtClean="0"/>
          </a:p>
          <a:p>
            <a:r>
              <a:rPr lang="en-US" altLang="zh-CN" b="1" smtClean="0">
                <a:latin typeface="Times New Roman" panose="02020603050405020304" pitchFamily="18" charset="0"/>
                <a:cs typeface="Times New Roman" panose="02020603050405020304" pitchFamily="18" charset="0"/>
              </a:rPr>
              <a:t> </a:t>
            </a:r>
            <a:r>
              <a:rPr lang="en-US" altLang="zh-CN" b="1">
                <a:latin typeface="Times New Roman" panose="02020603050405020304" pitchFamily="18" charset="0"/>
                <a:cs typeface="Times New Roman" panose="02020603050405020304" pitchFamily="18" charset="0"/>
              </a:rPr>
              <a:t>if root == None:</a:t>
            </a:r>
            <a:endParaRPr lang="en-US" altLang="zh-CN" b="1">
              <a:latin typeface="Times New Roman" panose="02020603050405020304" pitchFamily="18" charset="0"/>
              <a:cs typeface="Times New Roman" panose="02020603050405020304" pitchFamily="18" charset="0"/>
            </a:endParaRPr>
          </a:p>
          <a:p>
            <a:r>
              <a:rPr lang="en-US" altLang="zh-CN" b="1">
                <a:latin typeface="Times New Roman" panose="02020603050405020304" pitchFamily="18" charset="0"/>
                <a:cs typeface="Times New Roman" panose="02020603050405020304" pitchFamily="18" charset="0"/>
              </a:rPr>
              <a:t>            return</a:t>
            </a:r>
            <a:endParaRPr lang="en-US" altLang="zh-CN" b="1">
              <a:latin typeface="Times New Roman" panose="02020603050405020304" pitchFamily="18" charset="0"/>
              <a:cs typeface="Times New Roman" panose="02020603050405020304" pitchFamily="18" charset="0"/>
            </a:endParaRPr>
          </a:p>
          <a:p>
            <a:r>
              <a:rPr lang="en-US" altLang="zh-CN" b="1">
                <a:latin typeface="Times New Roman" panose="02020603050405020304" pitchFamily="18" charset="0"/>
                <a:cs typeface="Times New Roman" panose="02020603050405020304" pitchFamily="18" charset="0"/>
              </a:rPr>
              <a:t>        </a:t>
            </a:r>
            <a:r>
              <a:rPr lang="en-US" altLang="zh-CN" b="1">
                <a:latin typeface="Times New Roman" panose="02020603050405020304" pitchFamily="18" charset="0"/>
                <a:cs typeface="Times New Roman" panose="02020603050405020304" pitchFamily="18" charset="0"/>
              </a:rPr>
              <a:t>else</a:t>
            </a:r>
            <a:r>
              <a:rPr lang="en-US" altLang="zh-CN" b="1" smtClean="0">
                <a:latin typeface="Times New Roman" panose="02020603050405020304" pitchFamily="18" charset="0"/>
                <a:cs typeface="Times New Roman" panose="02020603050405020304" pitchFamily="18" charset="0"/>
              </a:rPr>
              <a:t>:</a:t>
            </a:r>
            <a:endParaRPr lang="en-US" altLang="zh-CN" b="1" smtClean="0">
              <a:latin typeface="Times New Roman" panose="02020603050405020304" pitchFamily="18" charset="0"/>
              <a:cs typeface="Times New Roman" panose="02020603050405020304" pitchFamily="18" charset="0"/>
            </a:endParaRPr>
          </a:p>
          <a:p>
            <a:r>
              <a:rPr lang="en-US" altLang="zh-CN" b="1">
                <a:latin typeface="Times New Roman" panose="02020603050405020304" pitchFamily="18" charset="0"/>
                <a:cs typeface="Times New Roman" panose="02020603050405020304" pitchFamily="18" charset="0"/>
              </a:rPr>
              <a:t> </a:t>
            </a:r>
            <a:r>
              <a:rPr lang="en-US" altLang="zh-CN" b="1" smtClean="0">
                <a:latin typeface="Times New Roman" panose="02020603050405020304" pitchFamily="18" charset="0"/>
                <a:cs typeface="Times New Roman" panose="02020603050405020304" pitchFamily="18" charset="0"/>
              </a:rPr>
              <a:t>           dfs(root.left)</a:t>
            </a:r>
            <a:endParaRPr lang="en-US" altLang="zh-CN" b="1" smtClean="0">
              <a:latin typeface="Times New Roman" panose="02020603050405020304" pitchFamily="18" charset="0"/>
              <a:cs typeface="Times New Roman" panose="02020603050405020304" pitchFamily="18" charset="0"/>
            </a:endParaRPr>
          </a:p>
          <a:p>
            <a:r>
              <a:rPr lang="en-US" altLang="zh-CN" b="1" smtClean="0">
                <a:latin typeface="Times New Roman" panose="02020603050405020304" pitchFamily="18" charset="0"/>
                <a:cs typeface="Times New Roman" panose="02020603050405020304" pitchFamily="18" charset="0"/>
              </a:rPr>
              <a:t>            dfs(root.right)</a:t>
            </a:r>
            <a:endParaRPr lang="en-US" altLang="zh-CN" b="1" smtClean="0">
              <a:latin typeface="Times New Roman" panose="02020603050405020304" pitchFamily="18" charset="0"/>
              <a:cs typeface="Times New Roman" panose="02020603050405020304" pitchFamily="18" charset="0"/>
            </a:endParaRPr>
          </a:p>
          <a:p>
            <a:r>
              <a:rPr lang="en-US" altLang="zh-CN" b="1">
                <a:latin typeface="Times New Roman" panose="02020603050405020304" pitchFamily="18" charset="0"/>
                <a:cs typeface="Times New Roman" panose="02020603050405020304" pitchFamily="18" charset="0"/>
              </a:rPr>
              <a:t> </a:t>
            </a:r>
            <a:r>
              <a:rPr lang="en-US" altLang="zh-CN" b="1" smtClean="0">
                <a:latin typeface="Times New Roman" panose="02020603050405020304" pitchFamily="18" charset="0"/>
                <a:cs typeface="Times New Roman" panose="02020603050405020304" pitchFamily="18" charset="0"/>
              </a:rPr>
              <a:t>           print(root.val</a:t>
            </a:r>
            <a:r>
              <a:rPr lang="en-US" altLang="zh-CN" b="1">
                <a:latin typeface="Times New Roman" panose="02020603050405020304" pitchFamily="18" charset="0"/>
                <a:cs typeface="Times New Roman" panose="02020603050405020304" pitchFamily="18" charset="0"/>
              </a:rPr>
              <a:t>)</a:t>
            </a:r>
            <a:endParaRPr lang="en-US" altLang="zh-CN" b="1">
              <a:latin typeface="Times New Roman" panose="02020603050405020304" pitchFamily="18" charset="0"/>
              <a:cs typeface="Times New Roman" panose="02020603050405020304" pitchFamily="18" charset="0"/>
            </a:endParaRPr>
          </a:p>
          <a:p>
            <a:endParaRPr lang="zh-CN" altLang="en-US" b="1" smtClean="0"/>
          </a:p>
          <a:p>
            <a:endParaRPr lang="zh-CN" altLang="en-US" b="1"/>
          </a:p>
        </p:txBody>
      </p:sp>
    </p:spTree>
  </p:cSld>
  <p:clrMapOvr>
    <a:masterClrMapping/>
  </p:clrMapOvr>
  <p:transition spd="slow" advTm="109041"/>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1" grpId="0" animBg="1"/>
      <p:bldP spid="1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172869" y="1484784"/>
            <a:ext cx="8798261"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b="1" dirty="0">
                <a:solidFill>
                  <a:srgbClr val="080808"/>
                </a:solidFill>
                <a:latin typeface="楷体" panose="02010609060101010101" pitchFamily="49" charset="-122"/>
                <a:ea typeface="楷体" panose="02010609060101010101" pitchFamily="49" charset="-122"/>
              </a:rPr>
              <a:t>6.1.2 </a:t>
            </a:r>
            <a:r>
              <a:rPr lang="zh-CN" altLang="en-US" sz="2400" b="1" dirty="0">
                <a:solidFill>
                  <a:srgbClr val="080808"/>
                </a:solidFill>
                <a:latin typeface="楷体" panose="02010609060101010101" pitchFamily="49" charset="-122"/>
                <a:ea typeface="楷体" panose="02010609060101010101" pitchFamily="49" charset="-122"/>
              </a:rPr>
              <a:t>回朔法的基本思想</a:t>
            </a:r>
            <a:endParaRPr lang="en-US" altLang="zh-CN" sz="2400" b="1" dirty="0">
              <a:solidFill>
                <a:srgbClr val="080808"/>
              </a:solidFill>
              <a:latin typeface="楷体" panose="02010609060101010101" pitchFamily="49" charset="-122"/>
              <a:ea typeface="楷体" panose="02010609060101010101" pitchFamily="49" charset="-122"/>
            </a:endParaRPr>
          </a:p>
          <a:p>
            <a:pPr>
              <a:spcBef>
                <a:spcPts val="0"/>
              </a:spcBef>
              <a:buSzTx/>
              <a:buFontTx/>
              <a:buNone/>
            </a:pPr>
            <a:endParaRPr lang="zh-CN" altLang="en-US" sz="2400" b="1"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回溯法是有组织的，在不断探索的过程中寻找问题的解，当探索到某一步时，发现不满足约束条件的时候，就回退一步，而后重新选择，继续尝试其它的路径，这种方法就叫做回溯法，满足回溯条件的某个状态的点称为“回溯点”。</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在解空间树中，回溯法是从初始状态，即根结点出发，遵循深度优先遍历的策略，探索满足约束条件的解。在探索到树中的某一结点时，会先判断该结点所对应解是否满足约束条件，即判断该结点是否包含问题的解，如果不满足条件，就不再对以该结点为根的子树进行探索，称之为剪枝；如果满足条件的话再进入以该结点为根的子树，继续按照深度优先策略进行探索。</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endParaRPr lang="zh-CN" altLang="en-US"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172869" y="1484784"/>
            <a:ext cx="879826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例：在</a:t>
            </a:r>
            <a:r>
              <a:rPr lang="en-US" altLang="zh-CN" sz="2400" dirty="0">
                <a:solidFill>
                  <a:srgbClr val="080808"/>
                </a:solidFill>
                <a:latin typeface="楷体" panose="02010609060101010101" pitchFamily="49" charset="-122"/>
                <a:ea typeface="楷体" panose="02010609060101010101" pitchFamily="49" charset="-122"/>
              </a:rPr>
              <a:t>0-1</a:t>
            </a:r>
            <a:r>
              <a:rPr lang="zh-CN" altLang="en-US" sz="2400" dirty="0">
                <a:solidFill>
                  <a:srgbClr val="080808"/>
                </a:solidFill>
                <a:latin typeface="楷体" panose="02010609060101010101" pitchFamily="49" charset="-122"/>
                <a:ea typeface="楷体" panose="02010609060101010101" pitchFamily="49" charset="-122"/>
              </a:rPr>
              <a:t>背包问题中，已知</a:t>
            </a:r>
            <a:r>
              <a:rPr lang="en-US" altLang="zh-CN" sz="2400" dirty="0">
                <a:solidFill>
                  <a:srgbClr val="080808"/>
                </a:solidFill>
                <a:latin typeface="楷体" panose="02010609060101010101" pitchFamily="49" charset="-122"/>
                <a:ea typeface="楷体" panose="02010609060101010101" pitchFamily="49" charset="-122"/>
              </a:rPr>
              <a:t>n=3</a:t>
            </a:r>
            <a:r>
              <a:rPr lang="zh-CN" altLang="en-US" sz="2400" dirty="0">
                <a:solidFill>
                  <a:srgbClr val="080808"/>
                </a:solidFill>
                <a:latin typeface="楷体" panose="02010609060101010101" pitchFamily="49" charset="-122"/>
                <a:ea typeface="楷体" panose="02010609060101010101" pitchFamily="49" charset="-122"/>
              </a:rPr>
              <a:t>，背包容量为</a:t>
            </a:r>
            <a:r>
              <a:rPr lang="en-US" altLang="zh-CN" sz="2400" dirty="0">
                <a:solidFill>
                  <a:srgbClr val="080808"/>
                </a:solidFill>
                <a:latin typeface="楷体" panose="02010609060101010101" pitchFamily="49" charset="-122"/>
                <a:ea typeface="楷体" panose="02010609060101010101" pitchFamily="49" charset="-122"/>
              </a:rPr>
              <a:t>20</a:t>
            </a:r>
            <a:r>
              <a:rPr lang="zh-CN" altLang="en-US" sz="2400" dirty="0">
                <a:solidFill>
                  <a:srgbClr val="080808"/>
                </a:solidFill>
                <a:latin typeface="楷体" panose="02010609060101010101" pitchFamily="49" charset="-122"/>
                <a:ea typeface="楷体" panose="02010609060101010101" pitchFamily="49" charset="-122"/>
              </a:rPr>
              <a:t>。物品清单如下表所示：</a:t>
            </a:r>
            <a:endParaRPr lang="zh-CN" altLang="en-US" sz="2400" dirty="0">
              <a:solidFill>
                <a:srgbClr val="080808"/>
              </a:solidFill>
              <a:latin typeface="楷体" panose="02010609060101010101" pitchFamily="49" charset="-122"/>
              <a:ea typeface="楷体" panose="02010609060101010101" pitchFamily="49" charset="-122"/>
            </a:endParaRPr>
          </a:p>
        </p:txBody>
      </p:sp>
      <p:pic>
        <p:nvPicPr>
          <p:cNvPr id="2" name="图片 1"/>
          <p:cNvPicPr>
            <a:picLocks noChangeAspect="1"/>
          </p:cNvPicPr>
          <p:nvPr/>
        </p:nvPicPr>
        <p:blipFill>
          <a:blip r:embed="rId6"/>
          <a:stretch>
            <a:fillRect/>
          </a:stretch>
        </p:blipFill>
        <p:spPr>
          <a:xfrm>
            <a:off x="2195736" y="2420888"/>
            <a:ext cx="4136831" cy="2499041"/>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0" y="0"/>
            <a:ext cx="9252520" cy="7038092"/>
          </a:xfrm>
          <a:prstGeom prst="rect">
            <a:avLst/>
          </a:prstGeom>
        </p:spPr>
      </p:pic>
      <p:pic>
        <p:nvPicPr>
          <p:cNvPr id="4" name="图片 3"/>
          <p:cNvPicPr/>
          <p:nvPr/>
        </p:nvPicPr>
        <p:blipFill>
          <a:blip r:embed="rId2">
            <a:extLst>
              <a:ext uri="{28A0092B-C50C-407E-A947-70E740481C1C}">
                <a14:useLocalDpi xmlns:a14="http://schemas.microsoft.com/office/drawing/2010/main" val="0"/>
              </a:ext>
            </a:extLst>
          </a:blip>
          <a:stretch>
            <a:fillRect/>
          </a:stretch>
        </p:blipFill>
        <p:spPr>
          <a:xfrm>
            <a:off x="0" y="3573017"/>
            <a:ext cx="9144001" cy="3465076"/>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0" y="0"/>
            <a:ext cx="9252520" cy="7038092"/>
          </a:xfrm>
          <a:prstGeom prst="rect">
            <a:avLst/>
          </a:prstGeom>
        </p:spPr>
      </p:pic>
      <p:pic>
        <p:nvPicPr>
          <p:cNvPr id="4" name="图片 3"/>
          <p:cNvPicPr/>
          <p:nvPr/>
        </p:nvPicPr>
        <p:blipFill>
          <a:blip r:embed="rId2">
            <a:extLst>
              <a:ext uri="{28A0092B-C50C-407E-A947-70E740481C1C}">
                <a14:useLocalDpi xmlns:a14="http://schemas.microsoft.com/office/drawing/2010/main" val="0"/>
              </a:ext>
            </a:extLst>
          </a:blip>
          <a:stretch>
            <a:fillRect/>
          </a:stretch>
        </p:blipFill>
        <p:spPr>
          <a:xfrm>
            <a:off x="54259" y="539988"/>
            <a:ext cx="9144001" cy="2961020"/>
          </a:xfrm>
          <a:prstGeom prst="rect">
            <a:avLst/>
          </a:prstGeo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107504" y="908720"/>
            <a:ext cx="8798261"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b="1" dirty="0">
                <a:solidFill>
                  <a:srgbClr val="080808"/>
                </a:solidFill>
                <a:latin typeface="楷体" panose="02010609060101010101" pitchFamily="49" charset="-122"/>
                <a:ea typeface="楷体" panose="02010609060101010101" pitchFamily="49" charset="-122"/>
              </a:rPr>
              <a:t>6.1.3  0-1</a:t>
            </a:r>
            <a:r>
              <a:rPr lang="zh-CN" altLang="en-US" sz="2400" b="1" dirty="0">
                <a:solidFill>
                  <a:srgbClr val="080808"/>
                </a:solidFill>
                <a:latin typeface="楷体" panose="02010609060101010101" pitchFamily="49" charset="-122"/>
                <a:ea typeface="楷体" panose="02010609060101010101" pitchFamily="49" charset="-122"/>
              </a:rPr>
              <a:t>背包问题</a:t>
            </a:r>
            <a:endParaRPr lang="zh-CN" altLang="en-US" sz="2400" b="1"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问题描述：给定一个容量为</a:t>
            </a:r>
            <a:r>
              <a:rPr lang="en-US" altLang="zh-CN" sz="2400" dirty="0">
                <a:solidFill>
                  <a:srgbClr val="080808"/>
                </a:solidFill>
                <a:latin typeface="楷体" panose="02010609060101010101" pitchFamily="49" charset="-122"/>
                <a:ea typeface="楷体" panose="02010609060101010101" pitchFamily="49" charset="-122"/>
              </a:rPr>
              <a:t>C</a:t>
            </a:r>
            <a:r>
              <a:rPr lang="zh-CN" altLang="en-US" sz="2400" dirty="0">
                <a:solidFill>
                  <a:srgbClr val="080808"/>
                </a:solidFill>
                <a:latin typeface="楷体" panose="02010609060101010101" pitchFamily="49" charset="-122"/>
                <a:ea typeface="楷体" panose="02010609060101010101" pitchFamily="49" charset="-122"/>
              </a:rPr>
              <a:t>的背包和</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种物品，已知物品</a:t>
            </a:r>
            <a:r>
              <a:rPr lang="en-US" altLang="zh-CN" sz="2400" dirty="0" err="1">
                <a:solidFill>
                  <a:srgbClr val="080808"/>
                </a:solidFill>
                <a:latin typeface="楷体" panose="02010609060101010101" pitchFamily="49" charset="-122"/>
                <a:ea typeface="楷体" panose="02010609060101010101" pitchFamily="49" charset="-122"/>
              </a:rPr>
              <a:t>i</a:t>
            </a:r>
            <a:r>
              <a:rPr lang="zh-CN" altLang="en-US" sz="2400" dirty="0">
                <a:solidFill>
                  <a:srgbClr val="080808"/>
                </a:solidFill>
                <a:latin typeface="楷体" panose="02010609060101010101" pitchFamily="49" charset="-122"/>
                <a:ea typeface="楷体" panose="02010609060101010101" pitchFamily="49" charset="-122"/>
              </a:rPr>
              <a:t>的重量是 </a:t>
            </a:r>
            <a:r>
              <a:rPr lang="en-US" altLang="zh-CN" sz="2400" dirty="0" err="1">
                <a:solidFill>
                  <a:srgbClr val="080808"/>
                </a:solidFill>
                <a:latin typeface="楷体" panose="02010609060101010101" pitchFamily="49" charset="-122"/>
                <a:ea typeface="楷体" panose="02010609060101010101" pitchFamily="49" charset="-122"/>
              </a:rPr>
              <a:t>wi</a:t>
            </a:r>
            <a:r>
              <a:rPr lang="zh-CN" altLang="en-US" sz="2400" dirty="0">
                <a:solidFill>
                  <a:srgbClr val="080808"/>
                </a:solidFill>
                <a:latin typeface="楷体" panose="02010609060101010101" pitchFamily="49" charset="-122"/>
                <a:ea typeface="楷体" panose="02010609060101010101" pitchFamily="49" charset="-122"/>
              </a:rPr>
              <a:t>，其价值为 </a:t>
            </a:r>
            <a:r>
              <a:rPr lang="en-US" altLang="zh-CN" sz="2400" dirty="0">
                <a:solidFill>
                  <a:srgbClr val="080808"/>
                </a:solidFill>
                <a:latin typeface="楷体" panose="02010609060101010101" pitchFamily="49" charset="-122"/>
                <a:ea typeface="楷体" panose="02010609060101010101" pitchFamily="49" charset="-122"/>
              </a:rPr>
              <a:t>vi</a:t>
            </a:r>
            <a:r>
              <a:rPr lang="zh-CN" altLang="en-US" sz="2400" dirty="0">
                <a:solidFill>
                  <a:srgbClr val="080808"/>
                </a:solidFill>
                <a:latin typeface="楷体" panose="02010609060101010101" pitchFamily="49" charset="-122"/>
                <a:ea typeface="楷体" panose="02010609060101010101" pitchFamily="49" charset="-122"/>
              </a:rPr>
              <a:t>，求解的问题是</a:t>
            </a:r>
            <a:r>
              <a:rPr lang="en-US" altLang="zh-CN" sz="2400" dirty="0">
                <a:solidFill>
                  <a:srgbClr val="080808"/>
                </a:solidFill>
                <a:latin typeface="楷体" panose="02010609060101010101" pitchFamily="49" charset="-122"/>
                <a:ea typeface="楷体" panose="02010609060101010101" pitchFamily="49" charset="-122"/>
              </a:rPr>
              <a:t>: </a:t>
            </a:r>
            <a:r>
              <a:rPr lang="zh-CN" altLang="en-US" sz="2400" dirty="0">
                <a:solidFill>
                  <a:srgbClr val="080808"/>
                </a:solidFill>
                <a:latin typeface="楷体" panose="02010609060101010101" pitchFamily="49" charset="-122"/>
                <a:ea typeface="楷体" panose="02010609060101010101" pitchFamily="49" charset="-122"/>
              </a:rPr>
              <a:t>如何选择装入背包的物品，使得装入背包中物品的总价值最大。</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）设</a:t>
            </a:r>
            <a:r>
              <a:rPr lang="en-US" altLang="zh-CN" sz="2400" dirty="0">
                <a:solidFill>
                  <a:srgbClr val="080808"/>
                </a:solidFill>
                <a:latin typeface="楷体" panose="02010609060101010101" pitchFamily="49" charset="-122"/>
                <a:ea typeface="楷体" panose="02010609060101010101" pitchFamily="49" charset="-122"/>
              </a:rPr>
              <a:t>xi </a:t>
            </a:r>
            <a:r>
              <a:rPr lang="zh-CN" altLang="en-US" sz="2400" dirty="0">
                <a:solidFill>
                  <a:srgbClr val="080808"/>
                </a:solidFill>
                <a:latin typeface="楷体" panose="02010609060101010101" pitchFamily="49" charset="-122"/>
                <a:ea typeface="楷体" panose="02010609060101010101" pitchFamily="49" charset="-122"/>
              </a:rPr>
              <a:t>表示物品 </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 </a:t>
            </a:r>
            <a:r>
              <a:rPr lang="zh-CN" altLang="en-US" sz="2400" dirty="0">
                <a:solidFill>
                  <a:srgbClr val="080808"/>
                </a:solidFill>
                <a:latin typeface="楷体" panose="02010609060101010101" pitchFamily="49" charset="-122"/>
                <a:ea typeface="楷体" panose="02010609060101010101" pitchFamily="49" charset="-122"/>
              </a:rPr>
              <a:t>装入背包的情况，即解向量：</a:t>
            </a:r>
            <a:r>
              <a:rPr lang="en-US" altLang="zh-CN" sz="2400" dirty="0">
                <a:solidFill>
                  <a:srgbClr val="080808"/>
                </a:solidFill>
                <a:latin typeface="楷体" panose="02010609060101010101" pitchFamily="49" charset="-122"/>
                <a:ea typeface="楷体" panose="02010609060101010101" pitchFamily="49" charset="-122"/>
              </a:rPr>
              <a:t>X=(x1, x2, …, </a:t>
            </a:r>
            <a:r>
              <a:rPr lang="en-US" altLang="zh-CN" sz="2400" dirty="0" err="1">
                <a:solidFill>
                  <a:srgbClr val="080808"/>
                </a:solidFill>
                <a:latin typeface="楷体" panose="02010609060101010101" pitchFamily="49" charset="-122"/>
                <a:ea typeface="楷体" panose="02010609060101010101" pitchFamily="49" charset="-122"/>
              </a:rPr>
              <a:t>xn</a:t>
            </a:r>
            <a:r>
              <a:rPr lang="en-US" altLang="zh-CN" sz="2400" dirty="0">
                <a:solidFill>
                  <a:srgbClr val="080808"/>
                </a:solidFill>
                <a:latin typeface="楷体" panose="02010609060101010101" pitchFamily="49" charset="-122"/>
                <a:ea typeface="楷体" panose="02010609060101010101" pitchFamily="49" charset="-122"/>
              </a:rPr>
              <a:t>), </a:t>
            </a:r>
            <a:r>
              <a:rPr lang="zh-CN" altLang="en-US" sz="2400" dirty="0">
                <a:solidFill>
                  <a:srgbClr val="080808"/>
                </a:solidFill>
                <a:latin typeface="楷体" panose="02010609060101010101" pitchFamily="49" charset="-122"/>
                <a:ea typeface="楷体" panose="02010609060101010101" pitchFamily="49" charset="-122"/>
              </a:rPr>
              <a:t>则</a:t>
            </a:r>
            <a:r>
              <a:rPr lang="en-US" altLang="zh-CN" sz="2400" dirty="0">
                <a:solidFill>
                  <a:srgbClr val="080808"/>
                </a:solidFill>
                <a:latin typeface="楷体" panose="02010609060101010101" pitchFamily="49" charset="-122"/>
                <a:ea typeface="楷体" panose="02010609060101010101" pitchFamily="49" charset="-122"/>
              </a:rPr>
              <a:t>xi</a:t>
            </a:r>
            <a:r>
              <a:rPr lang="zh-CN" altLang="en-US" sz="2400" dirty="0">
                <a:solidFill>
                  <a:srgbClr val="080808"/>
                </a:solidFill>
                <a:latin typeface="楷体" panose="02010609060101010101" pitchFamily="49" charset="-122"/>
                <a:ea typeface="楷体" panose="02010609060101010101" pitchFamily="49" charset="-122"/>
              </a:rPr>
              <a:t>取值只有</a:t>
            </a:r>
            <a:r>
              <a:rPr lang="en-US" altLang="zh-CN" sz="2400" dirty="0">
                <a:solidFill>
                  <a:srgbClr val="080808"/>
                </a:solidFill>
                <a:latin typeface="楷体" panose="02010609060101010101" pitchFamily="49" charset="-122"/>
                <a:ea typeface="楷体" panose="02010609060101010101" pitchFamily="49" charset="-122"/>
              </a:rPr>
              <a:t>0</a:t>
            </a:r>
            <a:r>
              <a:rPr lang="zh-CN" altLang="en-US" sz="2400" dirty="0">
                <a:solidFill>
                  <a:srgbClr val="080808"/>
                </a:solidFill>
                <a:latin typeface="楷体" panose="02010609060101010101" pitchFamily="49" charset="-122"/>
                <a:ea typeface="楷体" panose="02010609060101010101" pitchFamily="49" charset="-122"/>
              </a:rPr>
              <a:t>和</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，当</a:t>
            </a:r>
            <a:r>
              <a:rPr lang="en-US" altLang="zh-CN" sz="2400" dirty="0">
                <a:solidFill>
                  <a:srgbClr val="080808"/>
                </a:solidFill>
                <a:latin typeface="楷体" panose="02010609060101010101" pitchFamily="49" charset="-122"/>
                <a:ea typeface="楷体" panose="02010609060101010101" pitchFamily="49" charset="-122"/>
              </a:rPr>
              <a:t>xi=0</a:t>
            </a:r>
            <a:r>
              <a:rPr lang="zh-CN" altLang="en-US" sz="2400" dirty="0">
                <a:solidFill>
                  <a:srgbClr val="080808"/>
                </a:solidFill>
                <a:latin typeface="楷体" panose="02010609060101010101" pitchFamily="49" charset="-122"/>
                <a:ea typeface="楷体" panose="02010609060101010101" pitchFamily="49" charset="-122"/>
              </a:rPr>
              <a:t>时表示物体</a:t>
            </a:r>
            <a:r>
              <a:rPr lang="en-US" altLang="zh-CN" sz="2400" dirty="0" err="1">
                <a:solidFill>
                  <a:srgbClr val="080808"/>
                </a:solidFill>
                <a:latin typeface="楷体" panose="02010609060101010101" pitchFamily="49" charset="-122"/>
                <a:ea typeface="楷体" panose="02010609060101010101" pitchFamily="49" charset="-122"/>
              </a:rPr>
              <a:t>i</a:t>
            </a:r>
            <a:r>
              <a:rPr lang="zh-CN" altLang="en-US" sz="2400" dirty="0">
                <a:solidFill>
                  <a:srgbClr val="080808"/>
                </a:solidFill>
                <a:latin typeface="楷体" panose="02010609060101010101" pitchFamily="49" charset="-122"/>
                <a:ea typeface="楷体" panose="02010609060101010101" pitchFamily="49" charset="-122"/>
              </a:rPr>
              <a:t>没被装入背包，当</a:t>
            </a:r>
            <a:r>
              <a:rPr lang="en-US" altLang="zh-CN" sz="2400" dirty="0">
                <a:solidFill>
                  <a:srgbClr val="080808"/>
                </a:solidFill>
                <a:latin typeface="楷体" panose="02010609060101010101" pitchFamily="49" charset="-122"/>
                <a:ea typeface="楷体" panose="02010609060101010101" pitchFamily="49" charset="-122"/>
              </a:rPr>
              <a:t>xi=1</a:t>
            </a:r>
            <a:r>
              <a:rPr lang="zh-CN" altLang="en-US" sz="2400" dirty="0">
                <a:solidFill>
                  <a:srgbClr val="080808"/>
                </a:solidFill>
                <a:latin typeface="楷体" panose="02010609060101010101" pitchFamily="49" charset="-122"/>
                <a:ea typeface="楷体" panose="02010609060101010101" pitchFamily="49" charset="-122"/>
              </a:rPr>
              <a:t>时表示物体</a:t>
            </a:r>
            <a:r>
              <a:rPr lang="en-US" altLang="zh-CN" sz="2400" dirty="0" err="1">
                <a:solidFill>
                  <a:srgbClr val="080808"/>
                </a:solidFill>
                <a:latin typeface="楷体" panose="02010609060101010101" pitchFamily="49" charset="-122"/>
                <a:ea typeface="楷体" panose="02010609060101010101" pitchFamily="49" charset="-122"/>
              </a:rPr>
              <a:t>i</a:t>
            </a:r>
            <a:r>
              <a:rPr lang="zh-CN" altLang="en-US" sz="2400" dirty="0">
                <a:solidFill>
                  <a:srgbClr val="080808"/>
                </a:solidFill>
                <a:latin typeface="楷体" panose="02010609060101010101" pitchFamily="49" charset="-122"/>
                <a:ea typeface="楷体" panose="02010609060101010101" pitchFamily="49" charset="-122"/>
              </a:rPr>
              <a:t>整个被装入背包。  </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）约束条件</a:t>
            </a: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背包载重量是</a:t>
            </a:r>
            <a:r>
              <a:rPr lang="en-US" altLang="zh-CN" sz="2400" dirty="0">
                <a:solidFill>
                  <a:srgbClr val="080808"/>
                </a:solidFill>
                <a:latin typeface="楷体" panose="02010609060101010101" pitchFamily="49" charset="-122"/>
                <a:ea typeface="楷体" panose="02010609060101010101" pitchFamily="49" charset="-122"/>
              </a:rPr>
              <a:t>C</a:t>
            </a:r>
            <a:r>
              <a:rPr lang="zh-CN" altLang="en-US" sz="2400" dirty="0">
                <a:solidFill>
                  <a:srgbClr val="080808"/>
                </a:solidFill>
                <a:latin typeface="楷体" panose="02010609060101010101" pitchFamily="49" charset="-122"/>
                <a:ea typeface="楷体" panose="02010609060101010101" pitchFamily="49" charset="-122"/>
              </a:rPr>
              <a:t>，因此选入背包中物品的总重量不得超过</a:t>
            </a:r>
            <a:r>
              <a:rPr lang="en-US" altLang="zh-CN" sz="2400" dirty="0">
                <a:solidFill>
                  <a:srgbClr val="080808"/>
                </a:solidFill>
                <a:latin typeface="楷体" panose="02010609060101010101" pitchFamily="49" charset="-122"/>
                <a:ea typeface="楷体" panose="02010609060101010101" pitchFamily="49" charset="-122"/>
              </a:rPr>
              <a:t>C</a:t>
            </a:r>
            <a:r>
              <a:rPr lang="zh-CN" altLang="en-US" sz="2400" dirty="0">
                <a:solidFill>
                  <a:srgbClr val="080808"/>
                </a:solidFill>
                <a:latin typeface="楷体" panose="02010609060101010101" pitchFamily="49" charset="-122"/>
                <a:ea typeface="楷体" panose="02010609060101010101" pitchFamily="49" charset="-122"/>
              </a:rPr>
              <a:t>，即：</a:t>
            </a:r>
            <a:endParaRPr lang="zh-CN" altLang="en-US" sz="2400" dirty="0">
              <a:solidFill>
                <a:srgbClr val="080808"/>
              </a:solidFill>
              <a:latin typeface="楷体" panose="02010609060101010101" pitchFamily="49" charset="-122"/>
              <a:ea typeface="楷体" panose="02010609060101010101" pitchFamily="49" charset="-122"/>
            </a:endParaRPr>
          </a:p>
        </p:txBody>
      </p:sp>
      <p:pic>
        <p:nvPicPr>
          <p:cNvPr id="2" name="图片 1"/>
          <p:cNvPicPr>
            <a:picLocks noChangeAspect="1"/>
          </p:cNvPicPr>
          <p:nvPr/>
        </p:nvPicPr>
        <p:blipFill>
          <a:blip r:embed="rId6"/>
          <a:stretch>
            <a:fillRect/>
          </a:stretch>
        </p:blipFill>
        <p:spPr>
          <a:xfrm>
            <a:off x="3282499" y="4149080"/>
            <a:ext cx="1794936" cy="897467"/>
          </a:xfrm>
          <a:prstGeom prst="rect">
            <a:avLst/>
          </a:prstGeom>
        </p:spPr>
      </p:pic>
      <p:sp>
        <p:nvSpPr>
          <p:cNvPr id="5" name="Text Box 4"/>
          <p:cNvSpPr txBox="1">
            <a:spLocks noChangeArrowheads="1"/>
          </p:cNvSpPr>
          <p:nvPr/>
        </p:nvSpPr>
        <p:spPr bwMode="auto">
          <a:xfrm>
            <a:off x="546195" y="5046547"/>
            <a:ext cx="879826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3</a:t>
            </a:r>
            <a:r>
              <a:rPr lang="zh-CN" altLang="en-US" sz="2400" dirty="0">
                <a:solidFill>
                  <a:srgbClr val="080808"/>
                </a:solidFill>
                <a:latin typeface="楷体" panose="02010609060101010101" pitchFamily="49" charset="-122"/>
                <a:ea typeface="楷体" panose="02010609060101010101" pitchFamily="49" charset="-122"/>
              </a:rPr>
              <a:t>）问题的求解目标</a:t>
            </a: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背包中的物品总价值最大，即：</a:t>
            </a:r>
            <a:endParaRPr lang="zh-CN" altLang="en-US" sz="2400" dirty="0">
              <a:solidFill>
                <a:srgbClr val="080808"/>
              </a:solidFill>
              <a:latin typeface="楷体" panose="02010609060101010101" pitchFamily="49" charset="-122"/>
              <a:ea typeface="楷体" panose="02010609060101010101" pitchFamily="49" charset="-122"/>
            </a:endParaRPr>
          </a:p>
        </p:txBody>
      </p:sp>
      <p:pic>
        <p:nvPicPr>
          <p:cNvPr id="3" name="图片 2"/>
          <p:cNvPicPr>
            <a:picLocks noChangeAspect="1"/>
          </p:cNvPicPr>
          <p:nvPr/>
        </p:nvPicPr>
        <p:blipFill>
          <a:blip r:embed="rId7"/>
          <a:stretch>
            <a:fillRect/>
          </a:stretch>
        </p:blipFill>
        <p:spPr>
          <a:xfrm>
            <a:off x="3224462" y="5508212"/>
            <a:ext cx="1911009" cy="1005795"/>
          </a:xfrm>
          <a:prstGeom prst="rect">
            <a:avLst/>
          </a:prstGeo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172869" y="1484784"/>
            <a:ext cx="8798261"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、解题思路</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使用回朔法求解</a:t>
            </a:r>
            <a:r>
              <a:rPr lang="en-US" altLang="zh-CN" sz="2400" dirty="0">
                <a:solidFill>
                  <a:srgbClr val="080808"/>
                </a:solidFill>
                <a:latin typeface="楷体" panose="02010609060101010101" pitchFamily="49" charset="-122"/>
                <a:ea typeface="楷体" panose="02010609060101010101" pitchFamily="49" charset="-122"/>
              </a:rPr>
              <a:t>0-1</a:t>
            </a:r>
            <a:r>
              <a:rPr lang="zh-CN" altLang="en-US" sz="2400" dirty="0">
                <a:solidFill>
                  <a:srgbClr val="080808"/>
                </a:solidFill>
                <a:latin typeface="楷体" panose="02010609060101010101" pitchFamily="49" charset="-122"/>
                <a:ea typeface="楷体" panose="02010609060101010101" pitchFamily="49" charset="-122"/>
              </a:rPr>
              <a:t>背包问题，首先确定问题的解空间树。数中的每个结点都代表背包的一种状态，可以在每个结点中存放当前背包装入物品的总重量和总价值。每个结点的下面有两个分支表示对某个物品是否放入背包的两种可能选择。例如，对于对第</a:t>
            </a:r>
            <a:r>
              <a:rPr lang="en-US" altLang="zh-CN" sz="2400" dirty="0" err="1">
                <a:solidFill>
                  <a:srgbClr val="080808"/>
                </a:solidFill>
                <a:latin typeface="楷体" panose="02010609060101010101" pitchFamily="49" charset="-122"/>
                <a:ea typeface="楷体" panose="02010609060101010101" pitchFamily="49" charset="-122"/>
              </a:rPr>
              <a:t>i</a:t>
            </a:r>
            <a:r>
              <a:rPr lang="zh-CN" altLang="en-US" sz="2400" dirty="0">
                <a:solidFill>
                  <a:srgbClr val="080808"/>
                </a:solidFill>
                <a:latin typeface="楷体" panose="02010609060101010101" pitchFamily="49" charset="-122"/>
                <a:ea typeface="楷体" panose="02010609060101010101" pitchFamily="49" charset="-122"/>
              </a:rPr>
              <a:t>层上的某个结点，其左下方的分支表示物品</a:t>
            </a:r>
            <a:r>
              <a:rPr lang="en-US" altLang="zh-CN" sz="2400" dirty="0" err="1">
                <a:solidFill>
                  <a:srgbClr val="080808"/>
                </a:solidFill>
                <a:latin typeface="楷体" panose="02010609060101010101" pitchFamily="49" charset="-122"/>
                <a:ea typeface="楷体" panose="02010609060101010101" pitchFamily="49" charset="-122"/>
              </a:rPr>
              <a:t>i</a:t>
            </a:r>
            <a:r>
              <a:rPr lang="zh-CN" altLang="en-US" sz="2400" dirty="0">
                <a:solidFill>
                  <a:srgbClr val="080808"/>
                </a:solidFill>
                <a:latin typeface="楷体" panose="02010609060101010101" pitchFamily="49" charset="-122"/>
                <a:ea typeface="楷体" panose="02010609060101010101" pitchFamily="49" charset="-122"/>
              </a:rPr>
              <a:t>装入背包，此时背包中物品的总重量增加了</a:t>
            </a:r>
            <a:r>
              <a:rPr lang="en-US" altLang="zh-CN" sz="2400" dirty="0">
                <a:solidFill>
                  <a:srgbClr val="080808"/>
                </a:solidFill>
                <a:latin typeface="楷体" panose="02010609060101010101" pitchFamily="49" charset="-122"/>
                <a:ea typeface="楷体" panose="02010609060101010101" pitchFamily="49" charset="-122"/>
              </a:rPr>
              <a:t>w[</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，总价值增加了</a:t>
            </a:r>
            <a:r>
              <a:rPr lang="en-US" altLang="zh-CN" sz="2400" dirty="0">
                <a:solidFill>
                  <a:srgbClr val="080808"/>
                </a:solidFill>
                <a:latin typeface="楷体" panose="02010609060101010101" pitchFamily="49" charset="-122"/>
                <a:ea typeface="楷体" panose="02010609060101010101" pitchFamily="49" charset="-122"/>
              </a:rPr>
              <a:t>v[</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，其右下方的分支表示物品</a:t>
            </a:r>
            <a:r>
              <a:rPr lang="en-US" altLang="zh-CN" sz="2400" dirty="0" err="1">
                <a:solidFill>
                  <a:srgbClr val="080808"/>
                </a:solidFill>
                <a:latin typeface="楷体" panose="02010609060101010101" pitchFamily="49" charset="-122"/>
                <a:ea typeface="楷体" panose="02010609060101010101" pitchFamily="49" charset="-122"/>
              </a:rPr>
              <a:t>i</a:t>
            </a:r>
            <a:r>
              <a:rPr lang="zh-CN" altLang="en-US" sz="2400" dirty="0">
                <a:solidFill>
                  <a:srgbClr val="080808"/>
                </a:solidFill>
                <a:latin typeface="楷体" panose="02010609060101010101" pitchFamily="49" charset="-122"/>
                <a:ea typeface="楷体" panose="02010609060101010101" pitchFamily="49" charset="-122"/>
              </a:rPr>
              <a:t>不装入背包，此时背包的重量和价值不发生变化。在搜索过程中，用约束条件来进行判断，剪去无法获得可行解的分支，避免无效搜索。所有的可行解都在叶子节点中，最后根据目标函数从中找出最优解。</a:t>
            </a:r>
            <a:endParaRPr lang="zh-CN" altLang="en-US"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172869" y="1484784"/>
            <a:ext cx="879826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例：在</a:t>
            </a:r>
            <a:r>
              <a:rPr lang="en-US" altLang="zh-CN" sz="2400" dirty="0">
                <a:solidFill>
                  <a:srgbClr val="080808"/>
                </a:solidFill>
                <a:latin typeface="楷体" panose="02010609060101010101" pitchFamily="49" charset="-122"/>
                <a:ea typeface="楷体" panose="02010609060101010101" pitchFamily="49" charset="-122"/>
              </a:rPr>
              <a:t>0-1</a:t>
            </a:r>
            <a:r>
              <a:rPr lang="zh-CN" altLang="en-US" sz="2400" dirty="0">
                <a:solidFill>
                  <a:srgbClr val="080808"/>
                </a:solidFill>
                <a:latin typeface="楷体" panose="02010609060101010101" pitchFamily="49" charset="-122"/>
                <a:ea typeface="楷体" panose="02010609060101010101" pitchFamily="49" charset="-122"/>
              </a:rPr>
              <a:t>背包问题中，已知</a:t>
            </a:r>
            <a:r>
              <a:rPr lang="en-US" altLang="zh-CN" sz="2400" dirty="0">
                <a:solidFill>
                  <a:srgbClr val="080808"/>
                </a:solidFill>
                <a:latin typeface="楷体" panose="02010609060101010101" pitchFamily="49" charset="-122"/>
                <a:ea typeface="楷体" panose="02010609060101010101" pitchFamily="49" charset="-122"/>
              </a:rPr>
              <a:t>n=4</a:t>
            </a:r>
            <a:r>
              <a:rPr lang="zh-CN" altLang="en-US" sz="2400" dirty="0">
                <a:solidFill>
                  <a:srgbClr val="080808"/>
                </a:solidFill>
                <a:latin typeface="楷体" panose="02010609060101010101" pitchFamily="49" charset="-122"/>
                <a:ea typeface="楷体" panose="02010609060101010101" pitchFamily="49" charset="-122"/>
              </a:rPr>
              <a:t>，背包容量为</a:t>
            </a:r>
            <a:r>
              <a:rPr lang="en-US" altLang="zh-CN" sz="2400" dirty="0">
                <a:solidFill>
                  <a:srgbClr val="080808"/>
                </a:solidFill>
                <a:latin typeface="楷体" panose="02010609060101010101" pitchFamily="49" charset="-122"/>
                <a:ea typeface="楷体" panose="02010609060101010101" pitchFamily="49" charset="-122"/>
              </a:rPr>
              <a:t>8</a:t>
            </a:r>
            <a:r>
              <a:rPr lang="zh-CN" altLang="en-US" sz="2400" dirty="0">
                <a:solidFill>
                  <a:srgbClr val="080808"/>
                </a:solidFill>
                <a:latin typeface="楷体" panose="02010609060101010101" pitchFamily="49" charset="-122"/>
                <a:ea typeface="楷体" panose="02010609060101010101" pitchFamily="49" charset="-122"/>
              </a:rPr>
              <a:t>。物品清单如下表所示：</a:t>
            </a:r>
            <a:endParaRPr lang="zh-CN" altLang="en-US" sz="2400" dirty="0">
              <a:solidFill>
                <a:srgbClr val="080808"/>
              </a:solidFill>
              <a:latin typeface="楷体" panose="02010609060101010101" pitchFamily="49" charset="-122"/>
              <a:ea typeface="楷体" panose="02010609060101010101" pitchFamily="49" charset="-122"/>
            </a:endParaRPr>
          </a:p>
        </p:txBody>
      </p:sp>
      <p:pic>
        <p:nvPicPr>
          <p:cNvPr id="2" name="图片 1"/>
          <p:cNvPicPr>
            <a:picLocks noChangeAspect="1"/>
          </p:cNvPicPr>
          <p:nvPr/>
        </p:nvPicPr>
        <p:blipFill>
          <a:blip r:embed="rId6"/>
          <a:stretch>
            <a:fillRect/>
          </a:stretch>
        </p:blipFill>
        <p:spPr>
          <a:xfrm>
            <a:off x="2195736" y="2420888"/>
            <a:ext cx="4579190" cy="3194417"/>
          </a:xfrm>
          <a:prstGeom prst="rect">
            <a:avLst/>
          </a:prstGeom>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172869" y="1340768"/>
            <a:ext cx="879826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解空间树：</a:t>
            </a:r>
            <a:endParaRPr lang="zh-CN" altLang="en-US" sz="2400" dirty="0">
              <a:solidFill>
                <a:srgbClr val="080808"/>
              </a:solidFill>
              <a:latin typeface="楷体" panose="02010609060101010101" pitchFamily="49" charset="-122"/>
              <a:ea typeface="楷体" panose="02010609060101010101" pitchFamily="49" charset="-122"/>
            </a:endParaRPr>
          </a:p>
        </p:txBody>
      </p:sp>
      <p:pic>
        <p:nvPicPr>
          <p:cNvPr id="4" name="图片 3"/>
          <p:cNvPicPr/>
          <p:nvPr/>
        </p:nvPicPr>
        <p:blipFill>
          <a:blip r:embed="rId6">
            <a:extLst>
              <a:ext uri="{28A0092B-C50C-407E-A947-70E740481C1C}">
                <a14:useLocalDpi xmlns:a14="http://schemas.microsoft.com/office/drawing/2010/main" val="0"/>
              </a:ext>
            </a:extLst>
          </a:blip>
          <a:stretch>
            <a:fillRect/>
          </a:stretch>
        </p:blipFill>
        <p:spPr>
          <a:xfrm>
            <a:off x="467544" y="1834650"/>
            <a:ext cx="7673018" cy="4772877"/>
          </a:xfrm>
          <a:prstGeom prst="rect">
            <a:avLst/>
          </a:prstGeom>
        </p:spPr>
      </p:pic>
      <p:pic>
        <p:nvPicPr>
          <p:cNvPr id="5" name="图片 4"/>
          <p:cNvPicPr>
            <a:picLocks noChangeAspect="1"/>
          </p:cNvPicPr>
          <p:nvPr/>
        </p:nvPicPr>
        <p:blipFill>
          <a:blip r:embed="rId7"/>
          <a:stretch>
            <a:fillRect/>
          </a:stretch>
        </p:blipFill>
        <p:spPr>
          <a:xfrm>
            <a:off x="5400505" y="0"/>
            <a:ext cx="3780008" cy="2636912"/>
          </a:xfrm>
          <a:prstGeom prst="rect">
            <a:avLst/>
          </a:prstGeom>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1" y="-10954"/>
            <a:ext cx="5400506" cy="1631216"/>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zh-CN" altLang="en-US" sz="2000" dirty="0">
                <a:solidFill>
                  <a:srgbClr val="080808"/>
                </a:solidFill>
                <a:latin typeface="楷体" panose="02010609060101010101" pitchFamily="49" charset="-122"/>
                <a:ea typeface="楷体" panose="02010609060101010101" pitchFamily="49" charset="-122"/>
              </a:rPr>
              <a:t>如上图所示，解空间树中的有些分枝结点的总重量已超过了</a:t>
            </a:r>
            <a:r>
              <a:rPr lang="en-US" altLang="zh-CN" sz="2000" dirty="0">
                <a:solidFill>
                  <a:srgbClr val="080808"/>
                </a:solidFill>
                <a:latin typeface="楷体" panose="02010609060101010101" pitchFamily="49" charset="-122"/>
                <a:ea typeface="楷体" panose="02010609060101010101" pitchFamily="49" charset="-122"/>
              </a:rPr>
              <a:t>c</a:t>
            </a:r>
            <a:r>
              <a:rPr lang="zh-CN" altLang="en-US" sz="2000" dirty="0">
                <a:solidFill>
                  <a:srgbClr val="080808"/>
                </a:solidFill>
                <a:latin typeface="楷体" panose="02010609060101010101" pitchFamily="49" charset="-122"/>
                <a:ea typeface="楷体" panose="02010609060101010101" pitchFamily="49" charset="-122"/>
              </a:rPr>
              <a:t>，就无需再继续搜索了，可以在此处设置约束函数，即装入背包物品的重量之和</a:t>
            </a:r>
            <a:r>
              <a:rPr lang="en-US" altLang="zh-CN" sz="2000" dirty="0">
                <a:solidFill>
                  <a:srgbClr val="080808"/>
                </a:solidFill>
                <a:latin typeface="楷体" panose="02010609060101010101" pitchFamily="49" charset="-122"/>
                <a:ea typeface="楷体" panose="02010609060101010101" pitchFamily="49" charset="-122"/>
              </a:rPr>
              <a:t>&lt;c</a:t>
            </a:r>
            <a:r>
              <a:rPr lang="zh-CN" altLang="en-US" sz="2000" dirty="0">
                <a:solidFill>
                  <a:srgbClr val="080808"/>
                </a:solidFill>
                <a:latin typeface="楷体" panose="02010609060101010101" pitchFamily="49" charset="-122"/>
                <a:ea typeface="楷体" panose="02010609060101010101" pitchFamily="49" charset="-122"/>
              </a:rPr>
              <a:t>，运用它对解空间树进行剪枝，剪枝后的解空间树如下图所示。</a:t>
            </a:r>
            <a:endParaRPr lang="zh-CN" altLang="en-US" sz="2000" dirty="0">
              <a:solidFill>
                <a:srgbClr val="080808"/>
              </a:solidFill>
              <a:latin typeface="楷体" panose="02010609060101010101" pitchFamily="49" charset="-122"/>
              <a:ea typeface="楷体" panose="02010609060101010101" pitchFamily="49" charset="-122"/>
            </a:endParaRPr>
          </a:p>
        </p:txBody>
      </p:sp>
      <p:pic>
        <p:nvPicPr>
          <p:cNvPr id="5" name="图片 4"/>
          <p:cNvPicPr>
            <a:picLocks noChangeAspect="1"/>
          </p:cNvPicPr>
          <p:nvPr/>
        </p:nvPicPr>
        <p:blipFill>
          <a:blip r:embed="rId6"/>
          <a:stretch>
            <a:fillRect/>
          </a:stretch>
        </p:blipFill>
        <p:spPr>
          <a:xfrm>
            <a:off x="5400505" y="0"/>
            <a:ext cx="3780008" cy="2636912"/>
          </a:xfrm>
          <a:prstGeom prst="rect">
            <a:avLst/>
          </a:prstGeom>
        </p:spPr>
      </p:pic>
      <p:pic>
        <p:nvPicPr>
          <p:cNvPr id="6" name="图片 5"/>
          <p:cNvPicPr/>
          <p:nvPr/>
        </p:nvPicPr>
        <p:blipFill>
          <a:blip r:embed="rId7">
            <a:extLst>
              <a:ext uri="{28A0092B-C50C-407E-A947-70E740481C1C}">
                <a14:useLocalDpi xmlns:a14="http://schemas.microsoft.com/office/drawing/2010/main" val="0"/>
              </a:ext>
            </a:extLst>
          </a:blip>
          <a:stretch>
            <a:fillRect/>
          </a:stretch>
        </p:blipFill>
        <p:spPr>
          <a:xfrm>
            <a:off x="107504" y="2636912"/>
            <a:ext cx="8876050" cy="3984510"/>
          </a:xfrm>
          <a:prstGeom prst="rect">
            <a:avLst/>
          </a:prstGeom>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116351" y="1493495"/>
            <a:ext cx="8874126"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例</a:t>
            </a:r>
            <a:r>
              <a:rPr lang="en-US" altLang="zh-CN" sz="2400" dirty="0">
                <a:solidFill>
                  <a:srgbClr val="080808"/>
                </a:solidFill>
                <a:latin typeface="楷体" panose="02010609060101010101" pitchFamily="49" charset="-122"/>
                <a:ea typeface="楷体" panose="02010609060101010101" pitchFamily="49" charset="-122"/>
              </a:rPr>
              <a:t>6.1】</a:t>
            </a:r>
            <a:r>
              <a:rPr lang="zh-CN" altLang="en-US" sz="2400" dirty="0">
                <a:solidFill>
                  <a:srgbClr val="080808"/>
                </a:solidFill>
                <a:latin typeface="楷体" panose="02010609060101010101" pitchFamily="49" charset="-122"/>
                <a:ea typeface="楷体" panose="02010609060101010101" pitchFamily="49" charset="-122"/>
              </a:rPr>
              <a:t>子集和问题。</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问题描述：现有正整数集</a:t>
            </a:r>
            <a:r>
              <a:rPr lang="en-US" altLang="zh-CN" sz="2400" dirty="0">
                <a:solidFill>
                  <a:srgbClr val="080808"/>
                </a:solidFill>
                <a:latin typeface="楷体" panose="02010609060101010101" pitchFamily="49" charset="-122"/>
                <a:ea typeface="楷体" panose="02010609060101010101" pitchFamily="49" charset="-122"/>
              </a:rPr>
              <a:t>z=</a:t>
            </a: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z1,z2,…,</a:t>
            </a:r>
            <a:r>
              <a:rPr lang="en-US" altLang="zh-CN" sz="2400" dirty="0" err="1">
                <a:solidFill>
                  <a:srgbClr val="080808"/>
                </a:solidFill>
                <a:latin typeface="楷体" panose="02010609060101010101" pitchFamily="49" charset="-122"/>
                <a:ea typeface="楷体" panose="02010609060101010101" pitchFamily="49" charset="-122"/>
              </a:rPr>
              <a:t>zn</a:t>
            </a:r>
            <a:r>
              <a:rPr lang="zh-CN" altLang="en-US" sz="2400" dirty="0">
                <a:solidFill>
                  <a:srgbClr val="080808"/>
                </a:solidFill>
                <a:latin typeface="楷体" panose="02010609060101010101" pitchFamily="49" charset="-122"/>
                <a:ea typeface="楷体" panose="02010609060101010101" pitchFamily="49" charset="-122"/>
              </a:rPr>
              <a:t>），其中各数据元素的值不相等，给定一个正数</a:t>
            </a:r>
            <a:r>
              <a:rPr lang="en-US" altLang="zh-CN" sz="2400" dirty="0">
                <a:solidFill>
                  <a:srgbClr val="080808"/>
                </a:solidFill>
                <a:latin typeface="楷体" panose="02010609060101010101" pitchFamily="49" charset="-122"/>
                <a:ea typeface="楷体" panose="02010609060101010101" pitchFamily="49" charset="-122"/>
              </a:rPr>
              <a:t>c</a:t>
            </a:r>
            <a:r>
              <a:rPr lang="zh-CN" altLang="en-US" sz="2400" dirty="0">
                <a:solidFill>
                  <a:srgbClr val="080808"/>
                </a:solidFill>
                <a:latin typeface="楷体" panose="02010609060101010101" pitchFamily="49" charset="-122"/>
                <a:ea typeface="楷体" panose="02010609060101010101" pitchFamily="49" charset="-122"/>
              </a:rPr>
              <a:t>，请设计算法找出</a:t>
            </a:r>
            <a:r>
              <a:rPr lang="en-US" altLang="zh-CN" sz="2400" dirty="0">
                <a:solidFill>
                  <a:srgbClr val="080808"/>
                </a:solidFill>
                <a:latin typeface="楷体" panose="02010609060101010101" pitchFamily="49" charset="-122"/>
                <a:ea typeface="楷体" panose="02010609060101010101" pitchFamily="49" charset="-122"/>
              </a:rPr>
              <a:t>z</a:t>
            </a:r>
            <a:r>
              <a:rPr lang="zh-CN" altLang="en-US" sz="2400" dirty="0">
                <a:solidFill>
                  <a:srgbClr val="080808"/>
                </a:solidFill>
                <a:latin typeface="楷体" panose="02010609060101010101" pitchFamily="49" charset="-122"/>
                <a:ea typeface="楷体" panose="02010609060101010101" pitchFamily="49" charset="-122"/>
              </a:rPr>
              <a:t>的子集</a:t>
            </a:r>
            <a:r>
              <a:rPr lang="en-US" altLang="zh-CN" sz="2400" dirty="0">
                <a:solidFill>
                  <a:srgbClr val="080808"/>
                </a:solidFill>
                <a:latin typeface="楷体" panose="02010609060101010101" pitchFamily="49" charset="-122"/>
                <a:ea typeface="楷体" panose="02010609060101010101" pitchFamily="49" charset="-122"/>
              </a:rPr>
              <a:t>t</a:t>
            </a:r>
            <a:r>
              <a:rPr lang="zh-CN" altLang="en-US" sz="2400" dirty="0">
                <a:solidFill>
                  <a:srgbClr val="080808"/>
                </a:solidFill>
                <a:latin typeface="楷体" panose="02010609060101010101" pitchFamily="49" charset="-122"/>
                <a:ea typeface="楷体" panose="02010609060101010101" pitchFamily="49" charset="-122"/>
              </a:rPr>
              <a:t>，使该子集中所有元素的和等于</a:t>
            </a:r>
            <a:r>
              <a:rPr lang="en-US" altLang="zh-CN" sz="2400" dirty="0">
                <a:solidFill>
                  <a:srgbClr val="080808"/>
                </a:solidFill>
                <a:latin typeface="楷体" panose="02010609060101010101" pitchFamily="49" charset="-122"/>
                <a:ea typeface="楷体" panose="02010609060101010101" pitchFamily="49" charset="-122"/>
              </a:rPr>
              <a:t>c</a:t>
            </a:r>
            <a:r>
              <a:rPr lang="zh-CN" altLang="en-US" sz="2400" dirty="0">
                <a:solidFill>
                  <a:srgbClr val="080808"/>
                </a:solidFill>
                <a:latin typeface="楷体" panose="02010609060101010101" pitchFamily="49" charset="-122"/>
                <a:ea typeface="楷体" panose="02010609060101010101" pitchFamily="49" charset="-122"/>
              </a:rPr>
              <a:t>。</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例：已知</a:t>
            </a:r>
            <a:r>
              <a:rPr lang="en-US" altLang="zh-CN" sz="2400" dirty="0">
                <a:solidFill>
                  <a:srgbClr val="080808"/>
                </a:solidFill>
                <a:latin typeface="楷体" panose="02010609060101010101" pitchFamily="49" charset="-122"/>
                <a:ea typeface="楷体" panose="02010609060101010101" pitchFamily="49" charset="-122"/>
              </a:rPr>
              <a:t>n=4</a:t>
            </a: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z=</a:t>
            </a: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16,12,28,7</a:t>
            </a: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c=35</a:t>
            </a:r>
            <a:r>
              <a:rPr lang="zh-CN" altLang="en-US" sz="2400" dirty="0">
                <a:solidFill>
                  <a:srgbClr val="080808"/>
                </a:solidFill>
                <a:latin typeface="楷体" panose="02010609060101010101" pitchFamily="49" charset="-122"/>
                <a:ea typeface="楷体" panose="02010609060101010101" pitchFamily="49" charset="-122"/>
              </a:rPr>
              <a:t>。</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则所求子集为：（</a:t>
            </a:r>
            <a:r>
              <a:rPr lang="en-US" altLang="zh-CN" sz="2400" dirty="0">
                <a:solidFill>
                  <a:srgbClr val="080808"/>
                </a:solidFill>
                <a:latin typeface="楷体" panose="02010609060101010101" pitchFamily="49" charset="-122"/>
                <a:ea typeface="楷体" panose="02010609060101010101" pitchFamily="49" charset="-122"/>
              </a:rPr>
              <a:t>16,12,7</a:t>
            </a:r>
            <a:r>
              <a:rPr lang="zh-CN" altLang="en-US" sz="2400" dirty="0">
                <a:solidFill>
                  <a:srgbClr val="080808"/>
                </a:solidFill>
                <a:latin typeface="楷体" panose="02010609060101010101" pitchFamily="49" charset="-122"/>
                <a:ea typeface="楷体" panose="02010609060101010101" pitchFamily="49" charset="-122"/>
              </a:rPr>
              <a:t>）和（</a:t>
            </a:r>
            <a:r>
              <a:rPr lang="en-US" altLang="zh-CN" sz="2400" dirty="0">
                <a:solidFill>
                  <a:srgbClr val="080808"/>
                </a:solidFill>
                <a:latin typeface="楷体" panose="02010609060101010101" pitchFamily="49" charset="-122"/>
                <a:ea typeface="楷体" panose="02010609060101010101" pitchFamily="49" charset="-122"/>
              </a:rPr>
              <a:t>28,7</a:t>
            </a:r>
            <a:r>
              <a:rPr lang="zh-CN" altLang="en-US"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问题求解：本题采用回朔法策略。首先构造解空间树，如下图</a:t>
            </a:r>
            <a:r>
              <a:rPr lang="en-US" altLang="zh-CN" sz="2400" dirty="0">
                <a:solidFill>
                  <a:srgbClr val="080808"/>
                </a:solidFill>
                <a:latin typeface="楷体" panose="02010609060101010101" pitchFamily="49" charset="-122"/>
                <a:ea typeface="楷体" panose="02010609060101010101" pitchFamily="49" charset="-122"/>
              </a:rPr>
              <a:t>6.5</a:t>
            </a:r>
            <a:r>
              <a:rPr lang="zh-CN" altLang="en-US" sz="2400" dirty="0">
                <a:solidFill>
                  <a:srgbClr val="080808"/>
                </a:solidFill>
                <a:latin typeface="楷体" panose="02010609060101010101" pitchFamily="49" charset="-122"/>
                <a:ea typeface="楷体" panose="02010609060101010101" pitchFamily="49" charset="-122"/>
              </a:rPr>
              <a:t>所示：第</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层到第</a:t>
            </a: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层间的边表示对元素</a:t>
            </a:r>
            <a:r>
              <a:rPr lang="en-US" altLang="zh-CN" sz="2400" dirty="0">
                <a:solidFill>
                  <a:srgbClr val="080808"/>
                </a:solidFill>
                <a:latin typeface="楷体" panose="02010609060101010101" pitchFamily="49" charset="-122"/>
                <a:ea typeface="楷体" panose="02010609060101010101" pitchFamily="49" charset="-122"/>
              </a:rPr>
              <a:t>z1</a:t>
            </a:r>
            <a:r>
              <a:rPr lang="zh-CN" altLang="en-US" sz="2400" dirty="0">
                <a:solidFill>
                  <a:srgbClr val="080808"/>
                </a:solidFill>
                <a:latin typeface="楷体" panose="02010609060101010101" pitchFamily="49" charset="-122"/>
                <a:ea typeface="楷体" panose="02010609060101010101" pitchFamily="49" charset="-122"/>
              </a:rPr>
              <a:t>的选择，左分支的</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表示选择</a:t>
            </a:r>
            <a:r>
              <a:rPr lang="en-US" altLang="zh-CN" sz="2400" dirty="0">
                <a:solidFill>
                  <a:srgbClr val="080808"/>
                </a:solidFill>
                <a:latin typeface="楷体" panose="02010609060101010101" pitchFamily="49" charset="-122"/>
                <a:ea typeface="楷体" panose="02010609060101010101" pitchFamily="49" charset="-122"/>
              </a:rPr>
              <a:t>z1</a:t>
            </a:r>
            <a:r>
              <a:rPr lang="zh-CN" altLang="en-US" sz="2400" dirty="0">
                <a:solidFill>
                  <a:srgbClr val="080808"/>
                </a:solidFill>
                <a:latin typeface="楷体" panose="02010609060101010101" pitchFamily="49" charset="-122"/>
                <a:ea typeface="楷体" panose="02010609060101010101" pitchFamily="49" charset="-122"/>
              </a:rPr>
              <a:t>，右分支的</a:t>
            </a:r>
            <a:r>
              <a:rPr lang="en-US" altLang="zh-CN" sz="2400" dirty="0">
                <a:solidFill>
                  <a:srgbClr val="080808"/>
                </a:solidFill>
                <a:latin typeface="楷体" panose="02010609060101010101" pitchFamily="49" charset="-122"/>
                <a:ea typeface="楷体" panose="02010609060101010101" pitchFamily="49" charset="-122"/>
              </a:rPr>
              <a:t>0</a:t>
            </a:r>
            <a:r>
              <a:rPr lang="zh-CN" altLang="en-US" sz="2400" dirty="0">
                <a:solidFill>
                  <a:srgbClr val="080808"/>
                </a:solidFill>
                <a:latin typeface="楷体" panose="02010609060101010101" pitchFamily="49" charset="-122"/>
                <a:ea typeface="楷体" panose="02010609060101010101" pitchFamily="49" charset="-122"/>
              </a:rPr>
              <a:t>表示不选择</a:t>
            </a:r>
            <a:r>
              <a:rPr lang="en-US" altLang="zh-CN" sz="2400" dirty="0">
                <a:solidFill>
                  <a:srgbClr val="080808"/>
                </a:solidFill>
                <a:latin typeface="楷体" panose="02010609060101010101" pitchFamily="49" charset="-122"/>
                <a:ea typeface="楷体" panose="02010609060101010101" pitchFamily="49" charset="-122"/>
              </a:rPr>
              <a:t>z</a:t>
            </a:r>
            <a:r>
              <a:rPr lang="zh-CN" altLang="en-US" sz="2400" dirty="0">
                <a:solidFill>
                  <a:srgbClr val="080808"/>
                </a:solidFill>
                <a:latin typeface="楷体" panose="02010609060101010101" pitchFamily="49" charset="-122"/>
                <a:ea typeface="楷体" panose="02010609060101010101" pitchFamily="49" charset="-122"/>
              </a:rPr>
              <a:t>，第</a:t>
            </a: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层到第</a:t>
            </a:r>
            <a:r>
              <a:rPr lang="en-US" altLang="zh-CN" sz="2400" dirty="0">
                <a:solidFill>
                  <a:srgbClr val="080808"/>
                </a:solidFill>
                <a:latin typeface="楷体" panose="02010609060101010101" pitchFamily="49" charset="-122"/>
                <a:ea typeface="楷体" panose="02010609060101010101" pitchFamily="49" charset="-122"/>
              </a:rPr>
              <a:t>3</a:t>
            </a:r>
            <a:r>
              <a:rPr lang="zh-CN" altLang="en-US" sz="2400" dirty="0">
                <a:solidFill>
                  <a:srgbClr val="080808"/>
                </a:solidFill>
                <a:latin typeface="楷体" panose="02010609060101010101" pitchFamily="49" charset="-122"/>
                <a:ea typeface="楷体" panose="02010609060101010101" pitchFamily="49" charset="-122"/>
              </a:rPr>
              <a:t>层间的边表示对元素</a:t>
            </a:r>
            <a:r>
              <a:rPr lang="en-US" altLang="zh-CN" sz="2400" dirty="0">
                <a:solidFill>
                  <a:srgbClr val="080808"/>
                </a:solidFill>
                <a:latin typeface="楷体" panose="02010609060101010101" pitchFamily="49" charset="-122"/>
                <a:ea typeface="楷体" panose="02010609060101010101" pitchFamily="49" charset="-122"/>
              </a:rPr>
              <a:t>z2</a:t>
            </a:r>
            <a:r>
              <a:rPr lang="zh-CN" altLang="en-US" sz="2400" dirty="0">
                <a:solidFill>
                  <a:srgbClr val="080808"/>
                </a:solidFill>
                <a:latin typeface="楷体" panose="02010609060101010101" pitchFamily="49" charset="-122"/>
                <a:ea typeface="楷体" panose="02010609060101010101" pitchFamily="49" charset="-122"/>
              </a:rPr>
              <a:t>的选择，左分支的</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表示选择</a:t>
            </a:r>
            <a:r>
              <a:rPr lang="en-US" altLang="zh-CN" sz="2400" dirty="0">
                <a:solidFill>
                  <a:srgbClr val="080808"/>
                </a:solidFill>
                <a:latin typeface="楷体" panose="02010609060101010101" pitchFamily="49" charset="-122"/>
                <a:ea typeface="楷体" panose="02010609060101010101" pitchFamily="49" charset="-122"/>
              </a:rPr>
              <a:t>z2</a:t>
            </a:r>
            <a:r>
              <a:rPr lang="zh-CN" altLang="en-US" sz="2400" dirty="0">
                <a:solidFill>
                  <a:srgbClr val="080808"/>
                </a:solidFill>
                <a:latin typeface="楷体" panose="02010609060101010101" pitchFamily="49" charset="-122"/>
                <a:ea typeface="楷体" panose="02010609060101010101" pitchFamily="49" charset="-122"/>
              </a:rPr>
              <a:t>，右分支的</a:t>
            </a:r>
            <a:r>
              <a:rPr lang="en-US" altLang="zh-CN" sz="2400" dirty="0">
                <a:solidFill>
                  <a:srgbClr val="080808"/>
                </a:solidFill>
                <a:latin typeface="楷体" panose="02010609060101010101" pitchFamily="49" charset="-122"/>
                <a:ea typeface="楷体" panose="02010609060101010101" pitchFamily="49" charset="-122"/>
              </a:rPr>
              <a:t>0</a:t>
            </a:r>
            <a:r>
              <a:rPr lang="zh-CN" altLang="en-US" sz="2400" dirty="0">
                <a:solidFill>
                  <a:srgbClr val="080808"/>
                </a:solidFill>
                <a:latin typeface="楷体" panose="02010609060101010101" pitchFamily="49" charset="-122"/>
                <a:ea typeface="楷体" panose="02010609060101010101" pitchFamily="49" charset="-122"/>
              </a:rPr>
              <a:t>表示不选择</a:t>
            </a:r>
            <a:r>
              <a:rPr lang="en-US" altLang="zh-CN" sz="2400" dirty="0">
                <a:solidFill>
                  <a:srgbClr val="080808"/>
                </a:solidFill>
                <a:latin typeface="楷体" panose="02010609060101010101" pitchFamily="49" charset="-122"/>
                <a:ea typeface="楷体" panose="02010609060101010101" pitchFamily="49" charset="-122"/>
              </a:rPr>
              <a:t>z2</a:t>
            </a:r>
            <a:r>
              <a:rPr lang="zh-CN" altLang="en-US" sz="2400" dirty="0">
                <a:solidFill>
                  <a:srgbClr val="080808"/>
                </a:solidFill>
                <a:latin typeface="楷体" panose="02010609060101010101" pitchFamily="49" charset="-122"/>
                <a:ea typeface="楷体" panose="02010609060101010101" pitchFamily="49" charset="-122"/>
              </a:rPr>
              <a:t>，第</a:t>
            </a:r>
            <a:r>
              <a:rPr lang="en-US" altLang="zh-CN" sz="2400" dirty="0">
                <a:solidFill>
                  <a:srgbClr val="080808"/>
                </a:solidFill>
                <a:latin typeface="楷体" panose="02010609060101010101" pitchFamily="49" charset="-122"/>
                <a:ea typeface="楷体" panose="02010609060101010101" pitchFamily="49" charset="-122"/>
              </a:rPr>
              <a:t>3</a:t>
            </a:r>
            <a:r>
              <a:rPr lang="zh-CN" altLang="en-US" sz="2400" dirty="0">
                <a:solidFill>
                  <a:srgbClr val="080808"/>
                </a:solidFill>
                <a:latin typeface="楷体" panose="02010609060101010101" pitchFamily="49" charset="-122"/>
                <a:ea typeface="楷体" panose="02010609060101010101" pitchFamily="49" charset="-122"/>
              </a:rPr>
              <a:t>层到第</a:t>
            </a:r>
            <a:r>
              <a:rPr lang="en-US" altLang="zh-CN" sz="2400" dirty="0">
                <a:solidFill>
                  <a:srgbClr val="080808"/>
                </a:solidFill>
                <a:latin typeface="楷体" panose="02010609060101010101" pitchFamily="49" charset="-122"/>
                <a:ea typeface="楷体" panose="02010609060101010101" pitchFamily="49" charset="-122"/>
              </a:rPr>
              <a:t>4</a:t>
            </a:r>
            <a:r>
              <a:rPr lang="zh-CN" altLang="en-US" sz="2400" dirty="0">
                <a:solidFill>
                  <a:srgbClr val="080808"/>
                </a:solidFill>
                <a:latin typeface="楷体" panose="02010609060101010101" pitchFamily="49" charset="-122"/>
                <a:ea typeface="楷体" panose="02010609060101010101" pitchFamily="49" charset="-122"/>
              </a:rPr>
              <a:t>层间的边表示对元素</a:t>
            </a:r>
            <a:r>
              <a:rPr lang="en-US" altLang="zh-CN" sz="2400" dirty="0">
                <a:solidFill>
                  <a:srgbClr val="080808"/>
                </a:solidFill>
                <a:latin typeface="楷体" panose="02010609060101010101" pitchFamily="49" charset="-122"/>
                <a:ea typeface="楷体" panose="02010609060101010101" pitchFamily="49" charset="-122"/>
              </a:rPr>
              <a:t>z3</a:t>
            </a:r>
            <a:r>
              <a:rPr lang="zh-CN" altLang="en-US" sz="2400" dirty="0">
                <a:solidFill>
                  <a:srgbClr val="080808"/>
                </a:solidFill>
                <a:latin typeface="楷体" panose="02010609060101010101" pitchFamily="49" charset="-122"/>
                <a:ea typeface="楷体" panose="02010609060101010101" pitchFamily="49" charset="-122"/>
              </a:rPr>
              <a:t>的选择，左分支的</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表示选择</a:t>
            </a:r>
            <a:r>
              <a:rPr lang="en-US" altLang="zh-CN" sz="2400" dirty="0">
                <a:solidFill>
                  <a:srgbClr val="080808"/>
                </a:solidFill>
                <a:latin typeface="楷体" panose="02010609060101010101" pitchFamily="49" charset="-122"/>
                <a:ea typeface="楷体" panose="02010609060101010101" pitchFamily="49" charset="-122"/>
              </a:rPr>
              <a:t>z3</a:t>
            </a:r>
            <a:r>
              <a:rPr lang="zh-CN" altLang="en-US" sz="2400" dirty="0">
                <a:solidFill>
                  <a:srgbClr val="080808"/>
                </a:solidFill>
                <a:latin typeface="楷体" panose="02010609060101010101" pitchFamily="49" charset="-122"/>
                <a:ea typeface="楷体" panose="02010609060101010101" pitchFamily="49" charset="-122"/>
              </a:rPr>
              <a:t>，右分支的</a:t>
            </a:r>
            <a:r>
              <a:rPr lang="en-US" altLang="zh-CN" sz="2400" dirty="0">
                <a:solidFill>
                  <a:srgbClr val="080808"/>
                </a:solidFill>
                <a:latin typeface="楷体" panose="02010609060101010101" pitchFamily="49" charset="-122"/>
                <a:ea typeface="楷体" panose="02010609060101010101" pitchFamily="49" charset="-122"/>
              </a:rPr>
              <a:t>0</a:t>
            </a:r>
            <a:r>
              <a:rPr lang="zh-CN" altLang="en-US" sz="2400" dirty="0">
                <a:solidFill>
                  <a:srgbClr val="080808"/>
                </a:solidFill>
                <a:latin typeface="楷体" panose="02010609060101010101" pitchFamily="49" charset="-122"/>
                <a:ea typeface="楷体" panose="02010609060101010101" pitchFamily="49" charset="-122"/>
              </a:rPr>
              <a:t>表示不选择</a:t>
            </a:r>
            <a:r>
              <a:rPr lang="en-US" altLang="zh-CN" sz="2400" dirty="0">
                <a:solidFill>
                  <a:srgbClr val="080808"/>
                </a:solidFill>
                <a:latin typeface="楷体" panose="02010609060101010101" pitchFamily="49" charset="-122"/>
                <a:ea typeface="楷体" panose="02010609060101010101" pitchFamily="49" charset="-122"/>
              </a:rPr>
              <a:t>z3</a:t>
            </a:r>
            <a:r>
              <a:rPr lang="zh-CN" altLang="en-US" sz="2400" dirty="0">
                <a:solidFill>
                  <a:srgbClr val="080808"/>
                </a:solidFill>
                <a:latin typeface="楷体" panose="02010609060101010101" pitchFamily="49" charset="-122"/>
                <a:ea typeface="楷体" panose="02010609060101010101" pitchFamily="49" charset="-122"/>
              </a:rPr>
              <a:t>，第</a:t>
            </a:r>
            <a:r>
              <a:rPr lang="en-US" altLang="zh-CN" sz="2400" dirty="0">
                <a:solidFill>
                  <a:srgbClr val="080808"/>
                </a:solidFill>
                <a:latin typeface="楷体" panose="02010609060101010101" pitchFamily="49" charset="-122"/>
                <a:ea typeface="楷体" panose="02010609060101010101" pitchFamily="49" charset="-122"/>
              </a:rPr>
              <a:t>3</a:t>
            </a:r>
            <a:r>
              <a:rPr lang="zh-CN" altLang="en-US" sz="2400" dirty="0">
                <a:solidFill>
                  <a:srgbClr val="080808"/>
                </a:solidFill>
                <a:latin typeface="楷体" panose="02010609060101010101" pitchFamily="49" charset="-122"/>
                <a:ea typeface="楷体" panose="02010609060101010101" pitchFamily="49" charset="-122"/>
              </a:rPr>
              <a:t>层到第</a:t>
            </a:r>
            <a:r>
              <a:rPr lang="en-US" altLang="zh-CN" sz="2400" dirty="0">
                <a:solidFill>
                  <a:srgbClr val="080808"/>
                </a:solidFill>
                <a:latin typeface="楷体" panose="02010609060101010101" pitchFamily="49" charset="-122"/>
                <a:ea typeface="楷体" panose="02010609060101010101" pitchFamily="49" charset="-122"/>
              </a:rPr>
              <a:t>4</a:t>
            </a:r>
            <a:r>
              <a:rPr lang="zh-CN" altLang="en-US" sz="2400" dirty="0">
                <a:solidFill>
                  <a:srgbClr val="080808"/>
                </a:solidFill>
                <a:latin typeface="楷体" panose="02010609060101010101" pitchFamily="49" charset="-122"/>
                <a:ea typeface="楷体" panose="02010609060101010101" pitchFamily="49" charset="-122"/>
              </a:rPr>
              <a:t>层间的边表示对元素</a:t>
            </a:r>
            <a:r>
              <a:rPr lang="en-US" altLang="zh-CN" sz="2400" dirty="0">
                <a:solidFill>
                  <a:srgbClr val="080808"/>
                </a:solidFill>
                <a:latin typeface="楷体" panose="02010609060101010101" pitchFamily="49" charset="-122"/>
                <a:ea typeface="楷体" panose="02010609060101010101" pitchFamily="49" charset="-122"/>
              </a:rPr>
              <a:t>z4</a:t>
            </a:r>
            <a:r>
              <a:rPr lang="zh-CN" altLang="en-US" sz="2400" dirty="0">
                <a:solidFill>
                  <a:srgbClr val="080808"/>
                </a:solidFill>
                <a:latin typeface="楷体" panose="02010609060101010101" pitchFamily="49" charset="-122"/>
                <a:ea typeface="楷体" panose="02010609060101010101" pitchFamily="49" charset="-122"/>
              </a:rPr>
              <a:t>的选择，左分支的</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表示选择</a:t>
            </a:r>
            <a:r>
              <a:rPr lang="en-US" altLang="zh-CN" sz="2400" dirty="0">
                <a:solidFill>
                  <a:srgbClr val="080808"/>
                </a:solidFill>
                <a:latin typeface="楷体" panose="02010609060101010101" pitchFamily="49" charset="-122"/>
                <a:ea typeface="楷体" panose="02010609060101010101" pitchFamily="49" charset="-122"/>
              </a:rPr>
              <a:t>z4</a:t>
            </a:r>
            <a:r>
              <a:rPr lang="zh-CN" altLang="en-US" sz="2400" dirty="0">
                <a:solidFill>
                  <a:srgbClr val="080808"/>
                </a:solidFill>
                <a:latin typeface="楷体" panose="02010609060101010101" pitchFamily="49" charset="-122"/>
                <a:ea typeface="楷体" panose="02010609060101010101" pitchFamily="49" charset="-122"/>
              </a:rPr>
              <a:t>，右分支的</a:t>
            </a:r>
            <a:r>
              <a:rPr lang="en-US" altLang="zh-CN" sz="2400" dirty="0">
                <a:solidFill>
                  <a:srgbClr val="080808"/>
                </a:solidFill>
                <a:latin typeface="楷体" panose="02010609060101010101" pitchFamily="49" charset="-122"/>
                <a:ea typeface="楷体" panose="02010609060101010101" pitchFamily="49" charset="-122"/>
              </a:rPr>
              <a:t>0</a:t>
            </a:r>
            <a:r>
              <a:rPr lang="zh-CN" altLang="en-US" sz="2400" dirty="0">
                <a:solidFill>
                  <a:srgbClr val="080808"/>
                </a:solidFill>
                <a:latin typeface="楷体" panose="02010609060101010101" pitchFamily="49" charset="-122"/>
                <a:ea typeface="楷体" panose="02010609060101010101" pitchFamily="49" charset="-122"/>
              </a:rPr>
              <a:t>表示不选择</a:t>
            </a:r>
            <a:r>
              <a:rPr lang="en-US" altLang="zh-CN" sz="2400" dirty="0">
                <a:solidFill>
                  <a:srgbClr val="080808"/>
                </a:solidFill>
                <a:latin typeface="楷体" panose="02010609060101010101" pitchFamily="49" charset="-122"/>
                <a:ea typeface="楷体" panose="02010609060101010101" pitchFamily="49" charset="-122"/>
              </a:rPr>
              <a:t>z4</a:t>
            </a:r>
            <a:r>
              <a:rPr lang="zh-CN" altLang="en-US" sz="2400" dirty="0">
                <a:solidFill>
                  <a:srgbClr val="080808"/>
                </a:solidFill>
                <a:latin typeface="楷体" panose="02010609060101010101" pitchFamily="49" charset="-122"/>
                <a:ea typeface="楷体" panose="02010609060101010101" pitchFamily="49" charset="-122"/>
              </a:rPr>
              <a:t>，树中的</a:t>
            </a:r>
            <a:r>
              <a:rPr lang="en-US" altLang="zh-CN" sz="2400" dirty="0">
                <a:solidFill>
                  <a:srgbClr val="080808"/>
                </a:solidFill>
                <a:latin typeface="楷体" panose="02010609060101010101" pitchFamily="49" charset="-122"/>
                <a:ea typeface="楷体" panose="02010609060101010101" pitchFamily="49" charset="-122"/>
              </a:rPr>
              <a:t>15</a:t>
            </a:r>
            <a:r>
              <a:rPr lang="zh-CN" altLang="en-US" sz="2400" dirty="0">
                <a:solidFill>
                  <a:srgbClr val="080808"/>
                </a:solidFill>
                <a:latin typeface="楷体" panose="02010609060101010101" pitchFamily="49" charset="-122"/>
                <a:ea typeface="楷体" panose="02010609060101010101" pitchFamily="49" charset="-122"/>
              </a:rPr>
              <a:t>个叶子结点分别代表此问题的 </a:t>
            </a:r>
            <a:r>
              <a:rPr lang="en-US" altLang="zh-CN" sz="2400" dirty="0">
                <a:solidFill>
                  <a:srgbClr val="080808"/>
                </a:solidFill>
                <a:latin typeface="楷体" panose="02010609060101010101" pitchFamily="49" charset="-122"/>
                <a:ea typeface="楷体" panose="02010609060101010101" pitchFamily="49" charset="-122"/>
              </a:rPr>
              <a:t>15</a:t>
            </a:r>
            <a:r>
              <a:rPr lang="zh-CN" altLang="en-US" sz="2400" dirty="0">
                <a:solidFill>
                  <a:srgbClr val="080808"/>
                </a:solidFill>
                <a:latin typeface="楷体" panose="02010609060101010101" pitchFamily="49" charset="-122"/>
                <a:ea typeface="楷体" panose="02010609060101010101" pitchFamily="49" charset="-122"/>
              </a:rPr>
              <a:t>个可能解：</a:t>
            </a:r>
            <a:endParaRPr lang="zh-CN" altLang="en-US" sz="2400" dirty="0">
              <a:solidFill>
                <a:srgbClr val="080808"/>
              </a:solidFill>
              <a:latin typeface="楷体" panose="02010609060101010101" pitchFamily="49" charset="-122"/>
              <a:ea typeface="楷体" panose="02010609060101010101" pitchFamily="49" charset="-122"/>
            </a:endParaRPr>
          </a:p>
        </p:txBody>
      </p:sp>
      <p:sp>
        <p:nvSpPr>
          <p:cNvPr id="4" name="Text Box 3"/>
          <p:cNvSpPr txBox="1">
            <a:spLocks noChangeArrowheads="1"/>
          </p:cNvSpPr>
          <p:nvPr/>
        </p:nvSpPr>
        <p:spPr bwMode="auto">
          <a:xfrm>
            <a:off x="2123728" y="908720"/>
            <a:ext cx="4976520" cy="58477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6.2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回朔法示例</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6443663" y="6370638"/>
            <a:ext cx="2444750" cy="368300"/>
          </a:xfrm>
          <a:prstGeom prst="rect">
            <a:avLst/>
          </a:prstGeom>
          <a:noFill/>
        </p:spPr>
        <p:txBody>
          <a:bodyPr>
            <a:spAutoFit/>
          </a:bodyPr>
          <a:lstStyle/>
          <a:p>
            <a:pPr algn="r" eaLnBrk="1" hangingPunct="1">
              <a:buFont typeface="Arial" panose="020B0604020202020204" pitchFamily="34" charset="0"/>
              <a:buNone/>
              <a:defRPr/>
            </a:pPr>
            <a:r>
              <a:rPr lang="en-US" altLang="zh-CN">
                <a:solidFill>
                  <a:schemeClr val="bg2">
                    <a:lumMod val="25000"/>
                    <a:lumOff val="75000"/>
                  </a:schemeClr>
                </a:solidFill>
              </a:rPr>
              <a:t>4</a:t>
            </a:r>
            <a:endParaRPr lang="zh-CN" altLang="en-US">
              <a:solidFill>
                <a:schemeClr val="bg2">
                  <a:lumMod val="25000"/>
                  <a:lumOff val="75000"/>
                </a:schemeClr>
              </a:solidFill>
            </a:endParaRPr>
          </a:p>
        </p:txBody>
      </p:sp>
      <p:sp>
        <p:nvSpPr>
          <p:cNvPr id="14" name="文本框 13"/>
          <p:cNvSpPr txBox="1"/>
          <p:nvPr/>
        </p:nvSpPr>
        <p:spPr>
          <a:xfrm>
            <a:off x="755650" y="2093913"/>
            <a:ext cx="8010525" cy="646112"/>
          </a:xfrm>
          <a:prstGeom prst="rect">
            <a:avLst/>
          </a:prstGeom>
          <a:noFill/>
        </p:spPr>
        <p:txBody>
          <a:bodyPr>
            <a:spAutoFit/>
          </a:bodyPr>
          <a:lstStyle/>
          <a:p>
            <a:pPr>
              <a:defRPr/>
            </a:pPr>
            <a:r>
              <a:rPr lang="zh-CN" altLang="en-US">
                <a:solidFill>
                  <a:srgbClr val="000066"/>
                </a:solidFill>
                <a:latin typeface="+mj-ea"/>
                <a:ea typeface="+mj-ea"/>
              </a:rPr>
              <a:t>情景再现</a:t>
            </a:r>
            <a:r>
              <a:rPr lang="en-US" altLang="zh-CN" dirty="0">
                <a:solidFill>
                  <a:srgbClr val="000066"/>
                </a:solidFill>
                <a:latin typeface="+mj-ea"/>
                <a:ea typeface="+mj-ea"/>
              </a:rPr>
              <a:t>:</a:t>
            </a:r>
            <a:r>
              <a:rPr lang="zh-CN" altLang="en-US">
                <a:solidFill>
                  <a:srgbClr val="000066"/>
                </a:solidFill>
                <a:latin typeface="+mj-ea"/>
                <a:ea typeface="+mj-ea"/>
              </a:rPr>
              <a:t>小明过年和朋友一起进入迷宫，比赛看谁先从迷宫中走出来，请问小明靠什么方法来走出迷宫？</a:t>
            </a:r>
            <a:endParaRPr lang="zh-CN" altLang="en-US">
              <a:solidFill>
                <a:srgbClr val="000066"/>
              </a:solidFill>
              <a:latin typeface="+mj-ea"/>
              <a:ea typeface="+mj-ea"/>
            </a:endParaRPr>
          </a:p>
        </p:txBody>
      </p:sp>
      <p:pic>
        <p:nvPicPr>
          <p:cNvPr id="10245" name="图片 2"/>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484438" y="2997200"/>
            <a:ext cx="3600450"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p:cNvSpPr txBox="1"/>
          <p:nvPr/>
        </p:nvSpPr>
        <p:spPr>
          <a:xfrm>
            <a:off x="2484438" y="5157788"/>
            <a:ext cx="792162" cy="368300"/>
          </a:xfrm>
          <a:prstGeom prst="rect">
            <a:avLst/>
          </a:prstGeom>
          <a:noFill/>
        </p:spPr>
        <p:txBody>
          <a:bodyPr>
            <a:spAutoFit/>
          </a:bodyPr>
          <a:lstStyle/>
          <a:p>
            <a:pPr>
              <a:defRPr/>
            </a:pPr>
            <a:r>
              <a:rPr lang="zh-CN" altLang="en-US">
                <a:solidFill>
                  <a:srgbClr val="000066"/>
                </a:solidFill>
                <a:latin typeface="+mj-ea"/>
                <a:ea typeface="+mj-ea"/>
              </a:rPr>
              <a:t>小明</a:t>
            </a:r>
            <a:endParaRPr lang="zh-CN" altLang="en-US">
              <a:solidFill>
                <a:srgbClr val="000066"/>
              </a:solidFill>
              <a:latin typeface="+mj-ea"/>
              <a:ea typeface="+mj-ea"/>
            </a:endParaRPr>
          </a:p>
        </p:txBody>
      </p:sp>
      <p:sp>
        <p:nvSpPr>
          <p:cNvPr id="8" name="文本框 7"/>
          <p:cNvSpPr txBox="1"/>
          <p:nvPr/>
        </p:nvSpPr>
        <p:spPr>
          <a:xfrm>
            <a:off x="5508625" y="3929063"/>
            <a:ext cx="792163" cy="369887"/>
          </a:xfrm>
          <a:prstGeom prst="rect">
            <a:avLst/>
          </a:prstGeom>
          <a:noFill/>
        </p:spPr>
        <p:txBody>
          <a:bodyPr>
            <a:spAutoFit/>
          </a:bodyPr>
          <a:lstStyle/>
          <a:p>
            <a:pPr>
              <a:defRPr/>
            </a:pPr>
            <a:r>
              <a:rPr lang="zh-CN" altLang="en-US">
                <a:solidFill>
                  <a:srgbClr val="000066"/>
                </a:solidFill>
                <a:latin typeface="+mj-ea"/>
                <a:ea typeface="+mj-ea"/>
              </a:rPr>
              <a:t>出口</a:t>
            </a:r>
            <a:endParaRPr lang="zh-CN" altLang="en-US">
              <a:solidFill>
                <a:srgbClr val="000066"/>
              </a:solidFill>
              <a:latin typeface="+mj-ea"/>
              <a:ea typeface="+mj-ea"/>
            </a:endParaRPr>
          </a:p>
        </p:txBody>
      </p:sp>
      <p:cxnSp>
        <p:nvCxnSpPr>
          <p:cNvPr id="10248" name="直接连接符 5"/>
          <p:cNvCxnSpPr>
            <a:cxnSpLocks noChangeShapeType="1"/>
          </p:cNvCxnSpPr>
          <p:nvPr/>
        </p:nvCxnSpPr>
        <p:spPr bwMode="auto">
          <a:xfrm flipH="1" flipV="1">
            <a:off x="3613150" y="3324225"/>
            <a:ext cx="3175" cy="942975"/>
          </a:xfrm>
          <a:prstGeom prst="line">
            <a:avLst/>
          </a:prstGeom>
          <a:noFill/>
          <a:ln w="76200" algn="ctr">
            <a:solidFill>
              <a:schemeClr val="tx1"/>
            </a:solidFill>
            <a:round/>
          </a:ln>
          <a:extLst>
            <a:ext uri="{909E8E84-426E-40DD-AFC4-6F175D3DCCD1}">
              <a14:hiddenFill xmlns:a14="http://schemas.microsoft.com/office/drawing/2010/main">
                <a:noFill/>
              </a14:hiddenFill>
            </a:ext>
          </a:extLst>
        </p:spPr>
      </p:cxnSp>
      <p:cxnSp>
        <p:nvCxnSpPr>
          <p:cNvPr id="10249" name="直接连接符 12"/>
          <p:cNvCxnSpPr>
            <a:cxnSpLocks noChangeShapeType="1"/>
          </p:cNvCxnSpPr>
          <p:nvPr/>
        </p:nvCxnSpPr>
        <p:spPr bwMode="auto">
          <a:xfrm flipV="1">
            <a:off x="3613150" y="4870450"/>
            <a:ext cx="0" cy="471488"/>
          </a:xfrm>
          <a:prstGeom prst="line">
            <a:avLst/>
          </a:prstGeom>
          <a:noFill/>
          <a:ln w="76200" algn="ctr">
            <a:solidFill>
              <a:schemeClr val="tx1"/>
            </a:solidFill>
            <a:round/>
          </a:ln>
          <a:extLst>
            <a:ext uri="{909E8E84-426E-40DD-AFC4-6F175D3DCCD1}">
              <a14:hiddenFill xmlns:a14="http://schemas.microsoft.com/office/drawing/2010/main">
                <a:noFill/>
              </a14:hiddenFill>
            </a:ext>
          </a:extLst>
        </p:spPr>
      </p:cxnSp>
      <p:sp>
        <p:nvSpPr>
          <p:cNvPr id="15" name="文本框 14"/>
          <p:cNvSpPr txBox="1"/>
          <p:nvPr/>
        </p:nvSpPr>
        <p:spPr>
          <a:xfrm>
            <a:off x="3586163" y="3157538"/>
            <a:ext cx="792162" cy="368300"/>
          </a:xfrm>
          <a:prstGeom prst="rect">
            <a:avLst/>
          </a:prstGeom>
          <a:noFill/>
        </p:spPr>
        <p:txBody>
          <a:bodyPr>
            <a:spAutoFit/>
          </a:bodyPr>
          <a:lstStyle/>
          <a:p>
            <a:pPr>
              <a:defRPr/>
            </a:pPr>
            <a:r>
              <a:rPr lang="zh-CN" altLang="en-US">
                <a:solidFill>
                  <a:srgbClr val="FF0000"/>
                </a:solidFill>
                <a:latin typeface="+mj-ea"/>
                <a:ea typeface="+mj-ea"/>
              </a:rPr>
              <a:t>①</a:t>
            </a:r>
            <a:endParaRPr lang="zh-CN" altLang="en-US">
              <a:solidFill>
                <a:srgbClr val="FF0000"/>
              </a:solidFill>
              <a:latin typeface="+mj-ea"/>
              <a:ea typeface="+mj-ea"/>
            </a:endParaRPr>
          </a:p>
        </p:txBody>
      </p:sp>
      <p:sp>
        <p:nvSpPr>
          <p:cNvPr id="16" name="文本框 15"/>
          <p:cNvSpPr txBox="1"/>
          <p:nvPr/>
        </p:nvSpPr>
        <p:spPr>
          <a:xfrm>
            <a:off x="3586163" y="5138738"/>
            <a:ext cx="792162" cy="368300"/>
          </a:xfrm>
          <a:prstGeom prst="rect">
            <a:avLst/>
          </a:prstGeom>
          <a:noFill/>
        </p:spPr>
        <p:txBody>
          <a:bodyPr>
            <a:spAutoFit/>
          </a:bodyPr>
          <a:lstStyle/>
          <a:p>
            <a:pPr>
              <a:defRPr/>
            </a:pPr>
            <a:r>
              <a:rPr lang="zh-CN" altLang="en-US">
                <a:solidFill>
                  <a:srgbClr val="FF0000"/>
                </a:solidFill>
                <a:latin typeface="+mj-ea"/>
                <a:ea typeface="+mj-ea"/>
              </a:rPr>
              <a:t>②</a:t>
            </a:r>
            <a:endParaRPr lang="zh-CN" altLang="en-US">
              <a:solidFill>
                <a:srgbClr val="FF0000"/>
              </a:solidFill>
              <a:latin typeface="+mj-ea"/>
              <a:ea typeface="+mj-ea"/>
            </a:endParaRPr>
          </a:p>
        </p:txBody>
      </p:sp>
      <p:sp>
        <p:nvSpPr>
          <p:cNvPr id="17" name="文本框 16"/>
          <p:cNvSpPr txBox="1"/>
          <p:nvPr/>
        </p:nvSpPr>
        <p:spPr>
          <a:xfrm>
            <a:off x="3887788" y="3949700"/>
            <a:ext cx="792162" cy="369888"/>
          </a:xfrm>
          <a:prstGeom prst="rect">
            <a:avLst/>
          </a:prstGeom>
          <a:noFill/>
        </p:spPr>
        <p:txBody>
          <a:bodyPr>
            <a:spAutoFit/>
          </a:bodyPr>
          <a:lstStyle/>
          <a:p>
            <a:pPr>
              <a:defRPr/>
            </a:pPr>
            <a:r>
              <a:rPr lang="zh-CN" altLang="en-US">
                <a:solidFill>
                  <a:srgbClr val="FF0000"/>
                </a:solidFill>
                <a:latin typeface="+mj-ea"/>
                <a:ea typeface="+mj-ea"/>
              </a:rPr>
              <a:t>③</a:t>
            </a:r>
            <a:endParaRPr lang="zh-CN" altLang="en-US">
              <a:solidFill>
                <a:srgbClr val="FF0000"/>
              </a:solidFill>
              <a:latin typeface="+mj-ea"/>
              <a:ea typeface="+mj-ea"/>
            </a:endParaRPr>
          </a:p>
        </p:txBody>
      </p:sp>
    </p:spTree>
  </p:cSld>
  <p:clrMapOvr>
    <a:masterClrMapping/>
  </p:clrMapOvr>
  <p:transition spd="slow" advTm="109041"/>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p:nvPr/>
        </p:nvPicPr>
        <p:blipFill>
          <a:blip r:embed="rId1">
            <a:extLst>
              <a:ext uri="{28A0092B-C50C-407E-A947-70E740481C1C}">
                <a14:useLocalDpi xmlns:a14="http://schemas.microsoft.com/office/drawing/2010/main" val="0"/>
              </a:ext>
            </a:extLst>
          </a:blip>
          <a:stretch>
            <a:fillRect/>
          </a:stretch>
        </p:blipFill>
        <p:spPr>
          <a:xfrm>
            <a:off x="486873" y="1340768"/>
            <a:ext cx="8170254" cy="5112568"/>
          </a:xfrm>
          <a:prstGeom prst="rect">
            <a:avLst/>
          </a:prstGeom>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76363" y="1622539"/>
            <a:ext cx="9067637"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为求解子集和问题需要搜索整个解空间树，设解向量</a:t>
            </a:r>
            <a:r>
              <a:rPr lang="en-US" altLang="zh-CN" sz="2400" dirty="0">
                <a:solidFill>
                  <a:srgbClr val="080808"/>
                </a:solidFill>
                <a:latin typeface="楷体" panose="02010609060101010101" pitchFamily="49" charset="-122"/>
                <a:ea typeface="楷体" panose="02010609060101010101" pitchFamily="49" charset="-122"/>
              </a:rPr>
              <a:t>x=</a:t>
            </a: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x1,x2,…,</a:t>
            </a:r>
            <a:r>
              <a:rPr lang="en-US" altLang="zh-CN" sz="2400" dirty="0" err="1">
                <a:solidFill>
                  <a:srgbClr val="080808"/>
                </a:solidFill>
                <a:latin typeface="楷体" panose="02010609060101010101" pitchFamily="49" charset="-122"/>
                <a:ea typeface="楷体" panose="02010609060101010101" pitchFamily="49" charset="-122"/>
              </a:rPr>
              <a:t>xn</a:t>
            </a:r>
            <a:r>
              <a:rPr lang="zh-CN" altLang="en-US" sz="2400" dirty="0">
                <a:solidFill>
                  <a:srgbClr val="080808"/>
                </a:solidFill>
                <a:latin typeface="楷体" panose="02010609060101010101" pitchFamily="49" charset="-122"/>
                <a:ea typeface="楷体" panose="02010609060101010101" pitchFamily="49" charset="-122"/>
              </a:rPr>
              <a:t>），当搜索到叶子结点的时候，计算子集和，如果相应所得结果为</a:t>
            </a:r>
            <a:r>
              <a:rPr lang="en-US" altLang="zh-CN" sz="2400" dirty="0">
                <a:solidFill>
                  <a:srgbClr val="080808"/>
                </a:solidFill>
                <a:latin typeface="楷体" panose="02010609060101010101" pitchFamily="49" charset="-122"/>
                <a:ea typeface="楷体" panose="02010609060101010101" pitchFamily="49" charset="-122"/>
              </a:rPr>
              <a:t>c</a:t>
            </a:r>
            <a:r>
              <a:rPr lang="zh-CN" altLang="en-US" sz="2400" dirty="0">
                <a:solidFill>
                  <a:srgbClr val="080808"/>
                </a:solidFill>
                <a:latin typeface="楷体" panose="02010609060101010101" pitchFamily="49" charset="-122"/>
                <a:ea typeface="楷体" panose="02010609060101010101" pitchFamily="49" charset="-122"/>
              </a:rPr>
              <a:t>，就输出</a:t>
            </a:r>
            <a:r>
              <a:rPr lang="en-US" altLang="zh-CN" sz="2400" dirty="0">
                <a:solidFill>
                  <a:srgbClr val="080808"/>
                </a:solidFill>
                <a:latin typeface="楷体" panose="02010609060101010101" pitchFamily="49" charset="-122"/>
                <a:ea typeface="楷体" panose="02010609060101010101" pitchFamily="49" charset="-122"/>
              </a:rPr>
              <a:t>x</a:t>
            </a:r>
            <a:r>
              <a:rPr lang="zh-CN" altLang="en-US" sz="2400" dirty="0">
                <a:solidFill>
                  <a:srgbClr val="080808"/>
                </a:solidFill>
                <a:latin typeface="楷体" panose="02010609060101010101" pitchFamily="49" charset="-122"/>
                <a:ea typeface="楷体" panose="02010609060101010101" pitchFamily="49" charset="-122"/>
              </a:rPr>
              <a:t>。在搜索过程中设置约束函数进行剪枝，设</a:t>
            </a:r>
            <a:r>
              <a:rPr lang="en-US" altLang="zh-CN" sz="2400" dirty="0" err="1">
                <a:solidFill>
                  <a:srgbClr val="080808"/>
                </a:solidFill>
                <a:latin typeface="楷体" panose="02010609060101010101" pitchFamily="49" charset="-122"/>
                <a:ea typeface="楷体" panose="02010609060101010101" pitchFamily="49" charset="-122"/>
              </a:rPr>
              <a:t>tz</a:t>
            </a:r>
            <a:r>
              <a:rPr lang="zh-CN" altLang="en-US" sz="2400" dirty="0">
                <a:solidFill>
                  <a:srgbClr val="080808"/>
                </a:solidFill>
                <a:latin typeface="楷体" panose="02010609060101010101" pitchFamily="49" charset="-122"/>
                <a:ea typeface="楷体" panose="02010609060101010101" pitchFamily="49" charset="-122"/>
              </a:rPr>
              <a:t>表示已选取整数的和，</a:t>
            </a:r>
            <a:r>
              <a:rPr lang="en-US" altLang="zh-CN" sz="2400" dirty="0" err="1">
                <a:solidFill>
                  <a:srgbClr val="080808"/>
                </a:solidFill>
                <a:latin typeface="楷体" panose="02010609060101010101" pitchFamily="49" charset="-122"/>
                <a:ea typeface="楷体" panose="02010609060101010101" pitchFamily="49" charset="-122"/>
              </a:rPr>
              <a:t>rz</a:t>
            </a:r>
            <a:r>
              <a:rPr lang="zh-CN" altLang="en-US" sz="2400" dirty="0">
                <a:solidFill>
                  <a:srgbClr val="080808"/>
                </a:solidFill>
                <a:latin typeface="楷体" panose="02010609060101010101" pitchFamily="49" charset="-122"/>
                <a:ea typeface="楷体" panose="02010609060101010101" pitchFamily="49" charset="-122"/>
              </a:rPr>
              <a:t>表示余下整数的和，则：</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约束函数：一是判断当前整数</a:t>
            </a:r>
            <a:r>
              <a:rPr lang="en-US" altLang="zh-CN" sz="2400" dirty="0" err="1">
                <a:solidFill>
                  <a:srgbClr val="080808"/>
                </a:solidFill>
                <a:latin typeface="楷体" panose="02010609060101010101" pitchFamily="49" charset="-122"/>
                <a:ea typeface="楷体" panose="02010609060101010101" pitchFamily="49" charset="-122"/>
              </a:rPr>
              <a:t>zi</a:t>
            </a:r>
            <a:r>
              <a:rPr lang="zh-CN" altLang="en-US" sz="2400" dirty="0">
                <a:solidFill>
                  <a:srgbClr val="080808"/>
                </a:solidFill>
                <a:latin typeface="楷体" panose="02010609060101010101" pitchFamily="49" charset="-122"/>
                <a:ea typeface="楷体" panose="02010609060101010101" pitchFamily="49" charset="-122"/>
              </a:rPr>
              <a:t>加入后的子集和是否小于</a:t>
            </a:r>
            <a:r>
              <a:rPr lang="en-US" altLang="zh-CN" sz="2400" dirty="0">
                <a:solidFill>
                  <a:srgbClr val="080808"/>
                </a:solidFill>
                <a:latin typeface="楷体" panose="02010609060101010101" pitchFamily="49" charset="-122"/>
                <a:ea typeface="楷体" panose="02010609060101010101" pitchFamily="49" charset="-122"/>
              </a:rPr>
              <a:t>c</a:t>
            </a:r>
            <a:r>
              <a:rPr lang="zh-CN" altLang="en-US" sz="2400" dirty="0">
                <a:solidFill>
                  <a:srgbClr val="080808"/>
                </a:solidFill>
                <a:latin typeface="楷体" panose="02010609060101010101" pitchFamily="49" charset="-122"/>
                <a:ea typeface="楷体" panose="02010609060101010101" pitchFamily="49" charset="-122"/>
              </a:rPr>
              <a:t>，如果是就继续搜索，否则结束搜索。</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限界函数：如果某一个结点的</a:t>
            </a:r>
            <a:r>
              <a:rPr lang="en-US" altLang="zh-CN" sz="2400" dirty="0" err="1">
                <a:solidFill>
                  <a:srgbClr val="080808"/>
                </a:solidFill>
                <a:latin typeface="楷体" panose="02010609060101010101" pitchFamily="49" charset="-122"/>
                <a:ea typeface="楷体" panose="02010609060101010101" pitchFamily="49" charset="-122"/>
              </a:rPr>
              <a:t>tz+rz</a:t>
            </a:r>
            <a:r>
              <a:rPr lang="en-US" altLang="zh-CN" sz="2400" dirty="0">
                <a:solidFill>
                  <a:srgbClr val="080808"/>
                </a:solidFill>
                <a:latin typeface="楷体" panose="02010609060101010101" pitchFamily="49" charset="-122"/>
                <a:ea typeface="楷体" panose="02010609060101010101" pitchFamily="49" charset="-122"/>
              </a:rPr>
              <a:t>&lt;c</a:t>
            </a:r>
            <a:r>
              <a:rPr lang="zh-CN" altLang="en-US" sz="2400" dirty="0">
                <a:solidFill>
                  <a:srgbClr val="080808"/>
                </a:solidFill>
                <a:latin typeface="楷体" panose="02010609060101010101" pitchFamily="49" charset="-122"/>
                <a:ea typeface="楷体" panose="02010609060101010101" pitchFamily="49" charset="-122"/>
              </a:rPr>
              <a:t>，表示无解，结束搜索。</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从根结点出发，对解空间树的搜索过程如表</a:t>
            </a:r>
            <a:r>
              <a:rPr lang="en-US" altLang="zh-CN" sz="2400" dirty="0">
                <a:solidFill>
                  <a:srgbClr val="080808"/>
                </a:solidFill>
                <a:latin typeface="楷体" panose="02010609060101010101" pitchFamily="49" charset="-122"/>
                <a:ea typeface="楷体" panose="02010609060101010101" pitchFamily="49" charset="-122"/>
              </a:rPr>
              <a:t>6.2</a:t>
            </a:r>
            <a:r>
              <a:rPr lang="zh-CN" altLang="en-US" sz="2400" dirty="0">
                <a:solidFill>
                  <a:srgbClr val="080808"/>
                </a:solidFill>
                <a:latin typeface="楷体" panose="02010609060101010101" pitchFamily="49" charset="-122"/>
                <a:ea typeface="楷体" panose="02010609060101010101" pitchFamily="49" charset="-122"/>
              </a:rPr>
              <a:t>所示：</a:t>
            </a:r>
            <a:endParaRPr lang="zh-CN" altLang="en-US"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nvGraphicFramePr>
        <p:xfrm>
          <a:off x="0" y="1"/>
          <a:ext cx="9144000" cy="7315200"/>
        </p:xfrm>
        <a:graphic>
          <a:graphicData uri="http://schemas.openxmlformats.org/drawingml/2006/table">
            <a:tbl>
              <a:tblPr firstRow="1" firstCol="1" bandRow="1"/>
              <a:tblGrid>
                <a:gridCol w="1088601"/>
                <a:gridCol w="1088601"/>
                <a:gridCol w="2039767"/>
                <a:gridCol w="1089806"/>
                <a:gridCol w="1089806"/>
                <a:gridCol w="2747419"/>
              </a:tblGrid>
              <a:tr h="213406">
                <a:tc>
                  <a:txBody>
                    <a:bodyPr/>
                    <a:lstStyle/>
                    <a:p>
                      <a:pPr algn="ctr">
                        <a:lnSpc>
                          <a:spcPts val="1800"/>
                        </a:lnSpc>
                        <a:spcAft>
                          <a:spcPts val="0"/>
                        </a:spcAft>
                      </a:pPr>
                      <a:r>
                        <a:rPr lang="zh-CN" sz="1600" kern="100">
                          <a:effectLst/>
                        </a:rPr>
                        <a:t>层数</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zh-CN" sz="1600" kern="100">
                          <a:effectLst/>
                        </a:rPr>
                        <a:t>结点</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zh-CN" sz="1600" kern="100">
                          <a:effectLst/>
                        </a:rPr>
                        <a:t>子集</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tz</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rz</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zh-CN" sz="1600" kern="100">
                          <a:effectLst/>
                        </a:rPr>
                        <a:t>备注</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r>
              <a:tr h="213406">
                <a:tc>
                  <a:txBody>
                    <a:bodyPr/>
                    <a:lstStyle/>
                    <a:p>
                      <a:pPr algn="ctr">
                        <a:lnSpc>
                          <a:spcPts val="1800"/>
                        </a:lnSpc>
                        <a:spcAft>
                          <a:spcPts val="0"/>
                        </a:spcAft>
                      </a:pPr>
                      <a:r>
                        <a:rPr lang="en-US" sz="1600" kern="100">
                          <a:effectLst/>
                        </a:rPr>
                        <a:t>1</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1</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0</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63</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zh-CN" sz="1600" kern="100">
                          <a:effectLst/>
                        </a:rPr>
                        <a:t>起始状态</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r>
              <a:tr h="213406">
                <a:tc>
                  <a:txBody>
                    <a:bodyPr/>
                    <a:lstStyle/>
                    <a:p>
                      <a:pPr algn="ctr">
                        <a:lnSpc>
                          <a:spcPts val="1800"/>
                        </a:lnSpc>
                        <a:spcAft>
                          <a:spcPts val="0"/>
                        </a:spcAft>
                      </a:pPr>
                      <a:r>
                        <a:rPr lang="en-US" sz="1600" kern="100">
                          <a:effectLst/>
                        </a:rPr>
                        <a:t>2</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2</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{16}</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16</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47</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zh-CN" sz="1600" kern="100">
                          <a:effectLst/>
                        </a:rPr>
                        <a:t>继续搜索</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r>
              <a:tr h="213406">
                <a:tc>
                  <a:txBody>
                    <a:bodyPr/>
                    <a:lstStyle/>
                    <a:p>
                      <a:pPr algn="ctr">
                        <a:lnSpc>
                          <a:spcPts val="1800"/>
                        </a:lnSpc>
                        <a:spcAft>
                          <a:spcPts val="0"/>
                        </a:spcAft>
                      </a:pPr>
                      <a:r>
                        <a:rPr lang="en-US" sz="1600" kern="100">
                          <a:effectLst/>
                        </a:rPr>
                        <a:t>3</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3</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{16,12}</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28</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35</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zh-CN" sz="1600" kern="100">
                          <a:effectLst/>
                        </a:rPr>
                        <a:t>继续搜索</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r>
              <a:tr h="213337">
                <a:tc>
                  <a:txBody>
                    <a:bodyPr/>
                    <a:lstStyle/>
                    <a:p>
                      <a:pPr algn="ctr">
                        <a:lnSpc>
                          <a:spcPts val="1800"/>
                        </a:lnSpc>
                        <a:spcAft>
                          <a:spcPts val="0"/>
                        </a:spcAft>
                      </a:pPr>
                      <a:r>
                        <a:rPr lang="en-US" sz="1600" kern="100">
                          <a:effectLst/>
                        </a:rPr>
                        <a:t>4</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4</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{16,12,28}</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56</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7</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tz&gt;35</a:t>
                      </a:r>
                      <a:r>
                        <a:rPr lang="zh-CN" sz="1600" kern="100">
                          <a:effectLst/>
                        </a:rPr>
                        <a:t>，终止搜索</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r>
              <a:tr h="213406">
                <a:tc>
                  <a:txBody>
                    <a:bodyPr/>
                    <a:lstStyle/>
                    <a:p>
                      <a:pPr algn="ctr">
                        <a:lnSpc>
                          <a:spcPts val="1800"/>
                        </a:lnSpc>
                        <a:spcAft>
                          <a:spcPts val="0"/>
                        </a:spcAft>
                      </a:pPr>
                      <a:r>
                        <a:rPr lang="en-US" sz="1600" kern="100">
                          <a:effectLst/>
                        </a:rPr>
                        <a:t>5</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5</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zh-CN" sz="1600" kern="100">
                          <a:effectLst/>
                        </a:rPr>
                        <a:t>不可行解</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r>
              <a:tr h="213406">
                <a:tc>
                  <a:txBody>
                    <a:bodyPr/>
                    <a:lstStyle/>
                    <a:p>
                      <a:pPr algn="ctr">
                        <a:lnSpc>
                          <a:spcPts val="1800"/>
                        </a:lnSpc>
                        <a:spcAft>
                          <a:spcPts val="0"/>
                        </a:spcAft>
                      </a:pPr>
                      <a:r>
                        <a:rPr lang="en-US" sz="1600" kern="100">
                          <a:effectLst/>
                        </a:rPr>
                        <a:t>5</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6</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zh-CN" sz="1600" kern="100">
                          <a:effectLst/>
                        </a:rPr>
                        <a:t>不可行解</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r>
              <a:tr h="213406">
                <a:tc>
                  <a:txBody>
                    <a:bodyPr/>
                    <a:lstStyle/>
                    <a:p>
                      <a:pPr algn="ctr">
                        <a:lnSpc>
                          <a:spcPts val="1800"/>
                        </a:lnSpc>
                        <a:spcAft>
                          <a:spcPts val="0"/>
                        </a:spcAft>
                      </a:pPr>
                      <a:r>
                        <a:rPr lang="en-US" sz="1600" kern="100">
                          <a:effectLst/>
                        </a:rPr>
                        <a:t>4</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7</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{16,12}</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28</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35</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zh-CN" sz="1600" kern="100">
                          <a:effectLst/>
                        </a:rPr>
                        <a:t>继续搜索</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r>
              <a:tr h="213406">
                <a:tc>
                  <a:txBody>
                    <a:bodyPr/>
                    <a:lstStyle/>
                    <a:p>
                      <a:pPr algn="ctr">
                        <a:lnSpc>
                          <a:spcPts val="1800"/>
                        </a:lnSpc>
                        <a:spcAft>
                          <a:spcPts val="0"/>
                        </a:spcAft>
                      </a:pPr>
                      <a:r>
                        <a:rPr lang="en-US" sz="1600" kern="100">
                          <a:effectLst/>
                        </a:rPr>
                        <a:t>5</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8</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{16,12,7}</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35</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28</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zh-CN" sz="1600" kern="100">
                          <a:effectLst/>
                        </a:rPr>
                        <a:t>可行解</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r>
              <a:tr h="213406">
                <a:tc>
                  <a:txBody>
                    <a:bodyPr/>
                    <a:lstStyle/>
                    <a:p>
                      <a:pPr algn="ctr">
                        <a:lnSpc>
                          <a:spcPts val="1800"/>
                        </a:lnSpc>
                        <a:spcAft>
                          <a:spcPts val="0"/>
                        </a:spcAft>
                      </a:pPr>
                      <a:r>
                        <a:rPr lang="en-US" sz="1600" kern="100">
                          <a:effectLst/>
                        </a:rPr>
                        <a:t>5</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9</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{16,12}</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28</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35</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zh-CN" sz="1600" kern="100" dirty="0">
                          <a:effectLst/>
                        </a:rPr>
                        <a:t>不可行解</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r>
              <a:tr h="213406">
                <a:tc>
                  <a:txBody>
                    <a:bodyPr/>
                    <a:lstStyle/>
                    <a:p>
                      <a:pPr algn="ctr">
                        <a:lnSpc>
                          <a:spcPts val="1800"/>
                        </a:lnSpc>
                        <a:spcAft>
                          <a:spcPts val="0"/>
                        </a:spcAft>
                      </a:pPr>
                      <a:r>
                        <a:rPr lang="en-US" sz="1600" kern="100">
                          <a:effectLst/>
                        </a:rPr>
                        <a:t>3</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10</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{16}</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16</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47</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zh-CN" sz="1600" kern="100">
                          <a:effectLst/>
                        </a:rPr>
                        <a:t>继续搜索</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r>
              <a:tr h="213337">
                <a:tc>
                  <a:txBody>
                    <a:bodyPr/>
                    <a:lstStyle/>
                    <a:p>
                      <a:pPr algn="ctr">
                        <a:lnSpc>
                          <a:spcPts val="1800"/>
                        </a:lnSpc>
                        <a:spcAft>
                          <a:spcPts val="0"/>
                        </a:spcAft>
                      </a:pPr>
                      <a:r>
                        <a:rPr lang="en-US" sz="1600" kern="100">
                          <a:effectLst/>
                        </a:rPr>
                        <a:t>4</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11</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{16,28}</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44</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19</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tz&gt;35</a:t>
                      </a:r>
                      <a:r>
                        <a:rPr lang="zh-CN" sz="1600" kern="100">
                          <a:effectLst/>
                        </a:rPr>
                        <a:t>，终止搜索</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r>
              <a:tr h="213406">
                <a:tc>
                  <a:txBody>
                    <a:bodyPr/>
                    <a:lstStyle/>
                    <a:p>
                      <a:pPr algn="ctr">
                        <a:lnSpc>
                          <a:spcPts val="1800"/>
                        </a:lnSpc>
                        <a:spcAft>
                          <a:spcPts val="0"/>
                        </a:spcAft>
                      </a:pPr>
                      <a:r>
                        <a:rPr lang="en-US" sz="1600" kern="100">
                          <a:effectLst/>
                        </a:rPr>
                        <a:t>5</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12</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zh-CN" sz="1600" kern="100">
                          <a:effectLst/>
                        </a:rPr>
                        <a:t>不可行解</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r>
              <a:tr h="213406">
                <a:tc>
                  <a:txBody>
                    <a:bodyPr/>
                    <a:lstStyle/>
                    <a:p>
                      <a:pPr algn="ctr">
                        <a:lnSpc>
                          <a:spcPts val="1800"/>
                        </a:lnSpc>
                        <a:spcAft>
                          <a:spcPts val="0"/>
                        </a:spcAft>
                      </a:pPr>
                      <a:r>
                        <a:rPr lang="en-US" sz="1600" kern="100">
                          <a:effectLst/>
                        </a:rPr>
                        <a:t>5</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13</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zh-CN" sz="1600" kern="100">
                          <a:effectLst/>
                        </a:rPr>
                        <a:t>不可行解</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r>
              <a:tr h="213406">
                <a:tc>
                  <a:txBody>
                    <a:bodyPr/>
                    <a:lstStyle/>
                    <a:p>
                      <a:pPr algn="ctr">
                        <a:lnSpc>
                          <a:spcPts val="1800"/>
                        </a:lnSpc>
                        <a:spcAft>
                          <a:spcPts val="0"/>
                        </a:spcAft>
                      </a:pPr>
                      <a:r>
                        <a:rPr lang="en-US" sz="1600" kern="100">
                          <a:effectLst/>
                        </a:rPr>
                        <a:t>4</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14</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{16}</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16</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47</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zh-CN" sz="1600" kern="100">
                          <a:effectLst/>
                        </a:rPr>
                        <a:t>继续搜索</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r>
              <a:tr h="213406">
                <a:tc>
                  <a:txBody>
                    <a:bodyPr/>
                    <a:lstStyle/>
                    <a:p>
                      <a:pPr algn="ctr">
                        <a:lnSpc>
                          <a:spcPts val="1800"/>
                        </a:lnSpc>
                        <a:spcAft>
                          <a:spcPts val="0"/>
                        </a:spcAft>
                      </a:pPr>
                      <a:r>
                        <a:rPr lang="en-US" sz="1600" kern="100">
                          <a:effectLst/>
                        </a:rPr>
                        <a:t>5</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15</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{16,7}</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23</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40</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zh-CN" sz="1600" kern="100">
                          <a:effectLst/>
                        </a:rPr>
                        <a:t>不可行解</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r>
              <a:tr h="213406">
                <a:tc>
                  <a:txBody>
                    <a:bodyPr/>
                    <a:lstStyle/>
                    <a:p>
                      <a:pPr algn="ctr">
                        <a:lnSpc>
                          <a:spcPts val="1800"/>
                        </a:lnSpc>
                        <a:spcAft>
                          <a:spcPts val="0"/>
                        </a:spcAft>
                      </a:pPr>
                      <a:r>
                        <a:rPr lang="en-US" sz="1600" kern="100">
                          <a:effectLst/>
                        </a:rPr>
                        <a:t>5</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16</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{16}</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16</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47</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zh-CN" sz="1600" kern="100">
                          <a:effectLst/>
                        </a:rPr>
                        <a:t>不可行解</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r>
              <a:tr h="213406">
                <a:tc>
                  <a:txBody>
                    <a:bodyPr/>
                    <a:lstStyle/>
                    <a:p>
                      <a:pPr algn="ctr">
                        <a:lnSpc>
                          <a:spcPts val="1800"/>
                        </a:lnSpc>
                        <a:spcAft>
                          <a:spcPts val="0"/>
                        </a:spcAft>
                      </a:pPr>
                      <a:r>
                        <a:rPr lang="en-US" sz="1600" kern="100">
                          <a:effectLst/>
                        </a:rPr>
                        <a:t>2</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17</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0</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63</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zh-CN" sz="1600" kern="100">
                          <a:effectLst/>
                        </a:rPr>
                        <a:t>继续搜索</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r>
              <a:tr h="213406">
                <a:tc>
                  <a:txBody>
                    <a:bodyPr/>
                    <a:lstStyle/>
                    <a:p>
                      <a:pPr algn="ctr">
                        <a:lnSpc>
                          <a:spcPts val="1800"/>
                        </a:lnSpc>
                        <a:spcAft>
                          <a:spcPts val="0"/>
                        </a:spcAft>
                      </a:pPr>
                      <a:r>
                        <a:rPr lang="en-US" sz="1600" kern="100">
                          <a:effectLst/>
                        </a:rPr>
                        <a:t>3</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18</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{12}</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12</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51</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zh-CN" sz="1600" kern="100">
                          <a:effectLst/>
                        </a:rPr>
                        <a:t>继续搜索</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r>
              <a:tr h="213337">
                <a:tc>
                  <a:txBody>
                    <a:bodyPr/>
                    <a:lstStyle/>
                    <a:p>
                      <a:pPr algn="ctr">
                        <a:lnSpc>
                          <a:spcPts val="1800"/>
                        </a:lnSpc>
                        <a:spcAft>
                          <a:spcPts val="0"/>
                        </a:spcAft>
                      </a:pPr>
                      <a:r>
                        <a:rPr lang="en-US" sz="1600" kern="100">
                          <a:effectLst/>
                        </a:rPr>
                        <a:t>4</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19</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{12,28}</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40</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23</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tz&gt;35</a:t>
                      </a:r>
                      <a:r>
                        <a:rPr lang="zh-CN" sz="1600" kern="100">
                          <a:effectLst/>
                        </a:rPr>
                        <a:t>，终止搜索</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r>
              <a:tr h="213406">
                <a:tc>
                  <a:txBody>
                    <a:bodyPr/>
                    <a:lstStyle/>
                    <a:p>
                      <a:pPr algn="ctr">
                        <a:lnSpc>
                          <a:spcPts val="1800"/>
                        </a:lnSpc>
                        <a:spcAft>
                          <a:spcPts val="0"/>
                        </a:spcAft>
                      </a:pPr>
                      <a:r>
                        <a:rPr lang="en-US" sz="1600" kern="100">
                          <a:effectLst/>
                        </a:rPr>
                        <a:t>5</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20</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zh-CN" sz="1600" kern="100">
                          <a:effectLst/>
                        </a:rPr>
                        <a:t>不可行解</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r>
              <a:tr h="213406">
                <a:tc>
                  <a:txBody>
                    <a:bodyPr/>
                    <a:lstStyle/>
                    <a:p>
                      <a:pPr algn="ctr">
                        <a:lnSpc>
                          <a:spcPts val="1800"/>
                        </a:lnSpc>
                        <a:spcAft>
                          <a:spcPts val="0"/>
                        </a:spcAft>
                      </a:pPr>
                      <a:r>
                        <a:rPr lang="en-US" sz="1600" kern="100">
                          <a:effectLst/>
                        </a:rPr>
                        <a:t>5</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21</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zh-CN" sz="1600" kern="100">
                          <a:effectLst/>
                        </a:rPr>
                        <a:t>不可行解</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r>
              <a:tr h="213406">
                <a:tc>
                  <a:txBody>
                    <a:bodyPr/>
                    <a:lstStyle/>
                    <a:p>
                      <a:pPr algn="ctr">
                        <a:lnSpc>
                          <a:spcPts val="1800"/>
                        </a:lnSpc>
                        <a:spcAft>
                          <a:spcPts val="0"/>
                        </a:spcAft>
                      </a:pPr>
                      <a:r>
                        <a:rPr lang="en-US" sz="1600" kern="100">
                          <a:effectLst/>
                        </a:rPr>
                        <a:t>4</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22</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{12}</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12</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51</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zh-CN" sz="1600" kern="100">
                          <a:effectLst/>
                        </a:rPr>
                        <a:t>继续搜索</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r>
              <a:tr h="213406">
                <a:tc>
                  <a:txBody>
                    <a:bodyPr/>
                    <a:lstStyle/>
                    <a:p>
                      <a:pPr algn="ctr">
                        <a:lnSpc>
                          <a:spcPts val="1800"/>
                        </a:lnSpc>
                        <a:spcAft>
                          <a:spcPts val="0"/>
                        </a:spcAft>
                      </a:pPr>
                      <a:r>
                        <a:rPr lang="en-US" sz="1600" kern="100">
                          <a:effectLst/>
                        </a:rPr>
                        <a:t>5</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23</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{12,7}</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19</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44</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zh-CN" sz="1600" kern="100">
                          <a:effectLst/>
                        </a:rPr>
                        <a:t>不可行解</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r>
              <a:tr h="213406">
                <a:tc>
                  <a:txBody>
                    <a:bodyPr/>
                    <a:lstStyle/>
                    <a:p>
                      <a:pPr algn="ctr">
                        <a:lnSpc>
                          <a:spcPts val="1800"/>
                        </a:lnSpc>
                        <a:spcAft>
                          <a:spcPts val="0"/>
                        </a:spcAft>
                      </a:pPr>
                      <a:r>
                        <a:rPr lang="en-US" sz="1600" kern="100">
                          <a:effectLst/>
                        </a:rPr>
                        <a:t>5</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24</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{12}</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12</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51</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zh-CN" sz="1600" kern="100">
                          <a:effectLst/>
                        </a:rPr>
                        <a:t>不可行解</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r>
              <a:tr h="213406">
                <a:tc>
                  <a:txBody>
                    <a:bodyPr/>
                    <a:lstStyle/>
                    <a:p>
                      <a:pPr algn="ctr">
                        <a:lnSpc>
                          <a:spcPts val="1800"/>
                        </a:lnSpc>
                        <a:spcAft>
                          <a:spcPts val="0"/>
                        </a:spcAft>
                      </a:pPr>
                      <a:r>
                        <a:rPr lang="en-US" sz="1600" kern="100">
                          <a:effectLst/>
                        </a:rPr>
                        <a:t>3</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25</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0</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63</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zh-CN" sz="1600" kern="100">
                          <a:effectLst/>
                        </a:rPr>
                        <a:t>继续搜索</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r>
              <a:tr h="213406">
                <a:tc>
                  <a:txBody>
                    <a:bodyPr/>
                    <a:lstStyle/>
                    <a:p>
                      <a:pPr algn="ctr">
                        <a:lnSpc>
                          <a:spcPts val="1800"/>
                        </a:lnSpc>
                        <a:spcAft>
                          <a:spcPts val="0"/>
                        </a:spcAft>
                      </a:pPr>
                      <a:r>
                        <a:rPr lang="en-US" sz="1600" kern="100">
                          <a:effectLst/>
                        </a:rPr>
                        <a:t>4</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26</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{28}</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28</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35</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zh-CN" sz="1600" kern="100">
                          <a:effectLst/>
                        </a:rPr>
                        <a:t>继续搜索</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r>
              <a:tr h="213406">
                <a:tc>
                  <a:txBody>
                    <a:bodyPr/>
                    <a:lstStyle/>
                    <a:p>
                      <a:pPr algn="ctr">
                        <a:lnSpc>
                          <a:spcPts val="1800"/>
                        </a:lnSpc>
                        <a:spcAft>
                          <a:spcPts val="0"/>
                        </a:spcAft>
                      </a:pPr>
                      <a:r>
                        <a:rPr lang="en-US" sz="1600" kern="100">
                          <a:effectLst/>
                        </a:rPr>
                        <a:t>5</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27</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{28,7}</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35</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28</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zh-CN" sz="1600" kern="100">
                          <a:effectLst/>
                        </a:rPr>
                        <a:t>可行解</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r>
              <a:tr h="213406">
                <a:tc>
                  <a:txBody>
                    <a:bodyPr/>
                    <a:lstStyle/>
                    <a:p>
                      <a:pPr algn="ctr">
                        <a:lnSpc>
                          <a:spcPts val="1800"/>
                        </a:lnSpc>
                        <a:spcAft>
                          <a:spcPts val="0"/>
                        </a:spcAft>
                      </a:pPr>
                      <a:r>
                        <a:rPr lang="en-US" sz="1600" kern="100">
                          <a:effectLst/>
                        </a:rPr>
                        <a:t>5</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28</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{28}</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28</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35</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zh-CN" sz="1600" kern="100">
                          <a:effectLst/>
                        </a:rPr>
                        <a:t>不可行解</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r>
              <a:tr h="213406">
                <a:tc>
                  <a:txBody>
                    <a:bodyPr/>
                    <a:lstStyle/>
                    <a:p>
                      <a:pPr algn="ctr">
                        <a:lnSpc>
                          <a:spcPts val="1800"/>
                        </a:lnSpc>
                        <a:spcAft>
                          <a:spcPts val="0"/>
                        </a:spcAft>
                      </a:pPr>
                      <a:r>
                        <a:rPr lang="en-US" sz="1600" kern="100">
                          <a:effectLst/>
                        </a:rPr>
                        <a:t>4</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29</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0</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63</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zh-CN" sz="1600" kern="100">
                          <a:effectLst/>
                        </a:rPr>
                        <a:t>继续搜索</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r>
              <a:tr h="213406">
                <a:tc>
                  <a:txBody>
                    <a:bodyPr/>
                    <a:lstStyle/>
                    <a:p>
                      <a:pPr algn="ctr">
                        <a:lnSpc>
                          <a:spcPts val="1800"/>
                        </a:lnSpc>
                        <a:spcAft>
                          <a:spcPts val="0"/>
                        </a:spcAft>
                      </a:pPr>
                      <a:r>
                        <a:rPr lang="en-US" sz="1600" kern="100">
                          <a:effectLst/>
                        </a:rPr>
                        <a:t>5</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30</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{7}</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7</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56</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zh-CN" sz="1600" kern="100">
                          <a:effectLst/>
                        </a:rPr>
                        <a:t>不可行解</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r>
              <a:tr h="213406">
                <a:tc>
                  <a:txBody>
                    <a:bodyPr/>
                    <a:lstStyle/>
                    <a:p>
                      <a:pPr algn="ctr">
                        <a:lnSpc>
                          <a:spcPts val="1800"/>
                        </a:lnSpc>
                        <a:spcAft>
                          <a:spcPts val="0"/>
                        </a:spcAft>
                      </a:pPr>
                      <a:r>
                        <a:rPr lang="en-US" sz="1600" kern="100">
                          <a:effectLst/>
                        </a:rPr>
                        <a:t>5</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31</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0</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63</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zh-CN" sz="1600" kern="100" dirty="0">
                          <a:effectLst/>
                        </a:rPr>
                        <a:t>不可行解</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r>
            </a:tbl>
          </a:graphicData>
        </a:graphic>
      </p:graphicFrame>
      <p:pic>
        <p:nvPicPr>
          <p:cNvPr id="4" name="图片 3"/>
          <p:cNvPicPr/>
          <p:nvPr/>
        </p:nvPicPr>
        <p:blipFill>
          <a:blip r:embed="rId1">
            <a:extLst>
              <a:ext uri="{28A0092B-C50C-407E-A947-70E740481C1C}">
                <a14:useLocalDpi xmlns:a14="http://schemas.microsoft.com/office/drawing/2010/main" val="0"/>
              </a:ext>
            </a:extLst>
          </a:blip>
          <a:stretch>
            <a:fillRect/>
          </a:stretch>
        </p:blipFill>
        <p:spPr>
          <a:xfrm>
            <a:off x="0" y="3429000"/>
            <a:ext cx="9144000" cy="4045496"/>
          </a:xfrm>
          <a:prstGeom prst="rect">
            <a:avLst/>
          </a:prstGeom>
        </p:spPr>
      </p:pic>
      <p:sp>
        <p:nvSpPr>
          <p:cNvPr id="5" name="矩形 4"/>
          <p:cNvSpPr/>
          <p:nvPr/>
        </p:nvSpPr>
        <p:spPr>
          <a:xfrm>
            <a:off x="5220072" y="3657601"/>
            <a:ext cx="4107215" cy="323165"/>
          </a:xfrm>
          <a:prstGeom prst="rect">
            <a:avLst/>
          </a:prstGeom>
        </p:spPr>
        <p:txBody>
          <a:bodyPr wrap="none">
            <a:spAutoFit/>
          </a:bodyPr>
          <a:lstStyle/>
          <a:p>
            <a:pPr indent="266700" algn="just">
              <a:lnSpc>
                <a:spcPts val="1800"/>
              </a:lnSpc>
              <a:spcAft>
                <a:spcPts val="0"/>
              </a:spcAft>
            </a:pPr>
            <a:r>
              <a:rPr lang="zh-CN" altLang="zh-CN" kern="100" dirty="0">
                <a:latin typeface="Times New Roman" panose="02020603050405020304" pitchFamily="18" charset="0"/>
                <a:cs typeface="Times New Roman" panose="02020603050405020304" pitchFamily="18" charset="0"/>
              </a:rPr>
              <a:t>已知</a:t>
            </a:r>
            <a:r>
              <a:rPr lang="en-US" altLang="zh-CN" kern="100" dirty="0">
                <a:latin typeface="Times New Roman" panose="02020603050405020304" pitchFamily="18" charset="0"/>
                <a:cs typeface="Times New Roman" panose="02020603050405020304" pitchFamily="18" charset="0"/>
              </a:rPr>
              <a:t>n=4</a:t>
            </a:r>
            <a:r>
              <a:rPr lang="zh-CN" altLang="zh-CN"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cs typeface="Times New Roman" panose="02020603050405020304" pitchFamily="18" charset="0"/>
              </a:rPr>
              <a:t>z=</a:t>
            </a:r>
            <a:r>
              <a:rPr lang="zh-CN" altLang="zh-CN"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cs typeface="Times New Roman" panose="02020603050405020304" pitchFamily="18" charset="0"/>
              </a:rPr>
              <a:t>16,12,28,7</a:t>
            </a:r>
            <a:r>
              <a:rPr lang="zh-CN" altLang="zh-CN"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cs typeface="Times New Roman" panose="02020603050405020304" pitchFamily="18" charset="0"/>
              </a:rPr>
              <a:t>c=35</a:t>
            </a:r>
            <a:r>
              <a:rPr lang="zh-CN" altLang="zh-CN" kern="100" dirty="0">
                <a:latin typeface="Times New Roman" panose="02020603050405020304" pitchFamily="18" charset="0"/>
                <a:cs typeface="Times New Roman" panose="02020603050405020304" pitchFamily="18" charset="0"/>
              </a:rPr>
              <a:t>。</a:t>
            </a:r>
            <a:endParaRPr lang="zh-CN" altLang="zh-CN" kern="1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nvGraphicFramePr>
        <p:xfrm>
          <a:off x="0" y="1"/>
          <a:ext cx="9144000" cy="7315200"/>
        </p:xfrm>
        <a:graphic>
          <a:graphicData uri="http://schemas.openxmlformats.org/drawingml/2006/table">
            <a:tbl>
              <a:tblPr firstRow="1" firstCol="1" bandRow="1"/>
              <a:tblGrid>
                <a:gridCol w="1088601"/>
                <a:gridCol w="1088601"/>
                <a:gridCol w="2039767"/>
                <a:gridCol w="1089806"/>
                <a:gridCol w="1089806"/>
                <a:gridCol w="2747419"/>
              </a:tblGrid>
              <a:tr h="213406">
                <a:tc>
                  <a:txBody>
                    <a:bodyPr/>
                    <a:lstStyle/>
                    <a:p>
                      <a:pPr algn="ctr">
                        <a:lnSpc>
                          <a:spcPts val="1800"/>
                        </a:lnSpc>
                        <a:spcAft>
                          <a:spcPts val="0"/>
                        </a:spcAft>
                      </a:pPr>
                      <a:r>
                        <a:rPr lang="zh-CN" sz="1600" kern="100">
                          <a:effectLst/>
                        </a:rPr>
                        <a:t>层数</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zh-CN" sz="1600" kern="100">
                          <a:effectLst/>
                        </a:rPr>
                        <a:t>结点</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zh-CN" sz="1600" kern="100">
                          <a:effectLst/>
                        </a:rPr>
                        <a:t>子集</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tz</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rz</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zh-CN" sz="1600" kern="100">
                          <a:effectLst/>
                        </a:rPr>
                        <a:t>备注</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r>
              <a:tr h="213406">
                <a:tc>
                  <a:txBody>
                    <a:bodyPr/>
                    <a:lstStyle/>
                    <a:p>
                      <a:pPr algn="ctr">
                        <a:lnSpc>
                          <a:spcPts val="1800"/>
                        </a:lnSpc>
                        <a:spcAft>
                          <a:spcPts val="0"/>
                        </a:spcAft>
                      </a:pPr>
                      <a:r>
                        <a:rPr lang="en-US" sz="1600" kern="100">
                          <a:effectLst/>
                        </a:rPr>
                        <a:t>1</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1</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0</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63</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zh-CN" sz="1600" kern="100">
                          <a:effectLst/>
                        </a:rPr>
                        <a:t>起始状态</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r>
              <a:tr h="213406">
                <a:tc>
                  <a:txBody>
                    <a:bodyPr/>
                    <a:lstStyle/>
                    <a:p>
                      <a:pPr algn="ctr">
                        <a:lnSpc>
                          <a:spcPts val="1800"/>
                        </a:lnSpc>
                        <a:spcAft>
                          <a:spcPts val="0"/>
                        </a:spcAft>
                      </a:pPr>
                      <a:r>
                        <a:rPr lang="en-US" sz="1600" kern="100">
                          <a:effectLst/>
                        </a:rPr>
                        <a:t>2</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2</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{16}</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16</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47</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zh-CN" sz="1600" kern="100">
                          <a:effectLst/>
                        </a:rPr>
                        <a:t>继续搜索</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r>
              <a:tr h="213406">
                <a:tc>
                  <a:txBody>
                    <a:bodyPr/>
                    <a:lstStyle/>
                    <a:p>
                      <a:pPr algn="ctr">
                        <a:lnSpc>
                          <a:spcPts val="1800"/>
                        </a:lnSpc>
                        <a:spcAft>
                          <a:spcPts val="0"/>
                        </a:spcAft>
                      </a:pPr>
                      <a:r>
                        <a:rPr lang="en-US" sz="1600" kern="100">
                          <a:effectLst/>
                        </a:rPr>
                        <a:t>3</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3</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{16,12}</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28</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35</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zh-CN" sz="1600" kern="100">
                          <a:effectLst/>
                        </a:rPr>
                        <a:t>继续搜索</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r>
              <a:tr h="213337">
                <a:tc>
                  <a:txBody>
                    <a:bodyPr/>
                    <a:lstStyle/>
                    <a:p>
                      <a:pPr algn="ctr">
                        <a:lnSpc>
                          <a:spcPts val="1800"/>
                        </a:lnSpc>
                        <a:spcAft>
                          <a:spcPts val="0"/>
                        </a:spcAft>
                      </a:pPr>
                      <a:r>
                        <a:rPr lang="en-US" sz="1600" kern="100">
                          <a:effectLst/>
                        </a:rPr>
                        <a:t>4</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4</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{16,12,28}</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56</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7</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tz&gt;35</a:t>
                      </a:r>
                      <a:r>
                        <a:rPr lang="zh-CN" sz="1600" kern="100">
                          <a:effectLst/>
                        </a:rPr>
                        <a:t>，终止搜索</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r>
              <a:tr h="213406">
                <a:tc>
                  <a:txBody>
                    <a:bodyPr/>
                    <a:lstStyle/>
                    <a:p>
                      <a:pPr algn="ctr">
                        <a:lnSpc>
                          <a:spcPts val="1800"/>
                        </a:lnSpc>
                        <a:spcAft>
                          <a:spcPts val="0"/>
                        </a:spcAft>
                      </a:pPr>
                      <a:r>
                        <a:rPr lang="en-US" sz="1600" kern="100">
                          <a:effectLst/>
                        </a:rPr>
                        <a:t>5</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5</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zh-CN" sz="1600" kern="100">
                          <a:effectLst/>
                        </a:rPr>
                        <a:t>不可行解</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r>
              <a:tr h="213406">
                <a:tc>
                  <a:txBody>
                    <a:bodyPr/>
                    <a:lstStyle/>
                    <a:p>
                      <a:pPr algn="ctr">
                        <a:lnSpc>
                          <a:spcPts val="1800"/>
                        </a:lnSpc>
                        <a:spcAft>
                          <a:spcPts val="0"/>
                        </a:spcAft>
                      </a:pPr>
                      <a:r>
                        <a:rPr lang="en-US" sz="1600" kern="100">
                          <a:effectLst/>
                        </a:rPr>
                        <a:t>5</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6</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zh-CN" sz="1600" kern="100">
                          <a:effectLst/>
                        </a:rPr>
                        <a:t>不可行解</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r>
              <a:tr h="213406">
                <a:tc>
                  <a:txBody>
                    <a:bodyPr/>
                    <a:lstStyle/>
                    <a:p>
                      <a:pPr algn="ctr">
                        <a:lnSpc>
                          <a:spcPts val="1800"/>
                        </a:lnSpc>
                        <a:spcAft>
                          <a:spcPts val="0"/>
                        </a:spcAft>
                      </a:pPr>
                      <a:r>
                        <a:rPr lang="en-US" sz="1600" kern="100">
                          <a:effectLst/>
                        </a:rPr>
                        <a:t>4</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7</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{16,12}</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28</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35</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zh-CN" sz="1600" kern="100">
                          <a:effectLst/>
                        </a:rPr>
                        <a:t>继续搜索</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r>
              <a:tr h="213406">
                <a:tc>
                  <a:txBody>
                    <a:bodyPr/>
                    <a:lstStyle/>
                    <a:p>
                      <a:pPr algn="ctr">
                        <a:lnSpc>
                          <a:spcPts val="1800"/>
                        </a:lnSpc>
                        <a:spcAft>
                          <a:spcPts val="0"/>
                        </a:spcAft>
                      </a:pPr>
                      <a:r>
                        <a:rPr lang="en-US" sz="1600" kern="100">
                          <a:effectLst/>
                        </a:rPr>
                        <a:t>5</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8</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{16,12,7}</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35</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28</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zh-CN" sz="1600" kern="100">
                          <a:effectLst/>
                        </a:rPr>
                        <a:t>可行解</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r>
              <a:tr h="213406">
                <a:tc>
                  <a:txBody>
                    <a:bodyPr/>
                    <a:lstStyle/>
                    <a:p>
                      <a:pPr algn="ctr">
                        <a:lnSpc>
                          <a:spcPts val="1800"/>
                        </a:lnSpc>
                        <a:spcAft>
                          <a:spcPts val="0"/>
                        </a:spcAft>
                      </a:pPr>
                      <a:r>
                        <a:rPr lang="en-US" sz="1600" kern="100">
                          <a:effectLst/>
                        </a:rPr>
                        <a:t>5</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9</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{16,12}</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28</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35</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zh-CN" sz="1600" kern="100">
                          <a:effectLst/>
                        </a:rPr>
                        <a:t>不可行解</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r>
              <a:tr h="213406">
                <a:tc>
                  <a:txBody>
                    <a:bodyPr/>
                    <a:lstStyle/>
                    <a:p>
                      <a:pPr algn="ctr">
                        <a:lnSpc>
                          <a:spcPts val="1800"/>
                        </a:lnSpc>
                        <a:spcAft>
                          <a:spcPts val="0"/>
                        </a:spcAft>
                      </a:pPr>
                      <a:r>
                        <a:rPr lang="en-US" sz="1600" kern="100">
                          <a:effectLst/>
                        </a:rPr>
                        <a:t>3</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10</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{16}</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16</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47</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zh-CN" sz="1600" kern="100">
                          <a:effectLst/>
                        </a:rPr>
                        <a:t>继续搜索</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r>
              <a:tr h="213337">
                <a:tc>
                  <a:txBody>
                    <a:bodyPr/>
                    <a:lstStyle/>
                    <a:p>
                      <a:pPr algn="ctr">
                        <a:lnSpc>
                          <a:spcPts val="1800"/>
                        </a:lnSpc>
                        <a:spcAft>
                          <a:spcPts val="0"/>
                        </a:spcAft>
                      </a:pPr>
                      <a:r>
                        <a:rPr lang="en-US" sz="1600" kern="100">
                          <a:effectLst/>
                        </a:rPr>
                        <a:t>4</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11</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{16,28}</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44</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19</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tz&gt;35</a:t>
                      </a:r>
                      <a:r>
                        <a:rPr lang="zh-CN" sz="1600" kern="100">
                          <a:effectLst/>
                        </a:rPr>
                        <a:t>，终止搜索</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r>
              <a:tr h="213406">
                <a:tc>
                  <a:txBody>
                    <a:bodyPr/>
                    <a:lstStyle/>
                    <a:p>
                      <a:pPr algn="ctr">
                        <a:lnSpc>
                          <a:spcPts val="1800"/>
                        </a:lnSpc>
                        <a:spcAft>
                          <a:spcPts val="0"/>
                        </a:spcAft>
                      </a:pPr>
                      <a:r>
                        <a:rPr lang="en-US" sz="1600" kern="100">
                          <a:effectLst/>
                        </a:rPr>
                        <a:t>5</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12</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zh-CN" sz="1600" kern="100">
                          <a:effectLst/>
                        </a:rPr>
                        <a:t>不可行解</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r>
              <a:tr h="213406">
                <a:tc>
                  <a:txBody>
                    <a:bodyPr/>
                    <a:lstStyle/>
                    <a:p>
                      <a:pPr algn="ctr">
                        <a:lnSpc>
                          <a:spcPts val="1800"/>
                        </a:lnSpc>
                        <a:spcAft>
                          <a:spcPts val="0"/>
                        </a:spcAft>
                      </a:pPr>
                      <a:r>
                        <a:rPr lang="en-US" sz="1600" kern="100">
                          <a:effectLst/>
                        </a:rPr>
                        <a:t>5</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13</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zh-CN" sz="1600" kern="100">
                          <a:effectLst/>
                        </a:rPr>
                        <a:t>不可行解</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r>
              <a:tr h="213406">
                <a:tc>
                  <a:txBody>
                    <a:bodyPr/>
                    <a:lstStyle/>
                    <a:p>
                      <a:pPr algn="ctr">
                        <a:lnSpc>
                          <a:spcPts val="1800"/>
                        </a:lnSpc>
                        <a:spcAft>
                          <a:spcPts val="0"/>
                        </a:spcAft>
                      </a:pPr>
                      <a:r>
                        <a:rPr lang="en-US" sz="1600" kern="100">
                          <a:effectLst/>
                        </a:rPr>
                        <a:t>4</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14</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{16}</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16</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47</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zh-CN" sz="1600" kern="100">
                          <a:effectLst/>
                        </a:rPr>
                        <a:t>继续搜索</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r>
              <a:tr h="213406">
                <a:tc>
                  <a:txBody>
                    <a:bodyPr/>
                    <a:lstStyle/>
                    <a:p>
                      <a:pPr algn="ctr">
                        <a:lnSpc>
                          <a:spcPts val="1800"/>
                        </a:lnSpc>
                        <a:spcAft>
                          <a:spcPts val="0"/>
                        </a:spcAft>
                      </a:pPr>
                      <a:r>
                        <a:rPr lang="en-US" sz="1600" kern="100">
                          <a:effectLst/>
                        </a:rPr>
                        <a:t>5</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15</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{16,7}</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23</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40</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zh-CN" sz="1600" kern="100">
                          <a:effectLst/>
                        </a:rPr>
                        <a:t>不可行解</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r>
              <a:tr h="213406">
                <a:tc>
                  <a:txBody>
                    <a:bodyPr/>
                    <a:lstStyle/>
                    <a:p>
                      <a:pPr algn="ctr">
                        <a:lnSpc>
                          <a:spcPts val="1800"/>
                        </a:lnSpc>
                        <a:spcAft>
                          <a:spcPts val="0"/>
                        </a:spcAft>
                      </a:pPr>
                      <a:r>
                        <a:rPr lang="en-US" sz="1600" kern="100">
                          <a:effectLst/>
                        </a:rPr>
                        <a:t>5</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16</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{16}</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16</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47</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zh-CN" sz="1600" kern="100">
                          <a:effectLst/>
                        </a:rPr>
                        <a:t>不可行解</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r>
              <a:tr h="213406">
                <a:tc>
                  <a:txBody>
                    <a:bodyPr/>
                    <a:lstStyle/>
                    <a:p>
                      <a:pPr algn="ctr">
                        <a:lnSpc>
                          <a:spcPts val="1800"/>
                        </a:lnSpc>
                        <a:spcAft>
                          <a:spcPts val="0"/>
                        </a:spcAft>
                      </a:pPr>
                      <a:r>
                        <a:rPr lang="en-US" sz="1600" kern="100">
                          <a:effectLst/>
                        </a:rPr>
                        <a:t>2</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17</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0</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63</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zh-CN" sz="1600" kern="100">
                          <a:effectLst/>
                        </a:rPr>
                        <a:t>继续搜索</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r>
              <a:tr h="213406">
                <a:tc>
                  <a:txBody>
                    <a:bodyPr/>
                    <a:lstStyle/>
                    <a:p>
                      <a:pPr algn="ctr">
                        <a:lnSpc>
                          <a:spcPts val="1800"/>
                        </a:lnSpc>
                        <a:spcAft>
                          <a:spcPts val="0"/>
                        </a:spcAft>
                      </a:pPr>
                      <a:r>
                        <a:rPr lang="en-US" sz="1600" kern="100">
                          <a:effectLst/>
                        </a:rPr>
                        <a:t>3</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18</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{12}</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12</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51</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zh-CN" sz="1600" kern="100">
                          <a:effectLst/>
                        </a:rPr>
                        <a:t>继续搜索</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r>
              <a:tr h="213337">
                <a:tc>
                  <a:txBody>
                    <a:bodyPr/>
                    <a:lstStyle/>
                    <a:p>
                      <a:pPr algn="ctr">
                        <a:lnSpc>
                          <a:spcPts val="1800"/>
                        </a:lnSpc>
                        <a:spcAft>
                          <a:spcPts val="0"/>
                        </a:spcAft>
                      </a:pPr>
                      <a:r>
                        <a:rPr lang="en-US" sz="1600" kern="100">
                          <a:effectLst/>
                        </a:rPr>
                        <a:t>4</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19</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{12,28}</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40</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23</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tz&gt;35</a:t>
                      </a:r>
                      <a:r>
                        <a:rPr lang="zh-CN" sz="1600" kern="100">
                          <a:effectLst/>
                        </a:rPr>
                        <a:t>，终止搜索</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r>
              <a:tr h="213406">
                <a:tc>
                  <a:txBody>
                    <a:bodyPr/>
                    <a:lstStyle/>
                    <a:p>
                      <a:pPr algn="ctr">
                        <a:lnSpc>
                          <a:spcPts val="1800"/>
                        </a:lnSpc>
                        <a:spcAft>
                          <a:spcPts val="0"/>
                        </a:spcAft>
                      </a:pPr>
                      <a:r>
                        <a:rPr lang="en-US" sz="1600" kern="100">
                          <a:effectLst/>
                        </a:rPr>
                        <a:t>5</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20</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zh-CN" sz="1600" kern="100">
                          <a:effectLst/>
                        </a:rPr>
                        <a:t>不可行解</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r>
              <a:tr h="213406">
                <a:tc>
                  <a:txBody>
                    <a:bodyPr/>
                    <a:lstStyle/>
                    <a:p>
                      <a:pPr algn="ctr">
                        <a:lnSpc>
                          <a:spcPts val="1800"/>
                        </a:lnSpc>
                        <a:spcAft>
                          <a:spcPts val="0"/>
                        </a:spcAft>
                      </a:pPr>
                      <a:r>
                        <a:rPr lang="en-US" sz="1600" kern="100">
                          <a:effectLst/>
                        </a:rPr>
                        <a:t>5</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21</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zh-CN" sz="1600" kern="100">
                          <a:effectLst/>
                        </a:rPr>
                        <a:t>不可行解</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r>
              <a:tr h="213406">
                <a:tc>
                  <a:txBody>
                    <a:bodyPr/>
                    <a:lstStyle/>
                    <a:p>
                      <a:pPr algn="ctr">
                        <a:lnSpc>
                          <a:spcPts val="1800"/>
                        </a:lnSpc>
                        <a:spcAft>
                          <a:spcPts val="0"/>
                        </a:spcAft>
                      </a:pPr>
                      <a:r>
                        <a:rPr lang="en-US" sz="1600" kern="100">
                          <a:effectLst/>
                        </a:rPr>
                        <a:t>4</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22</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{12}</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12</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51</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zh-CN" sz="1600" kern="100">
                          <a:effectLst/>
                        </a:rPr>
                        <a:t>继续搜索</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r>
              <a:tr h="213406">
                <a:tc>
                  <a:txBody>
                    <a:bodyPr/>
                    <a:lstStyle/>
                    <a:p>
                      <a:pPr algn="ctr">
                        <a:lnSpc>
                          <a:spcPts val="1800"/>
                        </a:lnSpc>
                        <a:spcAft>
                          <a:spcPts val="0"/>
                        </a:spcAft>
                      </a:pPr>
                      <a:r>
                        <a:rPr lang="en-US" sz="1600" kern="100">
                          <a:effectLst/>
                        </a:rPr>
                        <a:t>5</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23</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{12,7}</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19</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44</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zh-CN" sz="1600" kern="100">
                          <a:effectLst/>
                        </a:rPr>
                        <a:t>不可行解</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r>
              <a:tr h="213406">
                <a:tc>
                  <a:txBody>
                    <a:bodyPr/>
                    <a:lstStyle/>
                    <a:p>
                      <a:pPr algn="ctr">
                        <a:lnSpc>
                          <a:spcPts val="1800"/>
                        </a:lnSpc>
                        <a:spcAft>
                          <a:spcPts val="0"/>
                        </a:spcAft>
                      </a:pPr>
                      <a:r>
                        <a:rPr lang="en-US" sz="1600" kern="100">
                          <a:effectLst/>
                        </a:rPr>
                        <a:t>5</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24</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{12}</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12</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51</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zh-CN" sz="1600" kern="100">
                          <a:effectLst/>
                        </a:rPr>
                        <a:t>不可行解</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r>
              <a:tr h="213406">
                <a:tc>
                  <a:txBody>
                    <a:bodyPr/>
                    <a:lstStyle/>
                    <a:p>
                      <a:pPr algn="ctr">
                        <a:lnSpc>
                          <a:spcPts val="1800"/>
                        </a:lnSpc>
                        <a:spcAft>
                          <a:spcPts val="0"/>
                        </a:spcAft>
                      </a:pPr>
                      <a:r>
                        <a:rPr lang="en-US" sz="1600" kern="100">
                          <a:effectLst/>
                        </a:rPr>
                        <a:t>3</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25</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0</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63</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zh-CN" sz="1600" kern="100">
                          <a:effectLst/>
                        </a:rPr>
                        <a:t>继续搜索</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r>
              <a:tr h="213406">
                <a:tc>
                  <a:txBody>
                    <a:bodyPr/>
                    <a:lstStyle/>
                    <a:p>
                      <a:pPr algn="ctr">
                        <a:lnSpc>
                          <a:spcPts val="1800"/>
                        </a:lnSpc>
                        <a:spcAft>
                          <a:spcPts val="0"/>
                        </a:spcAft>
                      </a:pPr>
                      <a:r>
                        <a:rPr lang="en-US" sz="1600" kern="100">
                          <a:effectLst/>
                        </a:rPr>
                        <a:t>4</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26</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{28}</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28</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35</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zh-CN" sz="1600" kern="100">
                          <a:effectLst/>
                        </a:rPr>
                        <a:t>继续搜索</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r>
              <a:tr h="213406">
                <a:tc>
                  <a:txBody>
                    <a:bodyPr/>
                    <a:lstStyle/>
                    <a:p>
                      <a:pPr algn="ctr">
                        <a:lnSpc>
                          <a:spcPts val="1800"/>
                        </a:lnSpc>
                        <a:spcAft>
                          <a:spcPts val="0"/>
                        </a:spcAft>
                      </a:pPr>
                      <a:r>
                        <a:rPr lang="en-US" sz="1600" kern="100">
                          <a:effectLst/>
                        </a:rPr>
                        <a:t>5</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27</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{28,7}</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35</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28</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zh-CN" sz="1600" kern="100">
                          <a:effectLst/>
                        </a:rPr>
                        <a:t>可行解</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r>
              <a:tr h="213406">
                <a:tc>
                  <a:txBody>
                    <a:bodyPr/>
                    <a:lstStyle/>
                    <a:p>
                      <a:pPr algn="ctr">
                        <a:lnSpc>
                          <a:spcPts val="1800"/>
                        </a:lnSpc>
                        <a:spcAft>
                          <a:spcPts val="0"/>
                        </a:spcAft>
                      </a:pPr>
                      <a:r>
                        <a:rPr lang="en-US" sz="1600" kern="100">
                          <a:effectLst/>
                        </a:rPr>
                        <a:t>5</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28</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{28}</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28</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35</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zh-CN" sz="1600" kern="100">
                          <a:effectLst/>
                        </a:rPr>
                        <a:t>不可行解</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r>
              <a:tr h="213406">
                <a:tc>
                  <a:txBody>
                    <a:bodyPr/>
                    <a:lstStyle/>
                    <a:p>
                      <a:pPr algn="ctr">
                        <a:lnSpc>
                          <a:spcPts val="1800"/>
                        </a:lnSpc>
                        <a:spcAft>
                          <a:spcPts val="0"/>
                        </a:spcAft>
                      </a:pPr>
                      <a:r>
                        <a:rPr lang="en-US" sz="1600" kern="100">
                          <a:effectLst/>
                        </a:rPr>
                        <a:t>4</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29</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0</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63</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zh-CN" sz="1600" kern="100">
                          <a:effectLst/>
                        </a:rPr>
                        <a:t>继续搜索</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r>
              <a:tr h="213406">
                <a:tc>
                  <a:txBody>
                    <a:bodyPr/>
                    <a:lstStyle/>
                    <a:p>
                      <a:pPr algn="ctr">
                        <a:lnSpc>
                          <a:spcPts val="1800"/>
                        </a:lnSpc>
                        <a:spcAft>
                          <a:spcPts val="0"/>
                        </a:spcAft>
                      </a:pPr>
                      <a:r>
                        <a:rPr lang="en-US" sz="1600" kern="100">
                          <a:effectLst/>
                        </a:rPr>
                        <a:t>5</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30</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{7}</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7</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56</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zh-CN" sz="1600" kern="100">
                          <a:effectLst/>
                        </a:rPr>
                        <a:t>不可行解</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r>
              <a:tr h="213406">
                <a:tc>
                  <a:txBody>
                    <a:bodyPr/>
                    <a:lstStyle/>
                    <a:p>
                      <a:pPr algn="ctr">
                        <a:lnSpc>
                          <a:spcPts val="1800"/>
                        </a:lnSpc>
                        <a:spcAft>
                          <a:spcPts val="0"/>
                        </a:spcAft>
                      </a:pPr>
                      <a:r>
                        <a:rPr lang="en-US" sz="1600" kern="100">
                          <a:effectLst/>
                        </a:rPr>
                        <a:t>5</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31</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0</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en-US" sz="1600" kern="100">
                          <a:effectLst/>
                        </a:rPr>
                        <a:t>63</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c>
                  <a:txBody>
                    <a:bodyPr/>
                    <a:lstStyle/>
                    <a:p>
                      <a:pPr algn="ctr">
                        <a:lnSpc>
                          <a:spcPts val="1800"/>
                        </a:lnSpc>
                        <a:spcAft>
                          <a:spcPts val="0"/>
                        </a:spcAft>
                      </a:pPr>
                      <a:r>
                        <a:rPr lang="zh-CN" sz="1600" kern="100" dirty="0">
                          <a:effectLst/>
                        </a:rPr>
                        <a:t>不可行解</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54506" marR="54506" marT="0" marB="0">
                    <a:solidFill>
                      <a:schemeClr val="bg1"/>
                    </a:solidFill>
                  </a:tcPr>
                </a:tc>
              </a:tr>
            </a:tbl>
          </a:graphicData>
        </a:graphic>
      </p:graphicFrame>
      <p:pic>
        <p:nvPicPr>
          <p:cNvPr id="4" name="图片 3"/>
          <p:cNvPicPr/>
          <p:nvPr/>
        </p:nvPicPr>
        <p:blipFill>
          <a:blip r:embed="rId1">
            <a:extLst>
              <a:ext uri="{28A0092B-C50C-407E-A947-70E740481C1C}">
                <a14:useLocalDpi xmlns:a14="http://schemas.microsoft.com/office/drawing/2010/main" val="0"/>
              </a:ext>
            </a:extLst>
          </a:blip>
          <a:stretch>
            <a:fillRect/>
          </a:stretch>
        </p:blipFill>
        <p:spPr>
          <a:xfrm>
            <a:off x="-19473" y="-29682"/>
            <a:ext cx="9144000" cy="3458682"/>
          </a:xfrm>
          <a:prstGeom prst="rect">
            <a:avLst/>
          </a:prstGeom>
        </p:spPr>
      </p:pic>
      <p:sp>
        <p:nvSpPr>
          <p:cNvPr id="5" name="矩形 4"/>
          <p:cNvSpPr/>
          <p:nvPr/>
        </p:nvSpPr>
        <p:spPr>
          <a:xfrm>
            <a:off x="5056258" y="116632"/>
            <a:ext cx="4107215" cy="323165"/>
          </a:xfrm>
          <a:prstGeom prst="rect">
            <a:avLst/>
          </a:prstGeom>
        </p:spPr>
        <p:txBody>
          <a:bodyPr wrap="none">
            <a:spAutoFit/>
          </a:bodyPr>
          <a:lstStyle/>
          <a:p>
            <a:pPr indent="266700" algn="just">
              <a:lnSpc>
                <a:spcPts val="1800"/>
              </a:lnSpc>
              <a:spcAft>
                <a:spcPts val="0"/>
              </a:spcAft>
            </a:pPr>
            <a:r>
              <a:rPr lang="zh-CN" altLang="zh-CN" kern="100" dirty="0">
                <a:latin typeface="Times New Roman" panose="02020603050405020304" pitchFamily="18" charset="0"/>
                <a:cs typeface="Times New Roman" panose="02020603050405020304" pitchFamily="18" charset="0"/>
              </a:rPr>
              <a:t>已知</a:t>
            </a:r>
            <a:r>
              <a:rPr lang="en-US" altLang="zh-CN" kern="100" dirty="0">
                <a:latin typeface="Times New Roman" panose="02020603050405020304" pitchFamily="18" charset="0"/>
                <a:cs typeface="Times New Roman" panose="02020603050405020304" pitchFamily="18" charset="0"/>
              </a:rPr>
              <a:t>n=4</a:t>
            </a:r>
            <a:r>
              <a:rPr lang="zh-CN" altLang="zh-CN"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cs typeface="Times New Roman" panose="02020603050405020304" pitchFamily="18" charset="0"/>
              </a:rPr>
              <a:t>z=</a:t>
            </a:r>
            <a:r>
              <a:rPr lang="zh-CN" altLang="zh-CN"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cs typeface="Times New Roman" panose="02020603050405020304" pitchFamily="18" charset="0"/>
              </a:rPr>
              <a:t>16,12,28,7</a:t>
            </a:r>
            <a:r>
              <a:rPr lang="zh-CN" altLang="zh-CN"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cs typeface="Times New Roman" panose="02020603050405020304" pitchFamily="18" charset="0"/>
              </a:rPr>
              <a:t>c=35</a:t>
            </a:r>
            <a:r>
              <a:rPr lang="zh-CN" altLang="zh-CN" kern="100" dirty="0">
                <a:latin typeface="Times New Roman" panose="02020603050405020304" pitchFamily="18" charset="0"/>
                <a:cs typeface="Times New Roman" panose="02020603050405020304" pitchFamily="18" charset="0"/>
              </a:rPr>
              <a:t>。</a:t>
            </a:r>
            <a:endParaRPr lang="zh-CN" altLang="zh-CN" kern="1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0" y="1340768"/>
            <a:ext cx="8874126"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例</a:t>
            </a:r>
            <a:r>
              <a:rPr lang="en-US" altLang="zh-CN" sz="2400" dirty="0">
                <a:solidFill>
                  <a:srgbClr val="080808"/>
                </a:solidFill>
                <a:latin typeface="楷体" panose="02010609060101010101" pitchFamily="49" charset="-122"/>
                <a:ea typeface="楷体" panose="02010609060101010101" pitchFamily="49" charset="-122"/>
              </a:rPr>
              <a:t>6.2】</a:t>
            </a:r>
            <a:r>
              <a:rPr lang="zh-CN" altLang="en-US" sz="2400" dirty="0">
                <a:solidFill>
                  <a:srgbClr val="080808"/>
                </a:solidFill>
                <a:latin typeface="楷体" panose="02010609060101010101" pitchFamily="49" charset="-122"/>
                <a:ea typeface="楷体" panose="02010609060101010101" pitchFamily="49" charset="-122"/>
              </a:rPr>
              <a:t>装载问题。</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问题描述：现有</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个集装箱，要装上</a:t>
            </a: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艘轮船，轮船的载重量分别为</a:t>
            </a:r>
            <a:r>
              <a:rPr lang="en-US" altLang="zh-CN" sz="2400" dirty="0">
                <a:solidFill>
                  <a:srgbClr val="080808"/>
                </a:solidFill>
                <a:latin typeface="楷体" panose="02010609060101010101" pitchFamily="49" charset="-122"/>
                <a:ea typeface="楷体" panose="02010609060101010101" pitchFamily="49" charset="-122"/>
              </a:rPr>
              <a:t>c1</a:t>
            </a:r>
            <a:r>
              <a:rPr lang="zh-CN" altLang="en-US" sz="2400" dirty="0">
                <a:solidFill>
                  <a:srgbClr val="080808"/>
                </a:solidFill>
                <a:latin typeface="楷体" panose="02010609060101010101" pitchFamily="49" charset="-122"/>
                <a:ea typeface="楷体" panose="02010609060101010101" pitchFamily="49" charset="-122"/>
              </a:rPr>
              <a:t>和</a:t>
            </a:r>
            <a:r>
              <a:rPr lang="en-US" altLang="zh-CN" sz="2400" dirty="0">
                <a:solidFill>
                  <a:srgbClr val="080808"/>
                </a:solidFill>
                <a:latin typeface="楷体" panose="02010609060101010101" pitchFamily="49" charset="-122"/>
                <a:ea typeface="楷体" panose="02010609060101010101" pitchFamily="49" charset="-122"/>
              </a:rPr>
              <a:t>c2</a:t>
            </a:r>
            <a:r>
              <a:rPr lang="zh-CN" altLang="en-US" sz="2400" dirty="0">
                <a:solidFill>
                  <a:srgbClr val="080808"/>
                </a:solidFill>
                <a:latin typeface="楷体" panose="02010609060101010101" pitchFamily="49" charset="-122"/>
                <a:ea typeface="楷体" panose="02010609060101010101" pitchFamily="49" charset="-122"/>
              </a:rPr>
              <a:t>，已知集装箱</a:t>
            </a:r>
            <a:r>
              <a:rPr lang="en-US" altLang="zh-CN" sz="2400" dirty="0" err="1">
                <a:solidFill>
                  <a:srgbClr val="080808"/>
                </a:solidFill>
                <a:latin typeface="楷体" panose="02010609060101010101" pitchFamily="49" charset="-122"/>
                <a:ea typeface="楷体" panose="02010609060101010101" pitchFamily="49" charset="-122"/>
              </a:rPr>
              <a:t>i</a:t>
            </a:r>
            <a:r>
              <a:rPr lang="zh-CN" altLang="en-US" sz="2400" dirty="0">
                <a:solidFill>
                  <a:srgbClr val="080808"/>
                </a:solidFill>
                <a:latin typeface="楷体" panose="02010609060101010101" pitchFamily="49" charset="-122"/>
                <a:ea typeface="楷体" panose="02010609060101010101" pitchFamily="49" charset="-122"/>
              </a:rPr>
              <a:t>的重量为</a:t>
            </a:r>
            <a:r>
              <a:rPr lang="en-US" altLang="zh-CN" sz="2400" dirty="0" err="1">
                <a:solidFill>
                  <a:srgbClr val="080808"/>
                </a:solidFill>
                <a:latin typeface="楷体" panose="02010609060101010101" pitchFamily="49" charset="-122"/>
                <a:ea typeface="楷体" panose="02010609060101010101" pitchFamily="49" charset="-122"/>
              </a:rPr>
              <a:t>wi</a:t>
            </a:r>
            <a:r>
              <a:rPr lang="zh-CN" altLang="en-US" sz="2400" dirty="0">
                <a:solidFill>
                  <a:srgbClr val="080808"/>
                </a:solidFill>
                <a:latin typeface="楷体" panose="02010609060101010101" pitchFamily="49" charset="-122"/>
                <a:ea typeface="楷体" panose="02010609060101010101" pitchFamily="49" charset="-122"/>
              </a:rPr>
              <a:t>，且</a:t>
            </a:r>
            <a:r>
              <a:rPr lang="en-US" altLang="zh-CN" sz="2400" dirty="0">
                <a:solidFill>
                  <a:srgbClr val="080808"/>
                </a:solidFill>
                <a:latin typeface="楷体" panose="02010609060101010101" pitchFamily="49" charset="-122"/>
                <a:ea typeface="楷体" panose="02010609060101010101" pitchFamily="49" charset="-122"/>
              </a:rPr>
              <a:t>w1+w2+……+</a:t>
            </a:r>
            <a:r>
              <a:rPr lang="en-US" altLang="zh-CN" sz="2400" dirty="0" err="1">
                <a:solidFill>
                  <a:srgbClr val="080808"/>
                </a:solidFill>
                <a:latin typeface="楷体" panose="02010609060101010101" pitchFamily="49" charset="-122"/>
                <a:ea typeface="楷体" panose="02010609060101010101" pitchFamily="49" charset="-122"/>
              </a:rPr>
              <a:t>wn</a:t>
            </a:r>
            <a:r>
              <a:rPr lang="en-US" altLang="zh-CN" sz="2400" dirty="0">
                <a:solidFill>
                  <a:srgbClr val="080808"/>
                </a:solidFill>
                <a:latin typeface="楷体" panose="02010609060101010101" pitchFamily="49" charset="-122"/>
                <a:ea typeface="楷体" panose="02010609060101010101" pitchFamily="49" charset="-122"/>
              </a:rPr>
              <a:t>&lt;=c1+c2</a:t>
            </a:r>
            <a:r>
              <a:rPr lang="zh-CN" altLang="en-US" sz="2400" dirty="0">
                <a:solidFill>
                  <a:srgbClr val="080808"/>
                </a:solidFill>
                <a:latin typeface="楷体" panose="02010609060101010101" pitchFamily="49" charset="-122"/>
                <a:ea typeface="楷体" panose="02010609060101010101" pitchFamily="49" charset="-122"/>
              </a:rPr>
              <a:t>，请设计算法找出一个合理的装载方案可将全部集装箱装上这</a:t>
            </a: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艘轮船。</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、解题思路：分为以下两步：</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）先将第一艘轮船尽可能的装满；</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）而后将剩余的集装箱装在第二艘轮船上。</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采用回朔法求解，将第一艘轮船尽可能的装满相当于选取所有集装箱的一个子集，使该子集中的集装箱重量之和尽可能接近</a:t>
            </a:r>
            <a:r>
              <a:rPr lang="en-US" altLang="zh-CN" sz="2400" dirty="0">
                <a:solidFill>
                  <a:srgbClr val="080808"/>
                </a:solidFill>
                <a:latin typeface="楷体" panose="02010609060101010101" pitchFamily="49" charset="-122"/>
                <a:ea typeface="楷体" panose="02010609060101010101" pitchFamily="49" charset="-122"/>
              </a:rPr>
              <a:t>C1</a:t>
            </a:r>
            <a:r>
              <a:rPr lang="zh-CN" altLang="en-US" sz="2400" dirty="0">
                <a:solidFill>
                  <a:srgbClr val="080808"/>
                </a:solidFill>
                <a:latin typeface="楷体" panose="02010609060101010101" pitchFamily="49" charset="-122"/>
                <a:ea typeface="楷体" panose="02010609060101010101" pitchFamily="49" charset="-122"/>
              </a:rPr>
              <a:t>，和背包问题有些类似，问题描述如下</a:t>
            </a: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endParaRPr lang="zh-CN" altLang="en-US"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4088" y="1124744"/>
            <a:ext cx="8874126"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）设</a:t>
            </a:r>
            <a:r>
              <a:rPr lang="en-US" altLang="zh-CN" sz="2400" dirty="0">
                <a:solidFill>
                  <a:srgbClr val="080808"/>
                </a:solidFill>
                <a:latin typeface="楷体" panose="02010609060101010101" pitchFamily="49" charset="-122"/>
                <a:ea typeface="楷体" panose="02010609060101010101" pitchFamily="49" charset="-122"/>
              </a:rPr>
              <a:t>xi </a:t>
            </a:r>
            <a:r>
              <a:rPr lang="zh-CN" altLang="en-US" sz="2400" dirty="0">
                <a:solidFill>
                  <a:srgbClr val="080808"/>
                </a:solidFill>
                <a:latin typeface="楷体" panose="02010609060101010101" pitchFamily="49" charset="-122"/>
                <a:ea typeface="楷体" panose="02010609060101010101" pitchFamily="49" charset="-122"/>
              </a:rPr>
              <a:t>表示集装箱 </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 </a:t>
            </a:r>
            <a:r>
              <a:rPr lang="zh-CN" altLang="en-US" sz="2400" dirty="0">
                <a:solidFill>
                  <a:srgbClr val="080808"/>
                </a:solidFill>
                <a:latin typeface="楷体" panose="02010609060101010101" pitchFamily="49" charset="-122"/>
                <a:ea typeface="楷体" panose="02010609060101010101" pitchFamily="49" charset="-122"/>
              </a:rPr>
              <a:t>装入轮船</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的情况，即解向量：</a:t>
            </a:r>
            <a:r>
              <a:rPr lang="en-US" altLang="zh-CN" sz="2400" dirty="0">
                <a:solidFill>
                  <a:srgbClr val="080808"/>
                </a:solidFill>
                <a:latin typeface="楷体" panose="02010609060101010101" pitchFamily="49" charset="-122"/>
                <a:ea typeface="楷体" panose="02010609060101010101" pitchFamily="49" charset="-122"/>
              </a:rPr>
              <a:t>X=(x1, x2, …, </a:t>
            </a:r>
            <a:r>
              <a:rPr lang="en-US" altLang="zh-CN" sz="2400" dirty="0" err="1">
                <a:solidFill>
                  <a:srgbClr val="080808"/>
                </a:solidFill>
                <a:latin typeface="楷体" panose="02010609060101010101" pitchFamily="49" charset="-122"/>
                <a:ea typeface="楷体" panose="02010609060101010101" pitchFamily="49" charset="-122"/>
              </a:rPr>
              <a:t>xn</a:t>
            </a:r>
            <a:r>
              <a:rPr lang="en-US" altLang="zh-CN" sz="2400" dirty="0">
                <a:solidFill>
                  <a:srgbClr val="080808"/>
                </a:solidFill>
                <a:latin typeface="楷体" panose="02010609060101010101" pitchFamily="49" charset="-122"/>
                <a:ea typeface="楷体" panose="02010609060101010101" pitchFamily="49" charset="-122"/>
              </a:rPr>
              <a:t>), </a:t>
            </a:r>
            <a:r>
              <a:rPr lang="zh-CN" altLang="en-US" sz="2400" dirty="0">
                <a:solidFill>
                  <a:srgbClr val="080808"/>
                </a:solidFill>
                <a:latin typeface="楷体" panose="02010609060101010101" pitchFamily="49" charset="-122"/>
                <a:ea typeface="楷体" panose="02010609060101010101" pitchFamily="49" charset="-122"/>
              </a:rPr>
              <a:t>则</a:t>
            </a:r>
            <a:r>
              <a:rPr lang="en-US" altLang="zh-CN" sz="2400" dirty="0">
                <a:solidFill>
                  <a:srgbClr val="080808"/>
                </a:solidFill>
                <a:latin typeface="楷体" panose="02010609060101010101" pitchFamily="49" charset="-122"/>
                <a:ea typeface="楷体" panose="02010609060101010101" pitchFamily="49" charset="-122"/>
              </a:rPr>
              <a:t>xi</a:t>
            </a:r>
            <a:r>
              <a:rPr lang="zh-CN" altLang="en-US" sz="2400" dirty="0">
                <a:solidFill>
                  <a:srgbClr val="080808"/>
                </a:solidFill>
                <a:latin typeface="楷体" panose="02010609060101010101" pitchFamily="49" charset="-122"/>
                <a:ea typeface="楷体" panose="02010609060101010101" pitchFamily="49" charset="-122"/>
              </a:rPr>
              <a:t>取值只有</a:t>
            </a:r>
            <a:r>
              <a:rPr lang="en-US" altLang="zh-CN" sz="2400" dirty="0">
                <a:solidFill>
                  <a:srgbClr val="080808"/>
                </a:solidFill>
                <a:latin typeface="楷体" panose="02010609060101010101" pitchFamily="49" charset="-122"/>
                <a:ea typeface="楷体" panose="02010609060101010101" pitchFamily="49" charset="-122"/>
              </a:rPr>
              <a:t>0</a:t>
            </a:r>
            <a:r>
              <a:rPr lang="zh-CN" altLang="en-US" sz="2400" dirty="0">
                <a:solidFill>
                  <a:srgbClr val="080808"/>
                </a:solidFill>
                <a:latin typeface="楷体" panose="02010609060101010101" pitchFamily="49" charset="-122"/>
                <a:ea typeface="楷体" panose="02010609060101010101" pitchFamily="49" charset="-122"/>
              </a:rPr>
              <a:t>和</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，当</a:t>
            </a:r>
            <a:r>
              <a:rPr lang="en-US" altLang="zh-CN" sz="2400" dirty="0">
                <a:solidFill>
                  <a:srgbClr val="080808"/>
                </a:solidFill>
                <a:latin typeface="楷体" panose="02010609060101010101" pitchFamily="49" charset="-122"/>
                <a:ea typeface="楷体" panose="02010609060101010101" pitchFamily="49" charset="-122"/>
              </a:rPr>
              <a:t>xi=0</a:t>
            </a:r>
            <a:r>
              <a:rPr lang="zh-CN" altLang="en-US" sz="2400" dirty="0">
                <a:solidFill>
                  <a:srgbClr val="080808"/>
                </a:solidFill>
                <a:latin typeface="楷体" panose="02010609060101010101" pitchFamily="49" charset="-122"/>
                <a:ea typeface="楷体" panose="02010609060101010101" pitchFamily="49" charset="-122"/>
              </a:rPr>
              <a:t>时表示物体</a:t>
            </a:r>
            <a:r>
              <a:rPr lang="en-US" altLang="zh-CN" sz="2400" dirty="0" err="1">
                <a:solidFill>
                  <a:srgbClr val="080808"/>
                </a:solidFill>
                <a:latin typeface="楷体" panose="02010609060101010101" pitchFamily="49" charset="-122"/>
                <a:ea typeface="楷体" panose="02010609060101010101" pitchFamily="49" charset="-122"/>
              </a:rPr>
              <a:t>i</a:t>
            </a:r>
            <a:r>
              <a:rPr lang="zh-CN" altLang="en-US" sz="2400" dirty="0">
                <a:solidFill>
                  <a:srgbClr val="080808"/>
                </a:solidFill>
                <a:latin typeface="楷体" panose="02010609060101010101" pitchFamily="49" charset="-122"/>
                <a:ea typeface="楷体" panose="02010609060101010101" pitchFamily="49" charset="-122"/>
              </a:rPr>
              <a:t>没被装入轮船</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，当</a:t>
            </a:r>
            <a:r>
              <a:rPr lang="en-US" altLang="zh-CN" sz="2400" dirty="0">
                <a:solidFill>
                  <a:srgbClr val="080808"/>
                </a:solidFill>
                <a:latin typeface="楷体" panose="02010609060101010101" pitchFamily="49" charset="-122"/>
                <a:ea typeface="楷体" panose="02010609060101010101" pitchFamily="49" charset="-122"/>
              </a:rPr>
              <a:t>xi=1</a:t>
            </a:r>
            <a:r>
              <a:rPr lang="zh-CN" altLang="en-US" sz="2400" dirty="0">
                <a:solidFill>
                  <a:srgbClr val="080808"/>
                </a:solidFill>
                <a:latin typeface="楷体" panose="02010609060101010101" pitchFamily="49" charset="-122"/>
                <a:ea typeface="楷体" panose="02010609060101010101" pitchFamily="49" charset="-122"/>
              </a:rPr>
              <a:t>时表示物体</a:t>
            </a:r>
            <a:r>
              <a:rPr lang="en-US" altLang="zh-CN" sz="2400" dirty="0" err="1">
                <a:solidFill>
                  <a:srgbClr val="080808"/>
                </a:solidFill>
                <a:latin typeface="楷体" panose="02010609060101010101" pitchFamily="49" charset="-122"/>
                <a:ea typeface="楷体" panose="02010609060101010101" pitchFamily="49" charset="-122"/>
              </a:rPr>
              <a:t>i</a:t>
            </a:r>
            <a:r>
              <a:rPr lang="zh-CN" altLang="en-US" sz="2400" dirty="0">
                <a:solidFill>
                  <a:srgbClr val="080808"/>
                </a:solidFill>
                <a:latin typeface="楷体" panose="02010609060101010101" pitchFamily="49" charset="-122"/>
                <a:ea typeface="楷体" panose="02010609060101010101" pitchFamily="49" charset="-122"/>
              </a:rPr>
              <a:t>整个被装入轮船</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   </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）约束条件</a:t>
            </a: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轮船</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的载重量是</a:t>
            </a:r>
            <a:r>
              <a:rPr lang="en-US" altLang="zh-CN" sz="2400" dirty="0">
                <a:solidFill>
                  <a:srgbClr val="080808"/>
                </a:solidFill>
                <a:latin typeface="楷体" panose="02010609060101010101" pitchFamily="49" charset="-122"/>
                <a:ea typeface="楷体" panose="02010609060101010101" pitchFamily="49" charset="-122"/>
              </a:rPr>
              <a:t>c1</a:t>
            </a:r>
            <a:r>
              <a:rPr lang="zh-CN" altLang="en-US" sz="2400" dirty="0">
                <a:solidFill>
                  <a:srgbClr val="080808"/>
                </a:solidFill>
                <a:latin typeface="楷体" panose="02010609060101010101" pitchFamily="49" charset="-122"/>
                <a:ea typeface="楷体" panose="02010609060101010101" pitchFamily="49" charset="-122"/>
              </a:rPr>
              <a:t>，因此装入轮船</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中的集装箱总重量不得超过</a:t>
            </a:r>
            <a:r>
              <a:rPr lang="en-US" altLang="zh-CN" sz="2400" dirty="0">
                <a:solidFill>
                  <a:srgbClr val="080808"/>
                </a:solidFill>
                <a:latin typeface="楷体" panose="02010609060101010101" pitchFamily="49" charset="-122"/>
                <a:ea typeface="楷体" panose="02010609060101010101" pitchFamily="49" charset="-122"/>
              </a:rPr>
              <a:t>c1</a:t>
            </a:r>
            <a:r>
              <a:rPr lang="zh-CN" altLang="en-US" sz="2400" dirty="0">
                <a:solidFill>
                  <a:srgbClr val="080808"/>
                </a:solidFill>
                <a:latin typeface="楷体" panose="02010609060101010101" pitchFamily="49" charset="-122"/>
                <a:ea typeface="楷体" panose="02010609060101010101" pitchFamily="49" charset="-122"/>
              </a:rPr>
              <a:t>，即：</a:t>
            </a:r>
            <a:r>
              <a:rPr lang="en-US" altLang="zh-CN" sz="2400" dirty="0">
                <a:solidFill>
                  <a:srgbClr val="080808"/>
                </a:solidFill>
                <a:latin typeface="楷体" panose="02010609060101010101" pitchFamily="49" charset="-122"/>
                <a:ea typeface="楷体" panose="02010609060101010101" pitchFamily="49" charset="-122"/>
              </a:rPr>
              <a:t>(w1x1+w2x2+...+</a:t>
            </a:r>
            <a:r>
              <a:rPr lang="en-US" altLang="zh-CN" sz="2400" dirty="0" err="1">
                <a:solidFill>
                  <a:srgbClr val="080808"/>
                </a:solidFill>
                <a:latin typeface="楷体" panose="02010609060101010101" pitchFamily="49" charset="-122"/>
                <a:ea typeface="楷体" panose="02010609060101010101" pitchFamily="49" charset="-122"/>
              </a:rPr>
              <a:t>wixi</a:t>
            </a:r>
            <a:r>
              <a:rPr lang="en-US" altLang="zh-CN" sz="2400" dirty="0">
                <a:solidFill>
                  <a:srgbClr val="080808"/>
                </a:solidFill>
                <a:latin typeface="楷体" panose="02010609060101010101" pitchFamily="49" charset="-122"/>
                <a:ea typeface="楷体" panose="02010609060101010101" pitchFamily="49" charset="-122"/>
              </a:rPr>
              <a:t>)&lt;= c1</a:t>
            </a:r>
            <a:r>
              <a:rPr lang="zh-CN" altLang="en-US" sz="2400" dirty="0">
                <a:solidFill>
                  <a:srgbClr val="080808"/>
                </a:solidFill>
                <a:latin typeface="楷体" panose="02010609060101010101" pitchFamily="49" charset="-122"/>
                <a:ea typeface="楷体" panose="02010609060101010101" pitchFamily="49" charset="-122"/>
              </a:rPr>
              <a:t>，可以用于解空间树的剪枝。</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3</a:t>
            </a:r>
            <a:r>
              <a:rPr lang="zh-CN" altLang="en-US" sz="2400" dirty="0">
                <a:solidFill>
                  <a:srgbClr val="080808"/>
                </a:solidFill>
                <a:latin typeface="楷体" panose="02010609060101010101" pitchFamily="49" charset="-122"/>
                <a:ea typeface="楷体" panose="02010609060101010101" pitchFamily="49" charset="-122"/>
              </a:rPr>
              <a:t>）问题的求解目标</a:t>
            </a:r>
            <a:r>
              <a:rPr lang="en-US" altLang="zh-CN" sz="2400" dirty="0">
                <a:solidFill>
                  <a:srgbClr val="080808"/>
                </a:solidFill>
                <a:latin typeface="楷体" panose="02010609060101010101" pitchFamily="49" charset="-122"/>
                <a:ea typeface="楷体" panose="02010609060101010101" pitchFamily="49" charset="-122"/>
              </a:rPr>
              <a:t>: </a:t>
            </a:r>
            <a:r>
              <a:rPr lang="zh-CN" altLang="en-US" sz="2400" dirty="0">
                <a:solidFill>
                  <a:srgbClr val="080808"/>
                </a:solidFill>
                <a:latin typeface="楷体" panose="02010609060101010101" pitchFamily="49" charset="-122"/>
                <a:ea typeface="楷体" panose="02010609060101010101" pitchFamily="49" charset="-122"/>
              </a:rPr>
              <a:t>装入轮船</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中的集装箱总重量最大，即</a:t>
            </a:r>
            <a:r>
              <a:rPr lang="en-US" altLang="zh-CN" sz="2400" dirty="0">
                <a:solidFill>
                  <a:srgbClr val="080808"/>
                </a:solidFill>
                <a:latin typeface="楷体" panose="02010609060101010101" pitchFamily="49" charset="-122"/>
                <a:ea typeface="楷体" panose="02010609060101010101" pitchFamily="49" charset="-122"/>
              </a:rPr>
              <a:t>max(w1x1+w2x2+...+</a:t>
            </a:r>
            <a:r>
              <a:rPr lang="en-US" altLang="zh-CN" sz="2400" dirty="0" err="1">
                <a:solidFill>
                  <a:srgbClr val="080808"/>
                </a:solidFill>
                <a:latin typeface="楷体" panose="02010609060101010101" pitchFamily="49" charset="-122"/>
                <a:ea typeface="楷体" panose="02010609060101010101" pitchFamily="49" charset="-122"/>
              </a:rPr>
              <a:t>wixi</a:t>
            </a: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搜索该问题的解空间树，给出以下两个剪枝函数：</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）约束条件：当搜索到第</a:t>
            </a:r>
            <a:r>
              <a:rPr lang="en-US" altLang="zh-CN" sz="2400" dirty="0" err="1">
                <a:solidFill>
                  <a:srgbClr val="080808"/>
                </a:solidFill>
                <a:latin typeface="楷体" panose="02010609060101010101" pitchFamily="49" charset="-122"/>
                <a:ea typeface="楷体" panose="02010609060101010101" pitchFamily="49" charset="-122"/>
              </a:rPr>
              <a:t>i</a:t>
            </a:r>
            <a:r>
              <a:rPr lang="zh-CN" altLang="en-US" sz="2400" dirty="0">
                <a:solidFill>
                  <a:srgbClr val="080808"/>
                </a:solidFill>
                <a:latin typeface="楷体" panose="02010609060101010101" pitchFamily="49" charset="-122"/>
                <a:ea typeface="楷体" panose="02010609060101010101" pitchFamily="49" charset="-122"/>
              </a:rPr>
              <a:t>层的结点时，设</a:t>
            </a:r>
            <a:r>
              <a:rPr lang="en-US" altLang="zh-CN" sz="2400" dirty="0" err="1">
                <a:solidFill>
                  <a:srgbClr val="080808"/>
                </a:solidFill>
                <a:latin typeface="楷体" panose="02010609060101010101" pitchFamily="49" charset="-122"/>
                <a:ea typeface="楷体" panose="02010609060101010101" pitchFamily="49" charset="-122"/>
              </a:rPr>
              <a:t>cw</a:t>
            </a:r>
            <a:r>
              <a:rPr lang="zh-CN" altLang="en-US" sz="2400" dirty="0">
                <a:solidFill>
                  <a:srgbClr val="080808"/>
                </a:solidFill>
                <a:latin typeface="楷体" panose="02010609060101010101" pitchFamily="49" charset="-122"/>
                <a:ea typeface="楷体" panose="02010609060101010101" pitchFamily="49" charset="-122"/>
              </a:rPr>
              <a:t>为当前结点已有的轮船载重量，当满足</a:t>
            </a:r>
            <a:r>
              <a:rPr lang="en-US" altLang="zh-CN" sz="2400" dirty="0" err="1">
                <a:solidFill>
                  <a:srgbClr val="080808"/>
                </a:solidFill>
                <a:latin typeface="楷体" panose="02010609060101010101" pitchFamily="49" charset="-122"/>
                <a:ea typeface="楷体" panose="02010609060101010101" pitchFamily="49" charset="-122"/>
              </a:rPr>
              <a:t>cw+w</a:t>
            </a:r>
            <a:r>
              <a:rPr lang="en-US" altLang="zh-CN" sz="2400" dirty="0">
                <a:solidFill>
                  <a:srgbClr val="080808"/>
                </a:solidFill>
                <a:latin typeface="楷体" panose="02010609060101010101" pitchFamily="49" charset="-122"/>
                <a:ea typeface="楷体" panose="02010609060101010101" pitchFamily="49" charset="-122"/>
              </a:rPr>
              <a:t>[</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 &lt;= c</a:t>
            </a:r>
            <a:r>
              <a:rPr lang="zh-CN" altLang="en-US" sz="2400" dirty="0">
                <a:solidFill>
                  <a:srgbClr val="080808"/>
                </a:solidFill>
                <a:latin typeface="楷体" panose="02010609060101010101" pitchFamily="49" charset="-122"/>
                <a:ea typeface="楷体" panose="02010609060101010101" pitchFamily="49" charset="-122"/>
              </a:rPr>
              <a:t>时继续搜索左子树</a:t>
            </a:r>
            <a:r>
              <a:rPr lang="en-US" altLang="zh-CN" sz="2400" dirty="0">
                <a:solidFill>
                  <a:srgbClr val="080808"/>
                </a:solidFill>
                <a:latin typeface="楷体" panose="02010609060101010101" pitchFamily="49" charset="-122"/>
                <a:ea typeface="楷体" panose="02010609060101010101" pitchFamily="49" charset="-122"/>
              </a:rPr>
              <a:t>; </a:t>
            </a:r>
            <a:r>
              <a:rPr lang="zh-CN" altLang="en-US" sz="2400" dirty="0">
                <a:solidFill>
                  <a:srgbClr val="080808"/>
                </a:solidFill>
                <a:latin typeface="楷体" panose="02010609060101010101" pitchFamily="49" charset="-122"/>
                <a:ea typeface="楷体" panose="02010609060101010101" pitchFamily="49" charset="-122"/>
              </a:rPr>
              <a:t>否则将该结点的子树删去。</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）限界函数：当搜索到某个结点时，设 </a:t>
            </a:r>
            <a:r>
              <a:rPr lang="en-US" altLang="zh-CN" sz="2400" dirty="0" err="1">
                <a:solidFill>
                  <a:srgbClr val="080808"/>
                </a:solidFill>
                <a:latin typeface="楷体" panose="02010609060101010101" pitchFamily="49" charset="-122"/>
                <a:ea typeface="楷体" panose="02010609060101010101" pitchFamily="49" charset="-122"/>
              </a:rPr>
              <a:t>bw</a:t>
            </a:r>
            <a:r>
              <a:rPr lang="zh-CN" altLang="en-US" sz="2400" dirty="0">
                <a:solidFill>
                  <a:srgbClr val="080808"/>
                </a:solidFill>
                <a:latin typeface="楷体" panose="02010609060101010101" pitchFamily="49" charset="-122"/>
                <a:ea typeface="楷体" panose="02010609060101010101" pitchFamily="49" charset="-122"/>
              </a:rPr>
              <a:t>为当前最优载重量</a:t>
            </a:r>
            <a:r>
              <a:rPr lang="en-US" altLang="zh-CN" sz="2400" dirty="0">
                <a:solidFill>
                  <a:srgbClr val="080808"/>
                </a:solidFill>
                <a:latin typeface="楷体" panose="02010609060101010101" pitchFamily="49" charset="-122"/>
                <a:ea typeface="楷体" panose="02010609060101010101" pitchFamily="49" charset="-122"/>
              </a:rPr>
              <a:t>, rest</a:t>
            </a:r>
            <a:r>
              <a:rPr lang="zh-CN" altLang="en-US" sz="2400" dirty="0">
                <a:solidFill>
                  <a:srgbClr val="080808"/>
                </a:solidFill>
                <a:latin typeface="楷体" panose="02010609060101010101" pitchFamily="49" charset="-122"/>
                <a:ea typeface="楷体" panose="02010609060101010101" pitchFamily="49" charset="-122"/>
              </a:rPr>
              <a:t>为剩余集装箱的重量，当</a:t>
            </a:r>
            <a:r>
              <a:rPr lang="en-US" altLang="zh-CN" sz="2400" dirty="0" err="1">
                <a:solidFill>
                  <a:srgbClr val="080808"/>
                </a:solidFill>
                <a:latin typeface="楷体" panose="02010609060101010101" pitchFamily="49" charset="-122"/>
                <a:ea typeface="楷体" panose="02010609060101010101" pitchFamily="49" charset="-122"/>
              </a:rPr>
              <a:t>cw</a:t>
            </a:r>
            <a:r>
              <a:rPr lang="en-US" altLang="zh-CN" sz="2400" dirty="0">
                <a:solidFill>
                  <a:srgbClr val="080808"/>
                </a:solidFill>
                <a:latin typeface="楷体" panose="02010609060101010101" pitchFamily="49" charset="-122"/>
                <a:ea typeface="楷体" panose="02010609060101010101" pitchFamily="49" charset="-122"/>
              </a:rPr>
              <a:t> + rest&gt; </a:t>
            </a:r>
            <a:r>
              <a:rPr lang="en-US" altLang="zh-CN" sz="2400" dirty="0" err="1">
                <a:solidFill>
                  <a:srgbClr val="080808"/>
                </a:solidFill>
                <a:latin typeface="楷体" panose="02010609060101010101" pitchFamily="49" charset="-122"/>
                <a:ea typeface="楷体" panose="02010609060101010101" pitchFamily="49" charset="-122"/>
              </a:rPr>
              <a:t>bw</a:t>
            </a:r>
            <a:r>
              <a:rPr lang="zh-CN" altLang="en-US" sz="2400" dirty="0">
                <a:solidFill>
                  <a:srgbClr val="080808"/>
                </a:solidFill>
                <a:latin typeface="楷体" panose="02010609060101010101" pitchFamily="49" charset="-122"/>
                <a:ea typeface="楷体" panose="02010609060101010101" pitchFamily="49" charset="-122"/>
              </a:rPr>
              <a:t>时，继续搜索右子树</a:t>
            </a: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否则将该结点的右子树剪去。</a:t>
            </a:r>
            <a:endParaRPr lang="zh-CN" altLang="en-US"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36512" y="980728"/>
            <a:ext cx="8874126"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例</a:t>
            </a:r>
            <a:r>
              <a:rPr lang="en-US" altLang="zh-CN" sz="2400" dirty="0">
                <a:solidFill>
                  <a:srgbClr val="080808"/>
                </a:solidFill>
                <a:latin typeface="楷体" panose="02010609060101010101" pitchFamily="49" charset="-122"/>
                <a:ea typeface="楷体" panose="02010609060101010101" pitchFamily="49" charset="-122"/>
              </a:rPr>
              <a:t>6.3】</a:t>
            </a:r>
            <a:r>
              <a:rPr lang="zh-CN" altLang="en-US" sz="2400" dirty="0">
                <a:solidFill>
                  <a:srgbClr val="080808"/>
                </a:solidFill>
                <a:latin typeface="楷体" panose="02010609060101010101" pitchFamily="49" charset="-122"/>
                <a:ea typeface="楷体" panose="02010609060101010101" pitchFamily="49" charset="-122"/>
              </a:rPr>
              <a:t>求解迷宫问题。</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问题描述：给定</a:t>
            </a:r>
            <a:r>
              <a:rPr lang="en-US" altLang="zh-CN" sz="2400" dirty="0">
                <a:solidFill>
                  <a:srgbClr val="080808"/>
                </a:solidFill>
                <a:latin typeface="楷体" panose="02010609060101010101" pitchFamily="49" charset="-122"/>
                <a:ea typeface="楷体" panose="02010609060101010101" pitchFamily="49" charset="-122"/>
              </a:rPr>
              <a:t>m</a:t>
            </a:r>
            <a:r>
              <a:rPr lang="zh-CN" altLang="en-US" sz="2400" dirty="0">
                <a:solidFill>
                  <a:srgbClr val="080808"/>
                </a:solidFill>
                <a:latin typeface="楷体" panose="02010609060101010101" pitchFamily="49" charset="-122"/>
                <a:ea typeface="楷体" panose="02010609060101010101" pitchFamily="49" charset="-122"/>
              </a:rPr>
              <a:t>行</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列的迷宫图，求从指定入口到出口的所有可行的路径。设现有一张迷宫图如下图</a:t>
            </a:r>
            <a:r>
              <a:rPr lang="en-US" altLang="zh-CN" sz="2400" dirty="0">
                <a:solidFill>
                  <a:srgbClr val="080808"/>
                </a:solidFill>
                <a:latin typeface="楷体" panose="02010609060101010101" pitchFamily="49" charset="-122"/>
                <a:ea typeface="楷体" panose="02010609060101010101" pitchFamily="49" charset="-122"/>
              </a:rPr>
              <a:t>6.6</a:t>
            </a:r>
            <a:r>
              <a:rPr lang="zh-CN" altLang="en-US" sz="2400" dirty="0">
                <a:solidFill>
                  <a:srgbClr val="080808"/>
                </a:solidFill>
                <a:latin typeface="楷体" panose="02010609060101010101" pitchFamily="49" charset="-122"/>
                <a:ea typeface="楷体" panose="02010609060101010101" pitchFamily="49" charset="-122"/>
              </a:rPr>
              <a:t>所示， </a:t>
            </a:r>
            <a:r>
              <a:rPr lang="en-US" altLang="zh-CN" sz="2400" dirty="0">
                <a:solidFill>
                  <a:srgbClr val="080808"/>
                </a:solidFill>
                <a:latin typeface="楷体" panose="02010609060101010101" pitchFamily="49" charset="-122"/>
                <a:ea typeface="楷体" panose="02010609060101010101" pitchFamily="49" charset="-122"/>
              </a:rPr>
              <a:t>m=7</a:t>
            </a: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n=8</a:t>
            </a:r>
            <a:r>
              <a:rPr lang="zh-CN" altLang="en-US" sz="2400" dirty="0">
                <a:solidFill>
                  <a:srgbClr val="080808"/>
                </a:solidFill>
                <a:latin typeface="楷体" panose="02010609060101010101" pitchFamily="49" charset="-122"/>
                <a:ea typeface="楷体" panose="02010609060101010101" pitchFamily="49" charset="-122"/>
              </a:rPr>
              <a:t>，外围是一圈围墙，能够防止在查找时出界，整个迷宫由两种方块构成，白色方块代表可以走的通道，灰色方块代表不可以走的的障碍物。要求所求出的路径必须是简单路径，即当中不能重复出现同一空白方块，规定从每个方块出发只能走四个位置：向上、向下、向左和向右这四个相邻的空白方块。</a:t>
            </a:r>
            <a:endParaRPr lang="zh-CN" altLang="en-US" sz="2400" dirty="0">
              <a:solidFill>
                <a:srgbClr val="080808"/>
              </a:solidFill>
              <a:latin typeface="楷体" panose="02010609060101010101" pitchFamily="49" charset="-122"/>
              <a:ea typeface="楷体" panose="02010609060101010101" pitchFamily="49" charset="-122"/>
            </a:endParaRPr>
          </a:p>
        </p:txBody>
      </p:sp>
      <p:pic>
        <p:nvPicPr>
          <p:cNvPr id="5" name="图片 4"/>
          <p:cNvPicPr/>
          <p:nvPr/>
        </p:nvPicPr>
        <p:blipFill>
          <a:blip r:embed="rId6">
            <a:extLst>
              <a:ext uri="{28A0092B-C50C-407E-A947-70E740481C1C}">
                <a14:useLocalDpi xmlns:a14="http://schemas.microsoft.com/office/drawing/2010/main" val="0"/>
              </a:ext>
            </a:extLst>
          </a:blip>
          <a:stretch>
            <a:fillRect/>
          </a:stretch>
        </p:blipFill>
        <p:spPr>
          <a:xfrm>
            <a:off x="3203848" y="3933056"/>
            <a:ext cx="2865482" cy="2634072"/>
          </a:xfrm>
          <a:prstGeom prst="rect">
            <a:avLst/>
          </a:prstGeom>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20801" y="976660"/>
            <a:ext cx="8874126"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、解题思路。在迷宫中的每一个方块，都有上下左右相邻的四个方块，如下图</a:t>
            </a:r>
            <a:r>
              <a:rPr lang="en-US" altLang="zh-CN" sz="2400" dirty="0">
                <a:solidFill>
                  <a:srgbClr val="080808"/>
                </a:solidFill>
                <a:latin typeface="楷体" panose="02010609060101010101" pitchFamily="49" charset="-122"/>
                <a:ea typeface="楷体" panose="02010609060101010101" pitchFamily="49" charset="-122"/>
              </a:rPr>
              <a:t>6.7</a:t>
            </a:r>
            <a:r>
              <a:rPr lang="zh-CN" altLang="en-US" sz="2400" dirty="0">
                <a:solidFill>
                  <a:srgbClr val="080808"/>
                </a:solidFill>
                <a:latin typeface="楷体" panose="02010609060101010101" pitchFamily="49" charset="-122"/>
                <a:ea typeface="楷体" panose="02010609060101010101" pitchFamily="49" charset="-122"/>
              </a:rPr>
              <a:t>所示，设第</a:t>
            </a:r>
            <a:r>
              <a:rPr lang="en-US" altLang="zh-CN" sz="2400" dirty="0" err="1">
                <a:solidFill>
                  <a:srgbClr val="080808"/>
                </a:solidFill>
                <a:latin typeface="楷体" panose="02010609060101010101" pitchFamily="49" charset="-122"/>
                <a:ea typeface="楷体" panose="02010609060101010101" pitchFamily="49" charset="-122"/>
              </a:rPr>
              <a:t>i</a:t>
            </a:r>
            <a:r>
              <a:rPr lang="zh-CN" altLang="en-US" sz="2400" dirty="0">
                <a:solidFill>
                  <a:srgbClr val="080808"/>
                </a:solidFill>
                <a:latin typeface="楷体" panose="02010609060101010101" pitchFamily="49" charset="-122"/>
                <a:ea typeface="楷体" panose="02010609060101010101" pitchFamily="49" charset="-122"/>
              </a:rPr>
              <a:t>行第</a:t>
            </a:r>
            <a:r>
              <a:rPr lang="en-US" altLang="zh-CN" sz="2400" dirty="0">
                <a:solidFill>
                  <a:srgbClr val="080808"/>
                </a:solidFill>
                <a:latin typeface="楷体" panose="02010609060101010101" pitchFamily="49" charset="-122"/>
                <a:ea typeface="楷体" panose="02010609060101010101" pitchFamily="49" charset="-122"/>
              </a:rPr>
              <a:t>j</a:t>
            </a:r>
            <a:r>
              <a:rPr lang="zh-CN" altLang="en-US" sz="2400" dirty="0">
                <a:solidFill>
                  <a:srgbClr val="080808"/>
                </a:solidFill>
                <a:latin typeface="楷体" panose="02010609060101010101" pitchFamily="49" charset="-122"/>
                <a:ea typeface="楷体" panose="02010609060101010101" pitchFamily="49" charset="-122"/>
              </a:rPr>
              <a:t>列的方块的位置记为</a:t>
            </a:r>
            <a:r>
              <a:rPr lang="en-US" altLang="zh-CN" sz="2400" dirty="0">
                <a:solidFill>
                  <a:srgbClr val="080808"/>
                </a:solidFill>
                <a:latin typeface="楷体" panose="02010609060101010101" pitchFamily="49" charset="-122"/>
                <a:ea typeface="楷体" panose="02010609060101010101" pitchFamily="49" charset="-122"/>
              </a:rPr>
              <a:t>(</a:t>
            </a:r>
            <a:r>
              <a:rPr lang="en-US" altLang="zh-CN" sz="2400" dirty="0" err="1">
                <a:solidFill>
                  <a:srgbClr val="080808"/>
                </a:solidFill>
                <a:latin typeface="楷体" panose="02010609060101010101" pitchFamily="49" charset="-122"/>
                <a:ea typeface="楷体" panose="02010609060101010101" pitchFamily="49" charset="-122"/>
              </a:rPr>
              <a:t>i,j</a:t>
            </a: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，为了搜索有序，现规定上方方块的方位是</a:t>
            </a:r>
            <a:r>
              <a:rPr lang="en-US" altLang="zh-CN" sz="2400" dirty="0">
                <a:solidFill>
                  <a:srgbClr val="080808"/>
                </a:solidFill>
                <a:latin typeface="楷体" panose="02010609060101010101" pitchFamily="49" charset="-122"/>
                <a:ea typeface="楷体" panose="02010609060101010101" pitchFamily="49" charset="-122"/>
              </a:rPr>
              <a:t>0</a:t>
            </a:r>
            <a:r>
              <a:rPr lang="zh-CN" altLang="en-US" sz="2400" dirty="0">
                <a:solidFill>
                  <a:srgbClr val="080808"/>
                </a:solidFill>
                <a:latin typeface="楷体" panose="02010609060101010101" pitchFamily="49" charset="-122"/>
                <a:ea typeface="楷体" panose="02010609060101010101" pitchFamily="49" charset="-122"/>
              </a:rPr>
              <a:t>，并按顺时针方向递增进行编号，左方方块的方位是</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，下方方块的方位是</a:t>
            </a: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，右方方块的方位是</a:t>
            </a:r>
            <a:r>
              <a:rPr lang="en-US" altLang="zh-CN" sz="2400" dirty="0">
                <a:solidFill>
                  <a:srgbClr val="080808"/>
                </a:solidFill>
                <a:latin typeface="楷体" panose="02010609060101010101" pitchFamily="49" charset="-122"/>
                <a:ea typeface="楷体" panose="02010609060101010101" pitchFamily="49" charset="-122"/>
              </a:rPr>
              <a:t>3</a:t>
            </a:r>
            <a:r>
              <a:rPr lang="zh-CN" altLang="en-US" sz="2400" dirty="0">
                <a:solidFill>
                  <a:srgbClr val="080808"/>
                </a:solidFill>
                <a:latin typeface="楷体" panose="02010609060101010101" pitchFamily="49" charset="-122"/>
                <a:ea typeface="楷体" panose="02010609060101010101" pitchFamily="49" charset="-122"/>
              </a:rPr>
              <a:t>，在搜索过程中，将从方位</a:t>
            </a:r>
            <a:r>
              <a:rPr lang="en-US" altLang="zh-CN" sz="2400" dirty="0">
                <a:solidFill>
                  <a:srgbClr val="080808"/>
                </a:solidFill>
                <a:latin typeface="楷体" panose="02010609060101010101" pitchFamily="49" charset="-122"/>
                <a:ea typeface="楷体" panose="02010609060101010101" pitchFamily="49" charset="-122"/>
              </a:rPr>
              <a:t>0</a:t>
            </a:r>
            <a:r>
              <a:rPr lang="zh-CN" altLang="en-US" sz="2400" dirty="0">
                <a:solidFill>
                  <a:srgbClr val="080808"/>
                </a:solidFill>
                <a:latin typeface="楷体" panose="02010609060101010101" pitchFamily="49" charset="-122"/>
                <a:ea typeface="楷体" panose="02010609060101010101" pitchFamily="49" charset="-122"/>
              </a:rPr>
              <a:t>到方位</a:t>
            </a:r>
            <a:r>
              <a:rPr lang="en-US" altLang="zh-CN" sz="2400" dirty="0">
                <a:solidFill>
                  <a:srgbClr val="080808"/>
                </a:solidFill>
                <a:latin typeface="楷体" panose="02010609060101010101" pitchFamily="49" charset="-122"/>
                <a:ea typeface="楷体" panose="02010609060101010101" pitchFamily="49" charset="-122"/>
              </a:rPr>
              <a:t>3</a:t>
            </a:r>
            <a:r>
              <a:rPr lang="zh-CN" altLang="en-US" sz="2400" dirty="0">
                <a:solidFill>
                  <a:srgbClr val="080808"/>
                </a:solidFill>
                <a:latin typeface="楷体" panose="02010609060101010101" pitchFamily="49" charset="-122"/>
                <a:ea typeface="楷体" panose="02010609060101010101" pitchFamily="49" charset="-122"/>
              </a:rPr>
              <a:t>的方向查找下一个可走的方块。</a:t>
            </a:r>
            <a:endParaRPr lang="zh-CN" altLang="en-US" sz="2400" dirty="0">
              <a:solidFill>
                <a:srgbClr val="080808"/>
              </a:solidFill>
              <a:latin typeface="楷体" panose="02010609060101010101" pitchFamily="49" charset="-122"/>
              <a:ea typeface="楷体" panose="02010609060101010101" pitchFamily="49" charset="-122"/>
            </a:endParaRPr>
          </a:p>
        </p:txBody>
      </p:sp>
      <p:pic>
        <p:nvPicPr>
          <p:cNvPr id="5" name="图片 4"/>
          <p:cNvPicPr/>
          <p:nvPr/>
        </p:nvPicPr>
        <p:blipFill>
          <a:blip r:embed="rId6">
            <a:extLst>
              <a:ext uri="{28A0092B-C50C-407E-A947-70E740481C1C}">
                <a14:useLocalDpi xmlns:a14="http://schemas.microsoft.com/office/drawing/2010/main" val="0"/>
              </a:ext>
            </a:extLst>
          </a:blip>
          <a:stretch>
            <a:fillRect/>
          </a:stretch>
        </p:blipFill>
        <p:spPr>
          <a:xfrm>
            <a:off x="3131840" y="3140968"/>
            <a:ext cx="3384376" cy="2934816"/>
          </a:xfrm>
          <a:prstGeom prst="rect">
            <a:avLst/>
          </a:prstGeom>
        </p:spPr>
      </p:pic>
      <p:sp>
        <p:nvSpPr>
          <p:cNvPr id="2" name="矩形 1"/>
          <p:cNvSpPr/>
          <p:nvPr/>
        </p:nvSpPr>
        <p:spPr>
          <a:xfrm>
            <a:off x="0" y="6087821"/>
            <a:ext cx="9217024" cy="553998"/>
          </a:xfrm>
          <a:prstGeom prst="rect">
            <a:avLst/>
          </a:prstGeom>
        </p:spPr>
        <p:txBody>
          <a:bodyPr wrap="square">
            <a:spAutoFit/>
          </a:bodyPr>
          <a:lstStyle/>
          <a:p>
            <a:pPr algn="just">
              <a:lnSpc>
                <a:spcPts val="1800"/>
              </a:lnSpc>
              <a:spcAft>
                <a:spcPts val="0"/>
              </a:spcAft>
            </a:pPr>
            <a:r>
              <a:rPr lang="zh-CN" altLang="zh-CN" kern="100" dirty="0">
                <a:latin typeface="Times New Roman" panose="02020603050405020304" pitchFamily="18" charset="0"/>
                <a:cs typeface="Times New Roman" panose="02020603050405020304" pitchFamily="18" charset="0"/>
              </a:rPr>
              <a:t>设当从起点</a:t>
            </a:r>
            <a:r>
              <a:rPr lang="en-US" altLang="zh-CN" kern="100" dirty="0">
                <a:latin typeface="Times New Roman" panose="02020603050405020304" pitchFamily="18" charset="0"/>
                <a:cs typeface="Times New Roman" panose="02020603050405020304" pitchFamily="18" charset="0"/>
              </a:rPr>
              <a:t>(</a:t>
            </a:r>
            <a:r>
              <a:rPr lang="en-US" altLang="zh-CN" kern="100" dirty="0" err="1">
                <a:latin typeface="Times New Roman" panose="02020603050405020304" pitchFamily="18" charset="0"/>
                <a:cs typeface="Times New Roman" panose="02020603050405020304" pitchFamily="18" charset="0"/>
              </a:rPr>
              <a:t>xs</a:t>
            </a:r>
            <a:r>
              <a:rPr lang="en-US" altLang="zh-CN" kern="100" dirty="0">
                <a:latin typeface="Times New Roman" panose="02020603050405020304" pitchFamily="18" charset="0"/>
                <a:cs typeface="Times New Roman" panose="02020603050405020304" pitchFamily="18" charset="0"/>
              </a:rPr>
              <a:t>, </a:t>
            </a:r>
            <a:r>
              <a:rPr lang="en-US" altLang="zh-CN" kern="100" dirty="0" err="1">
                <a:latin typeface="Times New Roman" panose="02020603050405020304" pitchFamily="18" charset="0"/>
                <a:cs typeface="Times New Roman" panose="02020603050405020304" pitchFamily="18" charset="0"/>
              </a:rPr>
              <a:t>ys</a:t>
            </a:r>
            <a:r>
              <a:rPr lang="en-US" altLang="zh-CN" kern="100" dirty="0">
                <a:latin typeface="Times New Roman" panose="02020603050405020304" pitchFamily="18" charset="0"/>
                <a:cs typeface="Times New Roman" panose="02020603050405020304" pitchFamily="18" charset="0"/>
              </a:rPr>
              <a:t>)</a:t>
            </a:r>
            <a:r>
              <a:rPr lang="zh-CN" altLang="zh-CN" kern="100" dirty="0">
                <a:latin typeface="Times New Roman" panose="02020603050405020304" pitchFamily="18" charset="0"/>
                <a:cs typeface="Times New Roman" panose="02020603050405020304" pitchFamily="18" charset="0"/>
              </a:rPr>
              <a:t>方块找到一个可走相邻方块</a:t>
            </a:r>
            <a:r>
              <a:rPr lang="en-US" altLang="zh-CN" kern="100" dirty="0">
                <a:latin typeface="Times New Roman" panose="02020603050405020304" pitchFamily="18" charset="0"/>
                <a:cs typeface="Times New Roman" panose="02020603050405020304" pitchFamily="18" charset="0"/>
              </a:rPr>
              <a:t>(</a:t>
            </a:r>
            <a:r>
              <a:rPr lang="en-US" altLang="zh-CN" kern="100" dirty="0" err="1">
                <a:latin typeface="Times New Roman" panose="02020603050405020304" pitchFamily="18" charset="0"/>
                <a:cs typeface="Times New Roman" panose="02020603050405020304" pitchFamily="18" charset="0"/>
              </a:rPr>
              <a:t>xs</a:t>
            </a:r>
            <a:r>
              <a:rPr lang="en-US" altLang="zh-CN" kern="100" dirty="0">
                <a:latin typeface="Times New Roman" panose="02020603050405020304" pitchFamily="18" charset="0"/>
                <a:cs typeface="Times New Roman" panose="02020603050405020304" pitchFamily="18" charset="0"/>
              </a:rPr>
              <a:t>, ys+1)</a:t>
            </a:r>
            <a:r>
              <a:rPr lang="zh-CN" altLang="zh-CN" kern="100" dirty="0">
                <a:latin typeface="Times New Roman" panose="02020603050405020304" pitchFamily="18" charset="0"/>
                <a:cs typeface="Times New Roman" panose="02020603050405020304" pitchFamily="18" charset="0"/>
              </a:rPr>
              <a:t>后，接下来的要求解的问题就是从方块</a:t>
            </a:r>
            <a:r>
              <a:rPr lang="en-US" altLang="zh-CN" kern="100" dirty="0">
                <a:latin typeface="Times New Roman" panose="02020603050405020304" pitchFamily="18" charset="0"/>
                <a:cs typeface="Times New Roman" panose="02020603050405020304" pitchFamily="18" charset="0"/>
              </a:rPr>
              <a:t>(</a:t>
            </a:r>
            <a:r>
              <a:rPr lang="en-US" altLang="zh-CN" kern="100" dirty="0" err="1">
                <a:latin typeface="Times New Roman" panose="02020603050405020304" pitchFamily="18" charset="0"/>
                <a:cs typeface="Times New Roman" panose="02020603050405020304" pitchFamily="18" charset="0"/>
              </a:rPr>
              <a:t>xs</a:t>
            </a:r>
            <a:r>
              <a:rPr lang="en-US" altLang="zh-CN" kern="100" dirty="0">
                <a:latin typeface="Times New Roman" panose="02020603050405020304" pitchFamily="18" charset="0"/>
                <a:cs typeface="Times New Roman" panose="02020603050405020304" pitchFamily="18" charset="0"/>
              </a:rPr>
              <a:t>, ys+1)</a:t>
            </a:r>
            <a:r>
              <a:rPr lang="zh-CN" altLang="zh-CN" kern="100" dirty="0">
                <a:latin typeface="Times New Roman" panose="02020603050405020304" pitchFamily="18" charset="0"/>
                <a:cs typeface="Times New Roman" panose="02020603050405020304" pitchFamily="18" charset="0"/>
              </a:rPr>
              <a:t>到出口</a:t>
            </a:r>
            <a:r>
              <a:rPr lang="en-US" altLang="zh-CN" kern="100" dirty="0">
                <a:latin typeface="Times New Roman" panose="02020603050405020304" pitchFamily="18" charset="0"/>
                <a:cs typeface="Times New Roman" panose="02020603050405020304" pitchFamily="18" charset="0"/>
              </a:rPr>
              <a:t>(</a:t>
            </a:r>
            <a:r>
              <a:rPr lang="en-US" altLang="zh-CN" kern="100" dirty="0" err="1">
                <a:latin typeface="Times New Roman" panose="02020603050405020304" pitchFamily="18" charset="0"/>
                <a:cs typeface="Times New Roman" panose="02020603050405020304" pitchFamily="18" charset="0"/>
              </a:rPr>
              <a:t>xe,ye</a:t>
            </a:r>
            <a:r>
              <a:rPr lang="en-US" altLang="zh-CN" kern="100" dirty="0">
                <a:latin typeface="Times New Roman" panose="02020603050405020304" pitchFamily="18" charset="0"/>
                <a:cs typeface="Times New Roman" panose="02020603050405020304" pitchFamily="18" charset="0"/>
              </a:rPr>
              <a:t>)</a:t>
            </a:r>
            <a:r>
              <a:rPr lang="zh-CN" altLang="zh-CN" kern="100" dirty="0">
                <a:latin typeface="Times New Roman" panose="02020603050405020304" pitchFamily="18" charset="0"/>
                <a:cs typeface="Times New Roman" panose="02020603050405020304" pitchFamily="18" charset="0"/>
              </a:rPr>
              <a:t>的路径，显然这个问题是原问题的子问题，可以使用递归技术</a:t>
            </a:r>
            <a:endParaRPr lang="zh-CN" altLang="zh-CN" kern="1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0" y="1268760"/>
            <a:ext cx="8874126"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例</a:t>
            </a:r>
            <a:r>
              <a:rPr lang="en-US" altLang="zh-CN" sz="2400" dirty="0" smtClean="0">
                <a:solidFill>
                  <a:srgbClr val="080808"/>
                </a:solidFill>
                <a:latin typeface="楷体" panose="02010609060101010101" pitchFamily="49" charset="-122"/>
                <a:ea typeface="楷体" panose="02010609060101010101" pitchFamily="49" charset="-122"/>
              </a:rPr>
              <a:t>6.5】n</a:t>
            </a:r>
            <a:r>
              <a:rPr lang="zh-CN" altLang="en-US" sz="2400" dirty="0">
                <a:solidFill>
                  <a:srgbClr val="080808"/>
                </a:solidFill>
                <a:latin typeface="楷体" panose="02010609060101010101" pitchFamily="49" charset="-122"/>
                <a:ea typeface="楷体" panose="02010609060101010101" pitchFamily="49" charset="-122"/>
              </a:rPr>
              <a:t>皇后问题。</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问题描述：八皇后问题是一个古老的问题，说的是在</a:t>
            </a:r>
            <a:r>
              <a:rPr lang="en-US" altLang="zh-CN" sz="2400" dirty="0">
                <a:solidFill>
                  <a:srgbClr val="080808"/>
                </a:solidFill>
                <a:latin typeface="楷体" panose="02010609060101010101" pitchFamily="49" charset="-122"/>
                <a:ea typeface="楷体" panose="02010609060101010101" pitchFamily="49" charset="-122"/>
              </a:rPr>
              <a:t>8×8</a:t>
            </a:r>
            <a:r>
              <a:rPr lang="zh-CN" altLang="en-US" sz="2400" dirty="0">
                <a:solidFill>
                  <a:srgbClr val="080808"/>
                </a:solidFill>
                <a:latin typeface="楷体" panose="02010609060101010101" pitchFamily="49" charset="-122"/>
                <a:ea typeface="楷体" panose="02010609060101010101" pitchFamily="49" charset="-122"/>
              </a:rPr>
              <a:t>的国际象棋棋盘上摆放八个皇后，使其不能互相攻击，即其中任意两个皇后都不能处于同一行、同一列或同一斜线上。如下图所示：</a:t>
            </a:r>
            <a:endParaRPr lang="zh-CN" altLang="en-US" sz="2400" dirty="0">
              <a:solidFill>
                <a:srgbClr val="080808"/>
              </a:solidFill>
              <a:latin typeface="楷体" panose="02010609060101010101" pitchFamily="49" charset="-122"/>
              <a:ea typeface="楷体" panose="02010609060101010101" pitchFamily="49" charset="-122"/>
            </a:endParaRPr>
          </a:p>
        </p:txBody>
      </p:sp>
      <p:pic>
        <p:nvPicPr>
          <p:cNvPr id="6" name="图片 5"/>
          <p:cNvPicPr/>
          <p:nvPr/>
        </p:nvPicPr>
        <p:blipFill>
          <a:blip r:embed="rId6">
            <a:extLst>
              <a:ext uri="{28A0092B-C50C-407E-A947-70E740481C1C}">
                <a14:useLocalDpi xmlns:a14="http://schemas.microsoft.com/office/drawing/2010/main" val="0"/>
              </a:ext>
            </a:extLst>
          </a:blip>
          <a:stretch>
            <a:fillRect/>
          </a:stretch>
        </p:blipFill>
        <p:spPr>
          <a:xfrm>
            <a:off x="2915816" y="2996952"/>
            <a:ext cx="3650704" cy="3627887"/>
          </a:xfrm>
          <a:prstGeom prst="rect">
            <a:avLst/>
          </a:prstGeom>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134937" y="1484784"/>
            <a:ext cx="8874126"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八皇后问题可以扩展到 </a:t>
            </a:r>
            <a:r>
              <a:rPr lang="en-US" altLang="zh-CN" sz="2400" dirty="0">
                <a:solidFill>
                  <a:srgbClr val="080808"/>
                </a:solidFill>
                <a:latin typeface="楷体" panose="02010609060101010101" pitchFamily="49" charset="-122"/>
                <a:ea typeface="楷体" panose="02010609060101010101" pitchFamily="49" charset="-122"/>
              </a:rPr>
              <a:t>n </a:t>
            </a:r>
            <a:r>
              <a:rPr lang="zh-CN" altLang="en-US" sz="2400" dirty="0">
                <a:solidFill>
                  <a:srgbClr val="080808"/>
                </a:solidFill>
                <a:latin typeface="楷体" panose="02010609060101010101" pitchFamily="49" charset="-122"/>
                <a:ea typeface="楷体" panose="02010609060101010101" pitchFamily="49" charset="-122"/>
              </a:rPr>
              <a:t>皇后问题，即在</a:t>
            </a:r>
            <a:r>
              <a:rPr lang="en-US" altLang="zh-CN" sz="2400" dirty="0" err="1">
                <a:solidFill>
                  <a:srgbClr val="080808"/>
                </a:solidFill>
                <a:latin typeface="楷体" panose="02010609060101010101" pitchFamily="49" charset="-122"/>
                <a:ea typeface="楷体" panose="02010609060101010101" pitchFamily="49" charset="-122"/>
              </a:rPr>
              <a:t>n×n</a:t>
            </a:r>
            <a:r>
              <a:rPr lang="zh-CN" altLang="en-US" sz="2400" dirty="0">
                <a:solidFill>
                  <a:srgbClr val="080808"/>
                </a:solidFill>
                <a:latin typeface="楷体" panose="02010609060101010101" pitchFamily="49" charset="-122"/>
                <a:ea typeface="楷体" panose="02010609060101010101" pitchFamily="49" charset="-122"/>
              </a:rPr>
              <a:t>的国际象棋棋盘上摆放 </a:t>
            </a:r>
            <a:r>
              <a:rPr lang="en-US" altLang="zh-CN" sz="2400" dirty="0">
                <a:solidFill>
                  <a:srgbClr val="080808"/>
                </a:solidFill>
                <a:latin typeface="楷体" panose="02010609060101010101" pitchFamily="49" charset="-122"/>
                <a:ea typeface="楷体" panose="02010609060101010101" pitchFamily="49" charset="-122"/>
              </a:rPr>
              <a:t>n </a:t>
            </a:r>
            <a:r>
              <a:rPr lang="zh-CN" altLang="en-US" sz="2400" dirty="0">
                <a:solidFill>
                  <a:srgbClr val="080808"/>
                </a:solidFill>
                <a:latin typeface="楷体" panose="02010609060101010101" pitchFamily="49" charset="-122"/>
                <a:ea typeface="楷体" panose="02010609060101010101" pitchFamily="49" charset="-122"/>
              </a:rPr>
              <a:t>个皇后，使其中任意两个皇后都不能处于同一行、同一列或同一斜线上。</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、解题思路。首先，在棋盘的每一行上都能够且必须摆放一个皇后，此时可以用一个向量 </a:t>
            </a:r>
            <a:r>
              <a:rPr lang="en-US" altLang="zh-CN" sz="2400" dirty="0">
                <a:solidFill>
                  <a:srgbClr val="080808"/>
                </a:solidFill>
                <a:latin typeface="楷体" panose="02010609060101010101" pitchFamily="49" charset="-122"/>
                <a:ea typeface="楷体" panose="02010609060101010101" pitchFamily="49" charset="-122"/>
              </a:rPr>
              <a:t>X=(x1, x2, …, </a:t>
            </a:r>
            <a:r>
              <a:rPr lang="en-US" altLang="zh-CN" sz="2400" dirty="0" err="1">
                <a:solidFill>
                  <a:srgbClr val="080808"/>
                </a:solidFill>
                <a:latin typeface="楷体" panose="02010609060101010101" pitchFamily="49" charset="-122"/>
                <a:ea typeface="楷体" panose="02010609060101010101" pitchFamily="49" charset="-122"/>
              </a:rPr>
              <a:t>xn</a:t>
            </a:r>
            <a:r>
              <a:rPr lang="en-US" altLang="zh-CN" sz="2400" dirty="0">
                <a:solidFill>
                  <a:srgbClr val="080808"/>
                </a:solidFill>
                <a:latin typeface="楷体" panose="02010609060101010101" pitchFamily="49" charset="-122"/>
                <a:ea typeface="楷体" panose="02010609060101010101" pitchFamily="49" charset="-122"/>
              </a:rPr>
              <a:t>) </a:t>
            </a:r>
            <a:r>
              <a:rPr lang="zh-CN" altLang="en-US" sz="2400" dirty="0">
                <a:solidFill>
                  <a:srgbClr val="080808"/>
                </a:solidFill>
                <a:latin typeface="楷体" panose="02010609060101010101" pitchFamily="49" charset="-122"/>
                <a:ea typeface="楷体" panose="02010609060101010101" pitchFamily="49" charset="-122"/>
              </a:rPr>
              <a:t>来表示</a:t>
            </a:r>
            <a:r>
              <a:rPr lang="en-US" altLang="zh-CN" sz="2400" dirty="0">
                <a:solidFill>
                  <a:srgbClr val="080808"/>
                </a:solidFill>
                <a:latin typeface="楷体" panose="02010609060101010101" pitchFamily="49" charset="-122"/>
                <a:ea typeface="楷体" panose="02010609060101010101" pitchFamily="49" charset="-122"/>
              </a:rPr>
              <a:t>n </a:t>
            </a:r>
            <a:r>
              <a:rPr lang="zh-CN" altLang="en-US" sz="2400" dirty="0">
                <a:solidFill>
                  <a:srgbClr val="080808"/>
                </a:solidFill>
                <a:latin typeface="楷体" panose="02010609060101010101" pitchFamily="49" charset="-122"/>
                <a:ea typeface="楷体" panose="02010609060101010101" pitchFamily="49" charset="-122"/>
              </a:rPr>
              <a:t>皇后问题的可能解，其中</a:t>
            </a:r>
            <a:r>
              <a:rPr lang="en-US" altLang="zh-CN" sz="2400" dirty="0">
                <a:solidFill>
                  <a:srgbClr val="080808"/>
                </a:solidFill>
                <a:latin typeface="楷体" panose="02010609060101010101" pitchFamily="49" charset="-122"/>
                <a:ea typeface="楷体" panose="02010609060101010101" pitchFamily="49" charset="-122"/>
              </a:rPr>
              <a:t>1≤i≤n </a:t>
            </a:r>
            <a:r>
              <a:rPr lang="zh-CN" altLang="en-US" sz="2400" dirty="0">
                <a:solidFill>
                  <a:srgbClr val="080808"/>
                </a:solidFill>
                <a:latin typeface="楷体" panose="02010609060101010101" pitchFamily="49" charset="-122"/>
                <a:ea typeface="楷体" panose="02010609060101010101" pitchFamily="49" charset="-122"/>
              </a:rPr>
              <a:t>并且 </a:t>
            </a:r>
            <a:r>
              <a:rPr lang="en-US" altLang="zh-CN" sz="2400" dirty="0">
                <a:solidFill>
                  <a:srgbClr val="080808"/>
                </a:solidFill>
                <a:latin typeface="楷体" panose="02010609060101010101" pitchFamily="49" charset="-122"/>
                <a:ea typeface="楷体" panose="02010609060101010101" pitchFamily="49" charset="-122"/>
              </a:rPr>
              <a:t>1≤xi≤n</a:t>
            </a:r>
            <a:r>
              <a:rPr lang="zh-CN" altLang="en-US" sz="2400" dirty="0">
                <a:solidFill>
                  <a:srgbClr val="080808"/>
                </a:solidFill>
                <a:latin typeface="楷体" panose="02010609060101010101" pitchFamily="49" charset="-122"/>
                <a:ea typeface="楷体" panose="02010609060101010101" pitchFamily="49" charset="-122"/>
              </a:rPr>
              <a:t>，即第</a:t>
            </a:r>
            <a:r>
              <a:rPr lang="en-US" altLang="zh-CN" sz="2400" dirty="0" err="1">
                <a:solidFill>
                  <a:srgbClr val="080808"/>
                </a:solidFill>
                <a:latin typeface="楷体" panose="02010609060101010101" pitchFamily="49" charset="-122"/>
                <a:ea typeface="楷体" panose="02010609060101010101" pitchFamily="49" charset="-122"/>
              </a:rPr>
              <a:t>i</a:t>
            </a:r>
            <a:r>
              <a:rPr lang="zh-CN" altLang="en-US" sz="2400" dirty="0">
                <a:solidFill>
                  <a:srgbClr val="080808"/>
                </a:solidFill>
                <a:latin typeface="楷体" panose="02010609060101010101" pitchFamily="49" charset="-122"/>
                <a:ea typeface="楷体" panose="02010609060101010101" pitchFamily="49" charset="-122"/>
              </a:rPr>
              <a:t>个皇后放在第</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 </a:t>
            </a:r>
            <a:r>
              <a:rPr lang="zh-CN" altLang="en-US" sz="2400" dirty="0">
                <a:solidFill>
                  <a:srgbClr val="080808"/>
                </a:solidFill>
                <a:latin typeface="楷体" panose="02010609060101010101" pitchFamily="49" charset="-122"/>
                <a:ea typeface="楷体" panose="02010609060101010101" pitchFamily="49" charset="-122"/>
              </a:rPr>
              <a:t>行第</a:t>
            </a:r>
            <a:r>
              <a:rPr lang="en-US" altLang="zh-CN" sz="2400" dirty="0">
                <a:solidFill>
                  <a:srgbClr val="080808"/>
                </a:solidFill>
                <a:latin typeface="楷体" panose="02010609060101010101" pitchFamily="49" charset="-122"/>
                <a:ea typeface="楷体" panose="02010609060101010101" pitchFamily="49" charset="-122"/>
              </a:rPr>
              <a:t>xi</a:t>
            </a:r>
            <a:r>
              <a:rPr lang="zh-CN" altLang="en-US" sz="2400" dirty="0">
                <a:solidFill>
                  <a:srgbClr val="080808"/>
                </a:solidFill>
                <a:latin typeface="楷体" panose="02010609060101010101" pitchFamily="49" charset="-122"/>
                <a:ea typeface="楷体" panose="02010609060101010101" pitchFamily="49" charset="-122"/>
              </a:rPr>
              <a:t>列上。</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根据题目要求，两个皇后是不能放在同一列上的，因此约束条件是：</a:t>
            </a:r>
            <a:r>
              <a:rPr lang="en-US" altLang="zh-CN" sz="2400" dirty="0" err="1">
                <a:solidFill>
                  <a:srgbClr val="080808"/>
                </a:solidFill>
                <a:latin typeface="楷体" panose="02010609060101010101" pitchFamily="49" charset="-122"/>
                <a:ea typeface="楷体" panose="02010609060101010101" pitchFamily="49" charset="-122"/>
              </a:rPr>
              <a:t>xi≠xj</a:t>
            </a:r>
            <a:r>
              <a:rPr lang="zh-CN" altLang="en-US" sz="2400" dirty="0">
                <a:solidFill>
                  <a:srgbClr val="080808"/>
                </a:solidFill>
                <a:latin typeface="楷体" panose="02010609060101010101" pitchFamily="49" charset="-122"/>
                <a:ea typeface="楷体" panose="02010609060101010101" pitchFamily="49" charset="-122"/>
              </a:rPr>
              <a:t>，还有就是两个皇后是不能放在同一斜线上的，设两个皇后摆放的位置分别是 </a:t>
            </a:r>
            <a:r>
              <a:rPr lang="en-US" altLang="zh-CN" sz="2400" dirty="0">
                <a:solidFill>
                  <a:srgbClr val="080808"/>
                </a:solidFill>
                <a:latin typeface="楷体" panose="02010609060101010101" pitchFamily="49" charset="-122"/>
                <a:ea typeface="楷体" panose="02010609060101010101" pitchFamily="49" charset="-122"/>
              </a:rPr>
              <a:t>(</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 xi)</a:t>
            </a:r>
            <a:r>
              <a:rPr lang="zh-CN" altLang="en-US" sz="2400" dirty="0">
                <a:solidFill>
                  <a:srgbClr val="080808"/>
                </a:solidFill>
                <a:latin typeface="楷体" panose="02010609060101010101" pitchFamily="49" charset="-122"/>
                <a:ea typeface="楷体" panose="02010609060101010101" pitchFamily="49" charset="-122"/>
              </a:rPr>
              <a:t>和</a:t>
            </a:r>
            <a:r>
              <a:rPr lang="en-US" altLang="zh-CN" sz="2400" dirty="0">
                <a:solidFill>
                  <a:srgbClr val="080808"/>
                </a:solidFill>
                <a:latin typeface="楷体" panose="02010609060101010101" pitchFamily="49" charset="-122"/>
                <a:ea typeface="楷体" panose="02010609060101010101" pitchFamily="49" charset="-122"/>
              </a:rPr>
              <a:t>(j, </a:t>
            </a:r>
            <a:r>
              <a:rPr lang="en-US" altLang="zh-CN" sz="2400" dirty="0" err="1">
                <a:solidFill>
                  <a:srgbClr val="080808"/>
                </a:solidFill>
                <a:latin typeface="楷体" panose="02010609060101010101" pitchFamily="49" charset="-122"/>
                <a:ea typeface="楷体" panose="02010609060101010101" pitchFamily="49" charset="-122"/>
              </a:rPr>
              <a:t>xj</a:t>
            </a: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，在棋盘上斜率为</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的斜线上，满足条件</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-j=</a:t>
            </a:r>
            <a:r>
              <a:rPr lang="en-US" altLang="zh-CN" sz="2400" dirty="0" err="1">
                <a:solidFill>
                  <a:srgbClr val="080808"/>
                </a:solidFill>
                <a:latin typeface="楷体" panose="02010609060101010101" pitchFamily="49" charset="-122"/>
                <a:ea typeface="楷体" panose="02010609060101010101" pitchFamily="49" charset="-122"/>
              </a:rPr>
              <a:t>xj</a:t>
            </a:r>
            <a:r>
              <a:rPr lang="en-US" altLang="zh-CN" sz="2400" dirty="0">
                <a:solidFill>
                  <a:srgbClr val="080808"/>
                </a:solidFill>
                <a:latin typeface="楷体" panose="02010609060101010101" pitchFamily="49" charset="-122"/>
                <a:ea typeface="楷体" panose="02010609060101010101" pitchFamily="49" charset="-122"/>
              </a:rPr>
              <a:t>-xi</a:t>
            </a:r>
            <a:r>
              <a:rPr lang="zh-CN" altLang="en-US" sz="2400" dirty="0">
                <a:solidFill>
                  <a:srgbClr val="080808"/>
                </a:solidFill>
                <a:latin typeface="楷体" panose="02010609060101010101" pitchFamily="49" charset="-122"/>
                <a:ea typeface="楷体" panose="02010609060101010101" pitchFamily="49" charset="-122"/>
              </a:rPr>
              <a:t>，在棋盘上斜率为</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的斜线上，满足条件 </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-j= xi-</a:t>
            </a:r>
            <a:r>
              <a:rPr lang="en-US" altLang="zh-CN" sz="2400" dirty="0" err="1">
                <a:solidFill>
                  <a:srgbClr val="080808"/>
                </a:solidFill>
                <a:latin typeface="楷体" panose="02010609060101010101" pitchFamily="49" charset="-122"/>
                <a:ea typeface="楷体" panose="02010609060101010101" pitchFamily="49" charset="-122"/>
              </a:rPr>
              <a:t>xj</a:t>
            </a:r>
            <a:r>
              <a:rPr lang="zh-CN" altLang="en-US" sz="2400" dirty="0">
                <a:solidFill>
                  <a:srgbClr val="080808"/>
                </a:solidFill>
                <a:latin typeface="楷体" panose="02010609060101010101" pitchFamily="49" charset="-122"/>
                <a:ea typeface="楷体" panose="02010609060101010101" pitchFamily="49" charset="-122"/>
              </a:rPr>
              <a:t>，因此约束条件是：</a:t>
            </a:r>
            <a:r>
              <a:rPr lang="en-US" altLang="zh-CN" sz="2400" dirty="0">
                <a:solidFill>
                  <a:srgbClr val="080808"/>
                </a:solidFill>
                <a:latin typeface="楷体" panose="02010609060101010101" pitchFamily="49" charset="-122"/>
                <a:ea typeface="楷体" panose="02010609060101010101" pitchFamily="49" charset="-122"/>
              </a:rPr>
              <a:t>|</a:t>
            </a:r>
            <a:r>
              <a:rPr lang="en-US" altLang="zh-CN" sz="2400" dirty="0" err="1">
                <a:solidFill>
                  <a:srgbClr val="080808"/>
                </a:solidFill>
                <a:latin typeface="楷体" panose="02010609060101010101" pitchFamily="49" charset="-122"/>
                <a:ea typeface="楷体" panose="02010609060101010101" pitchFamily="49" charset="-122"/>
              </a:rPr>
              <a:t>i</a:t>
            </a: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j|≠|xi</a:t>
            </a: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err="1">
                <a:solidFill>
                  <a:srgbClr val="080808"/>
                </a:solidFill>
                <a:latin typeface="楷体" panose="02010609060101010101" pitchFamily="49" charset="-122"/>
                <a:ea typeface="楷体" panose="02010609060101010101" pitchFamily="49" charset="-122"/>
              </a:rPr>
              <a:t>xj</a:t>
            </a: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a:t>
            </a:r>
            <a:endParaRPr lang="zh-CN" altLang="en-US"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6443663" y="6370638"/>
            <a:ext cx="2444750" cy="368300"/>
          </a:xfrm>
          <a:prstGeom prst="rect">
            <a:avLst/>
          </a:prstGeom>
          <a:noFill/>
        </p:spPr>
        <p:txBody>
          <a:bodyPr>
            <a:spAutoFit/>
          </a:bodyPr>
          <a:lstStyle/>
          <a:p>
            <a:pPr algn="r" eaLnBrk="1" hangingPunct="1">
              <a:buFont typeface="Arial" panose="020B0604020202020204" pitchFamily="34" charset="0"/>
              <a:buNone/>
              <a:defRPr/>
            </a:pPr>
            <a:r>
              <a:rPr lang="en-US" altLang="zh-CN">
                <a:solidFill>
                  <a:schemeClr val="bg2">
                    <a:lumMod val="25000"/>
                    <a:lumOff val="75000"/>
                  </a:schemeClr>
                </a:solidFill>
              </a:rPr>
              <a:t>5</a:t>
            </a:r>
            <a:endParaRPr lang="zh-CN" altLang="en-US">
              <a:solidFill>
                <a:schemeClr val="bg2">
                  <a:lumMod val="25000"/>
                  <a:lumOff val="75000"/>
                </a:schemeClr>
              </a:solidFill>
            </a:endParaRPr>
          </a:p>
        </p:txBody>
      </p:sp>
      <p:sp>
        <p:nvSpPr>
          <p:cNvPr id="41" name="Rectangle 2"/>
          <p:cNvSpPr txBox="1">
            <a:spLocks noChangeArrowheads="1"/>
          </p:cNvSpPr>
          <p:nvPr/>
        </p:nvSpPr>
        <p:spPr bwMode="auto">
          <a:xfrm>
            <a:off x="1147763" y="295275"/>
            <a:ext cx="7793037" cy="146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sz="4400">
                <a:solidFill>
                  <a:srgbClr val="333399"/>
                </a:solidFill>
                <a:latin typeface="+mj-lt"/>
                <a:ea typeface="+mj-ea"/>
                <a:cs typeface="+mj-cs"/>
              </a:defRPr>
            </a:lvl1pPr>
            <a:lvl2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charset="-122"/>
              </a:defRPr>
            </a:lvl5pPr>
            <a:lvl6pPr marL="457200" algn="l" rtl="0" fontAlgn="base">
              <a:spcBef>
                <a:spcPct val="0"/>
              </a:spcBef>
              <a:spcAft>
                <a:spcPct val="0"/>
              </a:spcAft>
              <a:defRPr sz="4400">
                <a:solidFill>
                  <a:srgbClr val="333399"/>
                </a:solidFill>
                <a:latin typeface="Arial" panose="020B0604020202020204" pitchFamily="34" charset="0"/>
                <a:ea typeface="黑体" panose="02010609060101010101" charset="-122"/>
              </a:defRPr>
            </a:lvl6pPr>
            <a:lvl7pPr marL="914400" algn="l" rtl="0" fontAlgn="base">
              <a:spcBef>
                <a:spcPct val="0"/>
              </a:spcBef>
              <a:spcAft>
                <a:spcPct val="0"/>
              </a:spcAft>
              <a:defRPr sz="4400">
                <a:solidFill>
                  <a:srgbClr val="333399"/>
                </a:solidFill>
                <a:latin typeface="Arial" panose="020B0604020202020204" pitchFamily="34" charset="0"/>
                <a:ea typeface="黑体" panose="02010609060101010101" charset="-122"/>
              </a:defRPr>
            </a:lvl7pPr>
            <a:lvl8pPr marL="1371600" algn="l" rtl="0" fontAlgn="base">
              <a:spcBef>
                <a:spcPct val="0"/>
              </a:spcBef>
              <a:spcAft>
                <a:spcPct val="0"/>
              </a:spcAft>
              <a:defRPr sz="4400">
                <a:solidFill>
                  <a:srgbClr val="333399"/>
                </a:solidFill>
                <a:latin typeface="Arial" panose="020B0604020202020204" pitchFamily="34" charset="0"/>
                <a:ea typeface="黑体" panose="02010609060101010101" charset="-122"/>
              </a:defRPr>
            </a:lvl8pPr>
            <a:lvl9pPr marL="1828800" algn="l" rtl="0" fontAlgn="base">
              <a:spcBef>
                <a:spcPct val="0"/>
              </a:spcBef>
              <a:spcAft>
                <a:spcPct val="0"/>
              </a:spcAft>
              <a:defRPr sz="4400">
                <a:solidFill>
                  <a:srgbClr val="333399"/>
                </a:solidFill>
                <a:latin typeface="Arial" panose="020B0604020202020204" pitchFamily="34" charset="0"/>
                <a:ea typeface="黑体" panose="02010609060101010101" charset="-122"/>
              </a:defRPr>
            </a:lvl9pPr>
          </a:lstStyle>
          <a:p>
            <a:pPr eaLnBrk="1" hangingPunct="1">
              <a:buFont typeface="Wingdings" panose="05000000000000000000" pitchFamily="2" charset="2"/>
              <a:buNone/>
              <a:defRPr/>
            </a:pPr>
            <a:r>
              <a:rPr lang="zh-CN" altLang="en-US" sz="3600" kern="0" smtClean="0"/>
              <a:t>1.</a:t>
            </a:r>
            <a:r>
              <a:rPr lang="en-US" altLang="zh-CN" sz="3600" kern="0" dirty="0" smtClean="0"/>
              <a:t>2 </a:t>
            </a:r>
            <a:r>
              <a:rPr lang="zh-CN" altLang="en-US" sz="3600" kern="0"/>
              <a:t>深度</a:t>
            </a:r>
            <a:r>
              <a:rPr lang="zh-CN" altLang="en-US" sz="3600" kern="0" smtClean="0"/>
              <a:t>优先遍历的方法和实现</a:t>
            </a:r>
            <a:endParaRPr lang="en-US" altLang="zh-CN" sz="3600" kern="0" dirty="0" smtClean="0"/>
          </a:p>
        </p:txBody>
      </p:sp>
      <p:sp>
        <p:nvSpPr>
          <p:cNvPr id="44" name="文本框 43"/>
          <p:cNvSpPr txBox="1"/>
          <p:nvPr/>
        </p:nvSpPr>
        <p:spPr>
          <a:xfrm>
            <a:off x="755650" y="2093913"/>
            <a:ext cx="8010525" cy="368300"/>
          </a:xfrm>
          <a:prstGeom prst="rect">
            <a:avLst/>
          </a:prstGeom>
          <a:noFill/>
        </p:spPr>
        <p:txBody>
          <a:bodyPr>
            <a:spAutoFit/>
          </a:bodyPr>
          <a:lstStyle/>
          <a:p>
            <a:pPr>
              <a:defRPr/>
            </a:pPr>
            <a:r>
              <a:rPr lang="zh-CN" altLang="en-US">
                <a:solidFill>
                  <a:srgbClr val="000066"/>
                </a:solidFill>
                <a:latin typeface="+mj-ea"/>
                <a:ea typeface="+mj-ea"/>
              </a:rPr>
              <a:t>如何用计算机的方式实现图的层序之间的遍历</a:t>
            </a:r>
            <a:r>
              <a:rPr lang="en-US" altLang="zh-CN" dirty="0">
                <a:solidFill>
                  <a:srgbClr val="000066"/>
                </a:solidFill>
                <a:latin typeface="+mj-ea"/>
                <a:ea typeface="+mj-ea"/>
              </a:rPr>
              <a:t>?</a:t>
            </a:r>
            <a:endParaRPr lang="zh-CN" altLang="en-US">
              <a:solidFill>
                <a:srgbClr val="000066"/>
              </a:solidFill>
              <a:latin typeface="+mj-ea"/>
              <a:ea typeface="+mj-ea"/>
            </a:endParaRPr>
          </a:p>
        </p:txBody>
      </p:sp>
      <p:sp>
        <p:nvSpPr>
          <p:cNvPr id="45" name="文本框 44"/>
          <p:cNvSpPr txBox="1"/>
          <p:nvPr/>
        </p:nvSpPr>
        <p:spPr>
          <a:xfrm>
            <a:off x="539750" y="2490788"/>
            <a:ext cx="8226425" cy="646112"/>
          </a:xfrm>
          <a:prstGeom prst="rect">
            <a:avLst/>
          </a:prstGeom>
          <a:noFill/>
        </p:spPr>
        <p:txBody>
          <a:bodyPr>
            <a:spAutoFit/>
          </a:bodyPr>
          <a:lstStyle/>
          <a:p>
            <a:pPr>
              <a:defRPr/>
            </a:pPr>
            <a:r>
              <a:rPr lang="zh-CN" altLang="en-US" b="1">
                <a:solidFill>
                  <a:srgbClr val="000066"/>
                </a:solidFill>
                <a:latin typeface="+mj-ea"/>
                <a:ea typeface="+mj-ea"/>
              </a:rPr>
              <a:t>方法</a:t>
            </a:r>
            <a:r>
              <a:rPr lang="en-US" altLang="zh-CN" b="1" dirty="0">
                <a:solidFill>
                  <a:srgbClr val="000066"/>
                </a:solidFill>
                <a:latin typeface="+mj-ea"/>
                <a:ea typeface="+mj-ea"/>
              </a:rPr>
              <a:t>:</a:t>
            </a:r>
            <a:r>
              <a:rPr lang="zh-CN" altLang="en-US" b="1">
                <a:solidFill>
                  <a:srgbClr val="000066"/>
                </a:solidFill>
                <a:latin typeface="+mj-ea"/>
                <a:ea typeface="+mj-ea"/>
              </a:rPr>
              <a:t>找出刚访问过的顶点的第一个未被访问的邻接点， 访问该顶点。 以该顶点为新顶点，重复此步骤， 直至刚访问过的顶点没有未被访问的邻接点为止。</a:t>
            </a:r>
            <a:endParaRPr lang="zh-CN" altLang="en-US" b="1">
              <a:solidFill>
                <a:srgbClr val="000066"/>
              </a:solidFill>
              <a:latin typeface="+mj-ea"/>
              <a:ea typeface="+mj-ea"/>
            </a:endParaRPr>
          </a:p>
        </p:txBody>
      </p:sp>
      <p:sp>
        <p:nvSpPr>
          <p:cNvPr id="47" name="文本框 46"/>
          <p:cNvSpPr txBox="1"/>
          <p:nvPr/>
        </p:nvSpPr>
        <p:spPr>
          <a:xfrm>
            <a:off x="763588" y="3703638"/>
            <a:ext cx="930275" cy="368300"/>
          </a:xfrm>
          <a:prstGeom prst="rect">
            <a:avLst/>
          </a:prstGeom>
          <a:noFill/>
        </p:spPr>
        <p:txBody>
          <a:bodyPr>
            <a:spAutoFit/>
          </a:bodyPr>
          <a:lstStyle/>
          <a:p>
            <a:pPr>
              <a:defRPr/>
            </a:pPr>
            <a:r>
              <a:rPr lang="zh-CN" altLang="en-US">
                <a:solidFill>
                  <a:srgbClr val="000066"/>
                </a:solidFill>
                <a:latin typeface="+mj-ea"/>
                <a:ea typeface="+mj-ea"/>
              </a:rPr>
              <a:t>例如：</a:t>
            </a:r>
            <a:endParaRPr lang="zh-CN" altLang="en-US">
              <a:solidFill>
                <a:srgbClr val="000066"/>
              </a:solidFill>
              <a:latin typeface="+mj-ea"/>
              <a:ea typeface="+mj-ea"/>
            </a:endParaRPr>
          </a:p>
        </p:txBody>
      </p:sp>
      <p:sp>
        <p:nvSpPr>
          <p:cNvPr id="48" name="文本框 47"/>
          <p:cNvSpPr txBox="1"/>
          <p:nvPr/>
        </p:nvSpPr>
        <p:spPr>
          <a:xfrm>
            <a:off x="5054600" y="3694113"/>
            <a:ext cx="2154238" cy="369887"/>
          </a:xfrm>
          <a:prstGeom prst="rect">
            <a:avLst/>
          </a:prstGeom>
          <a:noFill/>
        </p:spPr>
        <p:txBody>
          <a:bodyPr>
            <a:spAutoFit/>
          </a:bodyPr>
          <a:lstStyle/>
          <a:p>
            <a:pPr>
              <a:defRPr/>
            </a:pPr>
            <a:r>
              <a:rPr lang="zh-CN" altLang="en-US">
                <a:solidFill>
                  <a:srgbClr val="000066"/>
                </a:solidFill>
                <a:latin typeface="+mj-ea"/>
                <a:ea typeface="+mj-ea"/>
              </a:rPr>
              <a:t>深度优先遍历：</a:t>
            </a:r>
            <a:endParaRPr lang="zh-CN" altLang="en-US">
              <a:solidFill>
                <a:srgbClr val="000066"/>
              </a:solidFill>
              <a:latin typeface="+mj-ea"/>
              <a:ea typeface="+mj-ea"/>
            </a:endParaRPr>
          </a:p>
        </p:txBody>
      </p:sp>
      <p:pic>
        <p:nvPicPr>
          <p:cNvPr id="12296"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755650" y="4233863"/>
            <a:ext cx="3624263" cy="232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7" name="文本框 2"/>
          <p:cNvSpPr txBox="1">
            <a:spLocks noChangeArrowheads="1"/>
          </p:cNvSpPr>
          <p:nvPr/>
        </p:nvSpPr>
        <p:spPr bwMode="auto">
          <a:xfrm>
            <a:off x="5054600" y="4941888"/>
            <a:ext cx="32623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2400">
                <a:solidFill>
                  <a:schemeClr val="tx1"/>
                </a:solidFill>
                <a:ea typeface="宋体" panose="02010600030101010101" pitchFamily="2" charset="-122"/>
              </a:rPr>
              <a:t>A B E G F C H  D   </a:t>
            </a:r>
            <a:endParaRPr lang="zh-CN" altLang="en-US" sz="2400">
              <a:solidFill>
                <a:schemeClr val="tx1"/>
              </a:solidFill>
              <a:ea typeface="宋体" panose="02010600030101010101" pitchFamily="2" charset="-122"/>
            </a:endParaRPr>
          </a:p>
        </p:txBody>
      </p:sp>
      <p:sp>
        <p:nvSpPr>
          <p:cNvPr id="12298" name="矩形 20"/>
          <p:cNvSpPr>
            <a:spLocks noChangeArrowheads="1"/>
          </p:cNvSpPr>
          <p:nvPr/>
        </p:nvSpPr>
        <p:spPr bwMode="auto">
          <a:xfrm>
            <a:off x="5084763" y="4859338"/>
            <a:ext cx="1216025" cy="542925"/>
          </a:xfrm>
          <a:prstGeom prst="rect">
            <a:avLst/>
          </a:prstGeom>
          <a:noFill/>
          <a:ln w="38100" algn="ctr">
            <a:solidFill>
              <a:schemeClr val="accent1"/>
            </a:solidFill>
            <a:prstDash val="sysDash"/>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solidFill>
                <a:schemeClr val="tx1"/>
              </a:solidFill>
              <a:ea typeface="宋体" panose="02010600030101010101" pitchFamily="2" charset="-122"/>
            </a:endParaRPr>
          </a:p>
        </p:txBody>
      </p:sp>
      <p:sp>
        <p:nvSpPr>
          <p:cNvPr id="12299" name="矩形 21"/>
          <p:cNvSpPr>
            <a:spLocks noChangeArrowheads="1"/>
          </p:cNvSpPr>
          <p:nvPr/>
        </p:nvSpPr>
        <p:spPr bwMode="auto">
          <a:xfrm>
            <a:off x="6300788" y="4854575"/>
            <a:ext cx="908050" cy="547688"/>
          </a:xfrm>
          <a:prstGeom prst="rect">
            <a:avLst/>
          </a:prstGeom>
          <a:noFill/>
          <a:ln w="38100" algn="ctr">
            <a:solidFill>
              <a:schemeClr val="tx2"/>
            </a:solidFill>
            <a:prstDash val="sysDash"/>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solidFill>
                <a:schemeClr val="tx1"/>
              </a:solidFill>
              <a:ea typeface="宋体" panose="02010600030101010101" pitchFamily="2" charset="-122"/>
            </a:endParaRPr>
          </a:p>
        </p:txBody>
      </p:sp>
      <p:sp>
        <p:nvSpPr>
          <p:cNvPr id="12300" name="矩形 22"/>
          <p:cNvSpPr>
            <a:spLocks noChangeArrowheads="1"/>
          </p:cNvSpPr>
          <p:nvPr/>
        </p:nvSpPr>
        <p:spPr bwMode="auto">
          <a:xfrm>
            <a:off x="7208838" y="4875213"/>
            <a:ext cx="458787" cy="527050"/>
          </a:xfrm>
          <a:prstGeom prst="rect">
            <a:avLst/>
          </a:prstGeom>
          <a:noFill/>
          <a:ln w="38100" algn="ctr">
            <a:solidFill>
              <a:schemeClr val="accent1"/>
            </a:solidFill>
            <a:prstDash val="sysDash"/>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solidFill>
                <a:schemeClr val="tx1"/>
              </a:solidFill>
              <a:ea typeface="宋体" panose="02010600030101010101" pitchFamily="2" charset="-122"/>
            </a:endParaRPr>
          </a:p>
        </p:txBody>
      </p:sp>
    </p:spTree>
  </p:cSld>
  <p:clrMapOvr>
    <a:masterClrMapping/>
  </p:clrMapOvr>
  <p:transition spd="slow" advTm="147941"/>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134937" y="1484784"/>
            <a:ext cx="8874126"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下面以四皇后问题为例，分析</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皇后问题的求解过程：</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四皇后问题的解空间：向量</a:t>
            </a:r>
            <a:r>
              <a:rPr lang="en-US" altLang="zh-CN" sz="2400" dirty="0">
                <a:solidFill>
                  <a:srgbClr val="080808"/>
                </a:solidFill>
                <a:latin typeface="楷体" panose="02010609060101010101" pitchFamily="49" charset="-122"/>
                <a:ea typeface="楷体" panose="02010609060101010101" pitchFamily="49" charset="-122"/>
              </a:rPr>
              <a:t>X=(x1, x2, x3, x4)</a:t>
            </a:r>
            <a:r>
              <a:rPr lang="zh-CN" altLang="en-US" sz="2400" dirty="0">
                <a:solidFill>
                  <a:srgbClr val="080808"/>
                </a:solidFill>
                <a:latin typeface="楷体" panose="02010609060101010101" pitchFamily="49" charset="-122"/>
                <a:ea typeface="楷体" panose="02010609060101010101" pitchFamily="49" charset="-122"/>
              </a:rPr>
              <a:t>表示四皇后的布局，其中</a:t>
            </a:r>
            <a:r>
              <a:rPr lang="en-US" altLang="zh-CN" sz="2400" dirty="0">
                <a:solidFill>
                  <a:srgbClr val="080808"/>
                </a:solidFill>
                <a:latin typeface="楷体" panose="02010609060101010101" pitchFamily="49" charset="-122"/>
                <a:ea typeface="楷体" panose="02010609060101010101" pitchFamily="49" charset="-122"/>
              </a:rPr>
              <a:t>xi</a:t>
            </a:r>
            <a:r>
              <a:rPr lang="zh-CN" altLang="en-US" sz="2400" dirty="0">
                <a:solidFill>
                  <a:srgbClr val="080808"/>
                </a:solidFill>
                <a:latin typeface="楷体" panose="02010609060101010101" pitchFamily="49" charset="-122"/>
                <a:ea typeface="楷体" panose="02010609060101010101" pitchFamily="49" charset="-122"/>
              </a:rPr>
              <a:t>表示第</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 </a:t>
            </a:r>
            <a:r>
              <a:rPr lang="zh-CN" altLang="en-US" sz="2400" dirty="0">
                <a:solidFill>
                  <a:srgbClr val="080808"/>
                </a:solidFill>
                <a:latin typeface="楷体" panose="02010609060101010101" pitchFamily="49" charset="-122"/>
                <a:ea typeface="楷体" panose="02010609060101010101" pitchFamily="49" charset="-122"/>
              </a:rPr>
              <a:t>行皇后的列位置，</a:t>
            </a:r>
            <a:r>
              <a:rPr lang="en-US" altLang="zh-CN" sz="2400" dirty="0">
                <a:solidFill>
                  <a:srgbClr val="080808"/>
                </a:solidFill>
                <a:latin typeface="楷体" panose="02010609060101010101" pitchFamily="49" charset="-122"/>
                <a:ea typeface="楷体" panose="02010609060101010101" pitchFamily="49" charset="-122"/>
              </a:rPr>
              <a:t>xi</a:t>
            </a:r>
            <a:r>
              <a:rPr lang="zh-CN" altLang="en-US" sz="2400" dirty="0">
                <a:solidFill>
                  <a:srgbClr val="080808"/>
                </a:solidFill>
                <a:latin typeface="楷体" panose="02010609060101010101" pitchFamily="49" charset="-122"/>
                <a:ea typeface="楷体" panose="02010609060101010101" pitchFamily="49" charset="-122"/>
              </a:rPr>
              <a:t>的取值范围</a:t>
            </a:r>
            <a:r>
              <a:rPr lang="en-US" altLang="zh-CN" sz="2400" dirty="0">
                <a:solidFill>
                  <a:srgbClr val="080808"/>
                </a:solidFill>
                <a:latin typeface="楷体" panose="02010609060101010101" pitchFamily="49" charset="-122"/>
                <a:ea typeface="楷体" panose="02010609060101010101" pitchFamily="49" charset="-122"/>
              </a:rPr>
              <a:t>Si={1,2,3,4}</a:t>
            </a:r>
            <a:r>
              <a:rPr lang="zh-CN" altLang="en-US" sz="2400" dirty="0">
                <a:solidFill>
                  <a:srgbClr val="080808"/>
                </a:solidFill>
                <a:latin typeface="楷体" panose="02010609060101010101" pitchFamily="49" charset="-122"/>
                <a:ea typeface="楷体" panose="02010609060101010101" pitchFamily="49" charset="-122"/>
              </a:rPr>
              <a:t>，有</a:t>
            </a:r>
            <a:r>
              <a:rPr lang="en-US" altLang="zh-CN" sz="2400" dirty="0">
                <a:solidFill>
                  <a:srgbClr val="080808"/>
                </a:solidFill>
                <a:latin typeface="楷体" panose="02010609060101010101" pitchFamily="49" charset="-122"/>
                <a:ea typeface="楷体" panose="02010609060101010101" pitchFamily="49" charset="-122"/>
              </a:rPr>
              <a:t>44</a:t>
            </a:r>
            <a:r>
              <a:rPr lang="zh-CN" altLang="en-US" sz="2400" dirty="0">
                <a:solidFill>
                  <a:srgbClr val="080808"/>
                </a:solidFill>
                <a:latin typeface="楷体" panose="02010609060101010101" pitchFamily="49" charset="-122"/>
                <a:ea typeface="楷体" panose="02010609060101010101" pitchFamily="49" charset="-122"/>
              </a:rPr>
              <a:t>个可能的解，其解空间树是一个完全</a:t>
            </a:r>
            <a:r>
              <a:rPr lang="en-US" altLang="zh-CN" sz="2400" dirty="0">
                <a:solidFill>
                  <a:srgbClr val="080808"/>
                </a:solidFill>
                <a:latin typeface="楷体" panose="02010609060101010101" pitchFamily="49" charset="-122"/>
                <a:ea typeface="楷体" panose="02010609060101010101" pitchFamily="49" charset="-122"/>
              </a:rPr>
              <a:t>4</a:t>
            </a:r>
            <a:r>
              <a:rPr lang="zh-CN" altLang="en-US" sz="2400" dirty="0">
                <a:solidFill>
                  <a:srgbClr val="080808"/>
                </a:solidFill>
                <a:latin typeface="楷体" panose="02010609060101010101" pitchFamily="49" charset="-122"/>
                <a:ea typeface="楷体" panose="02010609060101010101" pitchFamily="49" charset="-122"/>
              </a:rPr>
              <a:t>叉树。约束条件是：</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err="1">
                <a:solidFill>
                  <a:srgbClr val="080808"/>
                </a:solidFill>
                <a:latin typeface="楷体" panose="02010609060101010101" pitchFamily="49" charset="-122"/>
                <a:ea typeface="楷体" panose="02010609060101010101" pitchFamily="49" charset="-122"/>
              </a:rPr>
              <a:t>xi≠xj</a:t>
            </a:r>
            <a:r>
              <a:rPr lang="en-US" altLang="zh-CN" sz="2400" dirty="0">
                <a:solidFill>
                  <a:srgbClr val="080808"/>
                </a:solidFill>
                <a:latin typeface="楷体" panose="02010609060101010101" pitchFamily="49" charset="-122"/>
                <a:ea typeface="楷体" panose="02010609060101010101" pitchFamily="49" charset="-122"/>
              </a:rPr>
              <a:t>                   </a:t>
            </a:r>
            <a:r>
              <a:rPr lang="zh-CN" altLang="en-US" sz="2400" dirty="0">
                <a:solidFill>
                  <a:srgbClr val="080808"/>
                </a:solidFill>
                <a:latin typeface="楷体" panose="02010609060101010101" pitchFamily="49" charset="-122"/>
                <a:ea typeface="楷体" panose="02010609060101010101" pitchFamily="49" charset="-122"/>
              </a:rPr>
              <a:t>对列的约束；           </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a:t>
            </a:r>
            <a:r>
              <a:rPr lang="en-US" altLang="zh-CN" sz="2400" dirty="0" err="1">
                <a:solidFill>
                  <a:srgbClr val="080808"/>
                </a:solidFill>
                <a:latin typeface="楷体" panose="02010609060101010101" pitchFamily="49" charset="-122"/>
                <a:ea typeface="楷体" panose="02010609060101010101" pitchFamily="49" charset="-122"/>
              </a:rPr>
              <a:t>i</a:t>
            </a: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j|≠|xi</a:t>
            </a: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err="1">
                <a:solidFill>
                  <a:srgbClr val="080808"/>
                </a:solidFill>
                <a:latin typeface="楷体" panose="02010609060101010101" pitchFamily="49" charset="-122"/>
                <a:ea typeface="楷体" panose="02010609060101010101" pitchFamily="49" charset="-122"/>
              </a:rPr>
              <a:t>xj</a:t>
            </a:r>
            <a:r>
              <a:rPr lang="en-US" altLang="zh-CN" sz="2400" dirty="0">
                <a:solidFill>
                  <a:srgbClr val="080808"/>
                </a:solidFill>
                <a:latin typeface="楷体" panose="02010609060101010101" pitchFamily="49" charset="-122"/>
                <a:ea typeface="楷体" panose="02010609060101010101" pitchFamily="49" charset="-122"/>
              </a:rPr>
              <a:t>|         </a:t>
            </a:r>
            <a:r>
              <a:rPr lang="zh-CN" altLang="en-US" sz="2400" dirty="0">
                <a:solidFill>
                  <a:srgbClr val="080808"/>
                </a:solidFill>
                <a:latin typeface="楷体" panose="02010609060101010101" pitchFamily="49" charset="-122"/>
                <a:ea typeface="楷体" panose="02010609060101010101" pitchFamily="49" charset="-122"/>
              </a:rPr>
              <a:t>对斜线的约束；</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四皇后问题的解空间树如下图</a:t>
            </a:r>
            <a:r>
              <a:rPr lang="en-US" altLang="zh-CN" sz="2400" dirty="0">
                <a:solidFill>
                  <a:srgbClr val="080808"/>
                </a:solidFill>
                <a:latin typeface="楷体" panose="02010609060101010101" pitchFamily="49" charset="-122"/>
                <a:ea typeface="楷体" panose="02010609060101010101" pitchFamily="49" charset="-122"/>
              </a:rPr>
              <a:t>6.10</a:t>
            </a:r>
            <a:r>
              <a:rPr lang="zh-CN" altLang="en-US" sz="2400" dirty="0">
                <a:solidFill>
                  <a:srgbClr val="080808"/>
                </a:solidFill>
                <a:latin typeface="楷体" panose="02010609060101010101" pitchFamily="49" charset="-122"/>
                <a:ea typeface="楷体" panose="02010609060101010101" pitchFamily="49" charset="-122"/>
              </a:rPr>
              <a:t>所示：从树的根结点开始搜索，从第</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层到第</a:t>
            </a: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层结点对应皇后</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在棋盘中第</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行的可能摆放位置，从第</a:t>
            </a: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层结点到第</a:t>
            </a:r>
            <a:r>
              <a:rPr lang="en-US" altLang="zh-CN" sz="2400" dirty="0">
                <a:solidFill>
                  <a:srgbClr val="080808"/>
                </a:solidFill>
                <a:latin typeface="楷体" panose="02010609060101010101" pitchFamily="49" charset="-122"/>
                <a:ea typeface="楷体" panose="02010609060101010101" pitchFamily="49" charset="-122"/>
              </a:rPr>
              <a:t>3</a:t>
            </a:r>
            <a:r>
              <a:rPr lang="zh-CN" altLang="en-US" sz="2400" dirty="0">
                <a:solidFill>
                  <a:srgbClr val="080808"/>
                </a:solidFill>
                <a:latin typeface="楷体" panose="02010609060101010101" pitchFamily="49" charset="-122"/>
                <a:ea typeface="楷体" panose="02010609060101010101" pitchFamily="49" charset="-122"/>
              </a:rPr>
              <a:t>层结点对应皇后</a:t>
            </a: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在棋盘中第</a:t>
            </a: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行的可能摆放位置，从第</a:t>
            </a:r>
            <a:r>
              <a:rPr lang="en-US" altLang="zh-CN" sz="2400" dirty="0">
                <a:solidFill>
                  <a:srgbClr val="080808"/>
                </a:solidFill>
                <a:latin typeface="楷体" panose="02010609060101010101" pitchFamily="49" charset="-122"/>
                <a:ea typeface="楷体" panose="02010609060101010101" pitchFamily="49" charset="-122"/>
              </a:rPr>
              <a:t>3</a:t>
            </a:r>
            <a:r>
              <a:rPr lang="zh-CN" altLang="en-US" sz="2400" dirty="0">
                <a:solidFill>
                  <a:srgbClr val="080808"/>
                </a:solidFill>
                <a:latin typeface="楷体" panose="02010609060101010101" pitchFamily="49" charset="-122"/>
                <a:ea typeface="楷体" panose="02010609060101010101" pitchFamily="49" charset="-122"/>
              </a:rPr>
              <a:t>层到第</a:t>
            </a:r>
            <a:r>
              <a:rPr lang="en-US" altLang="zh-CN" sz="2400" dirty="0">
                <a:solidFill>
                  <a:srgbClr val="080808"/>
                </a:solidFill>
                <a:latin typeface="楷体" panose="02010609060101010101" pitchFamily="49" charset="-122"/>
                <a:ea typeface="楷体" panose="02010609060101010101" pitchFamily="49" charset="-122"/>
              </a:rPr>
              <a:t>4</a:t>
            </a:r>
            <a:r>
              <a:rPr lang="zh-CN" altLang="en-US" sz="2400" dirty="0">
                <a:solidFill>
                  <a:srgbClr val="080808"/>
                </a:solidFill>
                <a:latin typeface="楷体" panose="02010609060101010101" pitchFamily="49" charset="-122"/>
                <a:ea typeface="楷体" panose="02010609060101010101" pitchFamily="49" charset="-122"/>
              </a:rPr>
              <a:t>层结点对应皇后</a:t>
            </a:r>
            <a:r>
              <a:rPr lang="en-US" altLang="zh-CN" sz="2400" dirty="0">
                <a:solidFill>
                  <a:srgbClr val="080808"/>
                </a:solidFill>
                <a:latin typeface="楷体" panose="02010609060101010101" pitchFamily="49" charset="-122"/>
                <a:ea typeface="楷体" panose="02010609060101010101" pitchFamily="49" charset="-122"/>
              </a:rPr>
              <a:t>3</a:t>
            </a:r>
            <a:r>
              <a:rPr lang="zh-CN" altLang="en-US" sz="2400" dirty="0">
                <a:solidFill>
                  <a:srgbClr val="080808"/>
                </a:solidFill>
                <a:latin typeface="楷体" panose="02010609060101010101" pitchFamily="49" charset="-122"/>
                <a:ea typeface="楷体" panose="02010609060101010101" pitchFamily="49" charset="-122"/>
              </a:rPr>
              <a:t>在棋盘中第</a:t>
            </a:r>
            <a:r>
              <a:rPr lang="en-US" altLang="zh-CN" sz="2400" dirty="0">
                <a:solidFill>
                  <a:srgbClr val="080808"/>
                </a:solidFill>
                <a:latin typeface="楷体" panose="02010609060101010101" pitchFamily="49" charset="-122"/>
                <a:ea typeface="楷体" panose="02010609060101010101" pitchFamily="49" charset="-122"/>
              </a:rPr>
              <a:t>3</a:t>
            </a:r>
            <a:r>
              <a:rPr lang="zh-CN" altLang="en-US" sz="2400" dirty="0">
                <a:solidFill>
                  <a:srgbClr val="080808"/>
                </a:solidFill>
                <a:latin typeface="楷体" panose="02010609060101010101" pitchFamily="49" charset="-122"/>
                <a:ea typeface="楷体" panose="02010609060101010101" pitchFamily="49" charset="-122"/>
              </a:rPr>
              <a:t>行的可能摆放位置，从第</a:t>
            </a:r>
            <a:r>
              <a:rPr lang="en-US" altLang="zh-CN" sz="2400" dirty="0">
                <a:solidFill>
                  <a:srgbClr val="080808"/>
                </a:solidFill>
                <a:latin typeface="楷体" panose="02010609060101010101" pitchFamily="49" charset="-122"/>
                <a:ea typeface="楷体" panose="02010609060101010101" pitchFamily="49" charset="-122"/>
              </a:rPr>
              <a:t>4</a:t>
            </a:r>
            <a:r>
              <a:rPr lang="zh-CN" altLang="en-US" sz="2400" dirty="0">
                <a:solidFill>
                  <a:srgbClr val="080808"/>
                </a:solidFill>
                <a:latin typeface="楷体" panose="02010609060101010101" pitchFamily="49" charset="-122"/>
                <a:ea typeface="楷体" panose="02010609060101010101" pitchFamily="49" charset="-122"/>
              </a:rPr>
              <a:t>层到第</a:t>
            </a:r>
            <a:r>
              <a:rPr lang="en-US" altLang="zh-CN" sz="2400" dirty="0">
                <a:solidFill>
                  <a:srgbClr val="080808"/>
                </a:solidFill>
                <a:latin typeface="楷体" panose="02010609060101010101" pitchFamily="49" charset="-122"/>
                <a:ea typeface="楷体" panose="02010609060101010101" pitchFamily="49" charset="-122"/>
              </a:rPr>
              <a:t>5</a:t>
            </a:r>
            <a:r>
              <a:rPr lang="zh-CN" altLang="en-US" sz="2400" dirty="0">
                <a:solidFill>
                  <a:srgbClr val="080808"/>
                </a:solidFill>
                <a:latin typeface="楷体" panose="02010609060101010101" pitchFamily="49" charset="-122"/>
                <a:ea typeface="楷体" panose="02010609060101010101" pitchFamily="49" charset="-122"/>
              </a:rPr>
              <a:t>层结点对应皇后</a:t>
            </a:r>
            <a:r>
              <a:rPr lang="en-US" altLang="zh-CN" sz="2400" dirty="0">
                <a:solidFill>
                  <a:srgbClr val="080808"/>
                </a:solidFill>
                <a:latin typeface="楷体" panose="02010609060101010101" pitchFamily="49" charset="-122"/>
                <a:ea typeface="楷体" panose="02010609060101010101" pitchFamily="49" charset="-122"/>
              </a:rPr>
              <a:t>4</a:t>
            </a:r>
            <a:r>
              <a:rPr lang="zh-CN" altLang="en-US" sz="2400" dirty="0">
                <a:solidFill>
                  <a:srgbClr val="080808"/>
                </a:solidFill>
                <a:latin typeface="楷体" panose="02010609060101010101" pitchFamily="49" charset="-122"/>
                <a:ea typeface="楷体" panose="02010609060101010101" pitchFamily="49" charset="-122"/>
              </a:rPr>
              <a:t>在棋盘中第</a:t>
            </a:r>
            <a:r>
              <a:rPr lang="en-US" altLang="zh-CN" sz="2400" dirty="0">
                <a:solidFill>
                  <a:srgbClr val="080808"/>
                </a:solidFill>
                <a:latin typeface="楷体" panose="02010609060101010101" pitchFamily="49" charset="-122"/>
                <a:ea typeface="楷体" panose="02010609060101010101" pitchFamily="49" charset="-122"/>
              </a:rPr>
              <a:t>4</a:t>
            </a:r>
            <a:r>
              <a:rPr lang="zh-CN" altLang="en-US" sz="2400" dirty="0">
                <a:solidFill>
                  <a:srgbClr val="080808"/>
                </a:solidFill>
                <a:latin typeface="楷体" panose="02010609060101010101" pitchFamily="49" charset="-122"/>
                <a:ea typeface="楷体" panose="02010609060101010101" pitchFamily="49" charset="-122"/>
              </a:rPr>
              <a:t>行的可能摆放位置。</a:t>
            </a:r>
            <a:endParaRPr lang="zh-CN" altLang="en-US"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p:nvPr/>
        </p:nvPicPr>
        <p:blipFill>
          <a:blip r:embed="rId1">
            <a:extLst>
              <a:ext uri="{28A0092B-C50C-407E-A947-70E740481C1C}">
                <a14:useLocalDpi xmlns:a14="http://schemas.microsoft.com/office/drawing/2010/main" val="0"/>
              </a:ext>
            </a:extLst>
          </a:blip>
          <a:stretch>
            <a:fillRect/>
          </a:stretch>
        </p:blipFill>
        <p:spPr>
          <a:xfrm>
            <a:off x="109717" y="1484784"/>
            <a:ext cx="8924565" cy="5112568"/>
          </a:xfrm>
          <a:prstGeom prst="rect">
            <a:avLst/>
          </a:prstGeom>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180528" y="1117032"/>
            <a:ext cx="887412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下图</a:t>
            </a:r>
            <a:r>
              <a:rPr lang="en-US" altLang="zh-CN" sz="2400" dirty="0">
                <a:solidFill>
                  <a:srgbClr val="080808"/>
                </a:solidFill>
                <a:latin typeface="楷体" panose="02010609060101010101" pitchFamily="49" charset="-122"/>
                <a:ea typeface="楷体" panose="02010609060101010101" pitchFamily="49" charset="-122"/>
              </a:rPr>
              <a:t>6.11</a:t>
            </a:r>
            <a:r>
              <a:rPr lang="zh-CN" altLang="en-US" sz="2400" dirty="0">
                <a:solidFill>
                  <a:srgbClr val="080808"/>
                </a:solidFill>
                <a:latin typeface="楷体" panose="02010609060101010101" pitchFamily="49" charset="-122"/>
                <a:ea typeface="楷体" panose="02010609060101010101" pitchFamily="49" charset="-122"/>
              </a:rPr>
              <a:t>所示是四皇后问题寻找第一个解的过程：</a:t>
            </a:r>
            <a:endParaRPr lang="zh-CN" altLang="en-US" sz="2400" dirty="0">
              <a:solidFill>
                <a:srgbClr val="080808"/>
              </a:solidFill>
              <a:latin typeface="楷体" panose="02010609060101010101" pitchFamily="49" charset="-122"/>
              <a:ea typeface="楷体" panose="02010609060101010101" pitchFamily="49" charset="-122"/>
            </a:endParaRPr>
          </a:p>
        </p:txBody>
      </p:sp>
      <p:grpSp>
        <p:nvGrpSpPr>
          <p:cNvPr id="4" name="组合 3"/>
          <p:cNvGrpSpPr/>
          <p:nvPr/>
        </p:nvGrpSpPr>
        <p:grpSpPr>
          <a:xfrm>
            <a:off x="1156490" y="1578697"/>
            <a:ext cx="6367837" cy="5279303"/>
            <a:chOff x="0" y="0"/>
            <a:chExt cx="3759200" cy="3498850"/>
          </a:xfrm>
        </p:grpSpPr>
        <p:pic>
          <p:nvPicPr>
            <p:cNvPr id="5" name="图片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0"/>
              <a:ext cx="3759200" cy="1612900"/>
            </a:xfrm>
            <a:prstGeom prst="rect">
              <a:avLst/>
            </a:prstGeom>
          </p:spPr>
        </p:pic>
        <p:pic>
          <p:nvPicPr>
            <p:cNvPr id="6" name="图片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1720850"/>
              <a:ext cx="3759200" cy="1778000"/>
            </a:xfrm>
            <a:prstGeom prst="rect">
              <a:avLst/>
            </a:prstGeom>
          </p:spPr>
        </p:pic>
      </p:gr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p:nvPr/>
        </p:nvPicPr>
        <p:blipFill>
          <a:blip r:embed="rId1" cstate="print">
            <a:extLst>
              <a:ext uri="{28A0092B-C50C-407E-A947-70E740481C1C}">
                <a14:useLocalDpi xmlns:a14="http://schemas.microsoft.com/office/drawing/2010/main" val="0"/>
              </a:ext>
            </a:extLst>
          </a:blip>
          <a:stretch>
            <a:fillRect/>
          </a:stretch>
        </p:blipFill>
        <p:spPr>
          <a:xfrm>
            <a:off x="873829" y="1916832"/>
            <a:ext cx="7082548" cy="3283932"/>
          </a:xfrm>
          <a:prstGeom prst="rect">
            <a:avLst/>
          </a:prstGeom>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773771" y="1484784"/>
            <a:ext cx="5596458" cy="5068654"/>
            <a:chOff x="0" y="0"/>
            <a:chExt cx="3848431" cy="3944731"/>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3848100" cy="2172335"/>
            </a:xfrm>
            <a:prstGeom prst="rect">
              <a:avLst/>
            </a:prstGeom>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1" y="2258171"/>
              <a:ext cx="3840480" cy="1686560"/>
            </a:xfrm>
            <a:prstGeom prst="rect">
              <a:avLst/>
            </a:prstGeom>
          </p:spPr>
        </p:pic>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6443663" y="6370638"/>
            <a:ext cx="2444750" cy="368300"/>
          </a:xfrm>
          <a:prstGeom prst="rect">
            <a:avLst/>
          </a:prstGeom>
          <a:noFill/>
        </p:spPr>
        <p:txBody>
          <a:bodyPr>
            <a:spAutoFit/>
          </a:bodyPr>
          <a:lstStyle/>
          <a:p>
            <a:pPr algn="r" eaLnBrk="1" hangingPunct="1">
              <a:buFont typeface="Arial" panose="020B0604020202020204" pitchFamily="34" charset="0"/>
              <a:buNone/>
              <a:defRPr/>
            </a:pPr>
            <a:r>
              <a:rPr lang="en-US" altLang="zh-CN">
                <a:solidFill>
                  <a:schemeClr val="bg2">
                    <a:lumMod val="25000"/>
                    <a:lumOff val="75000"/>
                  </a:schemeClr>
                </a:solidFill>
              </a:rPr>
              <a:t>6</a:t>
            </a:r>
            <a:endParaRPr lang="zh-CN" altLang="en-US">
              <a:solidFill>
                <a:schemeClr val="bg2">
                  <a:lumMod val="25000"/>
                  <a:lumOff val="75000"/>
                </a:schemeClr>
              </a:solidFill>
            </a:endParaRPr>
          </a:p>
        </p:txBody>
      </p:sp>
      <p:sp>
        <p:nvSpPr>
          <p:cNvPr id="41" name="Rectangle 2"/>
          <p:cNvSpPr txBox="1">
            <a:spLocks noChangeArrowheads="1"/>
          </p:cNvSpPr>
          <p:nvPr/>
        </p:nvSpPr>
        <p:spPr bwMode="auto">
          <a:xfrm>
            <a:off x="1147763" y="295275"/>
            <a:ext cx="7793037" cy="146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sz="4400">
                <a:solidFill>
                  <a:srgbClr val="333399"/>
                </a:solidFill>
                <a:latin typeface="+mj-lt"/>
                <a:ea typeface="+mj-ea"/>
                <a:cs typeface="+mj-cs"/>
              </a:defRPr>
            </a:lvl1pPr>
            <a:lvl2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charset="-122"/>
              </a:defRPr>
            </a:lvl5pPr>
            <a:lvl6pPr marL="457200" algn="l" rtl="0" fontAlgn="base">
              <a:spcBef>
                <a:spcPct val="0"/>
              </a:spcBef>
              <a:spcAft>
                <a:spcPct val="0"/>
              </a:spcAft>
              <a:defRPr sz="4400">
                <a:solidFill>
                  <a:srgbClr val="333399"/>
                </a:solidFill>
                <a:latin typeface="Arial" panose="020B0604020202020204" pitchFamily="34" charset="0"/>
                <a:ea typeface="黑体" panose="02010609060101010101" charset="-122"/>
              </a:defRPr>
            </a:lvl6pPr>
            <a:lvl7pPr marL="914400" algn="l" rtl="0" fontAlgn="base">
              <a:spcBef>
                <a:spcPct val="0"/>
              </a:spcBef>
              <a:spcAft>
                <a:spcPct val="0"/>
              </a:spcAft>
              <a:defRPr sz="4400">
                <a:solidFill>
                  <a:srgbClr val="333399"/>
                </a:solidFill>
                <a:latin typeface="Arial" panose="020B0604020202020204" pitchFamily="34" charset="0"/>
                <a:ea typeface="黑体" panose="02010609060101010101" charset="-122"/>
              </a:defRPr>
            </a:lvl7pPr>
            <a:lvl8pPr marL="1371600" algn="l" rtl="0" fontAlgn="base">
              <a:spcBef>
                <a:spcPct val="0"/>
              </a:spcBef>
              <a:spcAft>
                <a:spcPct val="0"/>
              </a:spcAft>
              <a:defRPr sz="4400">
                <a:solidFill>
                  <a:srgbClr val="333399"/>
                </a:solidFill>
                <a:latin typeface="Arial" panose="020B0604020202020204" pitchFamily="34" charset="0"/>
                <a:ea typeface="黑体" panose="02010609060101010101" charset="-122"/>
              </a:defRPr>
            </a:lvl8pPr>
            <a:lvl9pPr marL="1828800" algn="l" rtl="0" fontAlgn="base">
              <a:spcBef>
                <a:spcPct val="0"/>
              </a:spcBef>
              <a:spcAft>
                <a:spcPct val="0"/>
              </a:spcAft>
              <a:defRPr sz="4400">
                <a:solidFill>
                  <a:srgbClr val="333399"/>
                </a:solidFill>
                <a:latin typeface="Arial" panose="020B0604020202020204" pitchFamily="34" charset="0"/>
                <a:ea typeface="黑体" panose="02010609060101010101" charset="-122"/>
              </a:defRPr>
            </a:lvl9pPr>
          </a:lstStyle>
          <a:p>
            <a:pPr eaLnBrk="1" hangingPunct="1">
              <a:buFont typeface="Wingdings" panose="05000000000000000000" pitchFamily="2" charset="2"/>
              <a:buNone/>
              <a:defRPr/>
            </a:pPr>
            <a:r>
              <a:rPr lang="zh-CN" altLang="en-US" sz="3600" kern="0" smtClean="0"/>
              <a:t>1.</a:t>
            </a:r>
            <a:r>
              <a:rPr lang="en-US" altLang="zh-CN" sz="3600" kern="0" dirty="0" smtClean="0"/>
              <a:t>2 </a:t>
            </a:r>
            <a:r>
              <a:rPr lang="zh-CN" altLang="en-US" sz="3600" kern="0"/>
              <a:t>深度</a:t>
            </a:r>
            <a:r>
              <a:rPr lang="zh-CN" altLang="en-US" sz="3600" kern="0" smtClean="0"/>
              <a:t>优先遍历的方法和实现</a:t>
            </a:r>
            <a:endParaRPr lang="en-US" altLang="zh-CN" sz="3600" kern="0" dirty="0" smtClean="0"/>
          </a:p>
        </p:txBody>
      </p:sp>
      <p:pic>
        <p:nvPicPr>
          <p:cNvPr id="14340" name="图片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539750" y="2924175"/>
            <a:ext cx="3960813" cy="263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文本框 13"/>
          <p:cNvSpPr txBox="1"/>
          <p:nvPr/>
        </p:nvSpPr>
        <p:spPr>
          <a:xfrm>
            <a:off x="539750" y="5661025"/>
            <a:ext cx="2519363" cy="369888"/>
          </a:xfrm>
          <a:prstGeom prst="rect">
            <a:avLst/>
          </a:prstGeom>
          <a:noFill/>
        </p:spPr>
        <p:txBody>
          <a:bodyPr>
            <a:spAutoFit/>
          </a:bodyPr>
          <a:lstStyle/>
          <a:p>
            <a:pPr>
              <a:defRPr/>
            </a:pPr>
            <a:r>
              <a:rPr lang="zh-CN" altLang="en-US">
                <a:solidFill>
                  <a:srgbClr val="000066"/>
                </a:solidFill>
                <a:latin typeface="+mj-ea"/>
                <a:ea typeface="+mj-ea"/>
              </a:rPr>
              <a:t>记录访问结果：</a:t>
            </a:r>
            <a:r>
              <a:rPr lang="en-US" altLang="zh-CN">
                <a:solidFill>
                  <a:srgbClr val="000066"/>
                </a:solidFill>
                <a:latin typeface="+mj-ea"/>
                <a:ea typeface="+mj-ea"/>
              </a:rPr>
              <a:t>A </a:t>
            </a:r>
            <a:endParaRPr lang="zh-CN" altLang="en-US">
              <a:solidFill>
                <a:srgbClr val="000066"/>
              </a:solidFill>
              <a:latin typeface="+mj-ea"/>
              <a:ea typeface="+mj-ea"/>
            </a:endParaRPr>
          </a:p>
        </p:txBody>
      </p:sp>
      <p:pic>
        <p:nvPicPr>
          <p:cNvPr id="14342"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56325" y="2824163"/>
            <a:ext cx="1257300" cy="283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3" name="右箭头 9"/>
          <p:cNvSpPr>
            <a:spLocks noChangeArrowheads="1"/>
          </p:cNvSpPr>
          <p:nvPr/>
        </p:nvSpPr>
        <p:spPr bwMode="auto">
          <a:xfrm>
            <a:off x="4814888" y="4098925"/>
            <a:ext cx="854075" cy="323850"/>
          </a:xfrm>
          <a:prstGeom prst="rightArrow">
            <a:avLst>
              <a:gd name="adj1" fmla="val 50000"/>
              <a:gd name="adj2" fmla="val 50181"/>
            </a:avLst>
          </a:prstGeom>
          <a:solidFill>
            <a:schemeClr val="accent1"/>
          </a:solidFill>
          <a:ln w="9525" algn="ctr">
            <a:solidFill>
              <a:schemeClr val="tx1"/>
            </a:solidFill>
            <a:round/>
          </a:ln>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solidFill>
                <a:schemeClr val="tx1"/>
              </a:solidFill>
              <a:ea typeface="宋体" panose="02010600030101010101" pitchFamily="2" charset="-122"/>
            </a:endParaRPr>
          </a:p>
        </p:txBody>
      </p:sp>
      <p:sp>
        <p:nvSpPr>
          <p:cNvPr id="18" name="文本框 17"/>
          <p:cNvSpPr txBox="1"/>
          <p:nvPr/>
        </p:nvSpPr>
        <p:spPr>
          <a:xfrm>
            <a:off x="4835525" y="3736975"/>
            <a:ext cx="2152650" cy="368300"/>
          </a:xfrm>
          <a:prstGeom prst="rect">
            <a:avLst/>
          </a:prstGeom>
          <a:noFill/>
        </p:spPr>
        <p:txBody>
          <a:bodyPr>
            <a:spAutoFit/>
          </a:bodyPr>
          <a:lstStyle/>
          <a:p>
            <a:pPr>
              <a:defRPr/>
            </a:pPr>
            <a:r>
              <a:rPr lang="zh-CN" altLang="en-US">
                <a:solidFill>
                  <a:srgbClr val="000066"/>
                </a:solidFill>
                <a:latin typeface="+mj-ea"/>
                <a:ea typeface="+mj-ea"/>
              </a:rPr>
              <a:t>入栈</a:t>
            </a:r>
            <a:r>
              <a:rPr lang="en-US" altLang="zh-CN">
                <a:solidFill>
                  <a:srgbClr val="000066"/>
                </a:solidFill>
                <a:latin typeface="+mj-ea"/>
                <a:ea typeface="+mj-ea"/>
              </a:rPr>
              <a:t>A</a:t>
            </a:r>
            <a:endParaRPr lang="zh-CN" altLang="en-US">
              <a:solidFill>
                <a:srgbClr val="000066"/>
              </a:solidFill>
              <a:latin typeface="+mj-ea"/>
              <a:ea typeface="+mj-ea"/>
            </a:endParaRPr>
          </a:p>
        </p:txBody>
      </p:sp>
    </p:spTree>
  </p:cSld>
  <p:clrMapOvr>
    <a:masterClrMapping/>
  </p:clrMapOvr>
  <p:transition spd="slow" advTm="147941"/>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6443663" y="6370638"/>
            <a:ext cx="2444750" cy="368300"/>
          </a:xfrm>
          <a:prstGeom prst="rect">
            <a:avLst/>
          </a:prstGeom>
          <a:noFill/>
        </p:spPr>
        <p:txBody>
          <a:bodyPr>
            <a:spAutoFit/>
          </a:bodyPr>
          <a:lstStyle/>
          <a:p>
            <a:pPr algn="r" eaLnBrk="1" hangingPunct="1">
              <a:buFont typeface="Arial" panose="020B0604020202020204" pitchFamily="34" charset="0"/>
              <a:buNone/>
              <a:defRPr/>
            </a:pPr>
            <a:r>
              <a:rPr lang="en-US" altLang="zh-CN">
                <a:solidFill>
                  <a:schemeClr val="bg2">
                    <a:lumMod val="25000"/>
                    <a:lumOff val="75000"/>
                  </a:schemeClr>
                </a:solidFill>
              </a:rPr>
              <a:t>7</a:t>
            </a:r>
            <a:endParaRPr lang="zh-CN" altLang="en-US">
              <a:solidFill>
                <a:schemeClr val="bg2">
                  <a:lumMod val="25000"/>
                  <a:lumOff val="75000"/>
                </a:schemeClr>
              </a:solidFill>
            </a:endParaRPr>
          </a:p>
        </p:txBody>
      </p:sp>
      <p:sp>
        <p:nvSpPr>
          <p:cNvPr id="41" name="Rectangle 2"/>
          <p:cNvSpPr txBox="1">
            <a:spLocks noChangeArrowheads="1"/>
          </p:cNvSpPr>
          <p:nvPr/>
        </p:nvSpPr>
        <p:spPr bwMode="auto">
          <a:xfrm>
            <a:off x="1147763" y="295275"/>
            <a:ext cx="7793037" cy="146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sz="4400">
                <a:solidFill>
                  <a:srgbClr val="333399"/>
                </a:solidFill>
                <a:latin typeface="+mj-lt"/>
                <a:ea typeface="+mj-ea"/>
                <a:cs typeface="+mj-cs"/>
              </a:defRPr>
            </a:lvl1pPr>
            <a:lvl2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charset="-122"/>
              </a:defRPr>
            </a:lvl5pPr>
            <a:lvl6pPr marL="457200" algn="l" rtl="0" fontAlgn="base">
              <a:spcBef>
                <a:spcPct val="0"/>
              </a:spcBef>
              <a:spcAft>
                <a:spcPct val="0"/>
              </a:spcAft>
              <a:defRPr sz="4400">
                <a:solidFill>
                  <a:srgbClr val="333399"/>
                </a:solidFill>
                <a:latin typeface="Arial" panose="020B0604020202020204" pitchFamily="34" charset="0"/>
                <a:ea typeface="黑体" panose="02010609060101010101" charset="-122"/>
              </a:defRPr>
            </a:lvl6pPr>
            <a:lvl7pPr marL="914400" algn="l" rtl="0" fontAlgn="base">
              <a:spcBef>
                <a:spcPct val="0"/>
              </a:spcBef>
              <a:spcAft>
                <a:spcPct val="0"/>
              </a:spcAft>
              <a:defRPr sz="4400">
                <a:solidFill>
                  <a:srgbClr val="333399"/>
                </a:solidFill>
                <a:latin typeface="Arial" panose="020B0604020202020204" pitchFamily="34" charset="0"/>
                <a:ea typeface="黑体" panose="02010609060101010101" charset="-122"/>
              </a:defRPr>
            </a:lvl7pPr>
            <a:lvl8pPr marL="1371600" algn="l" rtl="0" fontAlgn="base">
              <a:spcBef>
                <a:spcPct val="0"/>
              </a:spcBef>
              <a:spcAft>
                <a:spcPct val="0"/>
              </a:spcAft>
              <a:defRPr sz="4400">
                <a:solidFill>
                  <a:srgbClr val="333399"/>
                </a:solidFill>
                <a:latin typeface="Arial" panose="020B0604020202020204" pitchFamily="34" charset="0"/>
                <a:ea typeface="黑体" panose="02010609060101010101" charset="-122"/>
              </a:defRPr>
            </a:lvl8pPr>
            <a:lvl9pPr marL="1828800" algn="l" rtl="0" fontAlgn="base">
              <a:spcBef>
                <a:spcPct val="0"/>
              </a:spcBef>
              <a:spcAft>
                <a:spcPct val="0"/>
              </a:spcAft>
              <a:defRPr sz="4400">
                <a:solidFill>
                  <a:srgbClr val="333399"/>
                </a:solidFill>
                <a:latin typeface="Arial" panose="020B0604020202020204" pitchFamily="34" charset="0"/>
                <a:ea typeface="黑体" panose="02010609060101010101" charset="-122"/>
              </a:defRPr>
            </a:lvl9pPr>
          </a:lstStyle>
          <a:p>
            <a:pPr eaLnBrk="1" hangingPunct="1">
              <a:buFont typeface="Wingdings" panose="05000000000000000000" pitchFamily="2" charset="2"/>
              <a:buNone/>
              <a:defRPr/>
            </a:pPr>
            <a:r>
              <a:rPr lang="zh-CN" altLang="en-US" sz="3600" kern="0" smtClean="0"/>
              <a:t>1.</a:t>
            </a:r>
            <a:r>
              <a:rPr lang="en-US" altLang="zh-CN" sz="3600" kern="0" dirty="0" smtClean="0"/>
              <a:t>2 </a:t>
            </a:r>
            <a:r>
              <a:rPr lang="zh-CN" altLang="en-US" sz="3600" kern="0"/>
              <a:t>深度</a:t>
            </a:r>
            <a:r>
              <a:rPr lang="zh-CN" altLang="en-US" sz="3600" kern="0" smtClean="0"/>
              <a:t>优先遍历的方法和实现</a:t>
            </a:r>
            <a:endParaRPr lang="en-US" altLang="zh-CN" sz="3600" kern="0" dirty="0" smtClean="0"/>
          </a:p>
        </p:txBody>
      </p:sp>
      <p:sp>
        <p:nvSpPr>
          <p:cNvPr id="14" name="文本框 13"/>
          <p:cNvSpPr txBox="1"/>
          <p:nvPr/>
        </p:nvSpPr>
        <p:spPr>
          <a:xfrm>
            <a:off x="755650" y="5476875"/>
            <a:ext cx="2376488" cy="369888"/>
          </a:xfrm>
          <a:prstGeom prst="rect">
            <a:avLst/>
          </a:prstGeom>
          <a:noFill/>
        </p:spPr>
        <p:txBody>
          <a:bodyPr>
            <a:spAutoFit/>
          </a:bodyPr>
          <a:lstStyle/>
          <a:p>
            <a:pPr>
              <a:defRPr/>
            </a:pPr>
            <a:r>
              <a:rPr lang="zh-CN" altLang="en-US">
                <a:solidFill>
                  <a:srgbClr val="000066"/>
                </a:solidFill>
                <a:latin typeface="+mj-ea"/>
                <a:ea typeface="+mj-ea"/>
              </a:rPr>
              <a:t>记录访问结果：</a:t>
            </a:r>
            <a:r>
              <a:rPr lang="en-US" altLang="zh-CN">
                <a:solidFill>
                  <a:srgbClr val="000066"/>
                </a:solidFill>
                <a:latin typeface="+mj-ea"/>
                <a:ea typeface="+mj-ea"/>
              </a:rPr>
              <a:t>A B </a:t>
            </a:r>
            <a:endParaRPr lang="zh-CN" altLang="en-US">
              <a:solidFill>
                <a:srgbClr val="000066"/>
              </a:solidFill>
              <a:latin typeface="+mj-ea"/>
              <a:ea typeface="+mj-ea"/>
            </a:endParaRPr>
          </a:p>
        </p:txBody>
      </p:sp>
      <p:sp>
        <p:nvSpPr>
          <p:cNvPr id="16389" name="右箭头 9"/>
          <p:cNvSpPr>
            <a:spLocks noChangeArrowheads="1"/>
          </p:cNvSpPr>
          <p:nvPr/>
        </p:nvSpPr>
        <p:spPr bwMode="auto">
          <a:xfrm>
            <a:off x="4814888" y="4098925"/>
            <a:ext cx="854075" cy="323850"/>
          </a:xfrm>
          <a:prstGeom prst="rightArrow">
            <a:avLst>
              <a:gd name="adj1" fmla="val 50000"/>
              <a:gd name="adj2" fmla="val 50181"/>
            </a:avLst>
          </a:prstGeom>
          <a:solidFill>
            <a:schemeClr val="accent1"/>
          </a:solidFill>
          <a:ln w="9525" algn="ctr">
            <a:solidFill>
              <a:schemeClr val="tx1"/>
            </a:solidFill>
            <a:round/>
          </a:ln>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solidFill>
                <a:schemeClr val="tx1"/>
              </a:solidFill>
              <a:ea typeface="宋体" panose="02010600030101010101" pitchFamily="2" charset="-122"/>
            </a:endParaRPr>
          </a:p>
        </p:txBody>
      </p:sp>
      <p:sp>
        <p:nvSpPr>
          <p:cNvPr id="18" name="文本框 17"/>
          <p:cNvSpPr txBox="1"/>
          <p:nvPr/>
        </p:nvSpPr>
        <p:spPr>
          <a:xfrm>
            <a:off x="4835525" y="3736975"/>
            <a:ext cx="2152650" cy="368300"/>
          </a:xfrm>
          <a:prstGeom prst="rect">
            <a:avLst/>
          </a:prstGeom>
          <a:noFill/>
        </p:spPr>
        <p:txBody>
          <a:bodyPr>
            <a:spAutoFit/>
          </a:bodyPr>
          <a:lstStyle/>
          <a:p>
            <a:pPr>
              <a:defRPr/>
            </a:pPr>
            <a:r>
              <a:rPr lang="zh-CN" altLang="en-US">
                <a:solidFill>
                  <a:srgbClr val="000066"/>
                </a:solidFill>
                <a:latin typeface="+mj-ea"/>
                <a:ea typeface="+mj-ea"/>
              </a:rPr>
              <a:t>入栈</a:t>
            </a:r>
            <a:r>
              <a:rPr lang="en-US" altLang="zh-CN">
                <a:solidFill>
                  <a:srgbClr val="000066"/>
                </a:solidFill>
                <a:latin typeface="+mj-ea"/>
                <a:ea typeface="+mj-ea"/>
              </a:rPr>
              <a:t>B</a:t>
            </a:r>
            <a:endParaRPr lang="zh-CN" altLang="en-US">
              <a:solidFill>
                <a:srgbClr val="000066"/>
              </a:solidFill>
              <a:latin typeface="+mj-ea"/>
              <a:ea typeface="+mj-ea"/>
            </a:endParaRPr>
          </a:p>
        </p:txBody>
      </p:sp>
      <p:pic>
        <p:nvPicPr>
          <p:cNvPr id="16391"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314325" y="2749550"/>
            <a:ext cx="4076700" cy="262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2"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80113" y="2924175"/>
            <a:ext cx="1447800" cy="277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Tm="147941"/>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6443663" y="6370638"/>
            <a:ext cx="2444750" cy="368300"/>
          </a:xfrm>
          <a:prstGeom prst="rect">
            <a:avLst/>
          </a:prstGeom>
          <a:noFill/>
        </p:spPr>
        <p:txBody>
          <a:bodyPr>
            <a:spAutoFit/>
          </a:bodyPr>
          <a:lstStyle/>
          <a:p>
            <a:pPr algn="r" eaLnBrk="1" hangingPunct="1">
              <a:buFont typeface="Arial" panose="020B0604020202020204" pitchFamily="34" charset="0"/>
              <a:buNone/>
              <a:defRPr/>
            </a:pPr>
            <a:r>
              <a:rPr lang="en-US" altLang="zh-CN">
                <a:solidFill>
                  <a:schemeClr val="bg2">
                    <a:lumMod val="25000"/>
                    <a:lumOff val="75000"/>
                  </a:schemeClr>
                </a:solidFill>
              </a:rPr>
              <a:t>8</a:t>
            </a:r>
            <a:endParaRPr lang="zh-CN" altLang="en-US">
              <a:solidFill>
                <a:schemeClr val="bg2">
                  <a:lumMod val="25000"/>
                  <a:lumOff val="75000"/>
                </a:schemeClr>
              </a:solidFill>
            </a:endParaRPr>
          </a:p>
        </p:txBody>
      </p:sp>
      <p:sp>
        <p:nvSpPr>
          <p:cNvPr id="41" name="Rectangle 2"/>
          <p:cNvSpPr txBox="1">
            <a:spLocks noChangeArrowheads="1"/>
          </p:cNvSpPr>
          <p:nvPr/>
        </p:nvSpPr>
        <p:spPr bwMode="auto">
          <a:xfrm>
            <a:off x="1147763" y="295275"/>
            <a:ext cx="7793037" cy="146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sz="4400">
                <a:solidFill>
                  <a:srgbClr val="333399"/>
                </a:solidFill>
                <a:latin typeface="+mj-lt"/>
                <a:ea typeface="+mj-ea"/>
                <a:cs typeface="+mj-cs"/>
              </a:defRPr>
            </a:lvl1pPr>
            <a:lvl2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charset="-122"/>
              </a:defRPr>
            </a:lvl2pPr>
            <a:lvl3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charset="-122"/>
              </a:defRPr>
            </a:lvl3pPr>
            <a:lvl4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charset="-122"/>
              </a:defRPr>
            </a:lvl4pPr>
            <a:lvl5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charset="-122"/>
              </a:defRPr>
            </a:lvl5pPr>
            <a:lvl6pPr marL="457200" algn="l" rtl="0" fontAlgn="base">
              <a:spcBef>
                <a:spcPct val="0"/>
              </a:spcBef>
              <a:spcAft>
                <a:spcPct val="0"/>
              </a:spcAft>
              <a:defRPr sz="4400">
                <a:solidFill>
                  <a:srgbClr val="333399"/>
                </a:solidFill>
                <a:latin typeface="Arial" panose="020B0604020202020204" pitchFamily="34" charset="0"/>
                <a:ea typeface="黑体" panose="02010609060101010101" charset="-122"/>
              </a:defRPr>
            </a:lvl6pPr>
            <a:lvl7pPr marL="914400" algn="l" rtl="0" fontAlgn="base">
              <a:spcBef>
                <a:spcPct val="0"/>
              </a:spcBef>
              <a:spcAft>
                <a:spcPct val="0"/>
              </a:spcAft>
              <a:defRPr sz="4400">
                <a:solidFill>
                  <a:srgbClr val="333399"/>
                </a:solidFill>
                <a:latin typeface="Arial" panose="020B0604020202020204" pitchFamily="34" charset="0"/>
                <a:ea typeface="黑体" panose="02010609060101010101" charset="-122"/>
              </a:defRPr>
            </a:lvl7pPr>
            <a:lvl8pPr marL="1371600" algn="l" rtl="0" fontAlgn="base">
              <a:spcBef>
                <a:spcPct val="0"/>
              </a:spcBef>
              <a:spcAft>
                <a:spcPct val="0"/>
              </a:spcAft>
              <a:defRPr sz="4400">
                <a:solidFill>
                  <a:srgbClr val="333399"/>
                </a:solidFill>
                <a:latin typeface="Arial" panose="020B0604020202020204" pitchFamily="34" charset="0"/>
                <a:ea typeface="黑体" panose="02010609060101010101" charset="-122"/>
              </a:defRPr>
            </a:lvl8pPr>
            <a:lvl9pPr marL="1828800" algn="l" rtl="0" fontAlgn="base">
              <a:spcBef>
                <a:spcPct val="0"/>
              </a:spcBef>
              <a:spcAft>
                <a:spcPct val="0"/>
              </a:spcAft>
              <a:defRPr sz="4400">
                <a:solidFill>
                  <a:srgbClr val="333399"/>
                </a:solidFill>
                <a:latin typeface="Arial" panose="020B0604020202020204" pitchFamily="34" charset="0"/>
                <a:ea typeface="黑体" panose="02010609060101010101" charset="-122"/>
              </a:defRPr>
            </a:lvl9pPr>
          </a:lstStyle>
          <a:p>
            <a:pPr eaLnBrk="1" hangingPunct="1">
              <a:buFont typeface="Wingdings" panose="05000000000000000000" pitchFamily="2" charset="2"/>
              <a:buNone/>
              <a:defRPr/>
            </a:pPr>
            <a:r>
              <a:rPr lang="zh-CN" altLang="en-US" sz="3600" kern="0" smtClean="0"/>
              <a:t>1.</a:t>
            </a:r>
            <a:r>
              <a:rPr lang="en-US" altLang="zh-CN" sz="3600" kern="0" dirty="0" smtClean="0"/>
              <a:t>2 </a:t>
            </a:r>
            <a:r>
              <a:rPr lang="zh-CN" altLang="en-US" sz="3600" kern="0"/>
              <a:t>深度</a:t>
            </a:r>
            <a:r>
              <a:rPr lang="zh-CN" altLang="en-US" sz="3600" kern="0" smtClean="0"/>
              <a:t>优先遍历的方法和实现</a:t>
            </a:r>
            <a:endParaRPr lang="en-US" altLang="zh-CN" sz="3600" kern="0" dirty="0" smtClean="0"/>
          </a:p>
        </p:txBody>
      </p:sp>
      <p:sp>
        <p:nvSpPr>
          <p:cNvPr id="14" name="文本框 13"/>
          <p:cNvSpPr txBox="1"/>
          <p:nvPr/>
        </p:nvSpPr>
        <p:spPr>
          <a:xfrm>
            <a:off x="755650" y="5513388"/>
            <a:ext cx="2808288" cy="369887"/>
          </a:xfrm>
          <a:prstGeom prst="rect">
            <a:avLst/>
          </a:prstGeom>
          <a:noFill/>
        </p:spPr>
        <p:txBody>
          <a:bodyPr>
            <a:spAutoFit/>
          </a:bodyPr>
          <a:lstStyle/>
          <a:p>
            <a:pPr>
              <a:defRPr/>
            </a:pPr>
            <a:r>
              <a:rPr lang="zh-CN" altLang="en-US">
                <a:solidFill>
                  <a:srgbClr val="000066"/>
                </a:solidFill>
                <a:latin typeface="+mj-ea"/>
                <a:ea typeface="+mj-ea"/>
              </a:rPr>
              <a:t>记录访问结果：</a:t>
            </a:r>
            <a:r>
              <a:rPr lang="en-US" altLang="zh-CN">
                <a:solidFill>
                  <a:srgbClr val="000066"/>
                </a:solidFill>
                <a:latin typeface="+mj-ea"/>
                <a:ea typeface="+mj-ea"/>
              </a:rPr>
              <a:t>A B E </a:t>
            </a:r>
            <a:endParaRPr lang="zh-CN" altLang="en-US">
              <a:solidFill>
                <a:srgbClr val="000066"/>
              </a:solidFill>
              <a:latin typeface="+mj-ea"/>
              <a:ea typeface="+mj-ea"/>
            </a:endParaRPr>
          </a:p>
        </p:txBody>
      </p:sp>
      <p:sp>
        <p:nvSpPr>
          <p:cNvPr id="18437" name="右箭头 9"/>
          <p:cNvSpPr>
            <a:spLocks noChangeArrowheads="1"/>
          </p:cNvSpPr>
          <p:nvPr/>
        </p:nvSpPr>
        <p:spPr bwMode="auto">
          <a:xfrm>
            <a:off x="4597400" y="4105275"/>
            <a:ext cx="854075" cy="323850"/>
          </a:xfrm>
          <a:prstGeom prst="rightArrow">
            <a:avLst>
              <a:gd name="adj1" fmla="val 50000"/>
              <a:gd name="adj2" fmla="val 50181"/>
            </a:avLst>
          </a:prstGeom>
          <a:solidFill>
            <a:schemeClr val="accent1"/>
          </a:solidFill>
          <a:ln w="9525" algn="ctr">
            <a:solidFill>
              <a:schemeClr val="tx1"/>
            </a:solidFill>
            <a:round/>
          </a:ln>
        </p:spPr>
        <p:txBody>
          <a:bodyPr/>
          <a:lstStyle>
            <a:lvl1pPr>
              <a:spcBef>
                <a:spcPct val="20000"/>
              </a:spcBef>
              <a:buClr>
                <a:schemeClr val="folHlink"/>
              </a:buClr>
              <a:buSzPct val="60000"/>
              <a:buFont typeface="Wingdings" panose="05000000000000000000" pitchFamily="2" charset="2"/>
              <a:buChar char="n"/>
              <a:defRPr sz="3200">
                <a:solidFill>
                  <a:srgbClr val="333399"/>
                </a:solidFill>
                <a:latin typeface="Arial" panose="020B0604020202020204" pitchFamily="34" charset="0"/>
                <a:ea typeface="黑体" panose="02010609060101010101"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solidFill>
                <a:schemeClr val="tx1"/>
              </a:solidFill>
              <a:ea typeface="宋体" panose="02010600030101010101" pitchFamily="2" charset="-122"/>
            </a:endParaRPr>
          </a:p>
        </p:txBody>
      </p:sp>
      <p:sp>
        <p:nvSpPr>
          <p:cNvPr id="18" name="文本框 17"/>
          <p:cNvSpPr txBox="1"/>
          <p:nvPr/>
        </p:nvSpPr>
        <p:spPr>
          <a:xfrm>
            <a:off x="4597400" y="3770313"/>
            <a:ext cx="2154238" cy="368300"/>
          </a:xfrm>
          <a:prstGeom prst="rect">
            <a:avLst/>
          </a:prstGeom>
          <a:noFill/>
        </p:spPr>
        <p:txBody>
          <a:bodyPr>
            <a:spAutoFit/>
          </a:bodyPr>
          <a:lstStyle/>
          <a:p>
            <a:pPr>
              <a:defRPr/>
            </a:pPr>
            <a:r>
              <a:rPr lang="zh-CN" altLang="en-US">
                <a:solidFill>
                  <a:srgbClr val="000066"/>
                </a:solidFill>
                <a:latin typeface="+mj-ea"/>
                <a:ea typeface="+mj-ea"/>
              </a:rPr>
              <a:t>入栈</a:t>
            </a:r>
            <a:r>
              <a:rPr lang="en-US" altLang="zh-CN">
                <a:solidFill>
                  <a:srgbClr val="000066"/>
                </a:solidFill>
                <a:latin typeface="+mj-ea"/>
                <a:ea typeface="+mj-ea"/>
              </a:rPr>
              <a:t>E</a:t>
            </a:r>
            <a:endParaRPr lang="zh-CN" altLang="en-US">
              <a:solidFill>
                <a:srgbClr val="000066"/>
              </a:solidFill>
              <a:latin typeface="+mj-ea"/>
              <a:ea typeface="+mj-ea"/>
            </a:endParaRPr>
          </a:p>
        </p:txBody>
      </p:sp>
      <p:pic>
        <p:nvPicPr>
          <p:cNvPr id="18439" name="图片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377825" y="2960688"/>
            <a:ext cx="3954463" cy="255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0"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32513" y="2673350"/>
            <a:ext cx="1533525" cy="278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Tm="147941"/>
  <p:timing>
    <p:tnLst>
      <p:par>
        <p:cTn id="1" dur="indefinite" restart="never" nodeType="tmRoot"/>
      </p:par>
    </p:tnLst>
  </p:timing>
</p:sld>
</file>

<file path=ppt/theme/theme1.xml><?xml version="1.0" encoding="utf-8"?>
<a:theme xmlns:a="http://schemas.openxmlformats.org/drawingml/2006/main" name="第一PPT：www.1ppt.com">
  <a:themeElements>
    <a:clrScheme name="演示设计 8">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fontScheme name="演示设计">
      <a:majorFont>
        <a:latin typeface="Arial"/>
        <a:ea typeface="华文细黑"/>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lnDef>
  </a:objectDefaults>
  <a:extraClrSchemeLst>
    <a:extraClrScheme>
      <a:clrScheme name="演示设计 1">
        <a:dk1>
          <a:srgbClr val="000000"/>
        </a:dk1>
        <a:lt1>
          <a:srgbClr val="FFFFFF"/>
        </a:lt1>
        <a:dk2>
          <a:srgbClr val="000000"/>
        </a:dk2>
        <a:lt2>
          <a:srgbClr val="808080"/>
        </a:lt2>
        <a:accent1>
          <a:srgbClr val="FFCC00"/>
        </a:accent1>
        <a:accent2>
          <a:srgbClr val="FF9933"/>
        </a:accent2>
        <a:accent3>
          <a:srgbClr val="FFFFFF"/>
        </a:accent3>
        <a:accent4>
          <a:srgbClr val="000000"/>
        </a:accent4>
        <a:accent5>
          <a:srgbClr val="FFE2AA"/>
        </a:accent5>
        <a:accent6>
          <a:srgbClr val="E78A2D"/>
        </a:accent6>
        <a:hlink>
          <a:srgbClr val="463900"/>
        </a:hlink>
        <a:folHlink>
          <a:srgbClr val="FFE67D"/>
        </a:folHlink>
      </a:clrScheme>
      <a:clrMap bg1="lt1" tx1="dk1" bg2="lt2" tx2="dk2" accent1="accent1" accent2="accent2" accent3="accent3" accent4="accent4" accent5="accent5" accent6="accent6" hlink="hlink" folHlink="folHlink"/>
    </a:extraClrScheme>
    <a:extraClrScheme>
      <a:clrScheme name="演示设计 2">
        <a:dk1>
          <a:srgbClr val="000000"/>
        </a:dk1>
        <a:lt1>
          <a:srgbClr val="FFFFFF"/>
        </a:lt1>
        <a:dk2>
          <a:srgbClr val="000000"/>
        </a:dk2>
        <a:lt2>
          <a:srgbClr val="808080"/>
        </a:lt2>
        <a:accent1>
          <a:srgbClr val="FF9021"/>
        </a:accent1>
        <a:accent2>
          <a:srgbClr val="DA5800"/>
        </a:accent2>
        <a:accent3>
          <a:srgbClr val="FFFFFF"/>
        </a:accent3>
        <a:accent4>
          <a:srgbClr val="000000"/>
        </a:accent4>
        <a:accent5>
          <a:srgbClr val="FFC6AB"/>
        </a:accent5>
        <a:accent6>
          <a:srgbClr val="C54F00"/>
        </a:accent6>
        <a:hlink>
          <a:srgbClr val="963D00"/>
        </a:hlink>
        <a:folHlink>
          <a:srgbClr val="FFAD5B"/>
        </a:folHlink>
      </a:clrScheme>
      <a:clrMap bg1="lt1" tx1="dk1" bg2="lt2" tx2="dk2" accent1="accent1" accent2="accent2" accent3="accent3" accent4="accent4" accent5="accent5" accent6="accent6" hlink="hlink" folHlink="folHlink"/>
    </a:extraClrScheme>
    <a:extraClrScheme>
      <a:clrScheme name="演示设计 3">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2A94FE"/>
        </a:folHlink>
      </a:clrScheme>
      <a:clrMap bg1="lt1" tx1="dk1" bg2="lt2" tx2="dk2" accent1="accent1" accent2="accent2" accent3="accent3" accent4="accent4" accent5="accent5" accent6="accent6" hlink="hlink" folHlink="folHlink"/>
    </a:extraClrScheme>
    <a:extraClrScheme>
      <a:clrScheme name="演示设计 4">
        <a:dk1>
          <a:srgbClr val="000000"/>
        </a:dk1>
        <a:lt1>
          <a:srgbClr val="FFFFFF"/>
        </a:lt1>
        <a:dk2>
          <a:srgbClr val="000000"/>
        </a:dk2>
        <a:lt2>
          <a:srgbClr val="C0C0C0"/>
        </a:lt2>
        <a:accent1>
          <a:srgbClr val="B2B2B2"/>
        </a:accent1>
        <a:accent2>
          <a:srgbClr val="5F5F5F"/>
        </a:accent2>
        <a:accent3>
          <a:srgbClr val="FFFFFF"/>
        </a:accent3>
        <a:accent4>
          <a:srgbClr val="000000"/>
        </a:accent4>
        <a:accent5>
          <a:srgbClr val="D5D5D5"/>
        </a:accent5>
        <a:accent6>
          <a:srgbClr val="555555"/>
        </a:accent6>
        <a:hlink>
          <a:srgbClr val="1C1C1C"/>
        </a:hlink>
        <a:folHlink>
          <a:srgbClr val="C0C0C0"/>
        </a:folHlink>
      </a:clrScheme>
      <a:clrMap bg1="lt1" tx1="dk1" bg2="lt2" tx2="dk2" accent1="accent1" accent2="accent2" accent3="accent3" accent4="accent4" accent5="accent5" accent6="accent6" hlink="hlink" folHlink="folHlink"/>
    </a:extraClrScheme>
    <a:extraClrScheme>
      <a:clrScheme name="演示设计 5">
        <a:dk1>
          <a:srgbClr val="000000"/>
        </a:dk1>
        <a:lt1>
          <a:srgbClr val="FFFFFF"/>
        </a:lt1>
        <a:dk2>
          <a:srgbClr val="000000"/>
        </a:dk2>
        <a:lt2>
          <a:srgbClr val="B2B2B2"/>
        </a:lt2>
        <a:accent1>
          <a:srgbClr val="BF59B8"/>
        </a:accent1>
        <a:accent2>
          <a:srgbClr val="884183"/>
        </a:accent2>
        <a:accent3>
          <a:srgbClr val="FFFFFF"/>
        </a:accent3>
        <a:accent4>
          <a:srgbClr val="000000"/>
        </a:accent4>
        <a:accent5>
          <a:srgbClr val="DCB5D8"/>
        </a:accent5>
        <a:accent6>
          <a:srgbClr val="7B3A76"/>
        </a:accent6>
        <a:hlink>
          <a:srgbClr val="371535"/>
        </a:hlink>
        <a:folHlink>
          <a:srgbClr val="C468BD"/>
        </a:folHlink>
      </a:clrScheme>
      <a:clrMap bg1="lt1" tx1="dk1" bg2="lt2" tx2="dk2" accent1="accent1" accent2="accent2" accent3="accent3" accent4="accent4" accent5="accent5" accent6="accent6" hlink="hlink" folHlink="folHlink"/>
    </a:extraClrScheme>
    <a:extraClrScheme>
      <a:clrScheme name="演示设计 6">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clrMap bg1="lt1" tx1="dk1" bg2="lt2" tx2="dk2" accent1="accent1" accent2="accent2" accent3="accent3" accent4="accent4" accent5="accent5" accent6="accent6" hlink="hlink" folHlink="folHlink"/>
    </a:extraClrScheme>
    <a:extraClrScheme>
      <a:clrScheme name="演示设计 7">
        <a:dk1>
          <a:srgbClr val="000000"/>
        </a:dk1>
        <a:lt1>
          <a:srgbClr val="FFFFFF"/>
        </a:lt1>
        <a:dk2>
          <a:srgbClr val="000000"/>
        </a:dk2>
        <a:lt2>
          <a:srgbClr val="C0C0C0"/>
        </a:lt2>
        <a:accent1>
          <a:srgbClr val="DFE0BE"/>
        </a:accent1>
        <a:accent2>
          <a:srgbClr val="D1D46B"/>
        </a:accent2>
        <a:accent3>
          <a:srgbClr val="FFFFFF"/>
        </a:accent3>
        <a:accent4>
          <a:srgbClr val="000000"/>
        </a:accent4>
        <a:accent5>
          <a:srgbClr val="ECEDDB"/>
        </a:accent5>
        <a:accent6>
          <a:srgbClr val="BDC060"/>
        </a:accent6>
        <a:hlink>
          <a:srgbClr val="3A3B11"/>
        </a:hlink>
        <a:folHlink>
          <a:srgbClr val="DDDF91"/>
        </a:folHlink>
      </a:clrScheme>
      <a:clrMap bg1="lt1" tx1="dk1" bg2="lt2" tx2="dk2" accent1="accent1" accent2="accent2" accent3="accent3" accent4="accent4" accent5="accent5" accent6="accent6" hlink="hlink" folHlink="folHlink"/>
    </a:extraClrScheme>
    <a:extraClrScheme>
      <a:clrScheme name="演示设计 8">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8621</Words>
  <Application>WPS 演示</Application>
  <PresentationFormat>全屏显示(4:3)</PresentationFormat>
  <Paragraphs>1415</Paragraphs>
  <Slides>64</Slides>
  <Notes>16</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64</vt:i4>
      </vt:variant>
    </vt:vector>
  </HeadingPairs>
  <TitlesOfParts>
    <vt:vector size="80" baseType="lpstr">
      <vt:lpstr>Arial</vt:lpstr>
      <vt:lpstr>宋体</vt:lpstr>
      <vt:lpstr>Wingdings</vt:lpstr>
      <vt:lpstr>华文细黑</vt:lpstr>
      <vt:lpstr>MS UI Gothic</vt:lpstr>
      <vt:lpstr>Calibri</vt:lpstr>
      <vt:lpstr>Verdana</vt:lpstr>
      <vt:lpstr>方正正大黑简体</vt:lpstr>
      <vt:lpstr>黑体</vt:lpstr>
      <vt:lpstr>微软雅黑</vt:lpstr>
      <vt:lpstr>Times New Roman</vt:lpstr>
      <vt:lpstr>Tahoma</vt:lpstr>
      <vt:lpstr>Arial Unicode MS</vt:lpstr>
      <vt:lpstr>楷体</vt:lpstr>
      <vt:lpstr>隶书</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第一PPT模板网：www.1ppt.com</dc:title>
  <dc:creator>第一PPT模板网：www.1ppt.com</dc:creator>
  <cp:lastModifiedBy>吕凯伟</cp:lastModifiedBy>
  <cp:revision>382</cp:revision>
  <dcterms:created xsi:type="dcterms:W3CDTF">2010-09-23T08:30:00Z</dcterms:created>
  <dcterms:modified xsi:type="dcterms:W3CDTF">2025-06-03T02:26:04Z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模板">
    <vt:lpwstr>www.1ppt.com</vt:lpwstr>
  </property>
  <property fmtid="{D5CDD505-2E9C-101B-9397-08002B2CF9AE}" pid="3" name="ICV">
    <vt:lpwstr>8CB5677F65EF44AF96EB1F9AC61F9FD7_12</vt:lpwstr>
  </property>
  <property fmtid="{D5CDD505-2E9C-101B-9397-08002B2CF9AE}" pid="4" name="KSOProductBuildVer">
    <vt:lpwstr>2052-12.1.0.21171</vt:lpwstr>
  </property>
</Properties>
</file>