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0"/>
  </p:handoutMasterIdLst>
  <p:sldIdLst>
    <p:sldId id="258" r:id="rId4"/>
    <p:sldId id="710" r:id="rId6"/>
    <p:sldId id="721" r:id="rId7"/>
    <p:sldId id="723" r:id="rId8"/>
    <p:sldId id="718" r:id="rId9"/>
    <p:sldId id="738" r:id="rId10"/>
    <p:sldId id="720" r:id="rId11"/>
    <p:sldId id="724" r:id="rId12"/>
    <p:sldId id="727" r:id="rId13"/>
    <p:sldId id="335" r:id="rId14"/>
    <p:sldId id="332" r:id="rId15"/>
    <p:sldId id="725" r:id="rId16"/>
    <p:sldId id="728" r:id="rId17"/>
    <p:sldId id="722" r:id="rId18"/>
    <p:sldId id="730" r:id="rId19"/>
    <p:sldId id="729" r:id="rId20"/>
    <p:sldId id="739" r:id="rId21"/>
    <p:sldId id="731" r:id="rId22"/>
    <p:sldId id="732" r:id="rId23"/>
    <p:sldId id="733" r:id="rId24"/>
    <p:sldId id="736" r:id="rId25"/>
    <p:sldId id="734" r:id="rId26"/>
    <p:sldId id="735" r:id="rId27"/>
    <p:sldId id="740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2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1" r:id="rId49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2B9871"/>
    <a:srgbClr val="96D8C0"/>
    <a:srgbClr val="1A69DC"/>
    <a:srgbClr val="5996ED"/>
    <a:srgbClr val="F9531A"/>
    <a:srgbClr val="FE9800"/>
    <a:srgbClr val="F9531D"/>
    <a:srgbClr val="FF990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5126" autoAdjust="0"/>
  </p:normalViewPr>
  <p:slideViewPr>
    <p:cSldViewPr showGuides="1">
      <p:cViewPr varScale="1">
        <p:scale>
          <a:sx n="89" d="100"/>
          <a:sy n="89" d="100"/>
        </p:scale>
        <p:origin x="1109" y="-10"/>
      </p:cViewPr>
      <p:guideLst>
        <p:guide orient="horz" pos="2166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27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9A6F-649B-40E0-9235-15314CCF5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538-38B4-4B93-A9C9-F579F75A0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34E214-E3C0-4F75-A783-D0C3FCB417FE}" type="datetimeFigureOut">
              <a:rPr lang="zh-CN" altLang="en-US"/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76F6FC-157B-4160-B88F-123B3C4C0F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识别递归关系：理解函数是如何调用自身的。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确定递归深度（</a:t>
            </a:r>
            <a:r>
              <a:rPr lang="en-US" altLang="zh-CN"/>
              <a:t>n</a:t>
            </a:r>
            <a:r>
              <a:rPr lang="zh-CN" altLang="en-US"/>
              <a:t>）：找出与输入规模</a:t>
            </a:r>
            <a:r>
              <a:rPr lang="en-US" altLang="zh-CN"/>
              <a:t> n </a:t>
            </a:r>
            <a:r>
              <a:rPr lang="zh-CN" altLang="en-US"/>
              <a:t>相关的递归调用链最长有多长。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计算单次调用的空间开销：分析单次函数调用所需的额外空间（不包括递归调用本身产生的空间）。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将深度与单次开销相乘：空间复杂度</a:t>
            </a:r>
            <a:r>
              <a:rPr lang="en-US" altLang="zh-CN"/>
              <a:t> = </a:t>
            </a:r>
            <a:r>
              <a:rPr lang="zh-CN" altLang="en-US"/>
              <a:t>递归深度</a:t>
            </a:r>
            <a:r>
              <a:rPr lang="en-US" altLang="zh-CN"/>
              <a:t> * </a:t>
            </a:r>
            <a:r>
              <a:rPr lang="zh-CN" altLang="en-US"/>
              <a:t>单次调用空间开销。</a:t>
            </a:r>
            <a:br>
              <a:rPr lang="zh-CN" altLang="en-US"/>
            </a:br>
            <a:r>
              <a:rPr lang="zh-CN" altLang="en-US"/>
              <a:t>重要提示：在递归中，我们通常更关心栈的深度，而不是总调用次数。即使函数被调用了很多次（例如</a:t>
            </a:r>
            <a:r>
              <a:rPr lang="en-US" altLang="zh-CN"/>
              <a:t> O(2^n) </a:t>
            </a:r>
            <a:r>
              <a:rPr lang="zh-CN" altLang="en-US"/>
              <a:t>次），但在任何时刻，调用栈上最多只有</a:t>
            </a:r>
            <a:r>
              <a:rPr lang="en-US" altLang="zh-CN"/>
              <a:t> O(n) </a:t>
            </a:r>
            <a:r>
              <a:rPr lang="zh-CN" altLang="en-US"/>
              <a:t>个栈帧。（原因是：每次调用确实会开辟一个栈帧。但关键在于，这些栈帧不是同时存在的。递归函数调用有顺序，同一层的递归函数不会在同一时间出现）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就像现实世界你运用孙子兵法以少胜多一样。让你的兵以一当十。学习算法也是，运用这些策略让你算法在时间空间上能达到极致，让你的程序运行高效</a:t>
            </a:r>
            <a:r>
              <a:rPr lang="zh-CN" altLang="en-US"/>
              <a:t>流畅。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表示的时候一个精确的时间复杂度，包括常数项，</a:t>
            </a:r>
            <a:r>
              <a:rPr lang="zh-CN" altLang="en-US"/>
              <a:t>低阶项。比如我们分析一下冒泡排序算法的例子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337C-56CD-4E78-A199-8ED66DBF5B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FB7-24A1-4297-A07F-399B1DFE6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1A82-1373-40DD-AF95-6D291423A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7C98-0C26-42AA-8C14-C0C3C1C76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F362-28BD-4F85-AA63-899E512CA5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2C04-6D91-45C9-80C4-65680D9B2F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20638"/>
            <a:ext cx="917416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单击添加署名或公司信息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B2E83DC-661B-4DCC-B4A3-95AD0DF58E2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D5D6385-73FF-48F7-8DDA-F02439D7B6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45E1E5F-9D19-4FC7-A71A-24AB397122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01DEBBD1-2960-4502-95D3-F1444E13883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FFE5EB4-F84A-4001-AC86-DD5EEB2060D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FA65F22-8AC8-411F-B820-478F7DB77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A7D3370-EE2E-49E3-B92B-CC864B084A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86A8-DA7B-4463-AC0E-627FA29288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AC98-C112-462F-A733-114281764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FF81DA7-16D0-41E8-A52E-04703233FF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5395485-1E7F-4AEF-8259-7171D9A662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EFF9BE1-89C5-461A-8080-0860368CA4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C8FEDC41-C8C7-4EFD-A6DE-BC4A4069D4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6FF87EDD-D88C-44D8-97FB-6009DD6ED5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04DC-45E9-4B79-B710-EF7B8A82D1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54E0-3ECF-4993-B704-01BF04B9C1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4BF-5B1D-4083-B2B1-F899FD3CD3A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7736-4C23-4814-8178-1062D7CE52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7BC8-F845-43A1-BFB2-79B7CA2E9C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B52F-138E-4474-B3E2-E382D2AC0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38EF-6919-415F-8B66-396DB8B36C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5C3-B2E5-4741-AA4C-575377E6A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4B4-E48B-452F-B373-B321188AE5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8E7B-B7E0-41F8-BDFE-590481855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C89-A87E-4B95-BFA0-7FA97462C6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EA25-2385-4128-9C3D-A106F72146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CE68-96F6-421B-A84A-ADA3305998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7F1-3F8F-4896-A845-A941110297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433B3C-293C-4A78-916C-E8BD3FD00F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96B22-6535-4D74-9806-9999F834F1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8F227BD-8E81-48D9-8EB2-264A8CA59D9A}" type="slidenum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" y="6619981"/>
            <a:ext cx="9180513" cy="40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.bin"/><Relationship Id="rId6" Type="http://schemas.openxmlformats.org/officeDocument/2006/relationships/tags" Target="../tags/tag20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3.bin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6.png"/><Relationship Id="rId2" Type="http://schemas.openxmlformats.org/officeDocument/2006/relationships/tags" Target="../tags/tag22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1.pn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1.x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9.png"/><Relationship Id="rId21" Type="http://schemas.openxmlformats.org/officeDocument/2006/relationships/tags" Target="../tags/tag16.xml"/><Relationship Id="rId20" Type="http://schemas.openxmlformats.org/officeDocument/2006/relationships/image" Target="../media/image8.png"/><Relationship Id="rId2" Type="http://schemas.openxmlformats.org/officeDocument/2006/relationships/tags" Target="../tags/tag2.xml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image" Target="../media/image6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5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9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hyperlink" Target="https://leetcode.cn/problemset/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算法设计基础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90533" y="3716777"/>
            <a:ext cx="3591560" cy="310769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商丘师范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信息技术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刘同领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136 5370 8961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QQ:259 4924 691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1.2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算法的基本概念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6773" y="3141663"/>
            <a:ext cx="353896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广义地说为了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解决某一问题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而采取的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方法和步骤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，就称之为算法乐谱是乐队演奏和指挥的算法；菜谱是厨师烧菜的算法。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40200" y="2587625"/>
            <a:ext cx="4897438" cy="378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S2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：切碎番茄；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：打好鸡蛋并调匀；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：洗净锅，放在灶上；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S5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：点好煤气，打开油烟机；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S6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：倒入适量油，烧热；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S7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：倒入鸡蛋，用铲子炒匀；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S8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：倒入番茄，炒匀；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S9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：放入盐和调料，炒匀；熄火；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S10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：盛到盆中．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88416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算法的含义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40408" y="2072323"/>
            <a:ext cx="35389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解决番茄炒鸡蛋的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96059" y="1340768"/>
            <a:ext cx="884314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算法是对实际问题的深入研究，设计出符合当前计算机运行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的程序去解决该问题。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08" y="2390889"/>
            <a:ext cx="7825382" cy="19739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773" y="764662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854" y="4458618"/>
            <a:ext cx="884314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算法具有五大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特性！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确定性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：对于同一个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输入，保证每次运行能得到相同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结果。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可行性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：算法能够通过执行有限数量的步骤来解决问题。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有限性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：执行有穷步之后结束，每一步都可在有穷时间内完成。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输入性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：一个算法有零个或多个的输入。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输出性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：一个算法有一个或多个的输出。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8031" y="764662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070" y="3933190"/>
            <a:ext cx="896493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程序语言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：直接使用可运行的语言程序实现算法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理论。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伪代码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：规定特定的关键词，以不可运行的类程序表示算法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自然语言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：用自然语言描述算法的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实现。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流程图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：用特定的形状描述算法执行的流程，来表示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560" y="1498600"/>
            <a:ext cx="1745615" cy="1829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3501390"/>
            <a:ext cx="831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）程序语言</a:t>
            </a:r>
            <a:r>
              <a:rPr lang="en-US" altLang="zh-CN"/>
              <a:t>    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）伪代码</a:t>
            </a:r>
            <a:r>
              <a:rPr lang="en-US" altLang="zh-CN"/>
              <a:t>          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）自然语言</a:t>
            </a:r>
            <a:r>
              <a:rPr lang="en-US" altLang="zh-CN"/>
              <a:t>               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01165"/>
            <a:ext cx="1899285" cy="1626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6185" y="1701165"/>
            <a:ext cx="1947545" cy="1418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780" y="1701165"/>
            <a:ext cx="2248535" cy="1320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3690" y="5654675"/>
            <a:ext cx="742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为帮助同学们理解抽象的算法，本课程尽量直接用程序语言实现算法！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项等差数列公式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/>
              <a:t> = 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+ 3 + ... + n =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23850" y="393319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</a:t>
            </a:r>
            <a:r>
              <a:rPr lang="zh-CN" altLang="en-US"/>
              <a:t>等比数列公式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+ 4 + ... + 2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04210" y="2408554"/>
          <a:ext cx="900000" cy="536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660400" imgH="393700" progId="Equation.KSEE3">
                  <p:embed/>
                </p:oleObj>
              </mc:Choice>
              <mc:Fallback>
                <p:oleObj name="" r:id="rId4" imgW="660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204210" y="2408554"/>
                        <a:ext cx="900000" cy="536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700020" y="3171190"/>
          <a:ext cx="709432" cy="53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520700" imgH="393700" progId="Equation.KSEE3">
                  <p:embed/>
                </p:oleObj>
              </mc:Choice>
              <mc:Fallback>
                <p:oleObj name="" r:id="rId7" imgW="5207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020" y="3171190"/>
                        <a:ext cx="709432" cy="53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059748" y="4149090"/>
          <a:ext cx="900000" cy="63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0" imgW="634365" imgH="444500" progId="Equation.KSEE3">
                  <p:embed/>
                </p:oleObj>
              </mc:Choice>
              <mc:Fallback>
                <p:oleObj name="" r:id="rId10" imgW="634365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748" y="4149090"/>
                        <a:ext cx="900000" cy="630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简单的求和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计算机思维就是善于穷举或枚举的办法找到问题的答案！</a:t>
            </a:r>
            <a:endParaRPr lang="zh-CN" altLang="en-US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b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+c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+d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的等式被称为完美立方等式。例如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12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6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+ 8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。编写一个程序，对任给的正整数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N(N&lt;=100)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寻找所有的四元组（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），使得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 = b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+c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+d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，其中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大于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，小于等于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N,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且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a&lt;=b&lt;=c&lt;=d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601" y="1417442"/>
            <a:ext cx="590867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计算机思维的求解问题的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爆炸形 2 16"/>
          <p:cNvSpPr/>
          <p:nvPr/>
        </p:nvSpPr>
        <p:spPr>
          <a:xfrm>
            <a:off x="6228080" y="314134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2275" y="3487420"/>
            <a:ext cx="11468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按照条件枚举！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605" y="4077335"/>
            <a:ext cx="8288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ym typeface="+mn-ea"/>
              </a:rPr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457200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给定一个整数数组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nums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和一个整数目标值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，请你在该数组中找出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和为目标值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 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的那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两个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整数，并返回它们的数组下标。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6332220" y="497395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8775" y="5496560"/>
            <a:ext cx="15405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暴力</a:t>
            </a:r>
            <a:r>
              <a:rPr lang="zh-CN" altLang="en-US">
                <a:solidFill>
                  <a:srgbClr val="FF0000"/>
                </a:solidFill>
              </a:rPr>
              <a:t>穷举！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：全排列</a:t>
            </a:r>
            <a:r>
              <a:rPr lang="zh-CN" altLang="en-US"/>
              <a:t>问题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假设有数组元素</a:t>
            </a: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nums = [1,2,3] 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nums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数组元素所有的全排列集合？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190" y="4364990"/>
            <a:ext cx="2649855" cy="100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[[1,2,3],[1,3,2],[2,1,3]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[2,3,1],[3,1,2],[3,2,1]]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75965" y="4778375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5965" y="4437380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>
              <a:solidFill>
                <a:srgbClr val="00006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688080" cy="2864485"/>
            <a:chOff x="8221" y="3132"/>
            <a:chExt cx="5808" cy="4511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start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675" y="4607"/>
              <a:ext cx="1018" cy="917"/>
              <a:chOff x="10489" y="3359"/>
              <a:chExt cx="1018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521" y="3585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546" y="4607"/>
              <a:ext cx="1018" cy="916"/>
              <a:chOff x="10489" y="3359"/>
              <a:chExt cx="1018" cy="91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2529" y="4607"/>
              <a:ext cx="1018" cy="916"/>
              <a:chOff x="10489" y="3359"/>
              <a:chExt cx="1018" cy="91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" name="曲线连接符 26"/>
            <p:cNvCxnSpPr>
              <a:stCxn id="3" idx="3"/>
              <a:endCxn id="24" idx="0"/>
            </p:cNvCxnSpPr>
            <p:nvPr/>
          </p:nvCxnSpPr>
          <p:spPr>
            <a:xfrm>
              <a:off x="11533" y="3635"/>
              <a:ext cx="1505" cy="97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10" idx="4"/>
              <a:endCxn id="11" idx="0"/>
            </p:cNvCxnSpPr>
            <p:nvPr/>
          </p:nvCxnSpPr>
          <p:spPr>
            <a:xfrm rot="5400000" flipV="1">
              <a:off x="10776" y="4328"/>
              <a:ext cx="558" cy="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30" name="组合 29"/>
            <p:cNvGrpSpPr/>
            <p:nvPr/>
          </p:nvGrpSpPr>
          <p:grpSpPr>
            <a:xfrm>
              <a:off x="9355" y="6011"/>
              <a:ext cx="538" cy="539"/>
              <a:chOff x="10489" y="3359"/>
              <a:chExt cx="1018" cy="9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221" y="6011"/>
              <a:ext cx="538" cy="539"/>
              <a:chOff x="10489" y="3359"/>
              <a:chExt cx="1018" cy="91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1440" y="6011"/>
              <a:ext cx="538" cy="539"/>
              <a:chOff x="10489" y="3359"/>
              <a:chExt cx="1018" cy="91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06" y="6011"/>
              <a:ext cx="538" cy="539"/>
              <a:chOff x="10489" y="3359"/>
              <a:chExt cx="1018" cy="91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3468" y="6011"/>
              <a:ext cx="538" cy="539"/>
              <a:chOff x="10489" y="3359"/>
              <a:chExt cx="1018" cy="91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334" y="6011"/>
              <a:ext cx="538" cy="539"/>
              <a:chOff x="10489" y="3359"/>
              <a:chExt cx="1018" cy="91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9" name="曲线连接符 48"/>
            <p:cNvCxnSpPr>
              <a:stCxn id="24" idx="4"/>
              <a:endCxn id="46" idx="0"/>
            </p:cNvCxnSpPr>
            <p:nvPr/>
          </p:nvCxnSpPr>
          <p:spPr>
            <a:xfrm rot="5400000">
              <a:off x="12552" y="5596"/>
              <a:ext cx="558" cy="413"/>
            </a:xfrm>
            <a:prstGeom prst="curvedConnector3">
              <a:avLst>
                <a:gd name="adj1" fmla="val 499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1139" y="5440"/>
              <a:ext cx="487" cy="65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stCxn id="11" idx="4"/>
              <a:endCxn id="40" idx="0"/>
            </p:cNvCxnSpPr>
            <p:nvPr/>
          </p:nvCxnSpPr>
          <p:spPr>
            <a:xfrm rot="5400000">
              <a:off x="10547" y="5574"/>
              <a:ext cx="558" cy="45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2" name="曲线连接符 51"/>
            <p:cNvCxnSpPr>
              <a:stCxn id="24" idx="4"/>
              <a:endCxn id="42" idx="0"/>
            </p:cNvCxnSpPr>
            <p:nvPr/>
          </p:nvCxnSpPr>
          <p:spPr>
            <a:xfrm rot="5400000" flipV="1">
              <a:off x="13144" y="5417"/>
              <a:ext cx="487" cy="699"/>
            </a:xfrm>
            <a:prstGeom prst="curvedConnector3">
              <a:avLst>
                <a:gd name="adj1" fmla="val 501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53" name="组合 52"/>
            <p:cNvGrpSpPr/>
            <p:nvPr/>
          </p:nvGrpSpPr>
          <p:grpSpPr>
            <a:xfrm>
              <a:off x="8221" y="7105"/>
              <a:ext cx="538" cy="539"/>
              <a:chOff x="10489" y="3359"/>
              <a:chExt cx="1018" cy="9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355" y="7105"/>
              <a:ext cx="538" cy="539"/>
              <a:chOff x="10489" y="3359"/>
              <a:chExt cx="1018" cy="917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0306" y="7105"/>
              <a:ext cx="538" cy="539"/>
              <a:chOff x="10489" y="3359"/>
              <a:chExt cx="1018" cy="9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11456" y="7104"/>
              <a:ext cx="538" cy="539"/>
              <a:chOff x="10489" y="3359"/>
              <a:chExt cx="1018" cy="917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2373" y="7103"/>
              <a:ext cx="538" cy="539"/>
              <a:chOff x="10489" y="3359"/>
              <a:chExt cx="1018" cy="9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3491" y="7105"/>
              <a:ext cx="538" cy="539"/>
              <a:chOff x="10489" y="3359"/>
              <a:chExt cx="1018" cy="91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1" name="曲线连接符 70"/>
            <p:cNvCxnSpPr>
              <a:stCxn id="34" idx="4"/>
            </p:cNvCxnSpPr>
            <p:nvPr/>
          </p:nvCxnSpPr>
          <p:spPr>
            <a:xfrm rot="5400000" flipV="1">
              <a:off x="8226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3" name="曲线连接符 72"/>
            <p:cNvCxnSpPr/>
            <p:nvPr/>
          </p:nvCxnSpPr>
          <p:spPr>
            <a:xfrm rot="5400000" flipV="1">
              <a:off x="9362" y="6798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" name="曲线连接符 73"/>
            <p:cNvCxnSpPr/>
            <p:nvPr/>
          </p:nvCxnSpPr>
          <p:spPr>
            <a:xfrm rot="5400000" flipV="1">
              <a:off x="10282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曲线连接符 74"/>
            <p:cNvCxnSpPr/>
            <p:nvPr/>
          </p:nvCxnSpPr>
          <p:spPr>
            <a:xfrm rot="5400000" flipV="1">
              <a:off x="11426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6" name="曲线连接符 75"/>
            <p:cNvCxnSpPr/>
            <p:nvPr/>
          </p:nvCxnSpPr>
          <p:spPr>
            <a:xfrm rot="5400000" flipV="1">
              <a:off x="12379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7" name="曲线连接符 76"/>
            <p:cNvCxnSpPr/>
            <p:nvPr/>
          </p:nvCxnSpPr>
          <p:spPr>
            <a:xfrm rot="5400000" flipV="1">
              <a:off x="13513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/>
              <a:t>2</a:t>
            </a:r>
            <a:r>
              <a:rPr lang="zh-CN" altLang="en-US"/>
              <a:t>：求斐波那契数列的第</a:t>
            </a:r>
            <a:r>
              <a:rPr lang="en-US" altLang="zh-CN"/>
              <a:t>n</a:t>
            </a:r>
            <a:r>
              <a:rPr lang="zh-CN" altLang="en-US"/>
              <a:t>项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斐波那契数列：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1 1 2 3 5 8 13 21 ... </a:t>
            </a:r>
            <a:endParaRPr lang="zh-CN" altLang="en-US">
              <a:solidFill>
                <a:srgbClr val="00006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找出任意一项的斐波那契数列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值？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4152265"/>
            <a:ext cx="2758440" cy="648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求第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项斐波那契数列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93110" y="4206240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3110" y="3865245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016250" cy="2326005"/>
            <a:chOff x="8221" y="3132"/>
            <a:chExt cx="4750" cy="3663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f(n)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87" y="4607"/>
              <a:ext cx="1290" cy="917"/>
              <a:chOff x="10401" y="3359"/>
              <a:chExt cx="1290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401" y="3515"/>
                <a:ext cx="1290" cy="57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f(n-1</a:t>
                </a:r>
                <a:r>
                  <a:rPr lang="zh-CN" alt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）</a:t>
                </a:r>
                <a:endParaRPr lang="zh-CN" alt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11850" y="4380"/>
              <a:ext cx="1018" cy="9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3" idx="3"/>
              <a:endCxn id="11" idx="0"/>
            </p:cNvCxnSpPr>
            <p:nvPr/>
          </p:nvCxnSpPr>
          <p:spPr>
            <a:xfrm>
              <a:off x="11533" y="3635"/>
              <a:ext cx="826" cy="74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4" name="椭圆 33"/>
            <p:cNvSpPr/>
            <p:nvPr/>
          </p:nvSpPr>
          <p:spPr>
            <a:xfrm>
              <a:off x="8221" y="6011"/>
              <a:ext cx="760" cy="70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2308" y="5348"/>
              <a:ext cx="714" cy="61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endCxn id="84" idx="0"/>
            </p:cNvCxnSpPr>
            <p:nvPr/>
          </p:nvCxnSpPr>
          <p:spPr>
            <a:xfrm rot="10800000" flipV="1">
              <a:off x="11499" y="5297"/>
              <a:ext cx="860" cy="66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1" name="文本框 60"/>
            <p:cNvSpPr txBox="1"/>
            <p:nvPr/>
          </p:nvSpPr>
          <p:spPr>
            <a:xfrm>
              <a:off x="10640" y="6471"/>
              <a:ext cx="462" cy="324"/>
            </a:xfrm>
            <a:prstGeom prst="rect">
              <a:avLst/>
            </a:prstGeom>
            <a:noFill/>
          </p:spPr>
          <p:txBody>
            <a:bodyPr>
              <a:noAutofit/>
            </a:bodyPr>
            <a:p>
              <a:pPr algn="ctr">
                <a:defRPr/>
              </a:pPr>
              <a:endParaRPr lang="en-US" sz="1400">
                <a:solidFill>
                  <a:srgbClr val="00006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462520" y="3863975"/>
            <a:ext cx="819150" cy="36385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76190" y="479806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96280" y="479806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31510" y="486727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988175" y="4725035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76415" y="480123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24165" y="477901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812405" y="485521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f(n-4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601" y="1341242"/>
            <a:ext cx="447865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1.3.4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掌握必要的数据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3663" y="6370638"/>
            <a:ext cx="2444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bg2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kern="1200" cap="none" spc="0" normalizeH="0" baseline="0" noProof="0">
              <a:solidFill>
                <a:schemeClr val="bg2">
                  <a:lumMod val="25000"/>
                  <a:lumOff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888" y="4736783"/>
            <a:ext cx="80105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堆：是一直非线性的数据结构，其结构与完全二叉树类似，但堆有显著</a:t>
            </a:r>
            <a:endParaRPr kumimoji="0" lang="en-US" altLang="zh-CN" kern="1200" cap="none" spc="0" normalizeH="0" baseline="0" noProof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的特点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6149" name="圆角矩形标注 8"/>
          <p:cNvSpPr/>
          <p:nvPr/>
        </p:nvSpPr>
        <p:spPr>
          <a:xfrm flipV="1">
            <a:off x="1259205" y="1894840"/>
            <a:ext cx="3662680" cy="40513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文本框 9"/>
          <p:cNvSpPr txBox="1"/>
          <p:nvPr/>
        </p:nvSpPr>
        <p:spPr>
          <a:xfrm>
            <a:off x="1331595" y="1931670"/>
            <a:ext cx="43195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回顾：二叉树，堆，图和栈和</a:t>
            </a: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队列。</a:t>
            </a:r>
            <a:endParaRPr lang="zh-CN" altLang="en-US" sz="1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153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8485" y="5851208"/>
            <a:ext cx="723900" cy="65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4" name="云形标注 17"/>
          <p:cNvSpPr/>
          <p:nvPr/>
        </p:nvSpPr>
        <p:spPr>
          <a:xfrm>
            <a:off x="7420610" y="5054283"/>
            <a:ext cx="1296988" cy="854075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文本框 20"/>
          <p:cNvSpPr txBox="1"/>
          <p:nvPr/>
        </p:nvSpPr>
        <p:spPr>
          <a:xfrm>
            <a:off x="7523798" y="5228908"/>
            <a:ext cx="1193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不要忘记数据</a:t>
            </a: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结构！</a:t>
            </a:r>
            <a:endParaRPr lang="zh-CN" altLang="en-US" sz="1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888" y="5373370"/>
            <a:ext cx="54784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①其子节点值大于或小于其父节点的值（根节点最大</a:t>
            </a:r>
            <a:r>
              <a:rPr kumimoji="0" lang="en-US" altLang="zh-CN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          </a:t>
            </a: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或最小）</a:t>
            </a:r>
            <a:endParaRPr kumimoji="0" lang="en-US" altLang="zh-CN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②堆总是一颗完全二叉树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2597785"/>
            <a:ext cx="2417445" cy="1804035"/>
          </a:xfrm>
          <a:prstGeom prst="rect">
            <a:avLst/>
          </a:prstGeom>
        </p:spPr>
      </p:pic>
      <p:pic>
        <p:nvPicPr>
          <p:cNvPr id="820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37790"/>
            <a:ext cx="2830195" cy="174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2294890"/>
            <a:ext cx="1083945" cy="23145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652385" y="2493010"/>
            <a:ext cx="1083310" cy="1890395"/>
            <a:chOff x="12022" y="3472"/>
            <a:chExt cx="1706" cy="29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rcRect t="12977" b="14678"/>
            <a:stretch>
              <a:fillRect/>
            </a:stretch>
          </p:blipFill>
          <p:spPr>
            <a:xfrm>
              <a:off x="12022" y="3472"/>
              <a:ext cx="1707" cy="263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t="12977" b="77695"/>
            <a:stretch>
              <a:fillRect/>
            </a:stretch>
          </p:blipFill>
          <p:spPr>
            <a:xfrm>
              <a:off x="12022" y="6109"/>
              <a:ext cx="1707" cy="3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算法的衡量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标准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42061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277110"/>
            <a:ext cx="4514850" cy="3114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1505" y="1942465"/>
            <a:ext cx="6177915" cy="393700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看一个算法的好坏的标准就是看这个算法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快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895" y="5229225"/>
            <a:ext cx="8382000" cy="10534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如何描述算法的快？通常是粗略的计算算法的执行步骤（或执行指令）。描述算法执行快慢的时间复杂度，则用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表示法。常见的时间复杂度有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&lt;O(nlog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)&lt;O(n!)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611505" y="194246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求一个算法时间复杂度：最终的目的就是找到循环的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次数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可以遵循一下步骤求的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步骤：①观察终止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条件。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②找到循环次数与终止条件的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关系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③根据前两部直接写求出次数总和和输入量关系求出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3860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总结一下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类型：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（三）递归函数的时间复杂度求救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第</a:t>
            </a:r>
            <a:r>
              <a:rPr lang="en-US" altLang="zh-CN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1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章 概论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77228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①单层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420620"/>
            <a:ext cx="2219325" cy="83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3141345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最为简单的单次累加的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循环，执行次数就是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，所以时间复杂度就是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95" y="3509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405" y="4437380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首先，找到终止条件为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i&lt;n,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列举终止条件和循环次数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关系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87450" y="481139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是否终止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循环次数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3573145"/>
            <a:ext cx="2400300" cy="923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6097905"/>
            <a:ext cx="8418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最后，确定循环次数和输入量的关系。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k-1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 = 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的时候循环停止，也就是两者的关系，所以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O(log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165" y="177038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循环相互影响。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490470"/>
            <a:ext cx="2533650" cy="151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5740" y="4004945"/>
            <a:ext cx="6819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技巧：先写出外层循环变量值的变换，再写出内层根据外层循环变换执行的次数，然后累加内存的所有的执行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次数。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228725" y="4869180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外环终止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内环</a:t>
                      </a: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执行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2230" y="606552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n*(n+1))/2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1701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循环互不影响，则各自计算。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2277110"/>
            <a:ext cx="2552700" cy="154305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72185" y="375221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2185" y="515747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015" y="1701165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：两层嵌套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循环相互影响。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133600"/>
            <a:ext cx="2400300" cy="1495425"/>
          </a:xfrm>
          <a:prstGeom prst="rect">
            <a:avLst/>
          </a:prstGeom>
        </p:spPr>
      </p:pic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972185" y="364553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外环次数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7240" y="4869180"/>
            <a:ext cx="6736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直接计算内层总共执行多少次，</a:t>
            </a:r>
            <a:r>
              <a:rPr lang="zh-CN" altLang="en-US">
                <a:solidFill>
                  <a:srgbClr val="FF0000"/>
                </a:solidFill>
              </a:rPr>
              <a:t>而这道例题就是比上一个例题多了一个步骤，就是要寻找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项与输入量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的关系（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zh-CN" altLang="en-US">
                <a:solidFill>
                  <a:srgbClr val="FF0000"/>
                </a:solidFill>
              </a:rPr>
              <a:t>），</a:t>
            </a:r>
            <a:r>
              <a:rPr lang="zh-CN" altLang="en-US">
                <a:sym typeface="+mn-ea"/>
              </a:rPr>
              <a:t>此时就是一个等比数列相加，而它的项是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n-1,</a:t>
            </a:r>
            <a:r>
              <a:rPr lang="zh-CN" altLang="en-US">
                <a:sym typeface="+mn-ea"/>
              </a:rPr>
              <a:t>所有它的时间复杂度就是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O(n)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750" y="198882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：带有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526030"/>
            <a:ext cx="2128520" cy="186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05" y="4725035"/>
            <a:ext cx="7750175" cy="1353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如果遇到带有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嵌套的循环体，分别计算循环体的时间复杂度然后相加，最后化简。例如本题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else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的循环体的时间复杂度是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O(n),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总体时间复杂度就是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2204720"/>
            <a:ext cx="7565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</a:t>
            </a:r>
            <a:r>
              <a:rPr lang="zh-CN" altLang="en-US"/>
              <a:t>循环同一次</a:t>
            </a:r>
            <a:r>
              <a:rPr lang="en-US" altLang="zh-CN"/>
              <a:t>for</a:t>
            </a:r>
            <a:r>
              <a:rPr lang="zh-CN" altLang="en-US"/>
              <a:t>循环求解类似。同样列出词条表，根据结束条件，找到循环次数和输入量的关系。然后求和执行次数，得出</a:t>
            </a:r>
            <a:r>
              <a:rPr lang="zh-CN" altLang="en-US"/>
              <a:t>时间复杂度。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9795" y="290195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95605" y="4725035"/>
          <a:ext cx="858837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10"/>
                <a:gridCol w="349885"/>
                <a:gridCol w="291465"/>
                <a:gridCol w="372110"/>
                <a:gridCol w="343535"/>
                <a:gridCol w="1254125"/>
                <a:gridCol w="1261745"/>
                <a:gridCol w="737870"/>
                <a:gridCol w="1217295"/>
                <a:gridCol w="328930"/>
                <a:gridCol w="12592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是否终止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</a:t>
                      </a: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11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21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10n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2780665"/>
            <a:ext cx="14573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95" y="2202815"/>
            <a:ext cx="7614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递归函数有特定的公式来计算。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公式，又称为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定理或主定理，是分析递归算法时间复杂度的一种重要工具，尤其适用于具有分治结构的递归算法。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0" y="3860800"/>
            <a:ext cx="7776210" cy="1252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defRPr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T(n)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代表递归方法处理规模为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的数据量的时间复杂度，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T(n/b)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代表调用子递归方法的总体时间复杂度，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d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代表调用子递归方法这行代码外其他代码（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或递归外代码）的时间复杂度。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5920" y="3134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920" y="3134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1505" y="4725035"/>
            <a:ext cx="7720965" cy="20021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a: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每次递归调用子问题的数量。即在一个递归方法，需要调用几次子递归方法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b: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子问题的规模缩小的比例。例如二分法递归搜索时，每次需要查找的数据都缩小了一半，那么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b=2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每次递归调用之外的代码时间复杂度的参数。例如二分法递归搜索时，每次递归时除了调用递归的方法，没有什么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for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循环代码，时间复杂度是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，即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，因此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d=0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3530" y="2204720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530" y="2204720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9795" y="4364990"/>
            <a:ext cx="7720965" cy="12909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使用该公式还得需要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注意：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①标准分治适用该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公式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②子问题规模不等的时候，不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适用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③问题规模线性减小，不适用。例如用递归法解决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斐波那契数列。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795" y="3141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d&lt;log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d=log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* log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d&gt;log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345" y="1124585"/>
            <a:ext cx="4881245" cy="4194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67810" y="5532755"/>
            <a:ext cx="5008880" cy="809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根据算法的实现，可以归并算法有两次递归，所以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。每次递归都是平均分成两份，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。递归外的时间复杂度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O(n),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endParaRPr lang="zh-CN" altLang="en-US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314575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2780665"/>
            <a:ext cx="3035300" cy="21869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15" y="5085080"/>
            <a:ext cx="410972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FF0000"/>
                </a:solidFill>
                <a:uFillTx/>
                <a:latin typeface="宋体" panose="02010600030101010101" pitchFamily="2" charset="-122"/>
              </a:rPr>
              <a:t>归并排序算法的原理图</a:t>
            </a:r>
            <a:endParaRPr lang="zh-CN" altLang="en-US" sz="1600" b="0" i="0">
              <a:solidFill>
                <a:srgbClr val="FF0000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0" y="2493010"/>
            <a:ext cx="7995285" cy="555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已知，归并算法，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(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注意当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为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0)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152650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9205" y="3388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205" y="3388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3755" y="3347085"/>
          <a:ext cx="2455200" cy="69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397000" imgH="393700" progId="Equation.KSEE3">
                  <p:embed/>
                </p:oleObj>
              </mc:Choice>
              <mc:Fallback>
                <p:oleObj name="" r:id="rId3" imgW="1397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755" y="3347085"/>
                        <a:ext cx="2455200" cy="69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3996055" y="3644900"/>
            <a:ext cx="504190" cy="2165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405" y="450913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此时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d=log</a:t>
            </a:r>
            <a:r>
              <a:rPr lang="en-US" altLang="zh-CN" sz="160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160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时，递归时间复杂度为：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O(n * logn)</a:t>
            </a:r>
            <a:endParaRPr lang="en-US" altLang="zh-CN" sz="1600">
              <a:solidFill>
                <a:srgbClr val="333333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1051168"/>
            <a:ext cx="521290" cy="6248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105925" y="1140429"/>
            <a:ext cx="397513" cy="50105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566516" y="1497477"/>
            <a:ext cx="742660" cy="151151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95080" y="1061879"/>
            <a:ext cx="714096" cy="33562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4"/>
          <p:cNvSpPr/>
          <p:nvPr>
            <p:custDataLst>
              <p:tags r:id="rId1"/>
            </p:custDataLst>
          </p:nvPr>
        </p:nvSpPr>
        <p:spPr bwMode="auto">
          <a:xfrm>
            <a:off x="4660082" y="2372308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4" name="Freeform 26"/>
          <p:cNvSpPr/>
          <p:nvPr>
            <p:custDataLst>
              <p:tags r:id="rId2"/>
            </p:custDataLst>
          </p:nvPr>
        </p:nvSpPr>
        <p:spPr bwMode="auto">
          <a:xfrm>
            <a:off x="4660082" y="3193202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5" name="Freeform 27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4075714" y="4028359"/>
            <a:ext cx="532002" cy="53557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7" name="Freeform 28"/>
          <p:cNvSpPr/>
          <p:nvPr>
            <p:custDataLst>
              <p:tags r:id="rId5"/>
            </p:custDataLst>
          </p:nvPr>
        </p:nvSpPr>
        <p:spPr bwMode="auto">
          <a:xfrm>
            <a:off x="4660082" y="4028359"/>
            <a:ext cx="3361660" cy="53557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9" name="Freeform 30"/>
          <p:cNvSpPr/>
          <p:nvPr>
            <p:custDataLst>
              <p:tags r:id="rId6"/>
            </p:custDataLst>
          </p:nvPr>
        </p:nvSpPr>
        <p:spPr bwMode="auto">
          <a:xfrm>
            <a:off x="4660082" y="4875418"/>
            <a:ext cx="3361660" cy="5367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3" name="TextBox 47"/>
          <p:cNvSpPr txBox="1"/>
          <p:nvPr>
            <p:custDataLst>
              <p:tags r:id="rId7"/>
            </p:custDataLst>
          </p:nvPr>
        </p:nvSpPr>
        <p:spPr>
          <a:xfrm>
            <a:off x="4784090" y="2420620"/>
            <a:ext cx="3290570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概要和资料参考</a:t>
            </a:r>
            <a:endParaRPr lang="zh-CN" altLang="en-US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8"/>
          <p:cNvSpPr txBox="1"/>
          <p:nvPr>
            <p:custDataLst>
              <p:tags r:id="rId8"/>
            </p:custDataLst>
          </p:nvPr>
        </p:nvSpPr>
        <p:spPr>
          <a:xfrm>
            <a:off x="4784389" y="3286425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算法基本概念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49"/>
          <p:cNvSpPr txBox="1"/>
          <p:nvPr>
            <p:custDataLst>
              <p:tags r:id="rId9"/>
            </p:custDataLst>
          </p:nvPr>
        </p:nvSpPr>
        <p:spPr>
          <a:xfrm>
            <a:off x="4784389" y="4089859"/>
            <a:ext cx="3289719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算法分析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50"/>
          <p:cNvSpPr txBox="1"/>
          <p:nvPr>
            <p:custDataLst>
              <p:tags r:id="rId10"/>
            </p:custDataLst>
          </p:nvPr>
        </p:nvSpPr>
        <p:spPr>
          <a:xfrm>
            <a:off x="4784389" y="4927516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算法设计实例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Picture 2" descr="E:\我的文档\Nipic_6852949_2011040110100047815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0" y="2420888"/>
            <a:ext cx="2680498" cy="29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4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161357" y="2477381"/>
            <a:ext cx="360714" cy="356368"/>
          </a:xfrm>
          <a:custGeom>
            <a:avLst/>
            <a:gdLst>
              <a:gd name="T0" fmla="*/ 471 w 549"/>
              <a:gd name="T1" fmla="*/ 540 h 540"/>
              <a:gd name="T2" fmla="*/ 335 w 549"/>
              <a:gd name="T3" fmla="*/ 436 h 540"/>
              <a:gd name="T4" fmla="*/ 0 w 549"/>
              <a:gd name="T5" fmla="*/ 231 h 540"/>
              <a:gd name="T6" fmla="*/ 461 w 549"/>
              <a:gd name="T7" fmla="*/ 231 h 540"/>
              <a:gd name="T8" fmla="*/ 521 w 549"/>
              <a:gd name="T9" fmla="*/ 419 h 540"/>
              <a:gd name="T10" fmla="*/ 297 w 549"/>
              <a:gd name="T11" fmla="*/ 262 h 540"/>
              <a:gd name="T12" fmla="*/ 284 w 549"/>
              <a:gd name="T13" fmla="*/ 259 h 540"/>
              <a:gd name="T14" fmla="*/ 273 w 549"/>
              <a:gd name="T15" fmla="*/ 311 h 540"/>
              <a:gd name="T16" fmla="*/ 297 w 549"/>
              <a:gd name="T17" fmla="*/ 318 h 540"/>
              <a:gd name="T18" fmla="*/ 291 w 549"/>
              <a:gd name="T19" fmla="*/ 336 h 540"/>
              <a:gd name="T20" fmla="*/ 234 w 549"/>
              <a:gd name="T21" fmla="*/ 351 h 540"/>
              <a:gd name="T22" fmla="*/ 230 w 549"/>
              <a:gd name="T23" fmla="*/ 350 h 540"/>
              <a:gd name="T24" fmla="*/ 168 w 549"/>
              <a:gd name="T25" fmla="*/ 327 h 540"/>
              <a:gd name="T26" fmla="*/ 191 w 549"/>
              <a:gd name="T27" fmla="*/ 312 h 540"/>
              <a:gd name="T28" fmla="*/ 208 w 549"/>
              <a:gd name="T29" fmla="*/ 281 h 540"/>
              <a:gd name="T30" fmla="*/ 180 w 549"/>
              <a:gd name="T31" fmla="*/ 260 h 540"/>
              <a:gd name="T32" fmla="*/ 168 w 549"/>
              <a:gd name="T33" fmla="*/ 236 h 540"/>
              <a:gd name="T34" fmla="*/ 178 w 549"/>
              <a:gd name="T35" fmla="*/ 228 h 540"/>
              <a:gd name="T36" fmla="*/ 288 w 549"/>
              <a:gd name="T37" fmla="*/ 229 h 540"/>
              <a:gd name="T38" fmla="*/ 297 w 549"/>
              <a:gd name="T39" fmla="*/ 237 h 540"/>
              <a:gd name="T40" fmla="*/ 386 w 549"/>
              <a:gd name="T41" fmla="*/ 289 h 540"/>
              <a:gd name="T42" fmla="*/ 317 w 549"/>
              <a:gd name="T43" fmla="*/ 215 h 540"/>
              <a:gd name="T44" fmla="*/ 306 w 549"/>
              <a:gd name="T45" fmla="*/ 209 h 540"/>
              <a:gd name="T46" fmla="*/ 164 w 549"/>
              <a:gd name="T47" fmla="*/ 208 h 540"/>
              <a:gd name="T48" fmla="*/ 150 w 549"/>
              <a:gd name="T49" fmla="*/ 214 h 540"/>
              <a:gd name="T50" fmla="*/ 81 w 549"/>
              <a:gd name="T51" fmla="*/ 288 h 540"/>
              <a:gd name="T52" fmla="*/ 78 w 549"/>
              <a:gd name="T53" fmla="*/ 318 h 540"/>
              <a:gd name="T54" fmla="*/ 102 w 549"/>
              <a:gd name="T55" fmla="*/ 333 h 540"/>
              <a:gd name="T56" fmla="*/ 156 w 549"/>
              <a:gd name="T57" fmla="*/ 320 h 540"/>
              <a:gd name="T58" fmla="*/ 164 w 549"/>
              <a:gd name="T59" fmla="*/ 369 h 540"/>
              <a:gd name="T60" fmla="*/ 310 w 549"/>
              <a:gd name="T61" fmla="*/ 361 h 540"/>
              <a:gd name="T62" fmla="*/ 362 w 549"/>
              <a:gd name="T63" fmla="*/ 333 h 540"/>
              <a:gd name="T64" fmla="*/ 366 w 549"/>
              <a:gd name="T65" fmla="*/ 334 h 540"/>
              <a:gd name="T66" fmla="*/ 386 w 549"/>
              <a:gd name="T67" fmla="*/ 289 h 540"/>
              <a:gd name="T68" fmla="*/ 295 w 549"/>
              <a:gd name="T69" fmla="*/ 138 h 540"/>
              <a:gd name="T70" fmla="*/ 171 w 549"/>
              <a:gd name="T71" fmla="*/ 138 h 540"/>
              <a:gd name="T72" fmla="*/ 231 w 549"/>
              <a:gd name="T73" fmla="*/ 432 h 540"/>
              <a:gd name="T74" fmla="*/ 432 w 549"/>
              <a:gd name="T75" fmla="*/ 231 h 540"/>
              <a:gd name="T76" fmla="*/ 29 w 549"/>
              <a:gd name="T77" fmla="*/ 23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9" h="540">
                <a:moveTo>
                  <a:pt x="521" y="520"/>
                </a:moveTo>
                <a:cubicBezTo>
                  <a:pt x="507" y="534"/>
                  <a:pt x="489" y="540"/>
                  <a:pt x="471" y="540"/>
                </a:cubicBezTo>
                <a:cubicBezTo>
                  <a:pt x="452" y="540"/>
                  <a:pt x="434" y="534"/>
                  <a:pt x="420" y="520"/>
                </a:cubicBezTo>
                <a:lnTo>
                  <a:pt x="335" y="436"/>
                </a:lnTo>
                <a:cubicBezTo>
                  <a:pt x="304" y="452"/>
                  <a:pt x="268" y="462"/>
                  <a:pt x="231" y="462"/>
                </a:cubicBezTo>
                <a:cubicBezTo>
                  <a:pt x="103" y="462"/>
                  <a:pt x="0" y="358"/>
                  <a:pt x="0" y="231"/>
                </a:cubicBez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1"/>
                </a:cubicBezTo>
                <a:cubicBezTo>
                  <a:pt x="461" y="269"/>
                  <a:pt x="452" y="304"/>
                  <a:pt x="436" y="336"/>
                </a:cubicBezTo>
                <a:lnTo>
                  <a:pt x="521" y="419"/>
                </a:lnTo>
                <a:cubicBezTo>
                  <a:pt x="549" y="447"/>
                  <a:pt x="549" y="492"/>
                  <a:pt x="521" y="520"/>
                </a:cubicBezTo>
                <a:close/>
                <a:moveTo>
                  <a:pt x="297" y="262"/>
                </a:moveTo>
                <a:lnTo>
                  <a:pt x="286" y="260"/>
                </a:lnTo>
                <a:cubicBezTo>
                  <a:pt x="285" y="259"/>
                  <a:pt x="285" y="259"/>
                  <a:pt x="284" y="259"/>
                </a:cubicBezTo>
                <a:cubicBezTo>
                  <a:pt x="272" y="258"/>
                  <a:pt x="260" y="267"/>
                  <a:pt x="257" y="281"/>
                </a:cubicBezTo>
                <a:cubicBezTo>
                  <a:pt x="255" y="294"/>
                  <a:pt x="261" y="307"/>
                  <a:pt x="273" y="311"/>
                </a:cubicBezTo>
                <a:cubicBezTo>
                  <a:pt x="273" y="312"/>
                  <a:pt x="274" y="312"/>
                  <a:pt x="274" y="312"/>
                </a:cubicBezTo>
                <a:lnTo>
                  <a:pt x="297" y="318"/>
                </a:lnTo>
                <a:lnTo>
                  <a:pt x="297" y="328"/>
                </a:lnTo>
                <a:cubicBezTo>
                  <a:pt x="297" y="331"/>
                  <a:pt x="295" y="335"/>
                  <a:pt x="291" y="336"/>
                </a:cubicBezTo>
                <a:lnTo>
                  <a:pt x="236" y="351"/>
                </a:lnTo>
                <a:cubicBezTo>
                  <a:pt x="235" y="351"/>
                  <a:pt x="234" y="351"/>
                  <a:pt x="234" y="351"/>
                </a:cubicBezTo>
                <a:cubicBezTo>
                  <a:pt x="233" y="351"/>
                  <a:pt x="232" y="351"/>
                  <a:pt x="231" y="351"/>
                </a:cubicBezTo>
                <a:cubicBezTo>
                  <a:pt x="231" y="351"/>
                  <a:pt x="230" y="351"/>
                  <a:pt x="230" y="350"/>
                </a:cubicBezTo>
                <a:lnTo>
                  <a:pt x="174" y="335"/>
                </a:lnTo>
                <a:cubicBezTo>
                  <a:pt x="171" y="334"/>
                  <a:pt x="168" y="331"/>
                  <a:pt x="168" y="327"/>
                </a:cubicBezTo>
                <a:lnTo>
                  <a:pt x="168" y="318"/>
                </a:lnTo>
                <a:lnTo>
                  <a:pt x="191" y="312"/>
                </a:lnTo>
                <a:cubicBezTo>
                  <a:pt x="192" y="312"/>
                  <a:pt x="192" y="312"/>
                  <a:pt x="193" y="311"/>
                </a:cubicBezTo>
                <a:cubicBezTo>
                  <a:pt x="204" y="307"/>
                  <a:pt x="211" y="294"/>
                  <a:pt x="208" y="281"/>
                </a:cubicBezTo>
                <a:cubicBezTo>
                  <a:pt x="205" y="267"/>
                  <a:pt x="193" y="258"/>
                  <a:pt x="181" y="259"/>
                </a:cubicBezTo>
                <a:cubicBezTo>
                  <a:pt x="181" y="259"/>
                  <a:pt x="180" y="259"/>
                  <a:pt x="180" y="260"/>
                </a:cubicBezTo>
                <a:lnTo>
                  <a:pt x="168" y="262"/>
                </a:lnTo>
                <a:lnTo>
                  <a:pt x="168" y="236"/>
                </a:lnTo>
                <a:cubicBezTo>
                  <a:pt x="168" y="233"/>
                  <a:pt x="169" y="231"/>
                  <a:pt x="171" y="229"/>
                </a:cubicBezTo>
                <a:cubicBezTo>
                  <a:pt x="173" y="228"/>
                  <a:pt x="176" y="227"/>
                  <a:pt x="178" y="228"/>
                </a:cubicBezTo>
                <a:lnTo>
                  <a:pt x="234" y="243"/>
                </a:lnTo>
                <a:lnTo>
                  <a:pt x="288" y="229"/>
                </a:lnTo>
                <a:cubicBezTo>
                  <a:pt x="290" y="228"/>
                  <a:pt x="292" y="228"/>
                  <a:pt x="294" y="230"/>
                </a:cubicBezTo>
                <a:cubicBezTo>
                  <a:pt x="296" y="232"/>
                  <a:pt x="297" y="234"/>
                  <a:pt x="297" y="237"/>
                </a:cubicBezTo>
                <a:lnTo>
                  <a:pt x="297" y="262"/>
                </a:lnTo>
                <a:close/>
                <a:moveTo>
                  <a:pt x="386" y="289"/>
                </a:moveTo>
                <a:cubicBezTo>
                  <a:pt x="385" y="289"/>
                  <a:pt x="385" y="288"/>
                  <a:pt x="385" y="288"/>
                </a:cubicBezTo>
                <a:lnTo>
                  <a:pt x="317" y="215"/>
                </a:lnTo>
                <a:cubicBezTo>
                  <a:pt x="316" y="215"/>
                  <a:pt x="316" y="214"/>
                  <a:pt x="316" y="214"/>
                </a:cubicBezTo>
                <a:cubicBezTo>
                  <a:pt x="313" y="211"/>
                  <a:pt x="309" y="210"/>
                  <a:pt x="306" y="209"/>
                </a:cubicBezTo>
                <a:cubicBezTo>
                  <a:pt x="305" y="208"/>
                  <a:pt x="304" y="208"/>
                  <a:pt x="302" y="208"/>
                </a:cubicBezTo>
                <a:lnTo>
                  <a:pt x="164" y="208"/>
                </a:lnTo>
                <a:cubicBezTo>
                  <a:pt x="163" y="208"/>
                  <a:pt x="163" y="208"/>
                  <a:pt x="163" y="208"/>
                </a:cubicBezTo>
                <a:cubicBezTo>
                  <a:pt x="158" y="209"/>
                  <a:pt x="153" y="211"/>
                  <a:pt x="150" y="214"/>
                </a:cubicBezTo>
                <a:cubicBezTo>
                  <a:pt x="149" y="214"/>
                  <a:pt x="149" y="215"/>
                  <a:pt x="149" y="215"/>
                </a:cubicBezTo>
                <a:lnTo>
                  <a:pt x="81" y="288"/>
                </a:lnTo>
                <a:cubicBezTo>
                  <a:pt x="81" y="288"/>
                  <a:pt x="80" y="289"/>
                  <a:pt x="80" y="289"/>
                </a:cubicBezTo>
                <a:cubicBezTo>
                  <a:pt x="74" y="297"/>
                  <a:pt x="73" y="309"/>
                  <a:pt x="78" y="318"/>
                </a:cubicBezTo>
                <a:cubicBezTo>
                  <a:pt x="82" y="327"/>
                  <a:pt x="90" y="334"/>
                  <a:pt x="99" y="334"/>
                </a:cubicBezTo>
                <a:cubicBezTo>
                  <a:pt x="100" y="334"/>
                  <a:pt x="101" y="334"/>
                  <a:pt x="102" y="333"/>
                </a:cubicBezTo>
                <a:cubicBezTo>
                  <a:pt x="103" y="333"/>
                  <a:pt x="103" y="333"/>
                  <a:pt x="104" y="333"/>
                </a:cubicBezTo>
                <a:lnTo>
                  <a:pt x="156" y="320"/>
                </a:lnTo>
                <a:lnTo>
                  <a:pt x="156" y="361"/>
                </a:lnTo>
                <a:cubicBezTo>
                  <a:pt x="156" y="365"/>
                  <a:pt x="160" y="369"/>
                  <a:pt x="164" y="369"/>
                </a:cubicBezTo>
                <a:lnTo>
                  <a:pt x="302" y="369"/>
                </a:lnTo>
                <a:cubicBezTo>
                  <a:pt x="307" y="369"/>
                  <a:pt x="310" y="365"/>
                  <a:pt x="310" y="361"/>
                </a:cubicBezTo>
                <a:lnTo>
                  <a:pt x="310" y="321"/>
                </a:lnTo>
                <a:lnTo>
                  <a:pt x="362" y="333"/>
                </a:lnTo>
                <a:cubicBezTo>
                  <a:pt x="362" y="333"/>
                  <a:pt x="363" y="333"/>
                  <a:pt x="363" y="333"/>
                </a:cubicBezTo>
                <a:cubicBezTo>
                  <a:pt x="364" y="334"/>
                  <a:pt x="365" y="334"/>
                  <a:pt x="366" y="334"/>
                </a:cubicBezTo>
                <a:cubicBezTo>
                  <a:pt x="374" y="334"/>
                  <a:pt x="381" y="329"/>
                  <a:pt x="386" y="322"/>
                </a:cubicBezTo>
                <a:cubicBezTo>
                  <a:pt x="393" y="312"/>
                  <a:pt x="393" y="299"/>
                  <a:pt x="386" y="289"/>
                </a:cubicBezTo>
                <a:close/>
                <a:moveTo>
                  <a:pt x="233" y="204"/>
                </a:moveTo>
                <a:cubicBezTo>
                  <a:pt x="267" y="204"/>
                  <a:pt x="295" y="174"/>
                  <a:pt x="295" y="138"/>
                </a:cubicBezTo>
                <a:cubicBezTo>
                  <a:pt x="295" y="101"/>
                  <a:pt x="267" y="71"/>
                  <a:pt x="233" y="71"/>
                </a:cubicBezTo>
                <a:cubicBezTo>
                  <a:pt x="198" y="71"/>
                  <a:pt x="171" y="101"/>
                  <a:pt x="171" y="138"/>
                </a:cubicBezTo>
                <a:cubicBezTo>
                  <a:pt x="171" y="174"/>
                  <a:pt x="198" y="204"/>
                  <a:pt x="233" y="204"/>
                </a:cubicBezTo>
                <a:close/>
                <a:moveTo>
                  <a:pt x="231" y="432"/>
                </a:moveTo>
                <a:lnTo>
                  <a:pt x="231" y="432"/>
                </a:lnTo>
                <a:cubicBezTo>
                  <a:pt x="342" y="432"/>
                  <a:pt x="432" y="342"/>
                  <a:pt x="432" y="231"/>
                </a:cubicBezTo>
                <a:cubicBezTo>
                  <a:pt x="432" y="120"/>
                  <a:pt x="342" y="30"/>
                  <a:pt x="231" y="30"/>
                </a:cubicBezTo>
                <a:cubicBezTo>
                  <a:pt x="119" y="30"/>
                  <a:pt x="29" y="120"/>
                  <a:pt x="29" y="231"/>
                </a:cubicBezTo>
                <a:cubicBezTo>
                  <a:pt x="29" y="342"/>
                  <a:pt x="119" y="432"/>
                  <a:pt x="231" y="4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9" name="Freeform 4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13509" y="3286424"/>
            <a:ext cx="308562" cy="349125"/>
          </a:xfrm>
          <a:custGeom>
            <a:avLst/>
            <a:gdLst>
              <a:gd name="T0" fmla="*/ 298 w 467"/>
              <a:gd name="T1" fmla="*/ 66 h 528"/>
              <a:gd name="T2" fmla="*/ 232 w 467"/>
              <a:gd name="T3" fmla="*/ 132 h 528"/>
              <a:gd name="T4" fmla="*/ 166 w 467"/>
              <a:gd name="T5" fmla="*/ 132 h 528"/>
              <a:gd name="T6" fmla="*/ 100 w 467"/>
              <a:gd name="T7" fmla="*/ 66 h 528"/>
              <a:gd name="T8" fmla="*/ 166 w 467"/>
              <a:gd name="T9" fmla="*/ 0 h 528"/>
              <a:gd name="T10" fmla="*/ 232 w 467"/>
              <a:gd name="T11" fmla="*/ 0 h 528"/>
              <a:gd name="T12" fmla="*/ 298 w 467"/>
              <a:gd name="T13" fmla="*/ 66 h 528"/>
              <a:gd name="T14" fmla="*/ 330 w 467"/>
              <a:gd name="T15" fmla="*/ 66 h 528"/>
              <a:gd name="T16" fmla="*/ 331 w 467"/>
              <a:gd name="T17" fmla="*/ 81 h 528"/>
              <a:gd name="T18" fmla="*/ 248 w 467"/>
              <a:gd name="T19" fmla="*/ 164 h 528"/>
              <a:gd name="T20" fmla="*/ 149 w 467"/>
              <a:gd name="T21" fmla="*/ 164 h 528"/>
              <a:gd name="T22" fmla="*/ 66 w 467"/>
              <a:gd name="T23" fmla="*/ 81 h 528"/>
              <a:gd name="T24" fmla="*/ 68 w 467"/>
              <a:gd name="T25" fmla="*/ 66 h 528"/>
              <a:gd name="T26" fmla="*/ 0 w 467"/>
              <a:gd name="T27" fmla="*/ 147 h 528"/>
              <a:gd name="T28" fmla="*/ 0 w 467"/>
              <a:gd name="T29" fmla="*/ 445 h 528"/>
              <a:gd name="T30" fmla="*/ 83 w 467"/>
              <a:gd name="T31" fmla="*/ 528 h 528"/>
              <a:gd name="T32" fmla="*/ 303 w 467"/>
              <a:gd name="T33" fmla="*/ 528 h 528"/>
              <a:gd name="T34" fmla="*/ 213 w 467"/>
              <a:gd name="T35" fmla="*/ 392 h 528"/>
              <a:gd name="T36" fmla="*/ 361 w 467"/>
              <a:gd name="T37" fmla="*/ 244 h 528"/>
              <a:gd name="T38" fmla="*/ 397 w 467"/>
              <a:gd name="T39" fmla="*/ 248 h 528"/>
              <a:gd name="T40" fmla="*/ 397 w 467"/>
              <a:gd name="T41" fmla="*/ 147 h 528"/>
              <a:gd name="T42" fmla="*/ 330 w 467"/>
              <a:gd name="T43" fmla="*/ 66 h 528"/>
              <a:gd name="T44" fmla="*/ 186 w 467"/>
              <a:gd name="T45" fmla="*/ 331 h 528"/>
              <a:gd name="T46" fmla="*/ 186 w 467"/>
              <a:gd name="T47" fmla="*/ 331 h 528"/>
              <a:gd name="T48" fmla="*/ 83 w 467"/>
              <a:gd name="T49" fmla="*/ 331 h 528"/>
              <a:gd name="T50" fmla="*/ 66 w 467"/>
              <a:gd name="T51" fmla="*/ 314 h 528"/>
              <a:gd name="T52" fmla="*/ 83 w 467"/>
              <a:gd name="T53" fmla="*/ 298 h 528"/>
              <a:gd name="T54" fmla="*/ 186 w 467"/>
              <a:gd name="T55" fmla="*/ 298 h 528"/>
              <a:gd name="T56" fmla="*/ 203 w 467"/>
              <a:gd name="T57" fmla="*/ 314 h 528"/>
              <a:gd name="T58" fmla="*/ 186 w 467"/>
              <a:gd name="T59" fmla="*/ 331 h 528"/>
              <a:gd name="T60" fmla="*/ 219 w 467"/>
              <a:gd name="T61" fmla="*/ 264 h 528"/>
              <a:gd name="T62" fmla="*/ 219 w 467"/>
              <a:gd name="T63" fmla="*/ 264 h 528"/>
              <a:gd name="T64" fmla="*/ 83 w 467"/>
              <a:gd name="T65" fmla="*/ 264 h 528"/>
              <a:gd name="T66" fmla="*/ 66 w 467"/>
              <a:gd name="T67" fmla="*/ 248 h 528"/>
              <a:gd name="T68" fmla="*/ 83 w 467"/>
              <a:gd name="T69" fmla="*/ 231 h 528"/>
              <a:gd name="T70" fmla="*/ 219 w 467"/>
              <a:gd name="T71" fmla="*/ 231 h 528"/>
              <a:gd name="T72" fmla="*/ 236 w 467"/>
              <a:gd name="T73" fmla="*/ 248 h 528"/>
              <a:gd name="T74" fmla="*/ 219 w 467"/>
              <a:gd name="T75" fmla="*/ 264 h 528"/>
              <a:gd name="T76" fmla="*/ 388 w 467"/>
              <a:gd name="T77" fmla="*/ 289 h 528"/>
              <a:gd name="T78" fmla="*/ 362 w 467"/>
              <a:gd name="T79" fmla="*/ 286 h 528"/>
              <a:gd name="T80" fmla="*/ 257 w 467"/>
              <a:gd name="T81" fmla="*/ 391 h 528"/>
              <a:gd name="T82" fmla="*/ 340 w 467"/>
              <a:gd name="T83" fmla="*/ 494 h 528"/>
              <a:gd name="T84" fmla="*/ 362 w 467"/>
              <a:gd name="T85" fmla="*/ 497 h 528"/>
              <a:gd name="T86" fmla="*/ 467 w 467"/>
              <a:gd name="T87" fmla="*/ 391 h 528"/>
              <a:gd name="T88" fmla="*/ 388 w 467"/>
              <a:gd name="T89" fmla="*/ 289 h 528"/>
              <a:gd name="T90" fmla="*/ 422 w 467"/>
              <a:gd name="T91" fmla="*/ 376 h 528"/>
              <a:gd name="T92" fmla="*/ 422 w 467"/>
              <a:gd name="T93" fmla="*/ 376 h 528"/>
              <a:gd name="T94" fmla="*/ 388 w 467"/>
              <a:gd name="T95" fmla="*/ 410 h 528"/>
              <a:gd name="T96" fmla="*/ 362 w 467"/>
              <a:gd name="T97" fmla="*/ 436 h 528"/>
              <a:gd name="T98" fmla="*/ 332 w 467"/>
              <a:gd name="T99" fmla="*/ 436 h 528"/>
              <a:gd name="T100" fmla="*/ 302 w 467"/>
              <a:gd name="T101" fmla="*/ 406 h 528"/>
              <a:gd name="T102" fmla="*/ 302 w 467"/>
              <a:gd name="T103" fmla="*/ 376 h 528"/>
              <a:gd name="T104" fmla="*/ 332 w 467"/>
              <a:gd name="T105" fmla="*/ 376 h 528"/>
              <a:gd name="T106" fmla="*/ 347 w 467"/>
              <a:gd name="T107" fmla="*/ 391 h 528"/>
              <a:gd name="T108" fmla="*/ 388 w 467"/>
              <a:gd name="T109" fmla="*/ 350 h 528"/>
              <a:gd name="T110" fmla="*/ 392 w 467"/>
              <a:gd name="T111" fmla="*/ 346 h 528"/>
              <a:gd name="T112" fmla="*/ 422 w 467"/>
              <a:gd name="T113" fmla="*/ 346 h 528"/>
              <a:gd name="T114" fmla="*/ 422 w 467"/>
              <a:gd name="T115" fmla="*/ 37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7" h="528">
                <a:moveTo>
                  <a:pt x="298" y="66"/>
                </a:moveTo>
                <a:cubicBezTo>
                  <a:pt x="298" y="103"/>
                  <a:pt x="268" y="132"/>
                  <a:pt x="232" y="132"/>
                </a:cubicBezTo>
                <a:lnTo>
                  <a:pt x="166" y="132"/>
                </a:lnTo>
                <a:cubicBezTo>
                  <a:pt x="129" y="132"/>
                  <a:pt x="100" y="103"/>
                  <a:pt x="100" y="66"/>
                </a:cubicBezTo>
                <a:cubicBezTo>
                  <a:pt x="100" y="29"/>
                  <a:pt x="129" y="0"/>
                  <a:pt x="166" y="0"/>
                </a:cubicBezTo>
                <a:lnTo>
                  <a:pt x="232" y="0"/>
                </a:lnTo>
                <a:cubicBezTo>
                  <a:pt x="268" y="0"/>
                  <a:pt x="298" y="29"/>
                  <a:pt x="298" y="66"/>
                </a:cubicBezTo>
                <a:close/>
                <a:moveTo>
                  <a:pt x="330" y="66"/>
                </a:moveTo>
                <a:cubicBezTo>
                  <a:pt x="331" y="71"/>
                  <a:pt x="331" y="76"/>
                  <a:pt x="331" y="81"/>
                </a:cubicBezTo>
                <a:cubicBezTo>
                  <a:pt x="331" y="127"/>
                  <a:pt x="294" y="164"/>
                  <a:pt x="248" y="164"/>
                </a:cubicBezTo>
                <a:lnTo>
                  <a:pt x="149" y="164"/>
                </a:lnTo>
                <a:cubicBezTo>
                  <a:pt x="103" y="164"/>
                  <a:pt x="66" y="127"/>
                  <a:pt x="66" y="81"/>
                </a:cubicBezTo>
                <a:cubicBezTo>
                  <a:pt x="66" y="76"/>
                  <a:pt x="67" y="71"/>
                  <a:pt x="68" y="66"/>
                </a:cubicBezTo>
                <a:cubicBezTo>
                  <a:pt x="29" y="73"/>
                  <a:pt x="0" y="107"/>
                  <a:pt x="0" y="147"/>
                </a:cubicBezTo>
                <a:lnTo>
                  <a:pt x="0" y="445"/>
                </a:lnTo>
                <a:cubicBezTo>
                  <a:pt x="0" y="491"/>
                  <a:pt x="37" y="528"/>
                  <a:pt x="83" y="528"/>
                </a:cubicBezTo>
                <a:lnTo>
                  <a:pt x="303" y="528"/>
                </a:lnTo>
                <a:cubicBezTo>
                  <a:pt x="250" y="505"/>
                  <a:pt x="213" y="453"/>
                  <a:pt x="213" y="392"/>
                </a:cubicBezTo>
                <a:cubicBezTo>
                  <a:pt x="213" y="310"/>
                  <a:pt x="279" y="244"/>
                  <a:pt x="361" y="244"/>
                </a:cubicBezTo>
                <a:cubicBezTo>
                  <a:pt x="374" y="244"/>
                  <a:pt x="386" y="245"/>
                  <a:pt x="397" y="248"/>
                </a:cubicBezTo>
                <a:lnTo>
                  <a:pt x="397" y="147"/>
                </a:lnTo>
                <a:cubicBezTo>
                  <a:pt x="397" y="107"/>
                  <a:pt x="368" y="73"/>
                  <a:pt x="330" y="66"/>
                </a:cubicBezTo>
                <a:close/>
                <a:moveTo>
                  <a:pt x="186" y="331"/>
                </a:moveTo>
                <a:lnTo>
                  <a:pt x="186" y="331"/>
                </a:lnTo>
                <a:lnTo>
                  <a:pt x="83" y="331"/>
                </a:lnTo>
                <a:cubicBezTo>
                  <a:pt x="74" y="331"/>
                  <a:pt x="66" y="323"/>
                  <a:pt x="66" y="314"/>
                </a:cubicBezTo>
                <a:cubicBezTo>
                  <a:pt x="66" y="305"/>
                  <a:pt x="74" y="298"/>
                  <a:pt x="83" y="298"/>
                </a:cubicBezTo>
                <a:lnTo>
                  <a:pt x="186" y="298"/>
                </a:lnTo>
                <a:cubicBezTo>
                  <a:pt x="195" y="298"/>
                  <a:pt x="203" y="305"/>
                  <a:pt x="203" y="314"/>
                </a:cubicBezTo>
                <a:cubicBezTo>
                  <a:pt x="203" y="323"/>
                  <a:pt x="195" y="331"/>
                  <a:pt x="186" y="331"/>
                </a:cubicBezTo>
                <a:close/>
                <a:moveTo>
                  <a:pt x="219" y="264"/>
                </a:moveTo>
                <a:lnTo>
                  <a:pt x="219" y="264"/>
                </a:lnTo>
                <a:lnTo>
                  <a:pt x="83" y="264"/>
                </a:lnTo>
                <a:cubicBezTo>
                  <a:pt x="74" y="264"/>
                  <a:pt x="66" y="257"/>
                  <a:pt x="66" y="248"/>
                </a:cubicBezTo>
                <a:cubicBezTo>
                  <a:pt x="66" y="239"/>
                  <a:pt x="74" y="231"/>
                  <a:pt x="83" y="231"/>
                </a:cubicBezTo>
                <a:lnTo>
                  <a:pt x="219" y="231"/>
                </a:lnTo>
                <a:cubicBezTo>
                  <a:pt x="229" y="231"/>
                  <a:pt x="236" y="239"/>
                  <a:pt x="236" y="248"/>
                </a:cubicBezTo>
                <a:cubicBezTo>
                  <a:pt x="236" y="257"/>
                  <a:pt x="229" y="264"/>
                  <a:pt x="219" y="264"/>
                </a:cubicBezTo>
                <a:close/>
                <a:moveTo>
                  <a:pt x="388" y="289"/>
                </a:moveTo>
                <a:cubicBezTo>
                  <a:pt x="380" y="287"/>
                  <a:pt x="371" y="286"/>
                  <a:pt x="362" y="286"/>
                </a:cubicBezTo>
                <a:cubicBezTo>
                  <a:pt x="304" y="286"/>
                  <a:pt x="257" y="333"/>
                  <a:pt x="257" y="391"/>
                </a:cubicBezTo>
                <a:cubicBezTo>
                  <a:pt x="257" y="442"/>
                  <a:pt x="292" y="484"/>
                  <a:pt x="340" y="494"/>
                </a:cubicBezTo>
                <a:cubicBezTo>
                  <a:pt x="347" y="496"/>
                  <a:pt x="354" y="497"/>
                  <a:pt x="362" y="497"/>
                </a:cubicBezTo>
                <a:cubicBezTo>
                  <a:pt x="420" y="497"/>
                  <a:pt x="467" y="449"/>
                  <a:pt x="467" y="391"/>
                </a:cubicBezTo>
                <a:cubicBezTo>
                  <a:pt x="467" y="342"/>
                  <a:pt x="434" y="301"/>
                  <a:pt x="388" y="289"/>
                </a:cubicBezTo>
                <a:close/>
                <a:moveTo>
                  <a:pt x="422" y="376"/>
                </a:moveTo>
                <a:lnTo>
                  <a:pt x="422" y="376"/>
                </a:lnTo>
                <a:lnTo>
                  <a:pt x="388" y="410"/>
                </a:lnTo>
                <a:lnTo>
                  <a:pt x="362" y="436"/>
                </a:lnTo>
                <a:cubicBezTo>
                  <a:pt x="354" y="444"/>
                  <a:pt x="340" y="444"/>
                  <a:pt x="332" y="436"/>
                </a:cubicBezTo>
                <a:lnTo>
                  <a:pt x="302" y="406"/>
                </a:lnTo>
                <a:cubicBezTo>
                  <a:pt x="294" y="398"/>
                  <a:pt x="294" y="384"/>
                  <a:pt x="302" y="376"/>
                </a:cubicBezTo>
                <a:cubicBezTo>
                  <a:pt x="311" y="368"/>
                  <a:pt x="324" y="368"/>
                  <a:pt x="332" y="376"/>
                </a:cubicBezTo>
                <a:lnTo>
                  <a:pt x="347" y="391"/>
                </a:lnTo>
                <a:lnTo>
                  <a:pt x="388" y="350"/>
                </a:lnTo>
                <a:lnTo>
                  <a:pt x="392" y="346"/>
                </a:lnTo>
                <a:cubicBezTo>
                  <a:pt x="400" y="338"/>
                  <a:pt x="413" y="338"/>
                  <a:pt x="422" y="346"/>
                </a:cubicBezTo>
                <a:cubicBezTo>
                  <a:pt x="430" y="355"/>
                  <a:pt x="430" y="368"/>
                  <a:pt x="422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40" name="Freeform 4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177292" y="4123956"/>
            <a:ext cx="328843" cy="352023"/>
          </a:xfrm>
          <a:custGeom>
            <a:avLst/>
            <a:gdLst>
              <a:gd name="T0" fmla="*/ 150 w 500"/>
              <a:gd name="T1" fmla="*/ 82 h 533"/>
              <a:gd name="T2" fmla="*/ 327 w 500"/>
              <a:gd name="T3" fmla="*/ 59 h 533"/>
              <a:gd name="T4" fmla="*/ 264 w 500"/>
              <a:gd name="T5" fmla="*/ 37 h 533"/>
              <a:gd name="T6" fmla="*/ 191 w 500"/>
              <a:gd name="T7" fmla="*/ 37 h 533"/>
              <a:gd name="T8" fmla="*/ 128 w 500"/>
              <a:gd name="T9" fmla="*/ 59 h 533"/>
              <a:gd name="T10" fmla="*/ 411 w 500"/>
              <a:gd name="T11" fmla="*/ 462 h 533"/>
              <a:gd name="T12" fmla="*/ 418 w 500"/>
              <a:gd name="T13" fmla="*/ 446 h 533"/>
              <a:gd name="T14" fmla="*/ 389 w 500"/>
              <a:gd name="T15" fmla="*/ 346 h 533"/>
              <a:gd name="T16" fmla="*/ 371 w 500"/>
              <a:gd name="T17" fmla="*/ 346 h 533"/>
              <a:gd name="T18" fmla="*/ 371 w 500"/>
              <a:gd name="T19" fmla="*/ 423 h 533"/>
              <a:gd name="T20" fmla="*/ 371 w 500"/>
              <a:gd name="T21" fmla="*/ 425 h 533"/>
              <a:gd name="T22" fmla="*/ 372 w 500"/>
              <a:gd name="T23" fmla="*/ 426 h 533"/>
              <a:gd name="T24" fmla="*/ 373 w 500"/>
              <a:gd name="T25" fmla="*/ 428 h 533"/>
              <a:gd name="T26" fmla="*/ 476 w 500"/>
              <a:gd name="T27" fmla="*/ 352 h 533"/>
              <a:gd name="T28" fmla="*/ 380 w 500"/>
              <a:gd name="T29" fmla="*/ 301 h 533"/>
              <a:gd name="T30" fmla="*/ 358 w 500"/>
              <a:gd name="T31" fmla="*/ 531 h 533"/>
              <a:gd name="T32" fmla="*/ 494 w 500"/>
              <a:gd name="T33" fmla="*/ 439 h 533"/>
              <a:gd name="T34" fmla="*/ 476 w 500"/>
              <a:gd name="T35" fmla="*/ 436 h 533"/>
              <a:gd name="T36" fmla="*/ 380 w 500"/>
              <a:gd name="T37" fmla="*/ 515 h 533"/>
              <a:gd name="T38" fmla="*/ 284 w 500"/>
              <a:gd name="T39" fmla="*/ 399 h 533"/>
              <a:gd name="T40" fmla="*/ 398 w 500"/>
              <a:gd name="T41" fmla="*/ 321 h 533"/>
              <a:gd name="T42" fmla="*/ 476 w 500"/>
              <a:gd name="T43" fmla="*/ 436 h 533"/>
              <a:gd name="T44" fmla="*/ 167 w 500"/>
              <a:gd name="T45" fmla="*/ 435 h 533"/>
              <a:gd name="T46" fmla="*/ 286 w 500"/>
              <a:gd name="T47" fmla="*/ 317 h 533"/>
              <a:gd name="T48" fmla="*/ 310 w 500"/>
              <a:gd name="T49" fmla="*/ 298 h 533"/>
              <a:gd name="T50" fmla="*/ 431 w 500"/>
              <a:gd name="T51" fmla="*/ 181 h 533"/>
              <a:gd name="T52" fmla="*/ 436 w 500"/>
              <a:gd name="T53" fmla="*/ 292 h 533"/>
              <a:gd name="T54" fmla="*/ 455 w 500"/>
              <a:gd name="T55" fmla="*/ 298 h 533"/>
              <a:gd name="T56" fmla="*/ 455 w 500"/>
              <a:gd name="T57" fmla="*/ 123 h 533"/>
              <a:gd name="T58" fmla="*/ 23 w 500"/>
              <a:gd name="T59" fmla="*/ 99 h 533"/>
              <a:gd name="T60" fmla="*/ 0 w 500"/>
              <a:gd name="T61" fmla="*/ 186 h 533"/>
              <a:gd name="T62" fmla="*/ 0 w 500"/>
              <a:gd name="T63" fmla="*/ 317 h 533"/>
              <a:gd name="T64" fmla="*/ 0 w 500"/>
              <a:gd name="T65" fmla="*/ 444 h 533"/>
              <a:gd name="T66" fmla="*/ 252 w 500"/>
              <a:gd name="T67" fmla="*/ 467 h 533"/>
              <a:gd name="T68" fmla="*/ 18 w 500"/>
              <a:gd name="T69" fmla="*/ 186 h 533"/>
              <a:gd name="T70" fmla="*/ 23 w 500"/>
              <a:gd name="T71" fmla="*/ 181 h 533"/>
              <a:gd name="T72" fmla="*/ 149 w 500"/>
              <a:gd name="T73" fmla="*/ 298 h 533"/>
              <a:gd name="T74" fmla="*/ 18 w 500"/>
              <a:gd name="T75" fmla="*/ 186 h 533"/>
              <a:gd name="T76" fmla="*/ 149 w 500"/>
              <a:gd name="T77" fmla="*/ 317 h 533"/>
              <a:gd name="T78" fmla="*/ 23 w 500"/>
              <a:gd name="T79" fmla="*/ 435 h 533"/>
              <a:gd name="T80" fmla="*/ 18 w 500"/>
              <a:gd name="T81" fmla="*/ 317 h 533"/>
              <a:gd name="T82" fmla="*/ 167 w 500"/>
              <a:gd name="T83" fmla="*/ 298 h 533"/>
              <a:gd name="T84" fmla="*/ 167 w 500"/>
              <a:gd name="T85" fmla="*/ 181 h 533"/>
              <a:gd name="T86" fmla="*/ 292 w 500"/>
              <a:gd name="T87" fmla="*/ 298 h 533"/>
              <a:gd name="T88" fmla="*/ 301 w 500"/>
              <a:gd name="T89" fmla="*/ 123 h 533"/>
              <a:gd name="T90" fmla="*/ 317 w 500"/>
              <a:gd name="T91" fmla="*/ 139 h 533"/>
              <a:gd name="T92" fmla="*/ 285 w 500"/>
              <a:gd name="T93" fmla="*/ 139 h 533"/>
              <a:gd name="T94" fmla="*/ 158 w 500"/>
              <a:gd name="T95" fmla="*/ 123 h 533"/>
              <a:gd name="T96" fmla="*/ 174 w 500"/>
              <a:gd name="T97" fmla="*/ 139 h 533"/>
              <a:gd name="T98" fmla="*/ 142 w 500"/>
              <a:gd name="T99" fmla="*/ 13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0" h="533">
                <a:moveTo>
                  <a:pt x="128" y="59"/>
                </a:moveTo>
                <a:cubicBezTo>
                  <a:pt x="128" y="72"/>
                  <a:pt x="138" y="82"/>
                  <a:pt x="150" y="82"/>
                </a:cubicBezTo>
                <a:lnTo>
                  <a:pt x="305" y="82"/>
                </a:lnTo>
                <a:cubicBezTo>
                  <a:pt x="317" y="82"/>
                  <a:pt x="327" y="72"/>
                  <a:pt x="327" y="59"/>
                </a:cubicBezTo>
                <a:cubicBezTo>
                  <a:pt x="327" y="47"/>
                  <a:pt x="317" y="37"/>
                  <a:pt x="305" y="37"/>
                </a:cubicBezTo>
                <a:lnTo>
                  <a:pt x="264" y="37"/>
                </a:lnTo>
                <a:cubicBezTo>
                  <a:pt x="264" y="17"/>
                  <a:pt x="247" y="0"/>
                  <a:pt x="227" y="0"/>
                </a:cubicBezTo>
                <a:cubicBezTo>
                  <a:pt x="207" y="0"/>
                  <a:pt x="191" y="17"/>
                  <a:pt x="191" y="37"/>
                </a:cubicBezTo>
                <a:lnTo>
                  <a:pt x="150" y="37"/>
                </a:lnTo>
                <a:cubicBezTo>
                  <a:pt x="138" y="37"/>
                  <a:pt x="128" y="47"/>
                  <a:pt x="128" y="59"/>
                </a:cubicBezTo>
                <a:close/>
                <a:moveTo>
                  <a:pt x="405" y="459"/>
                </a:moveTo>
                <a:cubicBezTo>
                  <a:pt x="406" y="461"/>
                  <a:pt x="409" y="462"/>
                  <a:pt x="411" y="462"/>
                </a:cubicBezTo>
                <a:cubicBezTo>
                  <a:pt x="414" y="462"/>
                  <a:pt x="416" y="461"/>
                  <a:pt x="418" y="459"/>
                </a:cubicBezTo>
                <a:cubicBezTo>
                  <a:pt x="421" y="456"/>
                  <a:pt x="421" y="450"/>
                  <a:pt x="418" y="446"/>
                </a:cubicBezTo>
                <a:lnTo>
                  <a:pt x="389" y="417"/>
                </a:lnTo>
                <a:lnTo>
                  <a:pt x="389" y="346"/>
                </a:lnTo>
                <a:cubicBezTo>
                  <a:pt x="389" y="341"/>
                  <a:pt x="385" y="337"/>
                  <a:pt x="380" y="337"/>
                </a:cubicBezTo>
                <a:cubicBezTo>
                  <a:pt x="375" y="337"/>
                  <a:pt x="371" y="341"/>
                  <a:pt x="371" y="346"/>
                </a:cubicBezTo>
                <a:lnTo>
                  <a:pt x="371" y="421"/>
                </a:lnTo>
                <a:cubicBezTo>
                  <a:pt x="371" y="422"/>
                  <a:pt x="371" y="423"/>
                  <a:pt x="371" y="423"/>
                </a:cubicBezTo>
                <a:cubicBezTo>
                  <a:pt x="371" y="423"/>
                  <a:pt x="371" y="424"/>
                  <a:pt x="371" y="424"/>
                </a:cubicBezTo>
                <a:cubicBezTo>
                  <a:pt x="371" y="424"/>
                  <a:pt x="371" y="425"/>
                  <a:pt x="371" y="425"/>
                </a:cubicBezTo>
                <a:cubicBezTo>
                  <a:pt x="371" y="425"/>
                  <a:pt x="372" y="425"/>
                  <a:pt x="37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72" y="427"/>
                  <a:pt x="373" y="427"/>
                  <a:pt x="373" y="428"/>
                </a:cubicBezTo>
                <a:cubicBezTo>
                  <a:pt x="373" y="428"/>
                  <a:pt x="373" y="428"/>
                  <a:pt x="373" y="428"/>
                </a:cubicBezTo>
                <a:lnTo>
                  <a:pt x="405" y="459"/>
                </a:lnTo>
                <a:close/>
                <a:moveTo>
                  <a:pt x="476" y="352"/>
                </a:moveTo>
                <a:cubicBezTo>
                  <a:pt x="458" y="327"/>
                  <a:pt x="432" y="309"/>
                  <a:pt x="402" y="303"/>
                </a:cubicBezTo>
                <a:cubicBezTo>
                  <a:pt x="394" y="302"/>
                  <a:pt x="387" y="301"/>
                  <a:pt x="380" y="301"/>
                </a:cubicBezTo>
                <a:cubicBezTo>
                  <a:pt x="324" y="301"/>
                  <a:pt x="276" y="341"/>
                  <a:pt x="266" y="396"/>
                </a:cubicBezTo>
                <a:cubicBezTo>
                  <a:pt x="254" y="458"/>
                  <a:pt x="295" y="519"/>
                  <a:pt x="358" y="531"/>
                </a:cubicBezTo>
                <a:cubicBezTo>
                  <a:pt x="365" y="533"/>
                  <a:pt x="373" y="533"/>
                  <a:pt x="380" y="533"/>
                </a:cubicBezTo>
                <a:cubicBezTo>
                  <a:pt x="435" y="533"/>
                  <a:pt x="483" y="494"/>
                  <a:pt x="494" y="439"/>
                </a:cubicBezTo>
                <a:cubicBezTo>
                  <a:pt x="500" y="409"/>
                  <a:pt x="493" y="378"/>
                  <a:pt x="476" y="352"/>
                </a:cubicBezTo>
                <a:close/>
                <a:moveTo>
                  <a:pt x="476" y="436"/>
                </a:moveTo>
                <a:lnTo>
                  <a:pt x="476" y="436"/>
                </a:lnTo>
                <a:cubicBezTo>
                  <a:pt x="467" y="482"/>
                  <a:pt x="427" y="515"/>
                  <a:pt x="380" y="515"/>
                </a:cubicBezTo>
                <a:cubicBezTo>
                  <a:pt x="374" y="515"/>
                  <a:pt x="368" y="515"/>
                  <a:pt x="361" y="514"/>
                </a:cubicBezTo>
                <a:cubicBezTo>
                  <a:pt x="308" y="503"/>
                  <a:pt x="273" y="452"/>
                  <a:pt x="284" y="399"/>
                </a:cubicBezTo>
                <a:cubicBezTo>
                  <a:pt x="292" y="353"/>
                  <a:pt x="333" y="319"/>
                  <a:pt x="380" y="319"/>
                </a:cubicBezTo>
                <a:cubicBezTo>
                  <a:pt x="386" y="319"/>
                  <a:pt x="392" y="320"/>
                  <a:pt x="398" y="321"/>
                </a:cubicBezTo>
                <a:cubicBezTo>
                  <a:pt x="424" y="326"/>
                  <a:pt x="446" y="341"/>
                  <a:pt x="461" y="362"/>
                </a:cubicBezTo>
                <a:cubicBezTo>
                  <a:pt x="476" y="384"/>
                  <a:pt x="481" y="410"/>
                  <a:pt x="476" y="436"/>
                </a:cubicBezTo>
                <a:close/>
                <a:moveTo>
                  <a:pt x="243" y="435"/>
                </a:moveTo>
                <a:lnTo>
                  <a:pt x="167" y="435"/>
                </a:lnTo>
                <a:lnTo>
                  <a:pt x="167" y="317"/>
                </a:lnTo>
                <a:lnTo>
                  <a:pt x="286" y="317"/>
                </a:lnTo>
                <a:cubicBezTo>
                  <a:pt x="293" y="310"/>
                  <a:pt x="302" y="304"/>
                  <a:pt x="311" y="298"/>
                </a:cubicBezTo>
                <a:lnTo>
                  <a:pt x="310" y="298"/>
                </a:lnTo>
                <a:lnTo>
                  <a:pt x="310" y="181"/>
                </a:lnTo>
                <a:lnTo>
                  <a:pt x="431" y="181"/>
                </a:lnTo>
                <a:cubicBezTo>
                  <a:pt x="434" y="181"/>
                  <a:pt x="436" y="183"/>
                  <a:pt x="436" y="186"/>
                </a:cubicBezTo>
                <a:lnTo>
                  <a:pt x="436" y="292"/>
                </a:lnTo>
                <a:cubicBezTo>
                  <a:pt x="443" y="295"/>
                  <a:pt x="449" y="298"/>
                  <a:pt x="455" y="302"/>
                </a:cubicBezTo>
                <a:lnTo>
                  <a:pt x="455" y="298"/>
                </a:lnTo>
                <a:lnTo>
                  <a:pt x="455" y="186"/>
                </a:lnTo>
                <a:lnTo>
                  <a:pt x="455" y="123"/>
                </a:lnTo>
                <a:cubicBezTo>
                  <a:pt x="455" y="110"/>
                  <a:pt x="444" y="99"/>
                  <a:pt x="431" y="99"/>
                </a:cubicBezTo>
                <a:lnTo>
                  <a:pt x="23" y="99"/>
                </a:lnTo>
                <a:cubicBezTo>
                  <a:pt x="10" y="99"/>
                  <a:pt x="0" y="110"/>
                  <a:pt x="0" y="123"/>
                </a:cubicBezTo>
                <a:lnTo>
                  <a:pt x="0" y="186"/>
                </a:lnTo>
                <a:lnTo>
                  <a:pt x="0" y="298"/>
                </a:lnTo>
                <a:lnTo>
                  <a:pt x="0" y="317"/>
                </a:lnTo>
                <a:lnTo>
                  <a:pt x="0" y="430"/>
                </a:lnTo>
                <a:lnTo>
                  <a:pt x="0" y="444"/>
                </a:lnTo>
                <a:cubicBezTo>
                  <a:pt x="0" y="457"/>
                  <a:pt x="10" y="467"/>
                  <a:pt x="23" y="467"/>
                </a:cubicBezTo>
                <a:lnTo>
                  <a:pt x="252" y="467"/>
                </a:lnTo>
                <a:cubicBezTo>
                  <a:pt x="247" y="457"/>
                  <a:pt x="245" y="446"/>
                  <a:pt x="243" y="435"/>
                </a:cubicBezTo>
                <a:close/>
                <a:moveTo>
                  <a:pt x="18" y="186"/>
                </a:moveTo>
                <a:lnTo>
                  <a:pt x="18" y="186"/>
                </a:lnTo>
                <a:cubicBezTo>
                  <a:pt x="18" y="183"/>
                  <a:pt x="21" y="181"/>
                  <a:pt x="23" y="181"/>
                </a:cubicBezTo>
                <a:lnTo>
                  <a:pt x="149" y="181"/>
                </a:lnTo>
                <a:lnTo>
                  <a:pt x="149" y="298"/>
                </a:lnTo>
                <a:lnTo>
                  <a:pt x="18" y="298"/>
                </a:lnTo>
                <a:lnTo>
                  <a:pt x="18" y="186"/>
                </a:lnTo>
                <a:close/>
                <a:moveTo>
                  <a:pt x="149" y="317"/>
                </a:moveTo>
                <a:lnTo>
                  <a:pt x="149" y="317"/>
                </a:lnTo>
                <a:lnTo>
                  <a:pt x="149" y="435"/>
                </a:lnTo>
                <a:lnTo>
                  <a:pt x="23" y="435"/>
                </a:lnTo>
                <a:cubicBezTo>
                  <a:pt x="21" y="435"/>
                  <a:pt x="18" y="432"/>
                  <a:pt x="18" y="430"/>
                </a:cubicBezTo>
                <a:lnTo>
                  <a:pt x="18" y="317"/>
                </a:lnTo>
                <a:lnTo>
                  <a:pt x="149" y="317"/>
                </a:lnTo>
                <a:close/>
                <a:moveTo>
                  <a:pt x="167" y="298"/>
                </a:moveTo>
                <a:lnTo>
                  <a:pt x="167" y="298"/>
                </a:lnTo>
                <a:lnTo>
                  <a:pt x="167" y="181"/>
                </a:lnTo>
                <a:lnTo>
                  <a:pt x="292" y="181"/>
                </a:lnTo>
                <a:lnTo>
                  <a:pt x="292" y="298"/>
                </a:lnTo>
                <a:lnTo>
                  <a:pt x="167" y="298"/>
                </a:lnTo>
                <a:close/>
                <a:moveTo>
                  <a:pt x="301" y="123"/>
                </a:moveTo>
                <a:lnTo>
                  <a:pt x="301" y="123"/>
                </a:lnTo>
                <a:cubicBezTo>
                  <a:pt x="310" y="123"/>
                  <a:pt x="317" y="130"/>
                  <a:pt x="317" y="139"/>
                </a:cubicBezTo>
                <a:cubicBezTo>
                  <a:pt x="317" y="148"/>
                  <a:pt x="310" y="155"/>
                  <a:pt x="301" y="155"/>
                </a:cubicBezTo>
                <a:cubicBezTo>
                  <a:pt x="292" y="155"/>
                  <a:pt x="285" y="148"/>
                  <a:pt x="285" y="139"/>
                </a:cubicBezTo>
                <a:cubicBezTo>
                  <a:pt x="285" y="130"/>
                  <a:pt x="292" y="123"/>
                  <a:pt x="301" y="123"/>
                </a:cubicBezTo>
                <a:close/>
                <a:moveTo>
                  <a:pt x="158" y="123"/>
                </a:moveTo>
                <a:lnTo>
                  <a:pt x="158" y="123"/>
                </a:lnTo>
                <a:cubicBezTo>
                  <a:pt x="167" y="123"/>
                  <a:pt x="174" y="130"/>
                  <a:pt x="174" y="139"/>
                </a:cubicBezTo>
                <a:cubicBezTo>
                  <a:pt x="174" y="148"/>
                  <a:pt x="167" y="155"/>
                  <a:pt x="158" y="155"/>
                </a:cubicBezTo>
                <a:cubicBezTo>
                  <a:pt x="149" y="155"/>
                  <a:pt x="142" y="148"/>
                  <a:pt x="142" y="139"/>
                </a:cubicBezTo>
                <a:cubicBezTo>
                  <a:pt x="142" y="130"/>
                  <a:pt x="149" y="123"/>
                  <a:pt x="158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96499" y="4013942"/>
            <a:ext cx="558000" cy="56276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872356" y="3181986"/>
            <a:ext cx="558000" cy="5580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85236" y="2372308"/>
            <a:ext cx="558000" cy="558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905528" y="4849665"/>
            <a:ext cx="558000" cy="5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795" y="1917065"/>
            <a:ext cx="682561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空间复杂度是算法执行时耗费的辅助空间。也用大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/>
              <a:t>表示。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550" y="2432050"/>
            <a:ext cx="7702550" cy="1035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/>
              <a:t>（一）空间复杂度为常数的函数。记为</a:t>
            </a:r>
            <a:r>
              <a:rPr lang="en-US" altLang="zh-CN"/>
              <a:t>O(1)</a:t>
            </a:r>
            <a:endParaRPr lang="en-US" altLang="zh-CN"/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（二）函数辅助空间随输入量变化。有</a:t>
            </a:r>
            <a:r>
              <a:rPr lang="en-US" altLang="zh-CN">
                <a:sym typeface="+mn-ea"/>
              </a:rPr>
              <a:t>O(n)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O(n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（三）递归函数的时间复杂度。</a:t>
            </a:r>
            <a:endParaRPr lang="zh-CN" altLang="en-US"/>
          </a:p>
          <a:p>
            <a:r>
              <a:rPr lang="zh-CN" altLang="en-US"/>
              <a:t>根据递归函数的不同分析就不同。</a:t>
            </a:r>
            <a:endParaRPr lang="zh-CN" altLang="en-US"/>
          </a:p>
          <a:p>
            <a:r>
              <a:rPr lang="zh-CN" altLang="en-US"/>
              <a:t>①识别空间消耗的来源</a:t>
            </a:r>
            <a:endParaRPr lang="zh-CN" altLang="en-US"/>
          </a:p>
          <a:p>
            <a:r>
              <a:rPr lang="zh-CN" altLang="en-US"/>
              <a:t>②分别分析每个来源，合并空间消耗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610" y="5229225"/>
            <a:ext cx="4458335" cy="14890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59880" y="2731135"/>
            <a:ext cx="2277745" cy="687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空间复杂度和空间复杂度面对抉择时，优选时间复杂度！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5229225"/>
            <a:ext cx="2129155" cy="1409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1955" y="458152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空间复杂度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递归深度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*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单次调用空间开销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狼、羊和卷心菜过河游戏。 在一河岸有狼、羊和卷心菜，农夫要将它们渡过河去，但由于他的船太小，每次只能载一样东西。并且，当农夫不在时，狼会把羊吃掉，而羊又会把卷心菜吃掉。问农夫如何将它们安全渡过河去？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523875" y="3244850"/>
            <a:ext cx="80803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游戏规则：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没有农夫看管的时候，狼会吃羊，而羊会吃卷心菜。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试着写出你的方案：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33829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27538" y="1108075"/>
            <a:ext cx="3384550" cy="434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9750" y="980728"/>
            <a:ext cx="8064500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华罗庚先生曾经举了个泡茶的例子，比如，想泡壶茶喝。当时的情况是：开水没有，茶壶茶杯要洗，火生了，茶叶也有了，怎么办？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各道工序用时表：烧开水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洗茶壶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分钟，洗茶杯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分钟，拿茶叶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分钟，泡茶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把水壶灌上凉水，放在火上，在等待水开的时间里，洗茶壶、洗茶杯、拿茶叶，等水开了，泡茶喝。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先做好一些准备工作，洗茶壶茶杯，拿茶叶，一切就绪，灌水烧水，坐待水开了，泡茶喝。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把水壶灌上凉水，放在火上，坐待水开，水开了之后，急急忙忙找茶叶，洗茶壶茶杯，泡茶喝。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804005" y="443737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花的时间不同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一位商人有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枚银元，其中有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枚略轻的是假银元．你能用天平（无砝码）将假银元找出来吗？写出解决这一问题的算法．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46438"/>
            <a:ext cx="2525713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枚银元分别放在天平的两边，如果天平左右不平衡，则轻的那一边就是假银元；如果天平平衡，则进行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取下右边的银元，然后把剩下的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枚银元依次放在右边进行称量，直到天平不平衡，偏轻的那一边就是假银元．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任取两枚银元分别放在天平的两端，如果天平左右不平衡，则轻的那一边是假银元；否则进行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重复执行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，如果前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次天平都平衡，则剩下的那一枚是假银元．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枚银元平均分成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组，每组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先将其中两组放在天平的两边，如果天平左右不平衡，那么假银元就在轻的那一组；如果天平左右平衡，则假银元就在未称量的那一组内．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取出含有假银元的那一组，从中任取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枚银元放在天平左右两边进行称量，如果天平左右不平衡，则轻的那一边是假银元；如果天平左右平衡，则未称的那一枚就是假银元．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杯中放的是牛奶，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杯中放的是水，写出交换两个杯子中液体的算法。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367171"/>
            <a:ext cx="8604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思路：如果想要交换的话必须借助第三个空杯子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杯中的水倒入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写出在有限整数序列中找最大值的算法。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2060848"/>
            <a:ext cx="86042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：假设第一个数就是最大值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：从第二个数开始依次与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相比较，如果发现有大于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的数，就让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等于这个数；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：重复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，直到比完最后一个数；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中放的就是最大数。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写出求三个整数中最小数的算法。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605" y="2060575"/>
            <a:ext cx="5681345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一：假设第一个数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就是最小值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二：让第二个数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三：让第三个数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中放的就是最小值。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755333" y="4508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 助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记思维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导图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920"/>
            <a:ext cx="9143365" cy="4804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703764" y="2463282"/>
            <a:ext cx="417646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在这段算法中，当计算完成后没有给出任何有效结果，对用户来说显然是不满意的，因此不符合算法的输出性特性。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8313" y="1721349"/>
            <a:ext cx="3971925" cy="409342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try2()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 int s=0;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(i%3==0&amp;&amp;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&lt;=1000)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s=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=i+1;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-324544" y="596358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1.5】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50617" y="2112930"/>
            <a:ext cx="3789710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try3()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int n=15;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n%i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("%d\n",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-180528" y="582850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45286" y="2393198"/>
            <a:ext cx="417068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在这段算法中，当进行第一轮循环时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=0,i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又是除数，出现了除数为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的错误，因此不符合算法的可行性特性。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1.6】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7504" y="968546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1.7】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接受用户输入的两个整数，输出它们的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商。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07504" y="1823585"/>
            <a:ext cx="3600400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qu()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int a,b,q;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scanf(“%d,%d”,&amp;a,&amp;b);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q=a/b;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fr-FR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printf("%d\n",q);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1803" y="5566443"/>
            <a:ext cx="7960394" cy="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这个算法是存在问题的，当用户输入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的时候，算法执行就会出错。所以该算法不满足健壮性的设计目标。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86886" y="1429084"/>
            <a:ext cx="5657114" cy="501675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qu1()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a,b,q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(“%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if(b==0)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("The divisor cannot be zero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else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{  q=a/b;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n",q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解题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思路：素数是指只能被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和自身整除的数，在判断一个数是否是素数的时候，通常采用的是这样的方式，假设现在这个数是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，就从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开始，用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，如果余数不为零，就接着用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，……，直到试到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为止，此时余数依然不为零，因此得出结论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是素数。对于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来说，需要试的数的范围就是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2~n-1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，其实算法还可以进行优化，不需要到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，只需要测试到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即可，原因是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是一个分界线，如果在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的话，在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区间里必定会有一个数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h*k=n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，例如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这个数，我们在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之间找到一个数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能够整除它，在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14]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之间就有一个数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3*5=15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。相对应的，如果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区间里找不到能够整除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的数，那么在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这个区间内也肯定没有能整除它的数。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  <a:blipFill rotWithShape="1">
                <a:blip r:embed="rId1"/>
                <a:stretch>
                  <a:fillRect l="-2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0471" y="126876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下面以判断一个大于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的正整数是否为素数这一问题为例，分别采用上述四种方式进行描述。</a:t>
            </a:r>
            <a:endParaRPr lang="zh-CN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1.8】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，要求原一维数组元素保持不变。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保持不变，这样的话就必须开辟一片新的存储空间用来存放逆置后的数组元素，因此定义了一维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，如下表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对应于数组元素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a[n-3] 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856895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1.9】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 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，要求原数组中的数据元素值被改变。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中的数据元素值被改变，这样的话就不需要开辟一片新的存储空间了，此时要关注的问题是如何确保在转置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中元素的过程中不会因为数据的覆盖式写入特点而丢失数据，因此考虑从数组两端开始，一一交换，如下图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132965"/>
            <a:ext cx="1233805" cy="334899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002530" y="1964690"/>
            <a:ext cx="3398520" cy="3482340"/>
            <a:chOff x="6318" y="3018"/>
            <a:chExt cx="5352" cy="5484"/>
          </a:xfrm>
        </p:grpSpPr>
        <p:grpSp>
          <p:nvGrpSpPr>
            <p:cNvPr id="55" name="组合 54"/>
            <p:cNvGrpSpPr/>
            <p:nvPr/>
          </p:nvGrpSpPr>
          <p:grpSpPr>
            <a:xfrm>
              <a:off x="6318" y="3018"/>
              <a:ext cx="5353" cy="5484"/>
              <a:chOff x="6318" y="3018"/>
              <a:chExt cx="5353" cy="5484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7745" y="4543"/>
                <a:ext cx="2510" cy="1149"/>
              </a:xfrm>
              <a:custGeom>
                <a:avLst/>
                <a:gdLst>
                  <a:gd name="connsiteX0" fmla="*/ 0 w 2510"/>
                  <a:gd name="connsiteY0" fmla="*/ 602 h 1149"/>
                  <a:gd name="connsiteX1" fmla="*/ 1276 w 2510"/>
                  <a:gd name="connsiteY1" fmla="*/ 1149 h 1149"/>
                  <a:gd name="connsiteX2" fmla="*/ 2510 w 2510"/>
                  <a:gd name="connsiteY2" fmla="*/ 588 h 1149"/>
                  <a:gd name="connsiteX3" fmla="*/ 1276 w 2510"/>
                  <a:gd name="connsiteY3" fmla="*/ 0 h 1149"/>
                  <a:gd name="connsiteX4" fmla="*/ 0 w 2510"/>
                  <a:gd name="connsiteY4" fmla="*/ 602 h 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" h="1149">
                    <a:moveTo>
                      <a:pt x="0" y="602"/>
                    </a:moveTo>
                    <a:lnTo>
                      <a:pt x="1276" y="1149"/>
                    </a:lnTo>
                    <a:lnTo>
                      <a:pt x="2510" y="588"/>
                    </a:lnTo>
                    <a:lnTo>
                      <a:pt x="1276" y="0"/>
                    </a:lnTo>
                    <a:lnTo>
                      <a:pt x="0" y="60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6956" y="5647"/>
                <a:ext cx="4145" cy="1738"/>
              </a:xfrm>
              <a:custGeom>
                <a:avLst/>
                <a:gdLst>
                  <a:gd name="connsiteX0" fmla="*/ 0 w 4145"/>
                  <a:gd name="connsiteY0" fmla="*/ 846 h 1738"/>
                  <a:gd name="connsiteX1" fmla="*/ 2065 w 4145"/>
                  <a:gd name="connsiteY1" fmla="*/ 1738 h 1738"/>
                  <a:gd name="connsiteX2" fmla="*/ 4145 w 4145"/>
                  <a:gd name="connsiteY2" fmla="*/ 803 h 1738"/>
                  <a:gd name="connsiteX3" fmla="*/ 1993 w 4145"/>
                  <a:gd name="connsiteY3" fmla="*/ 0 h 1738"/>
                  <a:gd name="connsiteX4" fmla="*/ 0 w 4145"/>
                  <a:gd name="connsiteY4" fmla="*/ 846 h 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5" h="1738">
                    <a:moveTo>
                      <a:pt x="0" y="846"/>
                    </a:moveTo>
                    <a:lnTo>
                      <a:pt x="2065" y="1738"/>
                    </a:lnTo>
                    <a:lnTo>
                      <a:pt x="4145" y="803"/>
                    </a:lnTo>
                    <a:lnTo>
                      <a:pt x="1993" y="0"/>
                    </a:lnTo>
                    <a:lnTo>
                      <a:pt x="0" y="84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83" y="3018"/>
                <a:ext cx="1132" cy="2321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32" h="2321">
                    <a:moveTo>
                      <a:pt x="1111" y="0"/>
                    </a:moveTo>
                    <a:lnTo>
                      <a:pt x="1129" y="30"/>
                    </a:lnTo>
                    <a:lnTo>
                      <a:pt x="1132" y="35"/>
                    </a:lnTo>
                    <a:lnTo>
                      <a:pt x="1132" y="2312"/>
                    </a:lnTo>
                    <a:lnTo>
                      <a:pt x="1129" y="2313"/>
                    </a:lnTo>
                    <a:lnTo>
                      <a:pt x="1111" y="2321"/>
                    </a:lnTo>
                    <a:lnTo>
                      <a:pt x="0" y="1836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FE98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7149" y="5129"/>
                <a:ext cx="1866" cy="174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66" h="1745">
                    <a:moveTo>
                      <a:pt x="568" y="0"/>
                    </a:moveTo>
                    <a:lnTo>
                      <a:pt x="1846" y="558"/>
                    </a:lnTo>
                    <a:lnTo>
                      <a:pt x="1863" y="550"/>
                    </a:lnTo>
                    <a:lnTo>
                      <a:pt x="1866" y="549"/>
                    </a:lnTo>
                    <a:lnTo>
                      <a:pt x="1866" y="1736"/>
                    </a:lnTo>
                    <a:lnTo>
                      <a:pt x="1863" y="1738"/>
                    </a:lnTo>
                    <a:lnTo>
                      <a:pt x="1846" y="1745"/>
                    </a:lnTo>
                    <a:lnTo>
                      <a:pt x="0" y="939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5996E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6318" y="6472"/>
                <a:ext cx="2697" cy="203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97" h="2030">
                    <a:moveTo>
                      <a:pt x="587" y="0"/>
                    </a:moveTo>
                    <a:lnTo>
                      <a:pt x="2677" y="912"/>
                    </a:lnTo>
                    <a:lnTo>
                      <a:pt x="2694" y="905"/>
                    </a:lnTo>
                    <a:lnTo>
                      <a:pt x="2697" y="903"/>
                    </a:lnTo>
                    <a:lnTo>
                      <a:pt x="2697" y="2022"/>
                    </a:lnTo>
                    <a:lnTo>
                      <a:pt x="2694" y="2024"/>
                    </a:lnTo>
                    <a:lnTo>
                      <a:pt x="2677" y="2030"/>
                    </a:lnTo>
                    <a:lnTo>
                      <a:pt x="1" y="970"/>
                    </a:lnTo>
                    <a:lnTo>
                      <a:pt x="0" y="970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6D8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015" y="3053"/>
                <a:ext cx="1090" cy="2277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90" h="2277">
                    <a:moveTo>
                      <a:pt x="0" y="0"/>
                    </a:moveTo>
                    <a:lnTo>
                      <a:pt x="1090" y="1802"/>
                    </a:lnTo>
                    <a:lnTo>
                      <a:pt x="0" y="2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31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9015" y="5130"/>
                <a:ext cx="1824" cy="173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4" h="1736">
                    <a:moveTo>
                      <a:pt x="1256" y="0"/>
                    </a:moveTo>
                    <a:lnTo>
                      <a:pt x="1824" y="939"/>
                    </a:lnTo>
                    <a:lnTo>
                      <a:pt x="0" y="1736"/>
                    </a:lnTo>
                    <a:lnTo>
                      <a:pt x="0" y="548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rgbClr val="1A69D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9015" y="6472"/>
                <a:ext cx="2656" cy="2022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6" h="2022">
                    <a:moveTo>
                      <a:pt x="2068" y="0"/>
                    </a:moveTo>
                    <a:lnTo>
                      <a:pt x="2655" y="970"/>
                    </a:lnTo>
                    <a:lnTo>
                      <a:pt x="2656" y="970"/>
                    </a:lnTo>
                    <a:lnTo>
                      <a:pt x="0" y="2022"/>
                    </a:lnTo>
                    <a:lnTo>
                      <a:pt x="0" y="903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2B987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107" y="7385"/>
                <a:ext cx="25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>
                    <a:sym typeface="+mn-ea"/>
                  </a:rPr>
                  <a:t>算</a:t>
                </a:r>
                <a:r>
                  <a:rPr lang="en-US" altLang="zh-CN">
                    <a:sym typeface="+mn-ea"/>
                  </a:rPr>
                  <a:t>           </a:t>
                </a:r>
                <a:r>
                  <a:rPr lang="zh-CN" altLang="en-US">
                    <a:sym typeface="+mn-ea"/>
                  </a:rPr>
                  <a:t>法</a:t>
                </a: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654" y="5692"/>
              <a:ext cx="37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互联网</a:t>
              </a:r>
              <a:r>
                <a:rPr lang="en-US" altLang="zh-CN">
                  <a:sym typeface="+mn-ea"/>
                </a:rPr>
                <a:t>   </a:t>
              </a:r>
              <a:r>
                <a:rPr lang="zh-CN" altLang="en-US">
                  <a:sym typeface="+mn-ea"/>
                </a:rPr>
                <a:t>社交媒体</a:t>
              </a:r>
              <a:endParaRPr lang="zh-CN" altLang="en-US"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314" y="4031"/>
              <a:ext cx="364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人工智能</a:t>
              </a:r>
              <a:r>
                <a:rPr lang="en-US" altLang="zh-CN">
                  <a:sym typeface="+mn-ea"/>
                </a:rPr>
                <a:t>  </a:t>
              </a:r>
              <a:r>
                <a:rPr lang="zh-CN" altLang="en-US">
                  <a:sym typeface="+mn-ea"/>
                </a:rPr>
                <a:t>机器学习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7405" y="5805170"/>
            <a:ext cx="2313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算法是我们解决问题采用</a:t>
            </a:r>
            <a:r>
              <a:rPr lang="zh-CN" altLang="en-US">
                <a:sym typeface="+mn-ea"/>
              </a:rPr>
              <a:t>的方法和</a:t>
            </a:r>
            <a:r>
              <a:rPr lang="zh-CN" altLang="en-US">
                <a:sym typeface="+mn-ea"/>
              </a:rPr>
              <a:t>步骤！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2135" y="5666740"/>
            <a:ext cx="231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算法是当前程序世界的灵魂</a:t>
            </a:r>
            <a:r>
              <a:rPr lang="zh-CN" altLang="en-US">
                <a:sym typeface="+mn-ea"/>
              </a:rPr>
              <a:t>和血肉！重要性</a:t>
            </a:r>
            <a:r>
              <a:rPr lang="zh-CN" altLang="en-US">
                <a:sym typeface="+mn-ea"/>
              </a:rPr>
              <a:t>不言而喻。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</a:t>
            </a:r>
            <a:r>
              <a:rPr lang="zh-CN" altLang="en-US">
                <a:sym typeface="+mn-ea"/>
              </a:rPr>
              <a:t>出辗转</a:t>
            </a:r>
            <a:r>
              <a:rPr lang="zh-CN" altLang="en-US">
                <a:sym typeface="+mn-ea"/>
              </a:rPr>
              <a:t>相除法！</a:t>
            </a:r>
            <a:endParaRPr lang="zh-CN" altLang="en-US"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23665" y="3573145"/>
            <a:ext cx="863600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2061210"/>
            <a:ext cx="3564255" cy="25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45" y="4645025"/>
            <a:ext cx="307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公元前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年《几何</a:t>
            </a:r>
            <a:r>
              <a:rPr lang="zh-CN" altLang="en-US">
                <a:sym typeface="+mn-ea"/>
              </a:rPr>
              <a:t>原本》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8670" y="4676140"/>
            <a:ext cx="2517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魏晋时期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《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九章算术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》</a:t>
            </a:r>
            <a:endParaRPr lang="en-US" altLang="zh-CN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042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提出</a:t>
            </a:r>
            <a:r>
              <a:rPr lang="zh-CN" altLang="en-US">
                <a:sym typeface="+mn-ea"/>
              </a:rPr>
              <a:t>割圆法！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16810"/>
          <a:stretch>
            <a:fillRect/>
          </a:stretch>
        </p:blipFill>
        <p:spPr>
          <a:xfrm>
            <a:off x="5003800" y="2029460"/>
            <a:ext cx="3951605" cy="256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773" y="1420617"/>
            <a:ext cx="4472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算法对计算机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专业个人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而言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895" y="2132965"/>
            <a:ext cx="7468870" cy="838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程序设计能力</a:t>
            </a:r>
            <a:r>
              <a:rPr lang="zh-CN" altLang="en-US">
                <a:sym typeface="+mn-ea"/>
              </a:rPr>
              <a:t>：强悍的程序设计能力是计算机专业人必要素质。程序设计离不开对算法的</a:t>
            </a:r>
            <a:r>
              <a:rPr lang="zh-CN" altLang="en-US">
                <a:sym typeface="+mn-ea"/>
              </a:rPr>
              <a:t>理解。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</a:t>
            </a:r>
            <a:r>
              <a:rPr lang="en-US" altLang="zh-CN" b="1">
                <a:sym typeface="+mn-ea"/>
              </a:rPr>
              <a:t>=</a:t>
            </a:r>
            <a:r>
              <a:rPr lang="zh-CN" altLang="en-US" b="1">
                <a:sym typeface="+mn-ea"/>
              </a:rPr>
              <a:t>数据结构＋算法</a:t>
            </a:r>
            <a:endParaRPr lang="zh-CN" altLang="en-US" b="1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学习算法目的：设计高效的程序。时间，空间的极致利用。</a:t>
            </a:r>
            <a:endParaRPr lang="en-US" altLang="zh-CN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019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算法策略</a:t>
            </a:r>
            <a:endParaRPr lang="zh-CN" altLang="en-US" b="1"/>
          </a:p>
        </p:txBody>
      </p:sp>
      <p:sp>
        <p:nvSpPr>
          <p:cNvPr id="7" name="左右箭头 6"/>
          <p:cNvSpPr/>
          <p:nvPr/>
        </p:nvSpPr>
        <p:spPr>
          <a:xfrm>
            <a:off x="2700020" y="4076700"/>
            <a:ext cx="791845" cy="28829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8130" y="4509135"/>
            <a:ext cx="1284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分治</a:t>
            </a:r>
            <a:endParaRPr lang="zh-CN" altLang="en-US" b="1"/>
          </a:p>
          <a:p>
            <a:r>
              <a:rPr lang="zh-CN" altLang="en-US" b="1"/>
              <a:t>回溯</a:t>
            </a:r>
            <a:endParaRPr lang="zh-CN" altLang="en-US" b="1"/>
          </a:p>
          <a:p>
            <a:r>
              <a:rPr lang="zh-CN" altLang="en-US" b="1"/>
              <a:t>动态</a:t>
            </a:r>
            <a:r>
              <a:rPr lang="zh-CN" altLang="en-US" b="1"/>
              <a:t>规划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3775710" y="4509135"/>
            <a:ext cx="1560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空城计</a:t>
            </a:r>
            <a:endParaRPr lang="zh-CN" altLang="en-US" b="1"/>
          </a:p>
          <a:p>
            <a:r>
              <a:rPr lang="zh-CN" altLang="en-US" b="1"/>
              <a:t>美人计</a:t>
            </a:r>
            <a:endParaRPr lang="zh-CN" altLang="en-US" b="1"/>
          </a:p>
          <a:p>
            <a:r>
              <a:rPr lang="zh-CN" altLang="en-US" b="1"/>
              <a:t>调虎离山</a:t>
            </a:r>
            <a:r>
              <a:rPr lang="zh-CN" altLang="en-US" b="1"/>
              <a:t>计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77571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孙子兵法</a:t>
            </a:r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5292090" y="3644900"/>
            <a:ext cx="2276475" cy="1857375"/>
          </a:xfrm>
          <a:prstGeom prst="rect">
            <a:avLst/>
          </a:prstGeom>
        </p:spPr>
      </p:pic>
      <p:sp>
        <p:nvSpPr>
          <p:cNvPr id="13" name="文本框 12" descr="7b0a2020202022776f7264617274223a2022220a7d0a"/>
          <p:cNvSpPr txBox="1"/>
          <p:nvPr/>
        </p:nvSpPr>
        <p:spPr>
          <a:xfrm>
            <a:off x="5940425" y="5502275"/>
            <a:ext cx="2177415" cy="3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r>
              <a:rPr lang="zh-CN" altLang="en-US" b="1">
                <a:ln w="2540">
                  <a:solidFill>
                    <a:srgbClr val="EB8080"/>
                  </a:solidFill>
                </a:ln>
                <a:solidFill>
                  <a:srgbClr val="9EC3E6"/>
                </a:solidFill>
                <a:effectLst>
                  <a:innerShdw blurRad="6350" dist="50800" dir="13500000">
                    <a:prstClr val="black">
                      <a:alpha val="50000"/>
                    </a:prstClr>
                  </a:innerShdw>
                </a:effectLst>
                <a:latin typeface="汉仪综艺体简" panose="02010600000101010101" charset="-122"/>
                <a:ea typeface="汉仪综艺体简" panose="02010600000101010101" charset="-122"/>
                <a:sym typeface="+mn-ea"/>
              </a:rPr>
              <a:t>时间，空间！！！</a:t>
            </a:r>
            <a:endParaRPr lang="zh-CN" altLang="en-US" b="1">
              <a:ln w="2540">
                <a:solidFill>
                  <a:srgbClr val="EB8080"/>
                </a:solidFill>
              </a:ln>
              <a:solidFill>
                <a:srgbClr val="9EC3E6"/>
              </a:solidFill>
              <a:effectLst>
                <a:innerShdw blurRad="6350" dist="50800" dir="13500000">
                  <a:prstClr val="black">
                    <a:alpha val="50000"/>
                  </a:prstClr>
                </a:innerShdw>
              </a:effectLst>
              <a:latin typeface="汉仪综艺体简" panose="02010600000101010101" charset="-122"/>
              <a:ea typeface="汉仪综艺体简" panose="02010600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算法的如何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7675" y="5258435"/>
            <a:ext cx="4568190" cy="7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算法的设计是不断对问题的推敲和研究！从中积累经验并不断对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经验总结，算法的理论也只能从这个过程中去消化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和体会。</a:t>
            </a:r>
            <a:endParaRPr lang="zh-CN" altLang="en-US">
              <a:ln>
                <a:solidFill>
                  <a:schemeClr val="tx1"/>
                </a:solidFill>
              </a:ln>
              <a:sym typeface="+mn-ea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106680" y="3399155"/>
            <a:ext cx="1357630" cy="43688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410" y="3451225"/>
            <a:ext cx="1158875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提出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509395" y="3500755"/>
            <a:ext cx="375920" cy="1854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1938020" y="3374390"/>
            <a:ext cx="1374775" cy="489585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2790" y="3451225"/>
            <a:ext cx="1250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推敲</a:t>
            </a:r>
            <a:r>
              <a:rPr lang="zh-CN" altLang="en-US" sz="1400"/>
              <a:t>解析问题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3650615" y="2722880"/>
            <a:ext cx="3168015" cy="18726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8905" y="301053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8905" y="386397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660" y="3082925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10660" y="3931920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5306695" y="3082925"/>
            <a:ext cx="698500" cy="11525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9175" y="3423920"/>
            <a:ext cx="5975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13780" y="34918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894195" y="3509645"/>
            <a:ext cx="439420" cy="2387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6" name="流程图: 终止 25"/>
          <p:cNvSpPr/>
          <p:nvPr/>
        </p:nvSpPr>
        <p:spPr>
          <a:xfrm>
            <a:off x="7380605" y="3406140"/>
            <a:ext cx="1098550" cy="42164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75220" y="3451225"/>
            <a:ext cx="91757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解决问题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3371215" y="3514725"/>
            <a:ext cx="242570" cy="171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545" y="2219960"/>
            <a:ext cx="6845935" cy="250253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923405" y="4702175"/>
            <a:ext cx="457200" cy="5988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680" y="4816475"/>
            <a:ext cx="2936875" cy="779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举例：用分治算法</a:t>
            </a:r>
            <a:r>
              <a:rPr lang="zh-CN" altLang="en-US"/>
              <a:t>解决</a:t>
            </a:r>
            <a:endParaRPr lang="zh-CN" altLang="en-US"/>
          </a:p>
          <a:p>
            <a:r>
              <a:rPr lang="zh-CN" altLang="en-US"/>
              <a:t>二分查找到峰值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动态规划数组上的应用到二叉树上的</a:t>
            </a:r>
            <a:r>
              <a:rPr lang="zh-CN" altLang="en-US"/>
              <a:t>应用。</a:t>
            </a:r>
            <a:endParaRPr lang="zh-CN" altLang="en-US"/>
          </a:p>
          <a:p>
            <a:r>
              <a:rPr lang="zh-CN" altLang="en-US"/>
              <a:t>举例</a:t>
            </a:r>
            <a:r>
              <a:rPr lang="en-US" altLang="zh-CN"/>
              <a:t>pow</a:t>
            </a:r>
            <a:r>
              <a:rPr lang="zh-CN" altLang="en-US"/>
              <a:t>函数的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6362" y="1420617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本课程的参考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资料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3429000"/>
            <a:ext cx="4976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[1]</a:t>
            </a:r>
            <a:r>
              <a:rPr lang="zh-CN" altLang="en-US"/>
              <a:t>屈婉玲</a:t>
            </a:r>
            <a:r>
              <a:rPr lang="en-US" altLang="zh-CN"/>
              <a:t>. (2016). #i{</a:t>
            </a:r>
            <a:r>
              <a:rPr lang="zh-CN" altLang="en-US"/>
              <a:t>算法设计与分析</a:t>
            </a:r>
            <a:r>
              <a:rPr lang="en-US" altLang="zh-CN"/>
              <a:t>.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</a:t>
            </a:r>
            <a:r>
              <a:rPr lang="en-US" altLang="zh-CN"/>
              <a:t>}. </a:t>
            </a:r>
            <a:r>
              <a:rPr lang="zh-CN" altLang="en-US"/>
              <a:t>清华大学出版社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240" y="1885950"/>
            <a:ext cx="109728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40" y="4157345"/>
            <a:ext cx="1125855" cy="1492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3260" y="5733415"/>
            <a:ext cx="4946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[2]</a:t>
            </a:r>
            <a:r>
              <a:rPr lang="zh-CN" altLang="en-US"/>
              <a:t>陈屹</a:t>
            </a:r>
            <a:r>
              <a:rPr lang="en-US" altLang="zh-CN"/>
              <a:t>. (2020). #i{</a:t>
            </a:r>
            <a:r>
              <a:rPr lang="zh-CN" altLang="en-US"/>
              <a:t>算法</a:t>
            </a:r>
            <a:r>
              <a:rPr lang="en-US" altLang="zh-CN"/>
              <a:t>python</a:t>
            </a:r>
            <a:r>
              <a:rPr lang="zh-CN" altLang="en-US"/>
              <a:t>语言实现</a:t>
            </a:r>
            <a:r>
              <a:rPr lang="en-US" altLang="zh-CN"/>
              <a:t>}. </a:t>
            </a:r>
            <a:r>
              <a:rPr lang="zh-CN" altLang="en-US"/>
              <a:t>中国</a:t>
            </a:r>
            <a:r>
              <a:rPr lang="zh-CN" altLang="en-US"/>
              <a:t>水利水电出版社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651500" y="3429000"/>
            <a:ext cx="3263265" cy="6515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600">
                <a:hlinkClick r:id="rId3"/>
              </a:rPr>
              <a:t>题库 </a:t>
            </a:r>
            <a:r>
              <a:rPr lang="en-US" altLang="zh-CN" sz="1600">
                <a:hlinkClick r:id="rId3"/>
              </a:rPr>
              <a:t>- </a:t>
            </a:r>
            <a:r>
              <a:rPr lang="zh-CN" altLang="en-US" sz="1600">
                <a:hlinkClick r:id="rId3"/>
              </a:rPr>
              <a:t>力扣 </a:t>
            </a:r>
            <a:r>
              <a:rPr lang="en-US" altLang="zh-CN" sz="1600">
                <a:hlinkClick r:id="rId3"/>
              </a:rPr>
              <a:t>(LeetCode) </a:t>
            </a:r>
            <a:r>
              <a:rPr lang="zh-CN" altLang="en-US" sz="1600">
                <a:hlinkClick r:id="rId3"/>
              </a:rPr>
              <a:t>全球极客挚爱的技术成长平台</a:t>
            </a:r>
            <a:endParaRPr lang="zh-CN" altLang="en-US" sz="1600">
              <a:hlinkClick r:id="rId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9755" y="3933190"/>
            <a:ext cx="3352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https://leetcode.cn/problemset/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0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7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8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9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20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1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2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3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4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5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6.xml><?xml version="1.0" encoding="utf-8"?>
<p:tagLst xmlns:p="http://schemas.openxmlformats.org/presentationml/2006/main">
  <p:tag name="TABLE_ENDDRAG_ORIGIN_RECT" val="676*80"/>
  <p:tag name="TABLE_ENDDRAG_RECT" val="31*372*676*80"/>
</p:tagLst>
</file>

<file path=ppt/tags/tag27.xml><?xml version="1.0" encoding="utf-8"?>
<p:tagLst xmlns:p="http://schemas.openxmlformats.org/presentationml/2006/main">
  <p:tag name="resource_record_key" val="{&quot;12&quot;:[19983201]}"/>
</p:tagLst>
</file>

<file path=ppt/tags/tag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7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8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9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：www.1ppt.com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7666</Words>
  <Application>WPS 演示</Application>
  <PresentationFormat>全屏显示(4:3)</PresentationFormat>
  <Paragraphs>734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76" baseType="lpstr">
      <vt:lpstr>Arial</vt:lpstr>
      <vt:lpstr>宋体</vt:lpstr>
      <vt:lpstr>Wingdings</vt:lpstr>
      <vt:lpstr>Calibri</vt:lpstr>
      <vt:lpstr>华文细黑</vt:lpstr>
      <vt:lpstr>MS UI Gothic</vt:lpstr>
      <vt:lpstr>方正正大黑简体</vt:lpstr>
      <vt:lpstr>黑体</vt:lpstr>
      <vt:lpstr>Verdana</vt:lpstr>
      <vt:lpstr>楷体</vt:lpstr>
      <vt:lpstr>微软雅黑</vt:lpstr>
      <vt:lpstr>隶书</vt:lpstr>
      <vt:lpstr>Helvetica Neue</vt:lpstr>
      <vt:lpstr>Wingdings</vt:lpstr>
      <vt:lpstr>汉仪综艺体简</vt:lpstr>
      <vt:lpstr>Tahoma</vt:lpstr>
      <vt:lpstr>Arial Unicode MS</vt:lpstr>
      <vt:lpstr>Times New Roman</vt:lpstr>
      <vt:lpstr>Arial</vt:lpstr>
      <vt:lpstr>Cambria Math</vt:lpstr>
      <vt:lpstr>Miss Sweetie</vt:lpstr>
      <vt:lpstr>汉仪雅酷黑简</vt:lpstr>
      <vt:lpstr>第一PPT模板网：www.1ppt.com</vt:lpstr>
      <vt:lpstr>第一PPT：www.1ppt.com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时间矿泉水</cp:lastModifiedBy>
  <cp:revision>396</cp:revision>
  <dcterms:created xsi:type="dcterms:W3CDTF">2010-09-23T08:30:00Z</dcterms:created>
  <dcterms:modified xsi:type="dcterms:W3CDTF">2025-10-30T09:34:02Z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">
    <vt:lpwstr>www.1ppt.com</vt:lpwstr>
  </property>
  <property fmtid="{D5CDD505-2E9C-101B-9397-08002B2CF9AE}" pid="3" name="ICV">
    <vt:lpwstr>8D5676E1F66A40509425D63AB76A5F9C_12</vt:lpwstr>
  </property>
  <property fmtid="{D5CDD505-2E9C-101B-9397-08002B2CF9AE}" pid="4" name="KSOProductBuildVer">
    <vt:lpwstr>2052-12.1.0.23125</vt:lpwstr>
  </property>
</Properties>
</file>