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9"/>
  </p:handoutMasterIdLst>
  <p:sldIdLst>
    <p:sldId id="351" r:id="rId3"/>
    <p:sldId id="369" r:id="rId5"/>
    <p:sldId id="258" r:id="rId6"/>
    <p:sldId id="257" r:id="rId7"/>
    <p:sldId id="370" r:id="rId8"/>
    <p:sldId id="371" r:id="rId9"/>
    <p:sldId id="259" r:id="rId10"/>
    <p:sldId id="374" r:id="rId11"/>
    <p:sldId id="375" r:id="rId12"/>
    <p:sldId id="377" r:id="rId13"/>
    <p:sldId id="378" r:id="rId14"/>
    <p:sldId id="379" r:id="rId15"/>
    <p:sldId id="380" r:id="rId16"/>
    <p:sldId id="376" r:id="rId17"/>
    <p:sldId id="383" r:id="rId18"/>
    <p:sldId id="384" r:id="rId19"/>
    <p:sldId id="381" r:id="rId20"/>
    <p:sldId id="266" r:id="rId21"/>
    <p:sldId id="284" r:id="rId22"/>
    <p:sldId id="366" r:id="rId23"/>
    <p:sldId id="362" r:id="rId24"/>
    <p:sldId id="361" r:id="rId25"/>
    <p:sldId id="285" r:id="rId26"/>
    <p:sldId id="286" r:id="rId27"/>
    <p:sldId id="287" r:id="rId28"/>
    <p:sldId id="401" r:id="rId29"/>
    <p:sldId id="402" r:id="rId30"/>
    <p:sldId id="288" r:id="rId31"/>
    <p:sldId id="386" r:id="rId32"/>
    <p:sldId id="389" r:id="rId33"/>
    <p:sldId id="390" r:id="rId34"/>
    <p:sldId id="391" r:id="rId35"/>
    <p:sldId id="393" r:id="rId36"/>
    <p:sldId id="404" r:id="rId37"/>
    <p:sldId id="394" r:id="rId38"/>
    <p:sldId id="399" r:id="rId39"/>
    <p:sldId id="354" r:id="rId40"/>
    <p:sldId id="400" r:id="rId41"/>
    <p:sldId id="292" r:id="rId42"/>
    <p:sldId id="367" r:id="rId43"/>
    <p:sldId id="368" r:id="rId44"/>
    <p:sldId id="355" r:id="rId45"/>
    <p:sldId id="405" r:id="rId46"/>
    <p:sldId id="301" r:id="rId47"/>
    <p:sldId id="305" r:id="rId48"/>
    <p:sldId id="306" r:id="rId49"/>
    <p:sldId id="356" r:id="rId50"/>
    <p:sldId id="357" r:id="rId51"/>
    <p:sldId id="313" r:id="rId52"/>
    <p:sldId id="358" r:id="rId53"/>
    <p:sldId id="318" r:id="rId54"/>
    <p:sldId id="319" r:id="rId55"/>
    <p:sldId id="328" r:id="rId56"/>
    <p:sldId id="359" r:id="rId57"/>
    <p:sldId id="360" r:id="rId5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5" userDrawn="1">
          <p15:clr>
            <a:srgbClr val="A4A3A4"/>
          </p15:clr>
        </p15:guide>
        <p15:guide id="2" pos="273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FF33CC"/>
    <a:srgbClr val="FF3399"/>
    <a:srgbClr val="0066FF"/>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8" autoAdjust="0"/>
    <p:restoredTop sz="95126" autoAdjust="0"/>
  </p:normalViewPr>
  <p:slideViewPr>
    <p:cSldViewPr showGuides="1">
      <p:cViewPr varScale="1">
        <p:scale>
          <a:sx n="115" d="100"/>
          <a:sy n="115" d="100"/>
        </p:scale>
        <p:origin x="702" y="84"/>
      </p:cViewPr>
      <p:guideLst>
        <p:guide orient="horz" pos="2175"/>
        <p:guide pos="273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commentAuthors" Target="commentAuthors.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handoutMaster" Target="handoutMasters/handoutMaster1.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image" Target="../media/image20.wmf"/><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Times New Roman" panose="02020603050405020304" pitchFamily="18" charset="0"/>
              <a:cs typeface="Times New Roman" panose="02020603050405020304" pitchFamily="18"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latin typeface="Times New Roman" panose="02020603050405020304" pitchFamily="18" charset="0"/>
                <a:cs typeface="Times New Roman" panose="02020603050405020304" pitchFamily="18" charset="0"/>
              </a:rPr>
            </a:fld>
            <a:endParaRPr lang="zh-CN" altLang="en-US">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latin typeface="Times New Roman" panose="02020603050405020304" pitchFamily="18" charset="0"/>
                <a:cs typeface="Times New Roman" panose="02020603050405020304" pitchFamily="18" charset="0"/>
              </a:rPr>
            </a:fld>
            <a:endParaRPr lang="zh-CN" altLang="en-US">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cs typeface="Times New Roman" panose="02020603050405020304" pitchFamily="18"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cs typeface="Times New Roman" panose="02020603050405020304" pitchFamily="18"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cs typeface="Times New Roman" panose="02020603050405020304" pitchFamily="18"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cs typeface="Times New Roman" panose="02020603050405020304" pitchFamily="18"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2B77D7-7E25-4CE3-BF47-E2862375ED7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幻灯片图像占位符 1"/>
          <p:cNvSpPr>
            <a:spLocks noGrp="1" noRot="1" noChangeAspect="1" noTextEdit="1"/>
          </p:cNvSpPr>
          <p:nvPr>
            <p:ph type="sldImg"/>
          </p:nvPr>
        </p:nvSpPr>
        <p:spPr/>
      </p:sp>
      <p:sp>
        <p:nvSpPr>
          <p:cNvPr id="9219" name="备注占位符 2"/>
          <p:cNvSpPr>
            <a:spLocks noGrp="1"/>
          </p:cNvSpPr>
          <p:nvPr>
            <p:ph type="body" idx="1"/>
          </p:nvPr>
        </p:nvSpPr>
        <p:spPr/>
        <p:txBody>
          <a:bodyPr wrap="square" lIns="91440" tIns="45720" rIns="91440" bIns="45720" anchor="ctr" anchorCtr="0"/>
          <a:p>
            <a:pPr lvl="0"/>
            <a:r>
              <a:rPr lang="zh-CN" altLang="en-US" dirty="0"/>
              <a:t>来我们把我们的数据元素构建成一个大顶堆，直观的感受一下堆，猛的一看就是一个二叉树嘛。但是仔细一看我们发现每一个子节点的值都没有父节点的值大。此树我们就可以称为一个堆。</a:t>
            </a:r>
            <a:endParaRPr lang="zh-CN" altLang="en-US" dirty="0"/>
          </a:p>
        </p:txBody>
      </p:sp>
      <p:sp>
        <p:nvSpPr>
          <p:cNvPr id="92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p:sp>
      <p:sp>
        <p:nvSpPr>
          <p:cNvPr id="11267" name="备注占位符 2"/>
          <p:cNvSpPr>
            <a:spLocks noGrp="1"/>
          </p:cNvSpPr>
          <p:nvPr>
            <p:ph type="body" idx="1"/>
          </p:nvPr>
        </p:nvSpPr>
        <p:spPr/>
        <p:txBody>
          <a:bodyPr wrap="square" lIns="91440" tIns="45720" rIns="91440" bIns="45720" anchor="ctr" anchorCtr="0"/>
          <a:p>
            <a:pPr lvl="0"/>
            <a:r>
              <a:rPr lang="zh-CN" altLang="en-US" dirty="0"/>
              <a:t>如果我们把一个大顶堆按照从顶到下，从左到右放到一个数组中。用数组的索引当作节点</a:t>
            </a:r>
            <a:r>
              <a:rPr lang="en-US" altLang="zh-CN" dirty="0"/>
              <a:t>ID</a:t>
            </a:r>
            <a:r>
              <a:rPr lang="zh-CN" altLang="en-US" dirty="0"/>
              <a:t>用二叉树的性质来验证，发现依然可以使用二叉树的性质来搜索左右节点和父节点。因此我们完全可以用数组来用堆。同学们现在是不是有点懵怎么还是在数组里面。虽然是数组但是我们完全是不同的数据结构。不用管它实现的具体形式，只要方便好用即可，这也是计算机工程人所追求的简洁。</a:t>
            </a:r>
            <a:endParaRPr lang="zh-CN" altLang="en-US"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p:txBody>
          <a:bodyPr wrap="square" lIns="91440" tIns="45720" rIns="91440" bIns="45720" anchor="ctr" anchorCtr="0"/>
          <a:p>
            <a:pPr lvl="0"/>
            <a:r>
              <a:rPr lang="zh-CN" altLang="en-US" dirty="0"/>
              <a:t>我们采用方法是逐个节点插入，通过比较子节点与父节点的值来判断是否交换值，从而满足大顶堆性质。可能有的同学会问我们是在一个已经存在的堆结构上插入，但是数组中没有这个结构该怎么插入呢？同学们我们是有 这样的一个前提堆只有一个元素的时候就是大顶堆，所以我们可以在这个基础之上进行逐个插入。来看看我们具体的做法，</a:t>
            </a:r>
            <a:r>
              <a:rPr lang="en-US" altLang="zh-CN" dirty="0"/>
              <a:t>18</a:t>
            </a:r>
            <a:r>
              <a:rPr lang="zh-CN" altLang="en-US" dirty="0"/>
              <a:t>这个子节点插入之后我们通过与父节点进行比较发现其值比父节点大，不满足其大顶堆的性质，然后我们将其进行交换。</a:t>
            </a:r>
            <a:endParaRPr lang="zh-CN" altLang="en-US" dirty="0"/>
          </a:p>
        </p:txBody>
      </p:sp>
      <p:sp>
        <p:nvSpPr>
          <p:cNvPr id="13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p:txBody>
          <a:bodyPr wrap="square" lIns="91440" tIns="45720" rIns="91440" bIns="45720" anchor="ctr" anchorCtr="0"/>
          <a:p>
            <a:pPr lvl="0"/>
            <a:r>
              <a:rPr lang="zh-CN" altLang="en-US" dirty="0"/>
              <a:t>我们把刚才的思想用代码和流程图表示，直观的感受。首先就是判断数组的长度是否等于</a:t>
            </a:r>
            <a:r>
              <a:rPr lang="en-US" altLang="zh-CN" dirty="0"/>
              <a:t>1</a:t>
            </a:r>
            <a:r>
              <a:rPr lang="zh-CN" altLang="en-US" dirty="0"/>
              <a:t>如果是则直接返回结果，如果不是，我们则是从第二个节点开始插入，因为第一个节点已经是一个大顶堆了，所以 </a:t>
            </a:r>
            <a:r>
              <a:rPr lang="en-US" altLang="zh-CN" dirty="0"/>
              <a:t>k = 1 ,</a:t>
            </a:r>
            <a:r>
              <a:rPr lang="zh-CN" altLang="en-US" dirty="0"/>
              <a:t>此时我们进入一个循环，进入循环之后表示我们从底往上进行子节点与父节点的值比较，不满足堆的性质则开始交换。然后将父节点索引赋值给</a:t>
            </a:r>
            <a:r>
              <a:rPr lang="en-US" altLang="zh-CN" dirty="0"/>
              <a:t>i</a:t>
            </a:r>
            <a:r>
              <a:rPr lang="zh-CN" altLang="en-US" dirty="0"/>
              <a:t>继续往上进行交换。循环结束</a:t>
            </a:r>
            <a:r>
              <a:rPr lang="en-US" altLang="zh-CN" dirty="0"/>
              <a:t>k</a:t>
            </a:r>
            <a:r>
              <a:rPr lang="zh-CN" altLang="en-US" dirty="0"/>
              <a:t>自加</a:t>
            </a:r>
            <a:r>
              <a:rPr lang="en-US" altLang="zh-CN" dirty="0"/>
              <a:t>1</a:t>
            </a:r>
            <a:r>
              <a:rPr lang="zh-CN" altLang="en-US" dirty="0"/>
              <a:t>表示继续插入下一个子节点。</a:t>
            </a:r>
            <a:endParaRPr lang="zh-CN" altLang="en-US" dirty="0"/>
          </a:p>
        </p:txBody>
      </p:sp>
      <p:sp>
        <p:nvSpPr>
          <p:cNvPr id="17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p:txBody>
          <a:bodyPr wrap="square" lIns="91440" tIns="45720" rIns="91440" bIns="45720" anchor="ctr" anchorCtr="0"/>
          <a:p>
            <a:pPr lvl="0"/>
            <a:r>
              <a:rPr lang="zh-CN" altLang="en-US" dirty="0"/>
              <a:t>我们采用方法是逐个节点插入，通过比较子节点与父节点的值来判断是否交换值，从而满足大顶堆性质。可能有的同学会问我们是在一个已经存在的堆结构上插入，但是数组中没有这个结构该怎么插入呢？同学们我们是有 这样的一个前提堆只有一个元素的时候就是大顶堆，所以我们可以在这个基础之上进行逐个插入。来看看我们具体的做法，</a:t>
            </a:r>
            <a:r>
              <a:rPr lang="en-US" altLang="zh-CN" dirty="0"/>
              <a:t>18</a:t>
            </a:r>
            <a:r>
              <a:rPr lang="zh-CN" altLang="en-US" dirty="0"/>
              <a:t>这个子节点插入之后我们通过与父节点进行比较发现其值比父节点大，不满足其大顶堆的性质，然后我们将其进行交换。</a:t>
            </a:r>
            <a:endParaRPr lang="zh-CN" altLang="en-US" dirty="0"/>
          </a:p>
        </p:txBody>
      </p:sp>
      <p:sp>
        <p:nvSpPr>
          <p:cNvPr id="13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p:txBody>
          <a:bodyPr wrap="square" lIns="91440" tIns="45720" rIns="91440" bIns="45720" anchor="ctr" anchorCtr="0"/>
          <a:p>
            <a:pPr lvl="0"/>
            <a:r>
              <a:rPr lang="zh-CN" altLang="en-US" dirty="0"/>
              <a:t>如何用堆进行排序呢，？但具体怎么实现呢？来我们一起来看看，我已经知道根节点就是最大值所以我们完成最大值的排序就有两个步骤，断开尾节点，然后替换根节点，此时就完成了最大值的排序。</a:t>
            </a:r>
            <a:endParaRPr lang="zh-CN" altLang="en-US"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p:txBody>
          <a:bodyPr wrap="square" lIns="91440" tIns="45720" rIns="91440" bIns="45720" anchor="ctr" anchorCtr="0"/>
          <a:p>
            <a:pPr lvl="0"/>
            <a:r>
              <a:rPr lang="zh-CN" altLang="en-US" dirty="0"/>
              <a:t>根据流程图和代码来直观的感受一下算法的具体实现，这里完成其实不难，只是比较绕的地方是替换根节点之后重构堆。首先我们看堆排序的函数，这里面其实很好理解，首先判断长度是否大于</a:t>
            </a:r>
            <a:r>
              <a:rPr lang="en-US" altLang="zh-CN" dirty="0"/>
              <a:t>1</a:t>
            </a:r>
            <a:r>
              <a:rPr lang="zh-CN" altLang="en-US" dirty="0"/>
              <a:t>若是则尾巴节点与头节点的值进行替换，然后堆的长度自减</a:t>
            </a:r>
            <a:r>
              <a:rPr lang="en-US" altLang="zh-CN" dirty="0"/>
              <a:t>1</a:t>
            </a:r>
            <a:r>
              <a:rPr lang="zh-CN" altLang="en-US" dirty="0"/>
              <a:t>，然后重构堆。看着很复杂其实很简单，我们首先进入一个循环，这个循环就是表示根节点自顶到下的交换操作，然后找到最大的比父节点值大的节点然后进行交换重构。</a:t>
            </a:r>
            <a:endParaRPr lang="zh-CN" altLang="en-US" dirty="0"/>
          </a:p>
        </p:txBody>
      </p:sp>
      <p:sp>
        <p:nvSpPr>
          <p:cNvPr id="29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cs typeface="Times New Roman" panose="02020603050405020304" pitchFamily="18" charset="0"/>
              </a:defRPr>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cs typeface="Times New Roman" panose="02020603050405020304" pitchFamily="18" charset="0"/>
              </a:defRPr>
            </a:lvl1pPr>
          </a:lstStyle>
          <a:p>
            <a:r>
              <a:rPr lang="zh-CN"/>
              <a:t>单击添加署名或公司信息</a:t>
            </a:r>
            <a:endParaRPr lang="zh-C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lvl1pPr>
              <a:defRPr>
                <a:cs typeface="Times New Roman" panose="02020603050405020304" pitchFamily="18" charset="0"/>
              </a:defRPr>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lvl1pPr>
              <a:defRPr>
                <a:cs typeface="Times New Roman" panose="02020603050405020304" pitchFamily="18" charset="0"/>
              </a:defRPr>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lvl1pPr>
              <a:defRPr>
                <a:cs typeface="Times New Roman" panose="02020603050405020304" pitchFamily="18" charset="0"/>
              </a:defRPr>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cs typeface="Times New Roman" panose="02020603050405020304" pitchFamily="18" charset="0"/>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cs typeface="Times New Roman" panose="02020603050405020304"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cs typeface="Times New Roman" panose="02020603050405020304" pitchFamily="18"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cs typeface="Times New Roman" panose="02020603050405020304" pitchFamily="18"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cs typeface="Times New Roman" panose="02020603050405020304" pitchFamily="18"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cs typeface="Times New Roman" panose="02020603050405020304" pitchFamily="18"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cs typeface="Times New Roman" panose="02020603050405020304" pitchFamily="18" charset="0"/>
              </a:defRPr>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cs typeface="Times New Roman" panose="02020603050405020304" pitchFamily="18" charset="0"/>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cs typeface="Times New Roman" panose="02020603050405020304" pitchFamily="18" charset="0"/>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6.wmf"/><Relationship Id="rId7" Type="http://schemas.openxmlformats.org/officeDocument/2006/relationships/oleObject" Target="../embeddings/oleObject4.bin"/><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4.wmf"/><Relationship Id="rId3" Type="http://schemas.openxmlformats.org/officeDocument/2006/relationships/oleObject" Target="../embeddings/oleObject2.bin"/><Relationship Id="rId20" Type="http://schemas.openxmlformats.org/officeDocument/2006/relationships/vmlDrawing" Target="../drawings/vmlDrawing1.vml"/><Relationship Id="rId2" Type="http://schemas.openxmlformats.org/officeDocument/2006/relationships/image" Target="../media/image13.wmf"/><Relationship Id="rId19" Type="http://schemas.openxmlformats.org/officeDocument/2006/relationships/slideLayout" Target="../slideLayouts/slideLayout2.xml"/><Relationship Id="rId18" Type="http://schemas.openxmlformats.org/officeDocument/2006/relationships/image" Target="../media/image21.wmf"/><Relationship Id="rId17" Type="http://schemas.openxmlformats.org/officeDocument/2006/relationships/oleObject" Target="../embeddings/oleObject9.bin"/><Relationship Id="rId16" Type="http://schemas.openxmlformats.org/officeDocument/2006/relationships/image" Target="../media/image20.wmf"/><Relationship Id="rId15" Type="http://schemas.openxmlformats.org/officeDocument/2006/relationships/oleObject" Target="../embeddings/oleObject8.bin"/><Relationship Id="rId14" Type="http://schemas.openxmlformats.org/officeDocument/2006/relationships/image" Target="../media/image19.wmf"/><Relationship Id="rId13" Type="http://schemas.openxmlformats.org/officeDocument/2006/relationships/oleObject" Target="../embeddings/oleObject7.bin"/><Relationship Id="rId12" Type="http://schemas.openxmlformats.org/officeDocument/2006/relationships/image" Target="../media/image18.wmf"/><Relationship Id="rId11" Type="http://schemas.openxmlformats.org/officeDocument/2006/relationships/oleObject" Target="../embeddings/oleObject6.bin"/><Relationship Id="rId10" Type="http://schemas.openxmlformats.org/officeDocument/2006/relationships/image" Target="../media/image17.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link.springer.com/chapter/10.1007/3-540-56939-1_69" TargetMode="Externa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45.xml"/><Relationship Id="rId2" Type="http://schemas.openxmlformats.org/officeDocument/2006/relationships/tags" Target="../tags/tag2.xml"/><Relationship Id="rId19" Type="http://schemas.openxmlformats.org/officeDocument/2006/relationships/slideLayout" Target="../slideLayouts/slideLayout2.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image" Target="../media/image3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cs typeface="Times New Roman" panose="02020603050405020304" pitchFamily="18" charset="0"/>
            </a:endParaRPr>
          </a:p>
        </p:txBody>
      </p:sp>
      <p:sp>
        <p:nvSpPr>
          <p:cNvPr id="6" name="Rectangle 7"/>
          <p:cNvSpPr>
            <a:spLocks noChangeArrowheads="1"/>
          </p:cNvSpPr>
          <p:nvPr/>
        </p:nvSpPr>
        <p:spPr bwMode="auto">
          <a:xfrm>
            <a:off x="1043608" y="2780928"/>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cs typeface="Times New Roman" panose="02020603050405020304" pitchFamily="18" charset="0"/>
              </a:rPr>
              <a:t>第</a:t>
            </a:r>
            <a:r>
              <a:rPr lang="en-US" altLang="zh-CN"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cs typeface="Times New Roman" panose="02020603050405020304" pitchFamily="18" charset="0"/>
              </a:rPr>
              <a:t>4</a:t>
            </a: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cs typeface="Times New Roman" panose="02020603050405020304" pitchFamily="18" charset="0"/>
              </a:rPr>
              <a:t>章 贪心法</a:t>
            </a:r>
            <a:endPar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③最早时间结束的数学归纳</a:t>
            </a:r>
            <a:r>
              <a:rPr lang="zh-CN" altLang="en-US" sz="2200" b="1" kern="100" dirty="0">
                <a:latin typeface="Times New Roman" panose="02020603050405020304" pitchFamily="18" charset="0"/>
                <a:cs typeface="Times New Roman" panose="02020603050405020304" pitchFamily="18" charset="0"/>
                <a:sym typeface="+mn-ea"/>
              </a:rPr>
              <a:t>法证明。</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8" name="直接连接符 7"/>
          <p:cNvCxnSpPr/>
          <p:nvPr/>
        </p:nvCxnSpPr>
        <p:spPr>
          <a:xfrm flipV="1">
            <a:off x="1547495" y="2059940"/>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9" name="直接连接符 8"/>
          <p:cNvCxnSpPr/>
          <p:nvPr/>
        </p:nvCxnSpPr>
        <p:spPr>
          <a:xfrm flipH="1">
            <a:off x="1691640" y="206311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 name="直接连接符 9"/>
          <p:cNvCxnSpPr/>
          <p:nvPr/>
        </p:nvCxnSpPr>
        <p:spPr>
          <a:xfrm flipH="1">
            <a:off x="3181985" y="206438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 name="直接连接符 10"/>
          <p:cNvCxnSpPr/>
          <p:nvPr/>
        </p:nvCxnSpPr>
        <p:spPr>
          <a:xfrm flipH="1">
            <a:off x="4528820" y="206565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 name="直接连接符 11"/>
          <p:cNvCxnSpPr/>
          <p:nvPr/>
        </p:nvCxnSpPr>
        <p:spPr>
          <a:xfrm flipH="1">
            <a:off x="5947410" y="206692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 name="文本框 12"/>
          <p:cNvSpPr txBox="1"/>
          <p:nvPr/>
        </p:nvSpPr>
        <p:spPr>
          <a:xfrm>
            <a:off x="1403985" y="1698625"/>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 </a:t>
            </a:r>
            <a:endParaRPr lang="en-US" altLang="zh-CN">
              <a:latin typeface="Times New Roman" panose="02020603050405020304" pitchFamily="18" charset="0"/>
              <a:cs typeface="Times New Roman" panose="02020603050405020304" pitchFamily="18" charset="0"/>
            </a:endParaRPr>
          </a:p>
        </p:txBody>
      </p:sp>
      <p:sp>
        <p:nvSpPr>
          <p:cNvPr id="14" name="矩形 13"/>
          <p:cNvSpPr/>
          <p:nvPr/>
        </p:nvSpPr>
        <p:spPr>
          <a:xfrm>
            <a:off x="1673860" y="229489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矩形 14"/>
          <p:cNvSpPr/>
          <p:nvPr/>
        </p:nvSpPr>
        <p:spPr>
          <a:xfrm>
            <a:off x="1908175" y="303911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矩形 15"/>
          <p:cNvSpPr/>
          <p:nvPr/>
        </p:nvSpPr>
        <p:spPr>
          <a:xfrm>
            <a:off x="2971800" y="326136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矩形 16"/>
          <p:cNvSpPr/>
          <p:nvPr/>
        </p:nvSpPr>
        <p:spPr>
          <a:xfrm>
            <a:off x="4035425" y="358140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矩形 17"/>
          <p:cNvSpPr/>
          <p:nvPr/>
        </p:nvSpPr>
        <p:spPr>
          <a:xfrm>
            <a:off x="2628265" y="2599690"/>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1821815" y="2029460"/>
            <a:ext cx="753745" cy="282575"/>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高数</a:t>
            </a:r>
            <a:endParaRPr lang="zh-CN" altLang="en-US" sz="1400">
              <a:latin typeface="Times New Roman" panose="02020603050405020304" pitchFamily="18" charset="0"/>
              <a:cs typeface="Times New Roman" panose="02020603050405020304" pitchFamily="18" charset="0"/>
            </a:endParaRPr>
          </a:p>
        </p:txBody>
      </p:sp>
      <p:sp>
        <p:nvSpPr>
          <p:cNvPr id="20" name="文本框 19"/>
          <p:cNvSpPr txBox="1"/>
          <p:nvPr/>
        </p:nvSpPr>
        <p:spPr>
          <a:xfrm>
            <a:off x="3707765" y="2317115"/>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电子商务</a:t>
            </a:r>
            <a:endParaRPr lang="zh-CN" altLang="en-US" sz="1400">
              <a:latin typeface="Times New Roman" panose="02020603050405020304" pitchFamily="18" charset="0"/>
              <a:cs typeface="Times New Roman" panose="02020603050405020304" pitchFamily="18" charset="0"/>
            </a:endParaRPr>
          </a:p>
        </p:txBody>
      </p:sp>
      <p:sp>
        <p:nvSpPr>
          <p:cNvPr id="21" name="文本框 20"/>
          <p:cNvSpPr txBox="1"/>
          <p:nvPr/>
        </p:nvSpPr>
        <p:spPr>
          <a:xfrm>
            <a:off x="1944370" y="2768600"/>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数据结构</a:t>
            </a:r>
            <a:endParaRPr lang="zh-CN" altLang="en-US" sz="1400">
              <a:latin typeface="Times New Roman" panose="02020603050405020304" pitchFamily="18" charset="0"/>
              <a:cs typeface="Times New Roman" panose="02020603050405020304" pitchFamily="18" charset="0"/>
            </a:endParaRPr>
          </a:p>
        </p:txBody>
      </p:sp>
      <p:sp>
        <p:nvSpPr>
          <p:cNvPr id="22" name="文本框 21"/>
          <p:cNvSpPr txBox="1"/>
          <p:nvPr/>
        </p:nvSpPr>
        <p:spPr>
          <a:xfrm>
            <a:off x="2937510" y="2959735"/>
            <a:ext cx="1172210" cy="30861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计算机基础</a:t>
            </a:r>
            <a:endParaRPr lang="zh-CN" altLang="en-US" sz="1400">
              <a:latin typeface="Times New Roman" panose="02020603050405020304" pitchFamily="18" charset="0"/>
              <a:cs typeface="Times New Roman" panose="02020603050405020304" pitchFamily="18" charset="0"/>
            </a:endParaRPr>
          </a:p>
        </p:txBody>
      </p:sp>
      <p:sp>
        <p:nvSpPr>
          <p:cNvPr id="23" name="文本框 22"/>
          <p:cNvSpPr txBox="1"/>
          <p:nvPr/>
        </p:nvSpPr>
        <p:spPr>
          <a:xfrm>
            <a:off x="4106545" y="3251200"/>
            <a:ext cx="755650" cy="288925"/>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C</a:t>
            </a:r>
            <a:r>
              <a:rPr lang="zh-CN" altLang="en-US" sz="1400">
                <a:latin typeface="Times New Roman" panose="02020603050405020304" pitchFamily="18" charset="0"/>
                <a:cs typeface="Times New Roman" panose="02020603050405020304" pitchFamily="18" charset="0"/>
              </a:rPr>
              <a:t>语言</a:t>
            </a:r>
            <a:endParaRPr lang="zh-CN" altLang="en-US" sz="1400">
              <a:latin typeface="Times New Roman" panose="02020603050405020304" pitchFamily="18" charset="0"/>
              <a:cs typeface="Times New Roman" panose="02020603050405020304" pitchFamily="18" charset="0"/>
            </a:endParaRPr>
          </a:p>
        </p:txBody>
      </p:sp>
      <p:sp>
        <p:nvSpPr>
          <p:cNvPr id="25" name="流程图: 终止 24"/>
          <p:cNvSpPr/>
          <p:nvPr/>
        </p:nvSpPr>
        <p:spPr>
          <a:xfrm>
            <a:off x="1691640" y="2790825"/>
            <a:ext cx="3839210" cy="1079500"/>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云形标注 25"/>
          <p:cNvSpPr/>
          <p:nvPr/>
        </p:nvSpPr>
        <p:spPr>
          <a:xfrm>
            <a:off x="6156325" y="258572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按照规则只有最优情况是两课安排</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6" name="文本框 5"/>
          <p:cNvSpPr txBox="1"/>
          <p:nvPr/>
        </p:nvSpPr>
        <p:spPr>
          <a:xfrm>
            <a:off x="844550" y="4653280"/>
            <a:ext cx="7319010" cy="645160"/>
          </a:xfrm>
          <a:prstGeom prst="rect">
            <a:avLst/>
          </a:prstGeom>
          <a:noFill/>
        </p:spPr>
        <p:txBody>
          <a:bodyPr wrap="square" rtlCol="0">
            <a:spAutoFit/>
          </a:bodyPr>
          <a:p>
            <a:r>
              <a:rPr lang="zh-CN" altLang="en-US">
                <a:solidFill>
                  <a:srgbClr val="FF0000"/>
                </a:solidFill>
                <a:latin typeface="Times New Roman" panose="02020603050405020304" pitchFamily="18" charset="0"/>
                <a:cs typeface="Times New Roman" panose="02020603050405020304" pitchFamily="18" charset="0"/>
              </a:rPr>
              <a:t>按照这种策略找到了最优解，那么这种贪心策略是不是偶然找到最优答案呢？</a:t>
            </a:r>
            <a:endParaRPr lang="zh-CN" altLang="en-US">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bldLvl="0" animBg="1"/>
      <p:bldP spid="25" grpId="1" animBg="1"/>
      <p:bldP spid="2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8301990" cy="8477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那么贪心策略是否正确，需要证明，证明</a:t>
            </a:r>
            <a:r>
              <a:rPr lang="zh-CN" altLang="en-US" sz="2200" b="1" kern="100" dirty="0">
                <a:latin typeface="Times New Roman" panose="02020603050405020304" pitchFamily="18" charset="0"/>
                <a:cs typeface="Times New Roman" panose="02020603050405020304" pitchFamily="18" charset="0"/>
                <a:sym typeface="+mn-ea"/>
              </a:rPr>
              <a:t>方法是数学归纳</a:t>
            </a:r>
            <a:r>
              <a:rPr lang="zh-CN" altLang="en-US" sz="2200" b="1" kern="100" dirty="0">
                <a:latin typeface="Times New Roman" panose="02020603050405020304" pitchFamily="18" charset="0"/>
                <a:cs typeface="Times New Roman" panose="02020603050405020304" pitchFamily="18" charset="0"/>
                <a:sym typeface="+mn-ea"/>
              </a:rPr>
              <a:t>法。</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555625" y="1917065"/>
            <a:ext cx="7836535" cy="1455420"/>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例举一个数学题目来</a:t>
            </a:r>
            <a:r>
              <a:rPr lang="zh-CN" altLang="en-US" sz="2200" b="1" kern="100" dirty="0">
                <a:latin typeface="Times New Roman" panose="02020603050405020304" pitchFamily="18" charset="0"/>
                <a:cs typeface="Times New Roman" panose="02020603050405020304" pitchFamily="18" charset="0"/>
                <a:sym typeface="+mn-ea"/>
              </a:rPr>
              <a:t>说明什么是数学</a:t>
            </a:r>
            <a:r>
              <a:rPr lang="zh-CN" altLang="en-US" sz="2200" b="1" kern="100" dirty="0">
                <a:latin typeface="Times New Roman" panose="02020603050405020304" pitchFamily="18" charset="0"/>
                <a:cs typeface="Times New Roman" panose="02020603050405020304" pitchFamily="18" charset="0"/>
                <a:sym typeface="+mn-ea"/>
              </a:rPr>
              <a:t>归纳法</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若</a:t>
            </a:r>
            <a:r>
              <a:rPr lang="en-US" altLang="zh-CN" sz="2200" b="1" kern="100" dirty="0">
                <a:latin typeface="Times New Roman" panose="02020603050405020304" pitchFamily="18" charset="0"/>
                <a:cs typeface="Times New Roman" panose="02020603050405020304" pitchFamily="18" charset="0"/>
                <a:sym typeface="+mn-ea"/>
              </a:rPr>
              <a:t>n</a:t>
            </a:r>
            <a:r>
              <a:rPr lang="zh-CN" altLang="en-US" sz="2200" b="1" kern="100" dirty="0">
                <a:latin typeface="Times New Roman" panose="02020603050405020304" pitchFamily="18" charset="0"/>
                <a:cs typeface="Times New Roman" panose="02020603050405020304" pitchFamily="18" charset="0"/>
                <a:sym typeface="+mn-ea"/>
              </a:rPr>
              <a:t>为大于</a:t>
            </a:r>
            <a:r>
              <a:rPr lang="en-US" altLang="zh-CN" sz="2200" b="1" kern="100" dirty="0">
                <a:latin typeface="Times New Roman" panose="02020603050405020304" pitchFamily="18" charset="0"/>
                <a:cs typeface="Times New Roman" panose="02020603050405020304" pitchFamily="18" charset="0"/>
                <a:sym typeface="+mn-ea"/>
              </a:rPr>
              <a:t>1</a:t>
            </a:r>
            <a:r>
              <a:rPr lang="zh-CN" altLang="en-US" sz="2200" b="1" kern="100" dirty="0">
                <a:latin typeface="Times New Roman" panose="02020603050405020304" pitchFamily="18" charset="0"/>
                <a:cs typeface="Times New Roman" panose="02020603050405020304" pitchFamily="18" charset="0"/>
                <a:sym typeface="+mn-ea"/>
              </a:rPr>
              <a:t>的自然数，</a:t>
            </a:r>
            <a:r>
              <a:rPr lang="zh-CN" altLang="en-US" sz="2200" b="1" kern="100" dirty="0">
                <a:latin typeface="Times New Roman" panose="02020603050405020304" pitchFamily="18" charset="0"/>
                <a:cs typeface="Times New Roman" panose="02020603050405020304" pitchFamily="18" charset="0"/>
                <a:sym typeface="+mn-ea"/>
              </a:rPr>
              <a:t>求证：</a:t>
            </a:r>
            <a:endParaRPr lang="zh-CN" altLang="en-US" sz="2200" b="1" kern="100" dirty="0">
              <a:latin typeface="Times New Roman" panose="02020603050405020304" pitchFamily="18" charset="0"/>
              <a:cs typeface="Times New Roman" panose="02020603050405020304" pitchFamily="18" charset="0"/>
              <a:sym typeface="+mn-ea"/>
            </a:endParaRPr>
          </a:p>
        </p:txBody>
      </p:sp>
      <p:graphicFrame>
        <p:nvGraphicFramePr>
          <p:cNvPr id="3" name="对象 2">
            <a:hlinkClick r:id="" action="ppaction://ole?verb="/>
          </p:cNvPr>
          <p:cNvGraphicFramePr>
            <a:graphicFrameLocks noChangeAspect="1"/>
          </p:cNvGraphicFramePr>
          <p:nvPr/>
        </p:nvGraphicFramePr>
        <p:xfrm>
          <a:off x="4259898" y="2476183"/>
          <a:ext cx="3529330" cy="549910"/>
        </p:xfrm>
        <a:graphic>
          <a:graphicData uri="http://schemas.openxmlformats.org/presentationml/2006/ole">
            <mc:AlternateContent xmlns:mc="http://schemas.openxmlformats.org/markup-compatibility/2006">
              <mc:Choice xmlns:v="urn:schemas-microsoft-com:vml" Requires="v">
                <p:oleObj spid="_x0000_s1025" name="" r:id="rId1" imgW="2691765" imgH="419100" progId="Equation.KSEE3">
                  <p:embed/>
                </p:oleObj>
              </mc:Choice>
              <mc:Fallback>
                <p:oleObj name="" r:id="rId1" imgW="2691765" imgH="419100" progId="Equation.KSEE3">
                  <p:embed/>
                  <p:pic>
                    <p:nvPicPr>
                      <p:cNvPr id="0" name="图片 1024"/>
                      <p:cNvPicPr/>
                      <p:nvPr/>
                    </p:nvPicPr>
                    <p:blipFill>
                      <a:blip r:embed="rId2"/>
                      <a:stretch>
                        <a:fillRect/>
                      </a:stretch>
                    </p:blipFill>
                    <p:spPr>
                      <a:xfrm>
                        <a:off x="4259898" y="2476183"/>
                        <a:ext cx="3529330" cy="549910"/>
                      </a:xfrm>
                      <a:prstGeom prst="rect">
                        <a:avLst/>
                      </a:prstGeom>
                    </p:spPr>
                  </p:pic>
                </p:oleObj>
              </mc:Fallback>
            </mc:AlternateContent>
          </a:graphicData>
        </a:graphic>
      </p:graphicFrame>
      <p:sp>
        <p:nvSpPr>
          <p:cNvPr id="6" name="文本框 5"/>
          <p:cNvSpPr txBox="1"/>
          <p:nvPr/>
        </p:nvSpPr>
        <p:spPr>
          <a:xfrm>
            <a:off x="443865" y="3213100"/>
            <a:ext cx="2764155" cy="432435"/>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首先，首项符合定理：</a:t>
            </a:r>
            <a:endParaRPr lang="zh-CN" altLang="en-US">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graphicFrame>
        <p:nvGraphicFramePr>
          <p:cNvPr id="7" name="对象 6">
            <a:hlinkClick r:id="" action="ppaction://ole?verb="/>
          </p:cNvPr>
          <p:cNvGraphicFramePr>
            <a:graphicFrameLocks noChangeAspect="1"/>
          </p:cNvGraphicFramePr>
          <p:nvPr/>
        </p:nvGraphicFramePr>
        <p:xfrm>
          <a:off x="2807970" y="3213100"/>
          <a:ext cx="1016000" cy="393700"/>
        </p:xfrm>
        <a:graphic>
          <a:graphicData uri="http://schemas.openxmlformats.org/presentationml/2006/ole">
            <mc:AlternateContent xmlns:mc="http://schemas.openxmlformats.org/markup-compatibility/2006">
              <mc:Choice xmlns:v="urn:schemas-microsoft-com:vml" Requires="v">
                <p:oleObj spid="_x0000_s1026" name="" r:id="rId3" imgW="1016000" imgH="393700" progId="Equation.KSEE3">
                  <p:embed/>
                </p:oleObj>
              </mc:Choice>
              <mc:Fallback>
                <p:oleObj name="" r:id="rId3" imgW="1016000" imgH="393700" progId="Equation.KSEE3">
                  <p:embed/>
                  <p:pic>
                    <p:nvPicPr>
                      <p:cNvPr id="0" name="图片 1025"/>
                      <p:cNvPicPr/>
                      <p:nvPr/>
                    </p:nvPicPr>
                    <p:blipFill>
                      <a:blip r:embed="rId4"/>
                      <a:stretch>
                        <a:fillRect/>
                      </a:stretch>
                    </p:blipFill>
                    <p:spPr>
                      <a:xfrm>
                        <a:off x="2807970" y="3213100"/>
                        <a:ext cx="1016000" cy="39370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3978275" y="3213100"/>
          <a:ext cx="1435100" cy="393700"/>
        </p:xfrm>
        <a:graphic>
          <a:graphicData uri="http://schemas.openxmlformats.org/presentationml/2006/ole">
            <mc:AlternateContent xmlns:mc="http://schemas.openxmlformats.org/markup-compatibility/2006">
              <mc:Choice xmlns:v="urn:schemas-microsoft-com:vml" Requires="v">
                <p:oleObj spid="_x0000_s5" name="" r:id="rId5" imgW="1435100" imgH="393700" progId="Equation.KSEE3">
                  <p:embed/>
                </p:oleObj>
              </mc:Choice>
              <mc:Fallback>
                <p:oleObj name="" r:id="rId5" imgW="1435100" imgH="393700" progId="Equation.KSEE3">
                  <p:embed/>
                  <p:pic>
                    <p:nvPicPr>
                      <p:cNvPr id="0" name="图片 1025"/>
                      <p:cNvPicPr/>
                      <p:nvPr/>
                    </p:nvPicPr>
                    <p:blipFill>
                      <a:blip r:embed="rId6"/>
                      <a:stretch>
                        <a:fillRect/>
                      </a:stretch>
                    </p:blipFill>
                    <p:spPr>
                      <a:xfrm>
                        <a:off x="3978275" y="3213100"/>
                        <a:ext cx="1435100" cy="393700"/>
                      </a:xfrm>
                      <a:prstGeom prst="rect">
                        <a:avLst/>
                      </a:prstGeom>
                    </p:spPr>
                  </p:pic>
                </p:oleObj>
              </mc:Fallback>
            </mc:AlternateContent>
          </a:graphicData>
        </a:graphic>
      </p:graphicFrame>
      <p:sp>
        <p:nvSpPr>
          <p:cNvPr id="27" name="文本框 26"/>
          <p:cNvSpPr txBox="1"/>
          <p:nvPr/>
        </p:nvSpPr>
        <p:spPr>
          <a:xfrm>
            <a:off x="453390" y="3752850"/>
            <a:ext cx="4224020" cy="330200"/>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然后由第</a:t>
            </a:r>
            <a:r>
              <a:rPr lang="en-US" altLang="zh-CN">
                <a:solidFill>
                  <a:schemeClr val="tx1"/>
                </a:solidFill>
                <a:uFillTx/>
                <a:latin typeface="Times New Roman" panose="02020603050405020304" pitchFamily="18" charset="0"/>
                <a:cs typeface="Times New Roman" panose="02020603050405020304" pitchFamily="18" charset="0"/>
              </a:rPr>
              <a:t>n</a:t>
            </a:r>
            <a:r>
              <a:rPr lang="zh-CN" altLang="en-US">
                <a:solidFill>
                  <a:schemeClr val="tx1"/>
                </a:solidFill>
                <a:uFillTx/>
                <a:latin typeface="Times New Roman" panose="02020603050405020304" pitchFamily="18" charset="0"/>
                <a:cs typeface="Times New Roman" panose="02020603050405020304" pitchFamily="18" charset="0"/>
              </a:rPr>
              <a:t>项成立，推出第</a:t>
            </a:r>
            <a:r>
              <a:rPr lang="en-US" altLang="zh-CN">
                <a:solidFill>
                  <a:schemeClr val="tx1"/>
                </a:solidFill>
                <a:uFillTx/>
                <a:latin typeface="Times New Roman" panose="02020603050405020304" pitchFamily="18" charset="0"/>
                <a:cs typeface="Times New Roman" panose="02020603050405020304" pitchFamily="18" charset="0"/>
              </a:rPr>
              <a:t>n+1</a:t>
            </a:r>
            <a:r>
              <a:rPr lang="zh-CN" altLang="en-US">
                <a:solidFill>
                  <a:schemeClr val="tx1"/>
                </a:solidFill>
                <a:uFillTx/>
                <a:latin typeface="Times New Roman" panose="02020603050405020304" pitchFamily="18" charset="0"/>
                <a:cs typeface="Times New Roman" panose="02020603050405020304" pitchFamily="18" charset="0"/>
              </a:rPr>
              <a:t>项成立：</a:t>
            </a:r>
            <a:endParaRPr lang="zh-CN" altLang="en-US">
              <a:solidFill>
                <a:schemeClr val="tx1"/>
              </a:solidFill>
              <a:uFillTx/>
              <a:latin typeface="Times New Roman" panose="02020603050405020304" pitchFamily="18" charset="0"/>
              <a:cs typeface="Times New Roman" panose="02020603050405020304" pitchFamily="18" charset="0"/>
            </a:endParaRPr>
          </a:p>
          <a:p>
            <a:endParaRPr lang="zh-CN" altLang="en-US">
              <a:solidFill>
                <a:schemeClr val="tx1"/>
              </a:solidFill>
              <a:uFillTx/>
              <a:latin typeface="Times New Roman" panose="02020603050405020304" pitchFamily="18" charset="0"/>
              <a:cs typeface="Times New Roman" panose="02020603050405020304" pitchFamily="18" charset="0"/>
            </a:endParaRPr>
          </a:p>
        </p:txBody>
      </p:sp>
      <p:sp>
        <p:nvSpPr>
          <p:cNvPr id="32" name="文本框 31"/>
          <p:cNvSpPr txBox="1"/>
          <p:nvPr/>
        </p:nvSpPr>
        <p:spPr>
          <a:xfrm>
            <a:off x="427990" y="4215765"/>
            <a:ext cx="2254250" cy="316865"/>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假设：</a:t>
            </a:r>
            <a:r>
              <a:rPr lang="en-US" altLang="zh-CN">
                <a:solidFill>
                  <a:schemeClr val="tx1"/>
                </a:solidFill>
                <a:uFillTx/>
                <a:latin typeface="Times New Roman" panose="02020603050405020304" pitchFamily="18" charset="0"/>
                <a:cs typeface="Times New Roman" panose="02020603050405020304" pitchFamily="18" charset="0"/>
              </a:rPr>
              <a:t>S</a:t>
            </a:r>
            <a:r>
              <a:rPr lang="en-US" altLang="zh-CN" baseline="-25000">
                <a:solidFill>
                  <a:schemeClr val="tx1"/>
                </a:solidFill>
                <a:uFillTx/>
                <a:latin typeface="Times New Roman" panose="02020603050405020304" pitchFamily="18" charset="0"/>
                <a:cs typeface="Times New Roman" panose="02020603050405020304" pitchFamily="18" charset="0"/>
              </a:rPr>
              <a:t>n</a:t>
            </a:r>
            <a:r>
              <a:rPr lang="zh-CN" altLang="en-US">
                <a:solidFill>
                  <a:schemeClr val="tx1"/>
                </a:solidFill>
                <a:uFillTx/>
                <a:latin typeface="Times New Roman" panose="02020603050405020304" pitchFamily="18" charset="0"/>
                <a:cs typeface="Times New Roman" panose="02020603050405020304" pitchFamily="18" charset="0"/>
              </a:rPr>
              <a:t>成立，</a:t>
            </a:r>
            <a:r>
              <a:rPr lang="en-US" altLang="zh-CN">
                <a:solidFill>
                  <a:schemeClr val="tx1"/>
                </a:solidFill>
                <a:uFillTx/>
                <a:latin typeface="Times New Roman" panose="02020603050405020304" pitchFamily="18" charset="0"/>
                <a:cs typeface="Times New Roman" panose="02020603050405020304" pitchFamily="18" charset="0"/>
              </a:rPr>
              <a:t> </a:t>
            </a:r>
            <a:endParaRPr lang="zh-CN" altLang="en-US">
              <a:solidFill>
                <a:schemeClr val="tx1"/>
              </a:solidFill>
              <a:uFillTx/>
              <a:latin typeface="Times New Roman" panose="02020603050405020304" pitchFamily="18" charset="0"/>
              <a:cs typeface="Times New Roman" panose="02020603050405020304" pitchFamily="18" charset="0"/>
            </a:endParaRPr>
          </a:p>
          <a:p>
            <a:endParaRPr lang="zh-CN" altLang="en-US">
              <a:solidFill>
                <a:schemeClr val="tx1"/>
              </a:solidFill>
              <a:uFillTx/>
              <a:latin typeface="Times New Roman" panose="02020603050405020304" pitchFamily="18" charset="0"/>
              <a:cs typeface="Times New Roman" panose="02020603050405020304" pitchFamily="18" charset="0"/>
            </a:endParaRPr>
          </a:p>
        </p:txBody>
      </p:sp>
      <p:graphicFrame>
        <p:nvGraphicFramePr>
          <p:cNvPr id="33" name="对象 32">
            <a:hlinkClick r:id="" action="ppaction://ole?verb="/>
          </p:cNvPr>
          <p:cNvGraphicFramePr>
            <a:graphicFrameLocks noChangeAspect="1"/>
          </p:cNvGraphicFramePr>
          <p:nvPr/>
        </p:nvGraphicFramePr>
        <p:xfrm>
          <a:off x="2011680" y="4184650"/>
          <a:ext cx="2578100" cy="419100"/>
        </p:xfrm>
        <a:graphic>
          <a:graphicData uri="http://schemas.openxmlformats.org/presentationml/2006/ole">
            <mc:AlternateContent xmlns:mc="http://schemas.openxmlformats.org/markup-compatibility/2006">
              <mc:Choice xmlns:v="urn:schemas-microsoft-com:vml" Requires="v">
                <p:oleObj spid="_x0000_s34" name="" r:id="rId7" imgW="2578100" imgH="419100" progId="Equation.KSEE3">
                  <p:embed/>
                </p:oleObj>
              </mc:Choice>
              <mc:Fallback>
                <p:oleObj name="" r:id="rId7" imgW="2578100" imgH="419100" progId="Equation.KSEE3">
                  <p:embed/>
                  <p:pic>
                    <p:nvPicPr>
                      <p:cNvPr id="0" name="图片 1025"/>
                      <p:cNvPicPr/>
                      <p:nvPr/>
                    </p:nvPicPr>
                    <p:blipFill>
                      <a:blip r:embed="rId8"/>
                      <a:stretch>
                        <a:fillRect/>
                      </a:stretch>
                    </p:blipFill>
                    <p:spPr>
                      <a:xfrm>
                        <a:off x="2011680" y="4184650"/>
                        <a:ext cx="2578100" cy="419100"/>
                      </a:xfrm>
                      <a:prstGeom prst="rect">
                        <a:avLst/>
                      </a:prstGeom>
                    </p:spPr>
                  </p:pic>
                </p:oleObj>
              </mc:Fallback>
            </mc:AlternateContent>
          </a:graphicData>
        </a:graphic>
      </p:graphicFrame>
      <p:sp>
        <p:nvSpPr>
          <p:cNvPr id="35" name="文本框 34"/>
          <p:cNvSpPr txBox="1"/>
          <p:nvPr/>
        </p:nvSpPr>
        <p:spPr>
          <a:xfrm>
            <a:off x="437515" y="4608195"/>
            <a:ext cx="2254250" cy="316865"/>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证明：</a:t>
            </a:r>
            <a:r>
              <a:rPr lang="en-US" altLang="zh-CN">
                <a:solidFill>
                  <a:schemeClr val="tx1"/>
                </a:solidFill>
                <a:uFillTx/>
                <a:latin typeface="Times New Roman" panose="02020603050405020304" pitchFamily="18" charset="0"/>
                <a:cs typeface="Times New Roman" panose="02020603050405020304" pitchFamily="18" charset="0"/>
              </a:rPr>
              <a:t>S</a:t>
            </a:r>
            <a:r>
              <a:rPr lang="en-US" altLang="zh-CN" baseline="-25000">
                <a:solidFill>
                  <a:schemeClr val="tx1"/>
                </a:solidFill>
                <a:uFillTx/>
                <a:latin typeface="Times New Roman" panose="02020603050405020304" pitchFamily="18" charset="0"/>
                <a:cs typeface="Times New Roman" panose="02020603050405020304" pitchFamily="18" charset="0"/>
              </a:rPr>
              <a:t>n+1</a:t>
            </a:r>
            <a:r>
              <a:rPr lang="zh-CN" altLang="en-US">
                <a:solidFill>
                  <a:schemeClr val="tx1"/>
                </a:solidFill>
                <a:uFillTx/>
                <a:latin typeface="Times New Roman" panose="02020603050405020304" pitchFamily="18" charset="0"/>
                <a:cs typeface="Times New Roman" panose="02020603050405020304" pitchFamily="18" charset="0"/>
              </a:rPr>
              <a:t>成立，</a:t>
            </a:r>
            <a:r>
              <a:rPr lang="en-US" altLang="zh-CN">
                <a:solidFill>
                  <a:schemeClr val="tx1"/>
                </a:solidFill>
                <a:uFillTx/>
                <a:latin typeface="Times New Roman" panose="02020603050405020304" pitchFamily="18" charset="0"/>
                <a:cs typeface="Times New Roman" panose="02020603050405020304" pitchFamily="18" charset="0"/>
              </a:rPr>
              <a:t> </a:t>
            </a:r>
            <a:endParaRPr lang="zh-CN" altLang="en-US">
              <a:solidFill>
                <a:schemeClr val="tx1"/>
              </a:solidFill>
              <a:uFillTx/>
              <a:latin typeface="Times New Roman" panose="02020603050405020304" pitchFamily="18" charset="0"/>
              <a:cs typeface="Times New Roman" panose="02020603050405020304" pitchFamily="18" charset="0"/>
            </a:endParaRPr>
          </a:p>
          <a:p>
            <a:endParaRPr lang="zh-CN" altLang="en-US">
              <a:solidFill>
                <a:schemeClr val="tx1"/>
              </a:solidFill>
              <a:uFillTx/>
              <a:latin typeface="Times New Roman" panose="02020603050405020304" pitchFamily="18" charset="0"/>
              <a:cs typeface="Times New Roman" panose="02020603050405020304" pitchFamily="18" charset="0"/>
            </a:endParaRPr>
          </a:p>
        </p:txBody>
      </p:sp>
      <p:graphicFrame>
        <p:nvGraphicFramePr>
          <p:cNvPr id="36" name="对象 35">
            <a:hlinkClick r:id="" action="ppaction://ole?verb="/>
          </p:cNvPr>
          <p:cNvGraphicFramePr>
            <a:graphicFrameLocks noChangeAspect="1"/>
          </p:cNvGraphicFramePr>
          <p:nvPr/>
        </p:nvGraphicFramePr>
        <p:xfrm>
          <a:off x="2171065" y="4562475"/>
          <a:ext cx="3733800" cy="419100"/>
        </p:xfrm>
        <a:graphic>
          <a:graphicData uri="http://schemas.openxmlformats.org/presentationml/2006/ole">
            <mc:AlternateContent xmlns:mc="http://schemas.openxmlformats.org/markup-compatibility/2006">
              <mc:Choice xmlns:v="urn:schemas-microsoft-com:vml" Requires="v">
                <p:oleObj spid="_x0000_s37" name="" r:id="rId9" imgW="3733800" imgH="419100" progId="Equation.KSEE3">
                  <p:embed/>
                </p:oleObj>
              </mc:Choice>
              <mc:Fallback>
                <p:oleObj name="" r:id="rId9" imgW="3733800" imgH="419100" progId="Equation.KSEE3">
                  <p:embed/>
                  <p:pic>
                    <p:nvPicPr>
                      <p:cNvPr id="0" name="图片 1025"/>
                      <p:cNvPicPr/>
                      <p:nvPr/>
                    </p:nvPicPr>
                    <p:blipFill>
                      <a:blip r:embed="rId10"/>
                      <a:stretch>
                        <a:fillRect/>
                      </a:stretch>
                    </p:blipFill>
                    <p:spPr>
                      <a:xfrm>
                        <a:off x="2171065" y="4562475"/>
                        <a:ext cx="3733800" cy="419100"/>
                      </a:xfrm>
                      <a:prstGeom prst="rect">
                        <a:avLst/>
                      </a:prstGeom>
                    </p:spPr>
                  </p:pic>
                </p:oleObj>
              </mc:Fallback>
            </mc:AlternateContent>
          </a:graphicData>
        </a:graphic>
      </p:graphicFrame>
      <p:sp>
        <p:nvSpPr>
          <p:cNvPr id="38" name="文本框 37"/>
          <p:cNvSpPr txBox="1"/>
          <p:nvPr/>
        </p:nvSpPr>
        <p:spPr>
          <a:xfrm>
            <a:off x="422275" y="5139055"/>
            <a:ext cx="7109460" cy="362585"/>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因为，</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所以</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可以写成</a:t>
            </a:r>
            <a:endParaRPr lang="zh-CN" altLang="en-US">
              <a:latin typeface="Times New Roman" panose="02020603050405020304" pitchFamily="18" charset="0"/>
              <a:cs typeface="Times New Roman" panose="02020603050405020304" pitchFamily="18" charset="0"/>
            </a:endParaRPr>
          </a:p>
        </p:txBody>
      </p:sp>
      <p:graphicFrame>
        <p:nvGraphicFramePr>
          <p:cNvPr id="39" name="对象 38">
            <a:hlinkClick r:id="" action="ppaction://ole?verb="/>
          </p:cNvPr>
          <p:cNvGraphicFramePr>
            <a:graphicFrameLocks noChangeAspect="1"/>
          </p:cNvGraphicFramePr>
          <p:nvPr/>
        </p:nvGraphicFramePr>
        <p:xfrm>
          <a:off x="1043940" y="5085080"/>
          <a:ext cx="812800" cy="393700"/>
        </p:xfrm>
        <a:graphic>
          <a:graphicData uri="http://schemas.openxmlformats.org/presentationml/2006/ole">
            <mc:AlternateContent xmlns:mc="http://schemas.openxmlformats.org/markup-compatibility/2006">
              <mc:Choice xmlns:v="urn:schemas-microsoft-com:vml" Requires="v">
                <p:oleObj spid="_x0000_s40" name="" r:id="rId11" imgW="812800" imgH="393700" progId="Equation.KSEE3">
                  <p:embed/>
                </p:oleObj>
              </mc:Choice>
              <mc:Fallback>
                <p:oleObj name="" r:id="rId11" imgW="812800" imgH="393700" progId="Equation.KSEE3">
                  <p:embed/>
                  <p:pic>
                    <p:nvPicPr>
                      <p:cNvPr id="0" name="图片 1025"/>
                      <p:cNvPicPr/>
                      <p:nvPr/>
                    </p:nvPicPr>
                    <p:blipFill>
                      <a:blip r:embed="rId12"/>
                      <a:stretch>
                        <a:fillRect/>
                      </a:stretch>
                    </p:blipFill>
                    <p:spPr>
                      <a:xfrm>
                        <a:off x="1043940" y="5085080"/>
                        <a:ext cx="812800" cy="393700"/>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2546350" y="5080635"/>
          <a:ext cx="3086100" cy="419100"/>
        </p:xfrm>
        <a:graphic>
          <a:graphicData uri="http://schemas.openxmlformats.org/presentationml/2006/ole">
            <mc:AlternateContent xmlns:mc="http://schemas.openxmlformats.org/markup-compatibility/2006">
              <mc:Choice xmlns:v="urn:schemas-microsoft-com:vml" Requires="v">
                <p:oleObj spid="_x0000_s42" name="" r:id="rId13" imgW="3086100" imgH="419100" progId="Equation.KSEE3">
                  <p:embed/>
                </p:oleObj>
              </mc:Choice>
              <mc:Fallback>
                <p:oleObj name="" r:id="rId13" imgW="3086100" imgH="419100" progId="Equation.KSEE3">
                  <p:embed/>
                  <p:pic>
                    <p:nvPicPr>
                      <p:cNvPr id="0" name="图片 1025"/>
                      <p:cNvPicPr/>
                      <p:nvPr/>
                    </p:nvPicPr>
                    <p:blipFill>
                      <a:blip r:embed="rId14"/>
                      <a:stretch>
                        <a:fillRect/>
                      </a:stretch>
                    </p:blipFill>
                    <p:spPr>
                      <a:xfrm>
                        <a:off x="2546350" y="5080635"/>
                        <a:ext cx="3086100" cy="419100"/>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6805931" y="5085080"/>
          <a:ext cx="1943100" cy="419100"/>
        </p:xfrm>
        <a:graphic>
          <a:graphicData uri="http://schemas.openxmlformats.org/presentationml/2006/ole">
            <mc:AlternateContent xmlns:mc="http://schemas.openxmlformats.org/markup-compatibility/2006">
              <mc:Choice xmlns:v="urn:schemas-microsoft-com:vml" Requires="v">
                <p:oleObj spid="_x0000_s44" name="" r:id="rId15" imgW="1943100" imgH="419100" progId="Equation.KSEE3">
                  <p:embed/>
                </p:oleObj>
              </mc:Choice>
              <mc:Fallback>
                <p:oleObj name="" r:id="rId15" imgW="1943100" imgH="419100" progId="Equation.KSEE3">
                  <p:embed/>
                  <p:pic>
                    <p:nvPicPr>
                      <p:cNvPr id="0" name="图片 1025"/>
                      <p:cNvPicPr/>
                      <p:nvPr/>
                    </p:nvPicPr>
                    <p:blipFill>
                      <a:blip r:embed="rId16"/>
                      <a:stretch>
                        <a:fillRect/>
                      </a:stretch>
                    </p:blipFill>
                    <p:spPr>
                      <a:xfrm>
                        <a:off x="6805931" y="5085080"/>
                        <a:ext cx="1943100" cy="419100"/>
                      </a:xfrm>
                      <a:prstGeom prst="rect">
                        <a:avLst/>
                      </a:prstGeom>
                    </p:spPr>
                  </p:pic>
                </p:oleObj>
              </mc:Fallback>
            </mc:AlternateContent>
          </a:graphicData>
        </a:graphic>
      </p:graphicFrame>
      <p:sp>
        <p:nvSpPr>
          <p:cNvPr id="45" name="文本框 44"/>
          <p:cNvSpPr txBox="1"/>
          <p:nvPr/>
        </p:nvSpPr>
        <p:spPr>
          <a:xfrm>
            <a:off x="440690" y="5744845"/>
            <a:ext cx="2098040" cy="36830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最后化简可以证：</a:t>
            </a:r>
            <a:endParaRPr lang="zh-CN" altLang="en-US">
              <a:latin typeface="Times New Roman" panose="02020603050405020304" pitchFamily="18" charset="0"/>
              <a:cs typeface="Times New Roman" panose="02020603050405020304" pitchFamily="18" charset="0"/>
            </a:endParaRPr>
          </a:p>
        </p:txBody>
      </p:sp>
      <p:graphicFrame>
        <p:nvGraphicFramePr>
          <p:cNvPr id="46" name="对象 45">
            <a:hlinkClick r:id="" action="ppaction://ole?verb="/>
          </p:cNvPr>
          <p:cNvGraphicFramePr>
            <a:graphicFrameLocks noChangeAspect="1"/>
          </p:cNvGraphicFramePr>
          <p:nvPr/>
        </p:nvGraphicFramePr>
        <p:xfrm>
          <a:off x="2252346" y="5699125"/>
          <a:ext cx="939800" cy="393700"/>
        </p:xfrm>
        <a:graphic>
          <a:graphicData uri="http://schemas.openxmlformats.org/presentationml/2006/ole">
            <mc:AlternateContent xmlns:mc="http://schemas.openxmlformats.org/markup-compatibility/2006">
              <mc:Choice xmlns:v="urn:schemas-microsoft-com:vml" Requires="v">
                <p:oleObj spid="_x0000_s47" name="" r:id="rId17" imgW="939800" imgH="393700" progId="Equation.KSEE3">
                  <p:embed/>
                </p:oleObj>
              </mc:Choice>
              <mc:Fallback>
                <p:oleObj name="" r:id="rId17" imgW="939800" imgH="393700" progId="Equation.KSEE3">
                  <p:embed/>
                  <p:pic>
                    <p:nvPicPr>
                      <p:cNvPr id="0" name="图片 1025"/>
                      <p:cNvPicPr/>
                      <p:nvPr/>
                    </p:nvPicPr>
                    <p:blipFill>
                      <a:blip r:embed="rId18"/>
                      <a:stretch>
                        <a:fillRect/>
                      </a:stretch>
                    </p:blipFill>
                    <p:spPr>
                      <a:xfrm>
                        <a:off x="2252346" y="5699125"/>
                        <a:ext cx="939800" cy="393700"/>
                      </a:xfrm>
                      <a:prstGeom prst="rect">
                        <a:avLst/>
                      </a:prstGeom>
                    </p:spPr>
                  </p:pic>
                </p:oleObj>
              </mc:Fallback>
            </mc:AlternateContent>
          </a:graphicData>
        </a:graphic>
      </p:graphicFrame>
      <p:sp>
        <p:nvSpPr>
          <p:cNvPr id="48" name="云形标注 47"/>
          <p:cNvSpPr/>
          <p:nvPr/>
        </p:nvSpPr>
        <p:spPr>
          <a:xfrm>
            <a:off x="5912485" y="3026410"/>
            <a:ext cx="1877060" cy="654685"/>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推到多米诺骨牌第一张牌</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49" name="矩形 48"/>
          <p:cNvSpPr/>
          <p:nvPr/>
        </p:nvSpPr>
        <p:spPr>
          <a:xfrm>
            <a:off x="422275" y="3213100"/>
            <a:ext cx="5451475" cy="49466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0" name="矩形 49"/>
          <p:cNvSpPr/>
          <p:nvPr/>
        </p:nvSpPr>
        <p:spPr>
          <a:xfrm>
            <a:off x="437515" y="3803650"/>
            <a:ext cx="8456930" cy="231457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1" name="云形标注 50"/>
          <p:cNvSpPr/>
          <p:nvPr/>
        </p:nvSpPr>
        <p:spPr>
          <a:xfrm>
            <a:off x="6228080" y="3935095"/>
            <a:ext cx="1877060" cy="654685"/>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由前一张牌可以推倒后一张牌</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8" grpId="1" animBg="1"/>
      <p:bldP spid="51" grpId="0" bldLvl="0" animBg="1"/>
      <p:bldP spid="5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7924165" cy="83121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如何用</a:t>
            </a:r>
            <a:r>
              <a:rPr lang="zh-CN" altLang="en-US" sz="2200" b="1" kern="100" dirty="0">
                <a:latin typeface="Times New Roman" panose="02020603050405020304" pitchFamily="18" charset="0"/>
                <a:cs typeface="Times New Roman" panose="02020603050405020304" pitchFamily="18" charset="0"/>
                <a:sym typeface="+mn-ea"/>
              </a:rPr>
              <a:t>数学归纳法证明</a:t>
            </a:r>
            <a:r>
              <a:rPr lang="zh-CN" altLang="en-US" sz="2200" b="1" kern="100" dirty="0">
                <a:latin typeface="Times New Roman" panose="02020603050405020304" pitchFamily="18" charset="0"/>
                <a:cs typeface="Times New Roman" panose="02020603050405020304" pitchFamily="18" charset="0"/>
                <a:sym typeface="+mn-ea"/>
              </a:rPr>
              <a:t>最早时间结束的策略可以找到</a:t>
            </a:r>
            <a:r>
              <a:rPr lang="zh-CN" altLang="en-US" sz="2200" b="1" kern="100" dirty="0">
                <a:latin typeface="Times New Roman" panose="02020603050405020304" pitchFamily="18" charset="0"/>
                <a:cs typeface="Times New Roman" panose="02020603050405020304" pitchFamily="18" charset="0"/>
                <a:sym typeface="+mn-ea"/>
              </a:rPr>
              <a:t>最优解？</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26" name="云形标注 25"/>
          <p:cNvSpPr/>
          <p:nvPr/>
        </p:nvSpPr>
        <p:spPr>
          <a:xfrm>
            <a:off x="7236460" y="16941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找到第一张能推倒的多米诺骨牌。</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3" name="文本框 2"/>
          <p:cNvSpPr txBox="1"/>
          <p:nvPr/>
        </p:nvSpPr>
        <p:spPr>
          <a:xfrm>
            <a:off x="325755" y="1844675"/>
            <a:ext cx="6509385" cy="367665"/>
          </a:xfrm>
          <a:prstGeom prst="rect">
            <a:avLst/>
          </a:prstGeom>
          <a:noFill/>
        </p:spPr>
        <p:txBody>
          <a:bodyPr wrap="square" rtlCol="0" anchor="t">
            <a:noAutofit/>
          </a:bodyPr>
          <a:p>
            <a:pPr marL="0" marR="0" indent="0" algn="ctr"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cs typeface="Times New Roman" panose="02020603050405020304" pitchFamily="18" charset="0"/>
                <a:sym typeface="+mn-ea"/>
              </a:rPr>
              <a:t>归纳基础：也就是就是第一个时间结束的课程可以组成最优解</a:t>
            </a:r>
            <a:endParaRPr lang="zh-CN" altLang="en-US" sz="1800" b="1" smtClean="0">
              <a:ln>
                <a:noFill/>
              </a:ln>
              <a:effectLst/>
              <a:latin typeface="宋体" panose="02010600030101010101" pitchFamily="2" charset="-122"/>
              <a:cs typeface="Times New Roman" panose="02020603050405020304" pitchFamily="18" charset="0"/>
              <a:sym typeface="+mn-ea"/>
            </a:endParaRPr>
          </a:p>
        </p:txBody>
      </p:sp>
      <p:sp>
        <p:nvSpPr>
          <p:cNvPr id="5" name="文本框 4"/>
          <p:cNvSpPr txBox="1"/>
          <p:nvPr/>
        </p:nvSpPr>
        <p:spPr>
          <a:xfrm>
            <a:off x="440690" y="2403475"/>
            <a:ext cx="6562725" cy="562610"/>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可以用</a:t>
            </a:r>
            <a:r>
              <a:rPr lang="en-US" altLang="zh-CN">
                <a:solidFill>
                  <a:schemeClr val="tx1"/>
                </a:solidFill>
                <a:uFillTx/>
                <a:latin typeface="Times New Roman" panose="02020603050405020304" pitchFamily="18" charset="0"/>
                <a:cs typeface="Times New Roman" panose="02020603050405020304" pitchFamily="18" charset="0"/>
              </a:rPr>
              <a:t>S</a:t>
            </a:r>
            <a:r>
              <a:rPr lang="en-US" altLang="zh-CN" baseline="-25000">
                <a:solidFill>
                  <a:schemeClr val="tx1"/>
                </a:solidFill>
                <a:uFillTx/>
                <a:latin typeface="Times New Roman" panose="02020603050405020304" pitchFamily="18" charset="0"/>
                <a:cs typeface="Times New Roman" panose="02020603050405020304" pitchFamily="18" charset="0"/>
              </a:rPr>
              <a:t>n</a:t>
            </a:r>
            <a:r>
              <a:rPr lang="en-US" altLang="zh-CN">
                <a:solidFill>
                  <a:schemeClr val="tx1"/>
                </a:solidFill>
                <a:uFillTx/>
                <a:latin typeface="Times New Roman" panose="02020603050405020304" pitchFamily="18" charset="0"/>
                <a:cs typeface="Times New Roman" panose="02020603050405020304" pitchFamily="18" charset="0"/>
              </a:rPr>
              <a:t> = {1,2,3,...,n},</a:t>
            </a:r>
            <a:r>
              <a:rPr lang="zh-CN" altLang="en-US">
                <a:solidFill>
                  <a:schemeClr val="tx1"/>
                </a:solidFill>
                <a:uFillTx/>
                <a:latin typeface="Times New Roman" panose="02020603050405020304" pitchFamily="18" charset="0"/>
                <a:cs typeface="Times New Roman" panose="02020603050405020304" pitchFamily="18" charset="0"/>
              </a:rPr>
              <a:t>表示课程集合，</a:t>
            </a:r>
            <a:r>
              <a:rPr lang="en-US" altLang="zh-CN">
                <a:solidFill>
                  <a:schemeClr val="tx1"/>
                </a:solidFill>
                <a:uFillTx/>
                <a:latin typeface="Times New Roman" panose="02020603050405020304" pitchFamily="18" charset="0"/>
                <a:cs typeface="Times New Roman" panose="02020603050405020304" pitchFamily="18" charset="0"/>
              </a:rPr>
              <a:t>f</a:t>
            </a:r>
            <a:r>
              <a:rPr lang="en-US" altLang="zh-CN" baseline="-25000">
                <a:solidFill>
                  <a:schemeClr val="tx1"/>
                </a:solidFill>
                <a:uFillTx/>
                <a:latin typeface="Times New Roman" panose="02020603050405020304" pitchFamily="18" charset="0"/>
                <a:cs typeface="Times New Roman" panose="02020603050405020304" pitchFamily="18" charset="0"/>
              </a:rPr>
              <a:t>i</a:t>
            </a:r>
            <a:r>
              <a:rPr lang="zh-CN" altLang="en-US">
                <a:solidFill>
                  <a:schemeClr val="tx1"/>
                </a:solidFill>
                <a:uFillTx/>
                <a:latin typeface="Times New Roman" panose="02020603050405020304" pitchFamily="18" charset="0"/>
                <a:cs typeface="Times New Roman" panose="02020603050405020304" pitchFamily="18" charset="0"/>
              </a:rPr>
              <a:t>表示课程结束的时间，</a:t>
            </a:r>
            <a:r>
              <a:rPr lang="en-US" altLang="zh-CN">
                <a:solidFill>
                  <a:schemeClr val="tx1"/>
                </a:solidFill>
                <a:uFillTx/>
                <a:latin typeface="Times New Roman" panose="02020603050405020304" pitchFamily="18" charset="0"/>
                <a:cs typeface="Times New Roman" panose="02020603050405020304" pitchFamily="18" charset="0"/>
              </a:rPr>
              <a:t>f</a:t>
            </a:r>
            <a:r>
              <a:rPr lang="en-US" altLang="zh-CN" baseline="-25000">
                <a:solidFill>
                  <a:schemeClr val="tx1"/>
                </a:solidFill>
                <a:uFillTx/>
                <a:latin typeface="Times New Roman" panose="02020603050405020304" pitchFamily="18" charset="0"/>
                <a:cs typeface="Times New Roman" panose="02020603050405020304" pitchFamily="18" charset="0"/>
              </a:rPr>
              <a:t>1</a:t>
            </a:r>
            <a:r>
              <a:rPr lang="en-US" altLang="zh-CN">
                <a:solidFill>
                  <a:schemeClr val="tx1"/>
                </a:solidFill>
                <a:uFillTx/>
                <a:latin typeface="Times New Roman" panose="02020603050405020304" pitchFamily="18" charset="0"/>
                <a:cs typeface="Times New Roman" panose="02020603050405020304" pitchFamily="18" charset="0"/>
              </a:rPr>
              <a:t>&lt;f</a:t>
            </a:r>
            <a:r>
              <a:rPr lang="en-US" altLang="zh-CN" baseline="-25000">
                <a:solidFill>
                  <a:schemeClr val="tx1"/>
                </a:solidFill>
                <a:uFillTx/>
                <a:latin typeface="Times New Roman" panose="02020603050405020304" pitchFamily="18" charset="0"/>
                <a:cs typeface="Times New Roman" panose="02020603050405020304" pitchFamily="18" charset="0"/>
              </a:rPr>
              <a:t>2</a:t>
            </a:r>
            <a:r>
              <a:rPr lang="en-US" altLang="zh-CN">
                <a:solidFill>
                  <a:schemeClr val="tx1"/>
                </a:solidFill>
                <a:uFillTx/>
                <a:latin typeface="Times New Roman" panose="02020603050405020304" pitchFamily="18" charset="0"/>
                <a:cs typeface="Times New Roman" panose="02020603050405020304" pitchFamily="18" charset="0"/>
              </a:rPr>
              <a:t>&lt;...&lt;f</a:t>
            </a:r>
            <a:r>
              <a:rPr lang="en-US" altLang="zh-CN" baseline="-25000">
                <a:solidFill>
                  <a:schemeClr val="tx1"/>
                </a:solidFill>
                <a:uFillTx/>
                <a:latin typeface="Times New Roman" panose="02020603050405020304" pitchFamily="18" charset="0"/>
                <a:cs typeface="Times New Roman" panose="02020603050405020304" pitchFamily="18" charset="0"/>
              </a:rPr>
              <a:t>n</a:t>
            </a:r>
            <a:endParaRPr lang="en-US" altLang="zh-CN" baseline="-25000">
              <a:solidFill>
                <a:schemeClr val="tx1"/>
              </a:solidFill>
              <a:uFillTx/>
              <a:latin typeface="Times New Roman" panose="02020603050405020304" pitchFamily="18" charset="0"/>
              <a:cs typeface="Times New Roman" panose="02020603050405020304" pitchFamily="18" charset="0"/>
            </a:endParaRPr>
          </a:p>
        </p:txBody>
      </p:sp>
      <p:graphicFrame>
        <p:nvGraphicFramePr>
          <p:cNvPr id="7" name="表格 6"/>
          <p:cNvGraphicFramePr/>
          <p:nvPr/>
        </p:nvGraphicFramePr>
        <p:xfrm>
          <a:off x="755650" y="4004945"/>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j</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cs typeface="Times New Roman" panose="02020603050405020304" pitchFamily="18" charset="0"/>
                        </a:rPr>
                        <a:t>...</a:t>
                      </a:r>
                      <a:endParaRPr lang="en-US" altLang="zh-CN">
                        <a:solidFill>
                          <a:schemeClr val="tx1"/>
                        </a:solidFill>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en-US" altLang="zh-CN">
                        <a:cs typeface="Times New Roman" panose="02020603050405020304" pitchFamily="18" charset="0"/>
                      </a:endParaRPr>
                    </a:p>
                  </a:txBody>
                  <a:tcPr/>
                </a:tc>
              </a:tr>
            </a:tbl>
          </a:graphicData>
        </a:graphic>
      </p:graphicFrame>
      <p:sp>
        <p:nvSpPr>
          <p:cNvPr id="24" name="文本框 23"/>
          <p:cNvSpPr txBox="1"/>
          <p:nvPr/>
        </p:nvSpPr>
        <p:spPr>
          <a:xfrm>
            <a:off x="755650" y="3573145"/>
            <a:ext cx="3423920" cy="36830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存在最优解</a:t>
            </a:r>
            <a:r>
              <a:rPr lang="en-US" altLang="zh-CN">
                <a:latin typeface="Times New Roman" panose="02020603050405020304" pitchFamily="18" charset="0"/>
                <a:cs typeface="Times New Roman" panose="02020603050405020304" pitchFamily="18" charset="0"/>
              </a:rPr>
              <a:t>T</a:t>
            </a:r>
            <a:endParaRPr lang="en-US" altLang="zh-CN">
              <a:latin typeface="Times New Roman" panose="02020603050405020304" pitchFamily="18" charset="0"/>
              <a:cs typeface="Times New Roman" panose="02020603050405020304" pitchFamily="18" charset="0"/>
            </a:endParaRPr>
          </a:p>
        </p:txBody>
      </p:sp>
      <p:sp>
        <p:nvSpPr>
          <p:cNvPr id="27" name="文本框 26"/>
          <p:cNvSpPr txBox="1"/>
          <p:nvPr/>
        </p:nvSpPr>
        <p:spPr>
          <a:xfrm>
            <a:off x="755650" y="4653280"/>
            <a:ext cx="6199505" cy="432435"/>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此时讲</a:t>
            </a:r>
            <a:r>
              <a:rPr lang="en-US" altLang="zh-CN">
                <a:solidFill>
                  <a:schemeClr val="tx1"/>
                </a:solidFill>
                <a:uFillTx/>
                <a:latin typeface="Times New Roman" panose="02020603050405020304" pitchFamily="18" charset="0"/>
                <a:cs typeface="Times New Roman" panose="02020603050405020304" pitchFamily="18" charset="0"/>
              </a:rPr>
              <a:t>T</a:t>
            </a:r>
            <a:r>
              <a:rPr lang="zh-CN" altLang="en-US">
                <a:solidFill>
                  <a:schemeClr val="tx1"/>
                </a:solidFill>
                <a:uFillTx/>
                <a:latin typeface="Times New Roman" panose="02020603050405020304" pitchFamily="18" charset="0"/>
                <a:cs typeface="Times New Roman" panose="02020603050405020304" pitchFamily="18" charset="0"/>
              </a:rPr>
              <a:t>的最优解的第一个课程</a:t>
            </a:r>
            <a:r>
              <a:rPr lang="en-US" altLang="zh-CN">
                <a:solidFill>
                  <a:schemeClr val="tx1"/>
                </a:solidFill>
                <a:uFillTx/>
                <a:latin typeface="Times New Roman" panose="02020603050405020304" pitchFamily="18" charset="0"/>
                <a:cs typeface="Times New Roman" panose="02020603050405020304" pitchFamily="18" charset="0"/>
              </a:rPr>
              <a:t>j</a:t>
            </a:r>
            <a:r>
              <a:rPr lang="zh-CN" altLang="en-US">
                <a:solidFill>
                  <a:schemeClr val="tx1"/>
                </a:solidFill>
                <a:uFillTx/>
                <a:latin typeface="Times New Roman" panose="02020603050405020304" pitchFamily="18" charset="0"/>
                <a:cs typeface="Times New Roman" panose="02020603050405020304" pitchFamily="18" charset="0"/>
              </a:rPr>
              <a:t>替换成</a:t>
            </a:r>
            <a:r>
              <a:rPr lang="en-US" altLang="zh-CN">
                <a:solidFill>
                  <a:schemeClr val="tx1"/>
                </a:solidFill>
                <a:uFillTx/>
                <a:latin typeface="Times New Roman" panose="02020603050405020304" pitchFamily="18" charset="0"/>
                <a:cs typeface="Times New Roman" panose="02020603050405020304" pitchFamily="18" charset="0"/>
              </a:rPr>
              <a:t>1</a:t>
            </a:r>
            <a:r>
              <a:rPr lang="zh-CN" altLang="en-US">
                <a:solidFill>
                  <a:schemeClr val="tx1"/>
                </a:solidFill>
                <a:uFillTx/>
                <a:latin typeface="Times New Roman" panose="02020603050405020304" pitchFamily="18" charset="0"/>
                <a:cs typeface="Times New Roman" panose="02020603050405020304" pitchFamily="18" charset="0"/>
              </a:rPr>
              <a:t>，因为</a:t>
            </a:r>
            <a:r>
              <a:rPr lang="en-US" altLang="zh-CN">
                <a:solidFill>
                  <a:schemeClr val="tx1"/>
                </a:solidFill>
                <a:uFillTx/>
                <a:latin typeface="Times New Roman" panose="02020603050405020304" pitchFamily="18" charset="0"/>
                <a:cs typeface="Times New Roman" panose="02020603050405020304" pitchFamily="18" charset="0"/>
              </a:rPr>
              <a:t>f</a:t>
            </a:r>
            <a:r>
              <a:rPr lang="en-US" altLang="zh-CN" baseline="-25000">
                <a:solidFill>
                  <a:schemeClr val="tx1"/>
                </a:solidFill>
                <a:uFillTx/>
                <a:latin typeface="Times New Roman" panose="02020603050405020304" pitchFamily="18" charset="0"/>
                <a:cs typeface="Times New Roman" panose="02020603050405020304" pitchFamily="18" charset="0"/>
              </a:rPr>
              <a:t>1</a:t>
            </a:r>
            <a:r>
              <a:rPr lang="en-US" altLang="zh-CN">
                <a:solidFill>
                  <a:schemeClr val="tx1"/>
                </a:solidFill>
                <a:uFillTx/>
                <a:latin typeface="Times New Roman" panose="02020603050405020304" pitchFamily="18" charset="0"/>
                <a:cs typeface="Times New Roman" panose="02020603050405020304" pitchFamily="18" charset="0"/>
              </a:rPr>
              <a:t>&lt;f</a:t>
            </a:r>
            <a:r>
              <a:rPr lang="en-US" altLang="zh-CN" baseline="-25000">
                <a:solidFill>
                  <a:schemeClr val="tx1"/>
                </a:solidFill>
                <a:uFillTx/>
                <a:latin typeface="Times New Roman" panose="02020603050405020304" pitchFamily="18" charset="0"/>
                <a:cs typeface="Times New Roman" panose="02020603050405020304" pitchFamily="18" charset="0"/>
              </a:rPr>
              <a:t>j</a:t>
            </a:r>
            <a:endParaRPr lang="en-US" altLang="zh-CN" baseline="-25000">
              <a:solidFill>
                <a:schemeClr val="tx1"/>
              </a:solidFill>
              <a:uFillTx/>
              <a:latin typeface="Times New Roman" panose="02020603050405020304" pitchFamily="18" charset="0"/>
              <a:cs typeface="Times New Roman" panose="02020603050405020304" pitchFamily="18" charset="0"/>
            </a:endParaRPr>
          </a:p>
        </p:txBody>
      </p:sp>
      <p:graphicFrame>
        <p:nvGraphicFramePr>
          <p:cNvPr id="28" name="表格 27"/>
          <p:cNvGraphicFramePr/>
          <p:nvPr/>
        </p:nvGraphicFramePr>
        <p:xfrm>
          <a:off x="755650" y="5302250"/>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cs typeface="Times New Roman" panose="02020603050405020304" pitchFamily="18" charset="0"/>
                        </a:rPr>
                        <a:t>...</a:t>
                      </a:r>
                      <a:endParaRPr lang="en-US" altLang="zh-CN">
                        <a:solidFill>
                          <a:schemeClr val="tx1"/>
                        </a:solidFill>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en-US" altLang="zh-CN">
                        <a:cs typeface="Times New Roman" panose="02020603050405020304" pitchFamily="18" charset="0"/>
                      </a:endParaRPr>
                    </a:p>
                  </a:txBody>
                  <a:tcPr/>
                </a:tc>
              </a:tr>
            </a:tbl>
          </a:graphicData>
        </a:graphic>
      </p:graphicFrame>
      <p:sp>
        <p:nvSpPr>
          <p:cNvPr id="29" name="文本框 28"/>
          <p:cNvSpPr txBox="1"/>
          <p:nvPr/>
        </p:nvSpPr>
        <p:spPr>
          <a:xfrm>
            <a:off x="611505" y="5797550"/>
            <a:ext cx="6562725" cy="562610"/>
          </a:xfrm>
          <a:prstGeom prst="rect">
            <a:avLst/>
          </a:prstGeom>
          <a:noFill/>
        </p:spPr>
        <p:txBody>
          <a:bodyPr wrap="square" rtlCol="0">
            <a:noAutofit/>
          </a:bodyPr>
          <a:p>
            <a:r>
              <a:rPr lang="en-US" altLang="zh-CN">
                <a:solidFill>
                  <a:schemeClr val="tx1"/>
                </a:solidFill>
                <a:uFillTx/>
                <a:latin typeface="Times New Roman" panose="02020603050405020304" pitchFamily="18" charset="0"/>
                <a:cs typeface="Times New Roman" panose="02020603050405020304" pitchFamily="18" charset="0"/>
              </a:rPr>
              <a:t>T</a:t>
            </a:r>
            <a:r>
              <a:rPr lang="zh-CN" altLang="en-US">
                <a:solidFill>
                  <a:schemeClr val="tx1"/>
                </a:solidFill>
                <a:uFillTx/>
                <a:latin typeface="Times New Roman" panose="02020603050405020304" pitchFamily="18" charset="0"/>
                <a:cs typeface="Times New Roman" panose="02020603050405020304" pitchFamily="18" charset="0"/>
              </a:rPr>
              <a:t>是最优解，此时</a:t>
            </a:r>
            <a:r>
              <a:rPr lang="en-US" altLang="zh-CN">
                <a:solidFill>
                  <a:schemeClr val="tx1"/>
                </a:solidFill>
                <a:uFillTx/>
                <a:latin typeface="Times New Roman" panose="02020603050405020304" pitchFamily="18" charset="0"/>
                <a:cs typeface="Times New Roman" panose="02020603050405020304" pitchFamily="18" charset="0"/>
              </a:rPr>
              <a:t>1</a:t>
            </a:r>
            <a:r>
              <a:rPr lang="zh-CN" altLang="en-US">
                <a:solidFill>
                  <a:schemeClr val="tx1"/>
                </a:solidFill>
                <a:uFillTx/>
                <a:latin typeface="Times New Roman" panose="02020603050405020304" pitchFamily="18" charset="0"/>
                <a:cs typeface="Times New Roman" panose="02020603050405020304" pitchFamily="18" charset="0"/>
              </a:rPr>
              <a:t>替换之后，</a:t>
            </a:r>
            <a:r>
              <a:rPr lang="en-US" altLang="zh-CN">
                <a:solidFill>
                  <a:schemeClr val="tx1"/>
                </a:solidFill>
                <a:uFillTx/>
                <a:latin typeface="Times New Roman" panose="02020603050405020304" pitchFamily="18" charset="0"/>
                <a:cs typeface="Times New Roman" panose="02020603050405020304" pitchFamily="18" charset="0"/>
              </a:rPr>
              <a:t>T`</a:t>
            </a:r>
            <a:r>
              <a:rPr lang="zh-CN" altLang="en-US">
                <a:solidFill>
                  <a:schemeClr val="tx1"/>
                </a:solidFill>
                <a:uFillTx/>
                <a:latin typeface="Times New Roman" panose="02020603050405020304" pitchFamily="18" charset="0"/>
                <a:cs typeface="Times New Roman" panose="02020603050405020304" pitchFamily="18" charset="0"/>
              </a:rPr>
              <a:t>也是最优解。所以说我们的首项成立。</a:t>
            </a:r>
            <a:endParaRPr lang="zh-CN" altLang="en-US">
              <a:solidFill>
                <a:schemeClr val="tx1"/>
              </a:solidFill>
              <a:uFillTx/>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云形标注 25"/>
          <p:cNvSpPr/>
          <p:nvPr/>
        </p:nvSpPr>
        <p:spPr>
          <a:xfrm>
            <a:off x="7236460" y="16941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找到前一张推倒后一张多米诺骨牌。</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3" name="文本框 2"/>
          <p:cNvSpPr txBox="1"/>
          <p:nvPr/>
        </p:nvSpPr>
        <p:spPr>
          <a:xfrm>
            <a:off x="467995" y="1052830"/>
            <a:ext cx="7889875" cy="3282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cs typeface="Times New Roman" panose="02020603050405020304" pitchFamily="18" charset="0"/>
                <a:sym typeface="+mn-ea"/>
              </a:rPr>
              <a:t>归纳步骤：假设选择前</a:t>
            </a:r>
            <a:r>
              <a:rPr lang="en-US" altLang="zh-CN" sz="1800" b="1" smtClean="0">
                <a:ln>
                  <a:noFill/>
                </a:ln>
                <a:effectLst/>
                <a:latin typeface="宋体" panose="02010600030101010101" pitchFamily="2" charset="-122"/>
                <a:cs typeface="Times New Roman" panose="02020603050405020304" pitchFamily="18" charset="0"/>
                <a:sym typeface="+mn-ea"/>
              </a:rPr>
              <a:t>k</a:t>
            </a:r>
            <a:r>
              <a:rPr lang="zh-CN" altLang="en-US" sz="1800" b="1" smtClean="0">
                <a:ln>
                  <a:noFill/>
                </a:ln>
                <a:effectLst/>
                <a:latin typeface="宋体" panose="02010600030101010101" pitchFamily="2" charset="-122"/>
                <a:cs typeface="Times New Roman" panose="02020603050405020304" pitchFamily="18" charset="0"/>
                <a:sym typeface="+mn-ea"/>
              </a:rPr>
              <a:t>项最早结束的课程为真，证明选择</a:t>
            </a:r>
            <a:r>
              <a:rPr lang="en-US" altLang="zh-CN" sz="1800" b="1" smtClean="0">
                <a:ln>
                  <a:noFill/>
                </a:ln>
                <a:effectLst/>
                <a:latin typeface="宋体" panose="02010600030101010101" pitchFamily="2" charset="-122"/>
                <a:cs typeface="Times New Roman" panose="02020603050405020304" pitchFamily="18" charset="0"/>
                <a:sym typeface="+mn-ea"/>
              </a:rPr>
              <a:t>k+1</a:t>
            </a:r>
            <a:r>
              <a:rPr lang="zh-CN" altLang="en-US" sz="1800" b="1" smtClean="0">
                <a:ln>
                  <a:noFill/>
                </a:ln>
                <a:effectLst/>
                <a:latin typeface="宋体" panose="02010600030101010101" pitchFamily="2" charset="-122"/>
                <a:cs typeface="Times New Roman" panose="02020603050405020304" pitchFamily="18" charset="0"/>
                <a:sym typeface="+mn-ea"/>
              </a:rPr>
              <a:t>也为真。</a:t>
            </a:r>
            <a:endParaRPr lang="zh-CN" altLang="en-US" sz="1800" b="1" smtClean="0">
              <a:ln>
                <a:noFill/>
              </a:ln>
              <a:effectLst/>
              <a:latin typeface="宋体" panose="02010600030101010101" pitchFamily="2" charset="-122"/>
              <a:cs typeface="Times New Roman" panose="02020603050405020304" pitchFamily="18" charset="0"/>
              <a:sym typeface="+mn-ea"/>
            </a:endParaRPr>
          </a:p>
        </p:txBody>
      </p:sp>
      <p:sp>
        <p:nvSpPr>
          <p:cNvPr id="5" name="文本框 4"/>
          <p:cNvSpPr txBox="1"/>
          <p:nvPr/>
        </p:nvSpPr>
        <p:spPr>
          <a:xfrm>
            <a:off x="539750" y="1988820"/>
            <a:ext cx="6562725" cy="562610"/>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用字母</a:t>
            </a:r>
            <a:r>
              <a:rPr lang="en-US" altLang="zh-CN">
                <a:uFillTx/>
                <a:latin typeface="Times New Roman" panose="02020603050405020304" pitchFamily="18" charset="0"/>
                <a:cs typeface="Times New Roman" panose="02020603050405020304" pitchFamily="18" charset="0"/>
                <a:sym typeface="+mn-ea"/>
              </a:rPr>
              <a:t>T</a:t>
            </a:r>
            <a:r>
              <a:rPr lang="zh-CN" altLang="en-US">
                <a:solidFill>
                  <a:schemeClr val="tx1"/>
                </a:solidFill>
                <a:uFillTx/>
                <a:latin typeface="Times New Roman" panose="02020603050405020304" pitchFamily="18" charset="0"/>
                <a:cs typeface="Times New Roman" panose="02020603050405020304" pitchFamily="18" charset="0"/>
              </a:rPr>
              <a:t>表示问题最优解的集合</a:t>
            </a:r>
            <a:r>
              <a:rPr lang="zh-CN">
                <a:solidFill>
                  <a:schemeClr val="tx1"/>
                </a:solidFill>
                <a:uFillTx/>
                <a:latin typeface="Times New Roman" panose="02020603050405020304" pitchFamily="18" charset="0"/>
                <a:cs typeface="Times New Roman" panose="02020603050405020304" pitchFamily="18" charset="0"/>
              </a:rPr>
              <a:t>。</a:t>
            </a:r>
            <a:endParaRPr lang="zh-CN">
              <a:solidFill>
                <a:schemeClr val="tx1"/>
              </a:solidFill>
              <a:uFillTx/>
              <a:latin typeface="Times New Roman" panose="02020603050405020304" pitchFamily="18" charset="0"/>
              <a:cs typeface="Times New Roman" panose="02020603050405020304" pitchFamily="18" charset="0"/>
            </a:endParaRPr>
          </a:p>
        </p:txBody>
      </p:sp>
      <p:sp>
        <p:nvSpPr>
          <p:cNvPr id="4" name="圆角矩形 3"/>
          <p:cNvSpPr/>
          <p:nvPr/>
        </p:nvSpPr>
        <p:spPr>
          <a:xfrm>
            <a:off x="755650" y="31324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2915285" y="3159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8" name="圆角矩形 7"/>
          <p:cNvSpPr/>
          <p:nvPr/>
        </p:nvSpPr>
        <p:spPr>
          <a:xfrm>
            <a:off x="2987675" y="328485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611505" y="270891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文本框 9"/>
          <p:cNvSpPr txBox="1"/>
          <p:nvPr/>
        </p:nvSpPr>
        <p:spPr>
          <a:xfrm>
            <a:off x="755650" y="2348865"/>
            <a:ext cx="462915" cy="360045"/>
          </a:xfrm>
          <a:prstGeom prst="rect">
            <a:avLst/>
          </a:prstGeom>
          <a:noFill/>
        </p:spPr>
        <p:txBody>
          <a:bodyPr wrap="square" rtlCol="0" anchor="t">
            <a:noAutofit/>
          </a:bodyPr>
          <a:p>
            <a:r>
              <a:rPr lang="en-US" altLang="zh-CN">
                <a:uFillTx/>
                <a:latin typeface="Times New Roman" panose="02020603050405020304" pitchFamily="18" charset="0"/>
                <a:cs typeface="Times New Roman" panose="02020603050405020304" pitchFamily="18" charset="0"/>
                <a:sym typeface="+mn-ea"/>
              </a:rPr>
              <a:t>T</a:t>
            </a:r>
            <a:endParaRPr lang="en-US" altLang="zh-CN">
              <a:uFillTx/>
              <a:latin typeface="Times New Roman" panose="02020603050405020304" pitchFamily="18" charset="0"/>
              <a:cs typeface="Times New Roman" panose="02020603050405020304" pitchFamily="18" charset="0"/>
              <a:sym typeface="+mn-ea"/>
            </a:endParaRPr>
          </a:p>
        </p:txBody>
      </p:sp>
      <p:sp>
        <p:nvSpPr>
          <p:cNvPr id="11" name="圆角矩形 10"/>
          <p:cNvSpPr/>
          <p:nvPr/>
        </p:nvSpPr>
        <p:spPr>
          <a:xfrm>
            <a:off x="5120640" y="3159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cs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endParaRPr>
          </a:p>
        </p:txBody>
      </p:sp>
      <p:sp>
        <p:nvSpPr>
          <p:cNvPr id="12" name="文本框 11"/>
          <p:cNvSpPr txBox="1"/>
          <p:nvPr/>
        </p:nvSpPr>
        <p:spPr>
          <a:xfrm>
            <a:off x="683260" y="4563745"/>
            <a:ext cx="7434580" cy="302260"/>
          </a:xfrm>
          <a:prstGeom prst="rect">
            <a:avLst/>
          </a:prstGeom>
          <a:noFill/>
        </p:spPr>
        <p:txBody>
          <a:bodyPr wrap="square" rtlCol="0" anchor="t">
            <a:noAutofit/>
          </a:bodyPr>
          <a:p>
            <a:r>
              <a:rPr lang="zh-CN" altLang="en-US">
                <a:uFillTx/>
                <a:latin typeface="Times New Roman" panose="02020603050405020304" pitchFamily="18" charset="0"/>
                <a:cs typeface="Times New Roman" panose="02020603050405020304" pitchFamily="18" charset="0"/>
                <a:sym typeface="+mn-ea"/>
              </a:rPr>
              <a:t>最优解</a:t>
            </a:r>
            <a:r>
              <a:rPr lang="en-US" altLang="zh-CN">
                <a:uFillTx/>
                <a:latin typeface="Times New Roman" panose="02020603050405020304" pitchFamily="18" charset="0"/>
                <a:cs typeface="Times New Roman" panose="02020603050405020304" pitchFamily="18" charset="0"/>
                <a:sym typeface="+mn-ea"/>
              </a:rPr>
              <a:t>T</a:t>
            </a:r>
            <a:r>
              <a:rPr lang="zh-CN" altLang="en-US">
                <a:uFillTx/>
                <a:latin typeface="Times New Roman" panose="02020603050405020304" pitchFamily="18" charset="0"/>
                <a:cs typeface="Times New Roman" panose="02020603050405020304" pitchFamily="18" charset="0"/>
                <a:sym typeface="+mn-ea"/>
              </a:rPr>
              <a:t>是前</a:t>
            </a:r>
            <a:r>
              <a:rPr lang="en-US" altLang="zh-CN">
                <a:uFillTx/>
                <a:latin typeface="Times New Roman" panose="02020603050405020304" pitchFamily="18" charset="0"/>
                <a:cs typeface="Times New Roman" panose="02020603050405020304" pitchFamily="18" charset="0"/>
                <a:sym typeface="+mn-ea"/>
              </a:rPr>
              <a:t>{i1,i2,...,ik} U B</a:t>
            </a:r>
            <a:r>
              <a:rPr lang="zh-CN" altLang="en-US">
                <a:uFillTx/>
                <a:latin typeface="Times New Roman" panose="02020603050405020304" pitchFamily="18" charset="0"/>
                <a:cs typeface="Times New Roman" panose="02020603050405020304" pitchFamily="18" charset="0"/>
                <a:sym typeface="+mn-ea"/>
              </a:rPr>
              <a:t>，并且</a:t>
            </a:r>
            <a:r>
              <a:rPr lang="en-US" altLang="zh-CN">
                <a:uFillTx/>
                <a:latin typeface="Times New Roman" panose="02020603050405020304" pitchFamily="18" charset="0"/>
                <a:cs typeface="Times New Roman" panose="02020603050405020304" pitchFamily="18" charset="0"/>
                <a:sym typeface="+mn-ea"/>
              </a:rPr>
              <a:t>B</a:t>
            </a:r>
            <a:r>
              <a:rPr lang="zh-CN" altLang="en-US">
                <a:uFillTx/>
                <a:latin typeface="Times New Roman" panose="02020603050405020304" pitchFamily="18" charset="0"/>
                <a:cs typeface="Times New Roman" panose="02020603050405020304" pitchFamily="18" charset="0"/>
                <a:sym typeface="+mn-ea"/>
              </a:rPr>
              <a:t>集合一定待选集合</a:t>
            </a:r>
            <a:r>
              <a:rPr lang="en-US" altLang="zh-CN">
                <a:uFillTx/>
                <a:latin typeface="Times New Roman" panose="02020603050405020304" pitchFamily="18" charset="0"/>
                <a:cs typeface="Times New Roman" panose="02020603050405020304" pitchFamily="18" charset="0"/>
                <a:sym typeface="+mn-ea"/>
              </a:rPr>
              <a:t>S’</a:t>
            </a:r>
            <a:r>
              <a:rPr lang="zh-CN" altLang="en-US">
                <a:uFillTx/>
                <a:latin typeface="Times New Roman" panose="02020603050405020304" pitchFamily="18" charset="0"/>
                <a:cs typeface="Times New Roman" panose="02020603050405020304" pitchFamily="18" charset="0"/>
                <a:sym typeface="+mn-ea"/>
              </a:rPr>
              <a:t>中的最优解。</a:t>
            </a:r>
            <a:endParaRPr lang="zh-CN" altLang="en-US">
              <a:uFillTx/>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710565" y="54184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2870200" y="5445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15" name="圆角矩形 14"/>
          <p:cNvSpPr/>
          <p:nvPr/>
        </p:nvSpPr>
        <p:spPr>
          <a:xfrm>
            <a:off x="2942590" y="557085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566420" y="499491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5075555" y="5445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cs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endParaRPr>
          </a:p>
        </p:txBody>
      </p:sp>
      <p:sp>
        <p:nvSpPr>
          <p:cNvPr id="18" name="圆角矩形 17"/>
          <p:cNvSpPr/>
          <p:nvPr/>
        </p:nvSpPr>
        <p:spPr>
          <a:xfrm>
            <a:off x="2942590" y="602170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7164705" y="5289550"/>
            <a:ext cx="1948815" cy="1171575"/>
          </a:xfrm>
          <a:prstGeom prst="rect">
            <a:avLst/>
          </a:prstGeom>
          <a:noFill/>
        </p:spPr>
        <p:txBody>
          <a:bodyPr wrap="square" rtlCol="0" anchor="t">
            <a:noAutofit/>
          </a:bodyPr>
          <a:p>
            <a:r>
              <a:rPr lang="zh-CN" altLang="en-US">
                <a:solidFill>
                  <a:srgbClr val="FF0000"/>
                </a:solidFill>
                <a:uFillTx/>
                <a:latin typeface="Times New Roman" panose="02020603050405020304" pitchFamily="18" charset="0"/>
                <a:cs typeface="Times New Roman" panose="02020603050405020304" pitchFamily="18" charset="0"/>
                <a:sym typeface="+mn-ea"/>
              </a:rPr>
              <a:t>假如</a:t>
            </a:r>
            <a:r>
              <a:rPr lang="en-US" altLang="zh-CN">
                <a:solidFill>
                  <a:srgbClr val="FF0000"/>
                </a:solidFill>
                <a:uFillTx/>
                <a:latin typeface="Times New Roman" panose="02020603050405020304" pitchFamily="18" charset="0"/>
                <a:cs typeface="Times New Roman" panose="02020603050405020304" pitchFamily="18" charset="0"/>
                <a:sym typeface="+mn-ea"/>
              </a:rPr>
              <a:t>B</a:t>
            </a:r>
            <a:r>
              <a:rPr lang="zh-CN" altLang="en-US">
                <a:solidFill>
                  <a:srgbClr val="FF0000"/>
                </a:solidFill>
                <a:uFillTx/>
                <a:latin typeface="Times New Roman" panose="02020603050405020304" pitchFamily="18" charset="0"/>
                <a:cs typeface="Times New Roman" panose="02020603050405020304" pitchFamily="18" charset="0"/>
                <a:sym typeface="+mn-ea"/>
              </a:rPr>
              <a:t>不是最优解，</a:t>
            </a:r>
            <a:r>
              <a:rPr lang="en-US" altLang="zh-CN">
                <a:solidFill>
                  <a:srgbClr val="FF0000"/>
                </a:solidFill>
                <a:uFillTx/>
                <a:latin typeface="Times New Roman" panose="02020603050405020304" pitchFamily="18" charset="0"/>
                <a:cs typeface="Times New Roman" panose="02020603050405020304" pitchFamily="18" charset="0"/>
                <a:sym typeface="+mn-ea"/>
              </a:rPr>
              <a:t>B*</a:t>
            </a:r>
            <a:r>
              <a:rPr lang="zh-CN" altLang="en-US">
                <a:solidFill>
                  <a:srgbClr val="FF0000"/>
                </a:solidFill>
                <a:uFillTx/>
                <a:latin typeface="Times New Roman" panose="02020603050405020304" pitchFamily="18" charset="0"/>
                <a:cs typeface="Times New Roman" panose="02020603050405020304" pitchFamily="18" charset="0"/>
                <a:sym typeface="+mn-ea"/>
              </a:rPr>
              <a:t>是最优解则</a:t>
            </a:r>
            <a:r>
              <a:rPr lang="en-US" altLang="zh-CN">
                <a:solidFill>
                  <a:srgbClr val="FF0000"/>
                </a:solidFill>
                <a:uFillTx/>
                <a:latin typeface="Times New Roman" panose="02020603050405020304" pitchFamily="18" charset="0"/>
                <a:cs typeface="Times New Roman" panose="02020603050405020304" pitchFamily="18" charset="0"/>
                <a:sym typeface="+mn-ea"/>
              </a:rPr>
              <a:t>T</a:t>
            </a:r>
            <a:r>
              <a:rPr lang="zh-CN" altLang="en-US">
                <a:solidFill>
                  <a:srgbClr val="FF0000"/>
                </a:solidFill>
                <a:uFillTx/>
                <a:latin typeface="Times New Roman" panose="02020603050405020304" pitchFamily="18" charset="0"/>
                <a:cs typeface="Times New Roman" panose="02020603050405020304" pitchFamily="18" charset="0"/>
                <a:sym typeface="+mn-ea"/>
              </a:rPr>
              <a:t>就是不是我们假设的最优解。</a:t>
            </a:r>
            <a:endParaRPr lang="zh-CN" altLang="en-US">
              <a:solidFill>
                <a:srgbClr val="FF0000"/>
              </a:solidFill>
              <a:uFillTx/>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94665" y="1341120"/>
            <a:ext cx="3469005" cy="340360"/>
          </a:xfrm>
          <a:prstGeom prst="rect">
            <a:avLst/>
          </a:prstGeom>
          <a:noFill/>
        </p:spPr>
        <p:txBody>
          <a:bodyPr wrap="square" rtlCol="0" anchor="t">
            <a:noAutofit/>
          </a:bodyPr>
          <a:p>
            <a:r>
              <a:rPr lang="zh-CN" altLang="en-US">
                <a:uFillTx/>
                <a:latin typeface="Times New Roman" panose="02020603050405020304" pitchFamily="18" charset="0"/>
                <a:cs typeface="Times New Roman" panose="02020603050405020304" pitchFamily="18" charset="0"/>
                <a:sym typeface="+mn-ea"/>
              </a:rPr>
              <a:t>最优解</a:t>
            </a:r>
            <a:r>
              <a:rPr lang="en-US" altLang="zh-CN">
                <a:uFillTx/>
                <a:latin typeface="Times New Roman" panose="02020603050405020304" pitchFamily="18" charset="0"/>
                <a:cs typeface="Times New Roman" panose="02020603050405020304" pitchFamily="18" charset="0"/>
                <a:sym typeface="+mn-ea"/>
              </a:rPr>
              <a:t>T={</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1</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2</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k</a:t>
            </a:r>
            <a:r>
              <a:rPr lang="en-US" altLang="zh-CN">
                <a:uFillTx/>
                <a:latin typeface="Times New Roman" panose="02020603050405020304" pitchFamily="18" charset="0"/>
                <a:cs typeface="Times New Roman" panose="02020603050405020304" pitchFamily="18" charset="0"/>
                <a:sym typeface="+mn-ea"/>
              </a:rPr>
              <a:t>}+B</a:t>
            </a:r>
            <a:endParaRPr lang="zh-CN" altLang="en-US">
              <a:uFillTx/>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494665" y="269938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2654300" y="27260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15" name="圆角矩形 14"/>
          <p:cNvSpPr/>
          <p:nvPr/>
        </p:nvSpPr>
        <p:spPr>
          <a:xfrm>
            <a:off x="2726690" y="285178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350520" y="227584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4859655" y="27260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cs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endParaRPr>
          </a:p>
        </p:txBody>
      </p:sp>
      <p:sp>
        <p:nvSpPr>
          <p:cNvPr id="18" name="圆角矩形 17"/>
          <p:cNvSpPr/>
          <p:nvPr/>
        </p:nvSpPr>
        <p:spPr>
          <a:xfrm>
            <a:off x="2726690" y="330263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6948805" y="2570480"/>
            <a:ext cx="1948815" cy="1171575"/>
          </a:xfrm>
          <a:prstGeom prst="rect">
            <a:avLst/>
          </a:prstGeom>
          <a:noFill/>
        </p:spPr>
        <p:txBody>
          <a:bodyPr wrap="square" rtlCol="0" anchor="t">
            <a:noAutofit/>
          </a:bodyPr>
          <a:p>
            <a:r>
              <a:rPr lang="zh-CN" altLang="en-US">
                <a:solidFill>
                  <a:srgbClr val="FF0000"/>
                </a:solidFill>
                <a:uFillTx/>
                <a:latin typeface="Times New Roman" panose="02020603050405020304" pitchFamily="18" charset="0"/>
                <a:cs typeface="Times New Roman" panose="02020603050405020304" pitchFamily="18" charset="0"/>
                <a:sym typeface="+mn-ea"/>
              </a:rPr>
              <a:t>假如</a:t>
            </a:r>
            <a:r>
              <a:rPr lang="en-US" altLang="zh-CN">
                <a:solidFill>
                  <a:srgbClr val="FF0000"/>
                </a:solidFill>
                <a:uFillTx/>
                <a:latin typeface="Times New Roman" panose="02020603050405020304" pitchFamily="18" charset="0"/>
                <a:cs typeface="Times New Roman" panose="02020603050405020304" pitchFamily="18" charset="0"/>
                <a:sym typeface="+mn-ea"/>
              </a:rPr>
              <a:t>B</a:t>
            </a:r>
            <a:r>
              <a:rPr lang="zh-CN" altLang="en-US">
                <a:solidFill>
                  <a:srgbClr val="FF0000"/>
                </a:solidFill>
                <a:uFillTx/>
                <a:latin typeface="Times New Roman" panose="02020603050405020304" pitchFamily="18" charset="0"/>
                <a:cs typeface="Times New Roman" panose="02020603050405020304" pitchFamily="18" charset="0"/>
                <a:sym typeface="+mn-ea"/>
              </a:rPr>
              <a:t>不是最优解，</a:t>
            </a:r>
            <a:r>
              <a:rPr lang="en-US" altLang="zh-CN">
                <a:solidFill>
                  <a:srgbClr val="FF0000"/>
                </a:solidFill>
                <a:uFillTx/>
                <a:latin typeface="Times New Roman" panose="02020603050405020304" pitchFamily="18" charset="0"/>
                <a:cs typeface="Times New Roman" panose="02020603050405020304" pitchFamily="18" charset="0"/>
                <a:sym typeface="+mn-ea"/>
              </a:rPr>
              <a:t>B’</a:t>
            </a:r>
            <a:r>
              <a:rPr lang="zh-CN" altLang="en-US">
                <a:solidFill>
                  <a:srgbClr val="FF0000"/>
                </a:solidFill>
                <a:uFillTx/>
                <a:latin typeface="Times New Roman" panose="02020603050405020304" pitchFamily="18" charset="0"/>
                <a:cs typeface="Times New Roman" panose="02020603050405020304" pitchFamily="18" charset="0"/>
                <a:sym typeface="+mn-ea"/>
              </a:rPr>
              <a:t>是最优解则</a:t>
            </a:r>
            <a:r>
              <a:rPr lang="en-US" altLang="zh-CN">
                <a:solidFill>
                  <a:srgbClr val="FF0000"/>
                </a:solidFill>
                <a:uFillTx/>
                <a:latin typeface="Times New Roman" panose="02020603050405020304" pitchFamily="18" charset="0"/>
                <a:cs typeface="Times New Roman" panose="02020603050405020304" pitchFamily="18" charset="0"/>
                <a:sym typeface="+mn-ea"/>
              </a:rPr>
              <a:t>T</a:t>
            </a:r>
            <a:r>
              <a:rPr lang="zh-CN" altLang="en-US">
                <a:solidFill>
                  <a:srgbClr val="FF0000"/>
                </a:solidFill>
                <a:uFillTx/>
                <a:latin typeface="Times New Roman" panose="02020603050405020304" pitchFamily="18" charset="0"/>
                <a:cs typeface="Times New Roman" panose="02020603050405020304" pitchFamily="18" charset="0"/>
                <a:sym typeface="+mn-ea"/>
              </a:rPr>
              <a:t>就是不是我们假设的最优解。</a:t>
            </a:r>
            <a:endParaRPr lang="zh-CN" altLang="en-US">
              <a:solidFill>
                <a:srgbClr val="FF0000"/>
              </a:solidFill>
              <a:uFillTx/>
              <a:latin typeface="Times New Roman" panose="02020603050405020304" pitchFamily="18" charset="0"/>
              <a:cs typeface="Times New Roman" panose="02020603050405020304" pitchFamily="18" charset="0"/>
              <a:sym typeface="+mn-ea"/>
            </a:endParaRPr>
          </a:p>
        </p:txBody>
      </p:sp>
      <p:graphicFrame>
        <p:nvGraphicFramePr>
          <p:cNvPr id="7" name="表格 6"/>
          <p:cNvGraphicFramePr/>
          <p:nvPr/>
        </p:nvGraphicFramePr>
        <p:xfrm>
          <a:off x="755650" y="4725035"/>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j</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cs typeface="Times New Roman" panose="02020603050405020304" pitchFamily="18" charset="0"/>
                        </a:rPr>
                        <a:t>...</a:t>
                      </a:r>
                      <a:endParaRPr lang="en-US" altLang="zh-CN">
                        <a:solidFill>
                          <a:schemeClr val="tx1"/>
                        </a:solidFill>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en-US" altLang="zh-CN">
                        <a:cs typeface="Times New Roman" panose="02020603050405020304" pitchFamily="18" charset="0"/>
                      </a:endParaRPr>
                    </a:p>
                  </a:txBody>
                  <a:tcPr/>
                </a:tc>
              </a:tr>
            </a:tbl>
          </a:graphicData>
        </a:graphic>
      </p:graphicFrame>
      <p:graphicFrame>
        <p:nvGraphicFramePr>
          <p:cNvPr id="2" name="表格 1"/>
          <p:cNvGraphicFramePr/>
          <p:nvPr/>
        </p:nvGraphicFramePr>
        <p:xfrm>
          <a:off x="755650" y="5661660"/>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k+1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cs typeface="Times New Roman" panose="02020603050405020304" pitchFamily="18" charset="0"/>
                        </a:rPr>
                        <a:t>...</a:t>
                      </a:r>
                      <a:endParaRPr lang="en-US" altLang="zh-CN">
                        <a:solidFill>
                          <a:schemeClr val="tx1"/>
                        </a:solidFill>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en-US" altLang="zh-CN">
                        <a:cs typeface="Times New Roman" panose="02020603050405020304" pitchFamily="18" charset="0"/>
                      </a:endParaRPr>
                    </a:p>
                  </a:txBody>
                  <a:tcPr/>
                </a:tc>
              </a:tr>
            </a:tbl>
          </a:graphicData>
        </a:graphic>
      </p:graphicFrame>
      <p:sp>
        <p:nvSpPr>
          <p:cNvPr id="3" name="文本框 2"/>
          <p:cNvSpPr txBox="1"/>
          <p:nvPr/>
        </p:nvSpPr>
        <p:spPr>
          <a:xfrm>
            <a:off x="755650" y="4259580"/>
            <a:ext cx="662940" cy="3409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endParaRPr>
          </a:p>
        </p:txBody>
      </p:sp>
      <p:sp>
        <p:nvSpPr>
          <p:cNvPr id="5" name="文本框 4"/>
          <p:cNvSpPr txBox="1"/>
          <p:nvPr/>
        </p:nvSpPr>
        <p:spPr>
          <a:xfrm>
            <a:off x="755650" y="5213350"/>
            <a:ext cx="662940" cy="3409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endParaRPr>
          </a:p>
        </p:txBody>
      </p:sp>
      <p:sp>
        <p:nvSpPr>
          <p:cNvPr id="6" name="文本框 5"/>
          <p:cNvSpPr txBox="1"/>
          <p:nvPr/>
        </p:nvSpPr>
        <p:spPr>
          <a:xfrm>
            <a:off x="539750" y="1798955"/>
            <a:ext cx="5380355" cy="359410"/>
          </a:xfrm>
          <a:prstGeom prst="rect">
            <a:avLst/>
          </a:prstGeom>
          <a:noFill/>
        </p:spPr>
        <p:txBody>
          <a:bodyPr wrap="square" rtlCol="0" anchor="t">
            <a:noAutofit/>
          </a:bodyPr>
          <a:p>
            <a:r>
              <a:rPr lang="en-US" altLang="zh-CN">
                <a:uFillTx/>
                <a:latin typeface="Times New Roman" panose="02020603050405020304" pitchFamily="18" charset="0"/>
                <a:cs typeface="Times New Roman" panose="02020603050405020304" pitchFamily="18" charset="0"/>
                <a:sym typeface="+mn-ea"/>
              </a:rPr>
              <a:t>B’</a:t>
            </a:r>
            <a:r>
              <a:rPr lang="zh-CN" altLang="en-US">
                <a:uFillTx/>
                <a:latin typeface="Times New Roman" panose="02020603050405020304" pitchFamily="18" charset="0"/>
                <a:cs typeface="Times New Roman" panose="02020603050405020304" pitchFamily="18" charset="0"/>
                <a:sym typeface="+mn-ea"/>
              </a:rPr>
              <a:t>是包含</a:t>
            </a:r>
            <a:r>
              <a:rPr lang="en-US" altLang="zh-CN">
                <a:uFillTx/>
                <a:latin typeface="Times New Roman" panose="02020603050405020304" pitchFamily="18" charset="0"/>
                <a:cs typeface="Times New Roman" panose="02020603050405020304" pitchFamily="18" charset="0"/>
                <a:sym typeface="+mn-ea"/>
              </a:rPr>
              <a:t>k+1</a:t>
            </a:r>
            <a:r>
              <a:rPr lang="zh-CN" altLang="en-US">
                <a:uFillTx/>
                <a:latin typeface="Times New Roman" panose="02020603050405020304" pitchFamily="18" charset="0"/>
                <a:cs typeface="Times New Roman" panose="02020603050405020304" pitchFamily="18" charset="0"/>
                <a:sym typeface="+mn-ea"/>
              </a:rPr>
              <a:t>项的待选集合</a:t>
            </a:r>
            <a:r>
              <a:rPr lang="en-US" altLang="zh-CN">
                <a:uFillTx/>
                <a:latin typeface="Times New Roman" panose="02020603050405020304" pitchFamily="18" charset="0"/>
                <a:cs typeface="Times New Roman" panose="02020603050405020304" pitchFamily="18" charset="0"/>
                <a:sym typeface="+mn-ea"/>
              </a:rPr>
              <a:t>S’</a:t>
            </a:r>
            <a:r>
              <a:rPr lang="zh-CN" altLang="en-US">
                <a:uFillTx/>
                <a:latin typeface="Times New Roman" panose="02020603050405020304" pitchFamily="18" charset="0"/>
                <a:cs typeface="Times New Roman" panose="02020603050405020304" pitchFamily="18" charset="0"/>
                <a:sym typeface="+mn-ea"/>
              </a:rPr>
              <a:t>的最优解</a:t>
            </a:r>
            <a:endParaRPr lang="zh-CN" altLang="en-US">
              <a:uFillTx/>
              <a:latin typeface="Times New Roman" panose="02020603050405020304" pitchFamily="18" charset="0"/>
              <a:cs typeface="Times New Roman" panose="02020603050405020304" pitchFamily="18" charset="0"/>
              <a:sym typeface="+mn-ea"/>
            </a:endParaRPr>
          </a:p>
        </p:txBody>
      </p:sp>
      <p:sp>
        <p:nvSpPr>
          <p:cNvPr id="8" name="文本框 7"/>
          <p:cNvSpPr txBox="1"/>
          <p:nvPr/>
        </p:nvSpPr>
        <p:spPr>
          <a:xfrm>
            <a:off x="539750" y="3936365"/>
            <a:ext cx="8562975" cy="408940"/>
          </a:xfrm>
          <a:prstGeom prst="rect">
            <a:avLst/>
          </a:prstGeom>
          <a:noFill/>
        </p:spPr>
        <p:txBody>
          <a:bodyPr wrap="square" rtlCol="0" anchor="t">
            <a:noAutofit/>
          </a:bodyPr>
          <a:p>
            <a:r>
              <a:rPr lang="zh-CN" altLang="en-US">
                <a:uFillTx/>
                <a:latin typeface="Times New Roman" panose="02020603050405020304" pitchFamily="18" charset="0"/>
                <a:cs typeface="Times New Roman" panose="02020603050405020304" pitchFamily="18" charset="0"/>
                <a:sym typeface="+mn-ea"/>
              </a:rPr>
              <a:t>所以说</a:t>
            </a:r>
            <a:r>
              <a:rPr lang="en-US" altLang="zh-CN">
                <a:uFillTx/>
                <a:latin typeface="Times New Roman" panose="02020603050405020304" pitchFamily="18" charset="0"/>
                <a:cs typeface="Times New Roman" panose="02020603050405020304" pitchFamily="18" charset="0"/>
                <a:sym typeface="+mn-ea"/>
              </a:rPr>
              <a:t>T={</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1</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2</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k</a:t>
            </a:r>
            <a:r>
              <a:rPr lang="en-US" altLang="zh-CN">
                <a:uFillTx/>
                <a:latin typeface="Times New Roman" panose="02020603050405020304" pitchFamily="18" charset="0"/>
                <a:cs typeface="Times New Roman" panose="02020603050405020304" pitchFamily="18" charset="0"/>
                <a:sym typeface="+mn-ea"/>
              </a:rPr>
              <a:t>}+B’</a:t>
            </a:r>
            <a:r>
              <a:rPr lang="zh-CN" altLang="en-US">
                <a:uFillTx/>
                <a:latin typeface="Times New Roman" panose="02020603050405020304" pitchFamily="18" charset="0"/>
                <a:cs typeface="Times New Roman" panose="02020603050405020304" pitchFamily="18" charset="0"/>
                <a:sym typeface="+mn-ea"/>
              </a:rPr>
              <a:t>也是最优解，此时证明了最优解的下一个选项包含了</a:t>
            </a:r>
            <a:r>
              <a:rPr lang="en-US" altLang="zh-CN">
                <a:uFillTx/>
                <a:latin typeface="Times New Roman" panose="02020603050405020304" pitchFamily="18" charset="0"/>
                <a:cs typeface="Times New Roman" panose="02020603050405020304" pitchFamily="18" charset="0"/>
                <a:sym typeface="+mn-ea"/>
              </a:rPr>
              <a:t>k+1</a:t>
            </a:r>
            <a:r>
              <a:rPr lang="zh-CN" altLang="en-US">
                <a:uFillTx/>
                <a:latin typeface="Times New Roman" panose="02020603050405020304" pitchFamily="18" charset="0"/>
                <a:cs typeface="Times New Roman" panose="02020603050405020304" pitchFamily="18" charset="0"/>
                <a:sym typeface="+mn-ea"/>
              </a:rPr>
              <a:t>项。</a:t>
            </a:r>
            <a:endParaRPr lang="zh-CN" altLang="en-US">
              <a:uFillTx/>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705" y="1052830"/>
            <a:ext cx="1364615" cy="32194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cs typeface="Times New Roman" panose="02020603050405020304" pitchFamily="18" charset="0"/>
                <a:sym typeface="+mn-ea"/>
              </a:rPr>
              <a:t>代码实现：</a:t>
            </a:r>
            <a:endParaRPr lang="zh-CN" altLang="en-US" sz="1800" b="1" smtClean="0">
              <a:ln>
                <a:noFill/>
              </a:ln>
              <a:effectLst/>
              <a:latin typeface="宋体" panose="02010600030101010101" pitchFamily="2" charset="-122"/>
              <a:cs typeface="Times New Roman" panose="02020603050405020304" pitchFamily="18" charset="0"/>
              <a:sym typeface="+mn-ea"/>
            </a:endParaRPr>
          </a:p>
        </p:txBody>
      </p:sp>
      <p:sp>
        <p:nvSpPr>
          <p:cNvPr id="2" name="文本框 1"/>
          <p:cNvSpPr txBox="1"/>
          <p:nvPr/>
        </p:nvSpPr>
        <p:spPr>
          <a:xfrm>
            <a:off x="395605" y="1484630"/>
            <a:ext cx="8060055" cy="3556635"/>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cs typeface="Times New Roman" panose="02020603050405020304" pitchFamily="18" charset="0"/>
              </a:rPr>
              <a:t>int sortArrange(int n,int s[],int f[])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 </a:t>
            </a:r>
            <a:r>
              <a:rPr lang="zh-CN" altLang="en-US">
                <a:solidFill>
                  <a:schemeClr val="tx1"/>
                </a:solidFill>
                <a:uFillTx/>
                <a:latin typeface="Times New Roman" panose="02020603050405020304" pitchFamily="18" charset="0"/>
                <a:cs typeface="Times New Roman" panose="02020603050405020304" pitchFamily="18" charset="0"/>
              </a:rPr>
              <a:t>按照结束时间进行排序</a:t>
            </a:r>
            <a:endParaRPr lang="zh-CN" altLang="en-US">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for (int i = 0; i &lt; n; i++)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for (int j = 0; j &lt; n-i-1; j++)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if (f[j] &gt; f[j+1])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r>
              <a:rPr lang="zh-CN" altLang="en-US">
                <a:solidFill>
                  <a:schemeClr val="tx1"/>
                </a:solidFill>
                <a:uFillTx/>
                <a:latin typeface="Times New Roman" panose="02020603050405020304" pitchFamily="18" charset="0"/>
                <a:cs typeface="Times New Roman" panose="02020603050405020304" pitchFamily="18" charset="0"/>
              </a:rPr>
              <a:t>则进行交换</a:t>
            </a:r>
            <a:endParaRPr lang="zh-CN" altLang="en-US">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int temp = f[j];f[j]=f[j+1];f[j+1]=temp;</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int temp1 = s[j];s[j]=s[j+1];s[j+1]=temp1;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a:t>
            </a:r>
            <a:endParaRPr lang="en-US" altLang="zh-CN">
              <a:solidFill>
                <a:schemeClr val="tx1"/>
              </a:solidFill>
              <a:uFillTx/>
              <a:latin typeface="Times New Roman" panose="02020603050405020304" pitchFamily="18" charset="0"/>
              <a:cs typeface="Times New Roman" panose="02020603050405020304" pitchFamily="18" charset="0"/>
            </a:endParaRPr>
          </a:p>
          <a:p>
            <a:endParaRPr lang="en-US" altLang="zh-CN">
              <a:solidFill>
                <a:schemeClr val="tx1"/>
              </a:solidFill>
              <a:uFillTx/>
              <a:latin typeface="Times New Roman" panose="02020603050405020304" pitchFamily="18" charset="0"/>
              <a:cs typeface="Times New Roman" panose="02020603050405020304" pitchFamily="18" charset="0"/>
            </a:endParaRPr>
          </a:p>
        </p:txBody>
      </p:sp>
      <p:sp>
        <p:nvSpPr>
          <p:cNvPr id="7" name="文本框 6"/>
          <p:cNvSpPr txBox="1"/>
          <p:nvPr/>
        </p:nvSpPr>
        <p:spPr>
          <a:xfrm>
            <a:off x="358775" y="5408930"/>
            <a:ext cx="8606155" cy="36830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利用冒泡排序，根据结束时间将开始时间也进行排序。</a:t>
            </a:r>
            <a:endParaRPr lang="zh-C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705" y="1052830"/>
            <a:ext cx="1364615" cy="32194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cs typeface="Times New Roman" panose="02020603050405020304" pitchFamily="18" charset="0"/>
                <a:sym typeface="+mn-ea"/>
              </a:rPr>
              <a:t>代码实现：</a:t>
            </a:r>
            <a:endParaRPr lang="zh-CN" altLang="en-US" sz="1800" b="1" smtClean="0">
              <a:ln>
                <a:noFill/>
              </a:ln>
              <a:effectLst/>
              <a:latin typeface="宋体" panose="02010600030101010101" pitchFamily="2" charset="-122"/>
              <a:cs typeface="Times New Roman" panose="02020603050405020304" pitchFamily="18" charset="0"/>
              <a:sym typeface="+mn-ea"/>
            </a:endParaRPr>
          </a:p>
        </p:txBody>
      </p:sp>
      <p:sp>
        <p:nvSpPr>
          <p:cNvPr id="2" name="文本框 1"/>
          <p:cNvSpPr txBox="1"/>
          <p:nvPr/>
        </p:nvSpPr>
        <p:spPr>
          <a:xfrm>
            <a:off x="395605" y="1484630"/>
            <a:ext cx="8405495" cy="3924300"/>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cs typeface="Times New Roman" panose="02020603050405020304" pitchFamily="18" charset="0"/>
              </a:rPr>
              <a:t>int ActiveArrange(int n,int s[],int f[],int 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t[0] = 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int count = 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int j = 0;</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for (int i = 1; i &lt; n; i++)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if (f[j] &lt;= s[i])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t[i] =1;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j = i;</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count +=1;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}else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t[i] = 0;</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return count;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a:t>
            </a:r>
            <a:endParaRPr lang="en-US" altLang="zh-CN">
              <a:solidFill>
                <a:schemeClr val="tx1"/>
              </a:solidFill>
              <a:uFillTx/>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850" y="920115"/>
            <a:ext cx="8161655" cy="1516380"/>
          </a:xfrm>
          <a:prstGeom prst="rect">
            <a:avLst/>
          </a:prstGeom>
        </p:spPr>
        <p:txBody>
          <a:bodyPr wrap="square">
            <a:no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例如</a:t>
            </a:r>
            <a:r>
              <a:rPr lang="en-US" altLang="zh-CN" sz="2200" b="1" kern="100" dirty="0" smtClean="0">
                <a:latin typeface="Times New Roman" panose="02020603050405020304" pitchFamily="18" charset="0"/>
                <a:cs typeface="Times New Roman" panose="02020603050405020304" pitchFamily="18" charset="0"/>
              </a:rPr>
              <a:t>3</a:t>
            </a:r>
            <a:r>
              <a:rPr lang="zh-CN" altLang="en-US" sz="2200" b="1" kern="100" dirty="0" smtClean="0">
                <a:latin typeface="Times New Roman" panose="02020603050405020304" pitchFamily="18" charset="0"/>
                <a:cs typeface="Times New Roman" panose="02020603050405020304" pitchFamily="18" charset="0"/>
              </a:rPr>
              <a:t>：币种问题，给员工发工资，（币值分别为：</a:t>
            </a:r>
            <a:r>
              <a:rPr lang="en-US" altLang="zh-CN" sz="2200" b="1" kern="100" dirty="0" smtClean="0">
                <a:latin typeface="Times New Roman" panose="02020603050405020304" pitchFamily="18" charset="0"/>
                <a:cs typeface="Times New Roman" panose="02020603050405020304" pitchFamily="18" charset="0"/>
              </a:rPr>
              <a:t>100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50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10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5</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1</a:t>
            </a:r>
            <a:r>
              <a:rPr lang="zh-CN" altLang="en-US" sz="2200" b="1" kern="100" dirty="0" smtClean="0">
                <a:latin typeface="Times New Roman" panose="02020603050405020304" pitchFamily="18" charset="0"/>
                <a:cs typeface="Times New Roman" panose="02020603050405020304" pitchFamily="18" charset="0"/>
              </a:rPr>
              <a:t>）要求所发的张</a:t>
            </a:r>
            <a:r>
              <a:rPr lang="zh-CN" altLang="en-US" sz="2200" b="1" kern="100" dirty="0" smtClean="0">
                <a:latin typeface="Times New Roman" panose="02020603050405020304" pitchFamily="18" charset="0"/>
                <a:cs typeface="Times New Roman" panose="02020603050405020304" pitchFamily="18" charset="0"/>
              </a:rPr>
              <a:t>数最少。</a:t>
            </a:r>
            <a:endParaRPr lang="zh-CN" altLang="en-US" sz="2200" b="1" kern="100" dirty="0" smtClean="0">
              <a:latin typeface="Times New Roman" panose="02020603050405020304" pitchFamily="18" charset="0"/>
              <a:cs typeface="Times New Roman" panose="02020603050405020304" pitchFamily="18" charset="0"/>
            </a:endParaRPr>
          </a:p>
        </p:txBody>
      </p:sp>
      <p:sp>
        <p:nvSpPr>
          <p:cNvPr id="7" name="文本框 6"/>
          <p:cNvSpPr txBox="1"/>
          <p:nvPr>
            <p:custDataLst>
              <p:tags r:id="rId1"/>
            </p:custDataLst>
          </p:nvPr>
        </p:nvSpPr>
        <p:spPr>
          <a:xfrm>
            <a:off x="968375" y="2542540"/>
            <a:ext cx="5904230" cy="514350"/>
          </a:xfrm>
          <a:prstGeom prst="rect">
            <a:avLst/>
          </a:prstGeom>
          <a:noFill/>
        </p:spPr>
        <p:txBody>
          <a:bodyPr wrap="square" rtlCol="0">
            <a:noAutofit/>
          </a:bodyPr>
          <a:p>
            <a:r>
              <a:rPr lang="zh-CN" altLang="en-US">
                <a:solidFill>
                  <a:schemeClr val="tx2"/>
                </a:solidFill>
                <a:latin typeface="Times New Roman" panose="02020603050405020304" pitchFamily="18" charset="0"/>
                <a:cs typeface="Times New Roman" panose="02020603050405020304" pitchFamily="18" charset="0"/>
              </a:rPr>
              <a:t>可是硬币的面值一定就符合贪心策略能解决问题吗？</a:t>
            </a:r>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12" name="文本框 11"/>
          <p:cNvSpPr txBox="1"/>
          <p:nvPr>
            <p:custDataLst>
              <p:tags r:id="rId2"/>
            </p:custDataLst>
          </p:nvPr>
        </p:nvSpPr>
        <p:spPr>
          <a:xfrm>
            <a:off x="968375" y="2974340"/>
            <a:ext cx="5904230" cy="514350"/>
          </a:xfrm>
          <a:prstGeom prst="rect">
            <a:avLst/>
          </a:prstGeom>
          <a:noFill/>
        </p:spPr>
        <p:txBody>
          <a:bodyPr wrap="square" rtlCol="0">
            <a:noAutofit/>
          </a:bodyPr>
          <a:p>
            <a:r>
              <a:rPr lang="zh-CN" altLang="en-US">
                <a:solidFill>
                  <a:schemeClr val="tx2"/>
                </a:solidFill>
                <a:latin typeface="Times New Roman" panose="02020603050405020304" pitchFamily="18" charset="0"/>
                <a:cs typeface="Times New Roman" panose="02020603050405020304" pitchFamily="18" charset="0"/>
              </a:rPr>
              <a:t>存在这样的一个反例，币值分别为</a:t>
            </a:r>
            <a:r>
              <a:rPr lang="en-US" altLang="zh-CN">
                <a:solidFill>
                  <a:schemeClr val="tx2"/>
                </a:solidFill>
                <a:uFillTx/>
                <a:latin typeface="Times New Roman" panose="02020603050405020304" pitchFamily="18" charset="0"/>
                <a:cs typeface="Times New Roman" panose="02020603050405020304" pitchFamily="18" charset="0"/>
              </a:rPr>
              <a:t>[1,10,25]</a:t>
            </a:r>
            <a:r>
              <a:rPr lang="zh-CN" altLang="en-US">
                <a:solidFill>
                  <a:schemeClr val="tx2"/>
                </a:solidFill>
                <a:uFillTx/>
                <a:latin typeface="Times New Roman" panose="02020603050405020304" pitchFamily="18" charset="0"/>
                <a:cs typeface="Times New Roman" panose="02020603050405020304" pitchFamily="18" charset="0"/>
              </a:rPr>
              <a:t>，如果需要发薪资</a:t>
            </a:r>
            <a:r>
              <a:rPr lang="en-US" altLang="zh-CN">
                <a:solidFill>
                  <a:schemeClr val="tx2"/>
                </a:solidFill>
                <a:uFillTx/>
                <a:latin typeface="Times New Roman" panose="02020603050405020304" pitchFamily="18" charset="0"/>
                <a:cs typeface="Times New Roman" panose="02020603050405020304" pitchFamily="18" charset="0"/>
              </a:rPr>
              <a:t>30</a:t>
            </a:r>
            <a:r>
              <a:rPr lang="zh-CN" altLang="en-US">
                <a:solidFill>
                  <a:schemeClr val="tx2"/>
                </a:solidFill>
                <a:uFillTx/>
                <a:latin typeface="Times New Roman" panose="02020603050405020304" pitchFamily="18" charset="0"/>
                <a:cs typeface="Times New Roman" panose="02020603050405020304" pitchFamily="18" charset="0"/>
              </a:rPr>
              <a:t>，按照贪心算法是</a:t>
            </a:r>
            <a:r>
              <a:rPr lang="en-US" altLang="zh-CN">
                <a:solidFill>
                  <a:schemeClr val="tx2"/>
                </a:solidFill>
                <a:uFillTx/>
                <a:latin typeface="Times New Roman" panose="02020603050405020304" pitchFamily="18" charset="0"/>
                <a:cs typeface="Times New Roman" panose="02020603050405020304" pitchFamily="18" charset="0"/>
              </a:rPr>
              <a:t>25+1+1+1+1+1</a:t>
            </a:r>
            <a:r>
              <a:rPr lang="zh-CN" altLang="en-US">
                <a:solidFill>
                  <a:schemeClr val="tx2"/>
                </a:solidFill>
                <a:uFillTx/>
                <a:latin typeface="Times New Roman" panose="02020603050405020304" pitchFamily="18" charset="0"/>
                <a:cs typeface="Times New Roman" panose="02020603050405020304" pitchFamily="18" charset="0"/>
              </a:rPr>
              <a:t>，总共是</a:t>
            </a:r>
            <a:r>
              <a:rPr lang="en-US" altLang="zh-CN">
                <a:solidFill>
                  <a:schemeClr val="tx2"/>
                </a:solidFill>
                <a:uFillTx/>
                <a:latin typeface="Times New Roman" panose="02020603050405020304" pitchFamily="18" charset="0"/>
                <a:cs typeface="Times New Roman" panose="02020603050405020304" pitchFamily="18" charset="0"/>
              </a:rPr>
              <a:t>6</a:t>
            </a:r>
            <a:r>
              <a:rPr lang="zh-CN" altLang="en-US">
                <a:solidFill>
                  <a:schemeClr val="tx2"/>
                </a:solidFill>
                <a:uFillTx/>
                <a:latin typeface="Times New Roman" panose="02020603050405020304" pitchFamily="18" charset="0"/>
                <a:cs typeface="Times New Roman" panose="02020603050405020304" pitchFamily="18" charset="0"/>
              </a:rPr>
              <a:t>枚币，而真正的最有解是</a:t>
            </a:r>
            <a:r>
              <a:rPr lang="en-US" altLang="zh-CN">
                <a:solidFill>
                  <a:schemeClr val="tx2"/>
                </a:solidFill>
                <a:uFillTx/>
                <a:latin typeface="Times New Roman" panose="02020603050405020304" pitchFamily="18" charset="0"/>
                <a:cs typeface="Times New Roman" panose="02020603050405020304" pitchFamily="18" charset="0"/>
              </a:rPr>
              <a:t>10+10+10</a:t>
            </a:r>
            <a:r>
              <a:rPr lang="zh-CN" altLang="en-US">
                <a:solidFill>
                  <a:schemeClr val="tx2"/>
                </a:solidFill>
                <a:uFillTx/>
                <a:latin typeface="Times New Roman" panose="02020603050405020304" pitchFamily="18" charset="0"/>
                <a:cs typeface="Times New Roman" panose="02020603050405020304" pitchFamily="18" charset="0"/>
              </a:rPr>
              <a:t>。</a:t>
            </a:r>
            <a:endParaRPr lang="zh-CN" altLang="en-US">
              <a:solidFill>
                <a:schemeClr val="tx2"/>
              </a:solidFill>
              <a:uFillTx/>
              <a:latin typeface="Times New Roman" panose="02020603050405020304" pitchFamily="18" charset="0"/>
              <a:cs typeface="Times New Roman" panose="02020603050405020304" pitchFamily="18" charset="0"/>
            </a:endParaRPr>
          </a:p>
        </p:txBody>
      </p:sp>
      <p:sp>
        <p:nvSpPr>
          <p:cNvPr id="13" name="文本框 12"/>
          <p:cNvSpPr txBox="1"/>
          <p:nvPr>
            <p:custDataLst>
              <p:tags r:id="rId3"/>
            </p:custDataLst>
          </p:nvPr>
        </p:nvSpPr>
        <p:spPr>
          <a:xfrm>
            <a:off x="960120" y="4221480"/>
            <a:ext cx="6564630" cy="645160"/>
          </a:xfrm>
          <a:prstGeom prst="rect">
            <a:avLst/>
          </a:prstGeom>
          <a:noFill/>
        </p:spPr>
        <p:txBody>
          <a:bodyPr wrap="square" rtlCol="0">
            <a:spAutoFit/>
          </a:bodyPr>
          <a:p>
            <a:r>
              <a:rPr lang="zh-CN" altLang="en-US">
                <a:solidFill>
                  <a:srgbClr val="FF0000"/>
                </a:solidFill>
                <a:latin typeface="Times New Roman" panose="02020603050405020304" pitchFamily="18" charset="0"/>
                <a:cs typeface="Times New Roman" panose="02020603050405020304" pitchFamily="18" charset="0"/>
              </a:rPr>
              <a:t>所以，贪心算法依赖贪心策略，而贪心算法可靠，需要对贪心策略进行证明！</a:t>
            </a:r>
            <a:endParaRPr lang="zh-CN" altLang="en-US">
              <a:solidFill>
                <a:srgbClr val="FF0000"/>
              </a:solidFill>
              <a:latin typeface="Times New Roman" panose="02020603050405020304" pitchFamily="18" charset="0"/>
              <a:cs typeface="Times New Roman" panose="02020603050405020304" pitchFamily="18" charset="0"/>
            </a:endParaRPr>
          </a:p>
        </p:txBody>
      </p:sp>
      <p:sp>
        <p:nvSpPr>
          <p:cNvPr id="14" name="文本框 13"/>
          <p:cNvSpPr txBox="1"/>
          <p:nvPr>
            <p:custDataLst>
              <p:tags r:id="rId4"/>
            </p:custDataLst>
          </p:nvPr>
        </p:nvSpPr>
        <p:spPr>
          <a:xfrm>
            <a:off x="539750" y="5013325"/>
            <a:ext cx="6564630" cy="368300"/>
          </a:xfrm>
          <a:prstGeom prst="rect">
            <a:avLst/>
          </a:prstGeom>
          <a:noFill/>
        </p:spPr>
        <p:txBody>
          <a:bodyPr wrap="square" rtlCol="0">
            <a:spAutoFit/>
          </a:bodyPr>
          <a:p>
            <a:r>
              <a:rPr lang="zh-CN" altLang="en-US">
                <a:solidFill>
                  <a:srgbClr val="FF0000"/>
                </a:solidFill>
                <a:latin typeface="Times New Roman" panose="02020603050405020304" pitchFamily="18" charset="0"/>
                <a:cs typeface="Times New Roman" panose="02020603050405020304" pitchFamily="18" charset="0"/>
              </a:rPr>
              <a:t>继续思考这个问题，什么样的币值序列能够用贪心算法呢？</a:t>
            </a:r>
            <a:endParaRPr lang="zh-CN" altLang="en-US">
              <a:solidFill>
                <a:srgbClr val="FF0000"/>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632460" y="5527675"/>
            <a:ext cx="3939540" cy="64516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①如果币值是从</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开始的等比币值，可以完全按照贪心策略找到最优解。</a:t>
            </a:r>
            <a:endParaRPr lang="zh-CN" altLang="en-US">
              <a:latin typeface="Times New Roman" panose="02020603050405020304" pitchFamily="18" charset="0"/>
              <a:cs typeface="Times New Roman" panose="02020603050405020304" pitchFamily="18" charset="0"/>
            </a:endParaRPr>
          </a:p>
        </p:txBody>
      </p:sp>
      <p:sp>
        <p:nvSpPr>
          <p:cNvPr id="16" name="文本框 15"/>
          <p:cNvSpPr txBox="1"/>
          <p:nvPr/>
        </p:nvSpPr>
        <p:spPr>
          <a:xfrm>
            <a:off x="4572000" y="5553710"/>
            <a:ext cx="4411980" cy="75057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②测试待兑换数额</a:t>
            </a:r>
            <a:r>
              <a:rPr lang="en-US" altLang="zh-CN">
                <a:latin typeface="Times New Roman" panose="02020603050405020304" pitchFamily="18" charset="0"/>
                <a:cs typeface="Times New Roman" panose="02020603050405020304" pitchFamily="18" charset="0"/>
              </a:rPr>
              <a:t>x</a:t>
            </a:r>
            <a:r>
              <a:rPr lang="zh-CN" altLang="en-US">
                <a:latin typeface="Times New Roman" panose="02020603050405020304" pitchFamily="18" charset="0"/>
                <a:cs typeface="Times New Roman" panose="02020603050405020304" pitchFamily="18" charset="0"/>
              </a:rPr>
              <a:t>，是否有反例。</a:t>
            </a:r>
            <a:r>
              <a:rPr lang="en-US" altLang="zh-CN">
                <a:latin typeface="Times New Roman" panose="02020603050405020304" pitchFamily="18" charset="0"/>
                <a:cs typeface="Times New Roman" panose="02020603050405020304" pitchFamily="18" charset="0"/>
              </a:rPr>
              <a:t>x</a:t>
            </a:r>
            <a:r>
              <a:rPr lang="zh-CN" altLang="en-US">
                <a:latin typeface="Times New Roman" panose="02020603050405020304" pitchFamily="18" charset="0"/>
                <a:cs typeface="Times New Roman" panose="02020603050405020304" pitchFamily="18" charset="0"/>
              </a:rPr>
              <a:t>范围</a:t>
            </a:r>
            <a:r>
              <a:rPr lang="zh-CN" altLang="en-US">
                <a:latin typeface="Times New Roman" panose="02020603050405020304" pitchFamily="18" charset="0"/>
                <a:cs typeface="Times New Roman" panose="02020603050405020304" pitchFamily="18" charset="0"/>
                <a:sym typeface="+mn-ea"/>
              </a:rPr>
              <a:t>（</a:t>
            </a:r>
            <a:r>
              <a:rPr lang="zh-CN" altLang="en-US">
                <a:latin typeface="Times New Roman" panose="02020603050405020304" pitchFamily="18" charset="0"/>
                <a:cs typeface="Times New Roman" panose="02020603050405020304" pitchFamily="18" charset="0"/>
              </a:rPr>
              <a:t>假设</a:t>
            </a:r>
            <a:r>
              <a:rPr lang="en-US" altLang="zh-CN">
                <a:latin typeface="Times New Roman" panose="02020603050405020304" pitchFamily="18" charset="0"/>
                <a:cs typeface="Times New Roman" panose="02020603050405020304" pitchFamily="18" charset="0"/>
              </a:rPr>
              <a:t>1=c</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&lt;c</a:t>
            </a:r>
            <a:r>
              <a:rPr lang="en-US" altLang="zh-CN" baseline="-25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rPr>
              <a:t>&lt;...&lt;c</a:t>
            </a:r>
            <a:r>
              <a:rPr lang="en-US" altLang="zh-CN" baseline="-25000">
                <a:latin typeface="Times New Roman" panose="02020603050405020304" pitchFamily="18" charset="0"/>
                <a:cs typeface="Times New Roman" panose="02020603050405020304" pitchFamily="18" charset="0"/>
              </a:rPr>
              <a:t>m</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3</a:t>
            </a:r>
            <a:r>
              <a:rPr lang="en-US" altLang="zh-CN">
                <a:latin typeface="Times New Roman" panose="02020603050405020304" pitchFamily="18" charset="0"/>
                <a:cs typeface="Times New Roman" panose="02020603050405020304" pitchFamily="18" charset="0"/>
              </a:rPr>
              <a:t>+1&lt;x&lt;c</a:t>
            </a:r>
            <a:r>
              <a:rPr lang="en-US" altLang="zh-CN" baseline="-25000">
                <a:latin typeface="Times New Roman" panose="02020603050405020304" pitchFamily="18" charset="0"/>
                <a:cs typeface="Times New Roman" panose="02020603050405020304" pitchFamily="18" charset="0"/>
              </a:rPr>
              <a:t>m-1</a:t>
            </a:r>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m</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存在反例则不符合贪心策略，不存在反例则符合贪心</a:t>
            </a:r>
            <a:r>
              <a:rPr lang="zh-CN" altLang="en-US">
                <a:latin typeface="Times New Roman" panose="02020603050405020304" pitchFamily="18" charset="0"/>
                <a:cs typeface="Times New Roman" panose="02020603050405020304" pitchFamily="18" charset="0"/>
              </a:rPr>
              <a:t>策略。</a:t>
            </a:r>
            <a:endParaRPr lang="zh-CN" altLang="en-US">
              <a:latin typeface="Times New Roman" panose="02020603050405020304" pitchFamily="18" charset="0"/>
              <a:cs typeface="Times New Roman" panose="02020603050405020304" pitchFamily="18" charset="0"/>
            </a:endParaRPr>
          </a:p>
        </p:txBody>
      </p:sp>
      <p:sp>
        <p:nvSpPr>
          <p:cNvPr id="2" name="文本框 1"/>
          <p:cNvSpPr txBox="1"/>
          <p:nvPr/>
        </p:nvSpPr>
        <p:spPr>
          <a:xfrm>
            <a:off x="6121400" y="6399530"/>
            <a:ext cx="676910" cy="375285"/>
          </a:xfrm>
          <a:prstGeom prst="rect">
            <a:avLst/>
          </a:prstGeom>
        </p:spPr>
        <p:txBody>
          <a:bodyPr>
            <a:noAutofit/>
          </a:bodyPr>
          <a:p>
            <a:r>
              <a:rPr lang="zh-CN" altLang="en-US" sz="1600">
                <a:latin typeface="Times New Roman" panose="02020603050405020304" pitchFamily="18" charset="0"/>
                <a:cs typeface="Times New Roman" panose="02020603050405020304" pitchFamily="18" charset="0"/>
                <a:hlinkClick r:id="rId5"/>
              </a:rPr>
              <a:t>原文</a:t>
            </a:r>
            <a:endParaRPr lang="zh-CN" altLang="en-US" sz="1600">
              <a:latin typeface="Times New Roman" panose="02020603050405020304" pitchFamily="18" charset="0"/>
              <a:cs typeface="Times New Roman" panose="02020603050405020304" pitchFamily="18" charset="0"/>
              <a:hlinkClick r:id="rId5"/>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76481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4.1.3 </a:t>
            </a:r>
            <a:r>
              <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贪心算法思想总结</a:t>
            </a:r>
            <a:endPar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p:cNvSpPr txBox="1"/>
          <p:nvPr/>
        </p:nvSpPr>
        <p:spPr>
          <a:xfrm>
            <a:off x="251460" y="1772285"/>
            <a:ext cx="6624955" cy="3138170"/>
          </a:xfrm>
          <a:prstGeom prst="rect">
            <a:avLst/>
          </a:prstGeom>
          <a:noFill/>
        </p:spPr>
        <p:txBody>
          <a:bodyPr wrap="square" rtlCol="0">
            <a:noAutofit/>
          </a:bodyPr>
          <a:p>
            <a:pPr marL="0" indent="0" latinLnBrk="0">
              <a:lnSpc>
                <a:spcPct val="200000"/>
              </a:lnSpc>
            </a:pP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）解决一些组合优化问题，即求解最优值问题</a:t>
            </a:r>
            <a:endParaRPr lang="zh-CN" altLang="en-US">
              <a:latin typeface="Times New Roman" panose="02020603050405020304" pitchFamily="18" charset="0"/>
              <a:cs typeface="Times New Roman" panose="02020603050405020304" pitchFamily="18" charset="0"/>
            </a:endParaRPr>
          </a:p>
          <a:p>
            <a:pPr marL="0" indent="0" latinLnBrk="0">
              <a:lnSpc>
                <a:spcPct val="200000"/>
              </a:lnSpc>
            </a:pP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2</a:t>
            </a:r>
            <a:r>
              <a:rPr lang="zh-CN" altLang="en-US">
                <a:latin typeface="Times New Roman" panose="02020603050405020304" pitchFamily="18" charset="0"/>
                <a:cs typeface="Times New Roman" panose="02020603050405020304" pitchFamily="18" charset="0"/>
              </a:rPr>
              <a:t>）求解问题的每一步是选择某种</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短视</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的贪心策略。</a:t>
            </a:r>
            <a:endParaRPr lang="zh-CN" altLang="en-US">
              <a:latin typeface="Times New Roman" panose="02020603050405020304" pitchFamily="18" charset="0"/>
              <a:cs typeface="Times New Roman" panose="02020603050405020304" pitchFamily="18" charset="0"/>
            </a:endParaRPr>
          </a:p>
          <a:p>
            <a:pPr marL="0" indent="0" latinLnBrk="0">
              <a:lnSpc>
                <a:spcPct val="200000"/>
              </a:lnSpc>
            </a:pP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3</a:t>
            </a:r>
            <a:r>
              <a:rPr lang="zh-CN" altLang="en-US">
                <a:latin typeface="Times New Roman" panose="02020603050405020304" pitchFamily="18" charset="0"/>
                <a:cs typeface="Times New Roman" panose="02020603050405020304" pitchFamily="18" charset="0"/>
              </a:rPr>
              <a:t>）贪心策略决定算法的好坏，需要对算法进行正确性验证。</a:t>
            </a:r>
            <a:endParaRPr lang="zh-CN" altLang="en-US">
              <a:latin typeface="Times New Roman" panose="02020603050405020304" pitchFamily="18" charset="0"/>
              <a:cs typeface="Times New Roman" panose="02020603050405020304" pitchFamily="18" charset="0"/>
            </a:endParaRPr>
          </a:p>
          <a:p>
            <a:pPr marL="0" indent="0" latinLnBrk="0">
              <a:lnSpc>
                <a:spcPct val="200000"/>
              </a:lnSpc>
            </a:pP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4</a:t>
            </a:r>
            <a:r>
              <a:rPr lang="zh-CN" altLang="en-US">
                <a:latin typeface="Times New Roman" panose="02020603050405020304" pitchFamily="18" charset="0"/>
                <a:cs typeface="Times New Roman" panose="02020603050405020304" pitchFamily="18" charset="0"/>
              </a:rPr>
              <a:t>）验证贪心算法的好坏方法一般是，举反例（证明贪心策略不正确）和数学归纳法（证明贪心算法正确）。</a:t>
            </a:r>
            <a:endParaRPr lang="zh-C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4.2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贪心法应用</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65" name="Text Box 2"/>
          <p:cNvSpPr txBox="1">
            <a:spLocks noChangeArrowheads="1"/>
          </p:cNvSpPr>
          <p:nvPr/>
        </p:nvSpPr>
        <p:spPr bwMode="auto">
          <a:xfrm>
            <a:off x="417328" y="2104831"/>
            <a:ext cx="812419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cs typeface="Times New Roman" panose="02020603050405020304" pitchFamily="18" charset="0"/>
              </a:rPr>
              <a:t>请你编写一个程序：将学生得</a:t>
            </a:r>
            <a:r>
              <a:rPr kumimoji="1" lang="zh-CN" altLang="en-US" sz="2400" b="1" smtClean="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百分制成绩</a:t>
            </a:r>
            <a:r>
              <a:rPr kumimoji="1" lang="zh-CN" altLang="en-US" sz="2400" b="1" smtClean="0">
                <a:latin typeface="华文中宋" panose="02010600040101010101" pitchFamily="2" charset="-122"/>
                <a:ea typeface="华文中宋" panose="02010600040101010101" pitchFamily="2" charset="-122"/>
                <a:cs typeface="Times New Roman" panose="02020603050405020304" pitchFamily="18" charset="0"/>
              </a:rPr>
              <a:t>转成五个</a:t>
            </a:r>
            <a:r>
              <a:rPr kumimoji="1" lang="zh-CN" altLang="en-US" sz="2400" b="1" smtClean="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等级成绩</a:t>
            </a:r>
            <a:endPar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2" name="文本框 1"/>
          <p:cNvSpPr txBox="1"/>
          <p:nvPr/>
        </p:nvSpPr>
        <p:spPr>
          <a:xfrm>
            <a:off x="1331640" y="2721374"/>
            <a:ext cx="2664296" cy="3139321"/>
          </a:xfrm>
          <a:prstGeom prst="rect">
            <a:avLst/>
          </a:prstGeom>
          <a:noFill/>
        </p:spPr>
        <p:txBody>
          <a:bodyPr wrap="square" rtlCol="0">
            <a:spAutoFit/>
          </a:bodyPr>
          <a:lstStyle/>
          <a:p>
            <a:r>
              <a:rPr lang="en-US" altLang="zh-CN" smtClean="0">
                <a:latin typeface="Times New Roman" panose="02020603050405020304" pitchFamily="18" charset="0"/>
                <a:cs typeface="Times New Roman" panose="02020603050405020304" pitchFamily="18" charset="0"/>
              </a:rPr>
              <a:t>if(score&lt;60)</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   grade=‘E’;</a:t>
            </a:r>
            <a:endParaRPr lang="en-US" altLang="zh-CN" smtClean="0">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 if(score&lt;70)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=‘D’;</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(score&lt;80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=‘C’;</a:t>
            </a:r>
            <a:endParaRPr lang="zh-CN" altLang="en-US">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(score&lt;90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=‘B’;</a:t>
            </a:r>
            <a:endParaRPr lang="zh-CN" altLang="en-US">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984" y="2488845"/>
            <a:ext cx="3114675" cy="3371850"/>
          </a:xfrm>
          <a:prstGeom prst="rect">
            <a:avLst/>
          </a:prstGeom>
        </p:spPr>
      </p:pic>
      <p:sp>
        <p:nvSpPr>
          <p:cNvPr id="5" name="矩形 4"/>
          <p:cNvSpPr/>
          <p:nvPr/>
        </p:nvSpPr>
        <p:spPr>
          <a:xfrm>
            <a:off x="644525" y="1596390"/>
            <a:ext cx="3782695" cy="532765"/>
          </a:xfrm>
          <a:prstGeom prst="rect">
            <a:avLst/>
          </a:prstGeom>
        </p:spPr>
        <p:txBody>
          <a:bodyPr wrap="none">
            <a:no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哈夫曼树</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panose="02020603050405020304" pitchFamily="18" charset="0"/>
              <a:buNone/>
            </a:pPr>
            <a:endParaRPr lang="zh-CN" altLang="en-US">
              <a:latin typeface="Times New Roman" panose="02020603050405020304" pitchFamily="18" charset="0"/>
              <a:cs typeface="Times New Roman" panose="02020603050405020304" pitchFamily="18" charset="0"/>
            </a:endParaRPr>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cs typeface="Times New Roman" panose="02020603050405020304" pitchFamily="18" charset="0"/>
              </a:rPr>
              <a:t>本章概要</a:t>
            </a:r>
            <a:endParaRPr lang="zh-CN" altLang="en-US">
              <a:latin typeface="黑体" panose="02010609060101010101" charset="-122"/>
              <a:ea typeface="黑体" panose="02010609060101010101"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1403985" y="1557020"/>
            <a:ext cx="7287260" cy="50768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成绩正太分布图</a:t>
            </a:r>
            <a:endPar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323850" y="2204720"/>
            <a:ext cx="3714750" cy="2466975"/>
          </a:xfrm>
          <a:prstGeom prst="rect">
            <a:avLst/>
          </a:prstGeom>
        </p:spPr>
      </p:pic>
      <p:grpSp>
        <p:nvGrpSpPr>
          <p:cNvPr id="2" name="组合 1"/>
          <p:cNvGrpSpPr/>
          <p:nvPr/>
        </p:nvGrpSpPr>
        <p:grpSpPr>
          <a:xfrm>
            <a:off x="4860290" y="1713230"/>
            <a:ext cx="3114040" cy="3594735"/>
            <a:chOff x="8221" y="2853"/>
            <a:chExt cx="4904" cy="5661"/>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1" y="2853"/>
              <a:ext cx="4905" cy="5310"/>
            </a:xfrm>
            <a:prstGeom prst="rect">
              <a:avLst/>
            </a:prstGeom>
          </p:spPr>
        </p:pic>
        <p:sp>
          <p:nvSpPr>
            <p:cNvPr id="5" name="文本框 4"/>
            <p:cNvSpPr txBox="1"/>
            <p:nvPr/>
          </p:nvSpPr>
          <p:spPr>
            <a:xfrm>
              <a:off x="8334" y="4720"/>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11963"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10602"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9695" y="6761"/>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8788" y="5967"/>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gr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7244715"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cs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cs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cs typeface="Times New Roman" panose="02020603050405020304" pitchFamily="18" charset="0"/>
              </a:rPr>
              <a:t>（</a:t>
            </a:r>
            <a:r>
              <a:rPr kumimoji="1" lang="en-US" altLang="zh-CN" sz="1800" b="1" dirty="0">
                <a:solidFill>
                  <a:srgbClr val="FF0000"/>
                </a:solidFill>
                <a:uFillTx/>
                <a:latin typeface="Times New Roman" panose="02020603050405020304" pitchFamily="18" charset="0"/>
                <a:cs typeface="Times New Roman" panose="02020603050405020304" pitchFamily="18" charset="0"/>
              </a:rPr>
              <a:t>1*5%+</a:t>
            </a:r>
            <a:r>
              <a:rPr kumimoji="1" lang="en-US" altLang="zh-CN" sz="1800" b="1" dirty="0">
                <a:solidFill>
                  <a:srgbClr val="FF0000"/>
                </a:solidFill>
                <a:uFillTx/>
                <a:latin typeface="Times New Roman" panose="02020603050405020304" pitchFamily="18" charset="0"/>
                <a:cs typeface="Times New Roman" panose="02020603050405020304" pitchFamily="18" charset="0"/>
                <a:sym typeface="+mn-ea"/>
              </a:rPr>
              <a:t>2*15%+</a:t>
            </a:r>
            <a:r>
              <a:rPr kumimoji="1" lang="en-US" altLang="zh-CN" sz="1800" b="1" dirty="0">
                <a:solidFill>
                  <a:srgbClr val="FF0000"/>
                </a:solidFill>
                <a:uFillTx/>
                <a:latin typeface="Times New Roman" panose="02020603050405020304" pitchFamily="18" charset="0"/>
                <a:cs typeface="Times New Roman" panose="02020603050405020304" pitchFamily="18" charset="0"/>
              </a:rPr>
              <a:t>3*40%+</a:t>
            </a:r>
            <a:r>
              <a:rPr kumimoji="1" lang="en-US" altLang="zh-CN" sz="1800" b="1" dirty="0">
                <a:solidFill>
                  <a:srgbClr val="FF0000"/>
                </a:solidFill>
                <a:uFillTx/>
                <a:latin typeface="Times New Roman" panose="02020603050405020304" pitchFamily="18" charset="0"/>
                <a:cs typeface="Times New Roman" panose="02020603050405020304" pitchFamily="18" charset="0"/>
                <a:sym typeface="+mn-ea"/>
              </a:rPr>
              <a:t>4*30%+4*10%</a:t>
            </a:r>
            <a:r>
              <a:rPr kumimoji="1" lang="zh-CN" altLang="en-US" sz="1800" b="1" dirty="0">
                <a:solidFill>
                  <a:srgbClr val="FF0000"/>
                </a:solidFill>
                <a:uFillTx/>
                <a:latin typeface="Times New Roman" panose="02020603050405020304" pitchFamily="18" charset="0"/>
                <a:cs typeface="Times New Roman" panose="02020603050405020304" pitchFamily="18" charset="0"/>
              </a:rPr>
              <a:t>）</a:t>
            </a:r>
            <a:r>
              <a:rPr kumimoji="1" lang="en-US" altLang="zh-CN" sz="1800" b="1" dirty="0">
                <a:solidFill>
                  <a:srgbClr val="FF0000"/>
                </a:solidFill>
                <a:uFillTx/>
                <a:latin typeface="Times New Roman" panose="02020603050405020304" pitchFamily="18" charset="0"/>
                <a:cs typeface="Times New Roman" panose="02020603050405020304" pitchFamily="18" charset="0"/>
              </a:rPr>
              <a:t>=31500</a:t>
            </a:r>
            <a:r>
              <a:rPr kumimoji="1" lang="zh-CN" altLang="en-US" sz="1800" b="1" dirty="0">
                <a:solidFill>
                  <a:srgbClr val="FF0000"/>
                </a:solidFill>
                <a:uFillTx/>
                <a:latin typeface="Times New Roman" panose="02020603050405020304" pitchFamily="18" charset="0"/>
                <a:cs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cs typeface="Times New Roman" panose="02020603050405020304" pitchFamily="18" charset="0"/>
            </a:endParaRPr>
          </a:p>
        </p:txBody>
      </p:sp>
      <p:sp>
        <p:nvSpPr>
          <p:cNvPr id="4" name="矩形 3"/>
          <p:cNvSpPr/>
          <p:nvPr/>
        </p:nvSpPr>
        <p:spPr>
          <a:xfrm>
            <a:off x="468159" y="1052736"/>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哈夫曼树</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成绩正太分布图</a:t>
            </a:r>
            <a:endPar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4500245" y="1858010"/>
            <a:ext cx="3886200" cy="2867025"/>
          </a:xfrm>
          <a:prstGeom prst="rect">
            <a:avLst/>
          </a:prstGeom>
        </p:spPr>
      </p:pic>
      <p:sp>
        <p:nvSpPr>
          <p:cNvPr id="5" name="文本框 4"/>
          <p:cNvSpPr txBox="1"/>
          <p:nvPr/>
        </p:nvSpPr>
        <p:spPr>
          <a:xfrm>
            <a:off x="4572000"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323850" y="2204720"/>
            <a:ext cx="3714750" cy="2466975"/>
          </a:xfrm>
          <a:prstGeom prst="rect">
            <a:avLst/>
          </a:prstGeom>
        </p:spPr>
      </p:pic>
      <p:sp>
        <p:nvSpPr>
          <p:cNvPr id="9" name="文本框 8"/>
          <p:cNvSpPr txBox="1"/>
          <p:nvPr/>
        </p:nvSpPr>
        <p:spPr>
          <a:xfrm>
            <a:off x="7380605" y="3696335"/>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6660515" y="37299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6087110" y="39458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5484495"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4911090"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cs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cs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cs typeface="Times New Roman" panose="02020603050405020304" pitchFamily="18" charset="0"/>
              </a:rPr>
              <a:t>（</a:t>
            </a:r>
            <a:r>
              <a:rPr kumimoji="1" lang="en-US" altLang="zh-CN" sz="1800" b="1" dirty="0">
                <a:solidFill>
                  <a:srgbClr val="FF0000"/>
                </a:solidFill>
                <a:uFillTx/>
                <a:latin typeface="Times New Roman" panose="02020603050405020304" pitchFamily="18" charset="0"/>
                <a:cs typeface="Times New Roman" panose="02020603050405020304" pitchFamily="18" charset="0"/>
                <a:sym typeface="+mn-ea"/>
              </a:rPr>
              <a:t>2*80%+3*20%</a:t>
            </a:r>
            <a:r>
              <a:rPr kumimoji="1" lang="zh-CN" altLang="en-US" sz="1800" b="1" dirty="0">
                <a:solidFill>
                  <a:srgbClr val="FF0000"/>
                </a:solidFill>
                <a:uFillTx/>
                <a:latin typeface="Times New Roman" panose="02020603050405020304" pitchFamily="18" charset="0"/>
                <a:cs typeface="Times New Roman" panose="02020603050405020304" pitchFamily="18" charset="0"/>
              </a:rPr>
              <a:t>）</a:t>
            </a:r>
            <a:r>
              <a:rPr kumimoji="1" lang="en-US" altLang="zh-CN" sz="1800" b="1" dirty="0">
                <a:solidFill>
                  <a:srgbClr val="FF0000"/>
                </a:solidFill>
                <a:uFillTx/>
                <a:latin typeface="Times New Roman" panose="02020603050405020304" pitchFamily="18" charset="0"/>
                <a:cs typeface="Times New Roman" panose="02020603050405020304" pitchFamily="18" charset="0"/>
              </a:rPr>
              <a:t>=22000</a:t>
            </a:r>
            <a:r>
              <a:rPr kumimoji="1" lang="zh-CN" altLang="en-US" sz="1800" b="1" dirty="0">
                <a:solidFill>
                  <a:srgbClr val="FF0000"/>
                </a:solidFill>
                <a:uFillTx/>
                <a:latin typeface="Times New Roman" panose="02020603050405020304" pitchFamily="18" charset="0"/>
                <a:cs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cs typeface="Times New Roman" panose="02020603050405020304" pitchFamily="18" charset="0"/>
            </a:endParaRPr>
          </a:p>
        </p:txBody>
      </p:sp>
      <p:sp>
        <p:nvSpPr>
          <p:cNvPr id="2" name="矩形 1"/>
          <p:cNvSpPr/>
          <p:nvPr/>
        </p:nvSpPr>
        <p:spPr>
          <a:xfrm>
            <a:off x="388784" y="98098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哈夫曼树</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9" name="Text Box 3"/>
          <p:cNvSpPr txBox="1">
            <a:spLocks noChangeArrowheads="1"/>
          </p:cNvSpPr>
          <p:nvPr/>
        </p:nvSpPr>
        <p:spPr bwMode="auto">
          <a:xfrm>
            <a:off x="395536" y="1605425"/>
            <a:ext cx="8812213" cy="85883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latin typeface="华文中宋" panose="02010600040101010101" pitchFamily="2" charset="-122"/>
                <a:ea typeface="华文中宋" panose="02010600040101010101" pitchFamily="2" charset="-122"/>
                <a:cs typeface="Times New Roman" panose="02020603050405020304" pitchFamily="18" charset="0"/>
              </a:rPr>
              <a:t>路径：</a:t>
            </a: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从树中一个结点到另一个结点之间的分支构成这两个结点 </a:t>
            </a:r>
            <a:endPar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endParaRPr>
          </a:p>
          <a:p>
            <a:pPr>
              <a:lnSpc>
                <a:spcPct val="60000"/>
              </a:lnSpc>
              <a:spcBef>
                <a:spcPct val="50000"/>
              </a:spcBef>
            </a:pP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         间的路径。 </a:t>
            </a:r>
            <a:endPar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505860" name="Text Box 4"/>
          <p:cNvSpPr txBox="1">
            <a:spLocks noChangeArrowheads="1"/>
          </p:cNvSpPr>
          <p:nvPr/>
        </p:nvSpPr>
        <p:spPr bwMode="auto">
          <a:xfrm>
            <a:off x="292349" y="2352135"/>
            <a:ext cx="63515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结点的路径长度：</a:t>
            </a:r>
            <a:r>
              <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rPr>
              <a:t>两结点间路径上的分支数。 </a:t>
            </a:r>
            <a:endPar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5861" name="Text Box 5"/>
          <p:cNvSpPr txBox="1">
            <a:spLocks noChangeArrowheads="1"/>
          </p:cNvSpPr>
          <p:nvPr/>
        </p:nvSpPr>
        <p:spPr bwMode="auto">
          <a:xfrm>
            <a:off x="292349" y="5095335"/>
            <a:ext cx="8958263"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树的路径长度：</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从树根到每一个结点的路径长度之和。记作：</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TL  </a:t>
            </a:r>
            <a:endPar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5862" name="Text Box 6"/>
          <p:cNvSpPr txBox="1">
            <a:spLocks noChangeArrowheads="1"/>
          </p:cNvSpPr>
          <p:nvPr/>
        </p:nvSpPr>
        <p:spPr bwMode="auto">
          <a:xfrm>
            <a:off x="5516812" y="3014123"/>
            <a:ext cx="3690937" cy="1808162"/>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50000"/>
              </a:spcBef>
            </a:pP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从根 </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A </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到 </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B</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C</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D</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E</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80000"/>
              </a:lnSpc>
              <a:spcBef>
                <a:spcPct val="50000"/>
              </a:spcBef>
            </a:pP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F</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G</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H</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I </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的路径长度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80000"/>
              </a:lnSpc>
              <a:spcBef>
                <a:spcPct val="50000"/>
              </a:spcBef>
            </a:pP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分别为 </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1</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1</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2</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2</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3</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80000"/>
              </a:lnSpc>
              <a:spcBef>
                <a:spcPct val="50000"/>
              </a:spcBef>
            </a:pP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3</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4</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4</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5863" name="Text Box 7"/>
          <p:cNvSpPr txBox="1">
            <a:spLocks noChangeArrowheads="1"/>
          </p:cNvSpPr>
          <p:nvPr/>
        </p:nvSpPr>
        <p:spPr bwMode="auto">
          <a:xfrm>
            <a:off x="292349" y="5552535"/>
            <a:ext cx="62547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en-US" altLang="zh-CN" sz="2400" b="1" dirty="0">
                <a:latin typeface="Times New Roman" panose="02020603050405020304" pitchFamily="18" charset="0"/>
                <a:cs typeface="Times New Roman" panose="02020603050405020304" pitchFamily="18" charset="0"/>
              </a:rPr>
              <a:t>TL</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a</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0</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3</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3</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4</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4</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20 </a:t>
            </a:r>
            <a:br>
              <a:rPr kumimoji="1" lang="en-US" altLang="zh-CN" sz="2400" b="1" dirty="0">
                <a:latin typeface="Times New Roman" panose="02020603050405020304" pitchFamily="18" charset="0"/>
                <a:cs typeface="Times New Roman" panose="02020603050405020304" pitchFamily="18" charset="0"/>
              </a:rPr>
            </a:br>
            <a:r>
              <a:rPr kumimoji="1" lang="en-US" altLang="zh-CN" sz="2400" b="1" dirty="0">
                <a:latin typeface="Times New Roman" panose="02020603050405020304" pitchFamily="18" charset="0"/>
                <a:cs typeface="Times New Roman" panose="02020603050405020304" pitchFamily="18" charset="0"/>
              </a:rPr>
              <a:t>TL</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b</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0</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3</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3</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16  </a:t>
            </a:r>
            <a:endParaRPr kumimoji="1" lang="en-US" altLang="zh-CN" sz="2400" b="1" dirty="0">
              <a:latin typeface="Times New Roman" panose="02020603050405020304" pitchFamily="18" charset="0"/>
              <a:cs typeface="Times New Roman" panose="02020603050405020304" pitchFamily="18" charset="0"/>
            </a:endParaRPr>
          </a:p>
        </p:txBody>
      </p:sp>
      <p:grpSp>
        <p:nvGrpSpPr>
          <p:cNvPr id="505865" name="Group 9"/>
          <p:cNvGrpSpPr/>
          <p:nvPr/>
        </p:nvGrpSpPr>
        <p:grpSpPr bwMode="auto">
          <a:xfrm>
            <a:off x="560637" y="2826798"/>
            <a:ext cx="4803775" cy="2209800"/>
            <a:chOff x="217" y="1383"/>
            <a:chExt cx="3026" cy="1392"/>
          </a:xfrm>
        </p:grpSpPr>
        <p:sp>
          <p:nvSpPr>
            <p:cNvPr id="505866" name="Oval 10"/>
            <p:cNvSpPr>
              <a:spLocks noChangeArrowheads="1"/>
            </p:cNvSpPr>
            <p:nvPr/>
          </p:nvSpPr>
          <p:spPr bwMode="auto">
            <a:xfrm>
              <a:off x="433" y="143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67" name="Oval 11"/>
            <p:cNvSpPr>
              <a:spLocks noChangeArrowheads="1"/>
            </p:cNvSpPr>
            <p:nvPr/>
          </p:nvSpPr>
          <p:spPr bwMode="auto">
            <a:xfrm>
              <a:off x="645" y="171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68" name="Oval 12"/>
            <p:cNvSpPr>
              <a:spLocks noChangeArrowheads="1"/>
            </p:cNvSpPr>
            <p:nvPr/>
          </p:nvSpPr>
          <p:spPr bwMode="auto">
            <a:xfrm>
              <a:off x="838" y="197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69" name="Oval 13"/>
            <p:cNvSpPr>
              <a:spLocks noChangeArrowheads="1"/>
            </p:cNvSpPr>
            <p:nvPr/>
          </p:nvSpPr>
          <p:spPr bwMode="auto">
            <a:xfrm>
              <a:off x="1023" y="2251"/>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0" name="Oval 14"/>
            <p:cNvSpPr>
              <a:spLocks noChangeArrowheads="1"/>
            </p:cNvSpPr>
            <p:nvPr/>
          </p:nvSpPr>
          <p:spPr bwMode="auto">
            <a:xfrm>
              <a:off x="1201" y="252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1" name="Oval 15"/>
            <p:cNvSpPr>
              <a:spLocks noChangeArrowheads="1"/>
            </p:cNvSpPr>
            <p:nvPr/>
          </p:nvSpPr>
          <p:spPr bwMode="auto">
            <a:xfrm>
              <a:off x="217" y="170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2" name="Oval 16"/>
            <p:cNvSpPr>
              <a:spLocks noChangeArrowheads="1"/>
            </p:cNvSpPr>
            <p:nvPr/>
          </p:nvSpPr>
          <p:spPr bwMode="auto">
            <a:xfrm>
              <a:off x="433" y="198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3" name="Oval 17"/>
            <p:cNvSpPr>
              <a:spLocks noChangeArrowheads="1"/>
            </p:cNvSpPr>
            <p:nvPr/>
          </p:nvSpPr>
          <p:spPr bwMode="auto">
            <a:xfrm>
              <a:off x="657" y="2257"/>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4" name="Oval 18"/>
            <p:cNvSpPr>
              <a:spLocks noChangeArrowheads="1"/>
            </p:cNvSpPr>
            <p:nvPr/>
          </p:nvSpPr>
          <p:spPr bwMode="auto">
            <a:xfrm>
              <a:off x="850" y="252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5" name="Text Box 19"/>
            <p:cNvSpPr txBox="1">
              <a:spLocks noChangeArrowheads="1"/>
            </p:cNvSpPr>
            <p:nvPr/>
          </p:nvSpPr>
          <p:spPr bwMode="auto">
            <a:xfrm>
              <a:off x="431" y="1411"/>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latin typeface="Times New Roman" panose="02020603050405020304" pitchFamily="18" charset="0"/>
                  <a:cs typeface="Times New Roman" panose="02020603050405020304" pitchFamily="18" charset="0"/>
                </a:rPr>
                <a:t>A</a:t>
              </a:r>
              <a:endParaRPr kumimoji="1" lang="en-US" altLang="zh-CN" sz="2000" b="1" dirty="0">
                <a:latin typeface="Times New Roman" panose="02020603050405020304" pitchFamily="18" charset="0"/>
                <a:cs typeface="Times New Roman" panose="02020603050405020304" pitchFamily="18" charset="0"/>
              </a:endParaRPr>
            </a:p>
          </p:txBody>
        </p:sp>
        <p:sp>
          <p:nvSpPr>
            <p:cNvPr id="505876" name="Text Box 20"/>
            <p:cNvSpPr txBox="1">
              <a:spLocks noChangeArrowheads="1"/>
            </p:cNvSpPr>
            <p:nvPr/>
          </p:nvSpPr>
          <p:spPr bwMode="auto">
            <a:xfrm>
              <a:off x="249" y="169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B</a:t>
              </a:r>
              <a:endParaRPr kumimoji="1" lang="en-US" altLang="zh-CN" sz="2000" b="1">
                <a:latin typeface="Times New Roman" panose="02020603050405020304" pitchFamily="18" charset="0"/>
                <a:cs typeface="Times New Roman" panose="02020603050405020304" pitchFamily="18" charset="0"/>
              </a:endParaRPr>
            </a:p>
          </p:txBody>
        </p:sp>
        <p:sp>
          <p:nvSpPr>
            <p:cNvPr id="505877" name="Text Box 21"/>
            <p:cNvSpPr txBox="1">
              <a:spLocks noChangeArrowheads="1"/>
            </p:cNvSpPr>
            <p:nvPr/>
          </p:nvSpPr>
          <p:spPr bwMode="auto">
            <a:xfrm>
              <a:off x="648" y="1702"/>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C</a:t>
              </a:r>
              <a:endParaRPr kumimoji="1" lang="en-US" altLang="zh-CN" sz="2000" b="1">
                <a:latin typeface="Times New Roman" panose="02020603050405020304" pitchFamily="18" charset="0"/>
                <a:cs typeface="Times New Roman" panose="02020603050405020304" pitchFamily="18" charset="0"/>
              </a:endParaRPr>
            </a:p>
          </p:txBody>
        </p:sp>
        <p:sp>
          <p:nvSpPr>
            <p:cNvPr id="505878" name="Text Box 22"/>
            <p:cNvSpPr txBox="1">
              <a:spLocks noChangeArrowheads="1"/>
            </p:cNvSpPr>
            <p:nvPr/>
          </p:nvSpPr>
          <p:spPr bwMode="auto">
            <a:xfrm>
              <a:off x="456" y="1984"/>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D</a:t>
              </a:r>
              <a:endParaRPr kumimoji="1" lang="en-US" altLang="zh-CN" sz="2000" b="1">
                <a:latin typeface="Times New Roman" panose="02020603050405020304" pitchFamily="18" charset="0"/>
                <a:cs typeface="Times New Roman" panose="02020603050405020304" pitchFamily="18" charset="0"/>
              </a:endParaRPr>
            </a:p>
          </p:txBody>
        </p:sp>
        <p:sp>
          <p:nvSpPr>
            <p:cNvPr id="505879" name="Text Box 23"/>
            <p:cNvSpPr txBox="1">
              <a:spLocks noChangeArrowheads="1"/>
            </p:cNvSpPr>
            <p:nvPr/>
          </p:nvSpPr>
          <p:spPr bwMode="auto">
            <a:xfrm>
              <a:off x="843" y="1979"/>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E</a:t>
              </a:r>
              <a:endParaRPr kumimoji="1" lang="en-US" altLang="zh-CN" sz="2000" b="1">
                <a:latin typeface="Times New Roman" panose="02020603050405020304" pitchFamily="18" charset="0"/>
                <a:cs typeface="Times New Roman" panose="02020603050405020304" pitchFamily="18" charset="0"/>
              </a:endParaRPr>
            </a:p>
          </p:txBody>
        </p:sp>
        <p:sp>
          <p:nvSpPr>
            <p:cNvPr id="505880" name="Text Box 24"/>
            <p:cNvSpPr txBox="1">
              <a:spLocks noChangeArrowheads="1"/>
            </p:cNvSpPr>
            <p:nvPr/>
          </p:nvSpPr>
          <p:spPr bwMode="auto">
            <a:xfrm>
              <a:off x="682" y="2251"/>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F</a:t>
              </a:r>
              <a:endParaRPr kumimoji="1" lang="en-US" altLang="zh-CN" sz="2000" b="1">
                <a:latin typeface="Times New Roman" panose="02020603050405020304" pitchFamily="18" charset="0"/>
                <a:cs typeface="Times New Roman" panose="02020603050405020304" pitchFamily="18" charset="0"/>
              </a:endParaRPr>
            </a:p>
          </p:txBody>
        </p:sp>
        <p:sp>
          <p:nvSpPr>
            <p:cNvPr id="505881" name="Text Box 25"/>
            <p:cNvSpPr txBox="1">
              <a:spLocks noChangeArrowheads="1"/>
            </p:cNvSpPr>
            <p:nvPr/>
          </p:nvSpPr>
          <p:spPr bwMode="auto">
            <a:xfrm>
              <a:off x="1028" y="2236"/>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G</a:t>
              </a:r>
              <a:endParaRPr kumimoji="1" lang="en-US" altLang="zh-CN" sz="2000" b="1">
                <a:latin typeface="Times New Roman" panose="02020603050405020304" pitchFamily="18" charset="0"/>
                <a:cs typeface="Times New Roman" panose="02020603050405020304" pitchFamily="18" charset="0"/>
              </a:endParaRPr>
            </a:p>
          </p:txBody>
        </p:sp>
        <p:sp>
          <p:nvSpPr>
            <p:cNvPr id="505882" name="Text Box 26"/>
            <p:cNvSpPr txBox="1">
              <a:spLocks noChangeArrowheads="1"/>
            </p:cNvSpPr>
            <p:nvPr/>
          </p:nvSpPr>
          <p:spPr bwMode="auto">
            <a:xfrm>
              <a:off x="839" y="2514"/>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H</a:t>
              </a:r>
              <a:endParaRPr kumimoji="1" lang="en-US" altLang="zh-CN" sz="2000" b="1">
                <a:latin typeface="Times New Roman" panose="02020603050405020304" pitchFamily="18" charset="0"/>
                <a:cs typeface="Times New Roman" panose="02020603050405020304" pitchFamily="18" charset="0"/>
              </a:endParaRPr>
            </a:p>
          </p:txBody>
        </p:sp>
        <p:sp>
          <p:nvSpPr>
            <p:cNvPr id="505883" name="Text Box 27"/>
            <p:cNvSpPr txBox="1">
              <a:spLocks noChangeArrowheads="1"/>
            </p:cNvSpPr>
            <p:nvPr/>
          </p:nvSpPr>
          <p:spPr bwMode="auto">
            <a:xfrm>
              <a:off x="1223" y="2514"/>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latin typeface="Times New Roman" panose="02020603050405020304" pitchFamily="18" charset="0"/>
                  <a:cs typeface="Times New Roman" panose="02020603050405020304" pitchFamily="18" charset="0"/>
                </a:rPr>
                <a:t>I</a:t>
              </a:r>
              <a:endParaRPr kumimoji="1" lang="en-US" altLang="zh-CN" sz="2000" b="1" dirty="0">
                <a:latin typeface="Times New Roman" panose="02020603050405020304" pitchFamily="18" charset="0"/>
                <a:cs typeface="Times New Roman" panose="02020603050405020304" pitchFamily="18" charset="0"/>
              </a:endParaRPr>
            </a:p>
          </p:txBody>
        </p:sp>
        <p:sp>
          <p:nvSpPr>
            <p:cNvPr id="505884" name="Oval 28"/>
            <p:cNvSpPr>
              <a:spLocks noChangeArrowheads="1"/>
            </p:cNvSpPr>
            <p:nvPr/>
          </p:nvSpPr>
          <p:spPr bwMode="auto">
            <a:xfrm>
              <a:off x="2353" y="138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5" name="Oval 29"/>
            <p:cNvSpPr>
              <a:spLocks noChangeArrowheads="1"/>
            </p:cNvSpPr>
            <p:nvPr/>
          </p:nvSpPr>
          <p:spPr bwMode="auto">
            <a:xfrm>
              <a:off x="2785"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6" name="Oval 30"/>
            <p:cNvSpPr>
              <a:spLocks noChangeArrowheads="1"/>
            </p:cNvSpPr>
            <p:nvPr/>
          </p:nvSpPr>
          <p:spPr bwMode="auto">
            <a:xfrm>
              <a:off x="2097"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7" name="Oval 31"/>
            <p:cNvSpPr>
              <a:spLocks noChangeArrowheads="1"/>
            </p:cNvSpPr>
            <p:nvPr/>
          </p:nvSpPr>
          <p:spPr bwMode="auto">
            <a:xfrm>
              <a:off x="3004"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8" name="Oval 32"/>
            <p:cNvSpPr>
              <a:spLocks noChangeArrowheads="1"/>
            </p:cNvSpPr>
            <p:nvPr/>
          </p:nvSpPr>
          <p:spPr bwMode="auto">
            <a:xfrm>
              <a:off x="1882"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9" name="Oval 33"/>
            <p:cNvSpPr>
              <a:spLocks noChangeArrowheads="1"/>
            </p:cNvSpPr>
            <p:nvPr/>
          </p:nvSpPr>
          <p:spPr bwMode="auto">
            <a:xfrm>
              <a:off x="1898"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90" name="Oval 34"/>
            <p:cNvSpPr>
              <a:spLocks noChangeArrowheads="1"/>
            </p:cNvSpPr>
            <p:nvPr/>
          </p:nvSpPr>
          <p:spPr bwMode="auto">
            <a:xfrm>
              <a:off x="1729" y="216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91" name="Oval 35"/>
            <p:cNvSpPr>
              <a:spLocks noChangeArrowheads="1"/>
            </p:cNvSpPr>
            <p:nvPr/>
          </p:nvSpPr>
          <p:spPr bwMode="auto">
            <a:xfrm>
              <a:off x="2592"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92" name="Oval 36"/>
            <p:cNvSpPr>
              <a:spLocks noChangeArrowheads="1"/>
            </p:cNvSpPr>
            <p:nvPr/>
          </p:nvSpPr>
          <p:spPr bwMode="auto">
            <a:xfrm>
              <a:off x="1584"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93" name="Text Box 37"/>
            <p:cNvSpPr txBox="1">
              <a:spLocks noChangeArrowheads="1"/>
            </p:cNvSpPr>
            <p:nvPr/>
          </p:nvSpPr>
          <p:spPr bwMode="auto">
            <a:xfrm>
              <a:off x="2378" y="1383"/>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A</a:t>
              </a:r>
              <a:endParaRPr kumimoji="1" lang="en-US" altLang="zh-CN" sz="2000" b="1">
                <a:latin typeface="Times New Roman" panose="02020603050405020304" pitchFamily="18" charset="0"/>
                <a:cs typeface="Times New Roman" panose="02020603050405020304" pitchFamily="18" charset="0"/>
              </a:endParaRPr>
            </a:p>
          </p:txBody>
        </p:sp>
        <p:sp>
          <p:nvSpPr>
            <p:cNvPr id="505894" name="Text Box 38"/>
            <p:cNvSpPr txBox="1">
              <a:spLocks noChangeArrowheads="1"/>
            </p:cNvSpPr>
            <p:nvPr/>
          </p:nvSpPr>
          <p:spPr bwMode="auto">
            <a:xfrm>
              <a:off x="1932" y="182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B</a:t>
              </a:r>
              <a:endParaRPr kumimoji="1" lang="en-US" altLang="zh-CN" sz="2000" b="1">
                <a:latin typeface="Times New Roman" panose="02020603050405020304" pitchFamily="18" charset="0"/>
                <a:cs typeface="Times New Roman" panose="02020603050405020304" pitchFamily="18" charset="0"/>
              </a:endParaRPr>
            </a:p>
          </p:txBody>
        </p:sp>
        <p:sp>
          <p:nvSpPr>
            <p:cNvPr id="505895" name="Text Box 39"/>
            <p:cNvSpPr txBox="1">
              <a:spLocks noChangeArrowheads="1"/>
            </p:cNvSpPr>
            <p:nvPr/>
          </p:nvSpPr>
          <p:spPr bwMode="auto">
            <a:xfrm>
              <a:off x="2806" y="182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C</a:t>
              </a:r>
              <a:endParaRPr kumimoji="1" lang="en-US" altLang="zh-CN" sz="2000" b="1">
                <a:latin typeface="Times New Roman" panose="02020603050405020304" pitchFamily="18" charset="0"/>
                <a:cs typeface="Times New Roman" panose="02020603050405020304" pitchFamily="18" charset="0"/>
              </a:endParaRPr>
            </a:p>
          </p:txBody>
        </p:sp>
        <p:sp>
          <p:nvSpPr>
            <p:cNvPr id="505896" name="Text Box 40"/>
            <p:cNvSpPr txBox="1">
              <a:spLocks noChangeArrowheads="1"/>
            </p:cNvSpPr>
            <p:nvPr/>
          </p:nvSpPr>
          <p:spPr bwMode="auto">
            <a:xfrm>
              <a:off x="1754" y="216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D</a:t>
              </a:r>
              <a:endParaRPr kumimoji="1" lang="en-US" altLang="zh-CN" sz="2000" b="1">
                <a:latin typeface="Times New Roman" panose="02020603050405020304" pitchFamily="18" charset="0"/>
                <a:cs typeface="Times New Roman" panose="02020603050405020304" pitchFamily="18" charset="0"/>
              </a:endParaRPr>
            </a:p>
          </p:txBody>
        </p:sp>
        <p:sp>
          <p:nvSpPr>
            <p:cNvPr id="505897" name="Text Box 41"/>
            <p:cNvSpPr txBox="1">
              <a:spLocks noChangeArrowheads="1"/>
            </p:cNvSpPr>
            <p:nvPr/>
          </p:nvSpPr>
          <p:spPr bwMode="auto">
            <a:xfrm>
              <a:off x="2109" y="216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E</a:t>
              </a:r>
              <a:endParaRPr kumimoji="1" lang="en-US" altLang="zh-CN" sz="2000" b="1">
                <a:latin typeface="Times New Roman" panose="02020603050405020304" pitchFamily="18" charset="0"/>
                <a:cs typeface="Times New Roman" panose="02020603050405020304" pitchFamily="18" charset="0"/>
              </a:endParaRPr>
            </a:p>
          </p:txBody>
        </p:sp>
        <p:sp>
          <p:nvSpPr>
            <p:cNvPr id="505898" name="Text Box 42"/>
            <p:cNvSpPr txBox="1">
              <a:spLocks noChangeArrowheads="1"/>
            </p:cNvSpPr>
            <p:nvPr/>
          </p:nvSpPr>
          <p:spPr bwMode="auto">
            <a:xfrm>
              <a:off x="2618" y="2166"/>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F</a:t>
              </a:r>
              <a:endParaRPr kumimoji="1" lang="en-US" altLang="zh-CN" sz="2000" b="1">
                <a:latin typeface="Times New Roman" panose="02020603050405020304" pitchFamily="18" charset="0"/>
                <a:cs typeface="Times New Roman" panose="02020603050405020304" pitchFamily="18" charset="0"/>
              </a:endParaRPr>
            </a:p>
          </p:txBody>
        </p:sp>
        <p:sp>
          <p:nvSpPr>
            <p:cNvPr id="505899" name="Text Box 43"/>
            <p:cNvSpPr txBox="1">
              <a:spLocks noChangeArrowheads="1"/>
            </p:cNvSpPr>
            <p:nvPr/>
          </p:nvSpPr>
          <p:spPr bwMode="auto">
            <a:xfrm>
              <a:off x="3001" y="2160"/>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G</a:t>
              </a:r>
              <a:endParaRPr kumimoji="1" lang="en-US" altLang="zh-CN" sz="2000" b="1">
                <a:latin typeface="Times New Roman" panose="02020603050405020304" pitchFamily="18" charset="0"/>
                <a:cs typeface="Times New Roman" panose="02020603050405020304" pitchFamily="18" charset="0"/>
              </a:endParaRPr>
            </a:p>
          </p:txBody>
        </p:sp>
        <p:sp>
          <p:nvSpPr>
            <p:cNvPr id="505900" name="Text Box 44"/>
            <p:cNvSpPr txBox="1">
              <a:spLocks noChangeArrowheads="1"/>
            </p:cNvSpPr>
            <p:nvPr/>
          </p:nvSpPr>
          <p:spPr bwMode="auto">
            <a:xfrm>
              <a:off x="1597" y="2478"/>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H</a:t>
              </a:r>
              <a:endParaRPr kumimoji="1" lang="en-US" altLang="zh-CN" sz="2000" b="1">
                <a:latin typeface="Times New Roman" panose="02020603050405020304" pitchFamily="18" charset="0"/>
                <a:cs typeface="Times New Roman" panose="02020603050405020304" pitchFamily="18" charset="0"/>
              </a:endParaRPr>
            </a:p>
          </p:txBody>
        </p:sp>
        <p:sp>
          <p:nvSpPr>
            <p:cNvPr id="505901" name="Text Box 45"/>
            <p:cNvSpPr txBox="1">
              <a:spLocks noChangeArrowheads="1"/>
            </p:cNvSpPr>
            <p:nvPr/>
          </p:nvSpPr>
          <p:spPr bwMode="auto">
            <a:xfrm>
              <a:off x="1927" y="2478"/>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latin typeface="Times New Roman" panose="02020603050405020304" pitchFamily="18" charset="0"/>
                  <a:cs typeface="Times New Roman" panose="02020603050405020304" pitchFamily="18" charset="0"/>
                </a:rPr>
                <a:t>I</a:t>
              </a:r>
              <a:endParaRPr kumimoji="1" lang="en-US" altLang="zh-CN" sz="2000" b="1" dirty="0">
                <a:latin typeface="Times New Roman" panose="02020603050405020304" pitchFamily="18" charset="0"/>
                <a:cs typeface="Times New Roman" panose="02020603050405020304" pitchFamily="18" charset="0"/>
              </a:endParaRPr>
            </a:p>
          </p:txBody>
        </p:sp>
        <p:sp>
          <p:nvSpPr>
            <p:cNvPr id="505902" name="Text Box 46"/>
            <p:cNvSpPr txBox="1">
              <a:spLocks noChangeArrowheads="1"/>
            </p:cNvSpPr>
            <p:nvPr/>
          </p:nvSpPr>
          <p:spPr bwMode="auto">
            <a:xfrm>
              <a:off x="278"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latin typeface="Times New Roman" panose="02020603050405020304" pitchFamily="18" charset="0"/>
                  <a:cs typeface="Times New Roman" panose="02020603050405020304" pitchFamily="18" charset="0"/>
                </a:rPr>
                <a:t>(</a:t>
              </a:r>
              <a:r>
                <a:rPr kumimoji="1" lang="en-US" altLang="zh-CN" sz="2400" b="1" i="1">
                  <a:latin typeface="Times New Roman" panose="02020603050405020304" pitchFamily="18" charset="0"/>
                  <a:cs typeface="Times New Roman" panose="02020603050405020304" pitchFamily="18" charset="0"/>
                </a:rPr>
                <a:t>a</a:t>
              </a:r>
              <a:r>
                <a:rPr kumimoji="1" lang="en-US" altLang="zh-CN" sz="2400" b="1">
                  <a:latin typeface="Times New Roman" panose="02020603050405020304" pitchFamily="18" charset="0"/>
                  <a:cs typeface="Times New Roman" panose="02020603050405020304" pitchFamily="18" charset="0"/>
                </a:rPr>
                <a:t>) </a:t>
              </a:r>
              <a:endParaRPr kumimoji="1" lang="en-US" altLang="zh-CN" sz="2400" b="1">
                <a:latin typeface="Times New Roman" panose="02020603050405020304" pitchFamily="18" charset="0"/>
                <a:cs typeface="Times New Roman" panose="02020603050405020304" pitchFamily="18" charset="0"/>
              </a:endParaRPr>
            </a:p>
          </p:txBody>
        </p:sp>
        <p:sp>
          <p:nvSpPr>
            <p:cNvPr id="505903" name="Text Box 47"/>
            <p:cNvSpPr txBox="1">
              <a:spLocks noChangeArrowheads="1"/>
            </p:cNvSpPr>
            <p:nvPr/>
          </p:nvSpPr>
          <p:spPr bwMode="auto">
            <a:xfrm>
              <a:off x="2300"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latin typeface="Times New Roman" panose="02020603050405020304" pitchFamily="18" charset="0"/>
                  <a:cs typeface="Times New Roman" panose="02020603050405020304" pitchFamily="18" charset="0"/>
                </a:rPr>
                <a:t>(</a:t>
              </a:r>
              <a:r>
                <a:rPr kumimoji="1" lang="en-US" altLang="zh-CN" sz="2400" b="1" i="1">
                  <a:latin typeface="Times New Roman" panose="02020603050405020304" pitchFamily="18" charset="0"/>
                  <a:cs typeface="Times New Roman" panose="02020603050405020304" pitchFamily="18" charset="0"/>
                </a:rPr>
                <a:t>b</a:t>
              </a:r>
              <a:r>
                <a:rPr kumimoji="1" lang="en-US" altLang="zh-CN" sz="2400" b="1">
                  <a:latin typeface="Times New Roman" panose="02020603050405020304" pitchFamily="18" charset="0"/>
                  <a:cs typeface="Times New Roman" panose="02020603050405020304" pitchFamily="18" charset="0"/>
                </a:rPr>
                <a:t>) </a:t>
              </a:r>
              <a:endParaRPr kumimoji="1" lang="en-US" altLang="zh-CN" sz="2400" b="1">
                <a:latin typeface="Times New Roman" panose="02020603050405020304" pitchFamily="18" charset="0"/>
                <a:cs typeface="Times New Roman" panose="02020603050405020304" pitchFamily="18" charset="0"/>
              </a:endParaRPr>
            </a:p>
          </p:txBody>
        </p:sp>
        <p:cxnSp>
          <p:nvCxnSpPr>
            <p:cNvPr id="505904" name="AutoShape 48"/>
            <p:cNvCxnSpPr>
              <a:cxnSpLocks noChangeShapeType="1"/>
              <a:stCxn id="505866" idx="3"/>
              <a:endCxn id="505871" idx="0"/>
            </p:cNvCxnSpPr>
            <p:nvPr/>
          </p:nvCxnSpPr>
          <p:spPr bwMode="auto">
            <a:xfrm flipH="1">
              <a:off x="337" y="1623"/>
              <a:ext cx="13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5" name="AutoShape 49"/>
            <p:cNvCxnSpPr>
              <a:cxnSpLocks noChangeShapeType="1"/>
              <a:stCxn id="505866" idx="5"/>
              <a:endCxn id="505867" idx="0"/>
            </p:cNvCxnSpPr>
            <p:nvPr/>
          </p:nvCxnSpPr>
          <p:spPr bwMode="auto">
            <a:xfrm>
              <a:off x="637" y="1623"/>
              <a:ext cx="12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6" name="AutoShape 50"/>
            <p:cNvCxnSpPr>
              <a:cxnSpLocks noChangeShapeType="1"/>
              <a:stCxn id="505867" idx="5"/>
              <a:endCxn id="505868" idx="0"/>
            </p:cNvCxnSpPr>
            <p:nvPr/>
          </p:nvCxnSpPr>
          <p:spPr bwMode="auto">
            <a:xfrm>
              <a:off x="849" y="1901"/>
              <a:ext cx="109" cy="78"/>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7" name="AutoShape 51"/>
            <p:cNvCxnSpPr>
              <a:cxnSpLocks noChangeShapeType="1"/>
              <a:stCxn id="505868" idx="5"/>
              <a:endCxn id="505869" idx="0"/>
            </p:cNvCxnSpPr>
            <p:nvPr/>
          </p:nvCxnSpPr>
          <p:spPr bwMode="auto">
            <a:xfrm>
              <a:off x="1042" y="2168"/>
              <a:ext cx="10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8" name="AutoShape 52"/>
            <p:cNvCxnSpPr>
              <a:cxnSpLocks noChangeShapeType="1"/>
              <a:stCxn id="505869" idx="5"/>
              <a:endCxn id="505870" idx="0"/>
            </p:cNvCxnSpPr>
            <p:nvPr/>
          </p:nvCxnSpPr>
          <p:spPr bwMode="auto">
            <a:xfrm>
              <a:off x="1227" y="2440"/>
              <a:ext cx="94"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9" name="AutoShape 53"/>
            <p:cNvCxnSpPr>
              <a:cxnSpLocks noChangeShapeType="1"/>
              <a:stCxn id="505867" idx="3"/>
              <a:endCxn id="505872" idx="0"/>
            </p:cNvCxnSpPr>
            <p:nvPr/>
          </p:nvCxnSpPr>
          <p:spPr bwMode="auto">
            <a:xfrm flipH="1">
              <a:off x="553" y="1901"/>
              <a:ext cx="127"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0" name="AutoShape 54"/>
            <p:cNvCxnSpPr>
              <a:cxnSpLocks noChangeShapeType="1"/>
              <a:stCxn id="505868" idx="3"/>
              <a:endCxn id="505873" idx="0"/>
            </p:cNvCxnSpPr>
            <p:nvPr/>
          </p:nvCxnSpPr>
          <p:spPr bwMode="auto">
            <a:xfrm flipH="1">
              <a:off x="777" y="2168"/>
              <a:ext cx="96"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1" name="AutoShape 55"/>
            <p:cNvCxnSpPr>
              <a:cxnSpLocks noChangeShapeType="1"/>
              <a:stCxn id="505869" idx="3"/>
              <a:endCxn id="505874" idx="0"/>
            </p:cNvCxnSpPr>
            <p:nvPr/>
          </p:nvCxnSpPr>
          <p:spPr bwMode="auto">
            <a:xfrm flipH="1">
              <a:off x="970" y="2440"/>
              <a:ext cx="8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2" name="AutoShape 56"/>
            <p:cNvCxnSpPr>
              <a:cxnSpLocks noChangeShapeType="1"/>
              <a:stCxn id="505884" idx="3"/>
              <a:endCxn id="505889" idx="0"/>
            </p:cNvCxnSpPr>
            <p:nvPr/>
          </p:nvCxnSpPr>
          <p:spPr bwMode="auto">
            <a:xfrm flipH="1">
              <a:off x="2018" y="1578"/>
              <a:ext cx="370"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3" name="AutoShape 57"/>
            <p:cNvCxnSpPr>
              <a:cxnSpLocks noChangeShapeType="1"/>
              <a:stCxn id="505885" idx="0"/>
              <a:endCxn id="505884" idx="5"/>
            </p:cNvCxnSpPr>
            <p:nvPr/>
          </p:nvCxnSpPr>
          <p:spPr bwMode="auto">
            <a:xfrm flipH="1" flipV="1">
              <a:off x="2557" y="1578"/>
              <a:ext cx="348"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4" name="AutoShape 58"/>
            <p:cNvCxnSpPr>
              <a:cxnSpLocks noChangeShapeType="1"/>
              <a:stCxn id="505887" idx="0"/>
              <a:endCxn id="505885" idx="5"/>
            </p:cNvCxnSpPr>
            <p:nvPr/>
          </p:nvCxnSpPr>
          <p:spPr bwMode="auto">
            <a:xfrm flipH="1" flipV="1">
              <a:off x="2989" y="2031"/>
              <a:ext cx="13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5" name="AutoShape 59"/>
            <p:cNvCxnSpPr>
              <a:cxnSpLocks noChangeShapeType="1"/>
              <a:stCxn id="505891" idx="0"/>
              <a:endCxn id="505885" idx="3"/>
            </p:cNvCxnSpPr>
            <p:nvPr/>
          </p:nvCxnSpPr>
          <p:spPr bwMode="auto">
            <a:xfrm flipV="1">
              <a:off x="2712" y="2031"/>
              <a:ext cx="108"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6" name="AutoShape 60"/>
            <p:cNvCxnSpPr>
              <a:cxnSpLocks noChangeShapeType="1"/>
              <a:stCxn id="505890" idx="0"/>
              <a:endCxn id="505889" idx="3"/>
            </p:cNvCxnSpPr>
            <p:nvPr/>
          </p:nvCxnSpPr>
          <p:spPr bwMode="auto">
            <a:xfrm flipV="1">
              <a:off x="1849" y="2031"/>
              <a:ext cx="84" cy="13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7" name="AutoShape 61"/>
            <p:cNvCxnSpPr>
              <a:cxnSpLocks noChangeShapeType="1"/>
              <a:stCxn id="505886" idx="0"/>
              <a:endCxn id="505889" idx="5"/>
            </p:cNvCxnSpPr>
            <p:nvPr/>
          </p:nvCxnSpPr>
          <p:spPr bwMode="auto">
            <a:xfrm flipH="1" flipV="1">
              <a:off x="2102" y="2031"/>
              <a:ext cx="11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8" name="AutoShape 62"/>
            <p:cNvCxnSpPr>
              <a:cxnSpLocks noChangeShapeType="1"/>
              <a:stCxn id="505892" idx="0"/>
              <a:endCxn id="505890" idx="3"/>
            </p:cNvCxnSpPr>
            <p:nvPr/>
          </p:nvCxnSpPr>
          <p:spPr bwMode="auto">
            <a:xfrm flipV="1">
              <a:off x="1704" y="2353"/>
              <a:ext cx="60"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9" name="AutoShape 63"/>
            <p:cNvCxnSpPr>
              <a:cxnSpLocks noChangeShapeType="1"/>
              <a:stCxn id="505888" idx="0"/>
              <a:endCxn id="505890" idx="5"/>
            </p:cNvCxnSpPr>
            <p:nvPr/>
          </p:nvCxnSpPr>
          <p:spPr bwMode="auto">
            <a:xfrm flipH="1" flipV="1">
              <a:off x="1933" y="2353"/>
              <a:ext cx="69"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 name="矩形 4"/>
          <p:cNvSpPr/>
          <p:nvPr/>
        </p:nvSpPr>
        <p:spPr>
          <a:xfrm>
            <a:off x="342429" y="90859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哈夫曼树</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AutoShape 2"/>
          <p:cNvSpPr>
            <a:spLocks noChangeArrowheads="1"/>
          </p:cNvSpPr>
          <p:nvPr/>
        </p:nvSpPr>
        <p:spPr bwMode="auto">
          <a:xfrm>
            <a:off x="5476875" y="4617692"/>
            <a:ext cx="304800" cy="457200"/>
          </a:xfrm>
          <a:prstGeom prst="roundRect">
            <a:avLst>
              <a:gd name="adj" fmla="val 16667"/>
            </a:avLst>
          </a:prstGeom>
          <a:solidFill>
            <a:srgbClr val="FF66FF"/>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506883" name="AutoShape 3"/>
          <p:cNvSpPr>
            <a:spLocks noChangeArrowheads="1"/>
          </p:cNvSpPr>
          <p:nvPr/>
        </p:nvSpPr>
        <p:spPr bwMode="auto">
          <a:xfrm>
            <a:off x="5095875" y="4617692"/>
            <a:ext cx="381000" cy="457200"/>
          </a:xfrm>
          <a:prstGeom prst="roundRect">
            <a:avLst>
              <a:gd name="adj" fmla="val 16667"/>
            </a:avLst>
          </a:prstGeom>
          <a:solidFill>
            <a:srgbClr val="FFFF00"/>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506884" name="Text Box 4"/>
          <p:cNvSpPr txBox="1">
            <a:spLocks noChangeArrowheads="1"/>
          </p:cNvSpPr>
          <p:nvPr/>
        </p:nvSpPr>
        <p:spPr bwMode="auto">
          <a:xfrm>
            <a:off x="423025" y="1133041"/>
            <a:ext cx="81470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a:solidFill>
                  <a:srgbClr val="0000FF"/>
                </a:solidFill>
                <a:latin typeface="华文中宋" panose="02010600040101010101" pitchFamily="2" charset="-122"/>
                <a:ea typeface="华文中宋" panose="02010600040101010101" pitchFamily="2" charset="-122"/>
                <a:cs typeface="Times New Roman" panose="02020603050405020304" pitchFamily="18" charset="0"/>
              </a:rPr>
              <a:t>权：</a:t>
            </a:r>
            <a:r>
              <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rPr>
              <a:t>将树中结点赋给一个有着某种含义的数值，则这个数值 称为该结点的权。</a:t>
            </a:r>
            <a:r>
              <a:rPr kumimoji="1" lang="zh-CN" altLang="en-US" sz="2400" b="1">
                <a:solidFill>
                  <a:srgbClr val="0000FF"/>
                </a:solidFill>
                <a:latin typeface="华文中宋" panose="02010600040101010101" pitchFamily="2" charset="-122"/>
                <a:ea typeface="华文中宋" panose="02010600040101010101" pitchFamily="2" charset="-122"/>
                <a:cs typeface="Times New Roman" panose="02020603050405020304" pitchFamily="18" charset="0"/>
              </a:rPr>
              <a:t> </a:t>
            </a:r>
            <a:endParaRPr kumimoji="1" lang="zh-CN" altLang="en-US" sz="2400" b="1">
              <a:solidFill>
                <a:srgbClr val="0000FF"/>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506885" name="Text Box 5"/>
          <p:cNvSpPr txBox="1">
            <a:spLocks noChangeArrowheads="1"/>
          </p:cNvSpPr>
          <p:nvPr/>
        </p:nvSpPr>
        <p:spPr bwMode="auto">
          <a:xfrm>
            <a:off x="395536" y="2173610"/>
            <a:ext cx="8240713"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结点的带权路径长度：</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从根结点到该结点之间的路径长度与该结点的权的乘积。</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6886" name="Text Box 6"/>
          <p:cNvSpPr txBox="1">
            <a:spLocks noChangeArrowheads="1"/>
          </p:cNvSpPr>
          <p:nvPr/>
        </p:nvSpPr>
        <p:spPr bwMode="auto">
          <a:xfrm>
            <a:off x="368764" y="3214687"/>
            <a:ext cx="8489950" cy="1077913"/>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树的带权路径长度：</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树中所有叶子结点的带权路径长度之和。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10000"/>
              </a:lnSpc>
              <a:spcBef>
                <a:spcPct val="50000"/>
              </a:spcBef>
            </a:pP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记作：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506887"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86125" y="4312892"/>
            <a:ext cx="257175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6888" name="Line 8"/>
          <p:cNvSpPr>
            <a:spLocks noChangeShapeType="1"/>
          </p:cNvSpPr>
          <p:nvPr/>
        </p:nvSpPr>
        <p:spPr bwMode="auto">
          <a:xfrm flipH="1">
            <a:off x="4791075" y="5074892"/>
            <a:ext cx="457200" cy="533400"/>
          </a:xfrm>
          <a:prstGeom prst="line">
            <a:avLst/>
          </a:prstGeom>
          <a:noFill/>
          <a:ln w="25400" cap="sq">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Times New Roman" panose="02020603050405020304" pitchFamily="18" charset="0"/>
              <a:cs typeface="Times New Roman" panose="02020603050405020304" pitchFamily="18" charset="0"/>
            </a:endParaRPr>
          </a:p>
        </p:txBody>
      </p:sp>
      <p:sp>
        <p:nvSpPr>
          <p:cNvPr id="506889" name="Text Box 9"/>
          <p:cNvSpPr txBox="1">
            <a:spLocks noChangeArrowheads="1"/>
          </p:cNvSpPr>
          <p:nvPr/>
        </p:nvSpPr>
        <p:spPr bwMode="auto">
          <a:xfrm>
            <a:off x="4089400" y="5532092"/>
            <a:ext cx="892175"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latin typeface="华文中宋" panose="02010600040101010101" pitchFamily="2" charset="-122"/>
                <a:ea typeface="华文中宋" panose="02010600040101010101" pitchFamily="2" charset="-122"/>
                <a:cs typeface="Times New Roman" panose="02020603050405020304" pitchFamily="18" charset="0"/>
              </a:rPr>
              <a:t>权值 </a:t>
            </a:r>
            <a:endParaRPr kumimoji="1" lang="zh-CN" altLang="en-US" sz="2400" b="1">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506890" name="Line 10"/>
          <p:cNvSpPr>
            <a:spLocks noChangeShapeType="1"/>
          </p:cNvSpPr>
          <p:nvPr/>
        </p:nvSpPr>
        <p:spPr bwMode="auto">
          <a:xfrm>
            <a:off x="5629275" y="5074892"/>
            <a:ext cx="152400" cy="533400"/>
          </a:xfrm>
          <a:prstGeom prst="line">
            <a:avLst/>
          </a:prstGeom>
          <a:noFill/>
          <a:ln w="25400" cap="sq">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Times New Roman" panose="02020603050405020304" pitchFamily="18" charset="0"/>
              <a:cs typeface="Times New Roman" panose="02020603050405020304" pitchFamily="18" charset="0"/>
            </a:endParaRPr>
          </a:p>
        </p:txBody>
      </p:sp>
      <p:sp>
        <p:nvSpPr>
          <p:cNvPr id="506891" name="Text Box 11"/>
          <p:cNvSpPr txBox="1">
            <a:spLocks noChangeArrowheads="1"/>
          </p:cNvSpPr>
          <p:nvPr/>
        </p:nvSpPr>
        <p:spPr bwMode="auto">
          <a:xfrm>
            <a:off x="5308600" y="5532092"/>
            <a:ext cx="30035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rPr>
              <a:t>结点到根的路径长度 </a:t>
            </a:r>
            <a:endPar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Text Box 2"/>
          <p:cNvSpPr txBox="1">
            <a:spLocks noChangeArrowheads="1"/>
          </p:cNvSpPr>
          <p:nvPr/>
        </p:nvSpPr>
        <p:spPr bwMode="auto">
          <a:xfrm>
            <a:off x="-13294" y="758280"/>
            <a:ext cx="8566150" cy="81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例：有</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4 </a:t>
            </a: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个结点 </a:t>
            </a:r>
            <a:r>
              <a:rPr kumimoji="1" lang="en-US" altLang="zh-CN" sz="2200" b="1" i="1" dirty="0">
                <a:latin typeface="Times New Roman" panose="02020603050405020304" pitchFamily="18" charset="0"/>
                <a:ea typeface="楷体_GB2312" panose="02010609030101010101" pitchFamily="49" charset="-122"/>
                <a:cs typeface="Times New Roman" panose="02020603050405020304" pitchFamily="18" charset="0"/>
              </a:rPr>
              <a:t>a</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 </a:t>
            </a:r>
            <a:r>
              <a:rPr kumimoji="1" lang="en-US" altLang="zh-CN" sz="2200" b="1" i="1" dirty="0">
                <a:latin typeface="Times New Roman" panose="02020603050405020304" pitchFamily="18" charset="0"/>
                <a:ea typeface="楷体_GB2312" panose="02010609030101010101" pitchFamily="49" charset="-122"/>
                <a:cs typeface="Times New Roman" panose="02020603050405020304" pitchFamily="18" charset="0"/>
              </a:rPr>
              <a:t>b</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 </a:t>
            </a:r>
            <a:r>
              <a:rPr kumimoji="1" lang="en-US" altLang="zh-CN" sz="2200" b="1" i="1" dirty="0">
                <a:latin typeface="Times New Roman" panose="02020603050405020304" pitchFamily="18" charset="0"/>
                <a:ea typeface="楷体_GB2312" panose="02010609030101010101" pitchFamily="49" charset="-122"/>
                <a:cs typeface="Times New Roman" panose="02020603050405020304" pitchFamily="18" charset="0"/>
              </a:rPr>
              <a:t>c</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 </a:t>
            </a:r>
            <a:r>
              <a:rPr kumimoji="1" lang="en-US" altLang="zh-CN" sz="2200" b="1" i="1" dirty="0">
                <a:latin typeface="Times New Roman" panose="02020603050405020304" pitchFamily="18" charset="0"/>
                <a:ea typeface="楷体_GB2312" panose="02010609030101010101" pitchFamily="49" charset="-122"/>
                <a:cs typeface="Times New Roman" panose="02020603050405020304" pitchFamily="18" charset="0"/>
              </a:rPr>
              <a:t>d</a:t>
            </a: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，权值分别为 </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7, 5, 2, 4</a:t>
            </a: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，试构造以此 </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4 </a:t>
            </a: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个结点为叶子结点的二叉树。 </a:t>
            </a:r>
            <a:endPar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pSp>
        <p:nvGrpSpPr>
          <p:cNvPr id="507907" name="Group 3"/>
          <p:cNvGrpSpPr/>
          <p:nvPr/>
        </p:nvGrpSpPr>
        <p:grpSpPr bwMode="auto">
          <a:xfrm>
            <a:off x="605831" y="1556792"/>
            <a:ext cx="3608388" cy="1530350"/>
            <a:chOff x="428" y="804"/>
            <a:chExt cx="2273" cy="964"/>
          </a:xfrm>
        </p:grpSpPr>
        <p:sp>
          <p:nvSpPr>
            <p:cNvPr id="507908" name="Oval 4"/>
            <p:cNvSpPr>
              <a:spLocks noChangeArrowheads="1"/>
            </p:cNvSpPr>
            <p:nvPr/>
          </p:nvSpPr>
          <p:spPr bwMode="auto">
            <a:xfrm>
              <a:off x="1428" y="8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09" name="Oval 5"/>
            <p:cNvSpPr>
              <a:spLocks noChangeArrowheads="1"/>
            </p:cNvSpPr>
            <p:nvPr/>
          </p:nvSpPr>
          <p:spPr bwMode="auto">
            <a:xfrm>
              <a:off x="94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10" name="Oval 6"/>
            <p:cNvSpPr>
              <a:spLocks noChangeArrowheads="1"/>
            </p:cNvSpPr>
            <p:nvPr/>
          </p:nvSpPr>
          <p:spPr bwMode="auto">
            <a:xfrm>
              <a:off x="644"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a</a:t>
              </a:r>
              <a:endParaRPr kumimoji="1" lang="en-US" altLang="zh-CN" sz="2400" b="1" i="1">
                <a:latin typeface="Times New Roman" panose="02020603050405020304" pitchFamily="18" charset="0"/>
                <a:cs typeface="Times New Roman" panose="02020603050405020304" pitchFamily="18" charset="0"/>
              </a:endParaRPr>
            </a:p>
          </p:txBody>
        </p:sp>
        <p:sp>
          <p:nvSpPr>
            <p:cNvPr id="507911" name="Oval 7"/>
            <p:cNvSpPr>
              <a:spLocks noChangeArrowheads="1"/>
            </p:cNvSpPr>
            <p:nvPr/>
          </p:nvSpPr>
          <p:spPr bwMode="auto">
            <a:xfrm>
              <a:off x="1236"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b</a:t>
              </a:r>
              <a:endParaRPr kumimoji="1" lang="en-US" altLang="zh-CN" sz="2400" b="1" i="1">
                <a:latin typeface="Times New Roman" panose="02020603050405020304" pitchFamily="18" charset="0"/>
                <a:cs typeface="Times New Roman" panose="02020603050405020304" pitchFamily="18" charset="0"/>
              </a:endParaRPr>
            </a:p>
          </p:txBody>
        </p:sp>
        <p:sp>
          <p:nvSpPr>
            <p:cNvPr id="507912" name="Oval 8"/>
            <p:cNvSpPr>
              <a:spLocks noChangeArrowheads="1"/>
            </p:cNvSpPr>
            <p:nvPr/>
          </p:nvSpPr>
          <p:spPr bwMode="auto">
            <a:xfrm>
              <a:off x="190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13" name="Oval 9"/>
            <p:cNvSpPr>
              <a:spLocks noChangeArrowheads="1"/>
            </p:cNvSpPr>
            <p:nvPr/>
          </p:nvSpPr>
          <p:spPr bwMode="auto">
            <a:xfrm>
              <a:off x="1572"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c</a:t>
              </a:r>
              <a:endParaRPr kumimoji="1" lang="en-US" altLang="zh-CN" sz="2400" b="1" i="1">
                <a:latin typeface="Times New Roman" panose="02020603050405020304" pitchFamily="18" charset="0"/>
                <a:cs typeface="Times New Roman" panose="02020603050405020304" pitchFamily="18" charset="0"/>
              </a:endParaRPr>
            </a:p>
          </p:txBody>
        </p:sp>
        <p:sp>
          <p:nvSpPr>
            <p:cNvPr id="507914" name="Oval 10"/>
            <p:cNvSpPr>
              <a:spLocks noChangeArrowheads="1"/>
            </p:cNvSpPr>
            <p:nvPr/>
          </p:nvSpPr>
          <p:spPr bwMode="auto">
            <a:xfrm>
              <a:off x="2245"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d</a:t>
              </a:r>
              <a:endParaRPr kumimoji="1" lang="en-US" altLang="zh-CN" sz="2400" b="1" i="1">
                <a:latin typeface="Times New Roman" panose="02020603050405020304" pitchFamily="18" charset="0"/>
                <a:cs typeface="Times New Roman" panose="02020603050405020304" pitchFamily="18" charset="0"/>
              </a:endParaRPr>
            </a:p>
          </p:txBody>
        </p:sp>
        <p:cxnSp>
          <p:nvCxnSpPr>
            <p:cNvPr id="507915" name="AutoShape 11"/>
            <p:cNvCxnSpPr>
              <a:cxnSpLocks noChangeShapeType="1"/>
              <a:stCxn id="507908" idx="3"/>
              <a:endCxn id="507909" idx="0"/>
            </p:cNvCxnSpPr>
            <p:nvPr/>
          </p:nvCxnSpPr>
          <p:spPr bwMode="auto">
            <a:xfrm flipH="1">
              <a:off x="1068"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6" name="AutoShape 12"/>
            <p:cNvCxnSpPr>
              <a:cxnSpLocks noChangeShapeType="1"/>
              <a:stCxn id="507909" idx="3"/>
              <a:endCxn id="507910" idx="0"/>
            </p:cNvCxnSpPr>
            <p:nvPr/>
          </p:nvCxnSpPr>
          <p:spPr bwMode="auto">
            <a:xfrm flipH="1">
              <a:off x="764" y="1309"/>
              <a:ext cx="219"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7" name="AutoShape 13"/>
            <p:cNvCxnSpPr>
              <a:cxnSpLocks noChangeShapeType="1"/>
              <a:stCxn id="507909" idx="5"/>
              <a:endCxn id="507911" idx="0"/>
            </p:cNvCxnSpPr>
            <p:nvPr/>
          </p:nvCxnSpPr>
          <p:spPr bwMode="auto">
            <a:xfrm>
              <a:off x="1153" y="1309"/>
              <a:ext cx="203"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8" name="AutoShape 14"/>
            <p:cNvCxnSpPr>
              <a:cxnSpLocks noChangeShapeType="1"/>
              <a:stCxn id="507908" idx="5"/>
              <a:endCxn id="507912" idx="0"/>
            </p:cNvCxnSpPr>
            <p:nvPr/>
          </p:nvCxnSpPr>
          <p:spPr bwMode="auto">
            <a:xfrm>
              <a:off x="1633"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9" name="AutoShape 15"/>
            <p:cNvCxnSpPr>
              <a:cxnSpLocks noChangeShapeType="1"/>
              <a:stCxn id="507912" idx="3"/>
              <a:endCxn id="507913" idx="0"/>
            </p:cNvCxnSpPr>
            <p:nvPr/>
          </p:nvCxnSpPr>
          <p:spPr bwMode="auto">
            <a:xfrm flipH="1">
              <a:off x="1692" y="1309"/>
              <a:ext cx="251"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20" name="AutoShape 16"/>
            <p:cNvCxnSpPr>
              <a:cxnSpLocks noChangeShapeType="1"/>
              <a:stCxn id="507912" idx="5"/>
              <a:endCxn id="507914" idx="0"/>
            </p:cNvCxnSpPr>
            <p:nvPr/>
          </p:nvCxnSpPr>
          <p:spPr bwMode="auto">
            <a:xfrm>
              <a:off x="2113" y="1309"/>
              <a:ext cx="252"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21" name="Text Box 17"/>
            <p:cNvSpPr txBox="1">
              <a:spLocks noChangeArrowheads="1"/>
            </p:cNvSpPr>
            <p:nvPr/>
          </p:nvSpPr>
          <p:spPr bwMode="auto">
            <a:xfrm>
              <a:off x="42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7</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22" name="Text Box 18"/>
            <p:cNvSpPr txBox="1">
              <a:spLocks noChangeArrowheads="1"/>
            </p:cNvSpPr>
            <p:nvPr/>
          </p:nvSpPr>
          <p:spPr bwMode="auto">
            <a:xfrm>
              <a:off x="1020"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5</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23" name="Text Box 19"/>
            <p:cNvSpPr txBox="1">
              <a:spLocks noChangeArrowheads="1"/>
            </p:cNvSpPr>
            <p:nvPr/>
          </p:nvSpPr>
          <p:spPr bwMode="auto">
            <a:xfrm>
              <a:off x="178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2</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24" name="Text Box 20"/>
            <p:cNvSpPr txBox="1">
              <a:spLocks noChangeArrowheads="1"/>
            </p:cNvSpPr>
            <p:nvPr/>
          </p:nvSpPr>
          <p:spPr bwMode="auto">
            <a:xfrm>
              <a:off x="2461"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4</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sp>
        <p:nvSpPr>
          <p:cNvPr id="507925" name="Text Box 21"/>
          <p:cNvSpPr txBox="1">
            <a:spLocks noChangeArrowheads="1"/>
          </p:cNvSpPr>
          <p:nvPr/>
        </p:nvSpPr>
        <p:spPr bwMode="auto">
          <a:xfrm>
            <a:off x="383581" y="3023642"/>
            <a:ext cx="428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latin typeface="Times New Roman" panose="02020603050405020304" pitchFamily="18" charset="0"/>
                <a:cs typeface="Times New Roman" panose="02020603050405020304" pitchFamily="18" charset="0"/>
              </a:rPr>
              <a:t>WPL=</a:t>
            </a:r>
            <a:r>
              <a:rPr kumimoji="1" lang="en-US" altLang="zh-CN" sz="2400" b="1">
                <a:solidFill>
                  <a:srgbClr val="0000FF"/>
                </a:solidFill>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a:t>
            </a:r>
            <a:r>
              <a:rPr kumimoji="1" lang="en-US" altLang="zh-CN" sz="2400" b="1">
                <a:solidFill>
                  <a:srgbClr val="0000FF"/>
                </a:solidFill>
                <a:latin typeface="Times New Roman" panose="02020603050405020304" pitchFamily="18" charset="0"/>
                <a:cs typeface="Times New Roman" panose="02020603050405020304" pitchFamily="18" charset="0"/>
              </a:rPr>
              <a:t>5</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a:t>
            </a:r>
            <a:r>
              <a:rPr kumimoji="1" lang="en-US" altLang="zh-CN" sz="2400" b="1">
                <a:solidFill>
                  <a:srgbClr val="0000FF"/>
                </a:solidFill>
                <a:latin typeface="Times New Roman" panose="02020603050405020304" pitchFamily="18" charset="0"/>
                <a:cs typeface="Times New Roman" panose="02020603050405020304" pitchFamily="18" charset="0"/>
              </a:rPr>
              <a:t>2</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a:t>
            </a:r>
            <a:r>
              <a:rPr kumimoji="1" lang="en-US" altLang="zh-CN" sz="2400" b="1">
                <a:solidFill>
                  <a:srgbClr val="0000FF"/>
                </a:solidFill>
                <a:latin typeface="Times New Roman" panose="02020603050405020304" pitchFamily="18" charset="0"/>
                <a:cs typeface="Times New Roman" panose="02020603050405020304" pitchFamily="18" charset="0"/>
              </a:rPr>
              <a:t>4</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 </a:t>
            </a:r>
            <a:r>
              <a:rPr kumimoji="1" lang="en-US" altLang="zh-CN" sz="2400" b="1">
                <a:solidFill>
                  <a:srgbClr val="0000FF"/>
                </a:solidFill>
                <a:latin typeface="Times New Roman" panose="02020603050405020304" pitchFamily="18" charset="0"/>
                <a:cs typeface="Times New Roman" panose="02020603050405020304" pitchFamily="18" charset="0"/>
              </a:rPr>
              <a:t>36</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nvGrpSpPr>
          <p:cNvPr id="507926" name="Group 22"/>
          <p:cNvGrpSpPr/>
          <p:nvPr/>
        </p:nvGrpSpPr>
        <p:grpSpPr bwMode="auto">
          <a:xfrm>
            <a:off x="4707931" y="3633242"/>
            <a:ext cx="3724275" cy="1905000"/>
            <a:chOff x="3012" y="2112"/>
            <a:chExt cx="2346" cy="1200"/>
          </a:xfrm>
        </p:grpSpPr>
        <p:sp>
          <p:nvSpPr>
            <p:cNvPr id="507927" name="Oval 23"/>
            <p:cNvSpPr>
              <a:spLocks noChangeArrowheads="1"/>
            </p:cNvSpPr>
            <p:nvPr/>
          </p:nvSpPr>
          <p:spPr bwMode="auto">
            <a:xfrm>
              <a:off x="3732"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28" name="Oval 24"/>
            <p:cNvSpPr>
              <a:spLocks noChangeArrowheads="1"/>
            </p:cNvSpPr>
            <p:nvPr/>
          </p:nvSpPr>
          <p:spPr bwMode="auto">
            <a:xfrm>
              <a:off x="325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a</a:t>
              </a:r>
              <a:endParaRPr kumimoji="1" lang="en-US" altLang="zh-CN" sz="2400" b="1" i="1">
                <a:latin typeface="Times New Roman" panose="02020603050405020304" pitchFamily="18" charset="0"/>
                <a:cs typeface="Times New Roman" panose="02020603050405020304" pitchFamily="18" charset="0"/>
              </a:endParaRPr>
            </a:p>
          </p:txBody>
        </p:sp>
        <p:sp>
          <p:nvSpPr>
            <p:cNvPr id="507929" name="Oval 25"/>
            <p:cNvSpPr>
              <a:spLocks noChangeArrowheads="1"/>
            </p:cNvSpPr>
            <p:nvPr/>
          </p:nvSpPr>
          <p:spPr bwMode="auto">
            <a:xfrm>
              <a:off x="421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30" name="Oval 26"/>
            <p:cNvSpPr>
              <a:spLocks noChangeArrowheads="1"/>
            </p:cNvSpPr>
            <p:nvPr/>
          </p:nvSpPr>
          <p:spPr bwMode="auto">
            <a:xfrm>
              <a:off x="387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b</a:t>
              </a:r>
              <a:endParaRPr kumimoji="1" lang="en-US" altLang="zh-CN" sz="2400" b="1" i="1">
                <a:latin typeface="Times New Roman" panose="02020603050405020304" pitchFamily="18" charset="0"/>
                <a:cs typeface="Times New Roman" panose="02020603050405020304" pitchFamily="18" charset="0"/>
              </a:endParaRPr>
            </a:p>
          </p:txBody>
        </p:sp>
        <p:sp>
          <p:nvSpPr>
            <p:cNvPr id="507931" name="Oval 27"/>
            <p:cNvSpPr>
              <a:spLocks noChangeArrowheads="1"/>
            </p:cNvSpPr>
            <p:nvPr/>
          </p:nvSpPr>
          <p:spPr bwMode="auto">
            <a:xfrm>
              <a:off x="4578"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latin typeface="Times New Roman" panose="02020603050405020304" pitchFamily="18" charset="0"/>
                <a:cs typeface="Times New Roman" panose="02020603050405020304" pitchFamily="18" charset="0"/>
              </a:endParaRPr>
            </a:p>
          </p:txBody>
        </p:sp>
        <p:cxnSp>
          <p:nvCxnSpPr>
            <p:cNvPr id="507932" name="AutoShape 28"/>
            <p:cNvCxnSpPr>
              <a:cxnSpLocks noChangeShapeType="1"/>
              <a:stCxn id="507927" idx="3"/>
              <a:endCxn id="507928" idx="0"/>
            </p:cNvCxnSpPr>
            <p:nvPr/>
          </p:nvCxnSpPr>
          <p:spPr bwMode="auto">
            <a:xfrm flipH="1">
              <a:off x="3372"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3" name="AutoShape 29"/>
            <p:cNvCxnSpPr>
              <a:cxnSpLocks noChangeShapeType="1"/>
              <a:stCxn id="507927" idx="5"/>
              <a:endCxn id="507929" idx="0"/>
            </p:cNvCxnSpPr>
            <p:nvPr/>
          </p:nvCxnSpPr>
          <p:spPr bwMode="auto">
            <a:xfrm>
              <a:off x="3937"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4" name="AutoShape 30"/>
            <p:cNvCxnSpPr>
              <a:cxnSpLocks noChangeShapeType="1"/>
              <a:stCxn id="507929" idx="3"/>
              <a:endCxn id="507930" idx="0"/>
            </p:cNvCxnSpPr>
            <p:nvPr/>
          </p:nvCxnSpPr>
          <p:spPr bwMode="auto">
            <a:xfrm flipH="1">
              <a:off x="3996" y="2605"/>
              <a:ext cx="25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5" name="AutoShape 31"/>
            <p:cNvCxnSpPr>
              <a:cxnSpLocks noChangeShapeType="1"/>
              <a:stCxn id="507929" idx="5"/>
              <a:endCxn id="507931" idx="0"/>
            </p:cNvCxnSpPr>
            <p:nvPr/>
          </p:nvCxnSpPr>
          <p:spPr bwMode="auto">
            <a:xfrm>
              <a:off x="4417" y="2605"/>
              <a:ext cx="28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6" name="Oval 32"/>
            <p:cNvSpPr>
              <a:spLocks noChangeArrowheads="1"/>
            </p:cNvSpPr>
            <p:nvPr/>
          </p:nvSpPr>
          <p:spPr bwMode="auto">
            <a:xfrm>
              <a:off x="4242"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c</a:t>
              </a:r>
              <a:endParaRPr kumimoji="1" lang="en-US" altLang="zh-CN" sz="2400" b="1" i="1">
                <a:latin typeface="Times New Roman" panose="02020603050405020304" pitchFamily="18" charset="0"/>
                <a:cs typeface="Times New Roman" panose="02020603050405020304" pitchFamily="18" charset="0"/>
              </a:endParaRPr>
            </a:p>
          </p:txBody>
        </p:sp>
        <p:cxnSp>
          <p:nvCxnSpPr>
            <p:cNvPr id="507937" name="AutoShape 33"/>
            <p:cNvCxnSpPr>
              <a:cxnSpLocks noChangeShapeType="1"/>
              <a:stCxn id="507931" idx="3"/>
              <a:endCxn id="507936" idx="0"/>
            </p:cNvCxnSpPr>
            <p:nvPr/>
          </p:nvCxnSpPr>
          <p:spPr bwMode="auto">
            <a:xfrm flipH="1">
              <a:off x="4362"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8" name="Oval 34"/>
            <p:cNvSpPr>
              <a:spLocks noChangeArrowheads="1"/>
            </p:cNvSpPr>
            <p:nvPr/>
          </p:nvSpPr>
          <p:spPr bwMode="auto">
            <a:xfrm>
              <a:off x="4914"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d</a:t>
              </a:r>
              <a:endParaRPr kumimoji="1" lang="en-US" altLang="zh-CN" sz="2400" b="1" i="1">
                <a:latin typeface="Times New Roman" panose="02020603050405020304" pitchFamily="18" charset="0"/>
                <a:cs typeface="Times New Roman" panose="02020603050405020304" pitchFamily="18" charset="0"/>
              </a:endParaRPr>
            </a:p>
          </p:txBody>
        </p:sp>
        <p:cxnSp>
          <p:nvCxnSpPr>
            <p:cNvPr id="507939" name="AutoShape 35"/>
            <p:cNvCxnSpPr>
              <a:cxnSpLocks noChangeShapeType="1"/>
              <a:stCxn id="507931" idx="5"/>
              <a:endCxn id="507938" idx="0"/>
            </p:cNvCxnSpPr>
            <p:nvPr/>
          </p:nvCxnSpPr>
          <p:spPr bwMode="auto">
            <a:xfrm>
              <a:off x="4783"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40" name="Text Box 36"/>
            <p:cNvSpPr txBox="1">
              <a:spLocks noChangeArrowheads="1"/>
            </p:cNvSpPr>
            <p:nvPr/>
          </p:nvSpPr>
          <p:spPr bwMode="auto">
            <a:xfrm>
              <a:off x="3012"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7</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41" name="Text Box 37"/>
            <p:cNvSpPr txBox="1">
              <a:spLocks noChangeArrowheads="1"/>
            </p:cNvSpPr>
            <p:nvPr/>
          </p:nvSpPr>
          <p:spPr bwMode="auto">
            <a:xfrm>
              <a:off x="3648"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5</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42" name="Text Box 38"/>
            <p:cNvSpPr txBox="1">
              <a:spLocks noChangeArrowheads="1"/>
            </p:cNvSpPr>
            <p:nvPr/>
          </p:nvSpPr>
          <p:spPr bwMode="auto">
            <a:xfrm>
              <a:off x="401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2</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43" name="Text Box 39"/>
            <p:cNvSpPr txBox="1">
              <a:spLocks noChangeArrowheads="1"/>
            </p:cNvSpPr>
            <p:nvPr/>
          </p:nvSpPr>
          <p:spPr bwMode="auto">
            <a:xfrm>
              <a:off x="5118"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4</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sp>
        <p:nvSpPr>
          <p:cNvPr id="507944" name="Text Box 40"/>
          <p:cNvSpPr txBox="1">
            <a:spLocks noChangeArrowheads="1"/>
          </p:cNvSpPr>
          <p:nvPr/>
        </p:nvSpPr>
        <p:spPr bwMode="auto">
          <a:xfrm>
            <a:off x="4803180" y="5538242"/>
            <a:ext cx="44493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latin typeface="Times New Roman" panose="02020603050405020304" pitchFamily="18" charset="0"/>
                <a:cs typeface="Times New Roman" panose="02020603050405020304" pitchFamily="18" charset="0"/>
              </a:rPr>
              <a:t>WPL=</a:t>
            </a:r>
            <a:r>
              <a:rPr kumimoji="1" lang="en-US" altLang="zh-CN" sz="2400" b="1" dirty="0">
                <a:solidFill>
                  <a:srgbClr val="0000FF"/>
                </a:solidFill>
                <a:latin typeface="Times New Roman" panose="02020603050405020304" pitchFamily="18" charset="0"/>
                <a:cs typeface="Times New Roman" panose="02020603050405020304" pitchFamily="18" charset="0"/>
              </a:rPr>
              <a:t>7</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1+</a:t>
            </a:r>
            <a:r>
              <a:rPr kumimoji="1" lang="en-US" altLang="zh-CN" sz="2400" b="1" dirty="0">
                <a:solidFill>
                  <a:srgbClr val="0000FF"/>
                </a:solidFill>
                <a:latin typeface="Times New Roman" panose="02020603050405020304" pitchFamily="18" charset="0"/>
                <a:cs typeface="Times New Roman" panose="02020603050405020304" pitchFamily="18" charset="0"/>
              </a:rPr>
              <a:t>5</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2+</a:t>
            </a:r>
            <a:r>
              <a:rPr kumimoji="1" lang="en-US" altLang="zh-CN" sz="2400" b="1" dirty="0">
                <a:solidFill>
                  <a:srgbClr val="0000FF"/>
                </a:solidFill>
                <a:latin typeface="Times New Roman" panose="02020603050405020304" pitchFamily="18" charset="0"/>
                <a:cs typeface="Times New Roman" panose="02020603050405020304" pitchFamily="18" charset="0"/>
              </a:rPr>
              <a:t>2</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3+</a:t>
            </a:r>
            <a:r>
              <a:rPr kumimoji="1" lang="en-US" altLang="zh-CN" sz="2400" b="1" dirty="0">
                <a:solidFill>
                  <a:srgbClr val="0000FF"/>
                </a:solidFill>
                <a:latin typeface="Times New Roman" panose="02020603050405020304" pitchFamily="18" charset="0"/>
                <a:cs typeface="Times New Roman" panose="02020603050405020304" pitchFamily="18" charset="0"/>
              </a:rPr>
              <a:t>4</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3= </a:t>
            </a:r>
            <a:r>
              <a:rPr kumimoji="1" lang="en-US" altLang="zh-CN" sz="2400" b="1" dirty="0">
                <a:solidFill>
                  <a:srgbClr val="0000FF"/>
                </a:solidFill>
                <a:latin typeface="Times New Roman" panose="02020603050405020304" pitchFamily="18" charset="0"/>
                <a:cs typeface="Times New Roman" panose="02020603050405020304" pitchFamily="18" charset="0"/>
              </a:rPr>
              <a:t>35</a:t>
            </a:r>
            <a:r>
              <a:rPr kumimoji="1" lang="en-US" altLang="zh-CN" sz="2400" b="1" dirty="0">
                <a:latin typeface="Times New Roman" panose="02020603050405020304" pitchFamily="18" charset="0"/>
                <a:cs typeface="Times New Roman" panose="02020603050405020304" pitchFamily="18" charset="0"/>
              </a:rPr>
              <a:t>  </a:t>
            </a:r>
            <a:endParaRPr kumimoji="1" lang="en-US" altLang="zh-CN" sz="2400" b="1" dirty="0">
              <a:latin typeface="Times New Roman" panose="02020603050405020304" pitchFamily="18" charset="0"/>
              <a:cs typeface="Times New Roman" panose="02020603050405020304" pitchFamily="18" charset="0"/>
            </a:endParaRPr>
          </a:p>
        </p:txBody>
      </p:sp>
      <p:grpSp>
        <p:nvGrpSpPr>
          <p:cNvPr id="507945" name="Group 41"/>
          <p:cNvGrpSpPr/>
          <p:nvPr/>
        </p:nvGrpSpPr>
        <p:grpSpPr bwMode="auto">
          <a:xfrm>
            <a:off x="466131" y="3633242"/>
            <a:ext cx="3295650" cy="1905000"/>
            <a:chOff x="340" y="2112"/>
            <a:chExt cx="2076" cy="1200"/>
          </a:xfrm>
        </p:grpSpPr>
        <p:sp>
          <p:nvSpPr>
            <p:cNvPr id="507946" name="Text Box 42"/>
            <p:cNvSpPr txBox="1">
              <a:spLocks noChangeArrowheads="1"/>
            </p:cNvSpPr>
            <p:nvPr/>
          </p:nvSpPr>
          <p:spPr bwMode="auto">
            <a:xfrm>
              <a:off x="2176"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5</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47" name="Oval 43"/>
            <p:cNvSpPr>
              <a:spLocks noChangeArrowheads="1"/>
            </p:cNvSpPr>
            <p:nvPr/>
          </p:nvSpPr>
          <p:spPr bwMode="auto">
            <a:xfrm>
              <a:off x="1060"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48" name="Oval 44"/>
            <p:cNvSpPr>
              <a:spLocks noChangeArrowheads="1"/>
            </p:cNvSpPr>
            <p:nvPr/>
          </p:nvSpPr>
          <p:spPr bwMode="auto">
            <a:xfrm>
              <a:off x="580"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a</a:t>
              </a:r>
              <a:endParaRPr kumimoji="1" lang="en-US" altLang="zh-CN" sz="2400" b="1" i="1">
                <a:latin typeface="Times New Roman" panose="02020603050405020304" pitchFamily="18" charset="0"/>
                <a:cs typeface="Times New Roman" panose="02020603050405020304" pitchFamily="18" charset="0"/>
              </a:endParaRPr>
            </a:p>
          </p:txBody>
        </p:sp>
        <p:sp>
          <p:nvSpPr>
            <p:cNvPr id="507949" name="Oval 45"/>
            <p:cNvSpPr>
              <a:spLocks noChangeArrowheads="1"/>
            </p:cNvSpPr>
            <p:nvPr/>
          </p:nvSpPr>
          <p:spPr bwMode="auto">
            <a:xfrm>
              <a:off x="1519"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50" name="Oval 46"/>
            <p:cNvSpPr>
              <a:spLocks noChangeArrowheads="1"/>
            </p:cNvSpPr>
            <p:nvPr/>
          </p:nvSpPr>
          <p:spPr bwMode="auto">
            <a:xfrm>
              <a:off x="193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b</a:t>
              </a:r>
              <a:endParaRPr kumimoji="1" lang="en-US" altLang="zh-CN" sz="2400" b="1" i="1">
                <a:latin typeface="Times New Roman" panose="02020603050405020304" pitchFamily="18" charset="0"/>
                <a:cs typeface="Times New Roman" panose="02020603050405020304" pitchFamily="18" charset="0"/>
              </a:endParaRPr>
            </a:p>
          </p:txBody>
        </p:sp>
        <p:sp>
          <p:nvSpPr>
            <p:cNvPr id="507951" name="Oval 47"/>
            <p:cNvSpPr>
              <a:spLocks noChangeArrowheads="1"/>
            </p:cNvSpPr>
            <p:nvPr/>
          </p:nvSpPr>
          <p:spPr bwMode="auto">
            <a:xfrm>
              <a:off x="1072"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latin typeface="Times New Roman" panose="02020603050405020304" pitchFamily="18" charset="0"/>
                <a:cs typeface="Times New Roman" panose="02020603050405020304" pitchFamily="18" charset="0"/>
              </a:endParaRPr>
            </a:p>
          </p:txBody>
        </p:sp>
        <p:cxnSp>
          <p:nvCxnSpPr>
            <p:cNvPr id="507952" name="AutoShape 48"/>
            <p:cNvCxnSpPr>
              <a:cxnSpLocks noChangeShapeType="1"/>
              <a:stCxn id="507947" idx="3"/>
              <a:endCxn id="507948" idx="0"/>
            </p:cNvCxnSpPr>
            <p:nvPr/>
          </p:nvCxnSpPr>
          <p:spPr bwMode="auto">
            <a:xfrm flipH="1">
              <a:off x="700"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3" name="AutoShape 49"/>
            <p:cNvCxnSpPr>
              <a:cxnSpLocks noChangeShapeType="1"/>
              <a:stCxn id="507947" idx="5"/>
              <a:endCxn id="507949" idx="0"/>
            </p:cNvCxnSpPr>
            <p:nvPr/>
          </p:nvCxnSpPr>
          <p:spPr bwMode="auto">
            <a:xfrm>
              <a:off x="1265" y="2317"/>
              <a:ext cx="374"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4" name="AutoShape 50"/>
            <p:cNvCxnSpPr>
              <a:cxnSpLocks noChangeShapeType="1"/>
              <a:stCxn id="507949" idx="5"/>
              <a:endCxn id="507950" idx="0"/>
            </p:cNvCxnSpPr>
            <p:nvPr/>
          </p:nvCxnSpPr>
          <p:spPr bwMode="auto">
            <a:xfrm>
              <a:off x="1724" y="2605"/>
              <a:ext cx="33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5" name="AutoShape 51"/>
            <p:cNvCxnSpPr>
              <a:cxnSpLocks noChangeShapeType="1"/>
              <a:stCxn id="507949" idx="3"/>
              <a:endCxn id="507951" idx="0"/>
            </p:cNvCxnSpPr>
            <p:nvPr/>
          </p:nvCxnSpPr>
          <p:spPr bwMode="auto">
            <a:xfrm flipH="1">
              <a:off x="1192" y="2605"/>
              <a:ext cx="36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6" name="Oval 52"/>
            <p:cNvSpPr>
              <a:spLocks noChangeArrowheads="1"/>
            </p:cNvSpPr>
            <p:nvPr/>
          </p:nvSpPr>
          <p:spPr bwMode="auto">
            <a:xfrm>
              <a:off x="736"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c</a:t>
              </a:r>
              <a:endParaRPr kumimoji="1" lang="en-US" altLang="zh-CN" sz="2400" b="1" i="1">
                <a:latin typeface="Times New Roman" panose="02020603050405020304" pitchFamily="18" charset="0"/>
                <a:cs typeface="Times New Roman" panose="02020603050405020304" pitchFamily="18" charset="0"/>
              </a:endParaRPr>
            </a:p>
          </p:txBody>
        </p:sp>
        <p:cxnSp>
          <p:nvCxnSpPr>
            <p:cNvPr id="507957" name="AutoShape 53"/>
            <p:cNvCxnSpPr>
              <a:cxnSpLocks noChangeShapeType="1"/>
              <a:stCxn id="507951" idx="3"/>
              <a:endCxn id="507956" idx="0"/>
            </p:cNvCxnSpPr>
            <p:nvPr/>
          </p:nvCxnSpPr>
          <p:spPr bwMode="auto">
            <a:xfrm flipH="1">
              <a:off x="856"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8" name="Oval 54"/>
            <p:cNvSpPr>
              <a:spLocks noChangeArrowheads="1"/>
            </p:cNvSpPr>
            <p:nvPr/>
          </p:nvSpPr>
          <p:spPr bwMode="auto">
            <a:xfrm>
              <a:off x="1408"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d</a:t>
              </a:r>
              <a:endParaRPr kumimoji="1" lang="en-US" altLang="zh-CN" sz="2400" b="1" i="1">
                <a:latin typeface="Times New Roman" panose="02020603050405020304" pitchFamily="18" charset="0"/>
                <a:cs typeface="Times New Roman" panose="02020603050405020304" pitchFamily="18" charset="0"/>
              </a:endParaRPr>
            </a:p>
          </p:txBody>
        </p:sp>
        <p:cxnSp>
          <p:nvCxnSpPr>
            <p:cNvPr id="507959" name="AutoShape 55"/>
            <p:cNvCxnSpPr>
              <a:cxnSpLocks noChangeShapeType="1"/>
              <a:stCxn id="507951" idx="5"/>
              <a:endCxn id="507958" idx="0"/>
            </p:cNvCxnSpPr>
            <p:nvPr/>
          </p:nvCxnSpPr>
          <p:spPr bwMode="auto">
            <a:xfrm>
              <a:off x="1277"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60" name="Text Box 56"/>
            <p:cNvSpPr txBox="1">
              <a:spLocks noChangeArrowheads="1"/>
            </p:cNvSpPr>
            <p:nvPr/>
          </p:nvSpPr>
          <p:spPr bwMode="auto">
            <a:xfrm>
              <a:off x="340"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7</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61" name="Text Box 57"/>
            <p:cNvSpPr txBox="1">
              <a:spLocks noChangeArrowheads="1"/>
            </p:cNvSpPr>
            <p:nvPr/>
          </p:nvSpPr>
          <p:spPr bwMode="auto">
            <a:xfrm>
              <a:off x="54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2</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62" name="Text Box 58"/>
            <p:cNvSpPr txBox="1">
              <a:spLocks noChangeArrowheads="1"/>
            </p:cNvSpPr>
            <p:nvPr/>
          </p:nvSpPr>
          <p:spPr bwMode="auto">
            <a:xfrm>
              <a:off x="1600"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4</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sp>
        <p:nvSpPr>
          <p:cNvPr id="507963" name="Text Box 59"/>
          <p:cNvSpPr txBox="1">
            <a:spLocks noChangeArrowheads="1"/>
          </p:cNvSpPr>
          <p:nvPr/>
        </p:nvSpPr>
        <p:spPr bwMode="auto">
          <a:xfrm>
            <a:off x="535980" y="5538242"/>
            <a:ext cx="439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latin typeface="Times New Roman" panose="02020603050405020304" pitchFamily="18" charset="0"/>
                <a:cs typeface="Times New Roman" panose="02020603050405020304" pitchFamily="18" charset="0"/>
              </a:rPr>
              <a:t>WPL=</a:t>
            </a:r>
            <a:r>
              <a:rPr kumimoji="1" lang="en-US" altLang="zh-CN" sz="2400" b="1" dirty="0">
                <a:solidFill>
                  <a:srgbClr val="0000FF"/>
                </a:solidFill>
                <a:latin typeface="Times New Roman" panose="02020603050405020304" pitchFamily="18" charset="0"/>
                <a:cs typeface="Times New Roman" panose="02020603050405020304" pitchFamily="18" charset="0"/>
              </a:rPr>
              <a:t>7</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1+</a:t>
            </a:r>
            <a:r>
              <a:rPr kumimoji="1" lang="en-US" altLang="zh-CN" sz="2400" b="1" dirty="0">
                <a:solidFill>
                  <a:srgbClr val="0000FF"/>
                </a:solidFill>
                <a:latin typeface="Times New Roman" panose="02020603050405020304" pitchFamily="18" charset="0"/>
                <a:cs typeface="Times New Roman" panose="02020603050405020304" pitchFamily="18" charset="0"/>
              </a:rPr>
              <a:t>5</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2+</a:t>
            </a:r>
            <a:r>
              <a:rPr kumimoji="1" lang="en-US" altLang="zh-CN" sz="2400" b="1" dirty="0">
                <a:solidFill>
                  <a:srgbClr val="0000FF"/>
                </a:solidFill>
                <a:latin typeface="Times New Roman" panose="02020603050405020304" pitchFamily="18" charset="0"/>
                <a:cs typeface="Times New Roman" panose="02020603050405020304" pitchFamily="18" charset="0"/>
              </a:rPr>
              <a:t>2</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3+</a:t>
            </a:r>
            <a:r>
              <a:rPr kumimoji="1" lang="en-US" altLang="zh-CN" sz="2400" b="1" dirty="0">
                <a:solidFill>
                  <a:srgbClr val="0000FF"/>
                </a:solidFill>
                <a:latin typeface="Times New Roman" panose="02020603050405020304" pitchFamily="18" charset="0"/>
                <a:cs typeface="Times New Roman" panose="02020603050405020304" pitchFamily="18" charset="0"/>
              </a:rPr>
              <a:t>4</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3= </a:t>
            </a:r>
            <a:r>
              <a:rPr kumimoji="1" lang="en-US" altLang="zh-CN" sz="2400" b="1" dirty="0">
                <a:solidFill>
                  <a:srgbClr val="0000FF"/>
                </a:solidFill>
                <a:latin typeface="Times New Roman" panose="02020603050405020304" pitchFamily="18" charset="0"/>
                <a:cs typeface="Times New Roman" panose="02020603050405020304" pitchFamily="18" charset="0"/>
              </a:rPr>
              <a:t>35</a:t>
            </a:r>
            <a:r>
              <a:rPr kumimoji="1" lang="en-US" altLang="zh-CN" sz="2400" b="1" dirty="0">
                <a:latin typeface="Times New Roman" panose="02020603050405020304" pitchFamily="18" charset="0"/>
                <a:cs typeface="Times New Roman" panose="02020603050405020304" pitchFamily="18" charset="0"/>
              </a:rPr>
              <a:t>  </a:t>
            </a:r>
            <a:endParaRPr kumimoji="1" lang="en-US" altLang="zh-CN" sz="2400" b="1" dirty="0">
              <a:latin typeface="Times New Roman" panose="02020603050405020304" pitchFamily="18" charset="0"/>
              <a:cs typeface="Times New Roman" panose="02020603050405020304" pitchFamily="18" charset="0"/>
            </a:endParaRPr>
          </a:p>
        </p:txBody>
      </p:sp>
      <p:grpSp>
        <p:nvGrpSpPr>
          <p:cNvPr id="507964" name="Group 60"/>
          <p:cNvGrpSpPr/>
          <p:nvPr/>
        </p:nvGrpSpPr>
        <p:grpSpPr bwMode="auto">
          <a:xfrm>
            <a:off x="5012731" y="1188492"/>
            <a:ext cx="3219450" cy="1835150"/>
            <a:chOff x="3204" y="572"/>
            <a:chExt cx="2028" cy="1156"/>
          </a:xfrm>
        </p:grpSpPr>
        <p:sp>
          <p:nvSpPr>
            <p:cNvPr id="507965" name="Oval 61"/>
            <p:cNvSpPr>
              <a:spLocks noChangeArrowheads="1"/>
            </p:cNvSpPr>
            <p:nvPr/>
          </p:nvSpPr>
          <p:spPr bwMode="auto">
            <a:xfrm>
              <a:off x="4308" y="57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66" name="Oval 62"/>
            <p:cNvSpPr>
              <a:spLocks noChangeArrowheads="1"/>
            </p:cNvSpPr>
            <p:nvPr/>
          </p:nvSpPr>
          <p:spPr bwMode="auto">
            <a:xfrm>
              <a:off x="382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67" name="Oval 63"/>
            <p:cNvSpPr>
              <a:spLocks noChangeArrowheads="1"/>
            </p:cNvSpPr>
            <p:nvPr/>
          </p:nvSpPr>
          <p:spPr bwMode="auto">
            <a:xfrm>
              <a:off x="3444" y="119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d</a:t>
              </a:r>
              <a:endParaRPr kumimoji="1" lang="en-US" altLang="zh-CN" sz="2400" b="1" i="1">
                <a:latin typeface="Times New Roman" panose="02020603050405020304" pitchFamily="18" charset="0"/>
                <a:cs typeface="Times New Roman" panose="02020603050405020304" pitchFamily="18" charset="0"/>
              </a:endParaRPr>
            </a:p>
          </p:txBody>
        </p:sp>
        <p:sp>
          <p:nvSpPr>
            <p:cNvPr id="507968" name="Oval 64"/>
            <p:cNvSpPr>
              <a:spLocks noChangeArrowheads="1"/>
            </p:cNvSpPr>
            <p:nvPr/>
          </p:nvSpPr>
          <p:spPr bwMode="auto">
            <a:xfrm>
              <a:off x="4233" y="1187"/>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latin typeface="Times New Roman" panose="02020603050405020304" pitchFamily="18" charset="0"/>
                <a:cs typeface="Times New Roman" panose="02020603050405020304" pitchFamily="18" charset="0"/>
              </a:endParaRPr>
            </a:p>
          </p:txBody>
        </p:sp>
        <p:sp>
          <p:nvSpPr>
            <p:cNvPr id="507969" name="Oval 65"/>
            <p:cNvSpPr>
              <a:spLocks noChangeArrowheads="1"/>
            </p:cNvSpPr>
            <p:nvPr/>
          </p:nvSpPr>
          <p:spPr bwMode="auto">
            <a:xfrm>
              <a:off x="478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c</a:t>
              </a:r>
              <a:endParaRPr kumimoji="1" lang="en-US" altLang="zh-CN" sz="2400" b="1" i="1">
                <a:latin typeface="Times New Roman" panose="02020603050405020304" pitchFamily="18" charset="0"/>
                <a:cs typeface="Times New Roman" panose="02020603050405020304" pitchFamily="18" charset="0"/>
              </a:endParaRPr>
            </a:p>
          </p:txBody>
        </p:sp>
        <p:cxnSp>
          <p:nvCxnSpPr>
            <p:cNvPr id="507970" name="AutoShape 66"/>
            <p:cNvCxnSpPr>
              <a:cxnSpLocks noChangeShapeType="1"/>
              <a:stCxn id="507965" idx="3"/>
              <a:endCxn id="507966" idx="0"/>
            </p:cNvCxnSpPr>
            <p:nvPr/>
          </p:nvCxnSpPr>
          <p:spPr bwMode="auto">
            <a:xfrm flipH="1">
              <a:off x="3948"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1" name="AutoShape 67"/>
            <p:cNvCxnSpPr>
              <a:cxnSpLocks noChangeShapeType="1"/>
              <a:stCxn id="507966" idx="3"/>
              <a:endCxn id="507967" idx="0"/>
            </p:cNvCxnSpPr>
            <p:nvPr/>
          </p:nvCxnSpPr>
          <p:spPr bwMode="auto">
            <a:xfrm flipH="1">
              <a:off x="3564" y="1069"/>
              <a:ext cx="299" cy="12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2" name="AutoShape 68"/>
            <p:cNvCxnSpPr>
              <a:cxnSpLocks noChangeShapeType="1"/>
              <a:stCxn id="507966" idx="5"/>
              <a:endCxn id="507968" idx="0"/>
            </p:cNvCxnSpPr>
            <p:nvPr/>
          </p:nvCxnSpPr>
          <p:spPr bwMode="auto">
            <a:xfrm>
              <a:off x="4033" y="1069"/>
              <a:ext cx="320" cy="118"/>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3" name="AutoShape 69"/>
            <p:cNvCxnSpPr>
              <a:cxnSpLocks noChangeShapeType="1"/>
              <a:stCxn id="507965" idx="5"/>
              <a:endCxn id="507969" idx="0"/>
            </p:cNvCxnSpPr>
            <p:nvPr/>
          </p:nvCxnSpPr>
          <p:spPr bwMode="auto">
            <a:xfrm>
              <a:off x="4513"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4" name="Oval 70"/>
            <p:cNvSpPr>
              <a:spLocks noChangeArrowheads="1"/>
            </p:cNvSpPr>
            <p:nvPr/>
          </p:nvSpPr>
          <p:spPr bwMode="auto">
            <a:xfrm>
              <a:off x="3888" y="1475"/>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a</a:t>
              </a:r>
              <a:endParaRPr kumimoji="1" lang="en-US" altLang="zh-CN" sz="2400" b="1" i="1">
                <a:latin typeface="Times New Roman" panose="02020603050405020304" pitchFamily="18" charset="0"/>
                <a:cs typeface="Times New Roman" panose="02020603050405020304" pitchFamily="18" charset="0"/>
              </a:endParaRPr>
            </a:p>
          </p:txBody>
        </p:sp>
        <p:cxnSp>
          <p:nvCxnSpPr>
            <p:cNvPr id="507975" name="AutoShape 71"/>
            <p:cNvCxnSpPr>
              <a:cxnSpLocks noChangeShapeType="1"/>
              <a:stCxn id="507968" idx="3"/>
              <a:endCxn id="507974" idx="0"/>
            </p:cNvCxnSpPr>
            <p:nvPr/>
          </p:nvCxnSpPr>
          <p:spPr bwMode="auto">
            <a:xfrm flipH="1">
              <a:off x="4008" y="1392"/>
              <a:ext cx="260" cy="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6" name="Oval 72"/>
            <p:cNvSpPr>
              <a:spLocks noChangeArrowheads="1"/>
            </p:cNvSpPr>
            <p:nvPr/>
          </p:nvSpPr>
          <p:spPr bwMode="auto">
            <a:xfrm>
              <a:off x="4564" y="1469"/>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b</a:t>
              </a:r>
              <a:endParaRPr kumimoji="1" lang="en-US" altLang="zh-CN" sz="2400" b="1" i="1">
                <a:latin typeface="Times New Roman" panose="02020603050405020304" pitchFamily="18" charset="0"/>
                <a:cs typeface="Times New Roman" panose="02020603050405020304" pitchFamily="18" charset="0"/>
              </a:endParaRPr>
            </a:p>
          </p:txBody>
        </p:sp>
        <p:cxnSp>
          <p:nvCxnSpPr>
            <p:cNvPr id="507977" name="AutoShape 73"/>
            <p:cNvCxnSpPr>
              <a:cxnSpLocks noChangeShapeType="1"/>
              <a:stCxn id="507968" idx="5"/>
              <a:endCxn id="507976" idx="0"/>
            </p:cNvCxnSpPr>
            <p:nvPr/>
          </p:nvCxnSpPr>
          <p:spPr bwMode="auto">
            <a:xfrm>
              <a:off x="4438" y="1392"/>
              <a:ext cx="246" cy="7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8" name="Text Box 74"/>
            <p:cNvSpPr txBox="1">
              <a:spLocks noChangeArrowheads="1"/>
            </p:cNvSpPr>
            <p:nvPr/>
          </p:nvSpPr>
          <p:spPr bwMode="auto">
            <a:xfrm>
              <a:off x="4992" y="8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2</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79" name="Text Box 75"/>
            <p:cNvSpPr txBox="1">
              <a:spLocks noChangeArrowheads="1"/>
            </p:cNvSpPr>
            <p:nvPr/>
          </p:nvSpPr>
          <p:spPr bwMode="auto">
            <a:xfrm>
              <a:off x="3204" y="114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4</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80" name="Text Box 76"/>
            <p:cNvSpPr txBox="1">
              <a:spLocks noChangeArrowheads="1"/>
            </p:cNvSpPr>
            <p:nvPr/>
          </p:nvSpPr>
          <p:spPr bwMode="auto">
            <a:xfrm>
              <a:off x="3696" y="144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7</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81" name="Text Box 77"/>
            <p:cNvSpPr txBox="1">
              <a:spLocks noChangeArrowheads="1"/>
            </p:cNvSpPr>
            <p:nvPr/>
          </p:nvSpPr>
          <p:spPr bwMode="auto">
            <a:xfrm>
              <a:off x="4768" y="143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5</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sp>
        <p:nvSpPr>
          <p:cNvPr id="507982" name="Text Box 78"/>
          <p:cNvSpPr txBox="1">
            <a:spLocks noChangeArrowheads="1"/>
          </p:cNvSpPr>
          <p:nvPr/>
        </p:nvSpPr>
        <p:spPr bwMode="auto">
          <a:xfrm>
            <a:off x="4726981" y="3023642"/>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b="1">
                <a:latin typeface="Times New Roman" panose="02020603050405020304" pitchFamily="18" charset="0"/>
                <a:cs typeface="Times New Roman" panose="02020603050405020304" pitchFamily="18" charset="0"/>
              </a:rPr>
              <a:t>WPL=</a:t>
            </a:r>
            <a:r>
              <a:rPr kumimoji="1" lang="en-US" altLang="zh-CN" sz="2400" b="1">
                <a:solidFill>
                  <a:srgbClr val="0000FF"/>
                </a:solidFill>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3+</a:t>
            </a:r>
            <a:r>
              <a:rPr kumimoji="1" lang="en-US" altLang="zh-CN" sz="2400" b="1">
                <a:solidFill>
                  <a:srgbClr val="0000FF"/>
                </a:solidFill>
                <a:latin typeface="Times New Roman" panose="02020603050405020304" pitchFamily="18" charset="0"/>
                <a:cs typeface="Times New Roman" panose="02020603050405020304" pitchFamily="18" charset="0"/>
              </a:rPr>
              <a:t>5</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3+</a:t>
            </a:r>
            <a:r>
              <a:rPr kumimoji="1" lang="en-US" altLang="zh-CN" sz="2400" b="1">
                <a:solidFill>
                  <a:srgbClr val="0000FF"/>
                </a:solidFill>
                <a:latin typeface="Times New Roman" panose="02020603050405020304" pitchFamily="18" charset="0"/>
                <a:cs typeface="Times New Roman" panose="02020603050405020304" pitchFamily="18" charset="0"/>
              </a:rPr>
              <a:t>2</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1+</a:t>
            </a:r>
            <a:r>
              <a:rPr kumimoji="1" lang="en-US" altLang="zh-CN" sz="2400" b="1">
                <a:solidFill>
                  <a:srgbClr val="0000FF"/>
                </a:solidFill>
                <a:latin typeface="Times New Roman" panose="02020603050405020304" pitchFamily="18" charset="0"/>
                <a:cs typeface="Times New Roman" panose="02020603050405020304" pitchFamily="18" charset="0"/>
              </a:rPr>
              <a:t>4</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 </a:t>
            </a:r>
            <a:r>
              <a:rPr kumimoji="1" lang="en-US" altLang="zh-CN" sz="2400" b="1">
                <a:solidFill>
                  <a:srgbClr val="0000FF"/>
                </a:solidFill>
                <a:latin typeface="Times New Roman" panose="02020603050405020304" pitchFamily="18" charset="0"/>
                <a:cs typeface="Times New Roman" panose="02020603050405020304" pitchFamily="18" charset="0"/>
              </a:rPr>
              <a:t>46</a:t>
            </a:r>
            <a:r>
              <a:rPr kumimoji="1" lang="en-US" altLang="zh-CN" sz="2400" b="1">
                <a:latin typeface="Times New Roman" panose="02020603050405020304" pitchFamily="18" charset="0"/>
                <a:cs typeface="Times New Roman" panose="02020603050405020304" pitchFamily="18" charset="0"/>
              </a:rPr>
              <a:t> </a:t>
            </a:r>
            <a:endParaRPr kumimoji="1" lang="en-US" altLang="zh-CN" sz="2400" b="1">
              <a:latin typeface="Times New Roman" panose="02020603050405020304" pitchFamily="18" charset="0"/>
              <a:cs typeface="Times New Roman" panose="02020603050405020304" pitchFamily="18" charset="0"/>
            </a:endParaRPr>
          </a:p>
        </p:txBody>
      </p:sp>
      <p:sp>
        <p:nvSpPr>
          <p:cNvPr id="507983" name="Text Box 79"/>
          <p:cNvSpPr txBox="1">
            <a:spLocks noChangeArrowheads="1"/>
          </p:cNvSpPr>
          <p:nvPr/>
        </p:nvSpPr>
        <p:spPr bwMode="auto">
          <a:xfrm>
            <a:off x="3231556" y="3564980"/>
            <a:ext cx="15636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latin typeface="隶书" panose="02010509060101010101" pitchFamily="49" charset="-122"/>
                <a:ea typeface="隶书" panose="02010509060101010101" pitchFamily="49" charset="-122"/>
                <a:cs typeface="Times New Roman" panose="02020603050405020304" pitchFamily="18" charset="0"/>
              </a:rPr>
              <a:t>哈夫曼树 </a:t>
            </a:r>
            <a:endParaRPr kumimoji="1" lang="zh-CN" altLang="en-US" sz="2400" b="1">
              <a:solidFill>
                <a:srgbClr val="0000FF"/>
              </a:solidFill>
              <a:latin typeface="隶书" panose="02010509060101010101" pitchFamily="49" charset="-122"/>
              <a:ea typeface="隶书" panose="02010509060101010101" pitchFamily="49" charset="-122"/>
              <a:cs typeface="Times New Roman" panose="02020603050405020304" pitchFamily="18" charset="0"/>
            </a:endParaRPr>
          </a:p>
        </p:txBody>
      </p:sp>
      <p:grpSp>
        <p:nvGrpSpPr>
          <p:cNvPr id="507984" name="Group 80"/>
          <p:cNvGrpSpPr/>
          <p:nvPr/>
        </p:nvGrpSpPr>
        <p:grpSpPr bwMode="auto">
          <a:xfrm>
            <a:off x="2288581" y="3709442"/>
            <a:ext cx="3338513" cy="228600"/>
            <a:chOff x="1488" y="2160"/>
            <a:chExt cx="2103" cy="144"/>
          </a:xfrm>
        </p:grpSpPr>
        <p:sp>
          <p:nvSpPr>
            <p:cNvPr id="507985" name="AutoShape 81"/>
            <p:cNvSpPr>
              <a:spLocks noChangeArrowheads="1"/>
            </p:cNvSpPr>
            <p:nvPr/>
          </p:nvSpPr>
          <p:spPr bwMode="auto">
            <a:xfrm>
              <a:off x="2976"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507986" name="AutoShape 82"/>
            <p:cNvSpPr>
              <a:spLocks noChangeArrowheads="1"/>
            </p:cNvSpPr>
            <p:nvPr/>
          </p:nvSpPr>
          <p:spPr bwMode="auto">
            <a:xfrm flipH="1">
              <a:off x="1488"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Times New Roman" panose="02020603050405020304" pitchFamily="18" charset="0"/>
                <a:cs typeface="Times New Roman" panose="02020603050405020304" pitchFamily="18" charset="0"/>
              </a:endParaRPr>
            </a:p>
          </p:txBody>
        </p:sp>
      </p:grpSp>
      <p:sp>
        <p:nvSpPr>
          <p:cNvPr id="507987" name="Text Box 83"/>
          <p:cNvSpPr txBox="1">
            <a:spLocks noChangeArrowheads="1"/>
          </p:cNvSpPr>
          <p:nvPr/>
        </p:nvSpPr>
        <p:spPr bwMode="auto">
          <a:xfrm>
            <a:off x="-13294" y="6216104"/>
            <a:ext cx="65087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400" b="1" dirty="0">
                <a:latin typeface="Times New Roman" panose="02020603050405020304" pitchFamily="18" charset="0"/>
                <a:ea typeface="华文新魏" panose="02010800040101010101" pitchFamily="2" charset="-122"/>
                <a:cs typeface="Times New Roman" panose="02020603050405020304" pitchFamily="18" charset="0"/>
              </a:rPr>
              <a:t>具有相同带权结点构成的哈夫曼树不惟一。 </a:t>
            </a:r>
            <a:endParaRPr kumimoji="1" lang="zh-CN" altLang="en-US" sz="2400" b="1" dirty="0">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482600" y="1310878"/>
            <a:ext cx="1785938" cy="53022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latin typeface="Times New Roman" panose="02020603050405020304" pitchFamily="18" charset="0"/>
                <a:cs typeface="Times New Roman" panose="02020603050405020304" pitchFamily="18" charset="0"/>
              </a:rPr>
              <a:t>哈</a:t>
            </a: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夫曼树： </a:t>
            </a:r>
            <a:endPar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8932" name="AutoShape 4"/>
          <p:cNvSpPr>
            <a:spLocks noChangeArrowheads="1"/>
          </p:cNvSpPr>
          <p:nvPr/>
        </p:nvSpPr>
        <p:spPr bwMode="auto">
          <a:xfrm>
            <a:off x="1147763" y="1841103"/>
            <a:ext cx="6975475" cy="2740025"/>
          </a:xfrm>
          <a:prstGeom prst="horizontalScroll">
            <a:avLst>
              <a:gd name="adj" fmla="val 12500"/>
            </a:avLst>
          </a:prstGeom>
          <a:solidFill>
            <a:srgbClr val="FFFFCC"/>
          </a:solidFill>
          <a:ln w="25400"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210000"/>
              </a:lnSpc>
              <a:spcBef>
                <a:spcPct val="50000"/>
              </a:spcBef>
            </a:pPr>
            <a:r>
              <a:rPr kumimoji="1" lang="en-US" altLang="zh-CN" sz="2800" b="1" dirty="0">
                <a:latin typeface="Times New Roman" panose="02020603050405020304" pitchFamily="18" charset="0"/>
                <a:ea typeface="隶书" panose="02010509060101010101" pitchFamily="49" charset="-122"/>
                <a:cs typeface="Times New Roman" panose="02020603050405020304" pitchFamily="18" charset="0"/>
              </a:rPr>
              <a:t>    </a:t>
            </a:r>
            <a:r>
              <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rPr>
              <a:t>带权路径长度 </a:t>
            </a:r>
            <a:r>
              <a:rPr kumimoji="1" lang="en-US" altLang="zh-CN" sz="2800" b="1" dirty="0">
                <a:latin typeface="Times New Roman" panose="02020603050405020304" pitchFamily="18" charset="0"/>
                <a:ea typeface="隶书" panose="02010509060101010101" pitchFamily="49" charset="-122"/>
                <a:cs typeface="Times New Roman" panose="02020603050405020304" pitchFamily="18" charset="0"/>
              </a:rPr>
              <a:t>(WPL) </a:t>
            </a:r>
            <a:r>
              <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rPr>
              <a:t>最短的二叉树     </a:t>
            </a:r>
            <a:endPar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endParaRPr>
          </a:p>
          <a:p>
            <a:pPr algn="ctr">
              <a:lnSpc>
                <a:spcPct val="110000"/>
              </a:lnSpc>
              <a:spcBef>
                <a:spcPct val="50000"/>
              </a:spcBef>
            </a:pPr>
            <a:r>
              <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rPr>
              <a:t>（权值大的结点离根最近）</a:t>
            </a:r>
            <a:endPar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endParaRPr>
          </a:p>
          <a:p>
            <a:pPr algn="ctr">
              <a:lnSpc>
                <a:spcPct val="40000"/>
              </a:lnSpc>
              <a:spcBef>
                <a:spcPct val="50000"/>
              </a:spcBef>
            </a:pPr>
            <a:endParaRPr kumimoji="1" lang="en-US" altLang="zh-CN" sz="2800" b="1" dirty="0">
              <a:latin typeface="Times New Roman" panose="02020603050405020304" pitchFamily="18" charset="0"/>
              <a:ea typeface="隶书" panose="02010509060101010101" pitchFamily="49" charset="-122"/>
              <a:cs typeface="Times New Roman" panose="02020603050405020304" pitchFamily="18" charset="0"/>
            </a:endParaRPr>
          </a:p>
        </p:txBody>
      </p:sp>
      <p:sp>
        <p:nvSpPr>
          <p:cNvPr id="508933" name="AutoShape 5"/>
          <p:cNvSpPr>
            <a:spLocks noChangeArrowheads="1"/>
          </p:cNvSpPr>
          <p:nvPr/>
        </p:nvSpPr>
        <p:spPr bwMode="auto">
          <a:xfrm>
            <a:off x="4572000" y="1101328"/>
            <a:ext cx="2667000" cy="609600"/>
          </a:xfrm>
          <a:prstGeom prst="wedgeRoundRectCallout">
            <a:avLst>
              <a:gd name="adj1" fmla="val -81250"/>
              <a:gd name="adj2" fmla="val 145051"/>
              <a:gd name="adj3" fmla="val 16667"/>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nchor="ctr"/>
          <a:lstStyle/>
          <a:p>
            <a:pPr algn="ctr"/>
            <a:r>
              <a:rPr lang="zh-CN" altLang="en-US" sz="2400" b="1">
                <a:solidFill>
                  <a:srgbClr val="000000"/>
                </a:solidFill>
                <a:cs typeface="Times New Roman" panose="02020603050405020304" pitchFamily="18" charset="0"/>
              </a:rPr>
              <a:t>目标</a:t>
            </a:r>
            <a:endParaRPr lang="zh-CN" altLang="en-US" sz="2400" b="1">
              <a:solidFill>
                <a:srgbClr val="000000"/>
              </a:solidFill>
              <a:cs typeface="Times New Roman" panose="02020603050405020304" pitchFamily="18" charset="0"/>
            </a:endParaRPr>
          </a:p>
        </p:txBody>
      </p:sp>
      <p:sp>
        <p:nvSpPr>
          <p:cNvPr id="5" name="矩形 4"/>
          <p:cNvSpPr/>
          <p:nvPr/>
        </p:nvSpPr>
        <p:spPr>
          <a:xfrm>
            <a:off x="576110" y="836836"/>
            <a:ext cx="286131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哈夫曼编码</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482600" y="1310878"/>
            <a:ext cx="1785938" cy="53022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latin typeface="Times New Roman" panose="02020603050405020304" pitchFamily="18" charset="0"/>
                <a:cs typeface="Times New Roman" panose="02020603050405020304" pitchFamily="18" charset="0"/>
              </a:rPr>
              <a:t>哈</a:t>
            </a: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夫曼树： </a:t>
            </a:r>
            <a:endPar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8933" name="AutoShape 5"/>
          <p:cNvSpPr>
            <a:spLocks noChangeArrowheads="1"/>
          </p:cNvSpPr>
          <p:nvPr/>
        </p:nvSpPr>
        <p:spPr bwMode="auto">
          <a:xfrm>
            <a:off x="5220335" y="981313"/>
            <a:ext cx="2667000" cy="609600"/>
          </a:xfrm>
          <a:prstGeom prst="wedgeRoundRectCallout">
            <a:avLst>
              <a:gd name="adj1" fmla="val -81250"/>
              <a:gd name="adj2" fmla="val 145051"/>
              <a:gd name="adj3" fmla="val 16667"/>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nchor="ctr"/>
          <a:lstStyle/>
          <a:p>
            <a:pPr algn="ctr"/>
            <a:r>
              <a:rPr lang="zh-CN" altLang="en-US" sz="2000" b="1">
                <a:solidFill>
                  <a:srgbClr val="000000"/>
                </a:solidFill>
                <a:latin typeface="宋体" panose="02010600030101010101" pitchFamily="2" charset="-122"/>
                <a:ea typeface="宋体" panose="02010600030101010101" pitchFamily="2" charset="-122"/>
                <a:cs typeface="Times New Roman" panose="02020603050405020304" pitchFamily="18" charset="0"/>
              </a:rPr>
              <a:t>哈夫曼树的构造过程</a:t>
            </a:r>
            <a:endParaRPr lang="zh-CN" altLang="en-US" sz="2000" b="1">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5" name="矩形 4"/>
          <p:cNvSpPr/>
          <p:nvPr/>
        </p:nvSpPr>
        <p:spPr>
          <a:xfrm>
            <a:off x="576110" y="836836"/>
            <a:ext cx="286131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哈夫曼编码</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grpSp>
        <p:nvGrpSpPr>
          <p:cNvPr id="8199" name="组合 21"/>
          <p:cNvGrpSpPr/>
          <p:nvPr/>
        </p:nvGrpSpPr>
        <p:grpSpPr>
          <a:xfrm>
            <a:off x="861060" y="2039938"/>
            <a:ext cx="504825" cy="503237"/>
            <a:chOff x="1006488" y="2036167"/>
            <a:chExt cx="504800" cy="504056"/>
          </a:xfrm>
        </p:grpSpPr>
        <p:sp>
          <p:nvSpPr>
            <p:cNvPr id="8223"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4" name="文本框 23"/>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8200" name="组合 24"/>
          <p:cNvGrpSpPr/>
          <p:nvPr/>
        </p:nvGrpSpPr>
        <p:grpSpPr>
          <a:xfrm>
            <a:off x="1672273" y="2032000"/>
            <a:ext cx="504825" cy="504825"/>
            <a:chOff x="1006488" y="2036167"/>
            <a:chExt cx="504800" cy="504056"/>
          </a:xfrm>
        </p:grpSpPr>
        <p:sp>
          <p:nvSpPr>
            <p:cNvPr id="8221"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8" name="文本框 27"/>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8201" name="组合 28"/>
          <p:cNvGrpSpPr/>
          <p:nvPr/>
        </p:nvGrpSpPr>
        <p:grpSpPr>
          <a:xfrm>
            <a:off x="2451735" y="2039938"/>
            <a:ext cx="504825" cy="503237"/>
            <a:chOff x="1006488" y="2036167"/>
            <a:chExt cx="504800" cy="504056"/>
          </a:xfrm>
        </p:grpSpPr>
        <p:sp>
          <p:nvSpPr>
            <p:cNvPr id="8219"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1" name="文本框 30"/>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5</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8203" name="组合 34"/>
          <p:cNvGrpSpPr/>
          <p:nvPr/>
        </p:nvGrpSpPr>
        <p:grpSpPr>
          <a:xfrm>
            <a:off x="3269933" y="2032000"/>
            <a:ext cx="504825" cy="504825"/>
            <a:chOff x="1006488" y="2036167"/>
            <a:chExt cx="504800" cy="504056"/>
          </a:xfrm>
        </p:grpSpPr>
        <p:sp>
          <p:nvSpPr>
            <p:cNvPr id="821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7" name="文本框 36"/>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2" name="左大括号 1"/>
          <p:cNvSpPr/>
          <p:nvPr/>
        </p:nvSpPr>
        <p:spPr>
          <a:xfrm>
            <a:off x="467995" y="1845310"/>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左大括号 2"/>
          <p:cNvSpPr/>
          <p:nvPr/>
        </p:nvSpPr>
        <p:spPr>
          <a:xfrm flipH="1">
            <a:off x="3924300" y="1840865"/>
            <a:ext cx="278130"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11" name="组合 28"/>
          <p:cNvGrpSpPr/>
          <p:nvPr/>
        </p:nvGrpSpPr>
        <p:grpSpPr>
          <a:xfrm>
            <a:off x="2772410" y="4077018"/>
            <a:ext cx="504825" cy="503237"/>
            <a:chOff x="1006488" y="2036167"/>
            <a:chExt cx="504800" cy="504056"/>
          </a:xfrm>
        </p:grpSpPr>
        <p:sp>
          <p:nvSpPr>
            <p:cNvPr id="12"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3" name="文本框 12"/>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6</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17" name="直接连接符 16"/>
          <p:cNvCxnSpPr>
            <a:stCxn id="12" idx="4"/>
          </p:cNvCxnSpPr>
          <p:nvPr/>
        </p:nvCxnSpPr>
        <p:spPr>
          <a:xfrm flipH="1">
            <a:off x="2628265" y="4580255"/>
            <a:ext cx="396875" cy="50546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p:cNvCxnSpPr>
            <a:stCxn id="12" idx="4"/>
          </p:cNvCxnSpPr>
          <p:nvPr/>
        </p:nvCxnSpPr>
        <p:spPr>
          <a:xfrm>
            <a:off x="3025140" y="4580255"/>
            <a:ext cx="467360" cy="577215"/>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19" name="组合 28"/>
          <p:cNvGrpSpPr/>
          <p:nvPr/>
        </p:nvGrpSpPr>
        <p:grpSpPr>
          <a:xfrm>
            <a:off x="1656715" y="2031683"/>
            <a:ext cx="504825" cy="503237"/>
            <a:chOff x="1006488" y="2036167"/>
            <a:chExt cx="504800" cy="504056"/>
          </a:xfrm>
        </p:grpSpPr>
        <p:sp>
          <p:nvSpPr>
            <p:cNvPr id="21"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2" name="文本框 21"/>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6</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sp>
        <p:nvSpPr>
          <p:cNvPr id="23" name="左大括号 22"/>
          <p:cNvSpPr/>
          <p:nvPr/>
        </p:nvSpPr>
        <p:spPr>
          <a:xfrm>
            <a:off x="1186815" y="1845310"/>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29" name="直接连接符 28"/>
          <p:cNvCxnSpPr/>
          <p:nvPr/>
        </p:nvCxnSpPr>
        <p:spPr>
          <a:xfrm flipH="1">
            <a:off x="3862070" y="4554855"/>
            <a:ext cx="349885" cy="443865"/>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32" name="组合 28"/>
          <p:cNvGrpSpPr/>
          <p:nvPr/>
        </p:nvGrpSpPr>
        <p:grpSpPr>
          <a:xfrm>
            <a:off x="3609340" y="4998403"/>
            <a:ext cx="504825" cy="503237"/>
            <a:chOff x="1006488" y="2036167"/>
            <a:chExt cx="504800" cy="504056"/>
          </a:xfrm>
        </p:grpSpPr>
        <p:sp>
          <p:nvSpPr>
            <p:cNvPr id="33"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5" name="文本框 34"/>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6" name="组合 34"/>
          <p:cNvGrpSpPr/>
          <p:nvPr/>
        </p:nvGrpSpPr>
        <p:grpSpPr>
          <a:xfrm>
            <a:off x="4427538" y="4990465"/>
            <a:ext cx="504825" cy="504825"/>
            <a:chOff x="1006488" y="2036167"/>
            <a:chExt cx="504800" cy="504056"/>
          </a:xfrm>
        </p:grpSpPr>
        <p:sp>
          <p:nvSpPr>
            <p:cNvPr id="38"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9" name="文本框 38"/>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cxnSp>
        <p:nvCxnSpPr>
          <p:cNvPr id="41" name="直接连接符 40"/>
          <p:cNvCxnSpPr/>
          <p:nvPr/>
        </p:nvCxnSpPr>
        <p:spPr>
          <a:xfrm>
            <a:off x="4211955" y="4559300"/>
            <a:ext cx="467995" cy="4311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a:stCxn id="47" idx="2"/>
          </p:cNvCxnSpPr>
          <p:nvPr/>
        </p:nvCxnSpPr>
        <p:spPr>
          <a:xfrm flipH="1">
            <a:off x="4243705" y="3576320"/>
            <a:ext cx="598805" cy="4667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3" name="直接连接符 42"/>
          <p:cNvCxnSpPr>
            <a:stCxn id="47" idx="2"/>
          </p:cNvCxnSpPr>
          <p:nvPr/>
        </p:nvCxnSpPr>
        <p:spPr>
          <a:xfrm>
            <a:off x="4842510" y="3576320"/>
            <a:ext cx="521335" cy="393700"/>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44" name="组合 34"/>
          <p:cNvGrpSpPr/>
          <p:nvPr/>
        </p:nvGrpSpPr>
        <p:grpSpPr>
          <a:xfrm>
            <a:off x="4596448" y="3075940"/>
            <a:ext cx="504825" cy="504825"/>
            <a:chOff x="1006488" y="2036167"/>
            <a:chExt cx="504800" cy="504056"/>
          </a:xfrm>
        </p:grpSpPr>
        <p:sp>
          <p:nvSpPr>
            <p:cNvPr id="4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7" name="文本框 46"/>
            <p:cNvSpPr txBox="1"/>
            <p:nvPr/>
          </p:nvSpPr>
          <p:spPr>
            <a:xfrm>
              <a:off x="1007123" y="2077379"/>
              <a:ext cx="490831" cy="458406"/>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11</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grpSp>
        <p:nvGrpSpPr>
          <p:cNvPr id="48" name="组合 34"/>
          <p:cNvGrpSpPr/>
          <p:nvPr/>
        </p:nvGrpSpPr>
        <p:grpSpPr>
          <a:xfrm>
            <a:off x="2452053" y="2030095"/>
            <a:ext cx="504825" cy="504825"/>
            <a:chOff x="1006488" y="2036167"/>
            <a:chExt cx="504800" cy="504056"/>
          </a:xfrm>
        </p:grpSpPr>
        <p:sp>
          <p:nvSpPr>
            <p:cNvPr id="50"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51" name="文本框 50"/>
            <p:cNvSpPr txBox="1"/>
            <p:nvPr/>
          </p:nvSpPr>
          <p:spPr>
            <a:xfrm>
              <a:off x="1007123" y="2077379"/>
              <a:ext cx="490831" cy="458406"/>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11</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52" name="左大括号 51"/>
          <p:cNvSpPr/>
          <p:nvPr/>
        </p:nvSpPr>
        <p:spPr>
          <a:xfrm>
            <a:off x="2185670" y="1845310"/>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1575 0.441019 " pathEditMode="relative" ptsTypes="">
                                      <p:cBhvr>
                                        <p:cTn id="6" dur="2000" fill="hold"/>
                                        <p:tgtEl>
                                          <p:spTgt spid="8199"/>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 0 L 0.195069 0.44 " pathEditMode="relative" rAng="0" ptsTypes="">
                                      <p:cBhvr>
                                        <p:cTn id="10" dur="2000" fill="hold"/>
                                        <p:tgtEl>
                                          <p:spTgt spid="8200"/>
                                        </p:tgtEl>
                                        <p:attrNameLst>
                                          <p:attrName>ppt_x</p:attrName>
                                          <p:attrName>ppt_y</p:attrName>
                                        </p:attrNameLst>
                                      </p:cBhvr>
                                      <p:rCtr x="94" y="215"/>
                                    </p:animMotion>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0" nodeType="click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ppt_x"/>
                                          </p:val>
                                        </p:tav>
                                      </p:tavLst>
                                    </p:anim>
                                    <p:anim calcmode="lin" valueType="num">
                                      <p:cBhvr additive="base">
                                        <p:cTn id="29" dur="500"/>
                                        <p:tgtEl>
                                          <p:spTgt spid="2"/>
                                        </p:tgtEl>
                                        <p:attrNameLst>
                                          <p:attrName>ppt_y</p:attrName>
                                        </p:attrNameLst>
                                      </p:cBhvr>
                                      <p:tavLst>
                                        <p:tav tm="0">
                                          <p:val>
                                            <p:strVal val="ppt_y"/>
                                          </p:val>
                                        </p:tav>
                                        <p:tav tm="100000">
                                          <p:val>
                                            <p:strVal val="1+ppt_h/2"/>
                                          </p:val>
                                        </p:tav>
                                      </p:tavLst>
                                    </p:anim>
                                    <p:set>
                                      <p:cBhvr>
                                        <p:cTn id="30" dur="1" fill="hold">
                                          <p:stCondLst>
                                            <p:cond delay="499"/>
                                          </p:stCondLst>
                                        </p:cTn>
                                        <p:tgtEl>
                                          <p:spTgt spid="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nodeType="clickEffect">
                                  <p:stCondLst>
                                    <p:cond delay="0"/>
                                  </p:stCondLst>
                                  <p:childTnLst>
                                    <p:anim calcmode="lin" valueType="num">
                                      <p:cBhvr additive="base">
                                        <p:cTn id="46" dur="500"/>
                                        <p:tgtEl>
                                          <p:spTgt spid="8199"/>
                                        </p:tgtEl>
                                        <p:attrNameLst>
                                          <p:attrName>ppt_x</p:attrName>
                                        </p:attrNameLst>
                                      </p:cBhvr>
                                      <p:tavLst>
                                        <p:tav tm="0">
                                          <p:val>
                                            <p:strVal val="ppt_x"/>
                                          </p:val>
                                        </p:tav>
                                        <p:tav tm="100000">
                                          <p:val>
                                            <p:strVal val="ppt_x"/>
                                          </p:val>
                                        </p:tav>
                                      </p:tavLst>
                                    </p:anim>
                                    <p:anim calcmode="lin" valueType="num">
                                      <p:cBhvr additive="base">
                                        <p:cTn id="47" dur="500"/>
                                        <p:tgtEl>
                                          <p:spTgt spid="8199"/>
                                        </p:tgtEl>
                                        <p:attrNameLst>
                                          <p:attrName>ppt_y</p:attrName>
                                        </p:attrNameLst>
                                      </p:cBhvr>
                                      <p:tavLst>
                                        <p:tav tm="0">
                                          <p:val>
                                            <p:strVal val="ppt_y"/>
                                          </p:val>
                                        </p:tav>
                                        <p:tav tm="100000">
                                          <p:val>
                                            <p:strVal val="1+ppt_h/2"/>
                                          </p:val>
                                        </p:tav>
                                      </p:tavLst>
                                    </p:anim>
                                    <p:set>
                                      <p:cBhvr>
                                        <p:cTn id="48" dur="1" fill="hold">
                                          <p:stCondLst>
                                            <p:cond delay="499"/>
                                          </p:stCondLst>
                                        </p:cTn>
                                        <p:tgtEl>
                                          <p:spTgt spid="8199"/>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8200"/>
                                        </p:tgtEl>
                                        <p:attrNameLst>
                                          <p:attrName>ppt_x</p:attrName>
                                        </p:attrNameLst>
                                      </p:cBhvr>
                                      <p:tavLst>
                                        <p:tav tm="0">
                                          <p:val>
                                            <p:strVal val="ppt_x"/>
                                          </p:val>
                                        </p:tav>
                                        <p:tav tm="100000">
                                          <p:val>
                                            <p:strVal val="ppt_x"/>
                                          </p:val>
                                        </p:tav>
                                      </p:tavLst>
                                    </p:anim>
                                    <p:anim calcmode="lin" valueType="num">
                                      <p:cBhvr additive="base">
                                        <p:cTn id="51" dur="500"/>
                                        <p:tgtEl>
                                          <p:spTgt spid="8200"/>
                                        </p:tgtEl>
                                        <p:attrNameLst>
                                          <p:attrName>ppt_y</p:attrName>
                                        </p:attrNameLst>
                                      </p:cBhvr>
                                      <p:tavLst>
                                        <p:tav tm="0">
                                          <p:val>
                                            <p:strVal val="ppt_y"/>
                                          </p:val>
                                        </p:tav>
                                        <p:tav tm="100000">
                                          <p:val>
                                            <p:strVal val="1+ppt_h/2"/>
                                          </p:val>
                                        </p:tav>
                                      </p:tavLst>
                                    </p:anim>
                                    <p:set>
                                      <p:cBhvr>
                                        <p:cTn id="52" dur="1" fill="hold">
                                          <p:stCondLst>
                                            <p:cond delay="499"/>
                                          </p:stCondLst>
                                        </p:cTn>
                                        <p:tgtEl>
                                          <p:spTgt spid="8200"/>
                                        </p:tgtEl>
                                        <p:attrNameLst>
                                          <p:attrName>style.visibility</p:attrName>
                                        </p:attrNameLst>
                                      </p:cBhvr>
                                      <p:to>
                                        <p:strVal val="hidden"/>
                                      </p:to>
                                    </p:set>
                                  </p:childTnLst>
                                </p:cTn>
                              </p:par>
                              <p:par>
                                <p:cTn id="53" presetID="2" presetClass="exit" presetSubtype="4" fill="hold" nodeType="withEffect">
                                  <p:stCondLst>
                                    <p:cond delay="0"/>
                                  </p:stCondLst>
                                  <p:childTnLst>
                                    <p:anim calcmode="lin" valueType="num">
                                      <p:cBhvr additive="base">
                                        <p:cTn id="54" dur="500"/>
                                        <p:tgtEl>
                                          <p:spTgt spid="17"/>
                                        </p:tgtEl>
                                        <p:attrNameLst>
                                          <p:attrName>ppt_x</p:attrName>
                                        </p:attrNameLst>
                                      </p:cBhvr>
                                      <p:tavLst>
                                        <p:tav tm="0">
                                          <p:val>
                                            <p:strVal val="ppt_x"/>
                                          </p:val>
                                        </p:tav>
                                        <p:tav tm="100000">
                                          <p:val>
                                            <p:strVal val="ppt_x"/>
                                          </p:val>
                                        </p:tav>
                                      </p:tavLst>
                                    </p:anim>
                                    <p:anim calcmode="lin" valueType="num">
                                      <p:cBhvr additive="base">
                                        <p:cTn id="55" dur="500"/>
                                        <p:tgtEl>
                                          <p:spTgt spid="17"/>
                                        </p:tgtEl>
                                        <p:attrNameLst>
                                          <p:attrName>ppt_y</p:attrName>
                                        </p:attrNameLst>
                                      </p:cBhvr>
                                      <p:tavLst>
                                        <p:tav tm="0">
                                          <p:val>
                                            <p:strVal val="ppt_y"/>
                                          </p:val>
                                        </p:tav>
                                        <p:tav tm="100000">
                                          <p:val>
                                            <p:strVal val="1+ppt_h/2"/>
                                          </p:val>
                                        </p:tav>
                                      </p:tavLst>
                                    </p:anim>
                                    <p:set>
                                      <p:cBhvr>
                                        <p:cTn id="56" dur="1" fill="hold">
                                          <p:stCondLst>
                                            <p:cond delay="499"/>
                                          </p:stCondLst>
                                        </p:cTn>
                                        <p:tgtEl>
                                          <p:spTgt spid="17"/>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18"/>
                                        </p:tgtEl>
                                        <p:attrNameLst>
                                          <p:attrName>ppt_x</p:attrName>
                                        </p:attrNameLst>
                                      </p:cBhvr>
                                      <p:tavLst>
                                        <p:tav tm="0">
                                          <p:val>
                                            <p:strVal val="ppt_x"/>
                                          </p:val>
                                        </p:tav>
                                        <p:tav tm="100000">
                                          <p:val>
                                            <p:strVal val="ppt_x"/>
                                          </p:val>
                                        </p:tav>
                                      </p:tavLst>
                                    </p:anim>
                                    <p:anim calcmode="lin" valueType="num">
                                      <p:cBhvr additive="base">
                                        <p:cTn id="59" dur="500"/>
                                        <p:tgtEl>
                                          <p:spTgt spid="18"/>
                                        </p:tgtEl>
                                        <p:attrNameLst>
                                          <p:attrName>ppt_y</p:attrName>
                                        </p:attrNameLst>
                                      </p:cBhvr>
                                      <p:tavLst>
                                        <p:tav tm="0">
                                          <p:val>
                                            <p:strVal val="ppt_y"/>
                                          </p:val>
                                        </p:tav>
                                        <p:tav tm="100000">
                                          <p:val>
                                            <p:strVal val="1+ppt_h/2"/>
                                          </p:val>
                                        </p:tav>
                                      </p:tavLst>
                                    </p:anim>
                                    <p:set>
                                      <p:cBhvr>
                                        <p:cTn id="60" dur="1" fill="hold">
                                          <p:stCondLst>
                                            <p:cond delay="499"/>
                                          </p:stCondLst>
                                        </p:cTn>
                                        <p:tgtEl>
                                          <p:spTgt spid="18"/>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11"/>
                                        </p:tgtEl>
                                        <p:attrNameLst>
                                          <p:attrName>ppt_x</p:attrName>
                                        </p:attrNameLst>
                                      </p:cBhvr>
                                      <p:tavLst>
                                        <p:tav tm="0">
                                          <p:val>
                                            <p:strVal val="ppt_x"/>
                                          </p:val>
                                        </p:tav>
                                        <p:tav tm="100000">
                                          <p:val>
                                            <p:strVal val="ppt_x"/>
                                          </p:val>
                                        </p:tav>
                                      </p:tavLst>
                                    </p:anim>
                                    <p:anim calcmode="lin" valueType="num">
                                      <p:cBhvr additive="base">
                                        <p:cTn id="63" dur="500"/>
                                        <p:tgtEl>
                                          <p:spTgt spid="11"/>
                                        </p:tgtEl>
                                        <p:attrNameLst>
                                          <p:attrName>ppt_y</p:attrName>
                                        </p:attrNameLst>
                                      </p:cBhvr>
                                      <p:tavLst>
                                        <p:tav tm="0">
                                          <p:val>
                                            <p:strVal val="ppt_y"/>
                                          </p:val>
                                        </p:tav>
                                        <p:tav tm="100000">
                                          <p:val>
                                            <p:strVal val="1+ppt_h/2"/>
                                          </p:val>
                                        </p:tav>
                                      </p:tavLst>
                                    </p:anim>
                                    <p:set>
                                      <p:cBhvr>
                                        <p:cTn id="64" dur="1" fill="hold">
                                          <p:stCondLst>
                                            <p:cond delay="499"/>
                                          </p:stCondLst>
                                        </p:cTn>
                                        <p:tgtEl>
                                          <p:spTgt spid="11"/>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nodeType="clickEffect">
                                  <p:stCondLst>
                                    <p:cond delay="0"/>
                                  </p:stCondLst>
                                  <p:childTnLst>
                                    <p:animMotion origin="layout" path="M 0.00138889 0.00564815 L 0.249514 0.293056 " pathEditMode="relative" rAng="0" ptsTypes="">
                                      <p:cBhvr>
                                        <p:cTn id="68" dur="2000" fill="hold"/>
                                        <p:tgtEl>
                                          <p:spTgt spid="19"/>
                                        </p:tgtEl>
                                        <p:attrNameLst>
                                          <p:attrName>ppt_x</p:attrName>
                                          <p:attrName>ppt_y</p:attrName>
                                        </p:attrNameLst>
                                      </p:cBhvr>
                                      <p:rCtr x="125" y="145"/>
                                    </p:animMotion>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additive="base">
                                        <p:cTn id="73" dur="500" fill="hold"/>
                                        <p:tgtEl>
                                          <p:spTgt spid="29"/>
                                        </p:tgtEl>
                                        <p:attrNameLst>
                                          <p:attrName>ppt_x</p:attrName>
                                        </p:attrNameLst>
                                      </p:cBhvr>
                                      <p:tavLst>
                                        <p:tav tm="0">
                                          <p:val>
                                            <p:strVal val="#ppt_x"/>
                                          </p:val>
                                        </p:tav>
                                        <p:tav tm="100000">
                                          <p:val>
                                            <p:strVal val="#ppt_x"/>
                                          </p:val>
                                        </p:tav>
                                      </p:tavLst>
                                    </p:anim>
                                    <p:anim calcmode="lin" valueType="num">
                                      <p:cBhvr additive="base">
                                        <p:cTn id="74" dur="500" fill="hold"/>
                                        <p:tgtEl>
                                          <p:spTgt spid="2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2"/>
                                        </p:tgtEl>
                                        <p:attrNameLst>
                                          <p:attrName>style.visibility</p:attrName>
                                        </p:attrNameLst>
                                      </p:cBhvr>
                                      <p:to>
                                        <p:strVal val="visible"/>
                                      </p:to>
                                    </p:set>
                                    <p:anim calcmode="lin" valueType="num">
                                      <p:cBhvr additive="base">
                                        <p:cTn id="77" dur="500" fill="hold"/>
                                        <p:tgtEl>
                                          <p:spTgt spid="32"/>
                                        </p:tgtEl>
                                        <p:attrNameLst>
                                          <p:attrName>ppt_x</p:attrName>
                                        </p:attrNameLst>
                                      </p:cBhvr>
                                      <p:tavLst>
                                        <p:tav tm="0">
                                          <p:val>
                                            <p:strVal val="#ppt_x"/>
                                          </p:val>
                                        </p:tav>
                                        <p:tav tm="100000">
                                          <p:val>
                                            <p:strVal val="#ppt_x"/>
                                          </p:val>
                                        </p:tav>
                                      </p:tavLst>
                                    </p:anim>
                                    <p:anim calcmode="lin" valueType="num">
                                      <p:cBhvr additive="base">
                                        <p:cTn id="78" dur="500" fill="hold"/>
                                        <p:tgtEl>
                                          <p:spTgt spid="32"/>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anim calcmode="lin" valueType="num">
                                      <p:cBhvr additive="base">
                                        <p:cTn id="81" dur="500" fill="hold"/>
                                        <p:tgtEl>
                                          <p:spTgt spid="36"/>
                                        </p:tgtEl>
                                        <p:attrNameLst>
                                          <p:attrName>ppt_x</p:attrName>
                                        </p:attrNameLst>
                                      </p:cBhvr>
                                      <p:tavLst>
                                        <p:tav tm="0">
                                          <p:val>
                                            <p:strVal val="#ppt_x"/>
                                          </p:val>
                                        </p:tav>
                                        <p:tav tm="100000">
                                          <p:val>
                                            <p:strVal val="#ppt_x"/>
                                          </p:val>
                                        </p:tav>
                                      </p:tavLst>
                                    </p:anim>
                                    <p:anim calcmode="lin" valueType="num">
                                      <p:cBhvr additive="base">
                                        <p:cTn id="82" dur="500" fill="hold"/>
                                        <p:tgtEl>
                                          <p:spTgt spid="3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41"/>
                                        </p:tgtEl>
                                        <p:attrNameLst>
                                          <p:attrName>style.visibility</p:attrName>
                                        </p:attrNameLst>
                                      </p:cBhvr>
                                      <p:to>
                                        <p:strVal val="visible"/>
                                      </p:to>
                                    </p:set>
                                    <p:anim calcmode="lin" valueType="num">
                                      <p:cBhvr additive="base">
                                        <p:cTn id="85" dur="500" fill="hold"/>
                                        <p:tgtEl>
                                          <p:spTgt spid="41"/>
                                        </p:tgtEl>
                                        <p:attrNameLst>
                                          <p:attrName>ppt_x</p:attrName>
                                        </p:attrNameLst>
                                      </p:cBhvr>
                                      <p:tavLst>
                                        <p:tav tm="0">
                                          <p:val>
                                            <p:strVal val="#ppt_x"/>
                                          </p:val>
                                        </p:tav>
                                        <p:tav tm="100000">
                                          <p:val>
                                            <p:strVal val="#ppt_x"/>
                                          </p:val>
                                        </p:tav>
                                      </p:tavLst>
                                    </p:anim>
                                    <p:anim calcmode="lin" valueType="num">
                                      <p:cBhvr additive="base">
                                        <p:cTn id="8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0" presetClass="path" presetSubtype="0" accel="50000" decel="50000" fill="hold" nodeType="clickEffect">
                                  <p:stCondLst>
                                    <p:cond delay="0"/>
                                  </p:stCondLst>
                                  <p:childTnLst>
                                    <p:animMotion origin="layout" path="M 0 0 L 0.298889 0.281389 " pathEditMode="relative" rAng="0" ptsTypes="">
                                      <p:cBhvr>
                                        <p:cTn id="90" dur="2000" fill="hold"/>
                                        <p:tgtEl>
                                          <p:spTgt spid="8201"/>
                                        </p:tgtEl>
                                        <p:attrNameLst>
                                          <p:attrName>ppt_x</p:attrName>
                                          <p:attrName>ppt_y</p:attrName>
                                        </p:attrNameLst>
                                      </p:cBhvr>
                                      <p:rCtr x="150" y="136"/>
                                    </p:animMotion>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42"/>
                                        </p:tgtEl>
                                        <p:attrNameLst>
                                          <p:attrName>style.visibility</p:attrName>
                                        </p:attrNameLst>
                                      </p:cBhvr>
                                      <p:to>
                                        <p:strVal val="visible"/>
                                      </p:to>
                                    </p:set>
                                    <p:anim calcmode="lin" valueType="num">
                                      <p:cBhvr additive="base">
                                        <p:cTn id="95" dur="500" fill="hold"/>
                                        <p:tgtEl>
                                          <p:spTgt spid="42"/>
                                        </p:tgtEl>
                                        <p:attrNameLst>
                                          <p:attrName>ppt_x</p:attrName>
                                        </p:attrNameLst>
                                      </p:cBhvr>
                                      <p:tavLst>
                                        <p:tav tm="0">
                                          <p:val>
                                            <p:strVal val="#ppt_x"/>
                                          </p:val>
                                        </p:tav>
                                        <p:tav tm="100000">
                                          <p:val>
                                            <p:strVal val="#ppt_x"/>
                                          </p:val>
                                        </p:tav>
                                      </p:tavLst>
                                    </p:anim>
                                    <p:anim calcmode="lin" valueType="num">
                                      <p:cBhvr additive="base">
                                        <p:cTn id="96" dur="500" fill="hold"/>
                                        <p:tgtEl>
                                          <p:spTgt spid="42"/>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3"/>
                                        </p:tgtEl>
                                        <p:attrNameLst>
                                          <p:attrName>style.visibility</p:attrName>
                                        </p:attrNameLst>
                                      </p:cBhvr>
                                      <p:to>
                                        <p:strVal val="visible"/>
                                      </p:to>
                                    </p:set>
                                    <p:anim calcmode="lin" valueType="num">
                                      <p:cBhvr additive="base">
                                        <p:cTn id="99" dur="500" fill="hold"/>
                                        <p:tgtEl>
                                          <p:spTgt spid="43"/>
                                        </p:tgtEl>
                                        <p:attrNameLst>
                                          <p:attrName>ppt_x</p:attrName>
                                        </p:attrNameLst>
                                      </p:cBhvr>
                                      <p:tavLst>
                                        <p:tav tm="0">
                                          <p:val>
                                            <p:strVal val="#ppt_x"/>
                                          </p:val>
                                        </p:tav>
                                        <p:tav tm="100000">
                                          <p:val>
                                            <p:strVal val="#ppt_x"/>
                                          </p:val>
                                        </p:tav>
                                      </p:tavLst>
                                    </p:anim>
                                    <p:anim calcmode="lin" valueType="num">
                                      <p:cBhvr additive="base">
                                        <p:cTn id="100" dur="500" fill="hold"/>
                                        <p:tgtEl>
                                          <p:spTgt spid="43"/>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4"/>
                                        </p:tgtEl>
                                        <p:attrNameLst>
                                          <p:attrName>style.visibility</p:attrName>
                                        </p:attrNameLst>
                                      </p:cBhvr>
                                      <p:to>
                                        <p:strVal val="visible"/>
                                      </p:to>
                                    </p:set>
                                    <p:anim calcmode="lin" valueType="num">
                                      <p:cBhvr additive="base">
                                        <p:cTn id="103" dur="500" fill="hold"/>
                                        <p:tgtEl>
                                          <p:spTgt spid="44"/>
                                        </p:tgtEl>
                                        <p:attrNameLst>
                                          <p:attrName>ppt_x</p:attrName>
                                        </p:attrNameLst>
                                      </p:cBhvr>
                                      <p:tavLst>
                                        <p:tav tm="0">
                                          <p:val>
                                            <p:strVal val="#ppt_x"/>
                                          </p:val>
                                        </p:tav>
                                        <p:tav tm="100000">
                                          <p:val>
                                            <p:strVal val="#ppt_x"/>
                                          </p:val>
                                        </p:tav>
                                      </p:tavLst>
                                    </p:anim>
                                    <p:anim calcmode="lin" valueType="num">
                                      <p:cBhvr additive="base">
                                        <p:cTn id="10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xit" presetSubtype="4" fill="hold" grpId="2" nodeType="clickEffect">
                                  <p:stCondLst>
                                    <p:cond delay="0"/>
                                  </p:stCondLst>
                                  <p:childTnLst>
                                    <p:anim calcmode="lin" valueType="num">
                                      <p:cBhvr additive="base">
                                        <p:cTn id="108" dur="500"/>
                                        <p:tgtEl>
                                          <p:spTgt spid="23"/>
                                        </p:tgtEl>
                                        <p:attrNameLst>
                                          <p:attrName>ppt_x</p:attrName>
                                        </p:attrNameLst>
                                      </p:cBhvr>
                                      <p:tavLst>
                                        <p:tav tm="0">
                                          <p:val>
                                            <p:strVal val="ppt_x"/>
                                          </p:val>
                                        </p:tav>
                                        <p:tav tm="100000">
                                          <p:val>
                                            <p:strVal val="ppt_x"/>
                                          </p:val>
                                        </p:tav>
                                      </p:tavLst>
                                    </p:anim>
                                    <p:anim calcmode="lin" valueType="num">
                                      <p:cBhvr additive="base">
                                        <p:cTn id="109" dur="500"/>
                                        <p:tgtEl>
                                          <p:spTgt spid="23"/>
                                        </p:tgtEl>
                                        <p:attrNameLst>
                                          <p:attrName>ppt_y</p:attrName>
                                        </p:attrNameLst>
                                      </p:cBhvr>
                                      <p:tavLst>
                                        <p:tav tm="0">
                                          <p:val>
                                            <p:strVal val="ppt_y"/>
                                          </p:val>
                                        </p:tav>
                                        <p:tav tm="100000">
                                          <p:val>
                                            <p:strVal val="1+ppt_h/2"/>
                                          </p:val>
                                        </p:tav>
                                      </p:tavLst>
                                    </p:anim>
                                    <p:set>
                                      <p:cBhvr>
                                        <p:cTn id="110" dur="1" fill="hold">
                                          <p:stCondLst>
                                            <p:cond delay="499"/>
                                          </p:stCondLst>
                                        </p:cTn>
                                        <p:tgtEl>
                                          <p:spTgt spid="2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52"/>
                                        </p:tgtEl>
                                        <p:attrNameLst>
                                          <p:attrName>style.visibility</p:attrName>
                                        </p:attrNameLst>
                                      </p:cBhvr>
                                      <p:to>
                                        <p:strVal val="visible"/>
                                      </p:to>
                                    </p:set>
                                    <p:anim calcmode="lin" valueType="num">
                                      <p:cBhvr additive="base">
                                        <p:cTn id="115" dur="500" fill="hold"/>
                                        <p:tgtEl>
                                          <p:spTgt spid="52"/>
                                        </p:tgtEl>
                                        <p:attrNameLst>
                                          <p:attrName>ppt_x</p:attrName>
                                        </p:attrNameLst>
                                      </p:cBhvr>
                                      <p:tavLst>
                                        <p:tav tm="0">
                                          <p:val>
                                            <p:strVal val="#ppt_x"/>
                                          </p:val>
                                        </p:tav>
                                        <p:tav tm="100000">
                                          <p:val>
                                            <p:strVal val="#ppt_x"/>
                                          </p:val>
                                        </p:tav>
                                      </p:tavLst>
                                    </p:anim>
                                    <p:anim calcmode="lin" valueType="num">
                                      <p:cBhvr additive="base">
                                        <p:cTn id="11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48"/>
                                        </p:tgtEl>
                                        <p:attrNameLst>
                                          <p:attrName>style.visibility</p:attrName>
                                        </p:attrNameLst>
                                      </p:cBhvr>
                                      <p:to>
                                        <p:strVal val="visible"/>
                                      </p:to>
                                    </p:set>
                                    <p:anim calcmode="lin" valueType="num">
                                      <p:cBhvr additive="base">
                                        <p:cTn id="121" dur="500" fill="hold"/>
                                        <p:tgtEl>
                                          <p:spTgt spid="48"/>
                                        </p:tgtEl>
                                        <p:attrNameLst>
                                          <p:attrName>ppt_x</p:attrName>
                                        </p:attrNameLst>
                                      </p:cBhvr>
                                      <p:tavLst>
                                        <p:tav tm="0">
                                          <p:val>
                                            <p:strVal val="#ppt_x"/>
                                          </p:val>
                                        </p:tav>
                                        <p:tav tm="100000">
                                          <p:val>
                                            <p:strVal val="#ppt_x"/>
                                          </p:val>
                                        </p:tav>
                                      </p:tavLst>
                                    </p:anim>
                                    <p:anim calcmode="lin" valueType="num">
                                      <p:cBhvr additive="base">
                                        <p:cTn id="12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xit" presetSubtype="4" fill="hold" nodeType="clickEffect">
                                  <p:stCondLst>
                                    <p:cond delay="0"/>
                                  </p:stCondLst>
                                  <p:childTnLst>
                                    <p:anim calcmode="lin" valueType="num">
                                      <p:cBhvr additive="base">
                                        <p:cTn id="126" dur="500"/>
                                        <p:tgtEl>
                                          <p:spTgt spid="8201"/>
                                        </p:tgtEl>
                                        <p:attrNameLst>
                                          <p:attrName>ppt_x</p:attrName>
                                        </p:attrNameLst>
                                      </p:cBhvr>
                                      <p:tavLst>
                                        <p:tav tm="0">
                                          <p:val>
                                            <p:strVal val="ppt_x"/>
                                          </p:val>
                                        </p:tav>
                                        <p:tav tm="100000">
                                          <p:val>
                                            <p:strVal val="ppt_x"/>
                                          </p:val>
                                        </p:tav>
                                      </p:tavLst>
                                    </p:anim>
                                    <p:anim calcmode="lin" valueType="num">
                                      <p:cBhvr additive="base">
                                        <p:cTn id="127" dur="500"/>
                                        <p:tgtEl>
                                          <p:spTgt spid="8201"/>
                                        </p:tgtEl>
                                        <p:attrNameLst>
                                          <p:attrName>ppt_y</p:attrName>
                                        </p:attrNameLst>
                                      </p:cBhvr>
                                      <p:tavLst>
                                        <p:tav tm="0">
                                          <p:val>
                                            <p:strVal val="ppt_y"/>
                                          </p:val>
                                        </p:tav>
                                        <p:tav tm="100000">
                                          <p:val>
                                            <p:strVal val="1+ppt_h/2"/>
                                          </p:val>
                                        </p:tav>
                                      </p:tavLst>
                                    </p:anim>
                                    <p:set>
                                      <p:cBhvr>
                                        <p:cTn id="128" dur="1" fill="hold">
                                          <p:stCondLst>
                                            <p:cond delay="499"/>
                                          </p:stCondLst>
                                        </p:cTn>
                                        <p:tgtEl>
                                          <p:spTgt spid="8201"/>
                                        </p:tgtEl>
                                        <p:attrNameLst>
                                          <p:attrName>style.visibility</p:attrName>
                                        </p:attrNameLst>
                                      </p:cBhvr>
                                      <p:to>
                                        <p:strVal val="hidden"/>
                                      </p:to>
                                    </p:set>
                                  </p:childTnLst>
                                </p:cTn>
                              </p:par>
                              <p:par>
                                <p:cTn id="129" presetID="2" presetClass="exit" presetSubtype="4" fill="hold" nodeType="withEffect">
                                  <p:stCondLst>
                                    <p:cond delay="0"/>
                                  </p:stCondLst>
                                  <p:childTnLst>
                                    <p:anim calcmode="lin" valueType="num">
                                      <p:cBhvr additive="base">
                                        <p:cTn id="130" dur="500"/>
                                        <p:tgtEl>
                                          <p:spTgt spid="19"/>
                                        </p:tgtEl>
                                        <p:attrNameLst>
                                          <p:attrName>ppt_x</p:attrName>
                                        </p:attrNameLst>
                                      </p:cBhvr>
                                      <p:tavLst>
                                        <p:tav tm="0">
                                          <p:val>
                                            <p:strVal val="ppt_x"/>
                                          </p:val>
                                        </p:tav>
                                        <p:tav tm="100000">
                                          <p:val>
                                            <p:strVal val="ppt_x"/>
                                          </p:val>
                                        </p:tav>
                                      </p:tavLst>
                                    </p:anim>
                                    <p:anim calcmode="lin" valueType="num">
                                      <p:cBhvr additive="base">
                                        <p:cTn id="131" dur="500"/>
                                        <p:tgtEl>
                                          <p:spTgt spid="19"/>
                                        </p:tgtEl>
                                        <p:attrNameLst>
                                          <p:attrName>ppt_y</p:attrName>
                                        </p:attrNameLst>
                                      </p:cBhvr>
                                      <p:tavLst>
                                        <p:tav tm="0">
                                          <p:val>
                                            <p:strVal val="ppt_y"/>
                                          </p:val>
                                        </p:tav>
                                        <p:tav tm="100000">
                                          <p:val>
                                            <p:strVal val="1+ppt_h/2"/>
                                          </p:val>
                                        </p:tav>
                                      </p:tavLst>
                                    </p:anim>
                                    <p:set>
                                      <p:cBhvr>
                                        <p:cTn id="132" dur="1" fill="hold">
                                          <p:stCondLst>
                                            <p:cond delay="499"/>
                                          </p:stCondLst>
                                        </p:cTn>
                                        <p:tgtEl>
                                          <p:spTgt spid="19"/>
                                        </p:tgtEl>
                                        <p:attrNameLst>
                                          <p:attrName>style.visibility</p:attrName>
                                        </p:attrNameLst>
                                      </p:cBhvr>
                                      <p:to>
                                        <p:strVal val="hidden"/>
                                      </p:to>
                                    </p:set>
                                  </p:childTnLst>
                                </p:cTn>
                              </p:par>
                              <p:par>
                                <p:cTn id="133" presetID="2" presetClass="exit" presetSubtype="4" fill="hold" nodeType="withEffect">
                                  <p:stCondLst>
                                    <p:cond delay="0"/>
                                  </p:stCondLst>
                                  <p:childTnLst>
                                    <p:anim calcmode="lin" valueType="num">
                                      <p:cBhvr additive="base">
                                        <p:cTn id="134" dur="500"/>
                                        <p:tgtEl>
                                          <p:spTgt spid="29"/>
                                        </p:tgtEl>
                                        <p:attrNameLst>
                                          <p:attrName>ppt_x</p:attrName>
                                        </p:attrNameLst>
                                      </p:cBhvr>
                                      <p:tavLst>
                                        <p:tav tm="0">
                                          <p:val>
                                            <p:strVal val="ppt_x"/>
                                          </p:val>
                                        </p:tav>
                                        <p:tav tm="100000">
                                          <p:val>
                                            <p:strVal val="ppt_x"/>
                                          </p:val>
                                        </p:tav>
                                      </p:tavLst>
                                    </p:anim>
                                    <p:anim calcmode="lin" valueType="num">
                                      <p:cBhvr additive="base">
                                        <p:cTn id="135" dur="500"/>
                                        <p:tgtEl>
                                          <p:spTgt spid="29"/>
                                        </p:tgtEl>
                                        <p:attrNameLst>
                                          <p:attrName>ppt_y</p:attrName>
                                        </p:attrNameLst>
                                      </p:cBhvr>
                                      <p:tavLst>
                                        <p:tav tm="0">
                                          <p:val>
                                            <p:strVal val="ppt_y"/>
                                          </p:val>
                                        </p:tav>
                                        <p:tav tm="100000">
                                          <p:val>
                                            <p:strVal val="1+ppt_h/2"/>
                                          </p:val>
                                        </p:tav>
                                      </p:tavLst>
                                    </p:anim>
                                    <p:set>
                                      <p:cBhvr>
                                        <p:cTn id="136" dur="1" fill="hold">
                                          <p:stCondLst>
                                            <p:cond delay="499"/>
                                          </p:stCondLst>
                                        </p:cTn>
                                        <p:tgtEl>
                                          <p:spTgt spid="29"/>
                                        </p:tgtEl>
                                        <p:attrNameLst>
                                          <p:attrName>style.visibility</p:attrName>
                                        </p:attrNameLst>
                                      </p:cBhvr>
                                      <p:to>
                                        <p:strVal val="hidden"/>
                                      </p:to>
                                    </p:set>
                                  </p:childTnLst>
                                </p:cTn>
                              </p:par>
                              <p:par>
                                <p:cTn id="137" presetID="2" presetClass="exit" presetSubtype="4" fill="hold" nodeType="withEffect">
                                  <p:stCondLst>
                                    <p:cond delay="0"/>
                                  </p:stCondLst>
                                  <p:childTnLst>
                                    <p:anim calcmode="lin" valueType="num">
                                      <p:cBhvr additive="base">
                                        <p:cTn id="138" dur="500"/>
                                        <p:tgtEl>
                                          <p:spTgt spid="32"/>
                                        </p:tgtEl>
                                        <p:attrNameLst>
                                          <p:attrName>ppt_x</p:attrName>
                                        </p:attrNameLst>
                                      </p:cBhvr>
                                      <p:tavLst>
                                        <p:tav tm="0">
                                          <p:val>
                                            <p:strVal val="ppt_x"/>
                                          </p:val>
                                        </p:tav>
                                        <p:tav tm="100000">
                                          <p:val>
                                            <p:strVal val="ppt_x"/>
                                          </p:val>
                                        </p:tav>
                                      </p:tavLst>
                                    </p:anim>
                                    <p:anim calcmode="lin" valueType="num">
                                      <p:cBhvr additive="base">
                                        <p:cTn id="139" dur="500"/>
                                        <p:tgtEl>
                                          <p:spTgt spid="32"/>
                                        </p:tgtEl>
                                        <p:attrNameLst>
                                          <p:attrName>ppt_y</p:attrName>
                                        </p:attrNameLst>
                                      </p:cBhvr>
                                      <p:tavLst>
                                        <p:tav tm="0">
                                          <p:val>
                                            <p:strVal val="ppt_y"/>
                                          </p:val>
                                        </p:tav>
                                        <p:tav tm="100000">
                                          <p:val>
                                            <p:strVal val="1+ppt_h/2"/>
                                          </p:val>
                                        </p:tav>
                                      </p:tavLst>
                                    </p:anim>
                                    <p:set>
                                      <p:cBhvr>
                                        <p:cTn id="140" dur="1" fill="hold">
                                          <p:stCondLst>
                                            <p:cond delay="499"/>
                                          </p:stCondLst>
                                        </p:cTn>
                                        <p:tgtEl>
                                          <p:spTgt spid="32"/>
                                        </p:tgtEl>
                                        <p:attrNameLst>
                                          <p:attrName>style.visibility</p:attrName>
                                        </p:attrNameLst>
                                      </p:cBhvr>
                                      <p:to>
                                        <p:strVal val="hidden"/>
                                      </p:to>
                                    </p:set>
                                  </p:childTnLst>
                                </p:cTn>
                              </p:par>
                              <p:par>
                                <p:cTn id="141" presetID="2" presetClass="exit" presetSubtype="4" fill="hold" nodeType="withEffect">
                                  <p:stCondLst>
                                    <p:cond delay="0"/>
                                  </p:stCondLst>
                                  <p:childTnLst>
                                    <p:anim calcmode="lin" valueType="num">
                                      <p:cBhvr additive="base">
                                        <p:cTn id="142" dur="500"/>
                                        <p:tgtEl>
                                          <p:spTgt spid="36"/>
                                        </p:tgtEl>
                                        <p:attrNameLst>
                                          <p:attrName>ppt_x</p:attrName>
                                        </p:attrNameLst>
                                      </p:cBhvr>
                                      <p:tavLst>
                                        <p:tav tm="0">
                                          <p:val>
                                            <p:strVal val="ppt_x"/>
                                          </p:val>
                                        </p:tav>
                                        <p:tav tm="100000">
                                          <p:val>
                                            <p:strVal val="ppt_x"/>
                                          </p:val>
                                        </p:tav>
                                      </p:tavLst>
                                    </p:anim>
                                    <p:anim calcmode="lin" valueType="num">
                                      <p:cBhvr additive="base">
                                        <p:cTn id="143" dur="500"/>
                                        <p:tgtEl>
                                          <p:spTgt spid="36"/>
                                        </p:tgtEl>
                                        <p:attrNameLst>
                                          <p:attrName>ppt_y</p:attrName>
                                        </p:attrNameLst>
                                      </p:cBhvr>
                                      <p:tavLst>
                                        <p:tav tm="0">
                                          <p:val>
                                            <p:strVal val="ppt_y"/>
                                          </p:val>
                                        </p:tav>
                                        <p:tav tm="100000">
                                          <p:val>
                                            <p:strVal val="1+ppt_h/2"/>
                                          </p:val>
                                        </p:tav>
                                      </p:tavLst>
                                    </p:anim>
                                    <p:set>
                                      <p:cBhvr>
                                        <p:cTn id="144" dur="1" fill="hold">
                                          <p:stCondLst>
                                            <p:cond delay="499"/>
                                          </p:stCondLst>
                                        </p:cTn>
                                        <p:tgtEl>
                                          <p:spTgt spid="36"/>
                                        </p:tgtEl>
                                        <p:attrNameLst>
                                          <p:attrName>style.visibility</p:attrName>
                                        </p:attrNameLst>
                                      </p:cBhvr>
                                      <p:to>
                                        <p:strVal val="hidden"/>
                                      </p:to>
                                    </p:set>
                                  </p:childTnLst>
                                </p:cTn>
                              </p:par>
                              <p:par>
                                <p:cTn id="145" presetID="2" presetClass="exit" presetSubtype="4" fill="hold" nodeType="withEffect">
                                  <p:stCondLst>
                                    <p:cond delay="0"/>
                                  </p:stCondLst>
                                  <p:childTnLst>
                                    <p:anim calcmode="lin" valueType="num">
                                      <p:cBhvr additive="base">
                                        <p:cTn id="146" dur="500"/>
                                        <p:tgtEl>
                                          <p:spTgt spid="41"/>
                                        </p:tgtEl>
                                        <p:attrNameLst>
                                          <p:attrName>ppt_x</p:attrName>
                                        </p:attrNameLst>
                                      </p:cBhvr>
                                      <p:tavLst>
                                        <p:tav tm="0">
                                          <p:val>
                                            <p:strVal val="ppt_x"/>
                                          </p:val>
                                        </p:tav>
                                        <p:tav tm="100000">
                                          <p:val>
                                            <p:strVal val="ppt_x"/>
                                          </p:val>
                                        </p:tav>
                                      </p:tavLst>
                                    </p:anim>
                                    <p:anim calcmode="lin" valueType="num">
                                      <p:cBhvr additive="base">
                                        <p:cTn id="147" dur="500"/>
                                        <p:tgtEl>
                                          <p:spTgt spid="41"/>
                                        </p:tgtEl>
                                        <p:attrNameLst>
                                          <p:attrName>ppt_y</p:attrName>
                                        </p:attrNameLst>
                                      </p:cBhvr>
                                      <p:tavLst>
                                        <p:tav tm="0">
                                          <p:val>
                                            <p:strVal val="ppt_y"/>
                                          </p:val>
                                        </p:tav>
                                        <p:tav tm="100000">
                                          <p:val>
                                            <p:strVal val="1+ppt_h/2"/>
                                          </p:val>
                                        </p:tav>
                                      </p:tavLst>
                                    </p:anim>
                                    <p:set>
                                      <p:cBhvr>
                                        <p:cTn id="148" dur="1" fill="hold">
                                          <p:stCondLst>
                                            <p:cond delay="499"/>
                                          </p:stCondLst>
                                        </p:cTn>
                                        <p:tgtEl>
                                          <p:spTgt spid="41"/>
                                        </p:tgtEl>
                                        <p:attrNameLst>
                                          <p:attrName>style.visibility</p:attrName>
                                        </p:attrNameLst>
                                      </p:cBhvr>
                                      <p:to>
                                        <p:strVal val="hidden"/>
                                      </p:to>
                                    </p:set>
                                  </p:childTnLst>
                                </p:cTn>
                              </p:par>
                              <p:par>
                                <p:cTn id="149" presetID="2" presetClass="exit" presetSubtype="4" fill="hold" nodeType="withEffect">
                                  <p:stCondLst>
                                    <p:cond delay="0"/>
                                  </p:stCondLst>
                                  <p:childTnLst>
                                    <p:anim calcmode="lin" valueType="num">
                                      <p:cBhvr additive="base">
                                        <p:cTn id="150" dur="500"/>
                                        <p:tgtEl>
                                          <p:spTgt spid="42"/>
                                        </p:tgtEl>
                                        <p:attrNameLst>
                                          <p:attrName>ppt_x</p:attrName>
                                        </p:attrNameLst>
                                      </p:cBhvr>
                                      <p:tavLst>
                                        <p:tav tm="0">
                                          <p:val>
                                            <p:strVal val="ppt_x"/>
                                          </p:val>
                                        </p:tav>
                                        <p:tav tm="100000">
                                          <p:val>
                                            <p:strVal val="ppt_x"/>
                                          </p:val>
                                        </p:tav>
                                      </p:tavLst>
                                    </p:anim>
                                    <p:anim calcmode="lin" valueType="num">
                                      <p:cBhvr additive="base">
                                        <p:cTn id="151" dur="500"/>
                                        <p:tgtEl>
                                          <p:spTgt spid="42"/>
                                        </p:tgtEl>
                                        <p:attrNameLst>
                                          <p:attrName>ppt_y</p:attrName>
                                        </p:attrNameLst>
                                      </p:cBhvr>
                                      <p:tavLst>
                                        <p:tav tm="0">
                                          <p:val>
                                            <p:strVal val="ppt_y"/>
                                          </p:val>
                                        </p:tav>
                                        <p:tav tm="100000">
                                          <p:val>
                                            <p:strVal val="1+ppt_h/2"/>
                                          </p:val>
                                        </p:tav>
                                      </p:tavLst>
                                    </p:anim>
                                    <p:set>
                                      <p:cBhvr>
                                        <p:cTn id="152" dur="1" fill="hold">
                                          <p:stCondLst>
                                            <p:cond delay="499"/>
                                          </p:stCondLst>
                                        </p:cTn>
                                        <p:tgtEl>
                                          <p:spTgt spid="42"/>
                                        </p:tgtEl>
                                        <p:attrNameLst>
                                          <p:attrName>style.visibility</p:attrName>
                                        </p:attrNameLst>
                                      </p:cBhvr>
                                      <p:to>
                                        <p:strVal val="hidden"/>
                                      </p:to>
                                    </p:set>
                                  </p:childTnLst>
                                </p:cTn>
                              </p:par>
                              <p:par>
                                <p:cTn id="153" presetID="2" presetClass="exit" presetSubtype="4" fill="hold" nodeType="withEffect">
                                  <p:stCondLst>
                                    <p:cond delay="0"/>
                                  </p:stCondLst>
                                  <p:childTnLst>
                                    <p:anim calcmode="lin" valueType="num">
                                      <p:cBhvr additive="base">
                                        <p:cTn id="154" dur="500"/>
                                        <p:tgtEl>
                                          <p:spTgt spid="43"/>
                                        </p:tgtEl>
                                        <p:attrNameLst>
                                          <p:attrName>ppt_x</p:attrName>
                                        </p:attrNameLst>
                                      </p:cBhvr>
                                      <p:tavLst>
                                        <p:tav tm="0">
                                          <p:val>
                                            <p:strVal val="ppt_x"/>
                                          </p:val>
                                        </p:tav>
                                        <p:tav tm="100000">
                                          <p:val>
                                            <p:strVal val="ppt_x"/>
                                          </p:val>
                                        </p:tav>
                                      </p:tavLst>
                                    </p:anim>
                                    <p:anim calcmode="lin" valueType="num">
                                      <p:cBhvr additive="base">
                                        <p:cTn id="155" dur="500"/>
                                        <p:tgtEl>
                                          <p:spTgt spid="43"/>
                                        </p:tgtEl>
                                        <p:attrNameLst>
                                          <p:attrName>ppt_y</p:attrName>
                                        </p:attrNameLst>
                                      </p:cBhvr>
                                      <p:tavLst>
                                        <p:tav tm="0">
                                          <p:val>
                                            <p:strVal val="ppt_y"/>
                                          </p:val>
                                        </p:tav>
                                        <p:tav tm="100000">
                                          <p:val>
                                            <p:strVal val="1+ppt_h/2"/>
                                          </p:val>
                                        </p:tav>
                                      </p:tavLst>
                                    </p:anim>
                                    <p:set>
                                      <p:cBhvr>
                                        <p:cTn id="156" dur="1" fill="hold">
                                          <p:stCondLst>
                                            <p:cond delay="499"/>
                                          </p:stCondLst>
                                        </p:cTn>
                                        <p:tgtEl>
                                          <p:spTgt spid="43"/>
                                        </p:tgtEl>
                                        <p:attrNameLst>
                                          <p:attrName>style.visibility</p:attrName>
                                        </p:attrNameLst>
                                      </p:cBhvr>
                                      <p:to>
                                        <p:strVal val="hidden"/>
                                      </p:to>
                                    </p:set>
                                  </p:childTnLst>
                                </p:cTn>
                              </p:par>
                              <p:par>
                                <p:cTn id="157" presetID="2" presetClass="exit" presetSubtype="4" fill="hold" nodeType="withEffect">
                                  <p:stCondLst>
                                    <p:cond delay="0"/>
                                  </p:stCondLst>
                                  <p:childTnLst>
                                    <p:anim calcmode="lin" valueType="num">
                                      <p:cBhvr additive="base">
                                        <p:cTn id="158" dur="500"/>
                                        <p:tgtEl>
                                          <p:spTgt spid="44"/>
                                        </p:tgtEl>
                                        <p:attrNameLst>
                                          <p:attrName>ppt_x</p:attrName>
                                        </p:attrNameLst>
                                      </p:cBhvr>
                                      <p:tavLst>
                                        <p:tav tm="0">
                                          <p:val>
                                            <p:strVal val="ppt_x"/>
                                          </p:val>
                                        </p:tav>
                                        <p:tav tm="100000">
                                          <p:val>
                                            <p:strVal val="ppt_x"/>
                                          </p:val>
                                        </p:tav>
                                      </p:tavLst>
                                    </p:anim>
                                    <p:anim calcmode="lin" valueType="num">
                                      <p:cBhvr additive="base">
                                        <p:cTn id="159" dur="500"/>
                                        <p:tgtEl>
                                          <p:spTgt spid="44"/>
                                        </p:tgtEl>
                                        <p:attrNameLst>
                                          <p:attrName>ppt_y</p:attrName>
                                        </p:attrNameLst>
                                      </p:cBhvr>
                                      <p:tavLst>
                                        <p:tav tm="0">
                                          <p:val>
                                            <p:strVal val="ppt_y"/>
                                          </p:val>
                                        </p:tav>
                                        <p:tav tm="100000">
                                          <p:val>
                                            <p:strVal val="1+ppt_h/2"/>
                                          </p:val>
                                        </p:tav>
                                      </p:tavLst>
                                    </p:anim>
                                    <p:set>
                                      <p:cBhvr>
                                        <p:cTn id="160"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3" grpId="0" bldLvl="0" animBg="1"/>
      <p:bldP spid="23" grpId="1" animBg="1"/>
      <p:bldP spid="52" grpId="0" bldLvl="0" animBg="1"/>
      <p:bldP spid="52" grpId="1" animBg="1"/>
      <p:bldP spid="23"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482600" y="1310878"/>
            <a:ext cx="1785938" cy="53022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latin typeface="Times New Roman" panose="02020603050405020304" pitchFamily="18" charset="0"/>
                <a:cs typeface="Times New Roman" panose="02020603050405020304" pitchFamily="18" charset="0"/>
              </a:rPr>
              <a:t>哈</a:t>
            </a: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夫曼树： </a:t>
            </a:r>
            <a:endPar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8933" name="AutoShape 5"/>
          <p:cNvSpPr>
            <a:spLocks noChangeArrowheads="1"/>
          </p:cNvSpPr>
          <p:nvPr/>
        </p:nvSpPr>
        <p:spPr bwMode="auto">
          <a:xfrm>
            <a:off x="5220335" y="981313"/>
            <a:ext cx="2667000" cy="609600"/>
          </a:xfrm>
          <a:prstGeom prst="wedgeRoundRectCallout">
            <a:avLst>
              <a:gd name="adj1" fmla="val -81250"/>
              <a:gd name="adj2" fmla="val 145051"/>
              <a:gd name="adj3" fmla="val 16667"/>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nchor="ctr"/>
          <a:lstStyle/>
          <a:p>
            <a:pPr algn="ctr"/>
            <a:r>
              <a:rPr lang="zh-CN" altLang="en-US" sz="2000" b="1">
                <a:solidFill>
                  <a:srgbClr val="000000"/>
                </a:solidFill>
                <a:latin typeface="宋体" panose="02010600030101010101" pitchFamily="2" charset="-122"/>
                <a:ea typeface="宋体" panose="02010600030101010101" pitchFamily="2" charset="-122"/>
                <a:cs typeface="Times New Roman" panose="02020603050405020304" pitchFamily="18" charset="0"/>
              </a:rPr>
              <a:t>哈夫曼树的构造过程</a:t>
            </a:r>
            <a:endParaRPr lang="zh-CN" altLang="en-US" sz="2000" b="1">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5" name="矩形 4"/>
          <p:cNvSpPr/>
          <p:nvPr/>
        </p:nvSpPr>
        <p:spPr>
          <a:xfrm>
            <a:off x="576110" y="836836"/>
            <a:ext cx="286131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哈夫曼编码</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grpSp>
        <p:nvGrpSpPr>
          <p:cNvPr id="8203" name="组合 34"/>
          <p:cNvGrpSpPr/>
          <p:nvPr/>
        </p:nvGrpSpPr>
        <p:grpSpPr>
          <a:xfrm>
            <a:off x="3269933" y="2032000"/>
            <a:ext cx="504825" cy="504825"/>
            <a:chOff x="1006488" y="2036167"/>
            <a:chExt cx="504800" cy="504056"/>
          </a:xfrm>
        </p:grpSpPr>
        <p:sp>
          <p:nvSpPr>
            <p:cNvPr id="821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7" name="文本框 36"/>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3" name="左大括号 2"/>
          <p:cNvSpPr/>
          <p:nvPr/>
        </p:nvSpPr>
        <p:spPr>
          <a:xfrm flipH="1">
            <a:off x="3924300" y="1840865"/>
            <a:ext cx="278130"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11" name="组合 28"/>
          <p:cNvGrpSpPr/>
          <p:nvPr/>
        </p:nvGrpSpPr>
        <p:grpSpPr>
          <a:xfrm>
            <a:off x="4006215" y="4058603"/>
            <a:ext cx="504825" cy="503237"/>
            <a:chOff x="1006488" y="2036167"/>
            <a:chExt cx="504800" cy="504056"/>
          </a:xfrm>
        </p:grpSpPr>
        <p:sp>
          <p:nvSpPr>
            <p:cNvPr id="12"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3" name="文本框 12"/>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6</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29" name="直接连接符 28"/>
          <p:cNvCxnSpPr/>
          <p:nvPr/>
        </p:nvCxnSpPr>
        <p:spPr>
          <a:xfrm flipH="1">
            <a:off x="3862070" y="4554855"/>
            <a:ext cx="349885" cy="443865"/>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32" name="组合 28"/>
          <p:cNvGrpSpPr/>
          <p:nvPr/>
        </p:nvGrpSpPr>
        <p:grpSpPr>
          <a:xfrm>
            <a:off x="3609340" y="4998403"/>
            <a:ext cx="504825" cy="503237"/>
            <a:chOff x="1006488" y="2036167"/>
            <a:chExt cx="504800" cy="504056"/>
          </a:xfrm>
        </p:grpSpPr>
        <p:sp>
          <p:nvSpPr>
            <p:cNvPr id="33"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5" name="文本框 34"/>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6" name="组合 34"/>
          <p:cNvGrpSpPr/>
          <p:nvPr/>
        </p:nvGrpSpPr>
        <p:grpSpPr>
          <a:xfrm>
            <a:off x="4427538" y="4990465"/>
            <a:ext cx="504825" cy="504825"/>
            <a:chOff x="1006488" y="2036167"/>
            <a:chExt cx="504800" cy="504056"/>
          </a:xfrm>
        </p:grpSpPr>
        <p:sp>
          <p:nvSpPr>
            <p:cNvPr id="38"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9" name="文本框 38"/>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cxnSp>
        <p:nvCxnSpPr>
          <p:cNvPr id="41" name="直接连接符 40"/>
          <p:cNvCxnSpPr/>
          <p:nvPr/>
        </p:nvCxnSpPr>
        <p:spPr>
          <a:xfrm>
            <a:off x="4211955" y="4559300"/>
            <a:ext cx="467995" cy="4311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a:stCxn id="47" idx="2"/>
            <a:endCxn id="12" idx="0"/>
          </p:cNvCxnSpPr>
          <p:nvPr/>
        </p:nvCxnSpPr>
        <p:spPr>
          <a:xfrm flipH="1">
            <a:off x="4258945" y="3576320"/>
            <a:ext cx="583565" cy="4826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3" name="直接连接符 42"/>
          <p:cNvCxnSpPr>
            <a:stCxn id="47" idx="2"/>
            <a:endCxn id="6" idx="0"/>
          </p:cNvCxnSpPr>
          <p:nvPr/>
        </p:nvCxnSpPr>
        <p:spPr>
          <a:xfrm>
            <a:off x="4842510" y="3576320"/>
            <a:ext cx="558165" cy="438150"/>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48" name="组合 34"/>
          <p:cNvGrpSpPr/>
          <p:nvPr/>
        </p:nvGrpSpPr>
        <p:grpSpPr>
          <a:xfrm>
            <a:off x="2519998" y="2032000"/>
            <a:ext cx="504825" cy="504825"/>
            <a:chOff x="1006488" y="2036167"/>
            <a:chExt cx="504800" cy="504056"/>
          </a:xfrm>
        </p:grpSpPr>
        <p:sp>
          <p:nvSpPr>
            <p:cNvPr id="50"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51" name="文本框 50"/>
            <p:cNvSpPr txBox="1"/>
            <p:nvPr/>
          </p:nvSpPr>
          <p:spPr>
            <a:xfrm>
              <a:off x="1007123" y="2077379"/>
              <a:ext cx="490831" cy="458406"/>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11</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52" name="左大括号 51"/>
          <p:cNvSpPr/>
          <p:nvPr/>
        </p:nvSpPr>
        <p:spPr>
          <a:xfrm>
            <a:off x="2185670" y="1845310"/>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4" name="组合 28"/>
          <p:cNvGrpSpPr/>
          <p:nvPr/>
        </p:nvGrpSpPr>
        <p:grpSpPr>
          <a:xfrm>
            <a:off x="5147945" y="4014153"/>
            <a:ext cx="504825" cy="503237"/>
            <a:chOff x="1006488" y="2036167"/>
            <a:chExt cx="504800" cy="504056"/>
          </a:xfrm>
        </p:grpSpPr>
        <p:sp>
          <p:nvSpPr>
            <p:cNvPr id="6"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7" name="文本框 6"/>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5</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4" name="组合 28"/>
          <p:cNvGrpSpPr/>
          <p:nvPr/>
        </p:nvGrpSpPr>
        <p:grpSpPr>
          <a:xfrm>
            <a:off x="5149850" y="2276793"/>
            <a:ext cx="504825" cy="503237"/>
            <a:chOff x="1006488" y="2036167"/>
            <a:chExt cx="504800" cy="504056"/>
          </a:xfrm>
        </p:grpSpPr>
        <p:sp>
          <p:nvSpPr>
            <p:cNvPr id="15"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007123" y="2085778"/>
              <a:ext cx="487021" cy="431231"/>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18</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20" name="直接连接符 19"/>
          <p:cNvCxnSpPr/>
          <p:nvPr/>
        </p:nvCxnSpPr>
        <p:spPr>
          <a:xfrm flipH="1">
            <a:off x="4917440" y="2780030"/>
            <a:ext cx="483235" cy="29464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stCxn id="15" idx="4"/>
          </p:cNvCxnSpPr>
          <p:nvPr/>
        </p:nvCxnSpPr>
        <p:spPr>
          <a:xfrm>
            <a:off x="5402580" y="2780030"/>
            <a:ext cx="581660" cy="325120"/>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26" name="组合 28"/>
          <p:cNvGrpSpPr/>
          <p:nvPr/>
        </p:nvGrpSpPr>
        <p:grpSpPr>
          <a:xfrm>
            <a:off x="3270250" y="2033588"/>
            <a:ext cx="504825" cy="503237"/>
            <a:chOff x="1006488" y="2036167"/>
            <a:chExt cx="504800" cy="504056"/>
          </a:xfrm>
        </p:grpSpPr>
        <p:sp>
          <p:nvSpPr>
            <p:cNvPr id="27"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0" name="文本框 29"/>
            <p:cNvSpPr txBox="1"/>
            <p:nvPr/>
          </p:nvSpPr>
          <p:spPr>
            <a:xfrm>
              <a:off x="1007123" y="2085778"/>
              <a:ext cx="487021" cy="431231"/>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18</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sp>
        <p:nvSpPr>
          <p:cNvPr id="34" name="左大括号 33"/>
          <p:cNvSpPr/>
          <p:nvPr/>
        </p:nvSpPr>
        <p:spPr>
          <a:xfrm>
            <a:off x="2844165" y="1840865"/>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文本框 39"/>
          <p:cNvSpPr txBox="1"/>
          <p:nvPr/>
        </p:nvSpPr>
        <p:spPr>
          <a:xfrm>
            <a:off x="409575" y="5773420"/>
            <a:ext cx="8325485" cy="662940"/>
          </a:xfrm>
          <a:prstGeom prst="rect">
            <a:avLst/>
          </a:prstGeom>
          <a:noFill/>
        </p:spPr>
        <p:txBody>
          <a:bodyPr wrap="square" rtlCol="0" anchor="t">
            <a:noAutofit/>
          </a:bodyPr>
          <a:p>
            <a:pPr marL="0" indent="0">
              <a:buFontTx/>
              <a:buNone/>
            </a:pPr>
            <a:r>
              <a:rPr lang="zh-CN" altLang="en-US" sz="1800" b="1" dirty="0">
                <a:solidFill>
                  <a:srgbClr val="FF0000"/>
                </a:solidFill>
                <a:latin typeface="宋体" panose="02010600030101010101" pitchFamily="2" charset="-122"/>
                <a:cs typeface="Times New Roman" panose="02020603050405020304" pitchFamily="18" charset="0"/>
                <a:sym typeface="+mn-ea"/>
              </a:rPr>
              <a:t>当集合中只剩下一个节点算法结束，最后一个节点也就是哈夫曼树的根节点。</a:t>
            </a:r>
            <a:endParaRPr lang="zh-CN" altLang="en-US" sz="1800" b="1" dirty="0">
              <a:solidFill>
                <a:srgbClr val="FF0000"/>
              </a:solidFill>
              <a:latin typeface="宋体" panose="02010600030101010101" pitchFamily="2"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010463 L 0.225694 0.150278 " pathEditMode="relative" rAng="0" ptsTypes="">
                                      <p:cBhvr>
                                        <p:cTn id="6" dur="2000" fill="hold"/>
                                        <p:tgtEl>
                                          <p:spTgt spid="48"/>
                                        </p:tgtEl>
                                        <p:attrNameLst>
                                          <p:attrName>ppt_x</p:attrName>
                                          <p:attrName>ppt_y</p:attrName>
                                        </p:attrNameLst>
                                      </p:cBhvr>
                                      <p:rCtr x="114" y="7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ppt_x"/>
                                          </p:val>
                                        </p:tav>
                                        <p:tav tm="100000">
                                          <p:val>
                                            <p:strVal val="#ppt_x"/>
                                          </p:val>
                                        </p:tav>
                                      </p:tavLst>
                                    </p:anim>
                                    <p:anim calcmode="lin" valueType="num">
                                      <p:cBhvr additive="base">
                                        <p:cTn id="28" dur="500" fill="hold"/>
                                        <p:tgtEl>
                                          <p:spTgt spid="4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nodeType="clickEffect">
                                  <p:stCondLst>
                                    <p:cond delay="0"/>
                                  </p:stCondLst>
                                  <p:childTnLst>
                                    <p:animMotion origin="layout" path="M 0 0 L 0.288125 0.145926 " pathEditMode="relative" rAng="0" ptsTypes="">
                                      <p:cBhvr>
                                        <p:cTn id="44" dur="2000" fill="hold"/>
                                        <p:tgtEl>
                                          <p:spTgt spid="8203"/>
                                        </p:tgtEl>
                                        <p:attrNameLst>
                                          <p:attrName>ppt_x</p:attrName>
                                          <p:attrName>ppt_y</p:attrName>
                                        </p:attrNameLst>
                                      </p:cBhvr>
                                      <p:rCtr x="130" y="68"/>
                                    </p:animMotion>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grpId="0" nodeType="clickEffect">
                                  <p:stCondLst>
                                    <p:cond delay="0"/>
                                  </p:stCondLst>
                                  <p:childTnLst>
                                    <p:anim calcmode="lin" valueType="num">
                                      <p:cBhvr additive="base">
                                        <p:cTn id="62" dur="500"/>
                                        <p:tgtEl>
                                          <p:spTgt spid="52"/>
                                        </p:tgtEl>
                                        <p:attrNameLst>
                                          <p:attrName>ppt_x</p:attrName>
                                        </p:attrNameLst>
                                      </p:cBhvr>
                                      <p:tavLst>
                                        <p:tav tm="0">
                                          <p:val>
                                            <p:strVal val="ppt_x"/>
                                          </p:val>
                                        </p:tav>
                                        <p:tav tm="100000">
                                          <p:val>
                                            <p:strVal val="ppt_x"/>
                                          </p:val>
                                        </p:tav>
                                      </p:tavLst>
                                    </p:anim>
                                    <p:anim calcmode="lin" valueType="num">
                                      <p:cBhvr additive="base">
                                        <p:cTn id="63" dur="500"/>
                                        <p:tgtEl>
                                          <p:spTgt spid="52"/>
                                        </p:tgtEl>
                                        <p:attrNameLst>
                                          <p:attrName>ppt_y</p:attrName>
                                        </p:attrNameLst>
                                      </p:cBhvr>
                                      <p:tavLst>
                                        <p:tav tm="0">
                                          <p:val>
                                            <p:strVal val="ppt_y"/>
                                          </p:val>
                                        </p:tav>
                                        <p:tav tm="100000">
                                          <p:val>
                                            <p:strVal val="1+ppt_h/2"/>
                                          </p:val>
                                        </p:tav>
                                      </p:tavLst>
                                    </p:anim>
                                    <p:set>
                                      <p:cBhvr>
                                        <p:cTn id="64" dur="1" fill="hold">
                                          <p:stCondLst>
                                            <p:cond delay="499"/>
                                          </p:stCondLst>
                                        </p:cTn>
                                        <p:tgtEl>
                                          <p:spTgt spid="5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additive="base">
                                        <p:cTn id="69" dur="500" fill="hold"/>
                                        <p:tgtEl>
                                          <p:spTgt spid="34"/>
                                        </p:tgtEl>
                                        <p:attrNameLst>
                                          <p:attrName>ppt_x</p:attrName>
                                        </p:attrNameLst>
                                      </p:cBhvr>
                                      <p:tavLst>
                                        <p:tav tm="0">
                                          <p:val>
                                            <p:strVal val="#ppt_x"/>
                                          </p:val>
                                        </p:tav>
                                        <p:tav tm="100000">
                                          <p:val>
                                            <p:strVal val="#ppt_x"/>
                                          </p:val>
                                        </p:tav>
                                      </p:tavLst>
                                    </p:anim>
                                    <p:anim calcmode="lin" valueType="num">
                                      <p:cBhvr additive="base">
                                        <p:cTn id="7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ppt_x"/>
                                          </p:val>
                                        </p:tav>
                                        <p:tav tm="100000">
                                          <p:val>
                                            <p:strVal val="#ppt_x"/>
                                          </p:val>
                                        </p:tav>
                                      </p:tavLst>
                                    </p:anim>
                                    <p:anim calcmode="lin" valueType="num">
                                      <p:cBhvr additive="base">
                                        <p:cTn id="7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0"/>
                                        </p:tgtEl>
                                        <p:attrNameLst>
                                          <p:attrName>style.visibility</p:attrName>
                                        </p:attrNameLst>
                                      </p:cBhvr>
                                      <p:to>
                                        <p:strVal val="visible"/>
                                      </p:to>
                                    </p:set>
                                    <p:anim calcmode="lin" valueType="num">
                                      <p:cBhvr additive="base">
                                        <p:cTn id="81" dur="500" fill="hold"/>
                                        <p:tgtEl>
                                          <p:spTgt spid="40"/>
                                        </p:tgtEl>
                                        <p:attrNameLst>
                                          <p:attrName>ppt_x</p:attrName>
                                        </p:attrNameLst>
                                      </p:cBhvr>
                                      <p:tavLst>
                                        <p:tav tm="0">
                                          <p:val>
                                            <p:strVal val="#ppt_x"/>
                                          </p:val>
                                        </p:tav>
                                        <p:tav tm="100000">
                                          <p:val>
                                            <p:strVal val="#ppt_x"/>
                                          </p:val>
                                        </p:tav>
                                      </p:tavLst>
                                    </p:anim>
                                    <p:anim calcmode="lin" valueType="num">
                                      <p:cBhvr additive="base">
                                        <p:cTn id="8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4" grpId="1" animBg="1"/>
      <p:bldP spid="52" grpId="0" animBg="1"/>
      <p:bldP spid="52" grpId="1" animBg="1"/>
      <p:bldP spid="40" grpId="0"/>
      <p:bldP spid="40"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431800" y="1196752"/>
            <a:ext cx="8280400" cy="430887"/>
          </a:xfrm>
          <a:prstGeom prst="rect">
            <a:avLst/>
          </a:prstGeom>
          <a:noFill/>
          <a:ln w="9525">
            <a:noFill/>
            <a:miter lim="800000"/>
          </a:ln>
          <a:effectLst/>
        </p:spPr>
        <p:txBody>
          <a:bodyPr>
            <a:spAutoFit/>
          </a:bodyPr>
          <a:lstStyle/>
          <a:p>
            <a:pPr>
              <a:spcBef>
                <a:spcPct val="50000"/>
              </a:spcBef>
            </a:pPr>
            <a:r>
              <a:rPr lang="zh-CN" altLang="en-US" sz="2200" b="1" dirty="0">
                <a:latin typeface="宋体" panose="02010600030101010101" pitchFamily="2" charset="-122"/>
                <a:ea typeface="宋体" panose="02010600030101010101" pitchFamily="2" charset="-122"/>
                <a:cs typeface="Times New Roman" panose="02020603050405020304" pitchFamily="18" charset="0"/>
              </a:rPr>
              <a:t>构造一棵哈夫曼树的方法如下：</a:t>
            </a:r>
            <a:endParaRPr lang="zh-CN" altLang="en-US" sz="22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63843" name="Text Box 3"/>
          <p:cNvSpPr txBox="1">
            <a:spLocks noChangeArrowheads="1"/>
          </p:cNvSpPr>
          <p:nvPr/>
        </p:nvSpPr>
        <p:spPr bwMode="auto">
          <a:xfrm>
            <a:off x="683568" y="1997839"/>
            <a:ext cx="8135937" cy="3139321"/>
          </a:xfrm>
          <a:prstGeom prst="rect">
            <a:avLst/>
          </a:prstGeom>
          <a:noFill/>
          <a:ln w="9525">
            <a:noFill/>
            <a:miter lim="800000"/>
          </a:ln>
          <a:effectLst/>
        </p:spPr>
        <p:txBody>
          <a:bodyPr>
            <a:spAutoFit/>
          </a:bodyPr>
          <a:lstStyle/>
          <a:p>
            <a:pPr marL="342900" indent="-342900">
              <a:buFontTx/>
              <a:buAutoNum type="circleNumDbPlain"/>
            </a:pPr>
            <a:r>
              <a:rPr lang="en-US" altLang="zh-CN" sz="2200" b="1" dirty="0" smtClean="0">
                <a:latin typeface="宋体" panose="02010600030101010101" pitchFamily="2" charset="-122"/>
                <a:cs typeface="Times New Roman" panose="02020603050405020304" pitchFamily="18" charset="0"/>
              </a:rPr>
              <a:t>Setp1</a:t>
            </a:r>
            <a:r>
              <a:rPr lang="zh-CN" altLang="en-US" sz="2200" b="1" dirty="0">
                <a:latin typeface="宋体" panose="02010600030101010101" pitchFamily="2" charset="-122"/>
                <a:cs typeface="Times New Roman" panose="02020603050405020304" pitchFamily="18" charset="0"/>
              </a:rPr>
              <a:t>：用给定的</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个权值</a:t>
            </a:r>
            <a:r>
              <a:rPr lang="en-US" altLang="zh-CN" sz="2200" b="1" dirty="0">
                <a:latin typeface="宋体" panose="02010600030101010101" pitchFamily="2" charset="-122"/>
                <a:cs typeface="Times New Roman" panose="02020603050405020304" pitchFamily="18" charset="0"/>
              </a:rPr>
              <a:t>{w1,w2,…,</a:t>
            </a:r>
            <a:r>
              <a:rPr lang="en-US" altLang="zh-CN" sz="2200" b="1" dirty="0" err="1">
                <a:latin typeface="宋体" panose="02010600030101010101" pitchFamily="2" charset="-122"/>
                <a:cs typeface="Times New Roman" panose="02020603050405020304" pitchFamily="18" charset="0"/>
              </a:rPr>
              <a:t>wn</a:t>
            </a: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构造</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棵只有根结点的二叉树，得到一个由</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个元素构成的二叉树集合； </a:t>
            </a:r>
            <a:endParaRPr lang="zh-CN" altLang="en-US" sz="2200" b="1" dirty="0">
              <a:latin typeface="宋体" panose="02010600030101010101" pitchFamily="2" charset="-122"/>
              <a:cs typeface="Times New Roman" panose="02020603050405020304" pitchFamily="18" charset="0"/>
            </a:endParaRPr>
          </a:p>
          <a:p>
            <a:pPr marL="342900" indent="-342900">
              <a:buFontTx/>
              <a:buAutoNum type="circleNumDbPlain"/>
            </a:pPr>
            <a:r>
              <a:rPr lang="en-US" altLang="zh-CN" sz="2200" b="1" dirty="0">
                <a:latin typeface="宋体" panose="02010600030101010101" pitchFamily="2" charset="-122"/>
                <a:cs typeface="Times New Roman" panose="02020603050405020304" pitchFamily="18" charset="0"/>
              </a:rPr>
              <a:t>Setp2</a:t>
            </a:r>
            <a:r>
              <a:rPr lang="zh-CN" altLang="en-US" sz="2200" b="1" dirty="0">
                <a:latin typeface="宋体" panose="02010600030101010101" pitchFamily="2" charset="-122"/>
                <a:cs typeface="Times New Roman" panose="02020603050405020304" pitchFamily="18" charset="0"/>
              </a:rPr>
              <a:t>：从二叉树集合中选取根结点的权值最小的和次小的两棵二叉树，当做新的二叉树的左右子树去构造新的二叉树，它的根结点权值是左右两个子树的根结点权值之和。</a:t>
            </a:r>
            <a:endParaRPr lang="zh-CN" altLang="en-US" sz="2200" b="1" dirty="0">
              <a:latin typeface="宋体" panose="02010600030101010101" pitchFamily="2" charset="-122"/>
              <a:cs typeface="Times New Roman" panose="02020603050405020304" pitchFamily="18" charset="0"/>
            </a:endParaRPr>
          </a:p>
          <a:p>
            <a:pPr marL="342900" indent="-342900">
              <a:buFontTx/>
              <a:buAutoNum type="circleNumDbPlain"/>
            </a:pPr>
            <a:r>
              <a:rPr lang="en-US" altLang="zh-CN" sz="2200" b="1" dirty="0">
                <a:latin typeface="宋体" panose="02010600030101010101" pitchFamily="2" charset="-122"/>
                <a:cs typeface="Times New Roman" panose="02020603050405020304" pitchFamily="18" charset="0"/>
              </a:rPr>
              <a:t>Setp3</a:t>
            </a:r>
            <a:r>
              <a:rPr lang="zh-CN" altLang="en-US" sz="2200" b="1" dirty="0">
                <a:latin typeface="宋体" panose="02010600030101010101" pitchFamily="2" charset="-122"/>
                <a:cs typeface="Times New Roman" panose="02020603050405020304" pitchFamily="18" charset="0"/>
              </a:rPr>
              <a:t>：在二叉树集合中删除刚才选出的那两棵二叉树，将新构造的二叉树加入到二叉树集合中。</a:t>
            </a:r>
            <a:endParaRPr lang="zh-CN" altLang="en-US" sz="2200" b="1" dirty="0">
              <a:latin typeface="宋体" panose="02010600030101010101" pitchFamily="2" charset="-122"/>
              <a:cs typeface="Times New Roman" panose="02020603050405020304" pitchFamily="18" charset="0"/>
            </a:endParaRPr>
          </a:p>
          <a:p>
            <a:pPr marL="342900" indent="-342900">
              <a:buFontTx/>
              <a:buAutoNum type="circleNumDbPlain"/>
            </a:pPr>
            <a:r>
              <a:rPr lang="en-US" altLang="zh-CN" sz="2200" b="1" dirty="0">
                <a:latin typeface="宋体" panose="02010600030101010101" pitchFamily="2" charset="-122"/>
                <a:cs typeface="Times New Roman" panose="02020603050405020304" pitchFamily="18" charset="0"/>
              </a:rPr>
              <a:t>Setp4</a:t>
            </a:r>
            <a:r>
              <a:rPr lang="zh-CN" altLang="en-US" sz="2200" b="1" dirty="0">
                <a:latin typeface="宋体" panose="02010600030101010101" pitchFamily="2" charset="-122"/>
                <a:cs typeface="Times New Roman" panose="02020603050405020304" pitchFamily="18" charset="0"/>
              </a:rPr>
              <a:t>：重复步骤</a:t>
            </a:r>
            <a:r>
              <a:rPr lang="en-US" altLang="zh-CN" sz="2200" b="1" dirty="0">
                <a:latin typeface="宋体" panose="02010600030101010101" pitchFamily="2" charset="-122"/>
                <a:cs typeface="Times New Roman" panose="02020603050405020304" pitchFamily="18" charset="0"/>
              </a:rPr>
              <a:t>Setp2</a:t>
            </a:r>
            <a:r>
              <a:rPr lang="zh-CN" altLang="en-US" sz="2200" b="1" dirty="0">
                <a:latin typeface="宋体" panose="02010600030101010101" pitchFamily="2" charset="-122"/>
                <a:cs typeface="Times New Roman" panose="02020603050405020304" pitchFamily="18" charset="0"/>
              </a:rPr>
              <a:t>和</a:t>
            </a:r>
            <a:r>
              <a:rPr lang="en-US" altLang="zh-CN" sz="2200" b="1" dirty="0">
                <a:latin typeface="宋体" panose="02010600030101010101" pitchFamily="2" charset="-122"/>
                <a:cs typeface="Times New Roman" panose="02020603050405020304" pitchFamily="18" charset="0"/>
              </a:rPr>
              <a:t>Setp3</a:t>
            </a:r>
            <a:r>
              <a:rPr lang="zh-CN" altLang="en-US" sz="2200" b="1" dirty="0">
                <a:latin typeface="宋体" panose="02010600030101010101" pitchFamily="2" charset="-122"/>
                <a:cs typeface="Times New Roman" panose="02020603050405020304" pitchFamily="18" charset="0"/>
              </a:rPr>
              <a:t>，当二叉树集合中只剩下一棵二叉树时，这棵二叉树就是哈夫曼树。</a:t>
            </a:r>
            <a:endParaRPr lang="zh-CN" altLang="en-US" sz="2200" b="1" dirty="0">
              <a:latin typeface="宋体" panose="02010600030101010101" pitchFamily="2" charset="-122"/>
              <a:cs typeface="Times New Roman" panose="02020603050405020304" pitchFamily="18" charset="0"/>
            </a:endParaRPr>
          </a:p>
        </p:txBody>
      </p:sp>
      <p:sp>
        <p:nvSpPr>
          <p:cNvPr id="2" name="文本框 1"/>
          <p:cNvSpPr txBox="1"/>
          <p:nvPr/>
        </p:nvSpPr>
        <p:spPr>
          <a:xfrm>
            <a:off x="683260" y="5229225"/>
            <a:ext cx="7503160" cy="730885"/>
          </a:xfrm>
          <a:prstGeom prst="rect">
            <a:avLst/>
          </a:prstGeom>
          <a:noFill/>
        </p:spPr>
        <p:txBody>
          <a:bodyPr wrap="square" rtlCol="0" anchor="t">
            <a:noAutofit/>
          </a:bodyPr>
          <a:p>
            <a:pPr marL="0" indent="0">
              <a:buFontTx/>
              <a:buNone/>
            </a:pPr>
            <a:r>
              <a:rPr lang="zh-CN" altLang="en-US" sz="2200" b="1" dirty="0">
                <a:solidFill>
                  <a:srgbClr val="FF0000"/>
                </a:solidFill>
                <a:latin typeface="宋体" panose="02010600030101010101" pitchFamily="2" charset="-122"/>
                <a:cs typeface="Times New Roman" panose="02020603050405020304" pitchFamily="18" charset="0"/>
                <a:sym typeface="+mn-ea"/>
              </a:rPr>
              <a:t>思考：根据理论，如何具体实现各个步骤，实现构建哈夫曼树的算法？</a:t>
            </a:r>
            <a:endParaRPr lang="zh-CN" altLang="en-US" sz="2200" b="1" dirty="0">
              <a:solidFill>
                <a:srgbClr val="FF0000"/>
              </a:solidFill>
              <a:latin typeface="宋体" panose="02010600030101010101" pitchFamily="2"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4" name="Text Box 4"/>
          <p:cNvSpPr txBox="1">
            <a:spLocks noChangeArrowheads="1"/>
          </p:cNvSpPr>
          <p:nvPr/>
        </p:nvSpPr>
        <p:spPr bwMode="auto">
          <a:xfrm>
            <a:off x="323965" y="1628976"/>
            <a:ext cx="8147050" cy="130873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nSpc>
                <a:spcPct val="110000"/>
              </a:lnSpc>
              <a:spcBef>
                <a:spcPct val="50000"/>
              </a:spcBef>
            </a:pPr>
            <a:r>
              <a:rPr kumimoji="1" lang="zh-CN" altLang="en-US" sz="2400" b="1">
                <a:solidFill>
                  <a:schemeClr val="tx2"/>
                </a:solidFill>
                <a:latin typeface="华文中宋" panose="02010600040101010101" pitchFamily="2" charset="-122"/>
                <a:ea typeface="华文中宋" panose="02010600040101010101" pitchFamily="2" charset="-122"/>
                <a:cs typeface="Times New Roman" panose="02020603050405020304" pitchFamily="18" charset="0"/>
              </a:rPr>
              <a:t>注意到哈夫曼树在实现过程中，需要频繁的找到最小值，然后取出，然后再插入集合，再完成筛选最小值。什么数据结构能满足上述要求？</a:t>
            </a:r>
            <a:endParaRPr kumimoji="1" lang="zh-CN" altLang="en-US" sz="2400" b="1">
              <a:solidFill>
                <a:schemeClr val="tx2"/>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3" name="文本框 2"/>
          <p:cNvSpPr txBox="1"/>
          <p:nvPr/>
        </p:nvSpPr>
        <p:spPr>
          <a:xfrm>
            <a:off x="827723" y="3428683"/>
            <a:ext cx="8010525" cy="646113"/>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堆：是一直非线性的数据结构，其结构与完全二叉树类似，但堆有显著</a:t>
            </a:r>
            <a:endParaRPr kumimoji="0" lang="en-US" altLang="zh-CN" kern="1200" cap="none" spc="0" normalizeH="0" baseline="0" noProof="0">
              <a:solidFill>
                <a:schemeClr val="tx2"/>
              </a:solidFill>
              <a:latin typeface="+mj-ea"/>
              <a:ea typeface="+mj-ea"/>
              <a:cs typeface="Times New Roman" panose="02020603050405020304" pitchFamily="18" charset="0"/>
            </a:endParaRPr>
          </a:p>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    </a:t>
            </a:r>
            <a:r>
              <a:rPr kumimoji="0" lang="zh-CN" altLang="en-US" kern="1200" cap="none" spc="0" normalizeH="0" baseline="0" noProof="0">
                <a:solidFill>
                  <a:schemeClr val="tx2"/>
                </a:solidFill>
                <a:latin typeface="+mj-ea"/>
                <a:ea typeface="+mj-ea"/>
                <a:cs typeface="Times New Roman" panose="02020603050405020304" pitchFamily="18" charset="0"/>
              </a:rPr>
              <a:t>的特点</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22" name="文本框 21"/>
          <p:cNvSpPr txBox="1"/>
          <p:nvPr/>
        </p:nvSpPr>
        <p:spPr>
          <a:xfrm>
            <a:off x="251143" y="5445760"/>
            <a:ext cx="8010525" cy="646113"/>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     对于二叉堆，又可以根据其节点的值比父节点大或比父节点值小来分成大顶堆和小顶堆。</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pic>
        <p:nvPicPr>
          <p:cNvPr id="6153" name="图片 14"/>
          <p:cNvPicPr>
            <a:picLocks noChangeAspect="1"/>
          </p:cNvPicPr>
          <p:nvPr/>
        </p:nvPicPr>
        <p:blipFill>
          <a:blip r:embed="rId1"/>
          <a:stretch>
            <a:fillRect/>
          </a:stretch>
        </p:blipFill>
        <p:spPr>
          <a:xfrm>
            <a:off x="6306185" y="4825683"/>
            <a:ext cx="723900" cy="657225"/>
          </a:xfrm>
          <a:prstGeom prst="rect">
            <a:avLst/>
          </a:prstGeom>
          <a:noFill/>
          <a:ln w="9525">
            <a:noFill/>
          </a:ln>
        </p:spPr>
      </p:pic>
      <p:sp>
        <p:nvSpPr>
          <p:cNvPr id="6154" name="云形标注 17"/>
          <p:cNvSpPr/>
          <p:nvPr/>
        </p:nvSpPr>
        <p:spPr>
          <a:xfrm>
            <a:off x="6798310" y="4028758"/>
            <a:ext cx="1296988" cy="854075"/>
          </a:xfrm>
          <a:prstGeom prst="cloudCallout">
            <a:avLst>
              <a:gd name="adj1" fmla="val -20833"/>
              <a:gd name="adj2" fmla="val 62500"/>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6155" name="文本框 20"/>
          <p:cNvSpPr txBox="1"/>
          <p:nvPr/>
        </p:nvSpPr>
        <p:spPr>
          <a:xfrm>
            <a:off x="6901498" y="4203383"/>
            <a:ext cx="11938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400" b="1" dirty="0">
                <a:solidFill>
                  <a:schemeClr val="tx1"/>
                </a:solidFill>
                <a:ea typeface="宋体" panose="02010600030101010101" pitchFamily="2" charset="-122"/>
                <a:cs typeface="Times New Roman" panose="02020603050405020304" pitchFamily="18" charset="0"/>
              </a:rPr>
              <a:t>堆和二叉树有点雷同！</a:t>
            </a:r>
            <a:endParaRPr lang="zh-CN" altLang="en-US" sz="1400" b="1" dirty="0">
              <a:solidFill>
                <a:schemeClr val="tx1"/>
              </a:solidFill>
              <a:ea typeface="宋体" panose="02010600030101010101" pitchFamily="2" charset="-122"/>
              <a:cs typeface="Times New Roman" panose="02020603050405020304" pitchFamily="18" charset="0"/>
            </a:endParaRPr>
          </a:p>
        </p:txBody>
      </p:sp>
      <p:sp>
        <p:nvSpPr>
          <p:cNvPr id="19" name="文本框 18"/>
          <p:cNvSpPr txBox="1"/>
          <p:nvPr/>
        </p:nvSpPr>
        <p:spPr>
          <a:xfrm>
            <a:off x="827723" y="4055745"/>
            <a:ext cx="5478463" cy="923925"/>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rgbClr val="FF0000"/>
                </a:solidFill>
                <a:latin typeface="+mj-ea"/>
                <a:ea typeface="+mj-ea"/>
                <a:cs typeface="Times New Roman" panose="02020603050405020304" pitchFamily="18" charset="0"/>
              </a:rPr>
              <a:t>①其子节点值大于或小于其父节点的值（根节点最大</a:t>
            </a:r>
            <a:r>
              <a:rPr kumimoji="0" lang="en-US" altLang="zh-CN" kern="1200" cap="none" spc="0" normalizeH="0" baseline="0" noProof="0">
                <a:solidFill>
                  <a:srgbClr val="FF0000"/>
                </a:solidFill>
                <a:latin typeface="+mj-ea"/>
                <a:ea typeface="+mj-ea"/>
                <a:cs typeface="Times New Roman" panose="02020603050405020304" pitchFamily="18" charset="0"/>
              </a:rPr>
              <a:t>           </a:t>
            </a:r>
            <a:r>
              <a:rPr kumimoji="0" lang="zh-CN" altLang="en-US" kern="1200" cap="none" spc="0" normalizeH="0" baseline="0" noProof="0">
                <a:solidFill>
                  <a:srgbClr val="FF0000"/>
                </a:solidFill>
                <a:latin typeface="+mj-ea"/>
                <a:ea typeface="+mj-ea"/>
                <a:cs typeface="Times New Roman" panose="02020603050405020304" pitchFamily="18" charset="0"/>
              </a:rPr>
              <a:t>或最小）</a:t>
            </a:r>
            <a:endParaRPr kumimoji="0" lang="en-US" altLang="zh-CN" kern="1200" cap="none" spc="0" normalizeH="0" baseline="0" noProof="0">
              <a:solidFill>
                <a:srgbClr val="FF0000"/>
              </a:solidFill>
              <a:latin typeface="+mj-ea"/>
              <a:ea typeface="+mj-ea"/>
              <a:cs typeface="Times New Roman" panose="02020603050405020304" pitchFamily="18" charset="0"/>
            </a:endParaRPr>
          </a:p>
          <a:p>
            <a:pPr marR="0" defTabSz="914400">
              <a:buClrTx/>
              <a:buSzTx/>
              <a:buFontTx/>
              <a:buNone/>
              <a:defRPr/>
            </a:pPr>
            <a:r>
              <a:rPr kumimoji="0" lang="zh-CN" altLang="en-US" kern="1200" cap="none" spc="0" normalizeH="0" baseline="0" noProof="0">
                <a:solidFill>
                  <a:srgbClr val="FF0000"/>
                </a:solidFill>
                <a:latin typeface="+mj-ea"/>
                <a:ea typeface="+mj-ea"/>
                <a:cs typeface="Times New Roman" panose="02020603050405020304" pitchFamily="18" charset="0"/>
              </a:rPr>
              <a:t>②堆总是一颗完全二叉树</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5" name="矩形 4"/>
          <p:cNvSpPr/>
          <p:nvPr/>
        </p:nvSpPr>
        <p:spPr>
          <a:xfrm>
            <a:off x="37195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55"/>
                                        </p:tgtEl>
                                        <p:attrNameLst>
                                          <p:attrName>style.visibility</p:attrName>
                                        </p:attrNameLst>
                                      </p:cBhvr>
                                      <p:to>
                                        <p:strVal val="visible"/>
                                      </p:to>
                                    </p:set>
                                    <p:anim calcmode="lin" valueType="num">
                                      <p:cBhvr additive="base">
                                        <p:cTn id="15" dur="500" fill="hold"/>
                                        <p:tgtEl>
                                          <p:spTgt spid="6155"/>
                                        </p:tgtEl>
                                        <p:attrNameLst>
                                          <p:attrName>ppt_x</p:attrName>
                                        </p:attrNameLst>
                                      </p:cBhvr>
                                      <p:tavLst>
                                        <p:tav tm="0">
                                          <p:val>
                                            <p:strVal val="#ppt_x"/>
                                          </p:val>
                                        </p:tav>
                                        <p:tav tm="100000">
                                          <p:val>
                                            <p:strVal val="#ppt_x"/>
                                          </p:val>
                                        </p:tav>
                                      </p:tavLst>
                                    </p:anim>
                                    <p:anim calcmode="lin" valueType="num">
                                      <p:cBhvr additive="base">
                                        <p:cTn id="16" dur="500" fill="hold"/>
                                        <p:tgtEl>
                                          <p:spTgt spid="615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54"/>
                                        </p:tgtEl>
                                        <p:attrNameLst>
                                          <p:attrName>style.visibility</p:attrName>
                                        </p:attrNameLst>
                                      </p:cBhvr>
                                      <p:to>
                                        <p:strVal val="visible"/>
                                      </p:to>
                                    </p:set>
                                    <p:anim calcmode="lin" valueType="num">
                                      <p:cBhvr additive="base">
                                        <p:cTn id="19" dur="500" fill="hold"/>
                                        <p:tgtEl>
                                          <p:spTgt spid="6154"/>
                                        </p:tgtEl>
                                        <p:attrNameLst>
                                          <p:attrName>ppt_x</p:attrName>
                                        </p:attrNameLst>
                                      </p:cBhvr>
                                      <p:tavLst>
                                        <p:tav tm="0">
                                          <p:val>
                                            <p:strVal val="#ppt_x"/>
                                          </p:val>
                                        </p:tav>
                                        <p:tav tm="100000">
                                          <p:val>
                                            <p:strVal val="#ppt_x"/>
                                          </p:val>
                                        </p:tav>
                                      </p:tavLst>
                                    </p:anim>
                                    <p:anim calcmode="lin" valueType="num">
                                      <p:cBhvr additive="base">
                                        <p:cTn id="20" dur="500" fill="hold"/>
                                        <p:tgtEl>
                                          <p:spTgt spid="615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53"/>
                                        </p:tgtEl>
                                        <p:attrNameLst>
                                          <p:attrName>style.visibility</p:attrName>
                                        </p:attrNameLst>
                                      </p:cBhvr>
                                      <p:to>
                                        <p:strVal val="visible"/>
                                      </p:to>
                                    </p:set>
                                    <p:anim calcmode="lin" valueType="num">
                                      <p:cBhvr additive="base">
                                        <p:cTn id="23" dur="500" fill="hold"/>
                                        <p:tgtEl>
                                          <p:spTgt spid="6153"/>
                                        </p:tgtEl>
                                        <p:attrNameLst>
                                          <p:attrName>ppt_x</p:attrName>
                                        </p:attrNameLst>
                                      </p:cBhvr>
                                      <p:tavLst>
                                        <p:tav tm="0">
                                          <p:val>
                                            <p:strVal val="#ppt_x"/>
                                          </p:val>
                                        </p:tav>
                                        <p:tav tm="100000">
                                          <p:val>
                                            <p:strVal val="#ppt_x"/>
                                          </p:val>
                                        </p:tav>
                                      </p:tavLst>
                                    </p:anim>
                                    <p:anim calcmode="lin" valueType="num">
                                      <p:cBhvr additive="base">
                                        <p:cTn id="24" dur="500" fill="hold"/>
                                        <p:tgtEl>
                                          <p:spTgt spid="615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P spid="6155" grpId="0"/>
      <p:bldP spid="6154" grpId="0" animBg="1"/>
      <p:bldP spid="22" grpId="0"/>
      <p:bldP spid="3" grpId="1"/>
      <p:bldP spid="19" grpId="1"/>
      <p:bldP spid="6155" grpId="1"/>
      <p:bldP spid="6154" grpId="1" animBg="1"/>
      <p:bldP spid="2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0" y="13407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panose="02020603050405020304" pitchFamily="18" charset="0"/>
              <a:buNone/>
            </a:pPr>
            <a:endParaRPr lang="zh-CN" altLang="en-US">
              <a:latin typeface="Times New Roman" panose="02020603050405020304" pitchFamily="18" charset="0"/>
              <a:cs typeface="Times New Roman" panose="02020603050405020304" pitchFamily="18" charset="0"/>
            </a:endParaRPr>
          </a:p>
        </p:txBody>
      </p:sp>
      <p:sp>
        <p:nvSpPr>
          <p:cNvPr id="11" name="Freeform 6"/>
          <p:cNvSpPr/>
          <p:nvPr/>
        </p:nvSpPr>
        <p:spPr bwMode="auto">
          <a:xfrm>
            <a:off x="105924" y="14300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 name="Freeform 7"/>
          <p:cNvSpPr>
            <a:spLocks noEditPoints="1"/>
          </p:cNvSpPr>
          <p:nvPr/>
        </p:nvSpPr>
        <p:spPr bwMode="auto">
          <a:xfrm>
            <a:off x="566515" y="17870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 name="Freeform 8"/>
          <p:cNvSpPr>
            <a:spLocks noEditPoints="1"/>
          </p:cNvSpPr>
          <p:nvPr/>
        </p:nvSpPr>
        <p:spPr bwMode="auto">
          <a:xfrm>
            <a:off x="595079" y="13514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 name="Freeform 24"/>
          <p:cNvSpPr/>
          <p:nvPr>
            <p:custDataLst>
              <p:tags r:id="rId1"/>
            </p:custDataLst>
          </p:nvPr>
        </p:nvSpPr>
        <p:spPr bwMode="auto">
          <a:xfrm>
            <a:off x="4660081" y="305306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5" name="Freeform 26"/>
          <p:cNvSpPr/>
          <p:nvPr>
            <p:custDataLst>
              <p:tags r:id="rId2"/>
            </p:custDataLst>
          </p:nvPr>
        </p:nvSpPr>
        <p:spPr bwMode="auto">
          <a:xfrm>
            <a:off x="4660081" y="387396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6" name="Freeform 27">
            <a:hlinkClick r:id="rId3" action="ppaction://hlinksldjump"/>
          </p:cNvPr>
          <p:cNvSpPr/>
          <p:nvPr>
            <p:custDataLst>
              <p:tags r:id="rId4"/>
            </p:custDataLst>
          </p:nvPr>
        </p:nvSpPr>
        <p:spPr bwMode="auto">
          <a:xfrm>
            <a:off x="4075713" y="470911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7" name="Freeform 28"/>
          <p:cNvSpPr/>
          <p:nvPr>
            <p:custDataLst>
              <p:tags r:id="rId5"/>
            </p:custDataLst>
          </p:nvPr>
        </p:nvSpPr>
        <p:spPr bwMode="auto">
          <a:xfrm>
            <a:off x="4660081" y="470911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9" name="TextBox 47"/>
          <p:cNvSpPr txBox="1"/>
          <p:nvPr>
            <p:custDataLst>
              <p:tags r:id="rId6"/>
            </p:custDataLst>
          </p:nvPr>
        </p:nvSpPr>
        <p:spPr>
          <a:xfrm>
            <a:off x="4784388" y="310164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4.1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贪心法概述</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TextBox 48"/>
          <p:cNvSpPr txBox="1"/>
          <p:nvPr>
            <p:custDataLst>
              <p:tags r:id="rId7"/>
            </p:custDataLst>
          </p:nvPr>
        </p:nvSpPr>
        <p:spPr>
          <a:xfrm>
            <a:off x="4784388" y="3967185"/>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cs typeface="Times New Roman" panose="02020603050405020304" pitchFamily="18" charset="0"/>
              </a:rPr>
              <a:t>4.2 </a:t>
            </a:r>
            <a:r>
              <a:rPr lang="zh-CN" altLang="en-US" sz="2200" dirty="0">
                <a:solidFill>
                  <a:schemeClr val="tx2">
                    <a:lumMod val="75000"/>
                    <a:lumOff val="25000"/>
                  </a:schemeClr>
                </a:solidFill>
                <a:cs typeface="Times New Roman" panose="02020603050405020304" pitchFamily="18" charset="0"/>
              </a:rPr>
              <a:t>贪心法的应用</a:t>
            </a:r>
            <a:endParaRPr lang="zh-CN" altLang="en-US" sz="2200" dirty="0">
              <a:solidFill>
                <a:schemeClr val="tx2">
                  <a:lumMod val="75000"/>
                  <a:lumOff val="25000"/>
                </a:schemeClr>
              </a:solidFill>
              <a:cs typeface="Times New Roman" panose="02020603050405020304" pitchFamily="18" charset="0"/>
            </a:endParaRPr>
          </a:p>
        </p:txBody>
      </p:sp>
      <p:sp>
        <p:nvSpPr>
          <p:cNvPr id="21" name="TextBox 49"/>
          <p:cNvSpPr txBox="1"/>
          <p:nvPr>
            <p:custDataLst>
              <p:tags r:id="rId8"/>
            </p:custDataLst>
          </p:nvPr>
        </p:nvSpPr>
        <p:spPr>
          <a:xfrm>
            <a:off x="4784388" y="4753384"/>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cs typeface="Times New Roman" panose="02020603050405020304" pitchFamily="18" charset="0"/>
              </a:rPr>
              <a:t>4.3 </a:t>
            </a:r>
            <a:r>
              <a:rPr lang="zh-CN" altLang="en-US" sz="2200" dirty="0">
                <a:solidFill>
                  <a:schemeClr val="tx2">
                    <a:lumMod val="75000"/>
                    <a:lumOff val="25000"/>
                  </a:schemeClr>
                </a:solidFill>
                <a:cs typeface="Times New Roman" panose="02020603050405020304" pitchFamily="18" charset="0"/>
              </a:rPr>
              <a:t>贪心法分析与设计</a:t>
            </a:r>
            <a:endParaRPr lang="zh-CN" altLang="en-US" sz="2200" dirty="0">
              <a:solidFill>
                <a:schemeClr val="tx2">
                  <a:lumMod val="75000"/>
                  <a:lumOff val="25000"/>
                </a:schemeClr>
              </a:solidFill>
              <a:cs typeface="Times New Roman" panose="02020603050405020304" pitchFamily="18" charset="0"/>
            </a:endParaRPr>
          </a:p>
        </p:txBody>
      </p:sp>
      <p:pic>
        <p:nvPicPr>
          <p:cNvPr id="23"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89" y="27104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4" name="Freeform 41"/>
          <p:cNvSpPr>
            <a:spLocks noEditPoints="1"/>
          </p:cNvSpPr>
          <p:nvPr>
            <p:custDataLst>
              <p:tags r:id="rId10"/>
            </p:custDataLst>
          </p:nvPr>
        </p:nvSpPr>
        <p:spPr bwMode="auto">
          <a:xfrm>
            <a:off x="4161356" y="315814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25" name="Freeform 47"/>
          <p:cNvSpPr>
            <a:spLocks noEditPoints="1"/>
          </p:cNvSpPr>
          <p:nvPr>
            <p:custDataLst>
              <p:tags r:id="rId11"/>
            </p:custDataLst>
          </p:nvPr>
        </p:nvSpPr>
        <p:spPr bwMode="auto">
          <a:xfrm>
            <a:off x="4213508" y="396718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26" name="Freeform 49"/>
          <p:cNvSpPr>
            <a:spLocks noEditPoints="1"/>
          </p:cNvSpPr>
          <p:nvPr>
            <p:custDataLst>
              <p:tags r:id="rId12"/>
            </p:custDataLst>
          </p:nvPr>
        </p:nvSpPr>
        <p:spPr bwMode="auto">
          <a:xfrm>
            <a:off x="4177291" y="480471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pic>
        <p:nvPicPr>
          <p:cNvPr id="27" name="图片 26"/>
          <p:cNvPicPr>
            <a:picLocks noChangeAspect="1"/>
          </p:cNvPicPr>
          <p:nvPr>
            <p:custDataLst>
              <p:tags r:id="rId13"/>
            </p:custDataLst>
          </p:nvPr>
        </p:nvPicPr>
        <p:blipFill>
          <a:blip r:embed="rId14"/>
          <a:stretch>
            <a:fillRect/>
          </a:stretch>
        </p:blipFill>
        <p:spPr>
          <a:xfrm>
            <a:off x="3896498" y="4694702"/>
            <a:ext cx="558000" cy="562768"/>
          </a:xfrm>
          <a:prstGeom prst="rect">
            <a:avLst/>
          </a:prstGeom>
        </p:spPr>
      </p:pic>
      <p:pic>
        <p:nvPicPr>
          <p:cNvPr id="28" name="图片 27"/>
          <p:cNvPicPr>
            <a:picLocks noChangeAspect="1"/>
          </p:cNvPicPr>
          <p:nvPr>
            <p:custDataLst>
              <p:tags r:id="rId15"/>
            </p:custDataLst>
          </p:nvPr>
        </p:nvPicPr>
        <p:blipFill>
          <a:blip r:embed="rId16"/>
          <a:stretch>
            <a:fillRect/>
          </a:stretch>
        </p:blipFill>
        <p:spPr>
          <a:xfrm>
            <a:off x="3872355" y="3862746"/>
            <a:ext cx="558000" cy="558000"/>
          </a:xfrm>
          <a:prstGeom prst="rect">
            <a:avLst/>
          </a:prstGeom>
        </p:spPr>
      </p:pic>
      <p:pic>
        <p:nvPicPr>
          <p:cNvPr id="29" name="图片 28"/>
          <p:cNvPicPr>
            <a:picLocks noChangeAspect="1"/>
          </p:cNvPicPr>
          <p:nvPr>
            <p:custDataLst>
              <p:tags r:id="rId17"/>
            </p:custDataLst>
          </p:nvPr>
        </p:nvPicPr>
        <p:blipFill>
          <a:blip r:embed="rId18"/>
          <a:stretch>
            <a:fillRect/>
          </a:stretch>
        </p:blipFill>
        <p:spPr>
          <a:xfrm>
            <a:off x="3885235" y="3053068"/>
            <a:ext cx="558000" cy="5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755650" y="2781300"/>
            <a:ext cx="801052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假设给定数据元素</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nvGrpSpPr>
          <p:cNvPr id="8197" name="组合 2"/>
          <p:cNvGrpSpPr/>
          <p:nvPr/>
        </p:nvGrpSpPr>
        <p:grpSpPr>
          <a:xfrm>
            <a:off x="1006475" y="2036763"/>
            <a:ext cx="504825" cy="503237"/>
            <a:chOff x="1006488" y="2036167"/>
            <a:chExt cx="504800" cy="504056"/>
          </a:xfrm>
        </p:grpSpPr>
        <p:sp>
          <p:nvSpPr>
            <p:cNvPr id="822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1</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198" name="组合 17"/>
          <p:cNvGrpSpPr/>
          <p:nvPr/>
        </p:nvGrpSpPr>
        <p:grpSpPr>
          <a:xfrm>
            <a:off x="5808663" y="2032000"/>
            <a:ext cx="504825" cy="504825"/>
            <a:chOff x="1006488" y="2036167"/>
            <a:chExt cx="504800" cy="504056"/>
          </a:xfrm>
        </p:grpSpPr>
        <p:sp>
          <p:nvSpPr>
            <p:cNvPr id="8225" name="椭圆 1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0" name="文本框 19"/>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8</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199" name="组合 21"/>
          <p:cNvGrpSpPr/>
          <p:nvPr/>
        </p:nvGrpSpPr>
        <p:grpSpPr>
          <a:xfrm>
            <a:off x="1787525" y="2039938"/>
            <a:ext cx="504825" cy="503237"/>
            <a:chOff x="1006488" y="2036167"/>
            <a:chExt cx="504800" cy="504056"/>
          </a:xfrm>
        </p:grpSpPr>
        <p:sp>
          <p:nvSpPr>
            <p:cNvPr id="8223"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4" name="文本框 23"/>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3</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0" name="组合 24"/>
          <p:cNvGrpSpPr/>
          <p:nvPr/>
        </p:nvGrpSpPr>
        <p:grpSpPr>
          <a:xfrm>
            <a:off x="2598738" y="2032000"/>
            <a:ext cx="504825" cy="504825"/>
            <a:chOff x="1006488" y="2036167"/>
            <a:chExt cx="504800" cy="504056"/>
          </a:xfrm>
        </p:grpSpPr>
        <p:sp>
          <p:nvSpPr>
            <p:cNvPr id="8221"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8" name="文本框 27"/>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4</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1" name="组合 28"/>
          <p:cNvGrpSpPr/>
          <p:nvPr/>
        </p:nvGrpSpPr>
        <p:grpSpPr>
          <a:xfrm>
            <a:off x="3378200" y="2039938"/>
            <a:ext cx="504825" cy="503237"/>
            <a:chOff x="1006488" y="2036167"/>
            <a:chExt cx="504800" cy="504056"/>
          </a:xfrm>
        </p:grpSpPr>
        <p:sp>
          <p:nvSpPr>
            <p:cNvPr id="8219"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1" name="文本框 30"/>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2</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2" name="组合 31"/>
          <p:cNvGrpSpPr/>
          <p:nvPr/>
        </p:nvGrpSpPr>
        <p:grpSpPr>
          <a:xfrm>
            <a:off x="4252913" y="2032000"/>
            <a:ext cx="504825" cy="504825"/>
            <a:chOff x="1006488" y="2036167"/>
            <a:chExt cx="504800" cy="504056"/>
          </a:xfrm>
        </p:grpSpPr>
        <p:sp>
          <p:nvSpPr>
            <p:cNvPr id="8217" name="椭圆 3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4" name="文本框 33"/>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9</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3" name="组合 34"/>
          <p:cNvGrpSpPr/>
          <p:nvPr/>
        </p:nvGrpSpPr>
        <p:grpSpPr>
          <a:xfrm>
            <a:off x="5014913" y="2032000"/>
            <a:ext cx="504825" cy="504825"/>
            <a:chOff x="1006488" y="2036167"/>
            <a:chExt cx="504800" cy="504056"/>
          </a:xfrm>
        </p:grpSpPr>
        <p:sp>
          <p:nvSpPr>
            <p:cNvPr id="821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7" name="文本框 36"/>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7</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4" name="组合 37"/>
          <p:cNvGrpSpPr/>
          <p:nvPr/>
        </p:nvGrpSpPr>
        <p:grpSpPr>
          <a:xfrm>
            <a:off x="6589713" y="2030413"/>
            <a:ext cx="523875" cy="504825"/>
            <a:chOff x="1006488" y="2036167"/>
            <a:chExt cx="523836" cy="504056"/>
          </a:xfrm>
        </p:grpSpPr>
        <p:sp>
          <p:nvSpPr>
            <p:cNvPr id="8213" name="椭圆 3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0" name="文本框 39"/>
            <p:cNvSpPr txBox="1"/>
            <p:nvPr/>
          </p:nvSpPr>
          <p:spPr>
            <a:xfrm>
              <a:off x="1055696" y="2094815"/>
              <a:ext cx="474628" cy="369325"/>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10</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5" name="组合 43"/>
          <p:cNvGrpSpPr/>
          <p:nvPr/>
        </p:nvGrpSpPr>
        <p:grpSpPr>
          <a:xfrm>
            <a:off x="7943850" y="2030413"/>
            <a:ext cx="654050" cy="504825"/>
            <a:chOff x="1006488" y="2036167"/>
            <a:chExt cx="653605" cy="504056"/>
          </a:xfrm>
        </p:grpSpPr>
        <p:sp>
          <p:nvSpPr>
            <p:cNvPr id="8211" name="椭圆 44"/>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6" name="文本框 45"/>
            <p:cNvSpPr txBox="1"/>
            <p:nvPr/>
          </p:nvSpPr>
          <p:spPr>
            <a:xfrm>
              <a:off x="1104846" y="2102740"/>
              <a:ext cx="555247"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17</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6" name="组合 46"/>
          <p:cNvGrpSpPr/>
          <p:nvPr/>
        </p:nvGrpSpPr>
        <p:grpSpPr>
          <a:xfrm>
            <a:off x="7243763" y="2035175"/>
            <a:ext cx="523875" cy="503238"/>
            <a:chOff x="987452" y="2036167"/>
            <a:chExt cx="523836" cy="504056"/>
          </a:xfrm>
        </p:grpSpPr>
        <p:sp>
          <p:nvSpPr>
            <p:cNvPr id="8209" name="椭圆 47"/>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9" name="文本框 48"/>
            <p:cNvSpPr txBox="1"/>
            <p:nvPr/>
          </p:nvSpPr>
          <p:spPr>
            <a:xfrm>
              <a:off x="987452" y="2104541"/>
              <a:ext cx="523836"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15</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pic>
        <p:nvPicPr>
          <p:cNvPr id="8207" name="图片 9"/>
          <p:cNvPicPr>
            <a:picLocks noChangeAspect="1"/>
          </p:cNvPicPr>
          <p:nvPr/>
        </p:nvPicPr>
        <p:blipFill>
          <a:blip r:embed="rId1"/>
          <a:stretch>
            <a:fillRect/>
          </a:stretch>
        </p:blipFill>
        <p:spPr>
          <a:xfrm>
            <a:off x="2174875" y="3127375"/>
            <a:ext cx="4652963" cy="2874963"/>
          </a:xfrm>
          <a:prstGeom prst="rect">
            <a:avLst/>
          </a:prstGeom>
          <a:noFill/>
          <a:ln w="9525">
            <a:noFill/>
          </a:ln>
        </p:spPr>
      </p:pic>
      <p:sp>
        <p:nvSpPr>
          <p:cNvPr id="57" name="文本框 56"/>
          <p:cNvSpPr txBox="1"/>
          <p:nvPr/>
        </p:nvSpPr>
        <p:spPr>
          <a:xfrm>
            <a:off x="2938463" y="6026150"/>
            <a:ext cx="3168650"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根据数组元素形成堆的结构</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5" name="矩形 4"/>
          <p:cNvSpPr/>
          <p:nvPr/>
        </p:nvSpPr>
        <p:spPr>
          <a:xfrm>
            <a:off x="489432"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650875" y="2133600"/>
            <a:ext cx="801052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宋体" panose="02010600030101010101" pitchFamily="2" charset="-122"/>
                <a:cs typeface="Times New Roman" panose="02020603050405020304" pitchFamily="18" charset="0"/>
              </a:rPr>
              <a:t>按照堆顶到下，从左到右进行排列</a:t>
            </a:r>
            <a:endParaRPr kumimoji="0" lang="zh-CN" altLang="en-US" kern="1200" cap="none" spc="0" normalizeH="0" baseline="0" noProof="0">
              <a:solidFill>
                <a:srgbClr val="FF0000"/>
              </a:solidFill>
              <a:latin typeface="宋体" panose="02010600030101010101" pitchFamily="2" charset="-122"/>
              <a:cs typeface="Times New Roman" panose="02020603050405020304" pitchFamily="18" charset="0"/>
            </a:endParaRPr>
          </a:p>
        </p:txBody>
      </p:sp>
      <p:grpSp>
        <p:nvGrpSpPr>
          <p:cNvPr id="10245" name="组合 2"/>
          <p:cNvGrpSpPr/>
          <p:nvPr/>
        </p:nvGrpSpPr>
        <p:grpSpPr>
          <a:xfrm>
            <a:off x="8350250" y="3014663"/>
            <a:ext cx="504825" cy="504825"/>
            <a:chOff x="1006488" y="2036167"/>
            <a:chExt cx="504800" cy="504056"/>
          </a:xfrm>
        </p:grpSpPr>
        <p:sp>
          <p:nvSpPr>
            <p:cNvPr id="1027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46" name="组合 17"/>
          <p:cNvGrpSpPr/>
          <p:nvPr/>
        </p:nvGrpSpPr>
        <p:grpSpPr>
          <a:xfrm>
            <a:off x="3260725" y="3014663"/>
            <a:ext cx="504825" cy="504825"/>
            <a:chOff x="1006488" y="2036167"/>
            <a:chExt cx="504800" cy="504056"/>
          </a:xfrm>
        </p:grpSpPr>
        <p:sp>
          <p:nvSpPr>
            <p:cNvPr id="10277" name="椭圆 1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0" name="文本框 19"/>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8</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47" name="组合 21"/>
          <p:cNvGrpSpPr/>
          <p:nvPr/>
        </p:nvGrpSpPr>
        <p:grpSpPr>
          <a:xfrm>
            <a:off x="5834063" y="3014663"/>
            <a:ext cx="504825" cy="504825"/>
            <a:chOff x="1006488" y="2036167"/>
            <a:chExt cx="504800" cy="504056"/>
          </a:xfrm>
        </p:grpSpPr>
        <p:sp>
          <p:nvSpPr>
            <p:cNvPr id="10275"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4" name="文本框 23"/>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3</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48" name="组合 24"/>
          <p:cNvGrpSpPr/>
          <p:nvPr/>
        </p:nvGrpSpPr>
        <p:grpSpPr>
          <a:xfrm>
            <a:off x="7545388" y="3006725"/>
            <a:ext cx="504825" cy="503238"/>
            <a:chOff x="1006488" y="2036167"/>
            <a:chExt cx="504800" cy="504056"/>
          </a:xfrm>
        </p:grpSpPr>
        <p:sp>
          <p:nvSpPr>
            <p:cNvPr id="10273"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8" name="文本框 27"/>
            <p:cNvSpPr txBox="1"/>
            <p:nvPr/>
          </p:nvSpPr>
          <p:spPr>
            <a:xfrm>
              <a:off x="1104908" y="2102950"/>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49" name="组合 28"/>
          <p:cNvGrpSpPr/>
          <p:nvPr/>
        </p:nvGrpSpPr>
        <p:grpSpPr>
          <a:xfrm>
            <a:off x="6672263" y="3014663"/>
            <a:ext cx="504825" cy="504825"/>
            <a:chOff x="1006488" y="2036167"/>
            <a:chExt cx="504800" cy="504056"/>
          </a:xfrm>
        </p:grpSpPr>
        <p:sp>
          <p:nvSpPr>
            <p:cNvPr id="10271"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1" name="文本框 30"/>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50" name="组合 31"/>
          <p:cNvGrpSpPr/>
          <p:nvPr/>
        </p:nvGrpSpPr>
        <p:grpSpPr>
          <a:xfrm>
            <a:off x="4957763" y="3014663"/>
            <a:ext cx="504825" cy="504825"/>
            <a:chOff x="1006488" y="2036167"/>
            <a:chExt cx="504800" cy="504056"/>
          </a:xfrm>
        </p:grpSpPr>
        <p:sp>
          <p:nvSpPr>
            <p:cNvPr id="10269" name="椭圆 3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4" name="文本框 33"/>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9</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51" name="组合 34"/>
          <p:cNvGrpSpPr/>
          <p:nvPr/>
        </p:nvGrpSpPr>
        <p:grpSpPr>
          <a:xfrm>
            <a:off x="4083050" y="3014663"/>
            <a:ext cx="504825" cy="504825"/>
            <a:chOff x="1006488" y="2036167"/>
            <a:chExt cx="504800" cy="504056"/>
          </a:xfrm>
        </p:grpSpPr>
        <p:sp>
          <p:nvSpPr>
            <p:cNvPr id="10267"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7" name="文本框 36"/>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52" name="组合 37"/>
          <p:cNvGrpSpPr/>
          <p:nvPr/>
        </p:nvGrpSpPr>
        <p:grpSpPr>
          <a:xfrm>
            <a:off x="2446338" y="3014663"/>
            <a:ext cx="523875" cy="504825"/>
            <a:chOff x="1006488" y="2036167"/>
            <a:chExt cx="523836" cy="504056"/>
          </a:xfrm>
        </p:grpSpPr>
        <p:sp>
          <p:nvSpPr>
            <p:cNvPr id="10265" name="椭圆 3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0" name="文本框 39"/>
            <p:cNvSpPr txBox="1"/>
            <p:nvPr/>
          </p:nvSpPr>
          <p:spPr>
            <a:xfrm>
              <a:off x="1055696" y="2094815"/>
              <a:ext cx="474628"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10</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53" name="组合 43"/>
          <p:cNvGrpSpPr/>
          <p:nvPr/>
        </p:nvGrpSpPr>
        <p:grpSpPr>
          <a:xfrm>
            <a:off x="1014413" y="3014663"/>
            <a:ext cx="654050" cy="504825"/>
            <a:chOff x="1006488" y="2036167"/>
            <a:chExt cx="653605" cy="504056"/>
          </a:xfrm>
        </p:grpSpPr>
        <p:sp>
          <p:nvSpPr>
            <p:cNvPr id="10263" name="椭圆 44"/>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6" name="文本框 45"/>
            <p:cNvSpPr txBox="1"/>
            <p:nvPr/>
          </p:nvSpPr>
          <p:spPr>
            <a:xfrm>
              <a:off x="1104846" y="2102740"/>
              <a:ext cx="555247"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17</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grpSp>
        <p:nvGrpSpPr>
          <p:cNvPr id="10254" name="组合 46"/>
          <p:cNvGrpSpPr/>
          <p:nvPr/>
        </p:nvGrpSpPr>
        <p:grpSpPr>
          <a:xfrm>
            <a:off x="1754188" y="3014663"/>
            <a:ext cx="523875" cy="504825"/>
            <a:chOff x="987452" y="2036167"/>
            <a:chExt cx="523836" cy="504056"/>
          </a:xfrm>
        </p:grpSpPr>
        <p:sp>
          <p:nvSpPr>
            <p:cNvPr id="10261" name="椭圆 47"/>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9" name="文本框 48"/>
            <p:cNvSpPr txBox="1"/>
            <p:nvPr/>
          </p:nvSpPr>
          <p:spPr>
            <a:xfrm>
              <a:off x="987452" y="2104325"/>
              <a:ext cx="523836"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15</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42" name="文本框 41"/>
          <p:cNvSpPr txBox="1"/>
          <p:nvPr/>
        </p:nvSpPr>
        <p:spPr>
          <a:xfrm>
            <a:off x="930275" y="3867150"/>
            <a:ext cx="8010525" cy="922020"/>
          </a:xfrm>
          <a:prstGeom prst="rect">
            <a:avLst/>
          </a:prstGeom>
          <a:noFill/>
        </p:spPr>
        <p:txBody>
          <a:bodyPr>
            <a:spAutoFit/>
          </a:bodyPr>
          <a:lstStyle/>
          <a:p>
            <a:pPr marR="0" defTabSz="914400">
              <a:buClrTx/>
              <a:buSzTx/>
              <a:buFontTx/>
              <a:buNone/>
              <a:defRPr/>
            </a:pPr>
            <a:r>
              <a:rPr kumimoji="0" lang="zh-CN" altLang="en-US" baseline="0" noProof="0">
                <a:solidFill>
                  <a:srgbClr val="FF0000"/>
                </a:solidFill>
                <a:uFillTx/>
                <a:latin typeface="Times New Roman" panose="02020603050405020304" pitchFamily="18" charset="0"/>
                <a:cs typeface="Times New Roman" panose="02020603050405020304" pitchFamily="18" charset="0"/>
              </a:rPr>
              <a:t>父节点索引： </a:t>
            </a:r>
            <a:r>
              <a:rPr kumimoji="0" lang="en-US" altLang="zh-CN" baseline="0" noProof="0">
                <a:solidFill>
                  <a:srgbClr val="FF0000"/>
                </a:solidFill>
                <a:uFillTx/>
                <a:latin typeface="Times New Roman" panose="02020603050405020304" pitchFamily="18" charset="0"/>
                <a:cs typeface="Times New Roman" panose="02020603050405020304" pitchFamily="18" charset="0"/>
              </a:rPr>
              <a:t>((index+1)/2) – 1</a:t>
            </a:r>
            <a:endParaRPr kumimoji="0" lang="en-US" altLang="zh-CN" baseline="0" noProof="0">
              <a:solidFill>
                <a:srgbClr val="FF0000"/>
              </a:solidFill>
              <a:uFillTx/>
              <a:latin typeface="Times New Roman" panose="02020603050405020304" pitchFamily="18" charset="0"/>
              <a:cs typeface="Times New Roman" panose="02020603050405020304" pitchFamily="18" charset="0"/>
            </a:endParaRPr>
          </a:p>
          <a:p>
            <a:pPr marR="0" defTabSz="914400">
              <a:buClrTx/>
              <a:buSzTx/>
              <a:buFontTx/>
              <a:buNone/>
              <a:defRPr/>
            </a:pPr>
            <a:r>
              <a:rPr kumimoji="0" lang="zh-CN" altLang="en-US" baseline="0" noProof="0">
                <a:solidFill>
                  <a:srgbClr val="FF0000"/>
                </a:solidFill>
                <a:uFillTx/>
                <a:latin typeface="Times New Roman" panose="02020603050405020304" pitchFamily="18" charset="0"/>
                <a:cs typeface="Times New Roman" panose="02020603050405020304" pitchFamily="18" charset="0"/>
              </a:rPr>
              <a:t>左孩子索引： </a:t>
            </a:r>
            <a:r>
              <a:rPr kumimoji="0" lang="en-US" altLang="zh-CN" baseline="0" noProof="0">
                <a:solidFill>
                  <a:srgbClr val="FF0000"/>
                </a:solidFill>
                <a:uFillTx/>
                <a:latin typeface="Times New Roman" panose="02020603050405020304" pitchFamily="18" charset="0"/>
                <a:cs typeface="Times New Roman" panose="02020603050405020304" pitchFamily="18" charset="0"/>
              </a:rPr>
              <a:t>2*(index+1) – 1</a:t>
            </a:r>
            <a:endParaRPr kumimoji="0" lang="en-US" altLang="zh-CN" baseline="0" noProof="0">
              <a:solidFill>
                <a:srgbClr val="FF0000"/>
              </a:solidFill>
              <a:uFillTx/>
              <a:latin typeface="Times New Roman" panose="02020603050405020304" pitchFamily="18" charset="0"/>
              <a:cs typeface="Times New Roman" panose="02020603050405020304" pitchFamily="18" charset="0"/>
            </a:endParaRPr>
          </a:p>
          <a:p>
            <a:pPr marR="0" defTabSz="914400">
              <a:buClrTx/>
              <a:buSzTx/>
              <a:buFontTx/>
              <a:buNone/>
              <a:defRPr/>
            </a:pPr>
            <a:r>
              <a:rPr kumimoji="0" lang="zh-CN" altLang="en-US" baseline="0" noProof="0">
                <a:solidFill>
                  <a:srgbClr val="FF0000"/>
                </a:solidFill>
                <a:uFillTx/>
                <a:latin typeface="Times New Roman" panose="02020603050405020304" pitchFamily="18" charset="0"/>
                <a:cs typeface="Times New Roman" panose="02020603050405020304" pitchFamily="18" charset="0"/>
              </a:rPr>
              <a:t>右孩子索引： </a:t>
            </a:r>
            <a:r>
              <a:rPr kumimoji="0" lang="en-US" altLang="zh-CN" baseline="0" noProof="0">
                <a:solidFill>
                  <a:srgbClr val="FF0000"/>
                </a:solidFill>
                <a:uFillTx/>
                <a:latin typeface="Times New Roman" panose="02020603050405020304" pitchFamily="18" charset="0"/>
                <a:cs typeface="Times New Roman" panose="02020603050405020304" pitchFamily="18" charset="0"/>
              </a:rPr>
              <a:t>2</a:t>
            </a:r>
            <a:r>
              <a:rPr kumimoji="0" lang="zh-CN" altLang="en-US" baseline="0" noProof="0">
                <a:solidFill>
                  <a:srgbClr val="FF0000"/>
                </a:solidFill>
                <a:uFillTx/>
                <a:latin typeface="Times New Roman" panose="02020603050405020304" pitchFamily="18" charset="0"/>
                <a:cs typeface="Times New Roman" panose="02020603050405020304" pitchFamily="18" charset="0"/>
              </a:rPr>
              <a:t>*</a:t>
            </a:r>
            <a:r>
              <a:rPr kumimoji="0" lang="en-US" altLang="zh-CN" baseline="0" noProof="0">
                <a:solidFill>
                  <a:srgbClr val="FF0000"/>
                </a:solidFill>
                <a:uFillTx/>
                <a:latin typeface="Times New Roman" panose="02020603050405020304" pitchFamily="18" charset="0"/>
                <a:cs typeface="Times New Roman" panose="02020603050405020304" pitchFamily="18" charset="0"/>
              </a:rPr>
              <a:t>(index+1)</a:t>
            </a:r>
            <a:endParaRPr kumimoji="0" lang="en-US" altLang="zh-CN" baseline="0" noProof="0">
              <a:solidFill>
                <a:srgbClr val="FF0000"/>
              </a:solidFill>
              <a:uFillTx/>
              <a:latin typeface="Times New Roman" panose="02020603050405020304" pitchFamily="18" charset="0"/>
              <a:cs typeface="Times New Roman" panose="02020603050405020304" pitchFamily="18" charset="0"/>
            </a:endParaRPr>
          </a:p>
        </p:txBody>
      </p:sp>
      <p:sp>
        <p:nvSpPr>
          <p:cNvPr id="43" name="文本框 42"/>
          <p:cNvSpPr txBox="1"/>
          <p:nvPr/>
        </p:nvSpPr>
        <p:spPr>
          <a:xfrm>
            <a:off x="641350" y="5319713"/>
            <a:ext cx="4006850" cy="92202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宋体" panose="02010600030101010101" pitchFamily="2" charset="-122"/>
                <a:cs typeface="Times New Roman" panose="02020603050405020304" pitchFamily="18" charset="0"/>
              </a:rPr>
              <a:t>既然排列的索引值就可以满足节点的查找，那岂不是用数组就可以实现堆数据结构</a:t>
            </a:r>
            <a:endParaRPr kumimoji="0" lang="zh-CN" altLang="en-US" kern="1200" cap="none" spc="0" normalizeH="0" baseline="0" noProof="0">
              <a:solidFill>
                <a:srgbClr val="FF0000"/>
              </a:solidFill>
              <a:latin typeface="宋体" panose="02010600030101010101" pitchFamily="2" charset="-122"/>
              <a:cs typeface="Times New Roman" panose="02020603050405020304" pitchFamily="18" charset="0"/>
            </a:endParaRPr>
          </a:p>
        </p:txBody>
      </p:sp>
      <p:pic>
        <p:nvPicPr>
          <p:cNvPr id="10258" name="图片 4"/>
          <p:cNvPicPr>
            <a:picLocks noChangeAspect="1"/>
          </p:cNvPicPr>
          <p:nvPr/>
        </p:nvPicPr>
        <p:blipFill>
          <a:blip r:embed="rId1"/>
          <a:stretch>
            <a:fillRect/>
          </a:stretch>
        </p:blipFill>
        <p:spPr>
          <a:xfrm>
            <a:off x="500063" y="3444875"/>
            <a:ext cx="8064500" cy="493713"/>
          </a:xfrm>
          <a:prstGeom prst="rect">
            <a:avLst/>
          </a:prstGeom>
          <a:noFill/>
          <a:ln w="9525">
            <a:noFill/>
          </a:ln>
        </p:spPr>
      </p:pic>
      <p:sp>
        <p:nvSpPr>
          <p:cNvPr id="52" name="文本框 51"/>
          <p:cNvSpPr txBox="1"/>
          <p:nvPr/>
        </p:nvSpPr>
        <p:spPr>
          <a:xfrm>
            <a:off x="5376228" y="4337368"/>
            <a:ext cx="2090738"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宋体" panose="02010600030101010101" pitchFamily="2" charset="-122"/>
                <a:cs typeface="Times New Roman" panose="02020603050405020304" pitchFamily="18" charset="0"/>
              </a:rPr>
              <a:t>相应的代码实现</a:t>
            </a:r>
            <a:endParaRPr kumimoji="0" lang="zh-CN" altLang="en-US" kern="1200" cap="none" spc="0" normalizeH="0" baseline="0" noProof="0">
              <a:solidFill>
                <a:schemeClr val="tx2"/>
              </a:solidFill>
              <a:latin typeface="宋体" panose="02010600030101010101" pitchFamily="2" charset="-122"/>
              <a:cs typeface="Times New Roman" panose="02020603050405020304" pitchFamily="18" charset="0"/>
            </a:endParaRPr>
          </a:p>
        </p:txBody>
      </p:sp>
      <p:sp>
        <p:nvSpPr>
          <p:cNvPr id="10260" name="文本框 1"/>
          <p:cNvSpPr txBox="1"/>
          <p:nvPr/>
        </p:nvSpPr>
        <p:spPr>
          <a:xfrm>
            <a:off x="346075" y="2633663"/>
            <a:ext cx="8542338"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1800" dirty="0">
                <a:solidFill>
                  <a:schemeClr val="tx1"/>
                </a:solidFill>
                <a:ea typeface="宋体" panose="02010600030101010101" pitchFamily="2" charset="-122"/>
                <a:cs typeface="Times New Roman" panose="02020603050405020304" pitchFamily="18" charset="0"/>
              </a:rPr>
              <a:t>index:  0           1         2           3           4           5            6           7           8            9</a:t>
            </a: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5" name="矩形 4"/>
          <p:cNvSpPr/>
          <p:nvPr/>
        </p:nvSpPr>
        <p:spPr>
          <a:xfrm>
            <a:off x="41640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4851400" y="4679950"/>
            <a:ext cx="3810000" cy="18859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755180" y="1600518"/>
            <a:ext cx="5299075" cy="368300"/>
          </a:xfrm>
          <a:prstGeom prst="rect">
            <a:avLst/>
          </a:prstGeom>
          <a:noFill/>
        </p:spPr>
        <p:txBody>
          <a:bodyPr>
            <a:spAutoFit/>
          </a:bodyPr>
          <a:lstStyle/>
          <a:p>
            <a:pPr marR="0" defTabSz="914400">
              <a:buClrTx/>
              <a:buSzTx/>
              <a:buFontTx/>
              <a:buNone/>
              <a:defRPr/>
            </a:pPr>
            <a:r>
              <a:rPr kumimoji="0" lang="zh-CN" altLang="en-US" baseline="0" noProof="0">
                <a:solidFill>
                  <a:schemeClr val="tx2"/>
                </a:solidFill>
                <a:uFillTx/>
                <a:latin typeface="Times New Roman" panose="02020603050405020304" pitchFamily="18" charset="0"/>
                <a:cs typeface="Times New Roman" panose="02020603050405020304" pitchFamily="18" charset="0"/>
              </a:rPr>
              <a:t>①自顶向下的构造方法</a:t>
            </a:r>
            <a:endParaRPr kumimoji="0" lang="zh-CN" altLang="en-US" baseline="0" noProof="0">
              <a:solidFill>
                <a:schemeClr val="tx2"/>
              </a:solidFill>
              <a:uFillTx/>
              <a:latin typeface="Times New Roman" panose="02020603050405020304" pitchFamily="18" charset="0"/>
              <a:cs typeface="Times New Roman" panose="02020603050405020304" pitchFamily="18" charset="0"/>
            </a:endParaRPr>
          </a:p>
        </p:txBody>
      </p:sp>
      <p:sp>
        <p:nvSpPr>
          <p:cNvPr id="5" name="矩形 4"/>
          <p:cNvSpPr/>
          <p:nvPr/>
        </p:nvSpPr>
        <p:spPr>
          <a:xfrm>
            <a:off x="56753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2" name="矩形 1"/>
          <p:cNvSpPr/>
          <p:nvPr/>
        </p:nvSpPr>
        <p:spPr>
          <a:xfrm>
            <a:off x="755180" y="1313086"/>
            <a:ext cx="2941320" cy="368300"/>
          </a:xfrm>
          <a:prstGeom prst="rect">
            <a:avLst/>
          </a:prstGeom>
        </p:spPr>
        <p:txBody>
          <a:bodyPr wrap="none">
            <a:spAutoFit/>
          </a:bodyPr>
          <a:lstStyle/>
          <a:p>
            <a:pPr algn="just">
              <a:spcBef>
                <a:spcPct val="50000"/>
              </a:spcBef>
              <a:defRPr/>
            </a:pPr>
            <a:r>
              <a:rPr lang="zh-CN" altLang="en-US" sz="1800" b="1" dirty="0">
                <a:solidFill>
                  <a:srgbClr val="FF0000"/>
                </a:solidFill>
                <a:uFillTx/>
                <a:latin typeface="Times New Roman" panose="02020603050405020304" pitchFamily="18" charset="0"/>
                <a:cs typeface="Times New Roman" panose="02020603050405020304" pitchFamily="18" charset="0"/>
              </a:rPr>
              <a:t>如何将一个数组构造成堆？</a:t>
            </a:r>
            <a:endParaRPr lang="zh-CN" altLang="en-US" sz="1800" b="1" dirty="0">
              <a:solidFill>
                <a:srgbClr val="FF0000"/>
              </a:solidFill>
              <a:uFillTx/>
              <a:latin typeface="Times New Roman" panose="02020603050405020304" pitchFamily="18" charset="0"/>
              <a:cs typeface="Times New Roman" panose="02020603050405020304" pitchFamily="18" charset="0"/>
            </a:endParaRPr>
          </a:p>
        </p:txBody>
      </p:sp>
      <p:grpSp>
        <p:nvGrpSpPr>
          <p:cNvPr id="10245" name="组合 2"/>
          <p:cNvGrpSpPr/>
          <p:nvPr/>
        </p:nvGrpSpPr>
        <p:grpSpPr>
          <a:xfrm>
            <a:off x="5862320" y="2829560"/>
            <a:ext cx="388620" cy="382270"/>
            <a:chOff x="1006488" y="2036167"/>
            <a:chExt cx="504800" cy="504056"/>
          </a:xfrm>
        </p:grpSpPr>
        <p:sp>
          <p:nvSpPr>
            <p:cNvPr id="1027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077683" y="2092692"/>
              <a:ext cx="298435" cy="404417"/>
            </a:xfrm>
            <a:prstGeom prst="rect">
              <a:avLst/>
            </a:prstGeom>
            <a:noFill/>
          </p:spPr>
          <p:txBody>
            <a:bodyPr>
              <a:sp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8</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 name="组合 2"/>
          <p:cNvGrpSpPr/>
          <p:nvPr/>
        </p:nvGrpSpPr>
        <p:grpSpPr>
          <a:xfrm>
            <a:off x="5097780" y="3453765"/>
            <a:ext cx="396240" cy="382270"/>
            <a:chOff x="1006488" y="2036167"/>
            <a:chExt cx="514698" cy="504056"/>
          </a:xfrm>
        </p:grpSpPr>
        <p:sp>
          <p:nvSpPr>
            <p:cNvPr id="4"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6" name="文本框 5"/>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10</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7" name="组合 6"/>
          <p:cNvGrpSpPr/>
          <p:nvPr/>
        </p:nvGrpSpPr>
        <p:grpSpPr>
          <a:xfrm>
            <a:off x="6578600" y="3453765"/>
            <a:ext cx="396240" cy="382270"/>
            <a:chOff x="1006488" y="2036167"/>
            <a:chExt cx="514698" cy="504056"/>
          </a:xfrm>
        </p:grpSpPr>
        <p:sp>
          <p:nvSpPr>
            <p:cNvPr id="8"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9" name="文本框 8"/>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15</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 name="组合 9"/>
          <p:cNvGrpSpPr/>
          <p:nvPr/>
        </p:nvGrpSpPr>
        <p:grpSpPr>
          <a:xfrm>
            <a:off x="4568825" y="4127500"/>
            <a:ext cx="396240" cy="382270"/>
            <a:chOff x="1006488" y="2036167"/>
            <a:chExt cx="514698" cy="504056"/>
          </a:xfrm>
        </p:grpSpPr>
        <p:sp>
          <p:nvSpPr>
            <p:cNvPr id="11"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3" name="文本框 12"/>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5" name="组合 14"/>
          <p:cNvGrpSpPr/>
          <p:nvPr/>
        </p:nvGrpSpPr>
        <p:grpSpPr>
          <a:xfrm>
            <a:off x="5499100" y="4127500"/>
            <a:ext cx="449580" cy="382270"/>
            <a:chOff x="1006488" y="2036167"/>
            <a:chExt cx="583984" cy="504056"/>
          </a:xfrm>
        </p:grpSpPr>
        <p:sp>
          <p:nvSpPr>
            <p:cNvPr id="1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8" name="文本框 17"/>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9" name="组合 18"/>
          <p:cNvGrpSpPr/>
          <p:nvPr/>
        </p:nvGrpSpPr>
        <p:grpSpPr>
          <a:xfrm>
            <a:off x="6116320" y="4119880"/>
            <a:ext cx="441960" cy="382270"/>
            <a:chOff x="1006488" y="2036167"/>
            <a:chExt cx="574086" cy="504056"/>
          </a:xfrm>
        </p:grpSpPr>
        <p:sp>
          <p:nvSpPr>
            <p:cNvPr id="21"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2" name="文本框 21"/>
            <p:cNvSpPr txBox="1"/>
            <p:nvPr/>
          </p:nvSpPr>
          <p:spPr>
            <a:xfrm>
              <a:off x="1075774"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9</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23" name="组合 22"/>
          <p:cNvGrpSpPr/>
          <p:nvPr/>
        </p:nvGrpSpPr>
        <p:grpSpPr>
          <a:xfrm>
            <a:off x="7054215" y="4112260"/>
            <a:ext cx="449580" cy="382270"/>
            <a:chOff x="1006488" y="2036167"/>
            <a:chExt cx="583984" cy="504056"/>
          </a:xfrm>
        </p:grpSpPr>
        <p:sp>
          <p:nvSpPr>
            <p:cNvPr id="25"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6" name="文本框 25"/>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3</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27" name="组合 26"/>
          <p:cNvGrpSpPr/>
          <p:nvPr/>
        </p:nvGrpSpPr>
        <p:grpSpPr>
          <a:xfrm>
            <a:off x="4106545" y="4794250"/>
            <a:ext cx="441960" cy="382270"/>
            <a:chOff x="1006488" y="2036167"/>
            <a:chExt cx="574086" cy="504056"/>
          </a:xfrm>
        </p:grpSpPr>
        <p:sp>
          <p:nvSpPr>
            <p:cNvPr id="2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0" name="文本框 29"/>
            <p:cNvSpPr txBox="1"/>
            <p:nvPr/>
          </p:nvSpPr>
          <p:spPr>
            <a:xfrm>
              <a:off x="1075774"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2" name="组合 31"/>
          <p:cNvGrpSpPr/>
          <p:nvPr/>
        </p:nvGrpSpPr>
        <p:grpSpPr>
          <a:xfrm>
            <a:off x="5036820" y="4786630"/>
            <a:ext cx="449580" cy="382270"/>
            <a:chOff x="1006488" y="2036167"/>
            <a:chExt cx="583984" cy="504056"/>
          </a:xfrm>
        </p:grpSpPr>
        <p:sp>
          <p:nvSpPr>
            <p:cNvPr id="33"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5" name="文本框 34"/>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36" name="直接箭头连接符 35"/>
          <p:cNvCxnSpPr/>
          <p:nvPr/>
        </p:nvCxnSpPr>
        <p:spPr>
          <a:xfrm>
            <a:off x="4633595" y="349440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8" name="文本框 37"/>
          <p:cNvSpPr txBox="1"/>
          <p:nvPr/>
        </p:nvSpPr>
        <p:spPr>
          <a:xfrm>
            <a:off x="4467860" y="330263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sp>
        <p:nvSpPr>
          <p:cNvPr id="39" name="文本框 38"/>
          <p:cNvSpPr txBox="1"/>
          <p:nvPr/>
        </p:nvSpPr>
        <p:spPr>
          <a:xfrm>
            <a:off x="972185" y="2097405"/>
            <a:ext cx="7132320" cy="401320"/>
          </a:xfrm>
          <a:prstGeom prst="rect">
            <a:avLst/>
          </a:prstGeom>
          <a:noFill/>
        </p:spPr>
        <p:txBody>
          <a:bodyPr wrap="square" rtlCol="0" anchor="t">
            <a:noAutofit/>
          </a:bodyPr>
          <a:p>
            <a:pPr marR="0" defTabSz="914400">
              <a:buClrTx/>
              <a:buSzTx/>
              <a:buFontTx/>
              <a:buNone/>
              <a:defRPr/>
            </a:pPr>
            <a:r>
              <a:rPr lang="zh-CN" altLang="en-US" noProof="0">
                <a:solidFill>
                  <a:schemeClr val="tx2"/>
                </a:solidFill>
                <a:uFillTx/>
                <a:latin typeface="Times New Roman" panose="02020603050405020304" pitchFamily="18" charset="0"/>
                <a:cs typeface="Times New Roman" panose="02020603050405020304" pitchFamily="18" charset="0"/>
                <a:sym typeface="+mn-ea"/>
              </a:rPr>
              <a:t>待重构的堆：</a:t>
            </a:r>
            <a:r>
              <a:rPr lang="en-US" altLang="zh-CN" noProof="0">
                <a:solidFill>
                  <a:schemeClr val="tx2"/>
                </a:solidFill>
                <a:uFillTx/>
                <a:latin typeface="Times New Roman" panose="02020603050405020304" pitchFamily="18" charset="0"/>
                <a:cs typeface="Times New Roman" panose="02020603050405020304" pitchFamily="18" charset="0"/>
                <a:sym typeface="+mn-ea"/>
              </a:rPr>
              <a:t>[8,10,15,17,7,9,3,2,4]</a:t>
            </a:r>
            <a:r>
              <a:rPr lang="zh-CN" altLang="en-US" noProof="0">
                <a:solidFill>
                  <a:schemeClr val="tx2"/>
                </a:solidFill>
                <a:uFillTx/>
                <a:latin typeface="Times New Roman" panose="02020603050405020304" pitchFamily="18" charset="0"/>
                <a:cs typeface="Times New Roman" panose="02020603050405020304" pitchFamily="18" charset="0"/>
                <a:sym typeface="+mn-ea"/>
              </a:rPr>
              <a:t>，定义</a:t>
            </a:r>
            <a:r>
              <a:rPr lang="en-US" altLang="zh-CN" noProof="0">
                <a:solidFill>
                  <a:schemeClr val="tx2"/>
                </a:solidFill>
                <a:uFillTx/>
                <a:latin typeface="Times New Roman" panose="02020603050405020304" pitchFamily="18" charset="0"/>
                <a:cs typeface="Times New Roman" panose="02020603050405020304" pitchFamily="18" charset="0"/>
                <a:sym typeface="+mn-ea"/>
              </a:rPr>
              <a:t>i</a:t>
            </a:r>
            <a:r>
              <a:rPr lang="zh-CN" altLang="en-US" noProof="0">
                <a:solidFill>
                  <a:schemeClr val="tx2"/>
                </a:solidFill>
                <a:uFillTx/>
                <a:latin typeface="Times New Roman" panose="02020603050405020304" pitchFamily="18" charset="0"/>
                <a:cs typeface="Times New Roman" panose="02020603050405020304" pitchFamily="18" charset="0"/>
                <a:sym typeface="+mn-ea"/>
              </a:rPr>
              <a:t>指针，指向重构节点，定义</a:t>
            </a:r>
            <a:r>
              <a:rPr lang="en-US" altLang="zh-CN" noProof="0">
                <a:solidFill>
                  <a:schemeClr val="tx2"/>
                </a:solidFill>
                <a:uFillTx/>
                <a:latin typeface="Times New Roman" panose="02020603050405020304" pitchFamily="18" charset="0"/>
                <a:cs typeface="Times New Roman" panose="02020603050405020304" pitchFamily="18" charset="0"/>
                <a:sym typeface="+mn-ea"/>
              </a:rPr>
              <a:t>k</a:t>
            </a:r>
            <a:r>
              <a:rPr lang="zh-CN" altLang="en-US" noProof="0">
                <a:solidFill>
                  <a:schemeClr val="tx2"/>
                </a:solidFill>
                <a:uFillTx/>
                <a:latin typeface="Times New Roman" panose="02020603050405020304" pitchFamily="18" charset="0"/>
                <a:cs typeface="Times New Roman" panose="02020603050405020304" pitchFamily="18" charset="0"/>
                <a:sym typeface="+mn-ea"/>
              </a:rPr>
              <a:t>表示待交换</a:t>
            </a:r>
            <a:r>
              <a:rPr lang="zh-CN" altLang="en-US" noProof="0">
                <a:solidFill>
                  <a:schemeClr val="tx2"/>
                </a:solidFill>
                <a:uFillTx/>
                <a:latin typeface="Times New Roman" panose="02020603050405020304" pitchFamily="18" charset="0"/>
                <a:cs typeface="Times New Roman" panose="02020603050405020304" pitchFamily="18" charset="0"/>
                <a:sym typeface="+mn-ea"/>
              </a:rPr>
              <a:t>节点。</a:t>
            </a:r>
            <a:endParaRPr lang="zh-CN" altLang="en-US" noProof="0">
              <a:solidFill>
                <a:schemeClr val="tx2"/>
              </a:solidFill>
              <a:uFillTx/>
              <a:latin typeface="Times New Roman" panose="02020603050405020304" pitchFamily="18" charset="0"/>
              <a:cs typeface="Times New Roman" panose="02020603050405020304" pitchFamily="18" charset="0"/>
              <a:sym typeface="+mn-ea"/>
            </a:endParaRPr>
          </a:p>
        </p:txBody>
      </p:sp>
      <p:sp>
        <p:nvSpPr>
          <p:cNvPr id="41" name="矩形 40"/>
          <p:cNvSpPr/>
          <p:nvPr/>
        </p:nvSpPr>
        <p:spPr>
          <a:xfrm>
            <a:off x="251460" y="3453765"/>
            <a:ext cx="3282950" cy="270510"/>
          </a:xfrm>
          <a:prstGeom prst="rect">
            <a:avLst/>
          </a:prstGeom>
        </p:spPr>
        <p:txBody>
          <a:bodyPr wrap="none">
            <a:noAutofit/>
          </a:bodyPr>
          <a:lstStyle/>
          <a:p>
            <a:pPr algn="just">
              <a:spcBef>
                <a:spcPct val="5000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①</a:t>
            </a:r>
            <a:r>
              <a:rPr lang="en-US" altLang="zh-CN" sz="1400" b="1" dirty="0">
                <a:solidFill>
                  <a:srgbClr val="FF0000"/>
                </a:solidFill>
                <a:uFillTx/>
                <a:latin typeface="Times New Roman" panose="02020603050405020304" pitchFamily="18" charset="0"/>
                <a:cs typeface="Times New Roman" panose="02020603050405020304" pitchFamily="18" charset="0"/>
              </a:rPr>
              <a:t>i</a:t>
            </a:r>
            <a:r>
              <a:rPr lang="zh-CN" altLang="en-US" sz="1400" b="1" dirty="0">
                <a:solidFill>
                  <a:srgbClr val="FF0000"/>
                </a:solidFill>
                <a:uFillTx/>
                <a:latin typeface="Times New Roman" panose="02020603050405020304" pitchFamily="18" charset="0"/>
                <a:cs typeface="Times New Roman" panose="02020603050405020304" pitchFamily="18" charset="0"/>
              </a:rPr>
              <a:t>指针指向一个待</a:t>
            </a:r>
            <a:r>
              <a:rPr lang="zh-CN" altLang="en-US" sz="1400" b="1" dirty="0">
                <a:solidFill>
                  <a:srgbClr val="FF0000"/>
                </a:solidFill>
                <a:uFillTx/>
                <a:latin typeface="Times New Roman" panose="02020603050405020304" pitchFamily="18" charset="0"/>
                <a:cs typeface="Times New Roman" panose="02020603050405020304" pitchFamily="18" charset="0"/>
              </a:rPr>
              <a:t>重构的节点，同时</a:t>
            </a:r>
            <a:r>
              <a:rPr lang="en-US" altLang="zh-CN" sz="1400" b="1" dirty="0">
                <a:solidFill>
                  <a:srgbClr val="FF0000"/>
                </a:solidFill>
                <a:uFillTx/>
                <a:latin typeface="Times New Roman" panose="02020603050405020304" pitchFamily="18" charset="0"/>
                <a:cs typeface="Times New Roman" panose="02020603050405020304" pitchFamily="18" charset="0"/>
              </a:rPr>
              <a:t>k=i</a:t>
            </a:r>
            <a:r>
              <a:rPr lang="zh-CN" altLang="en-US" sz="1400" b="1" dirty="0">
                <a:solidFill>
                  <a:srgbClr val="FF0000"/>
                </a:solidFill>
                <a:uFillTx/>
                <a:latin typeface="Times New Roman" panose="02020603050405020304" pitchFamily="18" charset="0"/>
                <a:cs typeface="Times New Roman" panose="02020603050405020304" pitchFamily="18" charset="0"/>
              </a:rPr>
              <a:t>。</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p:txBody>
      </p:sp>
      <p:cxnSp>
        <p:nvCxnSpPr>
          <p:cNvPr id="42" name="直接箭头连接符 41"/>
          <p:cNvCxnSpPr/>
          <p:nvPr/>
        </p:nvCxnSpPr>
        <p:spPr>
          <a:xfrm>
            <a:off x="4631055" y="377380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3" name="文本框 42"/>
          <p:cNvSpPr txBox="1"/>
          <p:nvPr/>
        </p:nvSpPr>
        <p:spPr>
          <a:xfrm>
            <a:off x="4465320" y="358203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sp>
        <p:nvSpPr>
          <p:cNvPr id="44" name="矩形 43"/>
          <p:cNvSpPr/>
          <p:nvPr/>
        </p:nvSpPr>
        <p:spPr>
          <a:xfrm>
            <a:off x="245110" y="3823335"/>
            <a:ext cx="3399790" cy="828040"/>
          </a:xfrm>
          <a:prstGeom prst="rect">
            <a:avLst/>
          </a:prstGeom>
        </p:spPr>
        <p:txBody>
          <a:bodyPr wrap="none">
            <a:noAutofit/>
          </a:bodyPr>
          <a:lstStyle/>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②此时</a:t>
            </a:r>
            <a:r>
              <a:rPr lang="en-US" altLang="zh-CN" sz="1400" b="1" dirty="0">
                <a:solidFill>
                  <a:srgbClr val="FF0000"/>
                </a:solidFill>
                <a:uFillTx/>
                <a:latin typeface="Times New Roman" panose="02020603050405020304" pitchFamily="18" charset="0"/>
                <a:cs typeface="Times New Roman" panose="02020603050405020304" pitchFamily="18" charset="0"/>
              </a:rPr>
              <a:t>k</a:t>
            </a:r>
            <a:r>
              <a:rPr lang="zh-CN" altLang="en-US" sz="1400" b="1" dirty="0">
                <a:solidFill>
                  <a:srgbClr val="FF0000"/>
                </a:solidFill>
                <a:uFillTx/>
                <a:latin typeface="Times New Roman" panose="02020603050405020304" pitchFamily="18" charset="0"/>
                <a:cs typeface="Times New Roman" panose="02020603050405020304" pitchFamily="18" charset="0"/>
              </a:rPr>
              <a:t>指向节点与父节点比较，如果比</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父节点大则进行交换，交换完成则</a:t>
            </a:r>
            <a:r>
              <a:rPr lang="en-US" altLang="zh-CN" sz="1400" b="1" dirty="0">
                <a:solidFill>
                  <a:srgbClr val="FF0000"/>
                </a:solidFill>
                <a:uFillTx/>
                <a:latin typeface="Times New Roman" panose="02020603050405020304" pitchFamily="18" charset="0"/>
                <a:cs typeface="Times New Roman" panose="02020603050405020304" pitchFamily="18" charset="0"/>
              </a:rPr>
              <a:t>k</a:t>
            </a:r>
            <a:r>
              <a:rPr lang="zh-CN" altLang="en-US" sz="1400" b="1" dirty="0">
                <a:solidFill>
                  <a:srgbClr val="FF0000"/>
                </a:solidFill>
                <a:uFillTx/>
                <a:latin typeface="Times New Roman" panose="02020603050405020304" pitchFamily="18" charset="0"/>
                <a:cs typeface="Times New Roman" panose="02020603050405020304" pitchFamily="18" charset="0"/>
              </a:rPr>
              <a:t>指</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向父节点。若</a:t>
            </a:r>
            <a:r>
              <a:rPr lang="en-US" altLang="zh-CN" sz="1400" b="1" dirty="0">
                <a:solidFill>
                  <a:srgbClr val="FF0000"/>
                </a:solidFill>
                <a:uFillTx/>
                <a:latin typeface="Times New Roman" panose="02020603050405020304" pitchFamily="18" charset="0"/>
                <a:cs typeface="Times New Roman" panose="02020603050405020304" pitchFamily="18" charset="0"/>
              </a:rPr>
              <a:t>k</a:t>
            </a:r>
            <a:r>
              <a:rPr lang="zh-CN" altLang="en-US" sz="1400" b="1" dirty="0">
                <a:solidFill>
                  <a:srgbClr val="FF0000"/>
                </a:solidFill>
                <a:uFillTx/>
                <a:latin typeface="Times New Roman" panose="02020603050405020304" pitchFamily="18" charset="0"/>
                <a:cs typeface="Times New Roman" panose="02020603050405020304" pitchFamily="18" charset="0"/>
              </a:rPr>
              <a:t>节点指向根节点或</a:t>
            </a:r>
            <a:r>
              <a:rPr lang="en-US" altLang="zh-CN" sz="1400" b="1" dirty="0">
                <a:solidFill>
                  <a:srgbClr val="FF0000"/>
                </a:solidFill>
                <a:uFillTx/>
                <a:latin typeface="Times New Roman" panose="02020603050405020304" pitchFamily="18" charset="0"/>
                <a:cs typeface="Times New Roman" panose="02020603050405020304" pitchFamily="18" charset="0"/>
              </a:rPr>
              <a:t>k</a:t>
            </a:r>
            <a:r>
              <a:rPr lang="zh-CN" altLang="en-US" sz="1400" b="1" dirty="0">
                <a:solidFill>
                  <a:srgbClr val="FF0000"/>
                </a:solidFill>
                <a:uFillTx/>
                <a:latin typeface="Times New Roman" panose="02020603050405020304" pitchFamily="18" charset="0"/>
                <a:cs typeface="Times New Roman" panose="02020603050405020304" pitchFamily="18" charset="0"/>
              </a:rPr>
              <a:t>指</a:t>
            </a:r>
            <a:r>
              <a:rPr lang="zh-CN" altLang="en-US" sz="1400" b="1" dirty="0">
                <a:solidFill>
                  <a:srgbClr val="FF0000"/>
                </a:solidFill>
                <a:uFillTx/>
                <a:latin typeface="Times New Roman" panose="02020603050405020304" pitchFamily="18" charset="0"/>
                <a:cs typeface="Times New Roman" panose="02020603050405020304" pitchFamily="18" charset="0"/>
              </a:rPr>
              <a:t>向</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节点比父节点小，则循环</a:t>
            </a:r>
            <a:r>
              <a:rPr lang="zh-CN" altLang="en-US" sz="1400" b="1" dirty="0">
                <a:solidFill>
                  <a:srgbClr val="FF0000"/>
                </a:solidFill>
                <a:uFillTx/>
                <a:latin typeface="Times New Roman" panose="02020603050405020304" pitchFamily="18" charset="0"/>
                <a:cs typeface="Times New Roman" panose="02020603050405020304" pitchFamily="18" charset="0"/>
              </a:rPr>
              <a:t>结束。</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p:txBody>
      </p:sp>
      <p:cxnSp>
        <p:nvCxnSpPr>
          <p:cNvPr id="45" name="直接箭头连接符 44"/>
          <p:cNvCxnSpPr/>
          <p:nvPr/>
        </p:nvCxnSpPr>
        <p:spPr>
          <a:xfrm>
            <a:off x="5499100" y="314071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7" name="文本框 46"/>
          <p:cNvSpPr txBox="1"/>
          <p:nvPr/>
        </p:nvSpPr>
        <p:spPr>
          <a:xfrm>
            <a:off x="5333365" y="294894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sp>
        <p:nvSpPr>
          <p:cNvPr id="48" name="矩形 47"/>
          <p:cNvSpPr/>
          <p:nvPr/>
        </p:nvSpPr>
        <p:spPr>
          <a:xfrm>
            <a:off x="227330" y="4817110"/>
            <a:ext cx="3282950" cy="629285"/>
          </a:xfrm>
          <a:prstGeom prst="rect">
            <a:avLst/>
          </a:prstGeom>
        </p:spPr>
        <p:txBody>
          <a:bodyPr wrap="none">
            <a:noAutofit/>
          </a:bodyPr>
          <a:lstStyle/>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③该节点重构完成，</a:t>
            </a:r>
            <a:r>
              <a:rPr lang="en-US" altLang="zh-CN" sz="1400" b="1" dirty="0">
                <a:solidFill>
                  <a:srgbClr val="FF0000"/>
                </a:solidFill>
                <a:uFillTx/>
                <a:latin typeface="Times New Roman" panose="02020603050405020304" pitchFamily="18" charset="0"/>
                <a:cs typeface="Times New Roman" panose="02020603050405020304" pitchFamily="18" charset="0"/>
              </a:rPr>
              <a:t>i</a:t>
            </a:r>
            <a:r>
              <a:rPr lang="zh-CN" altLang="en-US" sz="1400" b="1" dirty="0">
                <a:solidFill>
                  <a:srgbClr val="FF0000"/>
                </a:solidFill>
                <a:uFillTx/>
                <a:latin typeface="Times New Roman" panose="02020603050405020304" pitchFamily="18" charset="0"/>
                <a:cs typeface="Times New Roman" panose="02020603050405020304" pitchFamily="18" charset="0"/>
              </a:rPr>
              <a:t>指针自增</a:t>
            </a:r>
            <a:r>
              <a:rPr lang="en-US" altLang="zh-CN" sz="1400" b="1" dirty="0">
                <a:solidFill>
                  <a:srgbClr val="FF0000"/>
                </a:solidFill>
                <a:uFillTx/>
                <a:latin typeface="Times New Roman" panose="02020603050405020304" pitchFamily="18" charset="0"/>
                <a:cs typeface="Times New Roman" panose="02020603050405020304" pitchFamily="18" charset="0"/>
              </a:rPr>
              <a:t>1</a:t>
            </a:r>
            <a:r>
              <a:rPr lang="zh-CN" altLang="en-US" sz="1400" b="1" dirty="0">
                <a:solidFill>
                  <a:srgbClr val="FF0000"/>
                </a:solidFill>
                <a:uFillTx/>
                <a:latin typeface="Times New Roman" panose="02020603050405020304" pitchFamily="18" charset="0"/>
                <a:cs typeface="Times New Roman" panose="02020603050405020304" pitchFamily="18" charset="0"/>
              </a:rPr>
              <a:t>。重复</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①，</a:t>
            </a:r>
            <a:r>
              <a:rPr lang="zh-CN" altLang="en-US" sz="1400" b="1" dirty="0">
                <a:solidFill>
                  <a:srgbClr val="FF0000"/>
                </a:solidFill>
                <a:uFillTx/>
                <a:latin typeface="Times New Roman" panose="02020603050405020304" pitchFamily="18" charset="0"/>
                <a:cs typeface="Times New Roman" panose="02020603050405020304" pitchFamily="18" charset="0"/>
              </a:rPr>
              <a:t>②步</a:t>
            </a:r>
            <a:r>
              <a:rPr lang="zh-CN" altLang="en-US" sz="1400" b="1" dirty="0">
                <a:solidFill>
                  <a:srgbClr val="FF0000"/>
                </a:solidFill>
                <a:uFillTx/>
                <a:latin typeface="Times New Roman" panose="02020603050405020304" pitchFamily="18" charset="0"/>
                <a:cs typeface="Times New Roman" panose="02020603050405020304" pitchFamily="18" charset="0"/>
              </a:rPr>
              <a:t>操作。</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p:txBody>
      </p:sp>
      <p:cxnSp>
        <p:nvCxnSpPr>
          <p:cNvPr id="52" name="直接箭头连接符 51"/>
          <p:cNvCxnSpPr/>
          <p:nvPr/>
        </p:nvCxnSpPr>
        <p:spPr>
          <a:xfrm>
            <a:off x="6228080" y="354266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53" name="文本框 52"/>
          <p:cNvSpPr txBox="1"/>
          <p:nvPr/>
        </p:nvSpPr>
        <p:spPr>
          <a:xfrm>
            <a:off x="6062345" y="335089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54" name="直接箭头连接符 53"/>
          <p:cNvCxnSpPr/>
          <p:nvPr/>
        </p:nvCxnSpPr>
        <p:spPr>
          <a:xfrm>
            <a:off x="6228080" y="372427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55" name="文本框 54"/>
          <p:cNvSpPr txBox="1"/>
          <p:nvPr/>
        </p:nvSpPr>
        <p:spPr>
          <a:xfrm>
            <a:off x="6062345" y="353250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cxnSp>
        <p:nvCxnSpPr>
          <p:cNvPr id="56" name="直接连接符 55"/>
          <p:cNvCxnSpPr>
            <a:stCxn id="10279" idx="4"/>
          </p:cNvCxnSpPr>
          <p:nvPr/>
        </p:nvCxnSpPr>
        <p:spPr>
          <a:xfrm flipH="1">
            <a:off x="6042025" y="321183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nvCxnSpPr>
        <p:spPr>
          <a:xfrm>
            <a:off x="5295265" y="3348990"/>
            <a:ext cx="1508760"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8" name="直接箭头连接符 57"/>
          <p:cNvCxnSpPr/>
          <p:nvPr/>
        </p:nvCxnSpPr>
        <p:spPr>
          <a:xfrm flipH="1">
            <a:off x="5295265" y="3341370"/>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9" name="直接箭头连接符 58"/>
          <p:cNvCxnSpPr/>
          <p:nvPr/>
        </p:nvCxnSpPr>
        <p:spPr>
          <a:xfrm flipH="1">
            <a:off x="6804025" y="3345180"/>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连接符 59"/>
          <p:cNvCxnSpPr/>
          <p:nvPr/>
        </p:nvCxnSpPr>
        <p:spPr>
          <a:xfrm flipH="1">
            <a:off x="5292090" y="384683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1" name="直接连接符 60"/>
          <p:cNvCxnSpPr/>
          <p:nvPr/>
        </p:nvCxnSpPr>
        <p:spPr>
          <a:xfrm flipV="1">
            <a:off x="4784090" y="398145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2" name="直接箭头连接符 61"/>
          <p:cNvCxnSpPr/>
          <p:nvPr/>
        </p:nvCxnSpPr>
        <p:spPr>
          <a:xfrm flipH="1">
            <a:off x="4791710" y="399034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3" name="直接箭头连接符 62"/>
          <p:cNvCxnSpPr/>
          <p:nvPr/>
        </p:nvCxnSpPr>
        <p:spPr>
          <a:xfrm flipH="1">
            <a:off x="5716270" y="398018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4" name="直接连接符 63"/>
          <p:cNvCxnSpPr/>
          <p:nvPr/>
        </p:nvCxnSpPr>
        <p:spPr>
          <a:xfrm flipH="1">
            <a:off x="6790055" y="383794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5" name="直接连接符 64"/>
          <p:cNvCxnSpPr/>
          <p:nvPr/>
        </p:nvCxnSpPr>
        <p:spPr>
          <a:xfrm flipV="1">
            <a:off x="6320155" y="397256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6" name="直接箭头连接符 65"/>
          <p:cNvCxnSpPr/>
          <p:nvPr/>
        </p:nvCxnSpPr>
        <p:spPr>
          <a:xfrm flipH="1">
            <a:off x="6320155" y="397383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7" name="直接箭头连接符 66"/>
          <p:cNvCxnSpPr/>
          <p:nvPr/>
        </p:nvCxnSpPr>
        <p:spPr>
          <a:xfrm flipH="1">
            <a:off x="7252335" y="397129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连接符 67"/>
          <p:cNvCxnSpPr/>
          <p:nvPr/>
        </p:nvCxnSpPr>
        <p:spPr>
          <a:xfrm flipH="1">
            <a:off x="4768215" y="451612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9" name="直接连接符 68"/>
          <p:cNvCxnSpPr/>
          <p:nvPr/>
        </p:nvCxnSpPr>
        <p:spPr>
          <a:xfrm flipV="1">
            <a:off x="4298315" y="465074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0" name="直接箭头连接符 69"/>
          <p:cNvCxnSpPr/>
          <p:nvPr/>
        </p:nvCxnSpPr>
        <p:spPr>
          <a:xfrm flipH="1">
            <a:off x="4298315" y="465201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p:nvPr/>
        </p:nvCxnSpPr>
        <p:spPr>
          <a:xfrm flipH="1">
            <a:off x="5230495" y="464947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0" name="直接箭头连接符 19"/>
          <p:cNvCxnSpPr/>
          <p:nvPr/>
        </p:nvCxnSpPr>
        <p:spPr>
          <a:xfrm>
            <a:off x="4283710" y="422084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 name="文本框 23"/>
          <p:cNvSpPr txBox="1"/>
          <p:nvPr/>
        </p:nvSpPr>
        <p:spPr>
          <a:xfrm>
            <a:off x="4117975" y="402907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28" name="直接箭头连接符 27"/>
          <p:cNvCxnSpPr/>
          <p:nvPr/>
        </p:nvCxnSpPr>
        <p:spPr>
          <a:xfrm>
            <a:off x="4275455" y="443738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1" name="文本框 30"/>
          <p:cNvSpPr txBox="1"/>
          <p:nvPr/>
        </p:nvSpPr>
        <p:spPr>
          <a:xfrm>
            <a:off x="4109720" y="424561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cxnSp>
        <p:nvCxnSpPr>
          <p:cNvPr id="34" name="直接箭头连接符 33"/>
          <p:cNvCxnSpPr/>
          <p:nvPr/>
        </p:nvCxnSpPr>
        <p:spPr>
          <a:xfrm>
            <a:off x="4631055" y="377380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7" name="文本框 36"/>
          <p:cNvSpPr txBox="1"/>
          <p:nvPr/>
        </p:nvSpPr>
        <p:spPr>
          <a:xfrm>
            <a:off x="4465320" y="358203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cxnSp>
        <p:nvCxnSpPr>
          <p:cNvPr id="40" name="直接箭头连接符 39"/>
          <p:cNvCxnSpPr/>
          <p:nvPr/>
        </p:nvCxnSpPr>
        <p:spPr>
          <a:xfrm>
            <a:off x="5499100" y="314071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6" name="文本框 45"/>
          <p:cNvSpPr txBox="1"/>
          <p:nvPr/>
        </p:nvSpPr>
        <p:spPr>
          <a:xfrm>
            <a:off x="5333365" y="294894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cxnSp>
        <p:nvCxnSpPr>
          <p:cNvPr id="49" name="直接箭头连接符 48"/>
          <p:cNvCxnSpPr/>
          <p:nvPr/>
        </p:nvCxnSpPr>
        <p:spPr>
          <a:xfrm>
            <a:off x="5200650" y="424561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50" name="文本框 49"/>
          <p:cNvSpPr txBox="1"/>
          <p:nvPr/>
        </p:nvSpPr>
        <p:spPr>
          <a:xfrm>
            <a:off x="5034915" y="405384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79" name="直接箭头连接符 78"/>
          <p:cNvCxnSpPr/>
          <p:nvPr/>
        </p:nvCxnSpPr>
        <p:spPr>
          <a:xfrm>
            <a:off x="5200650" y="443738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0" name="文本框 79"/>
          <p:cNvSpPr txBox="1"/>
          <p:nvPr/>
        </p:nvSpPr>
        <p:spPr>
          <a:xfrm>
            <a:off x="5034915" y="424561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cxnSp>
        <p:nvCxnSpPr>
          <p:cNvPr id="81" name="直接箭头连接符 80"/>
          <p:cNvCxnSpPr/>
          <p:nvPr/>
        </p:nvCxnSpPr>
        <p:spPr>
          <a:xfrm flipV="1">
            <a:off x="6245225" y="4509135"/>
            <a:ext cx="0" cy="2228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2" name="文本框 81"/>
          <p:cNvSpPr txBox="1"/>
          <p:nvPr/>
        </p:nvSpPr>
        <p:spPr>
          <a:xfrm>
            <a:off x="6146800" y="470408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83" name="直接箭头连接符 82"/>
          <p:cNvCxnSpPr/>
          <p:nvPr/>
        </p:nvCxnSpPr>
        <p:spPr>
          <a:xfrm flipV="1">
            <a:off x="6374765" y="4509135"/>
            <a:ext cx="0" cy="2232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4" name="文本框 83"/>
          <p:cNvSpPr txBox="1"/>
          <p:nvPr/>
        </p:nvSpPr>
        <p:spPr>
          <a:xfrm>
            <a:off x="6300470" y="470408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cxnSp>
        <p:nvCxnSpPr>
          <p:cNvPr id="85" name="直接箭头连接符 84"/>
          <p:cNvCxnSpPr/>
          <p:nvPr/>
        </p:nvCxnSpPr>
        <p:spPr>
          <a:xfrm>
            <a:off x="6790055" y="422084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6" name="文本框 85"/>
          <p:cNvSpPr txBox="1"/>
          <p:nvPr/>
        </p:nvSpPr>
        <p:spPr>
          <a:xfrm>
            <a:off x="6624320" y="402907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87" name="直接箭头连接符 86"/>
          <p:cNvCxnSpPr/>
          <p:nvPr/>
        </p:nvCxnSpPr>
        <p:spPr>
          <a:xfrm>
            <a:off x="6790055" y="441261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8" name="文本框 87"/>
          <p:cNvSpPr txBox="1"/>
          <p:nvPr/>
        </p:nvSpPr>
        <p:spPr>
          <a:xfrm>
            <a:off x="6624320" y="422084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cxnSp>
        <p:nvCxnSpPr>
          <p:cNvPr id="89" name="直接箭头连接符 88"/>
          <p:cNvCxnSpPr/>
          <p:nvPr/>
        </p:nvCxnSpPr>
        <p:spPr>
          <a:xfrm>
            <a:off x="3780155" y="489585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0" name="文本框 89"/>
          <p:cNvSpPr txBox="1"/>
          <p:nvPr/>
        </p:nvSpPr>
        <p:spPr>
          <a:xfrm>
            <a:off x="3614420" y="470408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91" name="直接箭头连接符 90"/>
          <p:cNvCxnSpPr/>
          <p:nvPr/>
        </p:nvCxnSpPr>
        <p:spPr>
          <a:xfrm>
            <a:off x="3780155" y="508762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2" name="文本框 91"/>
          <p:cNvSpPr txBox="1"/>
          <p:nvPr/>
        </p:nvSpPr>
        <p:spPr>
          <a:xfrm>
            <a:off x="3614420" y="489585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cxnSp>
        <p:nvCxnSpPr>
          <p:cNvPr id="93" name="直接箭头连接符 92"/>
          <p:cNvCxnSpPr/>
          <p:nvPr/>
        </p:nvCxnSpPr>
        <p:spPr>
          <a:xfrm>
            <a:off x="4716145" y="489585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4" name="文本框 93"/>
          <p:cNvSpPr txBox="1"/>
          <p:nvPr/>
        </p:nvSpPr>
        <p:spPr>
          <a:xfrm>
            <a:off x="4550410" y="470408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95" name="直接箭头连接符 94"/>
          <p:cNvCxnSpPr/>
          <p:nvPr/>
        </p:nvCxnSpPr>
        <p:spPr>
          <a:xfrm>
            <a:off x="4716145" y="508762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6" name="文本框 95"/>
          <p:cNvSpPr txBox="1"/>
          <p:nvPr/>
        </p:nvSpPr>
        <p:spPr>
          <a:xfrm>
            <a:off x="4550410" y="489585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0-#ppt_w/2"/>
                                          </p:val>
                                        </p:tav>
                                        <p:tav tm="100000">
                                          <p:val>
                                            <p:strVal val="#ppt_x"/>
                                          </p:val>
                                        </p:tav>
                                      </p:tavLst>
                                    </p:anim>
                                    <p:anim calcmode="lin" valueType="num">
                                      <p:cBhvr additive="base">
                                        <p:cTn id="16" dur="500" fill="hold"/>
                                        <p:tgtEl>
                                          <p:spTgt spid="4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0-#ppt_w/2"/>
                                          </p:val>
                                        </p:tav>
                                        <p:tav tm="100000">
                                          <p:val>
                                            <p:strVal val="#ppt_x"/>
                                          </p:val>
                                        </p:tav>
                                      </p:tavLst>
                                    </p:anim>
                                    <p:anim calcmode="lin" valueType="num">
                                      <p:cBhvr additive="base">
                                        <p:cTn id="20" dur="500" fill="hold"/>
                                        <p:tgtEl>
                                          <p:spTgt spid="43"/>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ppt_x"/>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0 0 L -0.0838889 0.0917593 " pathEditMode="relative" rAng="0" ptsTypes="">
                                      <p:cBhvr>
                                        <p:cTn id="34" dur="2000" fill="hold"/>
                                        <p:tgtEl>
                                          <p:spTgt spid="10245"/>
                                        </p:tgtEl>
                                        <p:attrNameLst>
                                          <p:attrName>ppt_x</p:attrName>
                                          <p:attrName>ppt_y</p:attrName>
                                        </p:attrNameLst>
                                      </p:cBhvr>
                                      <p:rCtr x="-43" y="47"/>
                                    </p:animMotion>
                                  </p:childTnLst>
                                </p:cTn>
                              </p:par>
                              <p:par>
                                <p:cTn id="35" presetID="0" presetClass="path" presetSubtype="0" accel="50000" decel="50000" fill="hold" nodeType="withEffect">
                                  <p:stCondLst>
                                    <p:cond delay="0"/>
                                  </p:stCondLst>
                                  <p:childTnLst>
                                    <p:animMotion origin="layout" path="M 0 0 L 0.0843056 -0.0903704 " pathEditMode="relative" rAng="0" ptsTypes="">
                                      <p:cBhvr>
                                        <p:cTn id="36" dur="2000" fill="hold"/>
                                        <p:tgtEl>
                                          <p:spTgt spid="3"/>
                                        </p:tgtEl>
                                        <p:attrNameLst>
                                          <p:attrName>ppt_x</p:attrName>
                                          <p:attrName>ppt_y</p:attrName>
                                        </p:attrNameLst>
                                      </p:cBhvr>
                                      <p:rCtr x="41" y="-46"/>
                                    </p:animMotion>
                                  </p:childTnLst>
                                </p:cTn>
                              </p:par>
                            </p:childTnLst>
                          </p:cTn>
                        </p:par>
                      </p:childTnLst>
                    </p:cTn>
                  </p:par>
                  <p:par>
                    <p:cTn id="37" fill="hold">
                      <p:stCondLst>
                        <p:cond delay="indefinite"/>
                      </p:stCondLst>
                      <p:childTnLst>
                        <p:par>
                          <p:cTn id="38" fill="hold">
                            <p:stCondLst>
                              <p:cond delay="0"/>
                            </p:stCondLst>
                            <p:childTnLst>
                              <p:par>
                                <p:cTn id="39" presetID="2" presetClass="exit" presetSubtype="8" fill="hold" nodeType="clickEffect">
                                  <p:stCondLst>
                                    <p:cond delay="0"/>
                                  </p:stCondLst>
                                  <p:childTnLst>
                                    <p:anim calcmode="lin" valueType="num">
                                      <p:cBhvr additive="base">
                                        <p:cTn id="40" dur="500"/>
                                        <p:tgtEl>
                                          <p:spTgt spid="42"/>
                                        </p:tgtEl>
                                        <p:attrNameLst>
                                          <p:attrName>ppt_x</p:attrName>
                                        </p:attrNameLst>
                                      </p:cBhvr>
                                      <p:tavLst>
                                        <p:tav tm="0">
                                          <p:val>
                                            <p:strVal val="ppt_x"/>
                                          </p:val>
                                        </p:tav>
                                        <p:tav tm="100000">
                                          <p:val>
                                            <p:strVal val="0-ppt_w/2"/>
                                          </p:val>
                                        </p:tav>
                                      </p:tavLst>
                                    </p:anim>
                                    <p:anim calcmode="lin" valueType="num">
                                      <p:cBhvr additive="base">
                                        <p:cTn id="41" dur="500"/>
                                        <p:tgtEl>
                                          <p:spTgt spid="42"/>
                                        </p:tgtEl>
                                        <p:attrNameLst>
                                          <p:attrName>ppt_y</p:attrName>
                                        </p:attrNameLst>
                                      </p:cBhvr>
                                      <p:tavLst>
                                        <p:tav tm="0">
                                          <p:val>
                                            <p:strVal val="ppt_y"/>
                                          </p:val>
                                        </p:tav>
                                        <p:tav tm="100000">
                                          <p:val>
                                            <p:strVal val="ppt_y"/>
                                          </p:val>
                                        </p:tav>
                                      </p:tavLst>
                                    </p:anim>
                                    <p:set>
                                      <p:cBhvr>
                                        <p:cTn id="42" dur="1" fill="hold">
                                          <p:stCondLst>
                                            <p:cond delay="499"/>
                                          </p:stCondLst>
                                        </p:cTn>
                                        <p:tgtEl>
                                          <p:spTgt spid="42"/>
                                        </p:tgtEl>
                                        <p:attrNameLst>
                                          <p:attrName>style.visibility</p:attrName>
                                        </p:attrNameLst>
                                      </p:cBhvr>
                                      <p:to>
                                        <p:strVal val="hidden"/>
                                      </p:to>
                                    </p:set>
                                  </p:childTnLst>
                                </p:cTn>
                              </p:par>
                              <p:par>
                                <p:cTn id="43" presetID="2" presetClass="exit" presetSubtype="8" fill="hold" grpId="2" nodeType="withEffect">
                                  <p:stCondLst>
                                    <p:cond delay="0"/>
                                  </p:stCondLst>
                                  <p:childTnLst>
                                    <p:anim calcmode="lin" valueType="num">
                                      <p:cBhvr additive="base">
                                        <p:cTn id="44" dur="500"/>
                                        <p:tgtEl>
                                          <p:spTgt spid="43"/>
                                        </p:tgtEl>
                                        <p:attrNameLst>
                                          <p:attrName>ppt_x</p:attrName>
                                        </p:attrNameLst>
                                      </p:cBhvr>
                                      <p:tavLst>
                                        <p:tav tm="0">
                                          <p:val>
                                            <p:strVal val="ppt_x"/>
                                          </p:val>
                                        </p:tav>
                                        <p:tav tm="100000">
                                          <p:val>
                                            <p:strVal val="0-ppt_w/2"/>
                                          </p:val>
                                        </p:tav>
                                      </p:tavLst>
                                    </p:anim>
                                    <p:anim calcmode="lin" valueType="num">
                                      <p:cBhvr additive="base">
                                        <p:cTn id="45" dur="500"/>
                                        <p:tgtEl>
                                          <p:spTgt spid="43"/>
                                        </p:tgtEl>
                                        <p:attrNameLst>
                                          <p:attrName>ppt_y</p:attrName>
                                        </p:attrNameLst>
                                      </p:cBhvr>
                                      <p:tavLst>
                                        <p:tav tm="0">
                                          <p:val>
                                            <p:strVal val="ppt_y"/>
                                          </p:val>
                                        </p:tav>
                                        <p:tav tm="100000">
                                          <p:val>
                                            <p:strVal val="ppt_y"/>
                                          </p:val>
                                        </p:tav>
                                      </p:tavLst>
                                    </p:anim>
                                    <p:set>
                                      <p:cBhvr>
                                        <p:cTn id="46" dur="1" fill="hold">
                                          <p:stCondLst>
                                            <p:cond delay="499"/>
                                          </p:stCondLst>
                                        </p:cTn>
                                        <p:tgtEl>
                                          <p:spTgt spid="4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additive="base">
                                        <p:cTn id="51" dur="500" fill="hold"/>
                                        <p:tgtEl>
                                          <p:spTgt spid="45"/>
                                        </p:tgtEl>
                                        <p:attrNameLst>
                                          <p:attrName>ppt_x</p:attrName>
                                        </p:attrNameLst>
                                      </p:cBhvr>
                                      <p:tavLst>
                                        <p:tav tm="0">
                                          <p:val>
                                            <p:strVal val="0-#ppt_w/2"/>
                                          </p:val>
                                        </p:tav>
                                        <p:tav tm="100000">
                                          <p:val>
                                            <p:strVal val="#ppt_x"/>
                                          </p:val>
                                        </p:tav>
                                      </p:tavLst>
                                    </p:anim>
                                    <p:anim calcmode="lin" valueType="num">
                                      <p:cBhvr additive="base">
                                        <p:cTn id="52" dur="500" fill="hold"/>
                                        <p:tgtEl>
                                          <p:spTgt spid="4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0-#ppt_w/2"/>
                                          </p:val>
                                        </p:tav>
                                        <p:tav tm="100000">
                                          <p:val>
                                            <p:strVal val="#ppt_x"/>
                                          </p:val>
                                        </p:tav>
                                      </p:tavLst>
                                    </p:anim>
                                    <p:anim calcmode="lin" valueType="num">
                                      <p:cBhvr additive="base">
                                        <p:cTn id="56"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8" fill="hold" nodeType="clickEffect">
                                  <p:stCondLst>
                                    <p:cond delay="0"/>
                                  </p:stCondLst>
                                  <p:childTnLst>
                                    <p:anim calcmode="lin" valueType="num">
                                      <p:cBhvr additive="base">
                                        <p:cTn id="60" dur="500"/>
                                        <p:tgtEl>
                                          <p:spTgt spid="45"/>
                                        </p:tgtEl>
                                        <p:attrNameLst>
                                          <p:attrName>ppt_x</p:attrName>
                                        </p:attrNameLst>
                                      </p:cBhvr>
                                      <p:tavLst>
                                        <p:tav tm="0">
                                          <p:val>
                                            <p:strVal val="ppt_x"/>
                                          </p:val>
                                        </p:tav>
                                        <p:tav tm="100000">
                                          <p:val>
                                            <p:strVal val="0-ppt_w/2"/>
                                          </p:val>
                                        </p:tav>
                                      </p:tavLst>
                                    </p:anim>
                                    <p:anim calcmode="lin" valueType="num">
                                      <p:cBhvr additive="base">
                                        <p:cTn id="61" dur="500"/>
                                        <p:tgtEl>
                                          <p:spTgt spid="45"/>
                                        </p:tgtEl>
                                        <p:attrNameLst>
                                          <p:attrName>ppt_y</p:attrName>
                                        </p:attrNameLst>
                                      </p:cBhvr>
                                      <p:tavLst>
                                        <p:tav tm="0">
                                          <p:val>
                                            <p:strVal val="ppt_y"/>
                                          </p:val>
                                        </p:tav>
                                        <p:tav tm="100000">
                                          <p:val>
                                            <p:strVal val="ppt_y"/>
                                          </p:val>
                                        </p:tav>
                                      </p:tavLst>
                                    </p:anim>
                                    <p:set>
                                      <p:cBhvr>
                                        <p:cTn id="62" dur="1" fill="hold">
                                          <p:stCondLst>
                                            <p:cond delay="499"/>
                                          </p:stCondLst>
                                        </p:cTn>
                                        <p:tgtEl>
                                          <p:spTgt spid="45"/>
                                        </p:tgtEl>
                                        <p:attrNameLst>
                                          <p:attrName>style.visibility</p:attrName>
                                        </p:attrNameLst>
                                      </p:cBhvr>
                                      <p:to>
                                        <p:strVal val="hidden"/>
                                      </p:to>
                                    </p:set>
                                  </p:childTnLst>
                                </p:cTn>
                              </p:par>
                              <p:par>
                                <p:cTn id="63" presetID="2" presetClass="exit" presetSubtype="8" fill="hold" grpId="2" nodeType="withEffect">
                                  <p:stCondLst>
                                    <p:cond delay="0"/>
                                  </p:stCondLst>
                                  <p:childTnLst>
                                    <p:anim calcmode="lin" valueType="num">
                                      <p:cBhvr additive="base">
                                        <p:cTn id="64" dur="500"/>
                                        <p:tgtEl>
                                          <p:spTgt spid="47"/>
                                        </p:tgtEl>
                                        <p:attrNameLst>
                                          <p:attrName>ppt_x</p:attrName>
                                        </p:attrNameLst>
                                      </p:cBhvr>
                                      <p:tavLst>
                                        <p:tav tm="0">
                                          <p:val>
                                            <p:strVal val="ppt_x"/>
                                          </p:val>
                                        </p:tav>
                                        <p:tav tm="100000">
                                          <p:val>
                                            <p:strVal val="0-ppt_w/2"/>
                                          </p:val>
                                        </p:tav>
                                      </p:tavLst>
                                    </p:anim>
                                    <p:anim calcmode="lin" valueType="num">
                                      <p:cBhvr additive="base">
                                        <p:cTn id="65" dur="500"/>
                                        <p:tgtEl>
                                          <p:spTgt spid="47"/>
                                        </p:tgtEl>
                                        <p:attrNameLst>
                                          <p:attrName>ppt_y</p:attrName>
                                        </p:attrNameLst>
                                      </p:cBhvr>
                                      <p:tavLst>
                                        <p:tav tm="0">
                                          <p:val>
                                            <p:strVal val="ppt_y"/>
                                          </p:val>
                                        </p:tav>
                                        <p:tav tm="100000">
                                          <p:val>
                                            <p:strVal val="ppt_y"/>
                                          </p:val>
                                        </p:tav>
                                      </p:tavLst>
                                    </p:anim>
                                    <p:set>
                                      <p:cBhvr>
                                        <p:cTn id="66" dur="1" fill="hold">
                                          <p:stCondLst>
                                            <p:cond delay="499"/>
                                          </p:stCondLst>
                                        </p:cTn>
                                        <p:tgtEl>
                                          <p:spTgt spid="4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 presetClass="exit" presetSubtype="8" fill="hold" nodeType="clickEffect">
                                  <p:stCondLst>
                                    <p:cond delay="0"/>
                                  </p:stCondLst>
                                  <p:childTnLst>
                                    <p:anim calcmode="lin" valueType="num">
                                      <p:cBhvr additive="base">
                                        <p:cTn id="70" dur="500"/>
                                        <p:tgtEl>
                                          <p:spTgt spid="36"/>
                                        </p:tgtEl>
                                        <p:attrNameLst>
                                          <p:attrName>ppt_x</p:attrName>
                                        </p:attrNameLst>
                                      </p:cBhvr>
                                      <p:tavLst>
                                        <p:tav tm="0">
                                          <p:val>
                                            <p:strVal val="ppt_x"/>
                                          </p:val>
                                        </p:tav>
                                        <p:tav tm="100000">
                                          <p:val>
                                            <p:strVal val="0-ppt_w/2"/>
                                          </p:val>
                                        </p:tav>
                                      </p:tavLst>
                                    </p:anim>
                                    <p:anim calcmode="lin" valueType="num">
                                      <p:cBhvr additive="base">
                                        <p:cTn id="71" dur="500"/>
                                        <p:tgtEl>
                                          <p:spTgt spid="36"/>
                                        </p:tgtEl>
                                        <p:attrNameLst>
                                          <p:attrName>ppt_y</p:attrName>
                                        </p:attrNameLst>
                                      </p:cBhvr>
                                      <p:tavLst>
                                        <p:tav tm="0">
                                          <p:val>
                                            <p:strVal val="ppt_y"/>
                                          </p:val>
                                        </p:tav>
                                        <p:tav tm="100000">
                                          <p:val>
                                            <p:strVal val="ppt_y"/>
                                          </p:val>
                                        </p:tav>
                                      </p:tavLst>
                                    </p:anim>
                                    <p:set>
                                      <p:cBhvr>
                                        <p:cTn id="72" dur="1" fill="hold">
                                          <p:stCondLst>
                                            <p:cond delay="499"/>
                                          </p:stCondLst>
                                        </p:cTn>
                                        <p:tgtEl>
                                          <p:spTgt spid="36"/>
                                        </p:tgtEl>
                                        <p:attrNameLst>
                                          <p:attrName>style.visibility</p:attrName>
                                        </p:attrNameLst>
                                      </p:cBhvr>
                                      <p:to>
                                        <p:strVal val="hidden"/>
                                      </p:to>
                                    </p:set>
                                  </p:childTnLst>
                                </p:cTn>
                              </p:par>
                              <p:par>
                                <p:cTn id="73" presetID="2" presetClass="exit" presetSubtype="8" fill="hold" grpId="2" nodeType="withEffect">
                                  <p:stCondLst>
                                    <p:cond delay="0"/>
                                  </p:stCondLst>
                                  <p:childTnLst>
                                    <p:anim calcmode="lin" valueType="num">
                                      <p:cBhvr additive="base">
                                        <p:cTn id="74" dur="500"/>
                                        <p:tgtEl>
                                          <p:spTgt spid="38"/>
                                        </p:tgtEl>
                                        <p:attrNameLst>
                                          <p:attrName>ppt_x</p:attrName>
                                        </p:attrNameLst>
                                      </p:cBhvr>
                                      <p:tavLst>
                                        <p:tav tm="0">
                                          <p:val>
                                            <p:strVal val="ppt_x"/>
                                          </p:val>
                                        </p:tav>
                                        <p:tav tm="100000">
                                          <p:val>
                                            <p:strVal val="0-ppt_w/2"/>
                                          </p:val>
                                        </p:tav>
                                      </p:tavLst>
                                    </p:anim>
                                    <p:anim calcmode="lin" valueType="num">
                                      <p:cBhvr additive="base">
                                        <p:cTn id="75" dur="500"/>
                                        <p:tgtEl>
                                          <p:spTgt spid="38"/>
                                        </p:tgtEl>
                                        <p:attrNameLst>
                                          <p:attrName>ppt_y</p:attrName>
                                        </p:attrNameLst>
                                      </p:cBhvr>
                                      <p:tavLst>
                                        <p:tav tm="0">
                                          <p:val>
                                            <p:strVal val="ppt_y"/>
                                          </p:val>
                                        </p:tav>
                                        <p:tav tm="100000">
                                          <p:val>
                                            <p:strVal val="ppt_y"/>
                                          </p:val>
                                        </p:tav>
                                      </p:tavLst>
                                    </p:anim>
                                    <p:set>
                                      <p:cBhvr>
                                        <p:cTn id="76" dur="1" fill="hold">
                                          <p:stCondLst>
                                            <p:cond delay="499"/>
                                          </p:stCondLst>
                                        </p:cTn>
                                        <p:tgtEl>
                                          <p:spTgt spid="3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8"/>
                                        </p:tgtEl>
                                        <p:attrNameLst>
                                          <p:attrName>style.visibility</p:attrName>
                                        </p:attrNameLst>
                                      </p:cBhvr>
                                      <p:to>
                                        <p:strVal val="visible"/>
                                      </p:to>
                                    </p:set>
                                    <p:anim calcmode="lin" valueType="num">
                                      <p:cBhvr additive="base">
                                        <p:cTn id="81" dur="500" fill="hold"/>
                                        <p:tgtEl>
                                          <p:spTgt spid="48"/>
                                        </p:tgtEl>
                                        <p:attrNameLst>
                                          <p:attrName>ppt_x</p:attrName>
                                        </p:attrNameLst>
                                      </p:cBhvr>
                                      <p:tavLst>
                                        <p:tav tm="0">
                                          <p:val>
                                            <p:strVal val="#ppt_x"/>
                                          </p:val>
                                        </p:tav>
                                        <p:tav tm="100000">
                                          <p:val>
                                            <p:strVal val="#ppt_x"/>
                                          </p:val>
                                        </p:tav>
                                      </p:tavLst>
                                    </p:anim>
                                    <p:anim calcmode="lin" valueType="num">
                                      <p:cBhvr additive="base">
                                        <p:cTn id="8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nodeType="clickEffect">
                                  <p:stCondLst>
                                    <p:cond delay="0"/>
                                  </p:stCondLst>
                                  <p:childTnLst>
                                    <p:set>
                                      <p:cBhvr>
                                        <p:cTn id="86" dur="1" fill="hold">
                                          <p:stCondLst>
                                            <p:cond delay="0"/>
                                          </p:stCondLst>
                                        </p:cTn>
                                        <p:tgtEl>
                                          <p:spTgt spid="52"/>
                                        </p:tgtEl>
                                        <p:attrNameLst>
                                          <p:attrName>style.visibility</p:attrName>
                                        </p:attrNameLst>
                                      </p:cBhvr>
                                      <p:to>
                                        <p:strVal val="visible"/>
                                      </p:to>
                                    </p:set>
                                    <p:anim calcmode="lin" valueType="num">
                                      <p:cBhvr additive="base">
                                        <p:cTn id="87" dur="500" fill="hold"/>
                                        <p:tgtEl>
                                          <p:spTgt spid="52"/>
                                        </p:tgtEl>
                                        <p:attrNameLst>
                                          <p:attrName>ppt_x</p:attrName>
                                        </p:attrNameLst>
                                      </p:cBhvr>
                                      <p:tavLst>
                                        <p:tav tm="0">
                                          <p:val>
                                            <p:strVal val="0-#ppt_w/2"/>
                                          </p:val>
                                        </p:tav>
                                        <p:tav tm="100000">
                                          <p:val>
                                            <p:strVal val="#ppt_x"/>
                                          </p:val>
                                        </p:tav>
                                      </p:tavLst>
                                    </p:anim>
                                    <p:anim calcmode="lin" valueType="num">
                                      <p:cBhvr additive="base">
                                        <p:cTn id="88" dur="500" fill="hold"/>
                                        <p:tgtEl>
                                          <p:spTgt spid="52"/>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anim calcmode="lin" valueType="num">
                                      <p:cBhvr additive="base">
                                        <p:cTn id="91" dur="500" fill="hold"/>
                                        <p:tgtEl>
                                          <p:spTgt spid="53"/>
                                        </p:tgtEl>
                                        <p:attrNameLst>
                                          <p:attrName>ppt_x</p:attrName>
                                        </p:attrNameLst>
                                      </p:cBhvr>
                                      <p:tavLst>
                                        <p:tav tm="0">
                                          <p:val>
                                            <p:strVal val="0-#ppt_w/2"/>
                                          </p:val>
                                        </p:tav>
                                        <p:tav tm="100000">
                                          <p:val>
                                            <p:strVal val="#ppt_x"/>
                                          </p:val>
                                        </p:tav>
                                      </p:tavLst>
                                    </p:anim>
                                    <p:anim calcmode="lin" valueType="num">
                                      <p:cBhvr additive="base">
                                        <p:cTn id="92"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54"/>
                                        </p:tgtEl>
                                        <p:attrNameLst>
                                          <p:attrName>style.visibility</p:attrName>
                                        </p:attrNameLst>
                                      </p:cBhvr>
                                      <p:to>
                                        <p:strVal val="visible"/>
                                      </p:to>
                                    </p:set>
                                    <p:anim calcmode="lin" valueType="num">
                                      <p:cBhvr additive="base">
                                        <p:cTn id="97" dur="500" fill="hold"/>
                                        <p:tgtEl>
                                          <p:spTgt spid="54"/>
                                        </p:tgtEl>
                                        <p:attrNameLst>
                                          <p:attrName>ppt_x</p:attrName>
                                        </p:attrNameLst>
                                      </p:cBhvr>
                                      <p:tavLst>
                                        <p:tav tm="0">
                                          <p:val>
                                            <p:strVal val="0-#ppt_w/2"/>
                                          </p:val>
                                        </p:tav>
                                        <p:tav tm="100000">
                                          <p:val>
                                            <p:strVal val="#ppt_x"/>
                                          </p:val>
                                        </p:tav>
                                      </p:tavLst>
                                    </p:anim>
                                    <p:anim calcmode="lin" valueType="num">
                                      <p:cBhvr additive="base">
                                        <p:cTn id="98" dur="500" fill="hold"/>
                                        <p:tgtEl>
                                          <p:spTgt spid="54"/>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55"/>
                                        </p:tgtEl>
                                        <p:attrNameLst>
                                          <p:attrName>style.visibility</p:attrName>
                                        </p:attrNameLst>
                                      </p:cBhvr>
                                      <p:to>
                                        <p:strVal val="visible"/>
                                      </p:to>
                                    </p:set>
                                    <p:anim calcmode="lin" valueType="num">
                                      <p:cBhvr additive="base">
                                        <p:cTn id="101" dur="500" fill="hold"/>
                                        <p:tgtEl>
                                          <p:spTgt spid="55"/>
                                        </p:tgtEl>
                                        <p:attrNameLst>
                                          <p:attrName>ppt_x</p:attrName>
                                        </p:attrNameLst>
                                      </p:cBhvr>
                                      <p:tavLst>
                                        <p:tav tm="0">
                                          <p:val>
                                            <p:strVal val="0-#ppt_w/2"/>
                                          </p:val>
                                        </p:tav>
                                        <p:tav tm="100000">
                                          <p:val>
                                            <p:strVal val="#ppt_x"/>
                                          </p:val>
                                        </p:tav>
                                      </p:tavLst>
                                    </p:anim>
                                    <p:anim calcmode="lin" valueType="num">
                                      <p:cBhvr additive="base">
                                        <p:cTn id="102"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0" presetClass="path" presetSubtype="0" accel="50000" decel="50000" fill="hold" nodeType="clickEffect">
                                  <p:stCondLst>
                                    <p:cond delay="0"/>
                                  </p:stCondLst>
                                  <p:childTnLst>
                                    <p:animMotion origin="layout" path="M 0.08625 -0.0944444 L 0.1625 0.000277778 " pathEditMode="relative" rAng="0" ptsTypes="">
                                      <p:cBhvr>
                                        <p:cTn id="106" dur="2000" fill="hold"/>
                                        <p:tgtEl>
                                          <p:spTgt spid="3"/>
                                        </p:tgtEl>
                                        <p:attrNameLst>
                                          <p:attrName>ppt_x</p:attrName>
                                          <p:attrName>ppt_y</p:attrName>
                                        </p:attrNameLst>
                                      </p:cBhvr>
                                      <p:rCtr x="39" y="47"/>
                                    </p:animMotion>
                                  </p:childTnLst>
                                </p:cTn>
                              </p:par>
                              <p:par>
                                <p:cTn id="107" presetID="0" presetClass="path" presetSubtype="0" accel="50000" decel="50000" fill="hold" nodeType="withEffect">
                                  <p:stCondLst>
                                    <p:cond delay="0"/>
                                  </p:stCondLst>
                                  <p:childTnLst>
                                    <p:animMotion origin="layout" path="M 0 0 L -0.0769444 -0.0898148 " pathEditMode="relative" rAng="0" ptsTypes="">
                                      <p:cBhvr>
                                        <p:cTn id="108" dur="2000" fill="hold"/>
                                        <p:tgtEl>
                                          <p:spTgt spid="7"/>
                                        </p:tgtEl>
                                        <p:attrNameLst>
                                          <p:attrName>ppt_x</p:attrName>
                                          <p:attrName>ppt_y</p:attrName>
                                        </p:attrNameLst>
                                      </p:cBhvr>
                                      <p:rCtr x="-39" y="-43"/>
                                    </p:animMotion>
                                  </p:childTnLst>
                                </p:cTn>
                              </p:par>
                            </p:childTnLst>
                          </p:cTn>
                        </p:par>
                      </p:childTnLst>
                    </p:cTn>
                  </p:par>
                  <p:par>
                    <p:cTn id="109" fill="hold">
                      <p:stCondLst>
                        <p:cond delay="indefinite"/>
                      </p:stCondLst>
                      <p:childTnLst>
                        <p:par>
                          <p:cTn id="110" fill="hold">
                            <p:stCondLst>
                              <p:cond delay="0"/>
                            </p:stCondLst>
                            <p:childTnLst>
                              <p:par>
                                <p:cTn id="111" presetID="2" presetClass="exit" presetSubtype="8" fill="hold" nodeType="clickEffect">
                                  <p:stCondLst>
                                    <p:cond delay="0"/>
                                  </p:stCondLst>
                                  <p:childTnLst>
                                    <p:anim calcmode="lin" valueType="num">
                                      <p:cBhvr additive="base">
                                        <p:cTn id="112" dur="500"/>
                                        <p:tgtEl>
                                          <p:spTgt spid="54"/>
                                        </p:tgtEl>
                                        <p:attrNameLst>
                                          <p:attrName>ppt_x</p:attrName>
                                        </p:attrNameLst>
                                      </p:cBhvr>
                                      <p:tavLst>
                                        <p:tav tm="0">
                                          <p:val>
                                            <p:strVal val="ppt_x"/>
                                          </p:val>
                                        </p:tav>
                                        <p:tav tm="100000">
                                          <p:val>
                                            <p:strVal val="0-ppt_w/2"/>
                                          </p:val>
                                        </p:tav>
                                      </p:tavLst>
                                    </p:anim>
                                    <p:anim calcmode="lin" valueType="num">
                                      <p:cBhvr additive="base">
                                        <p:cTn id="113" dur="500"/>
                                        <p:tgtEl>
                                          <p:spTgt spid="54"/>
                                        </p:tgtEl>
                                        <p:attrNameLst>
                                          <p:attrName>ppt_y</p:attrName>
                                        </p:attrNameLst>
                                      </p:cBhvr>
                                      <p:tavLst>
                                        <p:tav tm="0">
                                          <p:val>
                                            <p:strVal val="ppt_y"/>
                                          </p:val>
                                        </p:tav>
                                        <p:tav tm="100000">
                                          <p:val>
                                            <p:strVal val="ppt_y"/>
                                          </p:val>
                                        </p:tav>
                                      </p:tavLst>
                                    </p:anim>
                                    <p:set>
                                      <p:cBhvr>
                                        <p:cTn id="114" dur="1" fill="hold">
                                          <p:stCondLst>
                                            <p:cond delay="499"/>
                                          </p:stCondLst>
                                        </p:cTn>
                                        <p:tgtEl>
                                          <p:spTgt spid="54"/>
                                        </p:tgtEl>
                                        <p:attrNameLst>
                                          <p:attrName>style.visibility</p:attrName>
                                        </p:attrNameLst>
                                      </p:cBhvr>
                                      <p:to>
                                        <p:strVal val="hidden"/>
                                      </p:to>
                                    </p:set>
                                  </p:childTnLst>
                                </p:cTn>
                              </p:par>
                              <p:par>
                                <p:cTn id="115" presetID="2" presetClass="exit" presetSubtype="8" fill="hold" grpId="2" nodeType="withEffect">
                                  <p:stCondLst>
                                    <p:cond delay="0"/>
                                  </p:stCondLst>
                                  <p:childTnLst>
                                    <p:anim calcmode="lin" valueType="num">
                                      <p:cBhvr additive="base">
                                        <p:cTn id="116" dur="500"/>
                                        <p:tgtEl>
                                          <p:spTgt spid="55"/>
                                        </p:tgtEl>
                                        <p:attrNameLst>
                                          <p:attrName>ppt_x</p:attrName>
                                        </p:attrNameLst>
                                      </p:cBhvr>
                                      <p:tavLst>
                                        <p:tav tm="0">
                                          <p:val>
                                            <p:strVal val="ppt_x"/>
                                          </p:val>
                                        </p:tav>
                                        <p:tav tm="100000">
                                          <p:val>
                                            <p:strVal val="0-ppt_w/2"/>
                                          </p:val>
                                        </p:tav>
                                      </p:tavLst>
                                    </p:anim>
                                    <p:anim calcmode="lin" valueType="num">
                                      <p:cBhvr additive="base">
                                        <p:cTn id="117" dur="500"/>
                                        <p:tgtEl>
                                          <p:spTgt spid="55"/>
                                        </p:tgtEl>
                                        <p:attrNameLst>
                                          <p:attrName>ppt_y</p:attrName>
                                        </p:attrNameLst>
                                      </p:cBhvr>
                                      <p:tavLst>
                                        <p:tav tm="0">
                                          <p:val>
                                            <p:strVal val="ppt_y"/>
                                          </p:val>
                                        </p:tav>
                                        <p:tav tm="100000">
                                          <p:val>
                                            <p:strVal val="ppt_y"/>
                                          </p:val>
                                        </p:tav>
                                      </p:tavLst>
                                    </p:anim>
                                    <p:set>
                                      <p:cBhvr>
                                        <p:cTn id="118" dur="1" fill="hold">
                                          <p:stCondLst>
                                            <p:cond delay="499"/>
                                          </p:stCondLst>
                                        </p:cTn>
                                        <p:tgtEl>
                                          <p:spTgt spid="55"/>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2" presetClass="entr" presetSubtype="8" fill="hold" nodeType="clickEffect">
                                  <p:stCondLst>
                                    <p:cond delay="0"/>
                                  </p:stCondLst>
                                  <p:childTnLst>
                                    <p:set>
                                      <p:cBhvr>
                                        <p:cTn id="122" dur="1" fill="hold">
                                          <p:stCondLst>
                                            <p:cond delay="0"/>
                                          </p:stCondLst>
                                        </p:cTn>
                                        <p:tgtEl>
                                          <p:spTgt spid="45"/>
                                        </p:tgtEl>
                                        <p:attrNameLst>
                                          <p:attrName>style.visibility</p:attrName>
                                        </p:attrNameLst>
                                      </p:cBhvr>
                                      <p:to>
                                        <p:strVal val="visible"/>
                                      </p:to>
                                    </p:set>
                                    <p:anim calcmode="lin" valueType="num">
                                      <p:cBhvr additive="base">
                                        <p:cTn id="123" dur="500" fill="hold"/>
                                        <p:tgtEl>
                                          <p:spTgt spid="45"/>
                                        </p:tgtEl>
                                        <p:attrNameLst>
                                          <p:attrName>ppt_x</p:attrName>
                                        </p:attrNameLst>
                                      </p:cBhvr>
                                      <p:tavLst>
                                        <p:tav tm="0">
                                          <p:val>
                                            <p:strVal val="0-#ppt_w/2"/>
                                          </p:val>
                                        </p:tav>
                                        <p:tav tm="100000">
                                          <p:val>
                                            <p:strVal val="#ppt_x"/>
                                          </p:val>
                                        </p:tav>
                                      </p:tavLst>
                                    </p:anim>
                                    <p:anim calcmode="lin" valueType="num">
                                      <p:cBhvr additive="base">
                                        <p:cTn id="124" dur="500" fill="hold"/>
                                        <p:tgtEl>
                                          <p:spTgt spid="45"/>
                                        </p:tgtEl>
                                        <p:attrNameLst>
                                          <p:attrName>ppt_y</p:attrName>
                                        </p:attrNameLst>
                                      </p:cBhvr>
                                      <p:tavLst>
                                        <p:tav tm="0">
                                          <p:val>
                                            <p:strVal val="#ppt_y"/>
                                          </p:val>
                                        </p:tav>
                                        <p:tav tm="100000">
                                          <p:val>
                                            <p:strVal val="#ppt_y"/>
                                          </p:val>
                                        </p:tav>
                                      </p:tavLst>
                                    </p:anim>
                                  </p:childTnLst>
                                </p:cTn>
                              </p:par>
                              <p:par>
                                <p:cTn id="125" presetID="2" presetClass="entr" presetSubtype="8" fill="hold" grpId="3"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500" fill="hold"/>
                                        <p:tgtEl>
                                          <p:spTgt spid="47"/>
                                        </p:tgtEl>
                                        <p:attrNameLst>
                                          <p:attrName>ppt_x</p:attrName>
                                        </p:attrNameLst>
                                      </p:cBhvr>
                                      <p:tavLst>
                                        <p:tav tm="0">
                                          <p:val>
                                            <p:strVal val="0-#ppt_w/2"/>
                                          </p:val>
                                        </p:tav>
                                        <p:tav tm="100000">
                                          <p:val>
                                            <p:strVal val="#ppt_x"/>
                                          </p:val>
                                        </p:tav>
                                      </p:tavLst>
                                    </p:anim>
                                    <p:anim calcmode="lin" valueType="num">
                                      <p:cBhvr additive="base">
                                        <p:cTn id="128"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xit" presetSubtype="8" fill="hold" nodeType="clickEffect">
                                  <p:stCondLst>
                                    <p:cond delay="0"/>
                                  </p:stCondLst>
                                  <p:childTnLst>
                                    <p:anim calcmode="lin" valueType="num">
                                      <p:cBhvr additive="base">
                                        <p:cTn id="132" dur="500"/>
                                        <p:tgtEl>
                                          <p:spTgt spid="45"/>
                                        </p:tgtEl>
                                        <p:attrNameLst>
                                          <p:attrName>ppt_x</p:attrName>
                                        </p:attrNameLst>
                                      </p:cBhvr>
                                      <p:tavLst>
                                        <p:tav tm="0">
                                          <p:val>
                                            <p:strVal val="ppt_x"/>
                                          </p:val>
                                        </p:tav>
                                        <p:tav tm="100000">
                                          <p:val>
                                            <p:strVal val="0-ppt_w/2"/>
                                          </p:val>
                                        </p:tav>
                                      </p:tavLst>
                                    </p:anim>
                                    <p:anim calcmode="lin" valueType="num">
                                      <p:cBhvr additive="base">
                                        <p:cTn id="133" dur="500"/>
                                        <p:tgtEl>
                                          <p:spTgt spid="45"/>
                                        </p:tgtEl>
                                        <p:attrNameLst>
                                          <p:attrName>ppt_y</p:attrName>
                                        </p:attrNameLst>
                                      </p:cBhvr>
                                      <p:tavLst>
                                        <p:tav tm="0">
                                          <p:val>
                                            <p:strVal val="ppt_y"/>
                                          </p:val>
                                        </p:tav>
                                        <p:tav tm="100000">
                                          <p:val>
                                            <p:strVal val="ppt_y"/>
                                          </p:val>
                                        </p:tav>
                                      </p:tavLst>
                                    </p:anim>
                                    <p:set>
                                      <p:cBhvr>
                                        <p:cTn id="134" dur="1" fill="hold">
                                          <p:stCondLst>
                                            <p:cond delay="499"/>
                                          </p:stCondLst>
                                        </p:cTn>
                                        <p:tgtEl>
                                          <p:spTgt spid="45"/>
                                        </p:tgtEl>
                                        <p:attrNameLst>
                                          <p:attrName>style.visibility</p:attrName>
                                        </p:attrNameLst>
                                      </p:cBhvr>
                                      <p:to>
                                        <p:strVal val="hidden"/>
                                      </p:to>
                                    </p:set>
                                  </p:childTnLst>
                                </p:cTn>
                              </p:par>
                              <p:par>
                                <p:cTn id="135" presetID="2" presetClass="exit" presetSubtype="8" fill="hold" grpId="4" nodeType="withEffect">
                                  <p:stCondLst>
                                    <p:cond delay="0"/>
                                  </p:stCondLst>
                                  <p:childTnLst>
                                    <p:anim calcmode="lin" valueType="num">
                                      <p:cBhvr additive="base">
                                        <p:cTn id="136" dur="500"/>
                                        <p:tgtEl>
                                          <p:spTgt spid="47"/>
                                        </p:tgtEl>
                                        <p:attrNameLst>
                                          <p:attrName>ppt_x</p:attrName>
                                        </p:attrNameLst>
                                      </p:cBhvr>
                                      <p:tavLst>
                                        <p:tav tm="0">
                                          <p:val>
                                            <p:strVal val="ppt_x"/>
                                          </p:val>
                                        </p:tav>
                                        <p:tav tm="100000">
                                          <p:val>
                                            <p:strVal val="0-ppt_w/2"/>
                                          </p:val>
                                        </p:tav>
                                      </p:tavLst>
                                    </p:anim>
                                    <p:anim calcmode="lin" valueType="num">
                                      <p:cBhvr additive="base">
                                        <p:cTn id="137" dur="500"/>
                                        <p:tgtEl>
                                          <p:spTgt spid="47"/>
                                        </p:tgtEl>
                                        <p:attrNameLst>
                                          <p:attrName>ppt_y</p:attrName>
                                        </p:attrNameLst>
                                      </p:cBhvr>
                                      <p:tavLst>
                                        <p:tav tm="0">
                                          <p:val>
                                            <p:strVal val="ppt_y"/>
                                          </p:val>
                                        </p:tav>
                                        <p:tav tm="100000">
                                          <p:val>
                                            <p:strVal val="ppt_y"/>
                                          </p:val>
                                        </p:tav>
                                      </p:tavLst>
                                    </p:anim>
                                    <p:set>
                                      <p:cBhvr>
                                        <p:cTn id="138" dur="1" fill="hold">
                                          <p:stCondLst>
                                            <p:cond delay="499"/>
                                          </p:stCondLst>
                                        </p:cTn>
                                        <p:tgtEl>
                                          <p:spTgt spid="47"/>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 presetClass="exit" presetSubtype="8" fill="hold" nodeType="clickEffect">
                                  <p:stCondLst>
                                    <p:cond delay="0"/>
                                  </p:stCondLst>
                                  <p:childTnLst>
                                    <p:anim calcmode="lin" valueType="num">
                                      <p:cBhvr additive="base">
                                        <p:cTn id="142" dur="500"/>
                                        <p:tgtEl>
                                          <p:spTgt spid="52"/>
                                        </p:tgtEl>
                                        <p:attrNameLst>
                                          <p:attrName>ppt_x</p:attrName>
                                        </p:attrNameLst>
                                      </p:cBhvr>
                                      <p:tavLst>
                                        <p:tav tm="0">
                                          <p:val>
                                            <p:strVal val="ppt_x"/>
                                          </p:val>
                                        </p:tav>
                                        <p:tav tm="100000">
                                          <p:val>
                                            <p:strVal val="0-ppt_w/2"/>
                                          </p:val>
                                        </p:tav>
                                      </p:tavLst>
                                    </p:anim>
                                    <p:anim calcmode="lin" valueType="num">
                                      <p:cBhvr additive="base">
                                        <p:cTn id="143" dur="500"/>
                                        <p:tgtEl>
                                          <p:spTgt spid="52"/>
                                        </p:tgtEl>
                                        <p:attrNameLst>
                                          <p:attrName>ppt_y</p:attrName>
                                        </p:attrNameLst>
                                      </p:cBhvr>
                                      <p:tavLst>
                                        <p:tav tm="0">
                                          <p:val>
                                            <p:strVal val="ppt_y"/>
                                          </p:val>
                                        </p:tav>
                                        <p:tav tm="100000">
                                          <p:val>
                                            <p:strVal val="ppt_y"/>
                                          </p:val>
                                        </p:tav>
                                      </p:tavLst>
                                    </p:anim>
                                    <p:set>
                                      <p:cBhvr>
                                        <p:cTn id="144" dur="1" fill="hold">
                                          <p:stCondLst>
                                            <p:cond delay="499"/>
                                          </p:stCondLst>
                                        </p:cTn>
                                        <p:tgtEl>
                                          <p:spTgt spid="52"/>
                                        </p:tgtEl>
                                        <p:attrNameLst>
                                          <p:attrName>style.visibility</p:attrName>
                                        </p:attrNameLst>
                                      </p:cBhvr>
                                      <p:to>
                                        <p:strVal val="hidden"/>
                                      </p:to>
                                    </p:set>
                                  </p:childTnLst>
                                </p:cTn>
                              </p:par>
                              <p:par>
                                <p:cTn id="145" presetID="2" presetClass="exit" presetSubtype="8" fill="hold" grpId="2" nodeType="withEffect">
                                  <p:stCondLst>
                                    <p:cond delay="0"/>
                                  </p:stCondLst>
                                  <p:childTnLst>
                                    <p:anim calcmode="lin" valueType="num">
                                      <p:cBhvr additive="base">
                                        <p:cTn id="146" dur="500"/>
                                        <p:tgtEl>
                                          <p:spTgt spid="53"/>
                                        </p:tgtEl>
                                        <p:attrNameLst>
                                          <p:attrName>ppt_x</p:attrName>
                                        </p:attrNameLst>
                                      </p:cBhvr>
                                      <p:tavLst>
                                        <p:tav tm="0">
                                          <p:val>
                                            <p:strVal val="ppt_x"/>
                                          </p:val>
                                        </p:tav>
                                        <p:tav tm="100000">
                                          <p:val>
                                            <p:strVal val="0-ppt_w/2"/>
                                          </p:val>
                                        </p:tav>
                                      </p:tavLst>
                                    </p:anim>
                                    <p:anim calcmode="lin" valueType="num">
                                      <p:cBhvr additive="base">
                                        <p:cTn id="147" dur="500"/>
                                        <p:tgtEl>
                                          <p:spTgt spid="53"/>
                                        </p:tgtEl>
                                        <p:attrNameLst>
                                          <p:attrName>ppt_y</p:attrName>
                                        </p:attrNameLst>
                                      </p:cBhvr>
                                      <p:tavLst>
                                        <p:tav tm="0">
                                          <p:val>
                                            <p:strVal val="ppt_y"/>
                                          </p:val>
                                        </p:tav>
                                        <p:tav tm="100000">
                                          <p:val>
                                            <p:strVal val="ppt_y"/>
                                          </p:val>
                                        </p:tav>
                                      </p:tavLst>
                                    </p:anim>
                                    <p:set>
                                      <p:cBhvr>
                                        <p:cTn id="148" dur="1" fill="hold">
                                          <p:stCondLst>
                                            <p:cond delay="499"/>
                                          </p:stCondLst>
                                        </p:cTn>
                                        <p:tgtEl>
                                          <p:spTgt spid="53"/>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 presetClass="entr" presetSubtype="8" fill="hold" nodeType="clickEffect">
                                  <p:stCondLst>
                                    <p:cond delay="0"/>
                                  </p:stCondLst>
                                  <p:childTnLst>
                                    <p:set>
                                      <p:cBhvr>
                                        <p:cTn id="152" dur="1" fill="hold">
                                          <p:stCondLst>
                                            <p:cond delay="0"/>
                                          </p:stCondLst>
                                        </p:cTn>
                                        <p:tgtEl>
                                          <p:spTgt spid="20"/>
                                        </p:tgtEl>
                                        <p:attrNameLst>
                                          <p:attrName>style.visibility</p:attrName>
                                        </p:attrNameLst>
                                      </p:cBhvr>
                                      <p:to>
                                        <p:strVal val="visible"/>
                                      </p:to>
                                    </p:set>
                                    <p:anim calcmode="lin" valueType="num">
                                      <p:cBhvr additive="base">
                                        <p:cTn id="153" dur="500" fill="hold"/>
                                        <p:tgtEl>
                                          <p:spTgt spid="20"/>
                                        </p:tgtEl>
                                        <p:attrNameLst>
                                          <p:attrName>ppt_x</p:attrName>
                                        </p:attrNameLst>
                                      </p:cBhvr>
                                      <p:tavLst>
                                        <p:tav tm="0">
                                          <p:val>
                                            <p:strVal val="0-#ppt_w/2"/>
                                          </p:val>
                                        </p:tav>
                                        <p:tav tm="100000">
                                          <p:val>
                                            <p:strVal val="#ppt_x"/>
                                          </p:val>
                                        </p:tav>
                                      </p:tavLst>
                                    </p:anim>
                                    <p:anim calcmode="lin" valueType="num">
                                      <p:cBhvr additive="base">
                                        <p:cTn id="154" dur="500" fill="hold"/>
                                        <p:tgtEl>
                                          <p:spTgt spid="20"/>
                                        </p:tgtEl>
                                        <p:attrNameLst>
                                          <p:attrName>ppt_y</p:attrName>
                                        </p:attrNameLst>
                                      </p:cBhvr>
                                      <p:tavLst>
                                        <p:tav tm="0">
                                          <p:val>
                                            <p:strVal val="#ppt_y"/>
                                          </p:val>
                                        </p:tav>
                                        <p:tav tm="100000">
                                          <p:val>
                                            <p:strVal val="#ppt_y"/>
                                          </p:val>
                                        </p:tav>
                                      </p:tavLst>
                                    </p:anim>
                                  </p:childTnLst>
                                </p:cTn>
                              </p:par>
                              <p:par>
                                <p:cTn id="155" presetID="2" presetClass="entr" presetSubtype="8" fill="hold" grpId="0" nodeType="withEffect">
                                  <p:stCondLst>
                                    <p:cond delay="0"/>
                                  </p:stCondLst>
                                  <p:childTnLst>
                                    <p:set>
                                      <p:cBhvr>
                                        <p:cTn id="156" dur="1" fill="hold">
                                          <p:stCondLst>
                                            <p:cond delay="0"/>
                                          </p:stCondLst>
                                        </p:cTn>
                                        <p:tgtEl>
                                          <p:spTgt spid="24"/>
                                        </p:tgtEl>
                                        <p:attrNameLst>
                                          <p:attrName>style.visibility</p:attrName>
                                        </p:attrNameLst>
                                      </p:cBhvr>
                                      <p:to>
                                        <p:strVal val="visible"/>
                                      </p:to>
                                    </p:set>
                                    <p:anim calcmode="lin" valueType="num">
                                      <p:cBhvr additive="base">
                                        <p:cTn id="157" dur="500" fill="hold"/>
                                        <p:tgtEl>
                                          <p:spTgt spid="24"/>
                                        </p:tgtEl>
                                        <p:attrNameLst>
                                          <p:attrName>ppt_x</p:attrName>
                                        </p:attrNameLst>
                                      </p:cBhvr>
                                      <p:tavLst>
                                        <p:tav tm="0">
                                          <p:val>
                                            <p:strVal val="0-#ppt_w/2"/>
                                          </p:val>
                                        </p:tav>
                                        <p:tav tm="100000">
                                          <p:val>
                                            <p:strVal val="#ppt_x"/>
                                          </p:val>
                                        </p:tav>
                                      </p:tavLst>
                                    </p:anim>
                                    <p:anim calcmode="lin" valueType="num">
                                      <p:cBhvr additive="base">
                                        <p:cTn id="15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nodeType="clickEffect">
                                  <p:stCondLst>
                                    <p:cond delay="0"/>
                                  </p:stCondLst>
                                  <p:childTnLst>
                                    <p:set>
                                      <p:cBhvr>
                                        <p:cTn id="162" dur="1" fill="hold">
                                          <p:stCondLst>
                                            <p:cond delay="0"/>
                                          </p:stCondLst>
                                        </p:cTn>
                                        <p:tgtEl>
                                          <p:spTgt spid="28"/>
                                        </p:tgtEl>
                                        <p:attrNameLst>
                                          <p:attrName>style.visibility</p:attrName>
                                        </p:attrNameLst>
                                      </p:cBhvr>
                                      <p:to>
                                        <p:strVal val="visible"/>
                                      </p:to>
                                    </p:set>
                                    <p:anim calcmode="lin" valueType="num">
                                      <p:cBhvr additive="base">
                                        <p:cTn id="163" dur="500" fill="hold"/>
                                        <p:tgtEl>
                                          <p:spTgt spid="28"/>
                                        </p:tgtEl>
                                        <p:attrNameLst>
                                          <p:attrName>ppt_x</p:attrName>
                                        </p:attrNameLst>
                                      </p:cBhvr>
                                      <p:tavLst>
                                        <p:tav tm="0">
                                          <p:val>
                                            <p:strVal val="0-#ppt_w/2"/>
                                          </p:val>
                                        </p:tav>
                                        <p:tav tm="100000">
                                          <p:val>
                                            <p:strVal val="#ppt_x"/>
                                          </p:val>
                                        </p:tav>
                                      </p:tavLst>
                                    </p:anim>
                                    <p:anim calcmode="lin" valueType="num">
                                      <p:cBhvr additive="base">
                                        <p:cTn id="164" dur="500" fill="hold"/>
                                        <p:tgtEl>
                                          <p:spTgt spid="28"/>
                                        </p:tgtEl>
                                        <p:attrNameLst>
                                          <p:attrName>ppt_y</p:attrName>
                                        </p:attrNameLst>
                                      </p:cBhvr>
                                      <p:tavLst>
                                        <p:tav tm="0">
                                          <p:val>
                                            <p:strVal val="#ppt_y"/>
                                          </p:val>
                                        </p:tav>
                                        <p:tav tm="100000">
                                          <p:val>
                                            <p:strVal val="#ppt_y"/>
                                          </p:val>
                                        </p:tav>
                                      </p:tavLst>
                                    </p:anim>
                                  </p:childTnLst>
                                </p:cTn>
                              </p:par>
                              <p:par>
                                <p:cTn id="165" presetID="2" presetClass="entr" presetSubtype="8" fill="hold" grpId="0" nodeType="withEffect">
                                  <p:stCondLst>
                                    <p:cond delay="0"/>
                                  </p:stCondLst>
                                  <p:childTnLst>
                                    <p:set>
                                      <p:cBhvr>
                                        <p:cTn id="166" dur="1" fill="hold">
                                          <p:stCondLst>
                                            <p:cond delay="0"/>
                                          </p:stCondLst>
                                        </p:cTn>
                                        <p:tgtEl>
                                          <p:spTgt spid="31"/>
                                        </p:tgtEl>
                                        <p:attrNameLst>
                                          <p:attrName>style.visibility</p:attrName>
                                        </p:attrNameLst>
                                      </p:cBhvr>
                                      <p:to>
                                        <p:strVal val="visible"/>
                                      </p:to>
                                    </p:set>
                                    <p:anim calcmode="lin" valueType="num">
                                      <p:cBhvr additive="base">
                                        <p:cTn id="167" dur="500" fill="hold"/>
                                        <p:tgtEl>
                                          <p:spTgt spid="31"/>
                                        </p:tgtEl>
                                        <p:attrNameLst>
                                          <p:attrName>ppt_x</p:attrName>
                                        </p:attrNameLst>
                                      </p:cBhvr>
                                      <p:tavLst>
                                        <p:tav tm="0">
                                          <p:val>
                                            <p:strVal val="0-#ppt_w/2"/>
                                          </p:val>
                                        </p:tav>
                                        <p:tav tm="100000">
                                          <p:val>
                                            <p:strVal val="#ppt_x"/>
                                          </p:val>
                                        </p:tav>
                                      </p:tavLst>
                                    </p:anim>
                                    <p:anim calcmode="lin" valueType="num">
                                      <p:cBhvr additive="base">
                                        <p:cTn id="168"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0" presetClass="path" presetSubtype="0" accel="50000" decel="50000" fill="hold" nodeType="clickEffect">
                                  <p:stCondLst>
                                    <p:cond delay="0"/>
                                  </p:stCondLst>
                                  <p:childTnLst>
                                    <p:animMotion origin="layout" path="M -0.0836111 0.0906481 L -0.140208 0.188981 " pathEditMode="relative" rAng="0" ptsTypes="">
                                      <p:cBhvr>
                                        <p:cTn id="172" dur="2000" fill="hold"/>
                                        <p:tgtEl>
                                          <p:spTgt spid="10245"/>
                                        </p:tgtEl>
                                        <p:attrNameLst>
                                          <p:attrName>ppt_x</p:attrName>
                                          <p:attrName>ppt_y</p:attrName>
                                        </p:attrNameLst>
                                      </p:cBhvr>
                                      <p:rCtr x="-28" y="50"/>
                                    </p:animMotion>
                                  </p:childTnLst>
                                </p:cTn>
                              </p:par>
                              <p:par>
                                <p:cTn id="173" presetID="0" presetClass="path" presetSubtype="0" accel="50000" decel="50000" fill="hold" nodeType="withEffect">
                                  <p:stCondLst>
                                    <p:cond delay="0"/>
                                  </p:stCondLst>
                                  <p:childTnLst>
                                    <p:animMotion origin="layout" path="M 0 0 L 0.0575694 -0.0967593 " pathEditMode="relative" rAng="0" ptsTypes="">
                                      <p:cBhvr>
                                        <p:cTn id="174" dur="2000" fill="hold"/>
                                        <p:tgtEl>
                                          <p:spTgt spid="10"/>
                                        </p:tgtEl>
                                        <p:attrNameLst>
                                          <p:attrName>ppt_x</p:attrName>
                                          <p:attrName>ppt_y</p:attrName>
                                        </p:attrNameLst>
                                      </p:cBhvr>
                                      <p:rCtr x="28" y="-49"/>
                                    </p:animMotion>
                                  </p:childTnLst>
                                </p:cTn>
                              </p:par>
                            </p:childTnLst>
                          </p:cTn>
                        </p:par>
                      </p:childTnLst>
                    </p:cTn>
                  </p:par>
                  <p:par>
                    <p:cTn id="175" fill="hold">
                      <p:stCondLst>
                        <p:cond delay="indefinite"/>
                      </p:stCondLst>
                      <p:childTnLst>
                        <p:par>
                          <p:cTn id="176" fill="hold">
                            <p:stCondLst>
                              <p:cond delay="0"/>
                            </p:stCondLst>
                            <p:childTnLst>
                              <p:par>
                                <p:cTn id="177" presetID="2" presetClass="exit" presetSubtype="8" fill="hold" nodeType="clickEffect">
                                  <p:stCondLst>
                                    <p:cond delay="0"/>
                                  </p:stCondLst>
                                  <p:childTnLst>
                                    <p:anim calcmode="lin" valueType="num">
                                      <p:cBhvr additive="base">
                                        <p:cTn id="178" dur="500"/>
                                        <p:tgtEl>
                                          <p:spTgt spid="28"/>
                                        </p:tgtEl>
                                        <p:attrNameLst>
                                          <p:attrName>ppt_x</p:attrName>
                                        </p:attrNameLst>
                                      </p:cBhvr>
                                      <p:tavLst>
                                        <p:tav tm="0">
                                          <p:val>
                                            <p:strVal val="ppt_x"/>
                                          </p:val>
                                        </p:tav>
                                        <p:tav tm="100000">
                                          <p:val>
                                            <p:strVal val="0-ppt_w/2"/>
                                          </p:val>
                                        </p:tav>
                                      </p:tavLst>
                                    </p:anim>
                                    <p:anim calcmode="lin" valueType="num">
                                      <p:cBhvr additive="base">
                                        <p:cTn id="179" dur="500"/>
                                        <p:tgtEl>
                                          <p:spTgt spid="28"/>
                                        </p:tgtEl>
                                        <p:attrNameLst>
                                          <p:attrName>ppt_y</p:attrName>
                                        </p:attrNameLst>
                                      </p:cBhvr>
                                      <p:tavLst>
                                        <p:tav tm="0">
                                          <p:val>
                                            <p:strVal val="ppt_y"/>
                                          </p:val>
                                        </p:tav>
                                        <p:tav tm="100000">
                                          <p:val>
                                            <p:strVal val="ppt_y"/>
                                          </p:val>
                                        </p:tav>
                                      </p:tavLst>
                                    </p:anim>
                                    <p:set>
                                      <p:cBhvr>
                                        <p:cTn id="180" dur="1" fill="hold">
                                          <p:stCondLst>
                                            <p:cond delay="499"/>
                                          </p:stCondLst>
                                        </p:cTn>
                                        <p:tgtEl>
                                          <p:spTgt spid="28"/>
                                        </p:tgtEl>
                                        <p:attrNameLst>
                                          <p:attrName>style.visibility</p:attrName>
                                        </p:attrNameLst>
                                      </p:cBhvr>
                                      <p:to>
                                        <p:strVal val="hidden"/>
                                      </p:to>
                                    </p:set>
                                  </p:childTnLst>
                                </p:cTn>
                              </p:par>
                              <p:par>
                                <p:cTn id="181" presetID="2" presetClass="exit" presetSubtype="8" fill="hold" grpId="2" nodeType="withEffect">
                                  <p:stCondLst>
                                    <p:cond delay="0"/>
                                  </p:stCondLst>
                                  <p:childTnLst>
                                    <p:anim calcmode="lin" valueType="num">
                                      <p:cBhvr additive="base">
                                        <p:cTn id="182" dur="500"/>
                                        <p:tgtEl>
                                          <p:spTgt spid="31"/>
                                        </p:tgtEl>
                                        <p:attrNameLst>
                                          <p:attrName>ppt_x</p:attrName>
                                        </p:attrNameLst>
                                      </p:cBhvr>
                                      <p:tavLst>
                                        <p:tav tm="0">
                                          <p:val>
                                            <p:strVal val="ppt_x"/>
                                          </p:val>
                                        </p:tav>
                                        <p:tav tm="100000">
                                          <p:val>
                                            <p:strVal val="0-ppt_w/2"/>
                                          </p:val>
                                        </p:tav>
                                      </p:tavLst>
                                    </p:anim>
                                    <p:anim calcmode="lin" valueType="num">
                                      <p:cBhvr additive="base">
                                        <p:cTn id="183" dur="500"/>
                                        <p:tgtEl>
                                          <p:spTgt spid="31"/>
                                        </p:tgtEl>
                                        <p:attrNameLst>
                                          <p:attrName>ppt_y</p:attrName>
                                        </p:attrNameLst>
                                      </p:cBhvr>
                                      <p:tavLst>
                                        <p:tav tm="0">
                                          <p:val>
                                            <p:strVal val="ppt_y"/>
                                          </p:val>
                                        </p:tav>
                                        <p:tav tm="100000">
                                          <p:val>
                                            <p:strVal val="ppt_y"/>
                                          </p:val>
                                        </p:tav>
                                      </p:tavLst>
                                    </p:anim>
                                    <p:set>
                                      <p:cBhvr>
                                        <p:cTn id="184" dur="1" fill="hold">
                                          <p:stCondLst>
                                            <p:cond delay="499"/>
                                          </p:stCondLst>
                                        </p:cTn>
                                        <p:tgtEl>
                                          <p:spTgt spid="31"/>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2" presetClass="entr" presetSubtype="8" fill="hold" nodeType="clickEffect">
                                  <p:stCondLst>
                                    <p:cond delay="0"/>
                                  </p:stCondLst>
                                  <p:childTnLst>
                                    <p:set>
                                      <p:cBhvr>
                                        <p:cTn id="188" dur="1" fill="hold">
                                          <p:stCondLst>
                                            <p:cond delay="0"/>
                                          </p:stCondLst>
                                        </p:cTn>
                                        <p:tgtEl>
                                          <p:spTgt spid="34"/>
                                        </p:tgtEl>
                                        <p:attrNameLst>
                                          <p:attrName>style.visibility</p:attrName>
                                        </p:attrNameLst>
                                      </p:cBhvr>
                                      <p:to>
                                        <p:strVal val="visible"/>
                                      </p:to>
                                    </p:set>
                                    <p:anim calcmode="lin" valueType="num">
                                      <p:cBhvr additive="base">
                                        <p:cTn id="189" dur="500" fill="hold"/>
                                        <p:tgtEl>
                                          <p:spTgt spid="34"/>
                                        </p:tgtEl>
                                        <p:attrNameLst>
                                          <p:attrName>ppt_x</p:attrName>
                                        </p:attrNameLst>
                                      </p:cBhvr>
                                      <p:tavLst>
                                        <p:tav tm="0">
                                          <p:val>
                                            <p:strVal val="0-#ppt_w/2"/>
                                          </p:val>
                                        </p:tav>
                                        <p:tav tm="100000">
                                          <p:val>
                                            <p:strVal val="#ppt_x"/>
                                          </p:val>
                                        </p:tav>
                                      </p:tavLst>
                                    </p:anim>
                                    <p:anim calcmode="lin" valueType="num">
                                      <p:cBhvr additive="base">
                                        <p:cTn id="190" dur="500" fill="hold"/>
                                        <p:tgtEl>
                                          <p:spTgt spid="34"/>
                                        </p:tgtEl>
                                        <p:attrNameLst>
                                          <p:attrName>ppt_y</p:attrName>
                                        </p:attrNameLst>
                                      </p:cBhvr>
                                      <p:tavLst>
                                        <p:tav tm="0">
                                          <p:val>
                                            <p:strVal val="#ppt_y"/>
                                          </p:val>
                                        </p:tav>
                                        <p:tav tm="100000">
                                          <p:val>
                                            <p:strVal val="#ppt_y"/>
                                          </p:val>
                                        </p:tav>
                                      </p:tavLst>
                                    </p:anim>
                                  </p:childTnLst>
                                </p:cTn>
                              </p:par>
                              <p:par>
                                <p:cTn id="191" presetID="2" presetClass="entr" presetSubtype="8" fill="hold" grpId="0" nodeType="withEffect">
                                  <p:stCondLst>
                                    <p:cond delay="0"/>
                                  </p:stCondLst>
                                  <p:childTnLst>
                                    <p:set>
                                      <p:cBhvr>
                                        <p:cTn id="192" dur="1" fill="hold">
                                          <p:stCondLst>
                                            <p:cond delay="0"/>
                                          </p:stCondLst>
                                        </p:cTn>
                                        <p:tgtEl>
                                          <p:spTgt spid="37"/>
                                        </p:tgtEl>
                                        <p:attrNameLst>
                                          <p:attrName>style.visibility</p:attrName>
                                        </p:attrNameLst>
                                      </p:cBhvr>
                                      <p:to>
                                        <p:strVal val="visible"/>
                                      </p:to>
                                    </p:set>
                                    <p:anim calcmode="lin" valueType="num">
                                      <p:cBhvr additive="base">
                                        <p:cTn id="193" dur="500" fill="hold"/>
                                        <p:tgtEl>
                                          <p:spTgt spid="37"/>
                                        </p:tgtEl>
                                        <p:attrNameLst>
                                          <p:attrName>ppt_x</p:attrName>
                                        </p:attrNameLst>
                                      </p:cBhvr>
                                      <p:tavLst>
                                        <p:tav tm="0">
                                          <p:val>
                                            <p:strVal val="0-#ppt_w/2"/>
                                          </p:val>
                                        </p:tav>
                                        <p:tav tm="100000">
                                          <p:val>
                                            <p:strVal val="#ppt_x"/>
                                          </p:val>
                                        </p:tav>
                                      </p:tavLst>
                                    </p:anim>
                                    <p:anim calcmode="lin" valueType="num">
                                      <p:cBhvr additive="base">
                                        <p:cTn id="194"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0" presetClass="path" presetSubtype="0" accel="50000" decel="50000" fill="hold" nodeType="clickEffect">
                                  <p:stCondLst>
                                    <p:cond delay="0"/>
                                  </p:stCondLst>
                                  <p:childTnLst>
                                    <p:animMotion origin="layout" path="M 0.0574306 -0.0982407 L 0.141944 -0.189815 " pathEditMode="relative" rAng="0" ptsTypes="">
                                      <p:cBhvr>
                                        <p:cTn id="198" dur="2000" fill="hold"/>
                                        <p:tgtEl>
                                          <p:spTgt spid="10"/>
                                        </p:tgtEl>
                                        <p:attrNameLst>
                                          <p:attrName>ppt_x</p:attrName>
                                          <p:attrName>ppt_y</p:attrName>
                                        </p:attrNameLst>
                                      </p:cBhvr>
                                      <p:rCtr x="43" y="-47"/>
                                    </p:animMotion>
                                  </p:childTnLst>
                                </p:cTn>
                              </p:par>
                              <p:par>
                                <p:cTn id="199" presetID="0" presetClass="path" presetSubtype="0" accel="50000" decel="50000" fill="hold" nodeType="withEffect">
                                  <p:stCondLst>
                                    <p:cond delay="0"/>
                                  </p:stCondLst>
                                  <p:childTnLst>
                                    <p:animMotion origin="layout" path="M -0.0768056 -0.0909259 L -0.162361 0 " pathEditMode="relative" rAng="0" ptsTypes="">
                                      <p:cBhvr>
                                        <p:cTn id="200" dur="2000" fill="hold"/>
                                        <p:tgtEl>
                                          <p:spTgt spid="7"/>
                                        </p:tgtEl>
                                        <p:attrNameLst>
                                          <p:attrName>ppt_x</p:attrName>
                                          <p:attrName>ppt_y</p:attrName>
                                        </p:attrNameLst>
                                      </p:cBhvr>
                                      <p:rCtr x="-42" y="44"/>
                                    </p:animMotion>
                                  </p:childTnLst>
                                </p:cTn>
                              </p:par>
                            </p:childTnLst>
                          </p:cTn>
                        </p:par>
                      </p:childTnLst>
                    </p:cTn>
                  </p:par>
                  <p:par>
                    <p:cTn id="201" fill="hold">
                      <p:stCondLst>
                        <p:cond delay="indefinite"/>
                      </p:stCondLst>
                      <p:childTnLst>
                        <p:par>
                          <p:cTn id="202" fill="hold">
                            <p:stCondLst>
                              <p:cond delay="0"/>
                            </p:stCondLst>
                            <p:childTnLst>
                              <p:par>
                                <p:cTn id="203" presetID="2" presetClass="exit" presetSubtype="8" fill="hold" nodeType="clickEffect">
                                  <p:stCondLst>
                                    <p:cond delay="0"/>
                                  </p:stCondLst>
                                  <p:childTnLst>
                                    <p:anim calcmode="lin" valueType="num">
                                      <p:cBhvr additive="base">
                                        <p:cTn id="204" dur="500"/>
                                        <p:tgtEl>
                                          <p:spTgt spid="34"/>
                                        </p:tgtEl>
                                        <p:attrNameLst>
                                          <p:attrName>ppt_x</p:attrName>
                                        </p:attrNameLst>
                                      </p:cBhvr>
                                      <p:tavLst>
                                        <p:tav tm="0">
                                          <p:val>
                                            <p:strVal val="ppt_x"/>
                                          </p:val>
                                        </p:tav>
                                        <p:tav tm="100000">
                                          <p:val>
                                            <p:strVal val="0-ppt_w/2"/>
                                          </p:val>
                                        </p:tav>
                                      </p:tavLst>
                                    </p:anim>
                                    <p:anim calcmode="lin" valueType="num">
                                      <p:cBhvr additive="base">
                                        <p:cTn id="205" dur="500"/>
                                        <p:tgtEl>
                                          <p:spTgt spid="34"/>
                                        </p:tgtEl>
                                        <p:attrNameLst>
                                          <p:attrName>ppt_y</p:attrName>
                                        </p:attrNameLst>
                                      </p:cBhvr>
                                      <p:tavLst>
                                        <p:tav tm="0">
                                          <p:val>
                                            <p:strVal val="ppt_y"/>
                                          </p:val>
                                        </p:tav>
                                        <p:tav tm="100000">
                                          <p:val>
                                            <p:strVal val="ppt_y"/>
                                          </p:val>
                                        </p:tav>
                                      </p:tavLst>
                                    </p:anim>
                                    <p:set>
                                      <p:cBhvr>
                                        <p:cTn id="206" dur="1" fill="hold">
                                          <p:stCondLst>
                                            <p:cond delay="499"/>
                                          </p:stCondLst>
                                        </p:cTn>
                                        <p:tgtEl>
                                          <p:spTgt spid="34"/>
                                        </p:tgtEl>
                                        <p:attrNameLst>
                                          <p:attrName>style.visibility</p:attrName>
                                        </p:attrNameLst>
                                      </p:cBhvr>
                                      <p:to>
                                        <p:strVal val="hidden"/>
                                      </p:to>
                                    </p:set>
                                  </p:childTnLst>
                                </p:cTn>
                              </p:par>
                              <p:par>
                                <p:cTn id="207" presetID="2" presetClass="exit" presetSubtype="8" fill="hold" grpId="2" nodeType="withEffect">
                                  <p:stCondLst>
                                    <p:cond delay="0"/>
                                  </p:stCondLst>
                                  <p:childTnLst>
                                    <p:anim calcmode="lin" valueType="num">
                                      <p:cBhvr additive="base">
                                        <p:cTn id="208" dur="500"/>
                                        <p:tgtEl>
                                          <p:spTgt spid="37"/>
                                        </p:tgtEl>
                                        <p:attrNameLst>
                                          <p:attrName>ppt_x</p:attrName>
                                        </p:attrNameLst>
                                      </p:cBhvr>
                                      <p:tavLst>
                                        <p:tav tm="0">
                                          <p:val>
                                            <p:strVal val="ppt_x"/>
                                          </p:val>
                                        </p:tav>
                                        <p:tav tm="100000">
                                          <p:val>
                                            <p:strVal val="0-ppt_w/2"/>
                                          </p:val>
                                        </p:tav>
                                      </p:tavLst>
                                    </p:anim>
                                    <p:anim calcmode="lin" valueType="num">
                                      <p:cBhvr additive="base">
                                        <p:cTn id="209" dur="500"/>
                                        <p:tgtEl>
                                          <p:spTgt spid="37"/>
                                        </p:tgtEl>
                                        <p:attrNameLst>
                                          <p:attrName>ppt_y</p:attrName>
                                        </p:attrNameLst>
                                      </p:cBhvr>
                                      <p:tavLst>
                                        <p:tav tm="0">
                                          <p:val>
                                            <p:strVal val="ppt_y"/>
                                          </p:val>
                                        </p:tav>
                                        <p:tav tm="100000">
                                          <p:val>
                                            <p:strVal val="ppt_y"/>
                                          </p:val>
                                        </p:tav>
                                      </p:tavLst>
                                    </p:anim>
                                    <p:set>
                                      <p:cBhvr>
                                        <p:cTn id="210" dur="1" fill="hold">
                                          <p:stCondLst>
                                            <p:cond delay="499"/>
                                          </p:stCondLst>
                                        </p:cTn>
                                        <p:tgtEl>
                                          <p:spTgt spid="37"/>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2" presetClass="entr" presetSubtype="8" fill="hold" nodeType="clickEffect">
                                  <p:stCondLst>
                                    <p:cond delay="0"/>
                                  </p:stCondLst>
                                  <p:childTnLst>
                                    <p:set>
                                      <p:cBhvr>
                                        <p:cTn id="214" dur="1" fill="hold">
                                          <p:stCondLst>
                                            <p:cond delay="0"/>
                                          </p:stCondLst>
                                        </p:cTn>
                                        <p:tgtEl>
                                          <p:spTgt spid="40"/>
                                        </p:tgtEl>
                                        <p:attrNameLst>
                                          <p:attrName>style.visibility</p:attrName>
                                        </p:attrNameLst>
                                      </p:cBhvr>
                                      <p:to>
                                        <p:strVal val="visible"/>
                                      </p:to>
                                    </p:set>
                                    <p:anim calcmode="lin" valueType="num">
                                      <p:cBhvr additive="base">
                                        <p:cTn id="215" dur="500" fill="hold"/>
                                        <p:tgtEl>
                                          <p:spTgt spid="40"/>
                                        </p:tgtEl>
                                        <p:attrNameLst>
                                          <p:attrName>ppt_x</p:attrName>
                                        </p:attrNameLst>
                                      </p:cBhvr>
                                      <p:tavLst>
                                        <p:tav tm="0">
                                          <p:val>
                                            <p:strVal val="0-#ppt_w/2"/>
                                          </p:val>
                                        </p:tav>
                                        <p:tav tm="100000">
                                          <p:val>
                                            <p:strVal val="#ppt_x"/>
                                          </p:val>
                                        </p:tav>
                                      </p:tavLst>
                                    </p:anim>
                                    <p:anim calcmode="lin" valueType="num">
                                      <p:cBhvr additive="base">
                                        <p:cTn id="216" dur="500" fill="hold"/>
                                        <p:tgtEl>
                                          <p:spTgt spid="40"/>
                                        </p:tgtEl>
                                        <p:attrNameLst>
                                          <p:attrName>ppt_y</p:attrName>
                                        </p:attrNameLst>
                                      </p:cBhvr>
                                      <p:tavLst>
                                        <p:tav tm="0">
                                          <p:val>
                                            <p:strVal val="#ppt_y"/>
                                          </p:val>
                                        </p:tav>
                                        <p:tav tm="100000">
                                          <p:val>
                                            <p:strVal val="#ppt_y"/>
                                          </p:val>
                                        </p:tav>
                                      </p:tavLst>
                                    </p:anim>
                                  </p:childTnLst>
                                </p:cTn>
                              </p:par>
                              <p:par>
                                <p:cTn id="217" presetID="2" presetClass="entr" presetSubtype="8" fill="hold" grpId="0" nodeType="withEffect">
                                  <p:stCondLst>
                                    <p:cond delay="0"/>
                                  </p:stCondLst>
                                  <p:childTnLst>
                                    <p:set>
                                      <p:cBhvr>
                                        <p:cTn id="218" dur="1" fill="hold">
                                          <p:stCondLst>
                                            <p:cond delay="0"/>
                                          </p:stCondLst>
                                        </p:cTn>
                                        <p:tgtEl>
                                          <p:spTgt spid="46"/>
                                        </p:tgtEl>
                                        <p:attrNameLst>
                                          <p:attrName>style.visibility</p:attrName>
                                        </p:attrNameLst>
                                      </p:cBhvr>
                                      <p:to>
                                        <p:strVal val="visible"/>
                                      </p:to>
                                    </p:set>
                                    <p:anim calcmode="lin" valueType="num">
                                      <p:cBhvr additive="base">
                                        <p:cTn id="219" dur="500" fill="hold"/>
                                        <p:tgtEl>
                                          <p:spTgt spid="46"/>
                                        </p:tgtEl>
                                        <p:attrNameLst>
                                          <p:attrName>ppt_x</p:attrName>
                                        </p:attrNameLst>
                                      </p:cBhvr>
                                      <p:tavLst>
                                        <p:tav tm="0">
                                          <p:val>
                                            <p:strVal val="0-#ppt_w/2"/>
                                          </p:val>
                                        </p:tav>
                                        <p:tav tm="100000">
                                          <p:val>
                                            <p:strVal val="#ppt_x"/>
                                          </p:val>
                                        </p:tav>
                                      </p:tavLst>
                                    </p:anim>
                                    <p:anim calcmode="lin" valueType="num">
                                      <p:cBhvr additive="base">
                                        <p:cTn id="220"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xit" presetSubtype="8" fill="hold" nodeType="clickEffect">
                                  <p:stCondLst>
                                    <p:cond delay="0"/>
                                  </p:stCondLst>
                                  <p:childTnLst>
                                    <p:anim calcmode="lin" valueType="num">
                                      <p:cBhvr additive="base">
                                        <p:cTn id="224" dur="500"/>
                                        <p:tgtEl>
                                          <p:spTgt spid="40"/>
                                        </p:tgtEl>
                                        <p:attrNameLst>
                                          <p:attrName>ppt_x</p:attrName>
                                        </p:attrNameLst>
                                      </p:cBhvr>
                                      <p:tavLst>
                                        <p:tav tm="0">
                                          <p:val>
                                            <p:strVal val="ppt_x"/>
                                          </p:val>
                                        </p:tav>
                                        <p:tav tm="100000">
                                          <p:val>
                                            <p:strVal val="0-ppt_w/2"/>
                                          </p:val>
                                        </p:tav>
                                      </p:tavLst>
                                    </p:anim>
                                    <p:anim calcmode="lin" valueType="num">
                                      <p:cBhvr additive="base">
                                        <p:cTn id="225" dur="500"/>
                                        <p:tgtEl>
                                          <p:spTgt spid="40"/>
                                        </p:tgtEl>
                                        <p:attrNameLst>
                                          <p:attrName>ppt_y</p:attrName>
                                        </p:attrNameLst>
                                      </p:cBhvr>
                                      <p:tavLst>
                                        <p:tav tm="0">
                                          <p:val>
                                            <p:strVal val="ppt_y"/>
                                          </p:val>
                                        </p:tav>
                                        <p:tav tm="100000">
                                          <p:val>
                                            <p:strVal val="ppt_y"/>
                                          </p:val>
                                        </p:tav>
                                      </p:tavLst>
                                    </p:anim>
                                    <p:set>
                                      <p:cBhvr>
                                        <p:cTn id="226" dur="1" fill="hold">
                                          <p:stCondLst>
                                            <p:cond delay="499"/>
                                          </p:stCondLst>
                                        </p:cTn>
                                        <p:tgtEl>
                                          <p:spTgt spid="40"/>
                                        </p:tgtEl>
                                        <p:attrNameLst>
                                          <p:attrName>style.visibility</p:attrName>
                                        </p:attrNameLst>
                                      </p:cBhvr>
                                      <p:to>
                                        <p:strVal val="hidden"/>
                                      </p:to>
                                    </p:set>
                                  </p:childTnLst>
                                </p:cTn>
                              </p:par>
                              <p:par>
                                <p:cTn id="227" presetID="2" presetClass="exit" presetSubtype="8" fill="hold" grpId="2" nodeType="withEffect">
                                  <p:stCondLst>
                                    <p:cond delay="0"/>
                                  </p:stCondLst>
                                  <p:childTnLst>
                                    <p:anim calcmode="lin" valueType="num">
                                      <p:cBhvr additive="base">
                                        <p:cTn id="228" dur="500"/>
                                        <p:tgtEl>
                                          <p:spTgt spid="46"/>
                                        </p:tgtEl>
                                        <p:attrNameLst>
                                          <p:attrName>ppt_x</p:attrName>
                                        </p:attrNameLst>
                                      </p:cBhvr>
                                      <p:tavLst>
                                        <p:tav tm="0">
                                          <p:val>
                                            <p:strVal val="ppt_x"/>
                                          </p:val>
                                        </p:tav>
                                        <p:tav tm="100000">
                                          <p:val>
                                            <p:strVal val="0-ppt_w/2"/>
                                          </p:val>
                                        </p:tav>
                                      </p:tavLst>
                                    </p:anim>
                                    <p:anim calcmode="lin" valueType="num">
                                      <p:cBhvr additive="base">
                                        <p:cTn id="229" dur="500"/>
                                        <p:tgtEl>
                                          <p:spTgt spid="46"/>
                                        </p:tgtEl>
                                        <p:attrNameLst>
                                          <p:attrName>ppt_y</p:attrName>
                                        </p:attrNameLst>
                                      </p:cBhvr>
                                      <p:tavLst>
                                        <p:tav tm="0">
                                          <p:val>
                                            <p:strVal val="ppt_y"/>
                                          </p:val>
                                        </p:tav>
                                        <p:tav tm="100000">
                                          <p:val>
                                            <p:strVal val="ppt_y"/>
                                          </p:val>
                                        </p:tav>
                                      </p:tavLst>
                                    </p:anim>
                                    <p:set>
                                      <p:cBhvr>
                                        <p:cTn id="230" dur="1" fill="hold">
                                          <p:stCondLst>
                                            <p:cond delay="499"/>
                                          </p:stCondLst>
                                        </p:cTn>
                                        <p:tgtEl>
                                          <p:spTgt spid="46"/>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2" presetClass="exit" presetSubtype="8" fill="hold" nodeType="clickEffect">
                                  <p:stCondLst>
                                    <p:cond delay="0"/>
                                  </p:stCondLst>
                                  <p:childTnLst>
                                    <p:anim calcmode="lin" valueType="num">
                                      <p:cBhvr additive="base">
                                        <p:cTn id="234" dur="500"/>
                                        <p:tgtEl>
                                          <p:spTgt spid="20"/>
                                        </p:tgtEl>
                                        <p:attrNameLst>
                                          <p:attrName>ppt_x</p:attrName>
                                        </p:attrNameLst>
                                      </p:cBhvr>
                                      <p:tavLst>
                                        <p:tav tm="0">
                                          <p:val>
                                            <p:strVal val="ppt_x"/>
                                          </p:val>
                                        </p:tav>
                                        <p:tav tm="100000">
                                          <p:val>
                                            <p:strVal val="0-ppt_w/2"/>
                                          </p:val>
                                        </p:tav>
                                      </p:tavLst>
                                    </p:anim>
                                    <p:anim calcmode="lin" valueType="num">
                                      <p:cBhvr additive="base">
                                        <p:cTn id="235" dur="500"/>
                                        <p:tgtEl>
                                          <p:spTgt spid="20"/>
                                        </p:tgtEl>
                                        <p:attrNameLst>
                                          <p:attrName>ppt_y</p:attrName>
                                        </p:attrNameLst>
                                      </p:cBhvr>
                                      <p:tavLst>
                                        <p:tav tm="0">
                                          <p:val>
                                            <p:strVal val="ppt_y"/>
                                          </p:val>
                                        </p:tav>
                                        <p:tav tm="100000">
                                          <p:val>
                                            <p:strVal val="ppt_y"/>
                                          </p:val>
                                        </p:tav>
                                      </p:tavLst>
                                    </p:anim>
                                    <p:set>
                                      <p:cBhvr>
                                        <p:cTn id="236" dur="1" fill="hold">
                                          <p:stCondLst>
                                            <p:cond delay="499"/>
                                          </p:stCondLst>
                                        </p:cTn>
                                        <p:tgtEl>
                                          <p:spTgt spid="20"/>
                                        </p:tgtEl>
                                        <p:attrNameLst>
                                          <p:attrName>style.visibility</p:attrName>
                                        </p:attrNameLst>
                                      </p:cBhvr>
                                      <p:to>
                                        <p:strVal val="hidden"/>
                                      </p:to>
                                    </p:set>
                                  </p:childTnLst>
                                </p:cTn>
                              </p:par>
                              <p:par>
                                <p:cTn id="237" presetID="2" presetClass="exit" presetSubtype="8" fill="hold" grpId="2" nodeType="withEffect">
                                  <p:stCondLst>
                                    <p:cond delay="0"/>
                                  </p:stCondLst>
                                  <p:childTnLst>
                                    <p:anim calcmode="lin" valueType="num">
                                      <p:cBhvr additive="base">
                                        <p:cTn id="238" dur="500"/>
                                        <p:tgtEl>
                                          <p:spTgt spid="24"/>
                                        </p:tgtEl>
                                        <p:attrNameLst>
                                          <p:attrName>ppt_x</p:attrName>
                                        </p:attrNameLst>
                                      </p:cBhvr>
                                      <p:tavLst>
                                        <p:tav tm="0">
                                          <p:val>
                                            <p:strVal val="ppt_x"/>
                                          </p:val>
                                        </p:tav>
                                        <p:tav tm="100000">
                                          <p:val>
                                            <p:strVal val="0-ppt_w/2"/>
                                          </p:val>
                                        </p:tav>
                                      </p:tavLst>
                                    </p:anim>
                                    <p:anim calcmode="lin" valueType="num">
                                      <p:cBhvr additive="base">
                                        <p:cTn id="239" dur="500"/>
                                        <p:tgtEl>
                                          <p:spTgt spid="24"/>
                                        </p:tgtEl>
                                        <p:attrNameLst>
                                          <p:attrName>ppt_y</p:attrName>
                                        </p:attrNameLst>
                                      </p:cBhvr>
                                      <p:tavLst>
                                        <p:tav tm="0">
                                          <p:val>
                                            <p:strVal val="ppt_y"/>
                                          </p:val>
                                        </p:tav>
                                        <p:tav tm="100000">
                                          <p:val>
                                            <p:strVal val="ppt_y"/>
                                          </p:val>
                                        </p:tav>
                                      </p:tavLst>
                                    </p:anim>
                                    <p:set>
                                      <p:cBhvr>
                                        <p:cTn id="240" dur="1" fill="hold">
                                          <p:stCondLst>
                                            <p:cond delay="499"/>
                                          </p:stCondLst>
                                        </p:cTn>
                                        <p:tgtEl>
                                          <p:spTgt spid="24"/>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2" presetClass="entr" presetSubtype="8" fill="hold" nodeType="clickEffect">
                                  <p:stCondLst>
                                    <p:cond delay="0"/>
                                  </p:stCondLst>
                                  <p:childTnLst>
                                    <p:set>
                                      <p:cBhvr>
                                        <p:cTn id="244" dur="1" fill="hold">
                                          <p:stCondLst>
                                            <p:cond delay="0"/>
                                          </p:stCondLst>
                                        </p:cTn>
                                        <p:tgtEl>
                                          <p:spTgt spid="49"/>
                                        </p:tgtEl>
                                        <p:attrNameLst>
                                          <p:attrName>style.visibility</p:attrName>
                                        </p:attrNameLst>
                                      </p:cBhvr>
                                      <p:to>
                                        <p:strVal val="visible"/>
                                      </p:to>
                                    </p:set>
                                    <p:anim calcmode="lin" valueType="num">
                                      <p:cBhvr additive="base">
                                        <p:cTn id="245" dur="500" fill="hold"/>
                                        <p:tgtEl>
                                          <p:spTgt spid="49"/>
                                        </p:tgtEl>
                                        <p:attrNameLst>
                                          <p:attrName>ppt_x</p:attrName>
                                        </p:attrNameLst>
                                      </p:cBhvr>
                                      <p:tavLst>
                                        <p:tav tm="0">
                                          <p:val>
                                            <p:strVal val="0-#ppt_w/2"/>
                                          </p:val>
                                        </p:tav>
                                        <p:tav tm="100000">
                                          <p:val>
                                            <p:strVal val="#ppt_x"/>
                                          </p:val>
                                        </p:tav>
                                      </p:tavLst>
                                    </p:anim>
                                    <p:anim calcmode="lin" valueType="num">
                                      <p:cBhvr additive="base">
                                        <p:cTn id="246" dur="500" fill="hold"/>
                                        <p:tgtEl>
                                          <p:spTgt spid="49"/>
                                        </p:tgtEl>
                                        <p:attrNameLst>
                                          <p:attrName>ppt_y</p:attrName>
                                        </p:attrNameLst>
                                      </p:cBhvr>
                                      <p:tavLst>
                                        <p:tav tm="0">
                                          <p:val>
                                            <p:strVal val="#ppt_y"/>
                                          </p:val>
                                        </p:tav>
                                        <p:tav tm="100000">
                                          <p:val>
                                            <p:strVal val="#ppt_y"/>
                                          </p:val>
                                        </p:tav>
                                      </p:tavLst>
                                    </p:anim>
                                  </p:childTnLst>
                                </p:cTn>
                              </p:par>
                              <p:par>
                                <p:cTn id="247" presetID="2" presetClass="entr" presetSubtype="8" fill="hold" grpId="0" nodeType="withEffect">
                                  <p:stCondLst>
                                    <p:cond delay="0"/>
                                  </p:stCondLst>
                                  <p:childTnLst>
                                    <p:set>
                                      <p:cBhvr>
                                        <p:cTn id="248" dur="1" fill="hold">
                                          <p:stCondLst>
                                            <p:cond delay="0"/>
                                          </p:stCondLst>
                                        </p:cTn>
                                        <p:tgtEl>
                                          <p:spTgt spid="50"/>
                                        </p:tgtEl>
                                        <p:attrNameLst>
                                          <p:attrName>style.visibility</p:attrName>
                                        </p:attrNameLst>
                                      </p:cBhvr>
                                      <p:to>
                                        <p:strVal val="visible"/>
                                      </p:to>
                                    </p:set>
                                    <p:anim calcmode="lin" valueType="num">
                                      <p:cBhvr additive="base">
                                        <p:cTn id="249" dur="500" fill="hold"/>
                                        <p:tgtEl>
                                          <p:spTgt spid="50"/>
                                        </p:tgtEl>
                                        <p:attrNameLst>
                                          <p:attrName>ppt_x</p:attrName>
                                        </p:attrNameLst>
                                      </p:cBhvr>
                                      <p:tavLst>
                                        <p:tav tm="0">
                                          <p:val>
                                            <p:strVal val="0-#ppt_w/2"/>
                                          </p:val>
                                        </p:tav>
                                        <p:tav tm="100000">
                                          <p:val>
                                            <p:strVal val="#ppt_x"/>
                                          </p:val>
                                        </p:tav>
                                      </p:tavLst>
                                    </p:anim>
                                    <p:anim calcmode="lin" valueType="num">
                                      <p:cBhvr additive="base">
                                        <p:cTn id="250"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2" presetClass="entr" presetSubtype="8" fill="hold" grpId="0" nodeType="clickEffect">
                                  <p:stCondLst>
                                    <p:cond delay="0"/>
                                  </p:stCondLst>
                                  <p:childTnLst>
                                    <p:set>
                                      <p:cBhvr>
                                        <p:cTn id="254" dur="1" fill="hold">
                                          <p:stCondLst>
                                            <p:cond delay="0"/>
                                          </p:stCondLst>
                                        </p:cTn>
                                        <p:tgtEl>
                                          <p:spTgt spid="80"/>
                                        </p:tgtEl>
                                        <p:attrNameLst>
                                          <p:attrName>style.visibility</p:attrName>
                                        </p:attrNameLst>
                                      </p:cBhvr>
                                      <p:to>
                                        <p:strVal val="visible"/>
                                      </p:to>
                                    </p:set>
                                    <p:anim calcmode="lin" valueType="num">
                                      <p:cBhvr additive="base">
                                        <p:cTn id="255" dur="500" fill="hold"/>
                                        <p:tgtEl>
                                          <p:spTgt spid="80"/>
                                        </p:tgtEl>
                                        <p:attrNameLst>
                                          <p:attrName>ppt_x</p:attrName>
                                        </p:attrNameLst>
                                      </p:cBhvr>
                                      <p:tavLst>
                                        <p:tav tm="0">
                                          <p:val>
                                            <p:strVal val="0-#ppt_w/2"/>
                                          </p:val>
                                        </p:tav>
                                        <p:tav tm="100000">
                                          <p:val>
                                            <p:strVal val="#ppt_x"/>
                                          </p:val>
                                        </p:tav>
                                      </p:tavLst>
                                    </p:anim>
                                    <p:anim calcmode="lin" valueType="num">
                                      <p:cBhvr additive="base">
                                        <p:cTn id="256" dur="500" fill="hold"/>
                                        <p:tgtEl>
                                          <p:spTgt spid="80"/>
                                        </p:tgtEl>
                                        <p:attrNameLst>
                                          <p:attrName>ppt_y</p:attrName>
                                        </p:attrNameLst>
                                      </p:cBhvr>
                                      <p:tavLst>
                                        <p:tav tm="0">
                                          <p:val>
                                            <p:strVal val="#ppt_y"/>
                                          </p:val>
                                        </p:tav>
                                        <p:tav tm="100000">
                                          <p:val>
                                            <p:strVal val="#ppt_y"/>
                                          </p:val>
                                        </p:tav>
                                      </p:tavLst>
                                    </p:anim>
                                  </p:childTnLst>
                                </p:cTn>
                              </p:par>
                              <p:par>
                                <p:cTn id="257" presetID="2" presetClass="entr" presetSubtype="8" fill="hold" nodeType="withEffect">
                                  <p:stCondLst>
                                    <p:cond delay="0"/>
                                  </p:stCondLst>
                                  <p:childTnLst>
                                    <p:set>
                                      <p:cBhvr>
                                        <p:cTn id="258" dur="1" fill="hold">
                                          <p:stCondLst>
                                            <p:cond delay="0"/>
                                          </p:stCondLst>
                                        </p:cTn>
                                        <p:tgtEl>
                                          <p:spTgt spid="79"/>
                                        </p:tgtEl>
                                        <p:attrNameLst>
                                          <p:attrName>style.visibility</p:attrName>
                                        </p:attrNameLst>
                                      </p:cBhvr>
                                      <p:to>
                                        <p:strVal val="visible"/>
                                      </p:to>
                                    </p:set>
                                    <p:anim calcmode="lin" valueType="num">
                                      <p:cBhvr additive="base">
                                        <p:cTn id="259" dur="500" fill="hold"/>
                                        <p:tgtEl>
                                          <p:spTgt spid="79"/>
                                        </p:tgtEl>
                                        <p:attrNameLst>
                                          <p:attrName>ppt_x</p:attrName>
                                        </p:attrNameLst>
                                      </p:cBhvr>
                                      <p:tavLst>
                                        <p:tav tm="0">
                                          <p:val>
                                            <p:strVal val="0-#ppt_w/2"/>
                                          </p:val>
                                        </p:tav>
                                        <p:tav tm="100000">
                                          <p:val>
                                            <p:strVal val="#ppt_x"/>
                                          </p:val>
                                        </p:tav>
                                      </p:tavLst>
                                    </p:anim>
                                    <p:anim calcmode="lin" valueType="num">
                                      <p:cBhvr additive="base">
                                        <p:cTn id="260"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xit" presetSubtype="8" fill="hold" nodeType="clickEffect">
                                  <p:stCondLst>
                                    <p:cond delay="0"/>
                                  </p:stCondLst>
                                  <p:childTnLst>
                                    <p:anim calcmode="lin" valueType="num">
                                      <p:cBhvr additive="base">
                                        <p:cTn id="264" dur="500"/>
                                        <p:tgtEl>
                                          <p:spTgt spid="49"/>
                                        </p:tgtEl>
                                        <p:attrNameLst>
                                          <p:attrName>ppt_x</p:attrName>
                                        </p:attrNameLst>
                                      </p:cBhvr>
                                      <p:tavLst>
                                        <p:tav tm="0">
                                          <p:val>
                                            <p:strVal val="ppt_x"/>
                                          </p:val>
                                        </p:tav>
                                        <p:tav tm="100000">
                                          <p:val>
                                            <p:strVal val="0-ppt_w/2"/>
                                          </p:val>
                                        </p:tav>
                                      </p:tavLst>
                                    </p:anim>
                                    <p:anim calcmode="lin" valueType="num">
                                      <p:cBhvr additive="base">
                                        <p:cTn id="265" dur="500"/>
                                        <p:tgtEl>
                                          <p:spTgt spid="49"/>
                                        </p:tgtEl>
                                        <p:attrNameLst>
                                          <p:attrName>ppt_y</p:attrName>
                                        </p:attrNameLst>
                                      </p:cBhvr>
                                      <p:tavLst>
                                        <p:tav tm="0">
                                          <p:val>
                                            <p:strVal val="ppt_y"/>
                                          </p:val>
                                        </p:tav>
                                        <p:tav tm="100000">
                                          <p:val>
                                            <p:strVal val="ppt_y"/>
                                          </p:val>
                                        </p:tav>
                                      </p:tavLst>
                                    </p:anim>
                                    <p:set>
                                      <p:cBhvr>
                                        <p:cTn id="266" dur="1" fill="hold">
                                          <p:stCondLst>
                                            <p:cond delay="499"/>
                                          </p:stCondLst>
                                        </p:cTn>
                                        <p:tgtEl>
                                          <p:spTgt spid="49"/>
                                        </p:tgtEl>
                                        <p:attrNameLst>
                                          <p:attrName>style.visibility</p:attrName>
                                        </p:attrNameLst>
                                      </p:cBhvr>
                                      <p:to>
                                        <p:strVal val="hidden"/>
                                      </p:to>
                                    </p:set>
                                  </p:childTnLst>
                                </p:cTn>
                              </p:par>
                              <p:par>
                                <p:cTn id="267" presetID="2" presetClass="exit" presetSubtype="8" fill="hold" grpId="2" nodeType="withEffect">
                                  <p:stCondLst>
                                    <p:cond delay="0"/>
                                  </p:stCondLst>
                                  <p:childTnLst>
                                    <p:anim calcmode="lin" valueType="num">
                                      <p:cBhvr additive="base">
                                        <p:cTn id="268" dur="500"/>
                                        <p:tgtEl>
                                          <p:spTgt spid="50"/>
                                        </p:tgtEl>
                                        <p:attrNameLst>
                                          <p:attrName>ppt_x</p:attrName>
                                        </p:attrNameLst>
                                      </p:cBhvr>
                                      <p:tavLst>
                                        <p:tav tm="0">
                                          <p:val>
                                            <p:strVal val="ppt_x"/>
                                          </p:val>
                                        </p:tav>
                                        <p:tav tm="100000">
                                          <p:val>
                                            <p:strVal val="0-ppt_w/2"/>
                                          </p:val>
                                        </p:tav>
                                      </p:tavLst>
                                    </p:anim>
                                    <p:anim calcmode="lin" valueType="num">
                                      <p:cBhvr additive="base">
                                        <p:cTn id="269" dur="500"/>
                                        <p:tgtEl>
                                          <p:spTgt spid="50"/>
                                        </p:tgtEl>
                                        <p:attrNameLst>
                                          <p:attrName>ppt_y</p:attrName>
                                        </p:attrNameLst>
                                      </p:cBhvr>
                                      <p:tavLst>
                                        <p:tav tm="0">
                                          <p:val>
                                            <p:strVal val="ppt_y"/>
                                          </p:val>
                                        </p:tav>
                                        <p:tav tm="100000">
                                          <p:val>
                                            <p:strVal val="ppt_y"/>
                                          </p:val>
                                        </p:tav>
                                      </p:tavLst>
                                    </p:anim>
                                    <p:set>
                                      <p:cBhvr>
                                        <p:cTn id="270" dur="1" fill="hold">
                                          <p:stCondLst>
                                            <p:cond delay="499"/>
                                          </p:stCondLst>
                                        </p:cTn>
                                        <p:tgtEl>
                                          <p:spTgt spid="50"/>
                                        </p:tgtEl>
                                        <p:attrNameLst>
                                          <p:attrName>style.visibility</p:attrName>
                                        </p:attrNameLst>
                                      </p:cBhvr>
                                      <p:to>
                                        <p:strVal val="hidden"/>
                                      </p:to>
                                    </p:set>
                                  </p:childTnLst>
                                </p:cTn>
                              </p:par>
                            </p:childTnLst>
                          </p:cTn>
                        </p:par>
                      </p:childTnLst>
                    </p:cTn>
                  </p:par>
                  <p:par>
                    <p:cTn id="271" fill="hold">
                      <p:stCondLst>
                        <p:cond delay="indefinite"/>
                      </p:stCondLst>
                      <p:childTnLst>
                        <p:par>
                          <p:cTn id="272" fill="hold">
                            <p:stCondLst>
                              <p:cond delay="0"/>
                            </p:stCondLst>
                            <p:childTnLst>
                              <p:par>
                                <p:cTn id="273" presetID="2" presetClass="exit" presetSubtype="8" fill="hold" nodeType="clickEffect">
                                  <p:stCondLst>
                                    <p:cond delay="0"/>
                                  </p:stCondLst>
                                  <p:childTnLst>
                                    <p:anim calcmode="lin" valueType="num">
                                      <p:cBhvr additive="base">
                                        <p:cTn id="274" dur="500"/>
                                        <p:tgtEl>
                                          <p:spTgt spid="79"/>
                                        </p:tgtEl>
                                        <p:attrNameLst>
                                          <p:attrName>ppt_x</p:attrName>
                                        </p:attrNameLst>
                                      </p:cBhvr>
                                      <p:tavLst>
                                        <p:tav tm="0">
                                          <p:val>
                                            <p:strVal val="ppt_x"/>
                                          </p:val>
                                        </p:tav>
                                        <p:tav tm="100000">
                                          <p:val>
                                            <p:strVal val="0-ppt_w/2"/>
                                          </p:val>
                                        </p:tav>
                                      </p:tavLst>
                                    </p:anim>
                                    <p:anim calcmode="lin" valueType="num">
                                      <p:cBhvr additive="base">
                                        <p:cTn id="275" dur="500"/>
                                        <p:tgtEl>
                                          <p:spTgt spid="79"/>
                                        </p:tgtEl>
                                        <p:attrNameLst>
                                          <p:attrName>ppt_y</p:attrName>
                                        </p:attrNameLst>
                                      </p:cBhvr>
                                      <p:tavLst>
                                        <p:tav tm="0">
                                          <p:val>
                                            <p:strVal val="ppt_y"/>
                                          </p:val>
                                        </p:tav>
                                        <p:tav tm="100000">
                                          <p:val>
                                            <p:strVal val="ppt_y"/>
                                          </p:val>
                                        </p:tav>
                                      </p:tavLst>
                                    </p:anim>
                                    <p:set>
                                      <p:cBhvr>
                                        <p:cTn id="276" dur="1" fill="hold">
                                          <p:stCondLst>
                                            <p:cond delay="499"/>
                                          </p:stCondLst>
                                        </p:cTn>
                                        <p:tgtEl>
                                          <p:spTgt spid="79"/>
                                        </p:tgtEl>
                                        <p:attrNameLst>
                                          <p:attrName>style.visibility</p:attrName>
                                        </p:attrNameLst>
                                      </p:cBhvr>
                                      <p:to>
                                        <p:strVal val="hidden"/>
                                      </p:to>
                                    </p:set>
                                  </p:childTnLst>
                                </p:cTn>
                              </p:par>
                              <p:par>
                                <p:cTn id="277" presetID="2" presetClass="exit" presetSubtype="8" fill="hold" grpId="2" nodeType="withEffect">
                                  <p:stCondLst>
                                    <p:cond delay="0"/>
                                  </p:stCondLst>
                                  <p:childTnLst>
                                    <p:anim calcmode="lin" valueType="num">
                                      <p:cBhvr additive="base">
                                        <p:cTn id="278" dur="500"/>
                                        <p:tgtEl>
                                          <p:spTgt spid="80"/>
                                        </p:tgtEl>
                                        <p:attrNameLst>
                                          <p:attrName>ppt_x</p:attrName>
                                        </p:attrNameLst>
                                      </p:cBhvr>
                                      <p:tavLst>
                                        <p:tav tm="0">
                                          <p:val>
                                            <p:strVal val="ppt_x"/>
                                          </p:val>
                                        </p:tav>
                                        <p:tav tm="100000">
                                          <p:val>
                                            <p:strVal val="0-ppt_w/2"/>
                                          </p:val>
                                        </p:tav>
                                      </p:tavLst>
                                    </p:anim>
                                    <p:anim calcmode="lin" valueType="num">
                                      <p:cBhvr additive="base">
                                        <p:cTn id="279" dur="500"/>
                                        <p:tgtEl>
                                          <p:spTgt spid="80"/>
                                        </p:tgtEl>
                                        <p:attrNameLst>
                                          <p:attrName>ppt_y</p:attrName>
                                        </p:attrNameLst>
                                      </p:cBhvr>
                                      <p:tavLst>
                                        <p:tav tm="0">
                                          <p:val>
                                            <p:strVal val="ppt_y"/>
                                          </p:val>
                                        </p:tav>
                                        <p:tav tm="100000">
                                          <p:val>
                                            <p:strVal val="ppt_y"/>
                                          </p:val>
                                        </p:tav>
                                      </p:tavLst>
                                    </p:anim>
                                    <p:set>
                                      <p:cBhvr>
                                        <p:cTn id="280" dur="1" fill="hold">
                                          <p:stCondLst>
                                            <p:cond delay="499"/>
                                          </p:stCondLst>
                                        </p:cTn>
                                        <p:tgtEl>
                                          <p:spTgt spid="80"/>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2" presetClass="entr" presetSubtype="8" fill="hold" nodeType="clickEffect">
                                  <p:stCondLst>
                                    <p:cond delay="0"/>
                                  </p:stCondLst>
                                  <p:childTnLst>
                                    <p:set>
                                      <p:cBhvr>
                                        <p:cTn id="284" dur="1" fill="hold">
                                          <p:stCondLst>
                                            <p:cond delay="0"/>
                                          </p:stCondLst>
                                        </p:cTn>
                                        <p:tgtEl>
                                          <p:spTgt spid="81"/>
                                        </p:tgtEl>
                                        <p:attrNameLst>
                                          <p:attrName>style.visibility</p:attrName>
                                        </p:attrNameLst>
                                      </p:cBhvr>
                                      <p:to>
                                        <p:strVal val="visible"/>
                                      </p:to>
                                    </p:set>
                                    <p:anim calcmode="lin" valueType="num">
                                      <p:cBhvr additive="base">
                                        <p:cTn id="285" dur="500" fill="hold"/>
                                        <p:tgtEl>
                                          <p:spTgt spid="81"/>
                                        </p:tgtEl>
                                        <p:attrNameLst>
                                          <p:attrName>ppt_x</p:attrName>
                                        </p:attrNameLst>
                                      </p:cBhvr>
                                      <p:tavLst>
                                        <p:tav tm="0">
                                          <p:val>
                                            <p:strVal val="0-#ppt_w/2"/>
                                          </p:val>
                                        </p:tav>
                                        <p:tav tm="100000">
                                          <p:val>
                                            <p:strVal val="#ppt_x"/>
                                          </p:val>
                                        </p:tav>
                                      </p:tavLst>
                                    </p:anim>
                                    <p:anim calcmode="lin" valueType="num">
                                      <p:cBhvr additive="base">
                                        <p:cTn id="286" dur="500" fill="hold"/>
                                        <p:tgtEl>
                                          <p:spTgt spid="81"/>
                                        </p:tgtEl>
                                        <p:attrNameLst>
                                          <p:attrName>ppt_y</p:attrName>
                                        </p:attrNameLst>
                                      </p:cBhvr>
                                      <p:tavLst>
                                        <p:tav tm="0">
                                          <p:val>
                                            <p:strVal val="#ppt_y"/>
                                          </p:val>
                                        </p:tav>
                                        <p:tav tm="100000">
                                          <p:val>
                                            <p:strVal val="#ppt_y"/>
                                          </p:val>
                                        </p:tav>
                                      </p:tavLst>
                                    </p:anim>
                                  </p:childTnLst>
                                </p:cTn>
                              </p:par>
                              <p:par>
                                <p:cTn id="287" presetID="2" presetClass="entr" presetSubtype="8" fill="hold" grpId="0" nodeType="withEffect">
                                  <p:stCondLst>
                                    <p:cond delay="0"/>
                                  </p:stCondLst>
                                  <p:childTnLst>
                                    <p:set>
                                      <p:cBhvr>
                                        <p:cTn id="288" dur="1" fill="hold">
                                          <p:stCondLst>
                                            <p:cond delay="0"/>
                                          </p:stCondLst>
                                        </p:cTn>
                                        <p:tgtEl>
                                          <p:spTgt spid="82"/>
                                        </p:tgtEl>
                                        <p:attrNameLst>
                                          <p:attrName>style.visibility</p:attrName>
                                        </p:attrNameLst>
                                      </p:cBhvr>
                                      <p:to>
                                        <p:strVal val="visible"/>
                                      </p:to>
                                    </p:set>
                                    <p:anim calcmode="lin" valueType="num">
                                      <p:cBhvr additive="base">
                                        <p:cTn id="289" dur="500" fill="hold"/>
                                        <p:tgtEl>
                                          <p:spTgt spid="82"/>
                                        </p:tgtEl>
                                        <p:attrNameLst>
                                          <p:attrName>ppt_x</p:attrName>
                                        </p:attrNameLst>
                                      </p:cBhvr>
                                      <p:tavLst>
                                        <p:tav tm="0">
                                          <p:val>
                                            <p:strVal val="0-#ppt_w/2"/>
                                          </p:val>
                                        </p:tav>
                                        <p:tav tm="100000">
                                          <p:val>
                                            <p:strVal val="#ppt_x"/>
                                          </p:val>
                                        </p:tav>
                                      </p:tavLst>
                                    </p:anim>
                                    <p:anim calcmode="lin" valueType="num">
                                      <p:cBhvr additive="base">
                                        <p:cTn id="290" dur="500" fill="hold"/>
                                        <p:tgtEl>
                                          <p:spTgt spid="82"/>
                                        </p:tgtEl>
                                        <p:attrNameLst>
                                          <p:attrName>ppt_y</p:attrName>
                                        </p:attrNameLst>
                                      </p:cBhvr>
                                      <p:tavLst>
                                        <p:tav tm="0">
                                          <p:val>
                                            <p:strVal val="#ppt_y"/>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2" presetClass="entr" presetSubtype="8" fill="hold" grpId="0" nodeType="clickEffect">
                                  <p:stCondLst>
                                    <p:cond delay="0"/>
                                  </p:stCondLst>
                                  <p:childTnLst>
                                    <p:set>
                                      <p:cBhvr>
                                        <p:cTn id="294" dur="1" fill="hold">
                                          <p:stCondLst>
                                            <p:cond delay="0"/>
                                          </p:stCondLst>
                                        </p:cTn>
                                        <p:tgtEl>
                                          <p:spTgt spid="84"/>
                                        </p:tgtEl>
                                        <p:attrNameLst>
                                          <p:attrName>style.visibility</p:attrName>
                                        </p:attrNameLst>
                                      </p:cBhvr>
                                      <p:to>
                                        <p:strVal val="visible"/>
                                      </p:to>
                                    </p:set>
                                    <p:anim calcmode="lin" valueType="num">
                                      <p:cBhvr additive="base">
                                        <p:cTn id="295" dur="500" fill="hold"/>
                                        <p:tgtEl>
                                          <p:spTgt spid="84"/>
                                        </p:tgtEl>
                                        <p:attrNameLst>
                                          <p:attrName>ppt_x</p:attrName>
                                        </p:attrNameLst>
                                      </p:cBhvr>
                                      <p:tavLst>
                                        <p:tav tm="0">
                                          <p:val>
                                            <p:strVal val="0-#ppt_w/2"/>
                                          </p:val>
                                        </p:tav>
                                        <p:tav tm="100000">
                                          <p:val>
                                            <p:strVal val="#ppt_x"/>
                                          </p:val>
                                        </p:tav>
                                      </p:tavLst>
                                    </p:anim>
                                    <p:anim calcmode="lin" valueType="num">
                                      <p:cBhvr additive="base">
                                        <p:cTn id="296" dur="500" fill="hold"/>
                                        <p:tgtEl>
                                          <p:spTgt spid="84"/>
                                        </p:tgtEl>
                                        <p:attrNameLst>
                                          <p:attrName>ppt_y</p:attrName>
                                        </p:attrNameLst>
                                      </p:cBhvr>
                                      <p:tavLst>
                                        <p:tav tm="0">
                                          <p:val>
                                            <p:strVal val="#ppt_y"/>
                                          </p:val>
                                        </p:tav>
                                        <p:tav tm="100000">
                                          <p:val>
                                            <p:strVal val="#ppt_y"/>
                                          </p:val>
                                        </p:tav>
                                      </p:tavLst>
                                    </p:anim>
                                  </p:childTnLst>
                                </p:cTn>
                              </p:par>
                              <p:par>
                                <p:cTn id="297" presetID="2" presetClass="entr" presetSubtype="8" fill="hold" nodeType="withEffect">
                                  <p:stCondLst>
                                    <p:cond delay="0"/>
                                  </p:stCondLst>
                                  <p:childTnLst>
                                    <p:set>
                                      <p:cBhvr>
                                        <p:cTn id="298" dur="1" fill="hold">
                                          <p:stCondLst>
                                            <p:cond delay="0"/>
                                          </p:stCondLst>
                                        </p:cTn>
                                        <p:tgtEl>
                                          <p:spTgt spid="83"/>
                                        </p:tgtEl>
                                        <p:attrNameLst>
                                          <p:attrName>style.visibility</p:attrName>
                                        </p:attrNameLst>
                                      </p:cBhvr>
                                      <p:to>
                                        <p:strVal val="visible"/>
                                      </p:to>
                                    </p:set>
                                    <p:anim calcmode="lin" valueType="num">
                                      <p:cBhvr additive="base">
                                        <p:cTn id="299" dur="500" fill="hold"/>
                                        <p:tgtEl>
                                          <p:spTgt spid="83"/>
                                        </p:tgtEl>
                                        <p:attrNameLst>
                                          <p:attrName>ppt_x</p:attrName>
                                        </p:attrNameLst>
                                      </p:cBhvr>
                                      <p:tavLst>
                                        <p:tav tm="0">
                                          <p:val>
                                            <p:strVal val="0-#ppt_w/2"/>
                                          </p:val>
                                        </p:tav>
                                        <p:tav tm="100000">
                                          <p:val>
                                            <p:strVal val="#ppt_x"/>
                                          </p:val>
                                        </p:tav>
                                      </p:tavLst>
                                    </p:anim>
                                    <p:anim calcmode="lin" valueType="num">
                                      <p:cBhvr additive="base">
                                        <p:cTn id="300"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301" fill="hold">
                      <p:stCondLst>
                        <p:cond delay="indefinite"/>
                      </p:stCondLst>
                      <p:childTnLst>
                        <p:par>
                          <p:cTn id="302" fill="hold">
                            <p:stCondLst>
                              <p:cond delay="0"/>
                            </p:stCondLst>
                            <p:childTnLst>
                              <p:par>
                                <p:cTn id="303" presetID="2" presetClass="exit" presetSubtype="8" fill="hold" nodeType="clickEffect">
                                  <p:stCondLst>
                                    <p:cond delay="0"/>
                                  </p:stCondLst>
                                  <p:childTnLst>
                                    <p:anim calcmode="lin" valueType="num">
                                      <p:cBhvr additive="base">
                                        <p:cTn id="304" dur="500"/>
                                        <p:tgtEl>
                                          <p:spTgt spid="81"/>
                                        </p:tgtEl>
                                        <p:attrNameLst>
                                          <p:attrName>ppt_x</p:attrName>
                                        </p:attrNameLst>
                                      </p:cBhvr>
                                      <p:tavLst>
                                        <p:tav tm="0">
                                          <p:val>
                                            <p:strVal val="ppt_x"/>
                                          </p:val>
                                        </p:tav>
                                        <p:tav tm="100000">
                                          <p:val>
                                            <p:strVal val="0-ppt_w/2"/>
                                          </p:val>
                                        </p:tav>
                                      </p:tavLst>
                                    </p:anim>
                                    <p:anim calcmode="lin" valueType="num">
                                      <p:cBhvr additive="base">
                                        <p:cTn id="305" dur="500"/>
                                        <p:tgtEl>
                                          <p:spTgt spid="81"/>
                                        </p:tgtEl>
                                        <p:attrNameLst>
                                          <p:attrName>ppt_y</p:attrName>
                                        </p:attrNameLst>
                                      </p:cBhvr>
                                      <p:tavLst>
                                        <p:tav tm="0">
                                          <p:val>
                                            <p:strVal val="ppt_y"/>
                                          </p:val>
                                        </p:tav>
                                        <p:tav tm="100000">
                                          <p:val>
                                            <p:strVal val="ppt_y"/>
                                          </p:val>
                                        </p:tav>
                                      </p:tavLst>
                                    </p:anim>
                                    <p:set>
                                      <p:cBhvr>
                                        <p:cTn id="306" dur="1" fill="hold">
                                          <p:stCondLst>
                                            <p:cond delay="499"/>
                                          </p:stCondLst>
                                        </p:cTn>
                                        <p:tgtEl>
                                          <p:spTgt spid="81"/>
                                        </p:tgtEl>
                                        <p:attrNameLst>
                                          <p:attrName>style.visibility</p:attrName>
                                        </p:attrNameLst>
                                      </p:cBhvr>
                                      <p:to>
                                        <p:strVal val="hidden"/>
                                      </p:to>
                                    </p:set>
                                  </p:childTnLst>
                                </p:cTn>
                              </p:par>
                              <p:par>
                                <p:cTn id="307" presetID="2" presetClass="exit" presetSubtype="8" fill="hold" grpId="2" nodeType="withEffect">
                                  <p:stCondLst>
                                    <p:cond delay="0"/>
                                  </p:stCondLst>
                                  <p:childTnLst>
                                    <p:anim calcmode="lin" valueType="num">
                                      <p:cBhvr additive="base">
                                        <p:cTn id="308" dur="500"/>
                                        <p:tgtEl>
                                          <p:spTgt spid="82"/>
                                        </p:tgtEl>
                                        <p:attrNameLst>
                                          <p:attrName>ppt_x</p:attrName>
                                        </p:attrNameLst>
                                      </p:cBhvr>
                                      <p:tavLst>
                                        <p:tav tm="0">
                                          <p:val>
                                            <p:strVal val="ppt_x"/>
                                          </p:val>
                                        </p:tav>
                                        <p:tav tm="100000">
                                          <p:val>
                                            <p:strVal val="0-ppt_w/2"/>
                                          </p:val>
                                        </p:tav>
                                      </p:tavLst>
                                    </p:anim>
                                    <p:anim calcmode="lin" valueType="num">
                                      <p:cBhvr additive="base">
                                        <p:cTn id="309" dur="500"/>
                                        <p:tgtEl>
                                          <p:spTgt spid="82"/>
                                        </p:tgtEl>
                                        <p:attrNameLst>
                                          <p:attrName>ppt_y</p:attrName>
                                        </p:attrNameLst>
                                      </p:cBhvr>
                                      <p:tavLst>
                                        <p:tav tm="0">
                                          <p:val>
                                            <p:strVal val="ppt_y"/>
                                          </p:val>
                                        </p:tav>
                                        <p:tav tm="100000">
                                          <p:val>
                                            <p:strVal val="ppt_y"/>
                                          </p:val>
                                        </p:tav>
                                      </p:tavLst>
                                    </p:anim>
                                    <p:set>
                                      <p:cBhvr>
                                        <p:cTn id="310" dur="1" fill="hold">
                                          <p:stCondLst>
                                            <p:cond delay="499"/>
                                          </p:stCondLst>
                                        </p:cTn>
                                        <p:tgtEl>
                                          <p:spTgt spid="82"/>
                                        </p:tgtEl>
                                        <p:attrNameLst>
                                          <p:attrName>style.visibility</p:attrName>
                                        </p:attrNameLst>
                                      </p:cBhvr>
                                      <p:to>
                                        <p:strVal val="hidden"/>
                                      </p:to>
                                    </p:set>
                                  </p:childTnLst>
                                </p:cTn>
                              </p:par>
                            </p:childTnLst>
                          </p:cTn>
                        </p:par>
                      </p:childTnLst>
                    </p:cTn>
                  </p:par>
                  <p:par>
                    <p:cTn id="311" fill="hold">
                      <p:stCondLst>
                        <p:cond delay="indefinite"/>
                      </p:stCondLst>
                      <p:childTnLst>
                        <p:par>
                          <p:cTn id="312" fill="hold">
                            <p:stCondLst>
                              <p:cond delay="0"/>
                            </p:stCondLst>
                            <p:childTnLst>
                              <p:par>
                                <p:cTn id="313" presetID="2" presetClass="exit" presetSubtype="8" fill="hold" nodeType="clickEffect">
                                  <p:stCondLst>
                                    <p:cond delay="0"/>
                                  </p:stCondLst>
                                  <p:childTnLst>
                                    <p:anim calcmode="lin" valueType="num">
                                      <p:cBhvr additive="base">
                                        <p:cTn id="314" dur="500"/>
                                        <p:tgtEl>
                                          <p:spTgt spid="83"/>
                                        </p:tgtEl>
                                        <p:attrNameLst>
                                          <p:attrName>ppt_x</p:attrName>
                                        </p:attrNameLst>
                                      </p:cBhvr>
                                      <p:tavLst>
                                        <p:tav tm="0">
                                          <p:val>
                                            <p:strVal val="ppt_x"/>
                                          </p:val>
                                        </p:tav>
                                        <p:tav tm="100000">
                                          <p:val>
                                            <p:strVal val="0-ppt_w/2"/>
                                          </p:val>
                                        </p:tav>
                                      </p:tavLst>
                                    </p:anim>
                                    <p:anim calcmode="lin" valueType="num">
                                      <p:cBhvr additive="base">
                                        <p:cTn id="315" dur="500"/>
                                        <p:tgtEl>
                                          <p:spTgt spid="83"/>
                                        </p:tgtEl>
                                        <p:attrNameLst>
                                          <p:attrName>ppt_y</p:attrName>
                                        </p:attrNameLst>
                                      </p:cBhvr>
                                      <p:tavLst>
                                        <p:tav tm="0">
                                          <p:val>
                                            <p:strVal val="ppt_y"/>
                                          </p:val>
                                        </p:tav>
                                        <p:tav tm="100000">
                                          <p:val>
                                            <p:strVal val="ppt_y"/>
                                          </p:val>
                                        </p:tav>
                                      </p:tavLst>
                                    </p:anim>
                                    <p:set>
                                      <p:cBhvr>
                                        <p:cTn id="316" dur="1" fill="hold">
                                          <p:stCondLst>
                                            <p:cond delay="499"/>
                                          </p:stCondLst>
                                        </p:cTn>
                                        <p:tgtEl>
                                          <p:spTgt spid="83"/>
                                        </p:tgtEl>
                                        <p:attrNameLst>
                                          <p:attrName>style.visibility</p:attrName>
                                        </p:attrNameLst>
                                      </p:cBhvr>
                                      <p:to>
                                        <p:strVal val="hidden"/>
                                      </p:to>
                                    </p:set>
                                  </p:childTnLst>
                                </p:cTn>
                              </p:par>
                              <p:par>
                                <p:cTn id="317" presetID="2" presetClass="exit" presetSubtype="8" fill="hold" grpId="2" nodeType="withEffect">
                                  <p:stCondLst>
                                    <p:cond delay="0"/>
                                  </p:stCondLst>
                                  <p:childTnLst>
                                    <p:anim calcmode="lin" valueType="num">
                                      <p:cBhvr additive="base">
                                        <p:cTn id="318" dur="500"/>
                                        <p:tgtEl>
                                          <p:spTgt spid="84"/>
                                        </p:tgtEl>
                                        <p:attrNameLst>
                                          <p:attrName>ppt_x</p:attrName>
                                        </p:attrNameLst>
                                      </p:cBhvr>
                                      <p:tavLst>
                                        <p:tav tm="0">
                                          <p:val>
                                            <p:strVal val="ppt_x"/>
                                          </p:val>
                                        </p:tav>
                                        <p:tav tm="100000">
                                          <p:val>
                                            <p:strVal val="0-ppt_w/2"/>
                                          </p:val>
                                        </p:tav>
                                      </p:tavLst>
                                    </p:anim>
                                    <p:anim calcmode="lin" valueType="num">
                                      <p:cBhvr additive="base">
                                        <p:cTn id="319" dur="500"/>
                                        <p:tgtEl>
                                          <p:spTgt spid="84"/>
                                        </p:tgtEl>
                                        <p:attrNameLst>
                                          <p:attrName>ppt_y</p:attrName>
                                        </p:attrNameLst>
                                      </p:cBhvr>
                                      <p:tavLst>
                                        <p:tav tm="0">
                                          <p:val>
                                            <p:strVal val="ppt_y"/>
                                          </p:val>
                                        </p:tav>
                                        <p:tav tm="100000">
                                          <p:val>
                                            <p:strVal val="ppt_y"/>
                                          </p:val>
                                        </p:tav>
                                      </p:tavLst>
                                    </p:anim>
                                    <p:set>
                                      <p:cBhvr>
                                        <p:cTn id="320" dur="1" fill="hold">
                                          <p:stCondLst>
                                            <p:cond delay="499"/>
                                          </p:stCondLst>
                                        </p:cTn>
                                        <p:tgtEl>
                                          <p:spTgt spid="84"/>
                                        </p:tgtEl>
                                        <p:attrNameLst>
                                          <p:attrName>style.visibility</p:attrName>
                                        </p:attrNameLst>
                                      </p:cBhvr>
                                      <p:to>
                                        <p:strVal val="hidden"/>
                                      </p:to>
                                    </p:set>
                                  </p:childTnLst>
                                </p:cTn>
                              </p:par>
                            </p:childTnLst>
                          </p:cTn>
                        </p:par>
                      </p:childTnLst>
                    </p:cTn>
                  </p:par>
                  <p:par>
                    <p:cTn id="321" fill="hold">
                      <p:stCondLst>
                        <p:cond delay="indefinite"/>
                      </p:stCondLst>
                      <p:childTnLst>
                        <p:par>
                          <p:cTn id="322" fill="hold">
                            <p:stCondLst>
                              <p:cond delay="0"/>
                            </p:stCondLst>
                            <p:childTnLst>
                              <p:par>
                                <p:cTn id="323" presetID="2" presetClass="entr" presetSubtype="8" fill="hold" nodeType="clickEffect">
                                  <p:stCondLst>
                                    <p:cond delay="0"/>
                                  </p:stCondLst>
                                  <p:childTnLst>
                                    <p:set>
                                      <p:cBhvr>
                                        <p:cTn id="324" dur="1" fill="hold">
                                          <p:stCondLst>
                                            <p:cond delay="0"/>
                                          </p:stCondLst>
                                        </p:cTn>
                                        <p:tgtEl>
                                          <p:spTgt spid="85"/>
                                        </p:tgtEl>
                                        <p:attrNameLst>
                                          <p:attrName>style.visibility</p:attrName>
                                        </p:attrNameLst>
                                      </p:cBhvr>
                                      <p:to>
                                        <p:strVal val="visible"/>
                                      </p:to>
                                    </p:set>
                                    <p:anim calcmode="lin" valueType="num">
                                      <p:cBhvr additive="base">
                                        <p:cTn id="325" dur="500" fill="hold"/>
                                        <p:tgtEl>
                                          <p:spTgt spid="85"/>
                                        </p:tgtEl>
                                        <p:attrNameLst>
                                          <p:attrName>ppt_x</p:attrName>
                                        </p:attrNameLst>
                                      </p:cBhvr>
                                      <p:tavLst>
                                        <p:tav tm="0">
                                          <p:val>
                                            <p:strVal val="0-#ppt_w/2"/>
                                          </p:val>
                                        </p:tav>
                                        <p:tav tm="100000">
                                          <p:val>
                                            <p:strVal val="#ppt_x"/>
                                          </p:val>
                                        </p:tav>
                                      </p:tavLst>
                                    </p:anim>
                                    <p:anim calcmode="lin" valueType="num">
                                      <p:cBhvr additive="base">
                                        <p:cTn id="326" dur="500" fill="hold"/>
                                        <p:tgtEl>
                                          <p:spTgt spid="85"/>
                                        </p:tgtEl>
                                        <p:attrNameLst>
                                          <p:attrName>ppt_y</p:attrName>
                                        </p:attrNameLst>
                                      </p:cBhvr>
                                      <p:tavLst>
                                        <p:tav tm="0">
                                          <p:val>
                                            <p:strVal val="#ppt_y"/>
                                          </p:val>
                                        </p:tav>
                                        <p:tav tm="100000">
                                          <p:val>
                                            <p:strVal val="#ppt_y"/>
                                          </p:val>
                                        </p:tav>
                                      </p:tavLst>
                                    </p:anim>
                                  </p:childTnLst>
                                </p:cTn>
                              </p:par>
                              <p:par>
                                <p:cTn id="327" presetID="2" presetClass="entr" presetSubtype="8" fill="hold" grpId="0" nodeType="withEffect">
                                  <p:stCondLst>
                                    <p:cond delay="0"/>
                                  </p:stCondLst>
                                  <p:childTnLst>
                                    <p:set>
                                      <p:cBhvr>
                                        <p:cTn id="328" dur="1" fill="hold">
                                          <p:stCondLst>
                                            <p:cond delay="0"/>
                                          </p:stCondLst>
                                        </p:cTn>
                                        <p:tgtEl>
                                          <p:spTgt spid="86"/>
                                        </p:tgtEl>
                                        <p:attrNameLst>
                                          <p:attrName>style.visibility</p:attrName>
                                        </p:attrNameLst>
                                      </p:cBhvr>
                                      <p:to>
                                        <p:strVal val="visible"/>
                                      </p:to>
                                    </p:set>
                                    <p:anim calcmode="lin" valueType="num">
                                      <p:cBhvr additive="base">
                                        <p:cTn id="329" dur="500" fill="hold"/>
                                        <p:tgtEl>
                                          <p:spTgt spid="86"/>
                                        </p:tgtEl>
                                        <p:attrNameLst>
                                          <p:attrName>ppt_x</p:attrName>
                                        </p:attrNameLst>
                                      </p:cBhvr>
                                      <p:tavLst>
                                        <p:tav tm="0">
                                          <p:val>
                                            <p:strVal val="0-#ppt_w/2"/>
                                          </p:val>
                                        </p:tav>
                                        <p:tav tm="100000">
                                          <p:val>
                                            <p:strVal val="#ppt_x"/>
                                          </p:val>
                                        </p:tav>
                                      </p:tavLst>
                                    </p:anim>
                                    <p:anim calcmode="lin" valueType="num">
                                      <p:cBhvr additive="base">
                                        <p:cTn id="330"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331" fill="hold">
                      <p:stCondLst>
                        <p:cond delay="indefinite"/>
                      </p:stCondLst>
                      <p:childTnLst>
                        <p:par>
                          <p:cTn id="332" fill="hold">
                            <p:stCondLst>
                              <p:cond delay="0"/>
                            </p:stCondLst>
                            <p:childTnLst>
                              <p:par>
                                <p:cTn id="333" presetID="2" presetClass="entr" presetSubtype="8" fill="hold" grpId="0" nodeType="clickEffect">
                                  <p:stCondLst>
                                    <p:cond delay="0"/>
                                  </p:stCondLst>
                                  <p:childTnLst>
                                    <p:set>
                                      <p:cBhvr>
                                        <p:cTn id="334" dur="1" fill="hold">
                                          <p:stCondLst>
                                            <p:cond delay="0"/>
                                          </p:stCondLst>
                                        </p:cTn>
                                        <p:tgtEl>
                                          <p:spTgt spid="88"/>
                                        </p:tgtEl>
                                        <p:attrNameLst>
                                          <p:attrName>style.visibility</p:attrName>
                                        </p:attrNameLst>
                                      </p:cBhvr>
                                      <p:to>
                                        <p:strVal val="visible"/>
                                      </p:to>
                                    </p:set>
                                    <p:anim calcmode="lin" valueType="num">
                                      <p:cBhvr additive="base">
                                        <p:cTn id="335" dur="500" fill="hold"/>
                                        <p:tgtEl>
                                          <p:spTgt spid="88"/>
                                        </p:tgtEl>
                                        <p:attrNameLst>
                                          <p:attrName>ppt_x</p:attrName>
                                        </p:attrNameLst>
                                      </p:cBhvr>
                                      <p:tavLst>
                                        <p:tav tm="0">
                                          <p:val>
                                            <p:strVal val="0-#ppt_w/2"/>
                                          </p:val>
                                        </p:tav>
                                        <p:tav tm="100000">
                                          <p:val>
                                            <p:strVal val="#ppt_x"/>
                                          </p:val>
                                        </p:tav>
                                      </p:tavLst>
                                    </p:anim>
                                    <p:anim calcmode="lin" valueType="num">
                                      <p:cBhvr additive="base">
                                        <p:cTn id="336" dur="500" fill="hold"/>
                                        <p:tgtEl>
                                          <p:spTgt spid="88"/>
                                        </p:tgtEl>
                                        <p:attrNameLst>
                                          <p:attrName>ppt_y</p:attrName>
                                        </p:attrNameLst>
                                      </p:cBhvr>
                                      <p:tavLst>
                                        <p:tav tm="0">
                                          <p:val>
                                            <p:strVal val="#ppt_y"/>
                                          </p:val>
                                        </p:tav>
                                        <p:tav tm="100000">
                                          <p:val>
                                            <p:strVal val="#ppt_y"/>
                                          </p:val>
                                        </p:tav>
                                      </p:tavLst>
                                    </p:anim>
                                  </p:childTnLst>
                                </p:cTn>
                              </p:par>
                              <p:par>
                                <p:cTn id="337" presetID="2" presetClass="entr" presetSubtype="8" fill="hold" nodeType="withEffect">
                                  <p:stCondLst>
                                    <p:cond delay="0"/>
                                  </p:stCondLst>
                                  <p:childTnLst>
                                    <p:set>
                                      <p:cBhvr>
                                        <p:cTn id="338" dur="1" fill="hold">
                                          <p:stCondLst>
                                            <p:cond delay="0"/>
                                          </p:stCondLst>
                                        </p:cTn>
                                        <p:tgtEl>
                                          <p:spTgt spid="87"/>
                                        </p:tgtEl>
                                        <p:attrNameLst>
                                          <p:attrName>style.visibility</p:attrName>
                                        </p:attrNameLst>
                                      </p:cBhvr>
                                      <p:to>
                                        <p:strVal val="visible"/>
                                      </p:to>
                                    </p:set>
                                    <p:anim calcmode="lin" valueType="num">
                                      <p:cBhvr additive="base">
                                        <p:cTn id="339" dur="500" fill="hold"/>
                                        <p:tgtEl>
                                          <p:spTgt spid="87"/>
                                        </p:tgtEl>
                                        <p:attrNameLst>
                                          <p:attrName>ppt_x</p:attrName>
                                        </p:attrNameLst>
                                      </p:cBhvr>
                                      <p:tavLst>
                                        <p:tav tm="0">
                                          <p:val>
                                            <p:strVal val="0-#ppt_w/2"/>
                                          </p:val>
                                        </p:tav>
                                        <p:tav tm="100000">
                                          <p:val>
                                            <p:strVal val="#ppt_x"/>
                                          </p:val>
                                        </p:tav>
                                      </p:tavLst>
                                    </p:anim>
                                    <p:anim calcmode="lin" valueType="num">
                                      <p:cBhvr additive="base">
                                        <p:cTn id="340"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341" fill="hold">
                      <p:stCondLst>
                        <p:cond delay="indefinite"/>
                      </p:stCondLst>
                      <p:childTnLst>
                        <p:par>
                          <p:cTn id="342" fill="hold">
                            <p:stCondLst>
                              <p:cond delay="0"/>
                            </p:stCondLst>
                            <p:childTnLst>
                              <p:par>
                                <p:cTn id="343" presetID="2" presetClass="exit" presetSubtype="8" fill="hold" nodeType="clickEffect">
                                  <p:stCondLst>
                                    <p:cond delay="0"/>
                                  </p:stCondLst>
                                  <p:childTnLst>
                                    <p:anim calcmode="lin" valueType="num">
                                      <p:cBhvr additive="base">
                                        <p:cTn id="344" dur="500"/>
                                        <p:tgtEl>
                                          <p:spTgt spid="85"/>
                                        </p:tgtEl>
                                        <p:attrNameLst>
                                          <p:attrName>ppt_x</p:attrName>
                                        </p:attrNameLst>
                                      </p:cBhvr>
                                      <p:tavLst>
                                        <p:tav tm="0">
                                          <p:val>
                                            <p:strVal val="ppt_x"/>
                                          </p:val>
                                        </p:tav>
                                        <p:tav tm="100000">
                                          <p:val>
                                            <p:strVal val="0-ppt_w/2"/>
                                          </p:val>
                                        </p:tav>
                                      </p:tavLst>
                                    </p:anim>
                                    <p:anim calcmode="lin" valueType="num">
                                      <p:cBhvr additive="base">
                                        <p:cTn id="345" dur="500"/>
                                        <p:tgtEl>
                                          <p:spTgt spid="85"/>
                                        </p:tgtEl>
                                        <p:attrNameLst>
                                          <p:attrName>ppt_y</p:attrName>
                                        </p:attrNameLst>
                                      </p:cBhvr>
                                      <p:tavLst>
                                        <p:tav tm="0">
                                          <p:val>
                                            <p:strVal val="ppt_y"/>
                                          </p:val>
                                        </p:tav>
                                        <p:tav tm="100000">
                                          <p:val>
                                            <p:strVal val="ppt_y"/>
                                          </p:val>
                                        </p:tav>
                                      </p:tavLst>
                                    </p:anim>
                                    <p:set>
                                      <p:cBhvr>
                                        <p:cTn id="346" dur="1" fill="hold">
                                          <p:stCondLst>
                                            <p:cond delay="499"/>
                                          </p:stCondLst>
                                        </p:cTn>
                                        <p:tgtEl>
                                          <p:spTgt spid="85"/>
                                        </p:tgtEl>
                                        <p:attrNameLst>
                                          <p:attrName>style.visibility</p:attrName>
                                        </p:attrNameLst>
                                      </p:cBhvr>
                                      <p:to>
                                        <p:strVal val="hidden"/>
                                      </p:to>
                                    </p:set>
                                  </p:childTnLst>
                                </p:cTn>
                              </p:par>
                              <p:par>
                                <p:cTn id="347" presetID="2" presetClass="exit" presetSubtype="8" fill="hold" grpId="2" nodeType="withEffect">
                                  <p:stCondLst>
                                    <p:cond delay="0"/>
                                  </p:stCondLst>
                                  <p:childTnLst>
                                    <p:anim calcmode="lin" valueType="num">
                                      <p:cBhvr additive="base">
                                        <p:cTn id="348" dur="500"/>
                                        <p:tgtEl>
                                          <p:spTgt spid="86"/>
                                        </p:tgtEl>
                                        <p:attrNameLst>
                                          <p:attrName>ppt_x</p:attrName>
                                        </p:attrNameLst>
                                      </p:cBhvr>
                                      <p:tavLst>
                                        <p:tav tm="0">
                                          <p:val>
                                            <p:strVal val="ppt_x"/>
                                          </p:val>
                                        </p:tav>
                                        <p:tav tm="100000">
                                          <p:val>
                                            <p:strVal val="0-ppt_w/2"/>
                                          </p:val>
                                        </p:tav>
                                      </p:tavLst>
                                    </p:anim>
                                    <p:anim calcmode="lin" valueType="num">
                                      <p:cBhvr additive="base">
                                        <p:cTn id="349" dur="500"/>
                                        <p:tgtEl>
                                          <p:spTgt spid="86"/>
                                        </p:tgtEl>
                                        <p:attrNameLst>
                                          <p:attrName>ppt_y</p:attrName>
                                        </p:attrNameLst>
                                      </p:cBhvr>
                                      <p:tavLst>
                                        <p:tav tm="0">
                                          <p:val>
                                            <p:strVal val="ppt_y"/>
                                          </p:val>
                                        </p:tav>
                                        <p:tav tm="100000">
                                          <p:val>
                                            <p:strVal val="ppt_y"/>
                                          </p:val>
                                        </p:tav>
                                      </p:tavLst>
                                    </p:anim>
                                    <p:set>
                                      <p:cBhvr>
                                        <p:cTn id="350" dur="1" fill="hold">
                                          <p:stCondLst>
                                            <p:cond delay="499"/>
                                          </p:stCondLst>
                                        </p:cTn>
                                        <p:tgtEl>
                                          <p:spTgt spid="86"/>
                                        </p:tgtEl>
                                        <p:attrNameLst>
                                          <p:attrName>style.visibility</p:attrName>
                                        </p:attrNameLst>
                                      </p:cBhvr>
                                      <p:to>
                                        <p:strVal val="hidden"/>
                                      </p:to>
                                    </p:set>
                                  </p:childTnLst>
                                </p:cTn>
                              </p:par>
                            </p:childTnLst>
                          </p:cTn>
                        </p:par>
                      </p:childTnLst>
                    </p:cTn>
                  </p:par>
                  <p:par>
                    <p:cTn id="351" fill="hold">
                      <p:stCondLst>
                        <p:cond delay="indefinite"/>
                      </p:stCondLst>
                      <p:childTnLst>
                        <p:par>
                          <p:cTn id="352" fill="hold">
                            <p:stCondLst>
                              <p:cond delay="0"/>
                            </p:stCondLst>
                            <p:childTnLst>
                              <p:par>
                                <p:cTn id="353" presetID="2" presetClass="exit" presetSubtype="8" fill="hold" nodeType="clickEffect">
                                  <p:stCondLst>
                                    <p:cond delay="0"/>
                                  </p:stCondLst>
                                  <p:childTnLst>
                                    <p:anim calcmode="lin" valueType="num">
                                      <p:cBhvr additive="base">
                                        <p:cTn id="354" dur="500"/>
                                        <p:tgtEl>
                                          <p:spTgt spid="87"/>
                                        </p:tgtEl>
                                        <p:attrNameLst>
                                          <p:attrName>ppt_x</p:attrName>
                                        </p:attrNameLst>
                                      </p:cBhvr>
                                      <p:tavLst>
                                        <p:tav tm="0">
                                          <p:val>
                                            <p:strVal val="ppt_x"/>
                                          </p:val>
                                        </p:tav>
                                        <p:tav tm="100000">
                                          <p:val>
                                            <p:strVal val="0-ppt_w/2"/>
                                          </p:val>
                                        </p:tav>
                                      </p:tavLst>
                                    </p:anim>
                                    <p:anim calcmode="lin" valueType="num">
                                      <p:cBhvr additive="base">
                                        <p:cTn id="355" dur="500"/>
                                        <p:tgtEl>
                                          <p:spTgt spid="87"/>
                                        </p:tgtEl>
                                        <p:attrNameLst>
                                          <p:attrName>ppt_y</p:attrName>
                                        </p:attrNameLst>
                                      </p:cBhvr>
                                      <p:tavLst>
                                        <p:tav tm="0">
                                          <p:val>
                                            <p:strVal val="ppt_y"/>
                                          </p:val>
                                        </p:tav>
                                        <p:tav tm="100000">
                                          <p:val>
                                            <p:strVal val="ppt_y"/>
                                          </p:val>
                                        </p:tav>
                                      </p:tavLst>
                                    </p:anim>
                                    <p:set>
                                      <p:cBhvr>
                                        <p:cTn id="356" dur="1" fill="hold">
                                          <p:stCondLst>
                                            <p:cond delay="499"/>
                                          </p:stCondLst>
                                        </p:cTn>
                                        <p:tgtEl>
                                          <p:spTgt spid="87"/>
                                        </p:tgtEl>
                                        <p:attrNameLst>
                                          <p:attrName>style.visibility</p:attrName>
                                        </p:attrNameLst>
                                      </p:cBhvr>
                                      <p:to>
                                        <p:strVal val="hidden"/>
                                      </p:to>
                                    </p:set>
                                  </p:childTnLst>
                                </p:cTn>
                              </p:par>
                              <p:par>
                                <p:cTn id="357" presetID="2" presetClass="exit" presetSubtype="8" fill="hold" grpId="2" nodeType="withEffect">
                                  <p:stCondLst>
                                    <p:cond delay="0"/>
                                  </p:stCondLst>
                                  <p:childTnLst>
                                    <p:anim calcmode="lin" valueType="num">
                                      <p:cBhvr additive="base">
                                        <p:cTn id="358" dur="500"/>
                                        <p:tgtEl>
                                          <p:spTgt spid="88"/>
                                        </p:tgtEl>
                                        <p:attrNameLst>
                                          <p:attrName>ppt_x</p:attrName>
                                        </p:attrNameLst>
                                      </p:cBhvr>
                                      <p:tavLst>
                                        <p:tav tm="0">
                                          <p:val>
                                            <p:strVal val="ppt_x"/>
                                          </p:val>
                                        </p:tav>
                                        <p:tav tm="100000">
                                          <p:val>
                                            <p:strVal val="0-ppt_w/2"/>
                                          </p:val>
                                        </p:tav>
                                      </p:tavLst>
                                    </p:anim>
                                    <p:anim calcmode="lin" valueType="num">
                                      <p:cBhvr additive="base">
                                        <p:cTn id="359" dur="500"/>
                                        <p:tgtEl>
                                          <p:spTgt spid="88"/>
                                        </p:tgtEl>
                                        <p:attrNameLst>
                                          <p:attrName>ppt_y</p:attrName>
                                        </p:attrNameLst>
                                      </p:cBhvr>
                                      <p:tavLst>
                                        <p:tav tm="0">
                                          <p:val>
                                            <p:strVal val="ppt_y"/>
                                          </p:val>
                                        </p:tav>
                                        <p:tav tm="100000">
                                          <p:val>
                                            <p:strVal val="ppt_y"/>
                                          </p:val>
                                        </p:tav>
                                      </p:tavLst>
                                    </p:anim>
                                    <p:set>
                                      <p:cBhvr>
                                        <p:cTn id="360" dur="1" fill="hold">
                                          <p:stCondLst>
                                            <p:cond delay="499"/>
                                          </p:stCondLst>
                                        </p:cTn>
                                        <p:tgtEl>
                                          <p:spTgt spid="88"/>
                                        </p:tgtEl>
                                        <p:attrNameLst>
                                          <p:attrName>style.visibility</p:attrName>
                                        </p:attrNameLst>
                                      </p:cBhvr>
                                      <p:to>
                                        <p:strVal val="hidden"/>
                                      </p:to>
                                    </p:set>
                                  </p:childTnLst>
                                </p:cTn>
                              </p:par>
                            </p:childTnLst>
                          </p:cTn>
                        </p:par>
                      </p:childTnLst>
                    </p:cTn>
                  </p:par>
                  <p:par>
                    <p:cTn id="361" fill="hold">
                      <p:stCondLst>
                        <p:cond delay="indefinite"/>
                      </p:stCondLst>
                      <p:childTnLst>
                        <p:par>
                          <p:cTn id="362" fill="hold">
                            <p:stCondLst>
                              <p:cond delay="0"/>
                            </p:stCondLst>
                            <p:childTnLst>
                              <p:par>
                                <p:cTn id="363" presetID="2" presetClass="entr" presetSubtype="8" fill="hold" nodeType="clickEffect">
                                  <p:stCondLst>
                                    <p:cond delay="0"/>
                                  </p:stCondLst>
                                  <p:childTnLst>
                                    <p:set>
                                      <p:cBhvr>
                                        <p:cTn id="364" dur="1" fill="hold">
                                          <p:stCondLst>
                                            <p:cond delay="0"/>
                                          </p:stCondLst>
                                        </p:cTn>
                                        <p:tgtEl>
                                          <p:spTgt spid="89"/>
                                        </p:tgtEl>
                                        <p:attrNameLst>
                                          <p:attrName>style.visibility</p:attrName>
                                        </p:attrNameLst>
                                      </p:cBhvr>
                                      <p:to>
                                        <p:strVal val="visible"/>
                                      </p:to>
                                    </p:set>
                                    <p:anim calcmode="lin" valueType="num">
                                      <p:cBhvr additive="base">
                                        <p:cTn id="365" dur="500" fill="hold"/>
                                        <p:tgtEl>
                                          <p:spTgt spid="89"/>
                                        </p:tgtEl>
                                        <p:attrNameLst>
                                          <p:attrName>ppt_x</p:attrName>
                                        </p:attrNameLst>
                                      </p:cBhvr>
                                      <p:tavLst>
                                        <p:tav tm="0">
                                          <p:val>
                                            <p:strVal val="0-#ppt_w/2"/>
                                          </p:val>
                                        </p:tav>
                                        <p:tav tm="100000">
                                          <p:val>
                                            <p:strVal val="#ppt_x"/>
                                          </p:val>
                                        </p:tav>
                                      </p:tavLst>
                                    </p:anim>
                                    <p:anim calcmode="lin" valueType="num">
                                      <p:cBhvr additive="base">
                                        <p:cTn id="366" dur="500" fill="hold"/>
                                        <p:tgtEl>
                                          <p:spTgt spid="89"/>
                                        </p:tgtEl>
                                        <p:attrNameLst>
                                          <p:attrName>ppt_y</p:attrName>
                                        </p:attrNameLst>
                                      </p:cBhvr>
                                      <p:tavLst>
                                        <p:tav tm="0">
                                          <p:val>
                                            <p:strVal val="#ppt_y"/>
                                          </p:val>
                                        </p:tav>
                                        <p:tav tm="100000">
                                          <p:val>
                                            <p:strVal val="#ppt_y"/>
                                          </p:val>
                                        </p:tav>
                                      </p:tavLst>
                                    </p:anim>
                                  </p:childTnLst>
                                </p:cTn>
                              </p:par>
                              <p:par>
                                <p:cTn id="367" presetID="2" presetClass="entr" presetSubtype="8" fill="hold" grpId="0" nodeType="withEffect">
                                  <p:stCondLst>
                                    <p:cond delay="0"/>
                                  </p:stCondLst>
                                  <p:childTnLst>
                                    <p:set>
                                      <p:cBhvr>
                                        <p:cTn id="368" dur="1" fill="hold">
                                          <p:stCondLst>
                                            <p:cond delay="0"/>
                                          </p:stCondLst>
                                        </p:cTn>
                                        <p:tgtEl>
                                          <p:spTgt spid="90"/>
                                        </p:tgtEl>
                                        <p:attrNameLst>
                                          <p:attrName>style.visibility</p:attrName>
                                        </p:attrNameLst>
                                      </p:cBhvr>
                                      <p:to>
                                        <p:strVal val="visible"/>
                                      </p:to>
                                    </p:set>
                                    <p:anim calcmode="lin" valueType="num">
                                      <p:cBhvr additive="base">
                                        <p:cTn id="369" dur="500" fill="hold"/>
                                        <p:tgtEl>
                                          <p:spTgt spid="90"/>
                                        </p:tgtEl>
                                        <p:attrNameLst>
                                          <p:attrName>ppt_x</p:attrName>
                                        </p:attrNameLst>
                                      </p:cBhvr>
                                      <p:tavLst>
                                        <p:tav tm="0">
                                          <p:val>
                                            <p:strVal val="0-#ppt_w/2"/>
                                          </p:val>
                                        </p:tav>
                                        <p:tav tm="100000">
                                          <p:val>
                                            <p:strVal val="#ppt_x"/>
                                          </p:val>
                                        </p:tav>
                                      </p:tavLst>
                                    </p:anim>
                                    <p:anim calcmode="lin" valueType="num">
                                      <p:cBhvr additive="base">
                                        <p:cTn id="370" dur="500" fill="hold"/>
                                        <p:tgtEl>
                                          <p:spTgt spid="90"/>
                                        </p:tgtEl>
                                        <p:attrNameLst>
                                          <p:attrName>ppt_y</p:attrName>
                                        </p:attrNameLst>
                                      </p:cBhvr>
                                      <p:tavLst>
                                        <p:tav tm="0">
                                          <p:val>
                                            <p:strVal val="#ppt_y"/>
                                          </p:val>
                                        </p:tav>
                                        <p:tav tm="100000">
                                          <p:val>
                                            <p:strVal val="#ppt_y"/>
                                          </p:val>
                                        </p:tav>
                                      </p:tavLst>
                                    </p:anim>
                                  </p:childTnLst>
                                </p:cTn>
                              </p:par>
                            </p:childTnLst>
                          </p:cTn>
                        </p:par>
                      </p:childTnLst>
                    </p:cTn>
                  </p:par>
                  <p:par>
                    <p:cTn id="371" fill="hold">
                      <p:stCondLst>
                        <p:cond delay="indefinite"/>
                      </p:stCondLst>
                      <p:childTnLst>
                        <p:par>
                          <p:cTn id="372" fill="hold">
                            <p:stCondLst>
                              <p:cond delay="0"/>
                            </p:stCondLst>
                            <p:childTnLst>
                              <p:par>
                                <p:cTn id="373" presetID="2" presetClass="entr" presetSubtype="8" fill="hold" grpId="0" nodeType="clickEffect">
                                  <p:stCondLst>
                                    <p:cond delay="0"/>
                                  </p:stCondLst>
                                  <p:childTnLst>
                                    <p:set>
                                      <p:cBhvr>
                                        <p:cTn id="374" dur="1" fill="hold">
                                          <p:stCondLst>
                                            <p:cond delay="0"/>
                                          </p:stCondLst>
                                        </p:cTn>
                                        <p:tgtEl>
                                          <p:spTgt spid="92"/>
                                        </p:tgtEl>
                                        <p:attrNameLst>
                                          <p:attrName>style.visibility</p:attrName>
                                        </p:attrNameLst>
                                      </p:cBhvr>
                                      <p:to>
                                        <p:strVal val="visible"/>
                                      </p:to>
                                    </p:set>
                                    <p:anim calcmode="lin" valueType="num">
                                      <p:cBhvr additive="base">
                                        <p:cTn id="375" dur="500" fill="hold"/>
                                        <p:tgtEl>
                                          <p:spTgt spid="92"/>
                                        </p:tgtEl>
                                        <p:attrNameLst>
                                          <p:attrName>ppt_x</p:attrName>
                                        </p:attrNameLst>
                                      </p:cBhvr>
                                      <p:tavLst>
                                        <p:tav tm="0">
                                          <p:val>
                                            <p:strVal val="0-#ppt_w/2"/>
                                          </p:val>
                                        </p:tav>
                                        <p:tav tm="100000">
                                          <p:val>
                                            <p:strVal val="#ppt_x"/>
                                          </p:val>
                                        </p:tav>
                                      </p:tavLst>
                                    </p:anim>
                                    <p:anim calcmode="lin" valueType="num">
                                      <p:cBhvr additive="base">
                                        <p:cTn id="376" dur="500" fill="hold"/>
                                        <p:tgtEl>
                                          <p:spTgt spid="92"/>
                                        </p:tgtEl>
                                        <p:attrNameLst>
                                          <p:attrName>ppt_y</p:attrName>
                                        </p:attrNameLst>
                                      </p:cBhvr>
                                      <p:tavLst>
                                        <p:tav tm="0">
                                          <p:val>
                                            <p:strVal val="#ppt_y"/>
                                          </p:val>
                                        </p:tav>
                                        <p:tav tm="100000">
                                          <p:val>
                                            <p:strVal val="#ppt_y"/>
                                          </p:val>
                                        </p:tav>
                                      </p:tavLst>
                                    </p:anim>
                                  </p:childTnLst>
                                </p:cTn>
                              </p:par>
                              <p:par>
                                <p:cTn id="377" presetID="2" presetClass="entr" presetSubtype="8" fill="hold" nodeType="withEffect">
                                  <p:stCondLst>
                                    <p:cond delay="0"/>
                                  </p:stCondLst>
                                  <p:childTnLst>
                                    <p:set>
                                      <p:cBhvr>
                                        <p:cTn id="378" dur="1" fill="hold">
                                          <p:stCondLst>
                                            <p:cond delay="0"/>
                                          </p:stCondLst>
                                        </p:cTn>
                                        <p:tgtEl>
                                          <p:spTgt spid="91"/>
                                        </p:tgtEl>
                                        <p:attrNameLst>
                                          <p:attrName>style.visibility</p:attrName>
                                        </p:attrNameLst>
                                      </p:cBhvr>
                                      <p:to>
                                        <p:strVal val="visible"/>
                                      </p:to>
                                    </p:set>
                                    <p:anim calcmode="lin" valueType="num">
                                      <p:cBhvr additive="base">
                                        <p:cTn id="379" dur="500" fill="hold"/>
                                        <p:tgtEl>
                                          <p:spTgt spid="91"/>
                                        </p:tgtEl>
                                        <p:attrNameLst>
                                          <p:attrName>ppt_x</p:attrName>
                                        </p:attrNameLst>
                                      </p:cBhvr>
                                      <p:tavLst>
                                        <p:tav tm="0">
                                          <p:val>
                                            <p:strVal val="0-#ppt_w/2"/>
                                          </p:val>
                                        </p:tav>
                                        <p:tav tm="100000">
                                          <p:val>
                                            <p:strVal val="#ppt_x"/>
                                          </p:val>
                                        </p:tav>
                                      </p:tavLst>
                                    </p:anim>
                                    <p:anim calcmode="lin" valueType="num">
                                      <p:cBhvr additive="base">
                                        <p:cTn id="380"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381" fill="hold">
                      <p:stCondLst>
                        <p:cond delay="indefinite"/>
                      </p:stCondLst>
                      <p:childTnLst>
                        <p:par>
                          <p:cTn id="382" fill="hold">
                            <p:stCondLst>
                              <p:cond delay="0"/>
                            </p:stCondLst>
                            <p:childTnLst>
                              <p:par>
                                <p:cTn id="383" presetID="2" presetClass="exit" presetSubtype="8" fill="hold" nodeType="clickEffect">
                                  <p:stCondLst>
                                    <p:cond delay="0"/>
                                  </p:stCondLst>
                                  <p:childTnLst>
                                    <p:anim calcmode="lin" valueType="num">
                                      <p:cBhvr additive="base">
                                        <p:cTn id="384" dur="500"/>
                                        <p:tgtEl>
                                          <p:spTgt spid="89"/>
                                        </p:tgtEl>
                                        <p:attrNameLst>
                                          <p:attrName>ppt_x</p:attrName>
                                        </p:attrNameLst>
                                      </p:cBhvr>
                                      <p:tavLst>
                                        <p:tav tm="0">
                                          <p:val>
                                            <p:strVal val="ppt_x"/>
                                          </p:val>
                                        </p:tav>
                                        <p:tav tm="100000">
                                          <p:val>
                                            <p:strVal val="0-ppt_w/2"/>
                                          </p:val>
                                        </p:tav>
                                      </p:tavLst>
                                    </p:anim>
                                    <p:anim calcmode="lin" valueType="num">
                                      <p:cBhvr additive="base">
                                        <p:cTn id="385" dur="500"/>
                                        <p:tgtEl>
                                          <p:spTgt spid="89"/>
                                        </p:tgtEl>
                                        <p:attrNameLst>
                                          <p:attrName>ppt_y</p:attrName>
                                        </p:attrNameLst>
                                      </p:cBhvr>
                                      <p:tavLst>
                                        <p:tav tm="0">
                                          <p:val>
                                            <p:strVal val="ppt_y"/>
                                          </p:val>
                                        </p:tav>
                                        <p:tav tm="100000">
                                          <p:val>
                                            <p:strVal val="ppt_y"/>
                                          </p:val>
                                        </p:tav>
                                      </p:tavLst>
                                    </p:anim>
                                    <p:set>
                                      <p:cBhvr>
                                        <p:cTn id="386" dur="1" fill="hold">
                                          <p:stCondLst>
                                            <p:cond delay="499"/>
                                          </p:stCondLst>
                                        </p:cTn>
                                        <p:tgtEl>
                                          <p:spTgt spid="89"/>
                                        </p:tgtEl>
                                        <p:attrNameLst>
                                          <p:attrName>style.visibility</p:attrName>
                                        </p:attrNameLst>
                                      </p:cBhvr>
                                      <p:to>
                                        <p:strVal val="hidden"/>
                                      </p:to>
                                    </p:set>
                                  </p:childTnLst>
                                </p:cTn>
                              </p:par>
                              <p:par>
                                <p:cTn id="387" presetID="2" presetClass="exit" presetSubtype="8" fill="hold" grpId="2" nodeType="withEffect">
                                  <p:stCondLst>
                                    <p:cond delay="0"/>
                                  </p:stCondLst>
                                  <p:childTnLst>
                                    <p:anim calcmode="lin" valueType="num">
                                      <p:cBhvr additive="base">
                                        <p:cTn id="388" dur="500"/>
                                        <p:tgtEl>
                                          <p:spTgt spid="90"/>
                                        </p:tgtEl>
                                        <p:attrNameLst>
                                          <p:attrName>ppt_x</p:attrName>
                                        </p:attrNameLst>
                                      </p:cBhvr>
                                      <p:tavLst>
                                        <p:tav tm="0">
                                          <p:val>
                                            <p:strVal val="ppt_x"/>
                                          </p:val>
                                        </p:tav>
                                        <p:tav tm="100000">
                                          <p:val>
                                            <p:strVal val="0-ppt_w/2"/>
                                          </p:val>
                                        </p:tav>
                                      </p:tavLst>
                                    </p:anim>
                                    <p:anim calcmode="lin" valueType="num">
                                      <p:cBhvr additive="base">
                                        <p:cTn id="389" dur="500"/>
                                        <p:tgtEl>
                                          <p:spTgt spid="90"/>
                                        </p:tgtEl>
                                        <p:attrNameLst>
                                          <p:attrName>ppt_y</p:attrName>
                                        </p:attrNameLst>
                                      </p:cBhvr>
                                      <p:tavLst>
                                        <p:tav tm="0">
                                          <p:val>
                                            <p:strVal val="ppt_y"/>
                                          </p:val>
                                        </p:tav>
                                        <p:tav tm="100000">
                                          <p:val>
                                            <p:strVal val="ppt_y"/>
                                          </p:val>
                                        </p:tav>
                                      </p:tavLst>
                                    </p:anim>
                                    <p:set>
                                      <p:cBhvr>
                                        <p:cTn id="390" dur="1" fill="hold">
                                          <p:stCondLst>
                                            <p:cond delay="499"/>
                                          </p:stCondLst>
                                        </p:cTn>
                                        <p:tgtEl>
                                          <p:spTgt spid="90"/>
                                        </p:tgtEl>
                                        <p:attrNameLst>
                                          <p:attrName>style.visibility</p:attrName>
                                        </p:attrNameLst>
                                      </p:cBhvr>
                                      <p:to>
                                        <p:strVal val="hidden"/>
                                      </p:to>
                                    </p:set>
                                  </p:childTnLst>
                                </p:cTn>
                              </p:par>
                            </p:childTnLst>
                          </p:cTn>
                        </p:par>
                      </p:childTnLst>
                    </p:cTn>
                  </p:par>
                  <p:par>
                    <p:cTn id="391" fill="hold">
                      <p:stCondLst>
                        <p:cond delay="indefinite"/>
                      </p:stCondLst>
                      <p:childTnLst>
                        <p:par>
                          <p:cTn id="392" fill="hold">
                            <p:stCondLst>
                              <p:cond delay="0"/>
                            </p:stCondLst>
                            <p:childTnLst>
                              <p:par>
                                <p:cTn id="393" presetID="2" presetClass="exit" presetSubtype="8" fill="hold" nodeType="clickEffect">
                                  <p:stCondLst>
                                    <p:cond delay="0"/>
                                  </p:stCondLst>
                                  <p:childTnLst>
                                    <p:anim calcmode="lin" valueType="num">
                                      <p:cBhvr additive="base">
                                        <p:cTn id="394" dur="500"/>
                                        <p:tgtEl>
                                          <p:spTgt spid="91"/>
                                        </p:tgtEl>
                                        <p:attrNameLst>
                                          <p:attrName>ppt_x</p:attrName>
                                        </p:attrNameLst>
                                      </p:cBhvr>
                                      <p:tavLst>
                                        <p:tav tm="0">
                                          <p:val>
                                            <p:strVal val="ppt_x"/>
                                          </p:val>
                                        </p:tav>
                                        <p:tav tm="100000">
                                          <p:val>
                                            <p:strVal val="0-ppt_w/2"/>
                                          </p:val>
                                        </p:tav>
                                      </p:tavLst>
                                    </p:anim>
                                    <p:anim calcmode="lin" valueType="num">
                                      <p:cBhvr additive="base">
                                        <p:cTn id="395" dur="500"/>
                                        <p:tgtEl>
                                          <p:spTgt spid="91"/>
                                        </p:tgtEl>
                                        <p:attrNameLst>
                                          <p:attrName>ppt_y</p:attrName>
                                        </p:attrNameLst>
                                      </p:cBhvr>
                                      <p:tavLst>
                                        <p:tav tm="0">
                                          <p:val>
                                            <p:strVal val="ppt_y"/>
                                          </p:val>
                                        </p:tav>
                                        <p:tav tm="100000">
                                          <p:val>
                                            <p:strVal val="ppt_y"/>
                                          </p:val>
                                        </p:tav>
                                      </p:tavLst>
                                    </p:anim>
                                    <p:set>
                                      <p:cBhvr>
                                        <p:cTn id="396" dur="1" fill="hold">
                                          <p:stCondLst>
                                            <p:cond delay="499"/>
                                          </p:stCondLst>
                                        </p:cTn>
                                        <p:tgtEl>
                                          <p:spTgt spid="91"/>
                                        </p:tgtEl>
                                        <p:attrNameLst>
                                          <p:attrName>style.visibility</p:attrName>
                                        </p:attrNameLst>
                                      </p:cBhvr>
                                      <p:to>
                                        <p:strVal val="hidden"/>
                                      </p:to>
                                    </p:set>
                                  </p:childTnLst>
                                </p:cTn>
                              </p:par>
                              <p:par>
                                <p:cTn id="397" presetID="2" presetClass="exit" presetSubtype="8" fill="hold" grpId="2" nodeType="withEffect">
                                  <p:stCondLst>
                                    <p:cond delay="0"/>
                                  </p:stCondLst>
                                  <p:childTnLst>
                                    <p:anim calcmode="lin" valueType="num">
                                      <p:cBhvr additive="base">
                                        <p:cTn id="398" dur="500"/>
                                        <p:tgtEl>
                                          <p:spTgt spid="92"/>
                                        </p:tgtEl>
                                        <p:attrNameLst>
                                          <p:attrName>ppt_x</p:attrName>
                                        </p:attrNameLst>
                                      </p:cBhvr>
                                      <p:tavLst>
                                        <p:tav tm="0">
                                          <p:val>
                                            <p:strVal val="ppt_x"/>
                                          </p:val>
                                        </p:tav>
                                        <p:tav tm="100000">
                                          <p:val>
                                            <p:strVal val="0-ppt_w/2"/>
                                          </p:val>
                                        </p:tav>
                                      </p:tavLst>
                                    </p:anim>
                                    <p:anim calcmode="lin" valueType="num">
                                      <p:cBhvr additive="base">
                                        <p:cTn id="399" dur="500"/>
                                        <p:tgtEl>
                                          <p:spTgt spid="92"/>
                                        </p:tgtEl>
                                        <p:attrNameLst>
                                          <p:attrName>ppt_y</p:attrName>
                                        </p:attrNameLst>
                                      </p:cBhvr>
                                      <p:tavLst>
                                        <p:tav tm="0">
                                          <p:val>
                                            <p:strVal val="ppt_y"/>
                                          </p:val>
                                        </p:tav>
                                        <p:tav tm="100000">
                                          <p:val>
                                            <p:strVal val="ppt_y"/>
                                          </p:val>
                                        </p:tav>
                                      </p:tavLst>
                                    </p:anim>
                                    <p:set>
                                      <p:cBhvr>
                                        <p:cTn id="400" dur="1" fill="hold">
                                          <p:stCondLst>
                                            <p:cond delay="499"/>
                                          </p:stCondLst>
                                        </p:cTn>
                                        <p:tgtEl>
                                          <p:spTgt spid="92"/>
                                        </p:tgtEl>
                                        <p:attrNameLst>
                                          <p:attrName>style.visibility</p:attrName>
                                        </p:attrNameLst>
                                      </p:cBhvr>
                                      <p:to>
                                        <p:strVal val="hidden"/>
                                      </p:to>
                                    </p:set>
                                  </p:childTnLst>
                                </p:cTn>
                              </p:par>
                            </p:childTnLst>
                          </p:cTn>
                        </p:par>
                      </p:childTnLst>
                    </p:cTn>
                  </p:par>
                  <p:par>
                    <p:cTn id="401" fill="hold">
                      <p:stCondLst>
                        <p:cond delay="indefinite"/>
                      </p:stCondLst>
                      <p:childTnLst>
                        <p:par>
                          <p:cTn id="402" fill="hold">
                            <p:stCondLst>
                              <p:cond delay="0"/>
                            </p:stCondLst>
                            <p:childTnLst>
                              <p:par>
                                <p:cTn id="403" presetID="2" presetClass="entr" presetSubtype="8" fill="hold" nodeType="clickEffect">
                                  <p:stCondLst>
                                    <p:cond delay="0"/>
                                  </p:stCondLst>
                                  <p:childTnLst>
                                    <p:set>
                                      <p:cBhvr>
                                        <p:cTn id="404" dur="1" fill="hold">
                                          <p:stCondLst>
                                            <p:cond delay="0"/>
                                          </p:stCondLst>
                                        </p:cTn>
                                        <p:tgtEl>
                                          <p:spTgt spid="93"/>
                                        </p:tgtEl>
                                        <p:attrNameLst>
                                          <p:attrName>style.visibility</p:attrName>
                                        </p:attrNameLst>
                                      </p:cBhvr>
                                      <p:to>
                                        <p:strVal val="visible"/>
                                      </p:to>
                                    </p:set>
                                    <p:anim calcmode="lin" valueType="num">
                                      <p:cBhvr additive="base">
                                        <p:cTn id="405" dur="500" fill="hold"/>
                                        <p:tgtEl>
                                          <p:spTgt spid="93"/>
                                        </p:tgtEl>
                                        <p:attrNameLst>
                                          <p:attrName>ppt_x</p:attrName>
                                        </p:attrNameLst>
                                      </p:cBhvr>
                                      <p:tavLst>
                                        <p:tav tm="0">
                                          <p:val>
                                            <p:strVal val="0-#ppt_w/2"/>
                                          </p:val>
                                        </p:tav>
                                        <p:tav tm="100000">
                                          <p:val>
                                            <p:strVal val="#ppt_x"/>
                                          </p:val>
                                        </p:tav>
                                      </p:tavLst>
                                    </p:anim>
                                    <p:anim calcmode="lin" valueType="num">
                                      <p:cBhvr additive="base">
                                        <p:cTn id="406" dur="500" fill="hold"/>
                                        <p:tgtEl>
                                          <p:spTgt spid="93"/>
                                        </p:tgtEl>
                                        <p:attrNameLst>
                                          <p:attrName>ppt_y</p:attrName>
                                        </p:attrNameLst>
                                      </p:cBhvr>
                                      <p:tavLst>
                                        <p:tav tm="0">
                                          <p:val>
                                            <p:strVal val="#ppt_y"/>
                                          </p:val>
                                        </p:tav>
                                        <p:tav tm="100000">
                                          <p:val>
                                            <p:strVal val="#ppt_y"/>
                                          </p:val>
                                        </p:tav>
                                      </p:tavLst>
                                    </p:anim>
                                  </p:childTnLst>
                                </p:cTn>
                              </p:par>
                              <p:par>
                                <p:cTn id="407" presetID="2" presetClass="entr" presetSubtype="8" fill="hold" grpId="0" nodeType="withEffect">
                                  <p:stCondLst>
                                    <p:cond delay="0"/>
                                  </p:stCondLst>
                                  <p:childTnLst>
                                    <p:set>
                                      <p:cBhvr>
                                        <p:cTn id="408" dur="1" fill="hold">
                                          <p:stCondLst>
                                            <p:cond delay="0"/>
                                          </p:stCondLst>
                                        </p:cTn>
                                        <p:tgtEl>
                                          <p:spTgt spid="94"/>
                                        </p:tgtEl>
                                        <p:attrNameLst>
                                          <p:attrName>style.visibility</p:attrName>
                                        </p:attrNameLst>
                                      </p:cBhvr>
                                      <p:to>
                                        <p:strVal val="visible"/>
                                      </p:to>
                                    </p:set>
                                    <p:anim calcmode="lin" valueType="num">
                                      <p:cBhvr additive="base">
                                        <p:cTn id="409" dur="500" fill="hold"/>
                                        <p:tgtEl>
                                          <p:spTgt spid="94"/>
                                        </p:tgtEl>
                                        <p:attrNameLst>
                                          <p:attrName>ppt_x</p:attrName>
                                        </p:attrNameLst>
                                      </p:cBhvr>
                                      <p:tavLst>
                                        <p:tav tm="0">
                                          <p:val>
                                            <p:strVal val="0-#ppt_w/2"/>
                                          </p:val>
                                        </p:tav>
                                        <p:tav tm="100000">
                                          <p:val>
                                            <p:strVal val="#ppt_x"/>
                                          </p:val>
                                        </p:tav>
                                      </p:tavLst>
                                    </p:anim>
                                    <p:anim calcmode="lin" valueType="num">
                                      <p:cBhvr additive="base">
                                        <p:cTn id="410" dur="500" fill="hold"/>
                                        <p:tgtEl>
                                          <p:spTgt spid="94"/>
                                        </p:tgtEl>
                                        <p:attrNameLst>
                                          <p:attrName>ppt_y</p:attrName>
                                        </p:attrNameLst>
                                      </p:cBhvr>
                                      <p:tavLst>
                                        <p:tav tm="0">
                                          <p:val>
                                            <p:strVal val="#ppt_y"/>
                                          </p:val>
                                        </p:tav>
                                        <p:tav tm="100000">
                                          <p:val>
                                            <p:strVal val="#ppt_y"/>
                                          </p:val>
                                        </p:tav>
                                      </p:tavLst>
                                    </p:anim>
                                  </p:childTnLst>
                                </p:cTn>
                              </p:par>
                            </p:childTnLst>
                          </p:cTn>
                        </p:par>
                      </p:childTnLst>
                    </p:cTn>
                  </p:par>
                  <p:par>
                    <p:cTn id="411" fill="hold">
                      <p:stCondLst>
                        <p:cond delay="indefinite"/>
                      </p:stCondLst>
                      <p:childTnLst>
                        <p:par>
                          <p:cTn id="412" fill="hold">
                            <p:stCondLst>
                              <p:cond delay="0"/>
                            </p:stCondLst>
                            <p:childTnLst>
                              <p:par>
                                <p:cTn id="413" presetID="2" presetClass="entr" presetSubtype="8" fill="hold" grpId="0" nodeType="clickEffect">
                                  <p:stCondLst>
                                    <p:cond delay="0"/>
                                  </p:stCondLst>
                                  <p:childTnLst>
                                    <p:set>
                                      <p:cBhvr>
                                        <p:cTn id="414" dur="1" fill="hold">
                                          <p:stCondLst>
                                            <p:cond delay="0"/>
                                          </p:stCondLst>
                                        </p:cTn>
                                        <p:tgtEl>
                                          <p:spTgt spid="96"/>
                                        </p:tgtEl>
                                        <p:attrNameLst>
                                          <p:attrName>style.visibility</p:attrName>
                                        </p:attrNameLst>
                                      </p:cBhvr>
                                      <p:to>
                                        <p:strVal val="visible"/>
                                      </p:to>
                                    </p:set>
                                    <p:anim calcmode="lin" valueType="num">
                                      <p:cBhvr additive="base">
                                        <p:cTn id="415" dur="500" fill="hold"/>
                                        <p:tgtEl>
                                          <p:spTgt spid="96"/>
                                        </p:tgtEl>
                                        <p:attrNameLst>
                                          <p:attrName>ppt_x</p:attrName>
                                        </p:attrNameLst>
                                      </p:cBhvr>
                                      <p:tavLst>
                                        <p:tav tm="0">
                                          <p:val>
                                            <p:strVal val="0-#ppt_w/2"/>
                                          </p:val>
                                        </p:tav>
                                        <p:tav tm="100000">
                                          <p:val>
                                            <p:strVal val="#ppt_x"/>
                                          </p:val>
                                        </p:tav>
                                      </p:tavLst>
                                    </p:anim>
                                    <p:anim calcmode="lin" valueType="num">
                                      <p:cBhvr additive="base">
                                        <p:cTn id="416" dur="500" fill="hold"/>
                                        <p:tgtEl>
                                          <p:spTgt spid="96"/>
                                        </p:tgtEl>
                                        <p:attrNameLst>
                                          <p:attrName>ppt_y</p:attrName>
                                        </p:attrNameLst>
                                      </p:cBhvr>
                                      <p:tavLst>
                                        <p:tav tm="0">
                                          <p:val>
                                            <p:strVal val="#ppt_y"/>
                                          </p:val>
                                        </p:tav>
                                        <p:tav tm="100000">
                                          <p:val>
                                            <p:strVal val="#ppt_y"/>
                                          </p:val>
                                        </p:tav>
                                      </p:tavLst>
                                    </p:anim>
                                  </p:childTnLst>
                                </p:cTn>
                              </p:par>
                              <p:par>
                                <p:cTn id="417" presetID="2" presetClass="entr" presetSubtype="8" fill="hold" nodeType="withEffect">
                                  <p:stCondLst>
                                    <p:cond delay="0"/>
                                  </p:stCondLst>
                                  <p:childTnLst>
                                    <p:set>
                                      <p:cBhvr>
                                        <p:cTn id="418" dur="1" fill="hold">
                                          <p:stCondLst>
                                            <p:cond delay="0"/>
                                          </p:stCondLst>
                                        </p:cTn>
                                        <p:tgtEl>
                                          <p:spTgt spid="95"/>
                                        </p:tgtEl>
                                        <p:attrNameLst>
                                          <p:attrName>style.visibility</p:attrName>
                                        </p:attrNameLst>
                                      </p:cBhvr>
                                      <p:to>
                                        <p:strVal val="visible"/>
                                      </p:to>
                                    </p:set>
                                    <p:anim calcmode="lin" valueType="num">
                                      <p:cBhvr additive="base">
                                        <p:cTn id="419" dur="500" fill="hold"/>
                                        <p:tgtEl>
                                          <p:spTgt spid="95"/>
                                        </p:tgtEl>
                                        <p:attrNameLst>
                                          <p:attrName>ppt_x</p:attrName>
                                        </p:attrNameLst>
                                      </p:cBhvr>
                                      <p:tavLst>
                                        <p:tav tm="0">
                                          <p:val>
                                            <p:strVal val="0-#ppt_w/2"/>
                                          </p:val>
                                        </p:tav>
                                        <p:tav tm="100000">
                                          <p:val>
                                            <p:strVal val="#ppt_x"/>
                                          </p:val>
                                        </p:tav>
                                      </p:tavLst>
                                    </p:anim>
                                    <p:anim calcmode="lin" valueType="num">
                                      <p:cBhvr additive="base">
                                        <p:cTn id="420" dur="500" fill="hold"/>
                                        <p:tgtEl>
                                          <p:spTgt spid="95"/>
                                        </p:tgtEl>
                                        <p:attrNameLst>
                                          <p:attrName>ppt_y</p:attrName>
                                        </p:attrNameLst>
                                      </p:cBhvr>
                                      <p:tavLst>
                                        <p:tav tm="0">
                                          <p:val>
                                            <p:strVal val="#ppt_y"/>
                                          </p:val>
                                        </p:tav>
                                        <p:tav tm="100000">
                                          <p:val>
                                            <p:strVal val="#ppt_y"/>
                                          </p:val>
                                        </p:tav>
                                      </p:tavLst>
                                    </p:anim>
                                  </p:childTnLst>
                                </p:cTn>
                              </p:par>
                            </p:childTnLst>
                          </p:cTn>
                        </p:par>
                      </p:childTnLst>
                    </p:cTn>
                  </p:par>
                  <p:par>
                    <p:cTn id="421" fill="hold">
                      <p:stCondLst>
                        <p:cond delay="indefinite"/>
                      </p:stCondLst>
                      <p:childTnLst>
                        <p:par>
                          <p:cTn id="422" fill="hold">
                            <p:stCondLst>
                              <p:cond delay="0"/>
                            </p:stCondLst>
                            <p:childTnLst>
                              <p:par>
                                <p:cTn id="423" presetID="2" presetClass="exit" presetSubtype="8" fill="hold" nodeType="clickEffect">
                                  <p:stCondLst>
                                    <p:cond delay="0"/>
                                  </p:stCondLst>
                                  <p:childTnLst>
                                    <p:anim calcmode="lin" valueType="num">
                                      <p:cBhvr additive="base">
                                        <p:cTn id="424" dur="500"/>
                                        <p:tgtEl>
                                          <p:spTgt spid="93"/>
                                        </p:tgtEl>
                                        <p:attrNameLst>
                                          <p:attrName>ppt_x</p:attrName>
                                        </p:attrNameLst>
                                      </p:cBhvr>
                                      <p:tavLst>
                                        <p:tav tm="0">
                                          <p:val>
                                            <p:strVal val="ppt_x"/>
                                          </p:val>
                                        </p:tav>
                                        <p:tav tm="100000">
                                          <p:val>
                                            <p:strVal val="0-ppt_w/2"/>
                                          </p:val>
                                        </p:tav>
                                      </p:tavLst>
                                    </p:anim>
                                    <p:anim calcmode="lin" valueType="num">
                                      <p:cBhvr additive="base">
                                        <p:cTn id="425" dur="500"/>
                                        <p:tgtEl>
                                          <p:spTgt spid="93"/>
                                        </p:tgtEl>
                                        <p:attrNameLst>
                                          <p:attrName>ppt_y</p:attrName>
                                        </p:attrNameLst>
                                      </p:cBhvr>
                                      <p:tavLst>
                                        <p:tav tm="0">
                                          <p:val>
                                            <p:strVal val="ppt_y"/>
                                          </p:val>
                                        </p:tav>
                                        <p:tav tm="100000">
                                          <p:val>
                                            <p:strVal val="ppt_y"/>
                                          </p:val>
                                        </p:tav>
                                      </p:tavLst>
                                    </p:anim>
                                    <p:set>
                                      <p:cBhvr>
                                        <p:cTn id="426" dur="1" fill="hold">
                                          <p:stCondLst>
                                            <p:cond delay="499"/>
                                          </p:stCondLst>
                                        </p:cTn>
                                        <p:tgtEl>
                                          <p:spTgt spid="93"/>
                                        </p:tgtEl>
                                        <p:attrNameLst>
                                          <p:attrName>style.visibility</p:attrName>
                                        </p:attrNameLst>
                                      </p:cBhvr>
                                      <p:to>
                                        <p:strVal val="hidden"/>
                                      </p:to>
                                    </p:set>
                                  </p:childTnLst>
                                </p:cTn>
                              </p:par>
                              <p:par>
                                <p:cTn id="427" presetID="2" presetClass="exit" presetSubtype="8" fill="hold" grpId="2" nodeType="withEffect">
                                  <p:stCondLst>
                                    <p:cond delay="0"/>
                                  </p:stCondLst>
                                  <p:childTnLst>
                                    <p:anim calcmode="lin" valueType="num">
                                      <p:cBhvr additive="base">
                                        <p:cTn id="428" dur="500"/>
                                        <p:tgtEl>
                                          <p:spTgt spid="94"/>
                                        </p:tgtEl>
                                        <p:attrNameLst>
                                          <p:attrName>ppt_x</p:attrName>
                                        </p:attrNameLst>
                                      </p:cBhvr>
                                      <p:tavLst>
                                        <p:tav tm="0">
                                          <p:val>
                                            <p:strVal val="ppt_x"/>
                                          </p:val>
                                        </p:tav>
                                        <p:tav tm="100000">
                                          <p:val>
                                            <p:strVal val="0-ppt_w/2"/>
                                          </p:val>
                                        </p:tav>
                                      </p:tavLst>
                                    </p:anim>
                                    <p:anim calcmode="lin" valueType="num">
                                      <p:cBhvr additive="base">
                                        <p:cTn id="429" dur="500"/>
                                        <p:tgtEl>
                                          <p:spTgt spid="94"/>
                                        </p:tgtEl>
                                        <p:attrNameLst>
                                          <p:attrName>ppt_y</p:attrName>
                                        </p:attrNameLst>
                                      </p:cBhvr>
                                      <p:tavLst>
                                        <p:tav tm="0">
                                          <p:val>
                                            <p:strVal val="ppt_y"/>
                                          </p:val>
                                        </p:tav>
                                        <p:tav tm="100000">
                                          <p:val>
                                            <p:strVal val="ppt_y"/>
                                          </p:val>
                                        </p:tav>
                                      </p:tavLst>
                                    </p:anim>
                                    <p:set>
                                      <p:cBhvr>
                                        <p:cTn id="430" dur="1" fill="hold">
                                          <p:stCondLst>
                                            <p:cond delay="499"/>
                                          </p:stCondLst>
                                        </p:cTn>
                                        <p:tgtEl>
                                          <p:spTgt spid="94"/>
                                        </p:tgtEl>
                                        <p:attrNameLst>
                                          <p:attrName>style.visibility</p:attrName>
                                        </p:attrNameLst>
                                      </p:cBhvr>
                                      <p:to>
                                        <p:strVal val="hidden"/>
                                      </p:to>
                                    </p:set>
                                  </p:childTnLst>
                                </p:cTn>
                              </p:par>
                            </p:childTnLst>
                          </p:cTn>
                        </p:par>
                      </p:childTnLst>
                    </p:cTn>
                  </p:par>
                  <p:par>
                    <p:cTn id="431" fill="hold">
                      <p:stCondLst>
                        <p:cond delay="indefinite"/>
                      </p:stCondLst>
                      <p:childTnLst>
                        <p:par>
                          <p:cTn id="432" fill="hold">
                            <p:stCondLst>
                              <p:cond delay="0"/>
                            </p:stCondLst>
                            <p:childTnLst>
                              <p:par>
                                <p:cTn id="433" presetID="2" presetClass="exit" presetSubtype="8" fill="hold" nodeType="clickEffect">
                                  <p:stCondLst>
                                    <p:cond delay="0"/>
                                  </p:stCondLst>
                                  <p:childTnLst>
                                    <p:anim calcmode="lin" valueType="num">
                                      <p:cBhvr additive="base">
                                        <p:cTn id="434" dur="500"/>
                                        <p:tgtEl>
                                          <p:spTgt spid="95"/>
                                        </p:tgtEl>
                                        <p:attrNameLst>
                                          <p:attrName>ppt_x</p:attrName>
                                        </p:attrNameLst>
                                      </p:cBhvr>
                                      <p:tavLst>
                                        <p:tav tm="0">
                                          <p:val>
                                            <p:strVal val="ppt_x"/>
                                          </p:val>
                                        </p:tav>
                                        <p:tav tm="100000">
                                          <p:val>
                                            <p:strVal val="0-ppt_w/2"/>
                                          </p:val>
                                        </p:tav>
                                      </p:tavLst>
                                    </p:anim>
                                    <p:anim calcmode="lin" valueType="num">
                                      <p:cBhvr additive="base">
                                        <p:cTn id="435" dur="500"/>
                                        <p:tgtEl>
                                          <p:spTgt spid="95"/>
                                        </p:tgtEl>
                                        <p:attrNameLst>
                                          <p:attrName>ppt_y</p:attrName>
                                        </p:attrNameLst>
                                      </p:cBhvr>
                                      <p:tavLst>
                                        <p:tav tm="0">
                                          <p:val>
                                            <p:strVal val="ppt_y"/>
                                          </p:val>
                                        </p:tav>
                                        <p:tav tm="100000">
                                          <p:val>
                                            <p:strVal val="ppt_y"/>
                                          </p:val>
                                        </p:tav>
                                      </p:tavLst>
                                    </p:anim>
                                    <p:set>
                                      <p:cBhvr>
                                        <p:cTn id="436" dur="1" fill="hold">
                                          <p:stCondLst>
                                            <p:cond delay="499"/>
                                          </p:stCondLst>
                                        </p:cTn>
                                        <p:tgtEl>
                                          <p:spTgt spid="95"/>
                                        </p:tgtEl>
                                        <p:attrNameLst>
                                          <p:attrName>style.visibility</p:attrName>
                                        </p:attrNameLst>
                                      </p:cBhvr>
                                      <p:to>
                                        <p:strVal val="hidden"/>
                                      </p:to>
                                    </p:set>
                                  </p:childTnLst>
                                </p:cTn>
                              </p:par>
                              <p:par>
                                <p:cTn id="437" presetID="2" presetClass="exit" presetSubtype="8" fill="hold" grpId="2" nodeType="withEffect">
                                  <p:stCondLst>
                                    <p:cond delay="0"/>
                                  </p:stCondLst>
                                  <p:childTnLst>
                                    <p:anim calcmode="lin" valueType="num">
                                      <p:cBhvr additive="base">
                                        <p:cTn id="438" dur="500"/>
                                        <p:tgtEl>
                                          <p:spTgt spid="96"/>
                                        </p:tgtEl>
                                        <p:attrNameLst>
                                          <p:attrName>ppt_x</p:attrName>
                                        </p:attrNameLst>
                                      </p:cBhvr>
                                      <p:tavLst>
                                        <p:tav tm="0">
                                          <p:val>
                                            <p:strVal val="ppt_x"/>
                                          </p:val>
                                        </p:tav>
                                        <p:tav tm="100000">
                                          <p:val>
                                            <p:strVal val="0-ppt_w/2"/>
                                          </p:val>
                                        </p:tav>
                                      </p:tavLst>
                                    </p:anim>
                                    <p:anim calcmode="lin" valueType="num">
                                      <p:cBhvr additive="base">
                                        <p:cTn id="439" dur="500"/>
                                        <p:tgtEl>
                                          <p:spTgt spid="96"/>
                                        </p:tgtEl>
                                        <p:attrNameLst>
                                          <p:attrName>ppt_y</p:attrName>
                                        </p:attrNameLst>
                                      </p:cBhvr>
                                      <p:tavLst>
                                        <p:tav tm="0">
                                          <p:val>
                                            <p:strVal val="ppt_y"/>
                                          </p:val>
                                        </p:tav>
                                        <p:tav tm="100000">
                                          <p:val>
                                            <p:strVal val="ppt_y"/>
                                          </p:val>
                                        </p:tav>
                                      </p:tavLst>
                                    </p:anim>
                                    <p:set>
                                      <p:cBhvr>
                                        <p:cTn id="440" dur="1" fill="hold">
                                          <p:stCondLst>
                                            <p:cond delay="499"/>
                                          </p:stCondLst>
                                        </p:cTn>
                                        <p:tgtEl>
                                          <p:spTgt spid="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47" grpId="0"/>
      <p:bldP spid="47" grpId="1"/>
      <p:bldP spid="43" grpId="0"/>
      <p:bldP spid="43" grpId="1"/>
      <p:bldP spid="43" grpId="2"/>
      <p:bldP spid="38" grpId="2"/>
      <p:bldP spid="47" grpId="2"/>
      <p:bldP spid="53" grpId="0"/>
      <p:bldP spid="53" grpId="1"/>
      <p:bldP spid="41" grpId="0"/>
      <p:bldP spid="41" grpId="1"/>
      <p:bldP spid="44" grpId="0"/>
      <p:bldP spid="44" grpId="1"/>
      <p:bldP spid="55" grpId="0"/>
      <p:bldP spid="55" grpId="1"/>
      <p:bldP spid="48" grpId="0"/>
      <p:bldP spid="48" grpId="1"/>
      <p:bldP spid="55" grpId="2"/>
      <p:bldP spid="47" grpId="3"/>
      <p:bldP spid="24" grpId="0"/>
      <p:bldP spid="24" grpId="1"/>
      <p:bldP spid="47" grpId="4"/>
      <p:bldP spid="31" grpId="0"/>
      <p:bldP spid="31" grpId="1"/>
      <p:bldP spid="37" grpId="0"/>
      <p:bldP spid="37" grpId="1"/>
      <p:bldP spid="31" grpId="2"/>
      <p:bldP spid="53" grpId="2"/>
      <p:bldP spid="37" grpId="2"/>
      <p:bldP spid="46" grpId="0"/>
      <p:bldP spid="46" grpId="1"/>
      <p:bldP spid="46" grpId="2"/>
      <p:bldP spid="24" grpId="2"/>
      <p:bldP spid="50" grpId="0"/>
      <p:bldP spid="50" grpId="1"/>
      <p:bldP spid="50" grpId="2"/>
      <p:bldP spid="80" grpId="0"/>
      <p:bldP spid="80" grpId="1"/>
      <p:bldP spid="80" grpId="2"/>
      <p:bldP spid="82" grpId="0"/>
      <p:bldP spid="82" grpId="1"/>
      <p:bldP spid="82" grpId="2"/>
      <p:bldP spid="84" grpId="0"/>
      <p:bldP spid="84" grpId="1"/>
      <p:bldP spid="84" grpId="2"/>
      <p:bldP spid="86" grpId="0"/>
      <p:bldP spid="86" grpId="1"/>
      <p:bldP spid="86" grpId="2"/>
      <p:bldP spid="88" grpId="0"/>
      <p:bldP spid="88" grpId="1"/>
      <p:bldP spid="88" grpId="2"/>
      <p:bldP spid="90" grpId="0"/>
      <p:bldP spid="90" grpId="1"/>
      <p:bldP spid="90" grpId="2"/>
      <p:bldP spid="92" grpId="0"/>
      <p:bldP spid="92" grpId="1"/>
      <p:bldP spid="92" grpId="2"/>
      <p:bldP spid="94" grpId="0"/>
      <p:bldP spid="94" grpId="1"/>
      <p:bldP spid="94" grpId="2"/>
      <p:bldP spid="96" grpId="0"/>
      <p:bldP spid="96" grpId="1"/>
      <p:bldP spid="96" grpId="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324485" y="2153920"/>
            <a:ext cx="3541395" cy="3625215"/>
          </a:xfrm>
          <a:prstGeom prst="rect">
            <a:avLst/>
          </a:prstGeom>
        </p:spPr>
      </p:pic>
      <p:sp>
        <p:nvSpPr>
          <p:cNvPr id="16386"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641350" y="1569403"/>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回顾整个逻辑：</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 name="文本框 4"/>
          <p:cNvSpPr txBox="1"/>
          <p:nvPr/>
        </p:nvSpPr>
        <p:spPr>
          <a:xfrm>
            <a:off x="3563620" y="1557020"/>
            <a:ext cx="6231255" cy="3873500"/>
          </a:xfrm>
          <a:prstGeom prst="rect">
            <a:avLst/>
          </a:prstGeom>
          <a:noFill/>
        </p:spPr>
        <p:txBody>
          <a:bodyPr wrap="square" rtlCol="0" anchor="t">
            <a:noAutofit/>
          </a:bodyPr>
          <a:p>
            <a:r>
              <a:rPr lang="en-US" altLang="zh-CN" sz="1400">
                <a:solidFill>
                  <a:schemeClr val="tx1"/>
                </a:solidFill>
                <a:uFillTx/>
                <a:latin typeface="Times New Roman" panose="02020603050405020304" pitchFamily="18" charset="0"/>
              </a:rPr>
              <a:t>    def buildMyBigheap(self):</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length = len(self.heap)</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i = 1</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while i &lt; length:</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k = i</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 </a:t>
            </a:r>
            <a:r>
              <a:rPr lang="zh-CN" altLang="en-US" sz="1400">
                <a:solidFill>
                  <a:schemeClr val="tx1"/>
                </a:solidFill>
                <a:uFillTx/>
                <a:latin typeface="Times New Roman" panose="02020603050405020304" pitchFamily="18" charset="0"/>
              </a:rPr>
              <a:t>找父节点</a:t>
            </a:r>
            <a:endParaRPr lang="zh-CN" altLang="en-US"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while self.parent(k) &gt;= 0:</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parentP = self.parent(k)</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if self.heap[</a:t>
            </a:r>
            <a:r>
              <a:rPr lang="en-US" altLang="zh-CN" sz="1400">
                <a:solidFill>
                  <a:schemeClr val="tx1"/>
                </a:solidFill>
                <a:uFillTx/>
                <a:latin typeface="Times New Roman" panose="02020603050405020304" pitchFamily="18" charset="0"/>
              </a:rPr>
              <a:t>k] &gt; self.heap[parentP]:</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self.heap[k], self.heap[parentP] = self.heap[parentP], self.heap[k]</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k = parentP</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else:</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break</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i += 1</a:t>
            </a:r>
            <a:endParaRPr lang="en-US" altLang="zh-CN" sz="1400">
              <a:solidFill>
                <a:schemeClr val="tx1"/>
              </a:solidFill>
              <a:uFillTx/>
              <a:latin typeface="Times New Roman" panose="02020603050405020304" pitchFamily="18" charset="0"/>
            </a:endParaRPr>
          </a:p>
        </p:txBody>
      </p:sp>
      <p:sp>
        <p:nvSpPr>
          <p:cNvPr id="7" name="文本框 6"/>
          <p:cNvSpPr txBox="1"/>
          <p:nvPr/>
        </p:nvSpPr>
        <p:spPr>
          <a:xfrm>
            <a:off x="4139565" y="4853305"/>
            <a:ext cx="4992370" cy="699135"/>
          </a:xfrm>
          <a:prstGeom prst="rect">
            <a:avLst/>
          </a:prstGeom>
          <a:noFill/>
        </p:spPr>
        <p:txBody>
          <a:bodyPr wrap="square" rtlCol="0">
            <a:noAutofit/>
          </a:bodyPr>
          <a:p>
            <a:r>
              <a:rPr lang="zh-CN" altLang="en-US"/>
              <a:t>时间复杂度分析：</a:t>
            </a:r>
            <a:endParaRPr lang="zh-CN" altLang="en-US"/>
          </a:p>
          <a:p>
            <a:r>
              <a:rPr lang="en-US" altLang="zh-CN" sz="1400">
                <a:latin typeface="Times New Roman" panose="02020603050405020304" pitchFamily="18" charset="0"/>
                <a:cs typeface="Times New Roman" panose="02020603050405020304" pitchFamily="18" charset="0"/>
              </a:rPr>
              <a:t>T(n) = log(1)+log(2)+log(3)+...+log(n-1) = log((n-1)!)=O(nlogn)</a:t>
            </a:r>
            <a:endParaRPr lang="en-US" altLang="zh-CN" sz="14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755180" y="1600518"/>
            <a:ext cx="5299075" cy="368300"/>
          </a:xfrm>
          <a:prstGeom prst="rect">
            <a:avLst/>
          </a:prstGeom>
          <a:noFill/>
        </p:spPr>
        <p:txBody>
          <a:bodyPr>
            <a:spAutoFit/>
          </a:bodyPr>
          <a:lstStyle/>
          <a:p>
            <a:pPr marR="0" defTabSz="914400">
              <a:buClrTx/>
              <a:buSzTx/>
              <a:buFontTx/>
              <a:buNone/>
              <a:defRPr/>
            </a:pPr>
            <a:r>
              <a:rPr kumimoji="0" lang="zh-CN" altLang="en-US" baseline="0" noProof="0">
                <a:solidFill>
                  <a:schemeClr val="tx2"/>
                </a:solidFill>
                <a:uFillTx/>
                <a:latin typeface="Times New Roman" panose="02020603050405020304" pitchFamily="18" charset="0"/>
                <a:cs typeface="Times New Roman" panose="02020603050405020304" pitchFamily="18" charset="0"/>
              </a:rPr>
              <a:t>①自底向</a:t>
            </a:r>
            <a:r>
              <a:rPr kumimoji="0" lang="zh-CN" altLang="en-US" baseline="0" noProof="0">
                <a:solidFill>
                  <a:schemeClr val="tx2"/>
                </a:solidFill>
                <a:uFillTx/>
                <a:latin typeface="Times New Roman" panose="02020603050405020304" pitchFamily="18" charset="0"/>
                <a:cs typeface="Times New Roman" panose="02020603050405020304" pitchFamily="18" charset="0"/>
              </a:rPr>
              <a:t>上的构造方法</a:t>
            </a:r>
            <a:endParaRPr kumimoji="0" lang="zh-CN" altLang="en-US" baseline="0" noProof="0">
              <a:solidFill>
                <a:schemeClr val="tx2"/>
              </a:solidFill>
              <a:uFillTx/>
              <a:latin typeface="Times New Roman" panose="02020603050405020304" pitchFamily="18" charset="0"/>
              <a:cs typeface="Times New Roman" panose="02020603050405020304" pitchFamily="18" charset="0"/>
            </a:endParaRPr>
          </a:p>
        </p:txBody>
      </p:sp>
      <p:sp>
        <p:nvSpPr>
          <p:cNvPr id="5" name="矩形 4"/>
          <p:cNvSpPr/>
          <p:nvPr/>
        </p:nvSpPr>
        <p:spPr>
          <a:xfrm>
            <a:off x="56753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2" name="矩形 1"/>
          <p:cNvSpPr/>
          <p:nvPr/>
        </p:nvSpPr>
        <p:spPr>
          <a:xfrm>
            <a:off x="755180" y="1313086"/>
            <a:ext cx="2941320" cy="368300"/>
          </a:xfrm>
          <a:prstGeom prst="rect">
            <a:avLst/>
          </a:prstGeom>
        </p:spPr>
        <p:txBody>
          <a:bodyPr wrap="none">
            <a:spAutoFit/>
          </a:bodyPr>
          <a:lstStyle/>
          <a:p>
            <a:pPr algn="just">
              <a:spcBef>
                <a:spcPct val="50000"/>
              </a:spcBef>
              <a:defRPr/>
            </a:pPr>
            <a:r>
              <a:rPr lang="zh-CN" altLang="en-US" sz="1800" b="1" dirty="0">
                <a:solidFill>
                  <a:srgbClr val="FF0000"/>
                </a:solidFill>
                <a:uFillTx/>
                <a:latin typeface="Times New Roman" panose="02020603050405020304" pitchFamily="18" charset="0"/>
                <a:cs typeface="Times New Roman" panose="02020603050405020304" pitchFamily="18" charset="0"/>
              </a:rPr>
              <a:t>如何将一个数组构造成堆？</a:t>
            </a:r>
            <a:endParaRPr lang="zh-CN" altLang="en-US" sz="1800" b="1" dirty="0">
              <a:solidFill>
                <a:srgbClr val="FF0000"/>
              </a:solidFill>
              <a:uFillTx/>
              <a:latin typeface="Times New Roman" panose="02020603050405020304" pitchFamily="18" charset="0"/>
              <a:cs typeface="Times New Roman" panose="02020603050405020304" pitchFamily="18" charset="0"/>
            </a:endParaRPr>
          </a:p>
        </p:txBody>
      </p:sp>
      <p:grpSp>
        <p:nvGrpSpPr>
          <p:cNvPr id="10245" name="组合 2"/>
          <p:cNvGrpSpPr/>
          <p:nvPr/>
        </p:nvGrpSpPr>
        <p:grpSpPr>
          <a:xfrm>
            <a:off x="5862320" y="2829560"/>
            <a:ext cx="388620" cy="382270"/>
            <a:chOff x="1006488" y="2036167"/>
            <a:chExt cx="504800" cy="504056"/>
          </a:xfrm>
        </p:grpSpPr>
        <p:sp>
          <p:nvSpPr>
            <p:cNvPr id="1027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077683" y="2092692"/>
              <a:ext cx="298435" cy="404417"/>
            </a:xfrm>
            <a:prstGeom prst="rect">
              <a:avLst/>
            </a:prstGeom>
            <a:noFill/>
          </p:spPr>
          <p:txBody>
            <a:bodyPr>
              <a:sp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8</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 name="组合 2"/>
          <p:cNvGrpSpPr/>
          <p:nvPr/>
        </p:nvGrpSpPr>
        <p:grpSpPr>
          <a:xfrm>
            <a:off x="5097780" y="3453765"/>
            <a:ext cx="396240" cy="382270"/>
            <a:chOff x="1006488" y="2036167"/>
            <a:chExt cx="514698" cy="504056"/>
          </a:xfrm>
        </p:grpSpPr>
        <p:sp>
          <p:nvSpPr>
            <p:cNvPr id="4"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6" name="文本框 5"/>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10</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7" name="组合 6"/>
          <p:cNvGrpSpPr/>
          <p:nvPr/>
        </p:nvGrpSpPr>
        <p:grpSpPr>
          <a:xfrm>
            <a:off x="6578600" y="3453765"/>
            <a:ext cx="396240" cy="382270"/>
            <a:chOff x="1006488" y="2036167"/>
            <a:chExt cx="514698" cy="504056"/>
          </a:xfrm>
        </p:grpSpPr>
        <p:sp>
          <p:nvSpPr>
            <p:cNvPr id="8"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9" name="文本框 8"/>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15</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 name="组合 9"/>
          <p:cNvGrpSpPr/>
          <p:nvPr/>
        </p:nvGrpSpPr>
        <p:grpSpPr>
          <a:xfrm>
            <a:off x="4568825" y="4127500"/>
            <a:ext cx="396240" cy="382270"/>
            <a:chOff x="1006488" y="2036167"/>
            <a:chExt cx="514698" cy="504056"/>
          </a:xfrm>
        </p:grpSpPr>
        <p:sp>
          <p:nvSpPr>
            <p:cNvPr id="11"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3" name="文本框 12"/>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5" name="组合 14"/>
          <p:cNvGrpSpPr/>
          <p:nvPr/>
        </p:nvGrpSpPr>
        <p:grpSpPr>
          <a:xfrm>
            <a:off x="5499100" y="4127500"/>
            <a:ext cx="449580" cy="382270"/>
            <a:chOff x="1006488" y="2036167"/>
            <a:chExt cx="583984" cy="504056"/>
          </a:xfrm>
        </p:grpSpPr>
        <p:sp>
          <p:nvSpPr>
            <p:cNvPr id="1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8" name="文本框 17"/>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9" name="组合 18"/>
          <p:cNvGrpSpPr/>
          <p:nvPr/>
        </p:nvGrpSpPr>
        <p:grpSpPr>
          <a:xfrm>
            <a:off x="6116320" y="4119880"/>
            <a:ext cx="441960" cy="382270"/>
            <a:chOff x="1006488" y="2036167"/>
            <a:chExt cx="574086" cy="504056"/>
          </a:xfrm>
        </p:grpSpPr>
        <p:sp>
          <p:nvSpPr>
            <p:cNvPr id="21"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2" name="文本框 21"/>
            <p:cNvSpPr txBox="1"/>
            <p:nvPr/>
          </p:nvSpPr>
          <p:spPr>
            <a:xfrm>
              <a:off x="1075774"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9</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23" name="组合 22"/>
          <p:cNvGrpSpPr/>
          <p:nvPr/>
        </p:nvGrpSpPr>
        <p:grpSpPr>
          <a:xfrm>
            <a:off x="7054215" y="4112260"/>
            <a:ext cx="449580" cy="382270"/>
            <a:chOff x="1006488" y="2036167"/>
            <a:chExt cx="583984" cy="504056"/>
          </a:xfrm>
        </p:grpSpPr>
        <p:sp>
          <p:nvSpPr>
            <p:cNvPr id="25"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6" name="文本框 25"/>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3</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27" name="组合 26"/>
          <p:cNvGrpSpPr/>
          <p:nvPr/>
        </p:nvGrpSpPr>
        <p:grpSpPr>
          <a:xfrm>
            <a:off x="4106545" y="4794250"/>
            <a:ext cx="441960" cy="382270"/>
            <a:chOff x="1006488" y="2036167"/>
            <a:chExt cx="574086" cy="504056"/>
          </a:xfrm>
        </p:grpSpPr>
        <p:sp>
          <p:nvSpPr>
            <p:cNvPr id="2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0" name="文本框 29"/>
            <p:cNvSpPr txBox="1"/>
            <p:nvPr/>
          </p:nvSpPr>
          <p:spPr>
            <a:xfrm>
              <a:off x="1075774"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2" name="组合 31"/>
          <p:cNvGrpSpPr/>
          <p:nvPr/>
        </p:nvGrpSpPr>
        <p:grpSpPr>
          <a:xfrm>
            <a:off x="5036820" y="4786630"/>
            <a:ext cx="449580" cy="382270"/>
            <a:chOff x="1006488" y="2036167"/>
            <a:chExt cx="583984" cy="504056"/>
          </a:xfrm>
        </p:grpSpPr>
        <p:sp>
          <p:nvSpPr>
            <p:cNvPr id="33"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5" name="文本框 34"/>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sp>
        <p:nvSpPr>
          <p:cNvPr id="39" name="文本框 38"/>
          <p:cNvSpPr txBox="1"/>
          <p:nvPr/>
        </p:nvSpPr>
        <p:spPr>
          <a:xfrm>
            <a:off x="967740" y="2060575"/>
            <a:ext cx="7132320" cy="401320"/>
          </a:xfrm>
          <a:prstGeom prst="rect">
            <a:avLst/>
          </a:prstGeom>
          <a:noFill/>
        </p:spPr>
        <p:txBody>
          <a:bodyPr wrap="square" rtlCol="0" anchor="t">
            <a:noAutofit/>
          </a:bodyPr>
          <a:p>
            <a:pPr marR="0" defTabSz="914400">
              <a:buClrTx/>
              <a:buSzTx/>
              <a:buFontTx/>
              <a:buNone/>
              <a:defRPr/>
            </a:pPr>
            <a:r>
              <a:rPr lang="zh-CN" altLang="en-US" noProof="0">
                <a:solidFill>
                  <a:schemeClr val="tx2"/>
                </a:solidFill>
                <a:uFillTx/>
                <a:latin typeface="Times New Roman" panose="02020603050405020304" pitchFamily="18" charset="0"/>
                <a:cs typeface="Times New Roman" panose="02020603050405020304" pitchFamily="18" charset="0"/>
                <a:sym typeface="+mn-ea"/>
              </a:rPr>
              <a:t>待重构的堆：</a:t>
            </a:r>
            <a:r>
              <a:rPr lang="en-US" altLang="zh-CN" noProof="0">
                <a:solidFill>
                  <a:schemeClr val="tx2"/>
                </a:solidFill>
                <a:uFillTx/>
                <a:latin typeface="Times New Roman" panose="02020603050405020304" pitchFamily="18" charset="0"/>
                <a:cs typeface="Times New Roman" panose="02020603050405020304" pitchFamily="18" charset="0"/>
                <a:sym typeface="+mn-ea"/>
              </a:rPr>
              <a:t>[8,10,15,17,7,9,3,2,4]</a:t>
            </a:r>
            <a:r>
              <a:rPr lang="zh-CN" altLang="en-US" noProof="0">
                <a:solidFill>
                  <a:schemeClr val="tx2"/>
                </a:solidFill>
                <a:uFillTx/>
                <a:latin typeface="Times New Roman" panose="02020603050405020304" pitchFamily="18" charset="0"/>
                <a:cs typeface="Times New Roman" panose="02020603050405020304" pitchFamily="18" charset="0"/>
                <a:sym typeface="+mn-ea"/>
              </a:rPr>
              <a:t>，定义</a:t>
            </a:r>
            <a:r>
              <a:rPr lang="en-US" altLang="zh-CN" noProof="0">
                <a:solidFill>
                  <a:schemeClr val="tx2"/>
                </a:solidFill>
                <a:uFillTx/>
                <a:latin typeface="Times New Roman" panose="02020603050405020304" pitchFamily="18" charset="0"/>
                <a:cs typeface="Times New Roman" panose="02020603050405020304" pitchFamily="18" charset="0"/>
                <a:sym typeface="+mn-ea"/>
              </a:rPr>
              <a:t>i</a:t>
            </a:r>
            <a:r>
              <a:rPr lang="zh-CN" altLang="en-US" noProof="0">
                <a:solidFill>
                  <a:schemeClr val="tx2"/>
                </a:solidFill>
                <a:uFillTx/>
                <a:latin typeface="Times New Roman" panose="02020603050405020304" pitchFamily="18" charset="0"/>
                <a:cs typeface="Times New Roman" panose="02020603050405020304" pitchFamily="18" charset="0"/>
                <a:sym typeface="+mn-ea"/>
              </a:rPr>
              <a:t>指针，指向重构节点，定义</a:t>
            </a:r>
            <a:r>
              <a:rPr lang="en-US" altLang="zh-CN" noProof="0">
                <a:solidFill>
                  <a:schemeClr val="tx2"/>
                </a:solidFill>
                <a:uFillTx/>
                <a:latin typeface="Times New Roman" panose="02020603050405020304" pitchFamily="18" charset="0"/>
                <a:cs typeface="Times New Roman" panose="02020603050405020304" pitchFamily="18" charset="0"/>
                <a:sym typeface="+mn-ea"/>
              </a:rPr>
              <a:t>k</a:t>
            </a:r>
            <a:r>
              <a:rPr lang="zh-CN" altLang="en-US" noProof="0">
                <a:solidFill>
                  <a:schemeClr val="tx2"/>
                </a:solidFill>
                <a:uFillTx/>
                <a:latin typeface="Times New Roman" panose="02020603050405020304" pitchFamily="18" charset="0"/>
                <a:cs typeface="Times New Roman" panose="02020603050405020304" pitchFamily="18" charset="0"/>
                <a:sym typeface="+mn-ea"/>
              </a:rPr>
              <a:t>表示待交换</a:t>
            </a:r>
            <a:r>
              <a:rPr lang="zh-CN" altLang="en-US" noProof="0">
                <a:solidFill>
                  <a:schemeClr val="tx2"/>
                </a:solidFill>
                <a:uFillTx/>
                <a:latin typeface="Times New Roman" panose="02020603050405020304" pitchFamily="18" charset="0"/>
                <a:cs typeface="Times New Roman" panose="02020603050405020304" pitchFamily="18" charset="0"/>
                <a:sym typeface="+mn-ea"/>
              </a:rPr>
              <a:t>节点。</a:t>
            </a:r>
            <a:endParaRPr lang="zh-CN" altLang="en-US" noProof="0">
              <a:solidFill>
                <a:schemeClr val="tx2"/>
              </a:solidFill>
              <a:uFillTx/>
              <a:latin typeface="Times New Roman" panose="02020603050405020304" pitchFamily="18" charset="0"/>
              <a:cs typeface="Times New Roman" panose="02020603050405020304" pitchFamily="18" charset="0"/>
              <a:sym typeface="+mn-ea"/>
            </a:endParaRPr>
          </a:p>
        </p:txBody>
      </p:sp>
      <p:sp>
        <p:nvSpPr>
          <p:cNvPr id="41" name="矩形 40"/>
          <p:cNvSpPr/>
          <p:nvPr/>
        </p:nvSpPr>
        <p:spPr>
          <a:xfrm>
            <a:off x="594360" y="3429000"/>
            <a:ext cx="3282950" cy="647700"/>
          </a:xfrm>
          <a:prstGeom prst="rect">
            <a:avLst/>
          </a:prstGeom>
        </p:spPr>
        <p:txBody>
          <a:bodyPr wrap="none">
            <a:noAutofit/>
          </a:bodyPr>
          <a:lstStyle/>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①</a:t>
            </a:r>
            <a:r>
              <a:rPr lang="en-US" altLang="zh-CN" sz="1400" b="1" dirty="0">
                <a:solidFill>
                  <a:srgbClr val="FF0000"/>
                </a:solidFill>
                <a:uFillTx/>
                <a:latin typeface="Times New Roman" panose="02020603050405020304" pitchFamily="18" charset="0"/>
                <a:cs typeface="Times New Roman" panose="02020603050405020304" pitchFamily="18" charset="0"/>
              </a:rPr>
              <a:t>i</a:t>
            </a:r>
            <a:r>
              <a:rPr lang="zh-CN" altLang="en-US" sz="1400" b="1" dirty="0">
                <a:solidFill>
                  <a:srgbClr val="FF0000"/>
                </a:solidFill>
                <a:uFillTx/>
                <a:latin typeface="Times New Roman" panose="02020603050405020304" pitchFamily="18" charset="0"/>
                <a:cs typeface="Times New Roman" panose="02020603050405020304" pitchFamily="18" charset="0"/>
              </a:rPr>
              <a:t>指针指向一个待重构的节点，判断该</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节点是否为叶节点，是叶节点则</a:t>
            </a:r>
            <a:r>
              <a:rPr lang="en-US" altLang="zh-CN" sz="1400" b="1" dirty="0">
                <a:solidFill>
                  <a:srgbClr val="FF0000"/>
                </a:solidFill>
                <a:uFillTx/>
                <a:latin typeface="Times New Roman" panose="02020603050405020304" pitchFamily="18" charset="0"/>
                <a:cs typeface="Times New Roman" panose="02020603050405020304" pitchFamily="18" charset="0"/>
              </a:rPr>
              <a:t>i</a:t>
            </a:r>
            <a:r>
              <a:rPr lang="zh-CN" altLang="en-US" sz="1400" b="1" dirty="0">
                <a:solidFill>
                  <a:srgbClr val="FF0000"/>
                </a:solidFill>
                <a:uFillTx/>
                <a:latin typeface="Times New Roman" panose="02020603050405020304" pitchFamily="18" charset="0"/>
                <a:cs typeface="Times New Roman" panose="02020603050405020304" pitchFamily="18" charset="0"/>
              </a:rPr>
              <a:t>自减</a:t>
            </a:r>
            <a:r>
              <a:rPr lang="en-US" altLang="zh-CN" sz="1400" b="1" dirty="0">
                <a:solidFill>
                  <a:srgbClr val="FF0000"/>
                </a:solidFill>
                <a:uFillTx/>
                <a:latin typeface="Times New Roman" panose="02020603050405020304" pitchFamily="18" charset="0"/>
                <a:cs typeface="Times New Roman" panose="02020603050405020304" pitchFamily="18" charset="0"/>
              </a:rPr>
              <a:t>1</a:t>
            </a:r>
            <a:r>
              <a:rPr lang="zh-CN" altLang="en-US" sz="1400" b="1" dirty="0">
                <a:solidFill>
                  <a:srgbClr val="FF0000"/>
                </a:solidFill>
                <a:uFillTx/>
                <a:latin typeface="Times New Roman" panose="02020603050405020304" pitchFamily="18" charset="0"/>
                <a:cs typeface="Times New Roman" panose="02020603050405020304" pitchFamily="18" charset="0"/>
              </a:rPr>
              <a:t>。</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否则与最大子节点交换。</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p:txBody>
      </p:sp>
      <p:cxnSp>
        <p:nvCxnSpPr>
          <p:cNvPr id="52" name="直接箭头连接符 51"/>
          <p:cNvCxnSpPr/>
          <p:nvPr/>
        </p:nvCxnSpPr>
        <p:spPr>
          <a:xfrm>
            <a:off x="4737735" y="486918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53" name="文本框 52"/>
          <p:cNvSpPr txBox="1"/>
          <p:nvPr/>
        </p:nvSpPr>
        <p:spPr>
          <a:xfrm>
            <a:off x="4572000" y="467741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56" name="直接连接符 55"/>
          <p:cNvCxnSpPr>
            <a:stCxn id="10279" idx="4"/>
          </p:cNvCxnSpPr>
          <p:nvPr/>
        </p:nvCxnSpPr>
        <p:spPr>
          <a:xfrm flipH="1">
            <a:off x="6042025" y="321183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nvCxnSpPr>
        <p:spPr>
          <a:xfrm>
            <a:off x="5295265" y="3348990"/>
            <a:ext cx="1508760"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8" name="直接箭头连接符 57"/>
          <p:cNvCxnSpPr/>
          <p:nvPr/>
        </p:nvCxnSpPr>
        <p:spPr>
          <a:xfrm flipH="1">
            <a:off x="5295265" y="3341370"/>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9" name="直接箭头连接符 58"/>
          <p:cNvCxnSpPr/>
          <p:nvPr/>
        </p:nvCxnSpPr>
        <p:spPr>
          <a:xfrm flipH="1">
            <a:off x="6804025" y="3345180"/>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连接符 59"/>
          <p:cNvCxnSpPr/>
          <p:nvPr/>
        </p:nvCxnSpPr>
        <p:spPr>
          <a:xfrm flipH="1">
            <a:off x="5292090" y="384683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1" name="直接连接符 60"/>
          <p:cNvCxnSpPr/>
          <p:nvPr/>
        </p:nvCxnSpPr>
        <p:spPr>
          <a:xfrm flipV="1">
            <a:off x="4784090" y="398145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2" name="直接箭头连接符 61"/>
          <p:cNvCxnSpPr/>
          <p:nvPr/>
        </p:nvCxnSpPr>
        <p:spPr>
          <a:xfrm flipH="1">
            <a:off x="4791710" y="399034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3" name="直接箭头连接符 62"/>
          <p:cNvCxnSpPr/>
          <p:nvPr/>
        </p:nvCxnSpPr>
        <p:spPr>
          <a:xfrm flipH="1">
            <a:off x="5716270" y="398018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4" name="直接连接符 63"/>
          <p:cNvCxnSpPr/>
          <p:nvPr/>
        </p:nvCxnSpPr>
        <p:spPr>
          <a:xfrm flipH="1">
            <a:off x="6790055" y="383794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5" name="直接连接符 64"/>
          <p:cNvCxnSpPr/>
          <p:nvPr/>
        </p:nvCxnSpPr>
        <p:spPr>
          <a:xfrm flipV="1">
            <a:off x="6320155" y="397256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6" name="直接箭头连接符 65"/>
          <p:cNvCxnSpPr/>
          <p:nvPr/>
        </p:nvCxnSpPr>
        <p:spPr>
          <a:xfrm flipH="1">
            <a:off x="6320155" y="397383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7" name="直接箭头连接符 66"/>
          <p:cNvCxnSpPr/>
          <p:nvPr/>
        </p:nvCxnSpPr>
        <p:spPr>
          <a:xfrm flipH="1">
            <a:off x="7252335" y="397129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连接符 67"/>
          <p:cNvCxnSpPr/>
          <p:nvPr/>
        </p:nvCxnSpPr>
        <p:spPr>
          <a:xfrm flipH="1">
            <a:off x="4768215" y="451612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9" name="直接连接符 68"/>
          <p:cNvCxnSpPr/>
          <p:nvPr/>
        </p:nvCxnSpPr>
        <p:spPr>
          <a:xfrm flipV="1">
            <a:off x="4298315" y="465074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0" name="直接箭头连接符 69"/>
          <p:cNvCxnSpPr/>
          <p:nvPr/>
        </p:nvCxnSpPr>
        <p:spPr>
          <a:xfrm flipH="1">
            <a:off x="4298315" y="465201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p:nvPr/>
        </p:nvCxnSpPr>
        <p:spPr>
          <a:xfrm flipH="1">
            <a:off x="5230495" y="464947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0" name="直接箭头连接符 19"/>
          <p:cNvCxnSpPr/>
          <p:nvPr/>
        </p:nvCxnSpPr>
        <p:spPr>
          <a:xfrm>
            <a:off x="3779520" y="486918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 name="文本框 23"/>
          <p:cNvSpPr txBox="1"/>
          <p:nvPr/>
        </p:nvSpPr>
        <p:spPr>
          <a:xfrm>
            <a:off x="3613785" y="467741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28" name="直接箭头连接符 27"/>
          <p:cNvCxnSpPr/>
          <p:nvPr/>
        </p:nvCxnSpPr>
        <p:spPr>
          <a:xfrm>
            <a:off x="6760845" y="414083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1" name="文本框 30"/>
          <p:cNvSpPr txBox="1"/>
          <p:nvPr/>
        </p:nvSpPr>
        <p:spPr>
          <a:xfrm>
            <a:off x="6595110" y="394906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34" name="直接箭头连接符 33"/>
          <p:cNvCxnSpPr/>
          <p:nvPr/>
        </p:nvCxnSpPr>
        <p:spPr>
          <a:xfrm flipV="1">
            <a:off x="6308725" y="4497705"/>
            <a:ext cx="0" cy="2590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7" name="文本框 36"/>
          <p:cNvSpPr txBox="1"/>
          <p:nvPr/>
        </p:nvSpPr>
        <p:spPr>
          <a:xfrm>
            <a:off x="6188075" y="468693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40" name="直接箭头连接符 39"/>
          <p:cNvCxnSpPr/>
          <p:nvPr/>
        </p:nvCxnSpPr>
        <p:spPr>
          <a:xfrm>
            <a:off x="5219700" y="4220845"/>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6" name="文本框 45"/>
          <p:cNvSpPr txBox="1"/>
          <p:nvPr/>
        </p:nvSpPr>
        <p:spPr>
          <a:xfrm>
            <a:off x="5031105" y="402336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49" name="直接箭头连接符 48"/>
          <p:cNvCxnSpPr/>
          <p:nvPr/>
        </p:nvCxnSpPr>
        <p:spPr>
          <a:xfrm>
            <a:off x="4273550" y="4218940"/>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50" name="文本框 49"/>
          <p:cNvSpPr txBox="1"/>
          <p:nvPr/>
        </p:nvSpPr>
        <p:spPr>
          <a:xfrm>
            <a:off x="4084955" y="402145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51" name="直接箭头连接符 50"/>
          <p:cNvCxnSpPr/>
          <p:nvPr/>
        </p:nvCxnSpPr>
        <p:spPr>
          <a:xfrm>
            <a:off x="6320155" y="3500755"/>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2" name="文本框 71"/>
          <p:cNvSpPr txBox="1"/>
          <p:nvPr/>
        </p:nvSpPr>
        <p:spPr>
          <a:xfrm>
            <a:off x="6131560" y="330327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73" name="直接箭头连接符 72"/>
          <p:cNvCxnSpPr/>
          <p:nvPr/>
        </p:nvCxnSpPr>
        <p:spPr>
          <a:xfrm>
            <a:off x="4859655" y="3502660"/>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文本框 73"/>
          <p:cNvSpPr txBox="1"/>
          <p:nvPr/>
        </p:nvSpPr>
        <p:spPr>
          <a:xfrm>
            <a:off x="4671060" y="330517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sp>
        <p:nvSpPr>
          <p:cNvPr id="75" name="文本框 74"/>
          <p:cNvSpPr txBox="1"/>
          <p:nvPr/>
        </p:nvSpPr>
        <p:spPr>
          <a:xfrm>
            <a:off x="613410" y="4234815"/>
            <a:ext cx="3595370" cy="521970"/>
          </a:xfrm>
          <a:prstGeom prst="rect">
            <a:avLst/>
          </a:prstGeom>
          <a:noFill/>
        </p:spPr>
        <p:txBody>
          <a:bodyPr wrap="square" rtlCol="0" anchor="t">
            <a:noAutofit/>
          </a:bodyPr>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sym typeface="+mn-ea"/>
              </a:rPr>
              <a:t>②然后继续让交换</a:t>
            </a:r>
            <a:r>
              <a:rPr lang="zh-CN" altLang="en-US" sz="1400" b="1" dirty="0">
                <a:solidFill>
                  <a:srgbClr val="FF0000"/>
                </a:solidFill>
                <a:uFillTx/>
                <a:latin typeface="Times New Roman" panose="02020603050405020304" pitchFamily="18" charset="0"/>
                <a:cs typeface="Times New Roman" panose="02020603050405020304" pitchFamily="18" charset="0"/>
                <a:sym typeface="+mn-ea"/>
              </a:rPr>
              <a:t>的子节点重复①步骤，</a:t>
            </a:r>
            <a:endParaRPr lang="zh-CN" altLang="en-US" sz="1400" b="1" dirty="0">
              <a:solidFill>
                <a:srgbClr val="FF0000"/>
              </a:solidFill>
              <a:uFillTx/>
              <a:latin typeface="Times New Roman" panose="02020603050405020304" pitchFamily="18" charset="0"/>
              <a:cs typeface="Times New Roman" panose="02020603050405020304" pitchFamily="18" charset="0"/>
              <a:sym typeface="+mn-ea"/>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sym typeface="+mn-ea"/>
              </a:rPr>
              <a:t>也就是一个递归的</a:t>
            </a:r>
            <a:r>
              <a:rPr lang="zh-CN" altLang="en-US" sz="1400" b="1" dirty="0">
                <a:solidFill>
                  <a:srgbClr val="FF0000"/>
                </a:solidFill>
                <a:uFillTx/>
                <a:latin typeface="Times New Roman" panose="02020603050405020304" pitchFamily="18" charset="0"/>
                <a:cs typeface="Times New Roman" panose="02020603050405020304" pitchFamily="18" charset="0"/>
                <a:sym typeface="+mn-ea"/>
              </a:rPr>
              <a:t>过程。</a:t>
            </a:r>
            <a:endParaRPr lang="zh-CN" altLang="en-US" sz="1400" b="1" dirty="0">
              <a:solidFill>
                <a:srgbClr val="FF0000"/>
              </a:solidFill>
              <a:uFillTx/>
              <a:latin typeface="Times New Roman" panose="02020603050405020304" pitchFamily="18" charset="0"/>
              <a:cs typeface="Times New Roman" panose="02020603050405020304" pitchFamily="18" charset="0"/>
              <a:sym typeface="+mn-ea"/>
            </a:endParaRPr>
          </a:p>
        </p:txBody>
      </p:sp>
      <p:cxnSp>
        <p:nvCxnSpPr>
          <p:cNvPr id="76" name="直接箭头连接符 75"/>
          <p:cNvCxnSpPr/>
          <p:nvPr/>
        </p:nvCxnSpPr>
        <p:spPr>
          <a:xfrm>
            <a:off x="5579745" y="2924810"/>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7" name="文本框 76"/>
          <p:cNvSpPr txBox="1"/>
          <p:nvPr/>
        </p:nvSpPr>
        <p:spPr>
          <a:xfrm>
            <a:off x="5391150" y="272732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sp>
        <p:nvSpPr>
          <p:cNvPr id="78" name="文本框 77"/>
          <p:cNvSpPr txBox="1"/>
          <p:nvPr/>
        </p:nvSpPr>
        <p:spPr>
          <a:xfrm>
            <a:off x="683260" y="5373370"/>
            <a:ext cx="8096885" cy="560070"/>
          </a:xfrm>
          <a:prstGeom prst="rect">
            <a:avLst/>
          </a:prstGeom>
          <a:noFill/>
        </p:spPr>
        <p:txBody>
          <a:bodyPr wrap="square" rtlCol="0">
            <a:noAutofit/>
          </a:bodyPr>
          <a:p>
            <a:r>
              <a:rPr lang="zh-CN" altLang="en-US">
                <a:solidFill>
                  <a:srgbClr val="FF0000"/>
                </a:solidFill>
              </a:rPr>
              <a:t>时间复杂度分析：</a:t>
            </a:r>
            <a:endParaRPr lang="zh-CN" altLang="en-US">
              <a:solidFill>
                <a:srgbClr val="FF0000"/>
              </a:solidFill>
            </a:endParaRPr>
          </a:p>
          <a:p>
            <a:r>
              <a:rPr lang="en-US" altLang="zh-CN" sz="1400">
                <a:solidFill>
                  <a:srgbClr val="FF0000"/>
                </a:solidFill>
                <a:latin typeface="Times New Roman" panose="02020603050405020304" pitchFamily="18" charset="0"/>
                <a:cs typeface="Times New Roman" panose="02020603050405020304" pitchFamily="18" charset="0"/>
              </a:rPr>
              <a:t>T(n) = 0 </a:t>
            </a:r>
            <a:r>
              <a:rPr lang="en-US" altLang="en-US" sz="1400">
                <a:solidFill>
                  <a:srgbClr val="FF0000"/>
                </a:solidFill>
                <a:latin typeface="Times New Roman" panose="02020603050405020304" pitchFamily="18" charset="0"/>
                <a:cs typeface="Times New Roman" panose="02020603050405020304" pitchFamily="18" charset="0"/>
              </a:rPr>
              <a:t>×</a:t>
            </a:r>
            <a:r>
              <a:rPr lang="en-US" altLang="zh-CN" sz="1400">
                <a:solidFill>
                  <a:srgbClr val="FF0000"/>
                </a:solidFill>
                <a:latin typeface="Times New Roman" panose="02020603050405020304" pitchFamily="18" charset="0"/>
                <a:cs typeface="Times New Roman" panose="02020603050405020304" pitchFamily="18" charset="0"/>
              </a:rPr>
              <a:t> n/2 + 1 </a:t>
            </a:r>
            <a:r>
              <a:rPr lang="en-US" altLang="en-US" sz="1400">
                <a:solidFill>
                  <a:srgbClr val="FF0000"/>
                </a:solidFill>
                <a:latin typeface="Times New Roman" panose="02020603050405020304" pitchFamily="18" charset="0"/>
                <a:cs typeface="Times New Roman" panose="02020603050405020304" pitchFamily="18" charset="0"/>
              </a:rPr>
              <a:t>×</a:t>
            </a:r>
            <a:r>
              <a:rPr lang="en-US" altLang="zh-CN" sz="1400">
                <a:solidFill>
                  <a:srgbClr val="FF0000"/>
                </a:solidFill>
                <a:latin typeface="Times New Roman" panose="02020603050405020304" pitchFamily="18" charset="0"/>
                <a:cs typeface="Times New Roman" panose="02020603050405020304" pitchFamily="18" charset="0"/>
              </a:rPr>
              <a:t> n/4 + 2 </a:t>
            </a:r>
            <a:r>
              <a:rPr lang="en-US" altLang="en-US" sz="1400">
                <a:solidFill>
                  <a:srgbClr val="FF0000"/>
                </a:solidFill>
                <a:latin typeface="Times New Roman" panose="02020603050405020304" pitchFamily="18" charset="0"/>
                <a:cs typeface="Times New Roman" panose="02020603050405020304" pitchFamily="18" charset="0"/>
              </a:rPr>
              <a:t>×</a:t>
            </a:r>
            <a:r>
              <a:rPr lang="en-US" altLang="zh-CN" sz="1400">
                <a:solidFill>
                  <a:srgbClr val="FF0000"/>
                </a:solidFill>
                <a:latin typeface="Times New Roman" panose="02020603050405020304" pitchFamily="18" charset="0"/>
                <a:cs typeface="Times New Roman" panose="02020603050405020304" pitchFamily="18" charset="0"/>
              </a:rPr>
              <a:t> n/8 + ... + h </a:t>
            </a:r>
            <a:r>
              <a:rPr lang="en-US" altLang="en-US" sz="1400">
                <a:solidFill>
                  <a:srgbClr val="FF0000"/>
                </a:solidFill>
                <a:latin typeface="Times New Roman" panose="02020603050405020304" pitchFamily="18" charset="0"/>
                <a:cs typeface="Times New Roman" panose="02020603050405020304" pitchFamily="18" charset="0"/>
              </a:rPr>
              <a:t>×</a:t>
            </a:r>
            <a:r>
              <a:rPr lang="en-US" altLang="zh-CN" sz="1400">
                <a:solidFill>
                  <a:srgbClr val="FF0000"/>
                </a:solidFill>
                <a:latin typeface="Times New Roman" panose="02020603050405020304" pitchFamily="18" charset="0"/>
                <a:cs typeface="Times New Roman" panose="02020603050405020304" pitchFamily="18" charset="0"/>
              </a:rPr>
              <a:t> 1= n </a:t>
            </a:r>
            <a:r>
              <a:rPr lang="en-US" altLang="en-US" sz="1400">
                <a:solidFill>
                  <a:srgbClr val="FF0000"/>
                </a:solidFill>
                <a:latin typeface="Times New Roman" panose="02020603050405020304" pitchFamily="18" charset="0"/>
                <a:cs typeface="Times New Roman" panose="02020603050405020304" pitchFamily="18" charset="0"/>
              </a:rPr>
              <a:t>×</a:t>
            </a:r>
            <a:r>
              <a:rPr lang="en-US" altLang="zh-CN" sz="1400">
                <a:solidFill>
                  <a:srgbClr val="FF0000"/>
                </a:solidFill>
                <a:latin typeface="Times New Roman" panose="02020603050405020304" pitchFamily="18" charset="0"/>
                <a:cs typeface="Times New Roman" panose="02020603050405020304" pitchFamily="18" charset="0"/>
              </a:rPr>
              <a:t> (1/4 + 2/8 + 3/16 + ...)=O(n)</a:t>
            </a:r>
            <a:endParaRPr lang="en-US" altLang="zh-CN" sz="140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fill="hold"/>
                                        <p:tgtEl>
                                          <p:spTgt spid="53"/>
                                        </p:tgtEl>
                                        <p:attrNameLst>
                                          <p:attrName>ppt_x</p:attrName>
                                        </p:attrNameLst>
                                      </p:cBhvr>
                                      <p:tavLst>
                                        <p:tav tm="0">
                                          <p:val>
                                            <p:strVal val="0-#ppt_w/2"/>
                                          </p:val>
                                        </p:tav>
                                        <p:tav tm="100000">
                                          <p:val>
                                            <p:strVal val="#ppt_x"/>
                                          </p:val>
                                        </p:tav>
                                      </p:tavLst>
                                    </p:anim>
                                    <p:anim calcmode="lin" valueType="num">
                                      <p:cBhvr additive="base">
                                        <p:cTn id="12"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500"/>
                                        <p:tgtEl>
                                          <p:spTgt spid="52"/>
                                        </p:tgtEl>
                                        <p:attrNameLst>
                                          <p:attrName>ppt_x</p:attrName>
                                        </p:attrNameLst>
                                      </p:cBhvr>
                                      <p:tavLst>
                                        <p:tav tm="0">
                                          <p:val>
                                            <p:strVal val="ppt_x"/>
                                          </p:val>
                                        </p:tav>
                                        <p:tav tm="100000">
                                          <p:val>
                                            <p:strVal val="0-ppt_w/2"/>
                                          </p:val>
                                        </p:tav>
                                      </p:tavLst>
                                    </p:anim>
                                    <p:anim calcmode="lin" valueType="num">
                                      <p:cBhvr additive="base">
                                        <p:cTn id="17" dur="500"/>
                                        <p:tgtEl>
                                          <p:spTgt spid="52"/>
                                        </p:tgtEl>
                                        <p:attrNameLst>
                                          <p:attrName>ppt_y</p:attrName>
                                        </p:attrNameLst>
                                      </p:cBhvr>
                                      <p:tavLst>
                                        <p:tav tm="0">
                                          <p:val>
                                            <p:strVal val="ppt_y"/>
                                          </p:val>
                                        </p:tav>
                                        <p:tav tm="100000">
                                          <p:val>
                                            <p:strVal val="ppt_y"/>
                                          </p:val>
                                        </p:tav>
                                      </p:tavLst>
                                    </p:anim>
                                    <p:set>
                                      <p:cBhvr>
                                        <p:cTn id="18" dur="1" fill="hold">
                                          <p:stCondLst>
                                            <p:cond delay="499"/>
                                          </p:stCondLst>
                                        </p:cTn>
                                        <p:tgtEl>
                                          <p:spTgt spid="52"/>
                                        </p:tgtEl>
                                        <p:attrNameLst>
                                          <p:attrName>style.visibility</p:attrName>
                                        </p:attrNameLst>
                                      </p:cBhvr>
                                      <p:to>
                                        <p:strVal val="hidden"/>
                                      </p:to>
                                    </p:set>
                                  </p:childTnLst>
                                </p:cTn>
                              </p:par>
                              <p:par>
                                <p:cTn id="19" presetID="2" presetClass="exit" presetSubtype="8" fill="hold" grpId="2" nodeType="withEffect">
                                  <p:stCondLst>
                                    <p:cond delay="0"/>
                                  </p:stCondLst>
                                  <p:childTnLst>
                                    <p:anim calcmode="lin" valueType="num">
                                      <p:cBhvr additive="base">
                                        <p:cTn id="20" dur="500"/>
                                        <p:tgtEl>
                                          <p:spTgt spid="53"/>
                                        </p:tgtEl>
                                        <p:attrNameLst>
                                          <p:attrName>ppt_x</p:attrName>
                                        </p:attrNameLst>
                                      </p:cBhvr>
                                      <p:tavLst>
                                        <p:tav tm="0">
                                          <p:val>
                                            <p:strVal val="ppt_x"/>
                                          </p:val>
                                        </p:tav>
                                        <p:tav tm="100000">
                                          <p:val>
                                            <p:strVal val="0-ppt_w/2"/>
                                          </p:val>
                                        </p:tav>
                                      </p:tavLst>
                                    </p:anim>
                                    <p:anim calcmode="lin" valueType="num">
                                      <p:cBhvr additive="base">
                                        <p:cTn id="21" dur="500"/>
                                        <p:tgtEl>
                                          <p:spTgt spid="53"/>
                                        </p:tgtEl>
                                        <p:attrNameLst>
                                          <p:attrName>ppt_y</p:attrName>
                                        </p:attrNameLst>
                                      </p:cBhvr>
                                      <p:tavLst>
                                        <p:tav tm="0">
                                          <p:val>
                                            <p:strVal val="ppt_y"/>
                                          </p:val>
                                        </p:tav>
                                        <p:tav tm="100000">
                                          <p:val>
                                            <p:strVal val="ppt_y"/>
                                          </p:val>
                                        </p:tav>
                                      </p:tavLst>
                                    </p:anim>
                                    <p:set>
                                      <p:cBhvr>
                                        <p:cTn id="22" dur="1" fill="hold">
                                          <p:stCondLst>
                                            <p:cond delay="499"/>
                                          </p:stCondLst>
                                        </p:cTn>
                                        <p:tgtEl>
                                          <p:spTgt spid="5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0-#ppt_w/2"/>
                                          </p:val>
                                        </p:tav>
                                        <p:tav tm="100000">
                                          <p:val>
                                            <p:strVal val="#ppt_x"/>
                                          </p:val>
                                        </p:tav>
                                      </p:tavLst>
                                    </p:anim>
                                    <p:anim calcmode="lin" valueType="num">
                                      <p:cBhvr additive="base">
                                        <p:cTn id="28" dur="500" fill="hold"/>
                                        <p:tgtEl>
                                          <p:spTgt spid="2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0-#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8" fill="hold" nodeType="clickEffect">
                                  <p:stCondLst>
                                    <p:cond delay="0"/>
                                  </p:stCondLst>
                                  <p:childTnLst>
                                    <p:anim calcmode="lin" valueType="num">
                                      <p:cBhvr additive="base">
                                        <p:cTn id="36" dur="500"/>
                                        <p:tgtEl>
                                          <p:spTgt spid="20"/>
                                        </p:tgtEl>
                                        <p:attrNameLst>
                                          <p:attrName>ppt_x</p:attrName>
                                        </p:attrNameLst>
                                      </p:cBhvr>
                                      <p:tavLst>
                                        <p:tav tm="0">
                                          <p:val>
                                            <p:strVal val="ppt_x"/>
                                          </p:val>
                                        </p:tav>
                                        <p:tav tm="100000">
                                          <p:val>
                                            <p:strVal val="0-ppt_w/2"/>
                                          </p:val>
                                        </p:tav>
                                      </p:tavLst>
                                    </p:anim>
                                    <p:anim calcmode="lin" valueType="num">
                                      <p:cBhvr additive="base">
                                        <p:cTn id="37" dur="500"/>
                                        <p:tgtEl>
                                          <p:spTgt spid="20"/>
                                        </p:tgtEl>
                                        <p:attrNameLst>
                                          <p:attrName>ppt_y</p:attrName>
                                        </p:attrNameLst>
                                      </p:cBhvr>
                                      <p:tavLst>
                                        <p:tav tm="0">
                                          <p:val>
                                            <p:strVal val="ppt_y"/>
                                          </p:val>
                                        </p:tav>
                                        <p:tav tm="100000">
                                          <p:val>
                                            <p:strVal val="ppt_y"/>
                                          </p:val>
                                        </p:tav>
                                      </p:tavLst>
                                    </p:anim>
                                    <p:set>
                                      <p:cBhvr>
                                        <p:cTn id="38" dur="1" fill="hold">
                                          <p:stCondLst>
                                            <p:cond delay="499"/>
                                          </p:stCondLst>
                                        </p:cTn>
                                        <p:tgtEl>
                                          <p:spTgt spid="20"/>
                                        </p:tgtEl>
                                        <p:attrNameLst>
                                          <p:attrName>style.visibility</p:attrName>
                                        </p:attrNameLst>
                                      </p:cBhvr>
                                      <p:to>
                                        <p:strVal val="hidden"/>
                                      </p:to>
                                    </p:set>
                                  </p:childTnLst>
                                </p:cTn>
                              </p:par>
                              <p:par>
                                <p:cTn id="39" presetID="2" presetClass="exit" presetSubtype="8" fill="hold" grpId="2" nodeType="withEffect">
                                  <p:stCondLst>
                                    <p:cond delay="0"/>
                                  </p:stCondLst>
                                  <p:childTnLst>
                                    <p:anim calcmode="lin" valueType="num">
                                      <p:cBhvr additive="base">
                                        <p:cTn id="40" dur="500"/>
                                        <p:tgtEl>
                                          <p:spTgt spid="24"/>
                                        </p:tgtEl>
                                        <p:attrNameLst>
                                          <p:attrName>ppt_x</p:attrName>
                                        </p:attrNameLst>
                                      </p:cBhvr>
                                      <p:tavLst>
                                        <p:tav tm="0">
                                          <p:val>
                                            <p:strVal val="ppt_x"/>
                                          </p:val>
                                        </p:tav>
                                        <p:tav tm="100000">
                                          <p:val>
                                            <p:strVal val="0-ppt_w/2"/>
                                          </p:val>
                                        </p:tav>
                                      </p:tavLst>
                                    </p:anim>
                                    <p:anim calcmode="lin" valueType="num">
                                      <p:cBhvr additive="base">
                                        <p:cTn id="41" dur="500"/>
                                        <p:tgtEl>
                                          <p:spTgt spid="24"/>
                                        </p:tgtEl>
                                        <p:attrNameLst>
                                          <p:attrName>ppt_y</p:attrName>
                                        </p:attrNameLst>
                                      </p:cBhvr>
                                      <p:tavLst>
                                        <p:tav tm="0">
                                          <p:val>
                                            <p:strVal val="ppt_y"/>
                                          </p:val>
                                        </p:tav>
                                        <p:tav tm="100000">
                                          <p:val>
                                            <p:strVal val="ppt_y"/>
                                          </p:val>
                                        </p:tav>
                                      </p:tavLst>
                                    </p:anim>
                                    <p:set>
                                      <p:cBhvr>
                                        <p:cTn id="42" dur="1" fill="hold">
                                          <p:stCondLst>
                                            <p:cond delay="499"/>
                                          </p:stCondLst>
                                        </p:cTn>
                                        <p:tgtEl>
                                          <p:spTgt spid="2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0-#ppt_w/2"/>
                                          </p:val>
                                        </p:tav>
                                        <p:tav tm="100000">
                                          <p:val>
                                            <p:strVal val="#ppt_x"/>
                                          </p:val>
                                        </p:tav>
                                      </p:tavLst>
                                    </p:anim>
                                    <p:anim calcmode="lin" valueType="num">
                                      <p:cBhvr additive="base">
                                        <p:cTn id="48" dur="500" fill="hold"/>
                                        <p:tgtEl>
                                          <p:spTgt spid="2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fill="hold"/>
                                        <p:tgtEl>
                                          <p:spTgt spid="31"/>
                                        </p:tgtEl>
                                        <p:attrNameLst>
                                          <p:attrName>ppt_x</p:attrName>
                                        </p:attrNameLst>
                                      </p:cBhvr>
                                      <p:tavLst>
                                        <p:tav tm="0">
                                          <p:val>
                                            <p:strVal val="0-#ppt_w/2"/>
                                          </p:val>
                                        </p:tav>
                                        <p:tav tm="100000">
                                          <p:val>
                                            <p:strVal val="#ppt_x"/>
                                          </p:val>
                                        </p:tav>
                                      </p:tavLst>
                                    </p:anim>
                                    <p:anim calcmode="lin" valueType="num">
                                      <p:cBhvr additive="base">
                                        <p:cTn id="5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8" fill="hold" nodeType="clickEffect">
                                  <p:stCondLst>
                                    <p:cond delay="0"/>
                                  </p:stCondLst>
                                  <p:childTnLst>
                                    <p:anim calcmode="lin" valueType="num">
                                      <p:cBhvr additive="base">
                                        <p:cTn id="56" dur="500"/>
                                        <p:tgtEl>
                                          <p:spTgt spid="28"/>
                                        </p:tgtEl>
                                        <p:attrNameLst>
                                          <p:attrName>ppt_x</p:attrName>
                                        </p:attrNameLst>
                                      </p:cBhvr>
                                      <p:tavLst>
                                        <p:tav tm="0">
                                          <p:val>
                                            <p:strVal val="ppt_x"/>
                                          </p:val>
                                        </p:tav>
                                        <p:tav tm="100000">
                                          <p:val>
                                            <p:strVal val="0-ppt_w/2"/>
                                          </p:val>
                                        </p:tav>
                                      </p:tavLst>
                                    </p:anim>
                                    <p:anim calcmode="lin" valueType="num">
                                      <p:cBhvr additive="base">
                                        <p:cTn id="57" dur="500"/>
                                        <p:tgtEl>
                                          <p:spTgt spid="28"/>
                                        </p:tgtEl>
                                        <p:attrNameLst>
                                          <p:attrName>ppt_y</p:attrName>
                                        </p:attrNameLst>
                                      </p:cBhvr>
                                      <p:tavLst>
                                        <p:tav tm="0">
                                          <p:val>
                                            <p:strVal val="ppt_y"/>
                                          </p:val>
                                        </p:tav>
                                        <p:tav tm="100000">
                                          <p:val>
                                            <p:strVal val="ppt_y"/>
                                          </p:val>
                                        </p:tav>
                                      </p:tavLst>
                                    </p:anim>
                                    <p:set>
                                      <p:cBhvr>
                                        <p:cTn id="58" dur="1" fill="hold">
                                          <p:stCondLst>
                                            <p:cond delay="499"/>
                                          </p:stCondLst>
                                        </p:cTn>
                                        <p:tgtEl>
                                          <p:spTgt spid="28"/>
                                        </p:tgtEl>
                                        <p:attrNameLst>
                                          <p:attrName>style.visibility</p:attrName>
                                        </p:attrNameLst>
                                      </p:cBhvr>
                                      <p:to>
                                        <p:strVal val="hidden"/>
                                      </p:to>
                                    </p:set>
                                  </p:childTnLst>
                                </p:cTn>
                              </p:par>
                              <p:par>
                                <p:cTn id="59" presetID="2" presetClass="exit" presetSubtype="8" fill="hold" grpId="2" nodeType="withEffect">
                                  <p:stCondLst>
                                    <p:cond delay="0"/>
                                  </p:stCondLst>
                                  <p:childTnLst>
                                    <p:anim calcmode="lin" valueType="num">
                                      <p:cBhvr additive="base">
                                        <p:cTn id="60" dur="500"/>
                                        <p:tgtEl>
                                          <p:spTgt spid="31"/>
                                        </p:tgtEl>
                                        <p:attrNameLst>
                                          <p:attrName>ppt_x</p:attrName>
                                        </p:attrNameLst>
                                      </p:cBhvr>
                                      <p:tavLst>
                                        <p:tav tm="0">
                                          <p:val>
                                            <p:strVal val="ppt_x"/>
                                          </p:val>
                                        </p:tav>
                                        <p:tav tm="100000">
                                          <p:val>
                                            <p:strVal val="0-ppt_w/2"/>
                                          </p:val>
                                        </p:tav>
                                      </p:tavLst>
                                    </p:anim>
                                    <p:anim calcmode="lin" valueType="num">
                                      <p:cBhvr additive="base">
                                        <p:cTn id="61" dur="500"/>
                                        <p:tgtEl>
                                          <p:spTgt spid="31"/>
                                        </p:tgtEl>
                                        <p:attrNameLst>
                                          <p:attrName>ppt_y</p:attrName>
                                        </p:attrNameLst>
                                      </p:cBhvr>
                                      <p:tavLst>
                                        <p:tav tm="0">
                                          <p:val>
                                            <p:strVal val="ppt_y"/>
                                          </p:val>
                                        </p:tav>
                                        <p:tav tm="100000">
                                          <p:val>
                                            <p:strVal val="ppt_y"/>
                                          </p:val>
                                        </p:tav>
                                      </p:tavLst>
                                    </p:anim>
                                    <p:set>
                                      <p:cBhvr>
                                        <p:cTn id="62" dur="1" fill="hold">
                                          <p:stCondLst>
                                            <p:cond delay="499"/>
                                          </p:stCondLst>
                                        </p:cTn>
                                        <p:tgtEl>
                                          <p:spTgt spid="3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additive="base">
                                        <p:cTn id="67" dur="500" fill="hold"/>
                                        <p:tgtEl>
                                          <p:spTgt spid="34"/>
                                        </p:tgtEl>
                                        <p:attrNameLst>
                                          <p:attrName>ppt_x</p:attrName>
                                        </p:attrNameLst>
                                      </p:cBhvr>
                                      <p:tavLst>
                                        <p:tav tm="0">
                                          <p:val>
                                            <p:strVal val="0-#ppt_w/2"/>
                                          </p:val>
                                        </p:tav>
                                        <p:tav tm="100000">
                                          <p:val>
                                            <p:strVal val="#ppt_x"/>
                                          </p:val>
                                        </p:tav>
                                      </p:tavLst>
                                    </p:anim>
                                    <p:anim calcmode="lin" valueType="num">
                                      <p:cBhvr additive="base">
                                        <p:cTn id="68" dur="500" fill="hold"/>
                                        <p:tgtEl>
                                          <p:spTgt spid="34"/>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0-#ppt_w/2"/>
                                          </p:val>
                                        </p:tav>
                                        <p:tav tm="100000">
                                          <p:val>
                                            <p:strVal val="#ppt_x"/>
                                          </p:val>
                                        </p:tav>
                                      </p:tavLst>
                                    </p:anim>
                                    <p:anim calcmode="lin" valueType="num">
                                      <p:cBhvr additive="base">
                                        <p:cTn id="72"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xit" presetSubtype="8" fill="hold" nodeType="clickEffect">
                                  <p:stCondLst>
                                    <p:cond delay="0"/>
                                  </p:stCondLst>
                                  <p:childTnLst>
                                    <p:anim calcmode="lin" valueType="num">
                                      <p:cBhvr additive="base">
                                        <p:cTn id="76" dur="500"/>
                                        <p:tgtEl>
                                          <p:spTgt spid="34"/>
                                        </p:tgtEl>
                                        <p:attrNameLst>
                                          <p:attrName>ppt_x</p:attrName>
                                        </p:attrNameLst>
                                      </p:cBhvr>
                                      <p:tavLst>
                                        <p:tav tm="0">
                                          <p:val>
                                            <p:strVal val="ppt_x"/>
                                          </p:val>
                                        </p:tav>
                                        <p:tav tm="100000">
                                          <p:val>
                                            <p:strVal val="0-ppt_w/2"/>
                                          </p:val>
                                        </p:tav>
                                      </p:tavLst>
                                    </p:anim>
                                    <p:anim calcmode="lin" valueType="num">
                                      <p:cBhvr additive="base">
                                        <p:cTn id="77" dur="500"/>
                                        <p:tgtEl>
                                          <p:spTgt spid="34"/>
                                        </p:tgtEl>
                                        <p:attrNameLst>
                                          <p:attrName>ppt_y</p:attrName>
                                        </p:attrNameLst>
                                      </p:cBhvr>
                                      <p:tavLst>
                                        <p:tav tm="0">
                                          <p:val>
                                            <p:strVal val="ppt_y"/>
                                          </p:val>
                                        </p:tav>
                                        <p:tav tm="100000">
                                          <p:val>
                                            <p:strVal val="ppt_y"/>
                                          </p:val>
                                        </p:tav>
                                      </p:tavLst>
                                    </p:anim>
                                    <p:set>
                                      <p:cBhvr>
                                        <p:cTn id="78" dur="1" fill="hold">
                                          <p:stCondLst>
                                            <p:cond delay="499"/>
                                          </p:stCondLst>
                                        </p:cTn>
                                        <p:tgtEl>
                                          <p:spTgt spid="34"/>
                                        </p:tgtEl>
                                        <p:attrNameLst>
                                          <p:attrName>style.visibility</p:attrName>
                                        </p:attrNameLst>
                                      </p:cBhvr>
                                      <p:to>
                                        <p:strVal val="hidden"/>
                                      </p:to>
                                    </p:set>
                                  </p:childTnLst>
                                </p:cTn>
                              </p:par>
                              <p:par>
                                <p:cTn id="79" presetID="2" presetClass="exit" presetSubtype="8" fill="hold" grpId="2" nodeType="withEffect">
                                  <p:stCondLst>
                                    <p:cond delay="0"/>
                                  </p:stCondLst>
                                  <p:childTnLst>
                                    <p:anim calcmode="lin" valueType="num">
                                      <p:cBhvr additive="base">
                                        <p:cTn id="80" dur="500"/>
                                        <p:tgtEl>
                                          <p:spTgt spid="37"/>
                                        </p:tgtEl>
                                        <p:attrNameLst>
                                          <p:attrName>ppt_x</p:attrName>
                                        </p:attrNameLst>
                                      </p:cBhvr>
                                      <p:tavLst>
                                        <p:tav tm="0">
                                          <p:val>
                                            <p:strVal val="ppt_x"/>
                                          </p:val>
                                        </p:tav>
                                        <p:tav tm="100000">
                                          <p:val>
                                            <p:strVal val="0-ppt_w/2"/>
                                          </p:val>
                                        </p:tav>
                                      </p:tavLst>
                                    </p:anim>
                                    <p:anim calcmode="lin" valueType="num">
                                      <p:cBhvr additive="base">
                                        <p:cTn id="81" dur="500"/>
                                        <p:tgtEl>
                                          <p:spTgt spid="37"/>
                                        </p:tgtEl>
                                        <p:attrNameLst>
                                          <p:attrName>ppt_y</p:attrName>
                                        </p:attrNameLst>
                                      </p:cBhvr>
                                      <p:tavLst>
                                        <p:tav tm="0">
                                          <p:val>
                                            <p:strVal val="ppt_y"/>
                                          </p:val>
                                        </p:tav>
                                        <p:tav tm="100000">
                                          <p:val>
                                            <p:strVal val="ppt_y"/>
                                          </p:val>
                                        </p:tav>
                                      </p:tavLst>
                                    </p:anim>
                                    <p:set>
                                      <p:cBhvr>
                                        <p:cTn id="82" dur="1" fill="hold">
                                          <p:stCondLst>
                                            <p:cond delay="499"/>
                                          </p:stCondLst>
                                        </p:cTn>
                                        <p:tgtEl>
                                          <p:spTgt spid="3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nodeType="click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0-#ppt_w/2"/>
                                          </p:val>
                                        </p:tav>
                                        <p:tav tm="100000">
                                          <p:val>
                                            <p:strVal val="#ppt_x"/>
                                          </p:val>
                                        </p:tav>
                                      </p:tavLst>
                                    </p:anim>
                                    <p:anim calcmode="lin" valueType="num">
                                      <p:cBhvr additive="base">
                                        <p:cTn id="88" dur="500" fill="hold"/>
                                        <p:tgtEl>
                                          <p:spTgt spid="40"/>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anim calcmode="lin" valueType="num">
                                      <p:cBhvr additive="base">
                                        <p:cTn id="91" dur="500" fill="hold"/>
                                        <p:tgtEl>
                                          <p:spTgt spid="46"/>
                                        </p:tgtEl>
                                        <p:attrNameLst>
                                          <p:attrName>ppt_x</p:attrName>
                                        </p:attrNameLst>
                                      </p:cBhvr>
                                      <p:tavLst>
                                        <p:tav tm="0">
                                          <p:val>
                                            <p:strVal val="0-#ppt_w/2"/>
                                          </p:val>
                                        </p:tav>
                                        <p:tav tm="100000">
                                          <p:val>
                                            <p:strVal val="#ppt_x"/>
                                          </p:val>
                                        </p:tav>
                                      </p:tavLst>
                                    </p:anim>
                                    <p:anim calcmode="lin" valueType="num">
                                      <p:cBhvr additive="base">
                                        <p:cTn id="92"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xit" presetSubtype="8" fill="hold" nodeType="clickEffect">
                                  <p:stCondLst>
                                    <p:cond delay="0"/>
                                  </p:stCondLst>
                                  <p:childTnLst>
                                    <p:anim calcmode="lin" valueType="num">
                                      <p:cBhvr additive="base">
                                        <p:cTn id="96" dur="500"/>
                                        <p:tgtEl>
                                          <p:spTgt spid="40"/>
                                        </p:tgtEl>
                                        <p:attrNameLst>
                                          <p:attrName>ppt_x</p:attrName>
                                        </p:attrNameLst>
                                      </p:cBhvr>
                                      <p:tavLst>
                                        <p:tav tm="0">
                                          <p:val>
                                            <p:strVal val="ppt_x"/>
                                          </p:val>
                                        </p:tav>
                                        <p:tav tm="100000">
                                          <p:val>
                                            <p:strVal val="0-ppt_w/2"/>
                                          </p:val>
                                        </p:tav>
                                      </p:tavLst>
                                    </p:anim>
                                    <p:anim calcmode="lin" valueType="num">
                                      <p:cBhvr additive="base">
                                        <p:cTn id="97" dur="500"/>
                                        <p:tgtEl>
                                          <p:spTgt spid="40"/>
                                        </p:tgtEl>
                                        <p:attrNameLst>
                                          <p:attrName>ppt_y</p:attrName>
                                        </p:attrNameLst>
                                      </p:cBhvr>
                                      <p:tavLst>
                                        <p:tav tm="0">
                                          <p:val>
                                            <p:strVal val="ppt_y"/>
                                          </p:val>
                                        </p:tav>
                                        <p:tav tm="100000">
                                          <p:val>
                                            <p:strVal val="ppt_y"/>
                                          </p:val>
                                        </p:tav>
                                      </p:tavLst>
                                    </p:anim>
                                    <p:set>
                                      <p:cBhvr>
                                        <p:cTn id="98" dur="1" fill="hold">
                                          <p:stCondLst>
                                            <p:cond delay="499"/>
                                          </p:stCondLst>
                                        </p:cTn>
                                        <p:tgtEl>
                                          <p:spTgt spid="40"/>
                                        </p:tgtEl>
                                        <p:attrNameLst>
                                          <p:attrName>style.visibility</p:attrName>
                                        </p:attrNameLst>
                                      </p:cBhvr>
                                      <p:to>
                                        <p:strVal val="hidden"/>
                                      </p:to>
                                    </p:set>
                                  </p:childTnLst>
                                </p:cTn>
                              </p:par>
                              <p:par>
                                <p:cTn id="99" presetID="2" presetClass="exit" presetSubtype="8" fill="hold" grpId="2" nodeType="withEffect">
                                  <p:stCondLst>
                                    <p:cond delay="0"/>
                                  </p:stCondLst>
                                  <p:childTnLst>
                                    <p:anim calcmode="lin" valueType="num">
                                      <p:cBhvr additive="base">
                                        <p:cTn id="100" dur="500"/>
                                        <p:tgtEl>
                                          <p:spTgt spid="46"/>
                                        </p:tgtEl>
                                        <p:attrNameLst>
                                          <p:attrName>ppt_x</p:attrName>
                                        </p:attrNameLst>
                                      </p:cBhvr>
                                      <p:tavLst>
                                        <p:tav tm="0">
                                          <p:val>
                                            <p:strVal val="ppt_x"/>
                                          </p:val>
                                        </p:tav>
                                        <p:tav tm="100000">
                                          <p:val>
                                            <p:strVal val="0-ppt_w/2"/>
                                          </p:val>
                                        </p:tav>
                                      </p:tavLst>
                                    </p:anim>
                                    <p:anim calcmode="lin" valueType="num">
                                      <p:cBhvr additive="base">
                                        <p:cTn id="101" dur="500"/>
                                        <p:tgtEl>
                                          <p:spTgt spid="46"/>
                                        </p:tgtEl>
                                        <p:attrNameLst>
                                          <p:attrName>ppt_y</p:attrName>
                                        </p:attrNameLst>
                                      </p:cBhvr>
                                      <p:tavLst>
                                        <p:tav tm="0">
                                          <p:val>
                                            <p:strVal val="ppt_y"/>
                                          </p:val>
                                        </p:tav>
                                        <p:tav tm="100000">
                                          <p:val>
                                            <p:strVal val="ppt_y"/>
                                          </p:val>
                                        </p:tav>
                                      </p:tavLst>
                                    </p:anim>
                                    <p:set>
                                      <p:cBhvr>
                                        <p:cTn id="102" dur="1" fill="hold">
                                          <p:stCondLst>
                                            <p:cond delay="499"/>
                                          </p:stCondLst>
                                        </p:cTn>
                                        <p:tgtEl>
                                          <p:spTgt spid="46"/>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nodeType="clickEffect">
                                  <p:stCondLst>
                                    <p:cond delay="0"/>
                                  </p:stCondLst>
                                  <p:childTnLst>
                                    <p:set>
                                      <p:cBhvr>
                                        <p:cTn id="106" dur="1" fill="hold">
                                          <p:stCondLst>
                                            <p:cond delay="0"/>
                                          </p:stCondLst>
                                        </p:cTn>
                                        <p:tgtEl>
                                          <p:spTgt spid="49"/>
                                        </p:tgtEl>
                                        <p:attrNameLst>
                                          <p:attrName>style.visibility</p:attrName>
                                        </p:attrNameLst>
                                      </p:cBhvr>
                                      <p:to>
                                        <p:strVal val="visible"/>
                                      </p:to>
                                    </p:set>
                                    <p:anim calcmode="lin" valueType="num">
                                      <p:cBhvr additive="base">
                                        <p:cTn id="107" dur="500" fill="hold"/>
                                        <p:tgtEl>
                                          <p:spTgt spid="49"/>
                                        </p:tgtEl>
                                        <p:attrNameLst>
                                          <p:attrName>ppt_x</p:attrName>
                                        </p:attrNameLst>
                                      </p:cBhvr>
                                      <p:tavLst>
                                        <p:tav tm="0">
                                          <p:val>
                                            <p:strVal val="0-#ppt_w/2"/>
                                          </p:val>
                                        </p:tav>
                                        <p:tav tm="100000">
                                          <p:val>
                                            <p:strVal val="#ppt_x"/>
                                          </p:val>
                                        </p:tav>
                                      </p:tavLst>
                                    </p:anim>
                                    <p:anim calcmode="lin" valueType="num">
                                      <p:cBhvr additive="base">
                                        <p:cTn id="108" dur="500" fill="hold"/>
                                        <p:tgtEl>
                                          <p:spTgt spid="49"/>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500" fill="hold"/>
                                        <p:tgtEl>
                                          <p:spTgt spid="50"/>
                                        </p:tgtEl>
                                        <p:attrNameLst>
                                          <p:attrName>ppt_x</p:attrName>
                                        </p:attrNameLst>
                                      </p:cBhvr>
                                      <p:tavLst>
                                        <p:tav tm="0">
                                          <p:val>
                                            <p:strVal val="0-#ppt_w/2"/>
                                          </p:val>
                                        </p:tav>
                                        <p:tav tm="100000">
                                          <p:val>
                                            <p:strVal val="#ppt_x"/>
                                          </p:val>
                                        </p:tav>
                                      </p:tavLst>
                                    </p:anim>
                                    <p:anim calcmode="lin" valueType="num">
                                      <p:cBhvr additive="base">
                                        <p:cTn id="112"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xit" presetSubtype="8" fill="hold" nodeType="clickEffect">
                                  <p:stCondLst>
                                    <p:cond delay="0"/>
                                  </p:stCondLst>
                                  <p:childTnLst>
                                    <p:anim calcmode="lin" valueType="num">
                                      <p:cBhvr additive="base">
                                        <p:cTn id="116" dur="500"/>
                                        <p:tgtEl>
                                          <p:spTgt spid="49"/>
                                        </p:tgtEl>
                                        <p:attrNameLst>
                                          <p:attrName>ppt_x</p:attrName>
                                        </p:attrNameLst>
                                      </p:cBhvr>
                                      <p:tavLst>
                                        <p:tav tm="0">
                                          <p:val>
                                            <p:strVal val="ppt_x"/>
                                          </p:val>
                                        </p:tav>
                                        <p:tav tm="100000">
                                          <p:val>
                                            <p:strVal val="0-ppt_w/2"/>
                                          </p:val>
                                        </p:tav>
                                      </p:tavLst>
                                    </p:anim>
                                    <p:anim calcmode="lin" valueType="num">
                                      <p:cBhvr additive="base">
                                        <p:cTn id="117" dur="500"/>
                                        <p:tgtEl>
                                          <p:spTgt spid="49"/>
                                        </p:tgtEl>
                                        <p:attrNameLst>
                                          <p:attrName>ppt_y</p:attrName>
                                        </p:attrNameLst>
                                      </p:cBhvr>
                                      <p:tavLst>
                                        <p:tav tm="0">
                                          <p:val>
                                            <p:strVal val="ppt_y"/>
                                          </p:val>
                                        </p:tav>
                                        <p:tav tm="100000">
                                          <p:val>
                                            <p:strVal val="ppt_y"/>
                                          </p:val>
                                        </p:tav>
                                      </p:tavLst>
                                    </p:anim>
                                    <p:set>
                                      <p:cBhvr>
                                        <p:cTn id="118" dur="1" fill="hold">
                                          <p:stCondLst>
                                            <p:cond delay="499"/>
                                          </p:stCondLst>
                                        </p:cTn>
                                        <p:tgtEl>
                                          <p:spTgt spid="49"/>
                                        </p:tgtEl>
                                        <p:attrNameLst>
                                          <p:attrName>style.visibility</p:attrName>
                                        </p:attrNameLst>
                                      </p:cBhvr>
                                      <p:to>
                                        <p:strVal val="hidden"/>
                                      </p:to>
                                    </p:set>
                                  </p:childTnLst>
                                </p:cTn>
                              </p:par>
                              <p:par>
                                <p:cTn id="119" presetID="2" presetClass="exit" presetSubtype="8" fill="hold" grpId="2" nodeType="withEffect">
                                  <p:stCondLst>
                                    <p:cond delay="0"/>
                                  </p:stCondLst>
                                  <p:childTnLst>
                                    <p:anim calcmode="lin" valueType="num">
                                      <p:cBhvr additive="base">
                                        <p:cTn id="120" dur="500"/>
                                        <p:tgtEl>
                                          <p:spTgt spid="50"/>
                                        </p:tgtEl>
                                        <p:attrNameLst>
                                          <p:attrName>ppt_x</p:attrName>
                                        </p:attrNameLst>
                                      </p:cBhvr>
                                      <p:tavLst>
                                        <p:tav tm="0">
                                          <p:val>
                                            <p:strVal val="ppt_x"/>
                                          </p:val>
                                        </p:tav>
                                        <p:tav tm="100000">
                                          <p:val>
                                            <p:strVal val="0-ppt_w/2"/>
                                          </p:val>
                                        </p:tav>
                                      </p:tavLst>
                                    </p:anim>
                                    <p:anim calcmode="lin" valueType="num">
                                      <p:cBhvr additive="base">
                                        <p:cTn id="121" dur="500"/>
                                        <p:tgtEl>
                                          <p:spTgt spid="50"/>
                                        </p:tgtEl>
                                        <p:attrNameLst>
                                          <p:attrName>ppt_y</p:attrName>
                                        </p:attrNameLst>
                                      </p:cBhvr>
                                      <p:tavLst>
                                        <p:tav tm="0">
                                          <p:val>
                                            <p:strVal val="ppt_y"/>
                                          </p:val>
                                        </p:tav>
                                        <p:tav tm="100000">
                                          <p:val>
                                            <p:strVal val="ppt_y"/>
                                          </p:val>
                                        </p:tav>
                                      </p:tavLst>
                                    </p:anim>
                                    <p:set>
                                      <p:cBhvr>
                                        <p:cTn id="122" dur="1" fill="hold">
                                          <p:stCondLst>
                                            <p:cond delay="499"/>
                                          </p:stCondLst>
                                        </p:cTn>
                                        <p:tgtEl>
                                          <p:spTgt spid="50"/>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51"/>
                                        </p:tgtEl>
                                        <p:attrNameLst>
                                          <p:attrName>style.visibility</p:attrName>
                                        </p:attrNameLst>
                                      </p:cBhvr>
                                      <p:to>
                                        <p:strVal val="visible"/>
                                      </p:to>
                                    </p:set>
                                    <p:anim calcmode="lin" valueType="num">
                                      <p:cBhvr additive="base">
                                        <p:cTn id="127" dur="500" fill="hold"/>
                                        <p:tgtEl>
                                          <p:spTgt spid="51"/>
                                        </p:tgtEl>
                                        <p:attrNameLst>
                                          <p:attrName>ppt_x</p:attrName>
                                        </p:attrNameLst>
                                      </p:cBhvr>
                                      <p:tavLst>
                                        <p:tav tm="0">
                                          <p:val>
                                            <p:strVal val="0-#ppt_w/2"/>
                                          </p:val>
                                        </p:tav>
                                        <p:tav tm="100000">
                                          <p:val>
                                            <p:strVal val="#ppt_x"/>
                                          </p:val>
                                        </p:tav>
                                      </p:tavLst>
                                    </p:anim>
                                    <p:anim calcmode="lin" valueType="num">
                                      <p:cBhvr additive="base">
                                        <p:cTn id="128" dur="500" fill="hold"/>
                                        <p:tgtEl>
                                          <p:spTgt spid="51"/>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72"/>
                                        </p:tgtEl>
                                        <p:attrNameLst>
                                          <p:attrName>style.visibility</p:attrName>
                                        </p:attrNameLst>
                                      </p:cBhvr>
                                      <p:to>
                                        <p:strVal val="visible"/>
                                      </p:to>
                                    </p:set>
                                    <p:anim calcmode="lin" valueType="num">
                                      <p:cBhvr additive="base">
                                        <p:cTn id="131" dur="500" fill="hold"/>
                                        <p:tgtEl>
                                          <p:spTgt spid="72"/>
                                        </p:tgtEl>
                                        <p:attrNameLst>
                                          <p:attrName>ppt_x</p:attrName>
                                        </p:attrNameLst>
                                      </p:cBhvr>
                                      <p:tavLst>
                                        <p:tav tm="0">
                                          <p:val>
                                            <p:strVal val="0-#ppt_w/2"/>
                                          </p:val>
                                        </p:tav>
                                        <p:tav tm="100000">
                                          <p:val>
                                            <p:strVal val="#ppt_x"/>
                                          </p:val>
                                        </p:tav>
                                      </p:tavLst>
                                    </p:anim>
                                    <p:anim calcmode="lin" valueType="num">
                                      <p:cBhvr additive="base">
                                        <p:cTn id="132"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xit" presetSubtype="8" fill="hold" nodeType="clickEffect">
                                  <p:stCondLst>
                                    <p:cond delay="0"/>
                                  </p:stCondLst>
                                  <p:childTnLst>
                                    <p:anim calcmode="lin" valueType="num">
                                      <p:cBhvr additive="base">
                                        <p:cTn id="136" dur="500"/>
                                        <p:tgtEl>
                                          <p:spTgt spid="51"/>
                                        </p:tgtEl>
                                        <p:attrNameLst>
                                          <p:attrName>ppt_x</p:attrName>
                                        </p:attrNameLst>
                                      </p:cBhvr>
                                      <p:tavLst>
                                        <p:tav tm="0">
                                          <p:val>
                                            <p:strVal val="ppt_x"/>
                                          </p:val>
                                        </p:tav>
                                        <p:tav tm="100000">
                                          <p:val>
                                            <p:strVal val="0-ppt_w/2"/>
                                          </p:val>
                                        </p:tav>
                                      </p:tavLst>
                                    </p:anim>
                                    <p:anim calcmode="lin" valueType="num">
                                      <p:cBhvr additive="base">
                                        <p:cTn id="137" dur="500"/>
                                        <p:tgtEl>
                                          <p:spTgt spid="51"/>
                                        </p:tgtEl>
                                        <p:attrNameLst>
                                          <p:attrName>ppt_y</p:attrName>
                                        </p:attrNameLst>
                                      </p:cBhvr>
                                      <p:tavLst>
                                        <p:tav tm="0">
                                          <p:val>
                                            <p:strVal val="ppt_y"/>
                                          </p:val>
                                        </p:tav>
                                        <p:tav tm="100000">
                                          <p:val>
                                            <p:strVal val="ppt_y"/>
                                          </p:val>
                                        </p:tav>
                                      </p:tavLst>
                                    </p:anim>
                                    <p:set>
                                      <p:cBhvr>
                                        <p:cTn id="138" dur="1" fill="hold">
                                          <p:stCondLst>
                                            <p:cond delay="499"/>
                                          </p:stCondLst>
                                        </p:cTn>
                                        <p:tgtEl>
                                          <p:spTgt spid="51"/>
                                        </p:tgtEl>
                                        <p:attrNameLst>
                                          <p:attrName>style.visibility</p:attrName>
                                        </p:attrNameLst>
                                      </p:cBhvr>
                                      <p:to>
                                        <p:strVal val="hidden"/>
                                      </p:to>
                                    </p:set>
                                  </p:childTnLst>
                                </p:cTn>
                              </p:par>
                              <p:par>
                                <p:cTn id="139" presetID="2" presetClass="exit" presetSubtype="8" fill="hold" grpId="2" nodeType="withEffect">
                                  <p:stCondLst>
                                    <p:cond delay="0"/>
                                  </p:stCondLst>
                                  <p:childTnLst>
                                    <p:anim calcmode="lin" valueType="num">
                                      <p:cBhvr additive="base">
                                        <p:cTn id="140" dur="500"/>
                                        <p:tgtEl>
                                          <p:spTgt spid="72"/>
                                        </p:tgtEl>
                                        <p:attrNameLst>
                                          <p:attrName>ppt_x</p:attrName>
                                        </p:attrNameLst>
                                      </p:cBhvr>
                                      <p:tavLst>
                                        <p:tav tm="0">
                                          <p:val>
                                            <p:strVal val="ppt_x"/>
                                          </p:val>
                                        </p:tav>
                                        <p:tav tm="100000">
                                          <p:val>
                                            <p:strVal val="0-ppt_w/2"/>
                                          </p:val>
                                        </p:tav>
                                      </p:tavLst>
                                    </p:anim>
                                    <p:anim calcmode="lin" valueType="num">
                                      <p:cBhvr additive="base">
                                        <p:cTn id="141" dur="500"/>
                                        <p:tgtEl>
                                          <p:spTgt spid="72"/>
                                        </p:tgtEl>
                                        <p:attrNameLst>
                                          <p:attrName>ppt_y</p:attrName>
                                        </p:attrNameLst>
                                      </p:cBhvr>
                                      <p:tavLst>
                                        <p:tav tm="0">
                                          <p:val>
                                            <p:strVal val="ppt_y"/>
                                          </p:val>
                                        </p:tav>
                                        <p:tav tm="100000">
                                          <p:val>
                                            <p:strVal val="ppt_y"/>
                                          </p:val>
                                        </p:tav>
                                      </p:tavLst>
                                    </p:anim>
                                    <p:set>
                                      <p:cBhvr>
                                        <p:cTn id="142" dur="1" fill="hold">
                                          <p:stCondLst>
                                            <p:cond delay="499"/>
                                          </p:stCondLst>
                                        </p:cTn>
                                        <p:tgtEl>
                                          <p:spTgt spid="72"/>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 presetClass="entr" presetSubtype="8" fill="hold" nodeType="clickEffect">
                                  <p:stCondLst>
                                    <p:cond delay="0"/>
                                  </p:stCondLst>
                                  <p:childTnLst>
                                    <p:set>
                                      <p:cBhvr>
                                        <p:cTn id="146" dur="1" fill="hold">
                                          <p:stCondLst>
                                            <p:cond delay="0"/>
                                          </p:stCondLst>
                                        </p:cTn>
                                        <p:tgtEl>
                                          <p:spTgt spid="73"/>
                                        </p:tgtEl>
                                        <p:attrNameLst>
                                          <p:attrName>style.visibility</p:attrName>
                                        </p:attrNameLst>
                                      </p:cBhvr>
                                      <p:to>
                                        <p:strVal val="visible"/>
                                      </p:to>
                                    </p:set>
                                    <p:anim calcmode="lin" valueType="num">
                                      <p:cBhvr additive="base">
                                        <p:cTn id="147" dur="500" fill="hold"/>
                                        <p:tgtEl>
                                          <p:spTgt spid="73"/>
                                        </p:tgtEl>
                                        <p:attrNameLst>
                                          <p:attrName>ppt_x</p:attrName>
                                        </p:attrNameLst>
                                      </p:cBhvr>
                                      <p:tavLst>
                                        <p:tav tm="0">
                                          <p:val>
                                            <p:strVal val="0-#ppt_w/2"/>
                                          </p:val>
                                        </p:tav>
                                        <p:tav tm="100000">
                                          <p:val>
                                            <p:strVal val="#ppt_x"/>
                                          </p:val>
                                        </p:tav>
                                      </p:tavLst>
                                    </p:anim>
                                    <p:anim calcmode="lin" valueType="num">
                                      <p:cBhvr additive="base">
                                        <p:cTn id="148" dur="500" fill="hold"/>
                                        <p:tgtEl>
                                          <p:spTgt spid="73"/>
                                        </p:tgtEl>
                                        <p:attrNameLst>
                                          <p:attrName>ppt_y</p:attrName>
                                        </p:attrNameLst>
                                      </p:cBhvr>
                                      <p:tavLst>
                                        <p:tav tm="0">
                                          <p:val>
                                            <p:strVal val="#ppt_y"/>
                                          </p:val>
                                        </p:tav>
                                        <p:tav tm="100000">
                                          <p:val>
                                            <p:strVal val="#ppt_y"/>
                                          </p:val>
                                        </p:tav>
                                      </p:tavLst>
                                    </p:anim>
                                  </p:childTnLst>
                                </p:cTn>
                              </p:par>
                              <p:par>
                                <p:cTn id="149" presetID="2" presetClass="entr" presetSubtype="8" fill="hold" grpId="0" nodeType="withEffect">
                                  <p:stCondLst>
                                    <p:cond delay="0"/>
                                  </p:stCondLst>
                                  <p:childTnLst>
                                    <p:set>
                                      <p:cBhvr>
                                        <p:cTn id="150" dur="1" fill="hold">
                                          <p:stCondLst>
                                            <p:cond delay="0"/>
                                          </p:stCondLst>
                                        </p:cTn>
                                        <p:tgtEl>
                                          <p:spTgt spid="74"/>
                                        </p:tgtEl>
                                        <p:attrNameLst>
                                          <p:attrName>style.visibility</p:attrName>
                                        </p:attrNameLst>
                                      </p:cBhvr>
                                      <p:to>
                                        <p:strVal val="visible"/>
                                      </p:to>
                                    </p:set>
                                    <p:anim calcmode="lin" valueType="num">
                                      <p:cBhvr additive="base">
                                        <p:cTn id="151" dur="500" fill="hold"/>
                                        <p:tgtEl>
                                          <p:spTgt spid="74"/>
                                        </p:tgtEl>
                                        <p:attrNameLst>
                                          <p:attrName>ppt_x</p:attrName>
                                        </p:attrNameLst>
                                      </p:cBhvr>
                                      <p:tavLst>
                                        <p:tav tm="0">
                                          <p:val>
                                            <p:strVal val="0-#ppt_w/2"/>
                                          </p:val>
                                        </p:tav>
                                        <p:tav tm="100000">
                                          <p:val>
                                            <p:strVal val="#ppt_x"/>
                                          </p:val>
                                        </p:tav>
                                      </p:tavLst>
                                    </p:anim>
                                    <p:anim calcmode="lin" valueType="num">
                                      <p:cBhvr additive="base">
                                        <p:cTn id="152"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0" presetClass="path" presetSubtype="0" accel="50000" decel="50000" fill="hold" nodeType="clickEffect">
                                  <p:stCondLst>
                                    <p:cond delay="0"/>
                                  </p:stCondLst>
                                  <p:childTnLst>
                                    <p:animMotion origin="layout" path="M 0 0 L -0.0572917 0.0987963 " pathEditMode="relative" rAng="0" ptsTypes="">
                                      <p:cBhvr>
                                        <p:cTn id="156" dur="2000" fill="hold"/>
                                        <p:tgtEl>
                                          <p:spTgt spid="3"/>
                                        </p:tgtEl>
                                        <p:attrNameLst>
                                          <p:attrName>ppt_x</p:attrName>
                                          <p:attrName>ppt_y</p:attrName>
                                        </p:attrNameLst>
                                      </p:cBhvr>
                                      <p:rCtr x="-27" y="47"/>
                                    </p:animMotion>
                                  </p:childTnLst>
                                </p:cTn>
                              </p:par>
                              <p:par>
                                <p:cTn id="157" presetID="0" presetClass="path" presetSubtype="0" accel="50000" decel="50000" fill="hold" nodeType="withEffect">
                                  <p:stCondLst>
                                    <p:cond delay="0"/>
                                  </p:stCondLst>
                                  <p:childTnLst>
                                    <p:animMotion origin="layout" path="M 0.00229167 -0.0037037 L 0.0567361 -0.0961111 " pathEditMode="relative" rAng="0" ptsTypes="">
                                      <p:cBhvr>
                                        <p:cTn id="158" dur="2000" fill="hold"/>
                                        <p:tgtEl>
                                          <p:spTgt spid="10"/>
                                        </p:tgtEl>
                                        <p:attrNameLst>
                                          <p:attrName>ppt_x</p:attrName>
                                          <p:attrName>ppt_y</p:attrName>
                                        </p:attrNameLst>
                                      </p:cBhvr>
                                      <p:rCtr x="28" y="-47"/>
                                    </p:animMotion>
                                  </p:childTnLst>
                                </p:cTn>
                              </p:par>
                            </p:childTnLst>
                          </p:cTn>
                        </p:par>
                      </p:childTnLst>
                    </p:cTn>
                  </p:par>
                  <p:par>
                    <p:cTn id="159" fill="hold">
                      <p:stCondLst>
                        <p:cond delay="indefinite"/>
                      </p:stCondLst>
                      <p:childTnLst>
                        <p:par>
                          <p:cTn id="160" fill="hold">
                            <p:stCondLst>
                              <p:cond delay="0"/>
                            </p:stCondLst>
                            <p:childTnLst>
                              <p:par>
                                <p:cTn id="161" presetID="2" presetClass="exit" presetSubtype="8" fill="hold" nodeType="clickEffect">
                                  <p:stCondLst>
                                    <p:cond delay="0"/>
                                  </p:stCondLst>
                                  <p:childTnLst>
                                    <p:anim calcmode="lin" valueType="num">
                                      <p:cBhvr additive="base">
                                        <p:cTn id="162" dur="500"/>
                                        <p:tgtEl>
                                          <p:spTgt spid="73"/>
                                        </p:tgtEl>
                                        <p:attrNameLst>
                                          <p:attrName>ppt_x</p:attrName>
                                        </p:attrNameLst>
                                      </p:cBhvr>
                                      <p:tavLst>
                                        <p:tav tm="0">
                                          <p:val>
                                            <p:strVal val="ppt_x"/>
                                          </p:val>
                                        </p:tav>
                                        <p:tav tm="100000">
                                          <p:val>
                                            <p:strVal val="0-ppt_w/2"/>
                                          </p:val>
                                        </p:tav>
                                      </p:tavLst>
                                    </p:anim>
                                    <p:anim calcmode="lin" valueType="num">
                                      <p:cBhvr additive="base">
                                        <p:cTn id="163" dur="500"/>
                                        <p:tgtEl>
                                          <p:spTgt spid="73"/>
                                        </p:tgtEl>
                                        <p:attrNameLst>
                                          <p:attrName>ppt_y</p:attrName>
                                        </p:attrNameLst>
                                      </p:cBhvr>
                                      <p:tavLst>
                                        <p:tav tm="0">
                                          <p:val>
                                            <p:strVal val="ppt_y"/>
                                          </p:val>
                                        </p:tav>
                                        <p:tav tm="100000">
                                          <p:val>
                                            <p:strVal val="ppt_y"/>
                                          </p:val>
                                        </p:tav>
                                      </p:tavLst>
                                    </p:anim>
                                    <p:set>
                                      <p:cBhvr>
                                        <p:cTn id="164" dur="1" fill="hold">
                                          <p:stCondLst>
                                            <p:cond delay="499"/>
                                          </p:stCondLst>
                                        </p:cTn>
                                        <p:tgtEl>
                                          <p:spTgt spid="73"/>
                                        </p:tgtEl>
                                        <p:attrNameLst>
                                          <p:attrName>style.visibility</p:attrName>
                                        </p:attrNameLst>
                                      </p:cBhvr>
                                      <p:to>
                                        <p:strVal val="hidden"/>
                                      </p:to>
                                    </p:set>
                                  </p:childTnLst>
                                </p:cTn>
                              </p:par>
                              <p:par>
                                <p:cTn id="165" presetID="2" presetClass="exit" presetSubtype="8" fill="hold" grpId="2" nodeType="withEffect">
                                  <p:stCondLst>
                                    <p:cond delay="0"/>
                                  </p:stCondLst>
                                  <p:childTnLst>
                                    <p:anim calcmode="lin" valueType="num">
                                      <p:cBhvr additive="base">
                                        <p:cTn id="166" dur="500"/>
                                        <p:tgtEl>
                                          <p:spTgt spid="74"/>
                                        </p:tgtEl>
                                        <p:attrNameLst>
                                          <p:attrName>ppt_x</p:attrName>
                                        </p:attrNameLst>
                                      </p:cBhvr>
                                      <p:tavLst>
                                        <p:tav tm="0">
                                          <p:val>
                                            <p:strVal val="ppt_x"/>
                                          </p:val>
                                        </p:tav>
                                        <p:tav tm="100000">
                                          <p:val>
                                            <p:strVal val="0-ppt_w/2"/>
                                          </p:val>
                                        </p:tav>
                                      </p:tavLst>
                                    </p:anim>
                                    <p:anim calcmode="lin" valueType="num">
                                      <p:cBhvr additive="base">
                                        <p:cTn id="167" dur="500"/>
                                        <p:tgtEl>
                                          <p:spTgt spid="74"/>
                                        </p:tgtEl>
                                        <p:attrNameLst>
                                          <p:attrName>ppt_y</p:attrName>
                                        </p:attrNameLst>
                                      </p:cBhvr>
                                      <p:tavLst>
                                        <p:tav tm="0">
                                          <p:val>
                                            <p:strVal val="ppt_y"/>
                                          </p:val>
                                        </p:tav>
                                        <p:tav tm="100000">
                                          <p:val>
                                            <p:strVal val="ppt_y"/>
                                          </p:val>
                                        </p:tav>
                                      </p:tavLst>
                                    </p:anim>
                                    <p:set>
                                      <p:cBhvr>
                                        <p:cTn id="168" dur="1" fill="hold">
                                          <p:stCondLst>
                                            <p:cond delay="499"/>
                                          </p:stCondLst>
                                        </p:cTn>
                                        <p:tgtEl>
                                          <p:spTgt spid="74"/>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2" presetClass="entr" presetSubtype="8" fill="hold" nodeType="clickEffect">
                                  <p:stCondLst>
                                    <p:cond delay="0"/>
                                  </p:stCondLst>
                                  <p:childTnLst>
                                    <p:set>
                                      <p:cBhvr>
                                        <p:cTn id="172" dur="1" fill="hold">
                                          <p:stCondLst>
                                            <p:cond delay="0"/>
                                          </p:stCondLst>
                                        </p:cTn>
                                        <p:tgtEl>
                                          <p:spTgt spid="76"/>
                                        </p:tgtEl>
                                        <p:attrNameLst>
                                          <p:attrName>style.visibility</p:attrName>
                                        </p:attrNameLst>
                                      </p:cBhvr>
                                      <p:to>
                                        <p:strVal val="visible"/>
                                      </p:to>
                                    </p:set>
                                    <p:anim calcmode="lin" valueType="num">
                                      <p:cBhvr additive="base">
                                        <p:cTn id="173" dur="500" fill="hold"/>
                                        <p:tgtEl>
                                          <p:spTgt spid="76"/>
                                        </p:tgtEl>
                                        <p:attrNameLst>
                                          <p:attrName>ppt_x</p:attrName>
                                        </p:attrNameLst>
                                      </p:cBhvr>
                                      <p:tavLst>
                                        <p:tav tm="0">
                                          <p:val>
                                            <p:strVal val="0-#ppt_w/2"/>
                                          </p:val>
                                        </p:tav>
                                        <p:tav tm="100000">
                                          <p:val>
                                            <p:strVal val="#ppt_x"/>
                                          </p:val>
                                        </p:tav>
                                      </p:tavLst>
                                    </p:anim>
                                    <p:anim calcmode="lin" valueType="num">
                                      <p:cBhvr additive="base">
                                        <p:cTn id="174" dur="500" fill="hold"/>
                                        <p:tgtEl>
                                          <p:spTgt spid="76"/>
                                        </p:tgtEl>
                                        <p:attrNameLst>
                                          <p:attrName>ppt_y</p:attrName>
                                        </p:attrNameLst>
                                      </p:cBhvr>
                                      <p:tavLst>
                                        <p:tav tm="0">
                                          <p:val>
                                            <p:strVal val="#ppt_y"/>
                                          </p:val>
                                        </p:tav>
                                        <p:tav tm="100000">
                                          <p:val>
                                            <p:strVal val="#ppt_y"/>
                                          </p:val>
                                        </p:tav>
                                      </p:tavLst>
                                    </p:anim>
                                  </p:childTnLst>
                                </p:cTn>
                              </p:par>
                              <p:par>
                                <p:cTn id="175" presetID="2" presetClass="entr" presetSubtype="8" fill="hold" grpId="0" nodeType="withEffect">
                                  <p:stCondLst>
                                    <p:cond delay="0"/>
                                  </p:stCondLst>
                                  <p:childTnLst>
                                    <p:set>
                                      <p:cBhvr>
                                        <p:cTn id="176" dur="1" fill="hold">
                                          <p:stCondLst>
                                            <p:cond delay="0"/>
                                          </p:stCondLst>
                                        </p:cTn>
                                        <p:tgtEl>
                                          <p:spTgt spid="77"/>
                                        </p:tgtEl>
                                        <p:attrNameLst>
                                          <p:attrName>style.visibility</p:attrName>
                                        </p:attrNameLst>
                                      </p:cBhvr>
                                      <p:to>
                                        <p:strVal val="visible"/>
                                      </p:to>
                                    </p:set>
                                    <p:anim calcmode="lin" valueType="num">
                                      <p:cBhvr additive="base">
                                        <p:cTn id="177" dur="500" fill="hold"/>
                                        <p:tgtEl>
                                          <p:spTgt spid="77"/>
                                        </p:tgtEl>
                                        <p:attrNameLst>
                                          <p:attrName>ppt_x</p:attrName>
                                        </p:attrNameLst>
                                      </p:cBhvr>
                                      <p:tavLst>
                                        <p:tav tm="0">
                                          <p:val>
                                            <p:strVal val="0-#ppt_w/2"/>
                                          </p:val>
                                        </p:tav>
                                        <p:tav tm="100000">
                                          <p:val>
                                            <p:strVal val="#ppt_x"/>
                                          </p:val>
                                        </p:tav>
                                      </p:tavLst>
                                    </p:anim>
                                    <p:anim calcmode="lin" valueType="num">
                                      <p:cBhvr additive="base">
                                        <p:cTn id="178"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0" presetClass="path" presetSubtype="0" accel="50000" decel="50000" fill="hold" nodeType="clickEffect">
                                  <p:stCondLst>
                                    <p:cond delay="0"/>
                                  </p:stCondLst>
                                  <p:childTnLst>
                                    <p:animMotion origin="layout" path="M 0 0 L -0.0838889 0.0924074 " pathEditMode="relative" rAng="0" ptsTypes="">
                                      <p:cBhvr>
                                        <p:cTn id="182" dur="2000" fill="hold"/>
                                        <p:tgtEl>
                                          <p:spTgt spid="10245"/>
                                        </p:tgtEl>
                                        <p:attrNameLst>
                                          <p:attrName>ppt_x</p:attrName>
                                          <p:attrName>ppt_y</p:attrName>
                                        </p:attrNameLst>
                                      </p:cBhvr>
                                      <p:rCtr x="-41" y="46"/>
                                    </p:animMotion>
                                  </p:childTnLst>
                                </p:cTn>
                              </p:par>
                              <p:par>
                                <p:cTn id="183" presetID="0" presetClass="path" presetSubtype="0" accel="50000" decel="50000" fill="hold" nodeType="withEffect">
                                  <p:stCondLst>
                                    <p:cond delay="0"/>
                                  </p:stCondLst>
                                  <p:childTnLst>
                                    <p:animMotion origin="layout" path="M 0.0574306 -0.0982407 L 0.142153 -0.187778 " pathEditMode="relative" rAng="0" ptsTypes="">
                                      <p:cBhvr>
                                        <p:cTn id="184" dur="2000" fill="hold"/>
                                        <p:tgtEl>
                                          <p:spTgt spid="10"/>
                                        </p:tgtEl>
                                        <p:attrNameLst>
                                          <p:attrName>ppt_x</p:attrName>
                                          <p:attrName>ppt_y</p:attrName>
                                        </p:attrNameLst>
                                      </p:cBhvr>
                                      <p:rCtr x="39" y="-41"/>
                                    </p:animMotion>
                                  </p:childTnLst>
                                </p:cTn>
                              </p:par>
                            </p:childTnLst>
                          </p:cTn>
                        </p:par>
                      </p:childTnLst>
                    </p:cTn>
                  </p:par>
                  <p:par>
                    <p:cTn id="185" fill="hold">
                      <p:stCondLst>
                        <p:cond delay="indefinite"/>
                      </p:stCondLst>
                      <p:childTnLst>
                        <p:par>
                          <p:cTn id="186" fill="hold">
                            <p:stCondLst>
                              <p:cond delay="0"/>
                            </p:stCondLst>
                            <p:childTnLst>
                              <p:par>
                                <p:cTn id="187" presetID="0" presetClass="path" presetSubtype="0" accel="50000" decel="50000" fill="hold" nodeType="clickEffect">
                                  <p:stCondLst>
                                    <p:cond delay="0"/>
                                  </p:stCondLst>
                                  <p:childTnLst>
                                    <p:animMotion origin="layout" path="M -0.0839583 0.0909259 L -0.140347 0.189907 " pathEditMode="relative" rAng="0" ptsTypes="">
                                      <p:cBhvr>
                                        <p:cTn id="188" dur="2000" fill="hold"/>
                                        <p:tgtEl>
                                          <p:spTgt spid="10245"/>
                                        </p:tgtEl>
                                        <p:attrNameLst>
                                          <p:attrName>ppt_x</p:attrName>
                                          <p:attrName>ppt_y</p:attrName>
                                        </p:attrNameLst>
                                      </p:cBhvr>
                                      <p:rCtr x="-28" y="49"/>
                                    </p:animMotion>
                                  </p:childTnLst>
                                </p:cTn>
                              </p:par>
                              <p:par>
                                <p:cTn id="189" presetID="0" presetClass="path" presetSubtype="0" accel="50000" decel="50000" fill="hold" nodeType="withEffect">
                                  <p:stCondLst>
                                    <p:cond delay="0"/>
                                  </p:stCondLst>
                                  <p:childTnLst>
                                    <p:animMotion origin="layout" path="M -0.0551389 0.094537 L 0 0 " pathEditMode="relative" ptsTypes="">
                                      <p:cBhvr>
                                        <p:cTn id="190"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p:bldP spid="53" grpId="0"/>
      <p:bldP spid="53" grpId="1"/>
      <p:bldP spid="53" grpId="2"/>
      <p:bldP spid="24" grpId="0"/>
      <p:bldP spid="24" grpId="1"/>
      <p:bldP spid="24" grpId="2"/>
      <p:bldP spid="31" grpId="0"/>
      <p:bldP spid="31" grpId="1"/>
      <p:bldP spid="31" grpId="2"/>
      <p:bldP spid="37" grpId="0"/>
      <p:bldP spid="37" grpId="1"/>
      <p:bldP spid="37" grpId="2"/>
      <p:bldP spid="46" grpId="0"/>
      <p:bldP spid="46" grpId="1"/>
      <p:bldP spid="46" grpId="2"/>
      <p:bldP spid="50" grpId="0"/>
      <p:bldP spid="50" grpId="1"/>
      <p:bldP spid="50" grpId="2"/>
      <p:bldP spid="72" grpId="0"/>
      <p:bldP spid="72" grpId="1"/>
      <p:bldP spid="72" grpId="2"/>
      <p:bldP spid="74" grpId="0"/>
      <p:bldP spid="74" grpId="1"/>
      <p:bldP spid="74" grpId="2"/>
      <p:bldP spid="77" grpId="0"/>
      <p:bldP spid="77"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8</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649605" y="1484313"/>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宋体" panose="02010600030101010101" pitchFamily="2" charset="-122"/>
                <a:cs typeface="Times New Roman" panose="02020603050405020304" pitchFamily="18" charset="0"/>
              </a:rPr>
              <a:t>如何利用堆性质进行排序？</a:t>
            </a:r>
            <a:endParaRPr kumimoji="0" lang="zh-CN" altLang="en-US" kern="1200" cap="none" spc="0" normalizeH="0" baseline="0" noProof="0">
              <a:solidFill>
                <a:srgbClr val="FF0000"/>
              </a:solidFill>
              <a:latin typeface="宋体" panose="02010600030101010101" pitchFamily="2" charset="-122"/>
              <a:cs typeface="Times New Roman" panose="02020603050405020304" pitchFamily="18" charset="0"/>
            </a:endParaRPr>
          </a:p>
        </p:txBody>
      </p:sp>
      <p:sp>
        <p:nvSpPr>
          <p:cNvPr id="10" name="文本框 9"/>
          <p:cNvSpPr txBox="1"/>
          <p:nvPr/>
        </p:nvSpPr>
        <p:spPr>
          <a:xfrm>
            <a:off x="2051685" y="5557203"/>
            <a:ext cx="4932363" cy="58356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宋体" panose="02010600030101010101" pitchFamily="2" charset="-122"/>
                <a:cs typeface="Times New Roman" panose="02020603050405020304" pitchFamily="18" charset="0"/>
              </a:rPr>
              <a:t>断开尾部并替换根节点，同时堆长度需要减</a:t>
            </a:r>
            <a:r>
              <a:rPr kumimoji="0" lang="en-US" altLang="zh-CN" sz="1600" kern="1200" cap="none" spc="0" normalizeH="0" baseline="0" noProof="0">
                <a:solidFill>
                  <a:schemeClr val="tx2"/>
                </a:solidFill>
                <a:latin typeface="宋体" panose="02010600030101010101" pitchFamily="2" charset="-122"/>
                <a:cs typeface="Times New Roman" panose="02020603050405020304" pitchFamily="18" charset="0"/>
              </a:rPr>
              <a:t>1</a:t>
            </a:r>
            <a:r>
              <a:rPr kumimoji="0" lang="zh-CN" altLang="en-US" sz="1600" kern="1200" cap="none" spc="0" normalizeH="0" baseline="0" noProof="0">
                <a:solidFill>
                  <a:schemeClr val="tx2"/>
                </a:solidFill>
                <a:latin typeface="宋体" panose="02010600030101010101" pitchFamily="2" charset="-122"/>
                <a:cs typeface="Times New Roman" panose="02020603050405020304" pitchFamily="18" charset="0"/>
              </a:rPr>
              <a:t>，此时完成最大值的排序</a:t>
            </a:r>
            <a:endParaRPr kumimoji="0" lang="zh-CN" altLang="en-US" sz="1600" kern="1200" cap="none" spc="0" normalizeH="0" baseline="0" noProof="0">
              <a:solidFill>
                <a:srgbClr val="FF0000"/>
              </a:solidFill>
              <a:latin typeface="宋体" panose="02010600030101010101" pitchFamily="2" charset="-122"/>
              <a:cs typeface="Times New Roman" panose="02020603050405020304" pitchFamily="18" charset="0"/>
            </a:endParaRPr>
          </a:p>
        </p:txBody>
      </p:sp>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grpSp>
        <p:nvGrpSpPr>
          <p:cNvPr id="10245" name="组合 2"/>
          <p:cNvGrpSpPr/>
          <p:nvPr/>
        </p:nvGrpSpPr>
        <p:grpSpPr>
          <a:xfrm>
            <a:off x="4505325" y="2348865"/>
            <a:ext cx="452120" cy="433070"/>
            <a:chOff x="1006488" y="2036167"/>
            <a:chExt cx="587284" cy="571040"/>
          </a:xfrm>
        </p:grpSpPr>
        <p:sp>
          <p:nvSpPr>
            <p:cNvPr id="1027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022985" y="2083893"/>
              <a:ext cx="570787" cy="523314"/>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 name="组合 2"/>
          <p:cNvGrpSpPr/>
          <p:nvPr/>
        </p:nvGrpSpPr>
        <p:grpSpPr>
          <a:xfrm>
            <a:off x="3740785" y="2973070"/>
            <a:ext cx="396240" cy="382270"/>
            <a:chOff x="1006488" y="2036167"/>
            <a:chExt cx="514698" cy="504056"/>
          </a:xfrm>
        </p:grpSpPr>
        <p:sp>
          <p:nvSpPr>
            <p:cNvPr id="4"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6" name="文本框 5"/>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15</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7" name="组合 6"/>
          <p:cNvGrpSpPr/>
          <p:nvPr/>
        </p:nvGrpSpPr>
        <p:grpSpPr>
          <a:xfrm>
            <a:off x="5221605" y="2973070"/>
            <a:ext cx="445135" cy="382270"/>
            <a:chOff x="1006488" y="2036167"/>
            <a:chExt cx="578210" cy="504056"/>
          </a:xfrm>
        </p:grpSpPr>
        <p:sp>
          <p:nvSpPr>
            <p:cNvPr id="5"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9" name="文本框 8"/>
            <p:cNvSpPr txBox="1"/>
            <p:nvPr/>
          </p:nvSpPr>
          <p:spPr>
            <a:xfrm>
              <a:off x="1082373" y="2088917"/>
              <a:ext cx="502325" cy="415302"/>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10</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1" name="组合 10"/>
          <p:cNvGrpSpPr/>
          <p:nvPr/>
        </p:nvGrpSpPr>
        <p:grpSpPr>
          <a:xfrm>
            <a:off x="3211830" y="3646805"/>
            <a:ext cx="396240" cy="382270"/>
            <a:chOff x="1006488" y="2036167"/>
            <a:chExt cx="514698" cy="504056"/>
          </a:xfrm>
        </p:grpSpPr>
        <p:sp>
          <p:nvSpPr>
            <p:cNvPr id="13"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5" name="文本框 14"/>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8</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7" name="组合 16"/>
          <p:cNvGrpSpPr/>
          <p:nvPr/>
        </p:nvGrpSpPr>
        <p:grpSpPr>
          <a:xfrm>
            <a:off x="4142105" y="3646805"/>
            <a:ext cx="449580" cy="382270"/>
            <a:chOff x="1006488" y="2036167"/>
            <a:chExt cx="583984" cy="504056"/>
          </a:xfrm>
        </p:grpSpPr>
        <p:sp>
          <p:nvSpPr>
            <p:cNvPr id="18"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9" name="文本框 18"/>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20" name="组合 19"/>
          <p:cNvGrpSpPr/>
          <p:nvPr/>
        </p:nvGrpSpPr>
        <p:grpSpPr>
          <a:xfrm>
            <a:off x="4759325" y="3639185"/>
            <a:ext cx="441960" cy="382270"/>
            <a:chOff x="1006488" y="2036167"/>
            <a:chExt cx="574086" cy="504056"/>
          </a:xfrm>
        </p:grpSpPr>
        <p:sp>
          <p:nvSpPr>
            <p:cNvPr id="21"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2" name="文本框 21"/>
            <p:cNvSpPr txBox="1"/>
            <p:nvPr/>
          </p:nvSpPr>
          <p:spPr>
            <a:xfrm>
              <a:off x="1075774"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9</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23" name="组合 22"/>
          <p:cNvGrpSpPr/>
          <p:nvPr/>
        </p:nvGrpSpPr>
        <p:grpSpPr>
          <a:xfrm>
            <a:off x="5697220" y="3631565"/>
            <a:ext cx="449580" cy="382270"/>
            <a:chOff x="1006488" y="2036167"/>
            <a:chExt cx="583984" cy="504056"/>
          </a:xfrm>
        </p:grpSpPr>
        <p:sp>
          <p:nvSpPr>
            <p:cNvPr id="25"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6" name="文本框 25"/>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3</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27" name="组合 26"/>
          <p:cNvGrpSpPr/>
          <p:nvPr/>
        </p:nvGrpSpPr>
        <p:grpSpPr>
          <a:xfrm>
            <a:off x="2749550" y="4313555"/>
            <a:ext cx="441960" cy="382270"/>
            <a:chOff x="1006488" y="2036167"/>
            <a:chExt cx="574086" cy="504056"/>
          </a:xfrm>
        </p:grpSpPr>
        <p:sp>
          <p:nvSpPr>
            <p:cNvPr id="2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0" name="文本框 29"/>
            <p:cNvSpPr txBox="1"/>
            <p:nvPr/>
          </p:nvSpPr>
          <p:spPr>
            <a:xfrm>
              <a:off x="1075774"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2" name="组合 31"/>
          <p:cNvGrpSpPr/>
          <p:nvPr/>
        </p:nvGrpSpPr>
        <p:grpSpPr>
          <a:xfrm>
            <a:off x="3679825" y="4305935"/>
            <a:ext cx="449580" cy="382270"/>
            <a:chOff x="1006488" y="2036167"/>
            <a:chExt cx="583984" cy="504056"/>
          </a:xfrm>
        </p:grpSpPr>
        <p:sp>
          <p:nvSpPr>
            <p:cNvPr id="33"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5" name="文本框 34"/>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56" name="直接连接符 55"/>
          <p:cNvCxnSpPr/>
          <p:nvPr/>
        </p:nvCxnSpPr>
        <p:spPr>
          <a:xfrm flipH="1">
            <a:off x="4699635" y="2731135"/>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nvCxnSpPr>
        <p:spPr>
          <a:xfrm>
            <a:off x="3938270" y="2868295"/>
            <a:ext cx="1508760"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8" name="直接箭头连接符 57"/>
          <p:cNvCxnSpPr/>
          <p:nvPr/>
        </p:nvCxnSpPr>
        <p:spPr>
          <a:xfrm flipH="1">
            <a:off x="3938270" y="2860675"/>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9" name="直接箭头连接符 58"/>
          <p:cNvCxnSpPr/>
          <p:nvPr/>
        </p:nvCxnSpPr>
        <p:spPr>
          <a:xfrm flipH="1">
            <a:off x="5447030" y="2864485"/>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连接符 59"/>
          <p:cNvCxnSpPr/>
          <p:nvPr/>
        </p:nvCxnSpPr>
        <p:spPr>
          <a:xfrm flipH="1">
            <a:off x="3935095" y="3366135"/>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1" name="直接连接符 60"/>
          <p:cNvCxnSpPr/>
          <p:nvPr/>
        </p:nvCxnSpPr>
        <p:spPr>
          <a:xfrm flipV="1">
            <a:off x="3427095" y="3500755"/>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2" name="直接箭头连接符 61"/>
          <p:cNvCxnSpPr/>
          <p:nvPr/>
        </p:nvCxnSpPr>
        <p:spPr>
          <a:xfrm flipH="1">
            <a:off x="3434715" y="3509645"/>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3" name="直接箭头连接符 62"/>
          <p:cNvCxnSpPr/>
          <p:nvPr/>
        </p:nvCxnSpPr>
        <p:spPr>
          <a:xfrm flipH="1">
            <a:off x="4359275" y="3499485"/>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4" name="直接连接符 63"/>
          <p:cNvCxnSpPr/>
          <p:nvPr/>
        </p:nvCxnSpPr>
        <p:spPr>
          <a:xfrm flipH="1">
            <a:off x="5433060" y="3357245"/>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5" name="直接连接符 64"/>
          <p:cNvCxnSpPr/>
          <p:nvPr/>
        </p:nvCxnSpPr>
        <p:spPr>
          <a:xfrm flipV="1">
            <a:off x="4963160" y="3491865"/>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6" name="直接箭头连接符 65"/>
          <p:cNvCxnSpPr/>
          <p:nvPr/>
        </p:nvCxnSpPr>
        <p:spPr>
          <a:xfrm flipH="1">
            <a:off x="4963160" y="3493135"/>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7" name="直接箭头连接符 66"/>
          <p:cNvCxnSpPr/>
          <p:nvPr/>
        </p:nvCxnSpPr>
        <p:spPr>
          <a:xfrm flipH="1">
            <a:off x="5895340" y="3490595"/>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连接符 67"/>
          <p:cNvCxnSpPr/>
          <p:nvPr/>
        </p:nvCxnSpPr>
        <p:spPr>
          <a:xfrm flipH="1">
            <a:off x="3411220" y="4035425"/>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9" name="直接连接符 68"/>
          <p:cNvCxnSpPr/>
          <p:nvPr/>
        </p:nvCxnSpPr>
        <p:spPr>
          <a:xfrm>
            <a:off x="2940685" y="4168775"/>
            <a:ext cx="466090" cy="4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0" name="直接箭头连接符 69"/>
          <p:cNvCxnSpPr/>
          <p:nvPr/>
        </p:nvCxnSpPr>
        <p:spPr>
          <a:xfrm flipH="1">
            <a:off x="2941320" y="4171315"/>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p:nvPr/>
        </p:nvCxnSpPr>
        <p:spPr>
          <a:xfrm flipH="1">
            <a:off x="3873500" y="4168775"/>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6" name="直接箭头连接符 75"/>
          <p:cNvCxnSpPr/>
          <p:nvPr/>
        </p:nvCxnSpPr>
        <p:spPr>
          <a:xfrm>
            <a:off x="4222750" y="2444115"/>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7" name="文本框 76"/>
          <p:cNvSpPr txBox="1"/>
          <p:nvPr/>
        </p:nvSpPr>
        <p:spPr>
          <a:xfrm>
            <a:off x="4034155" y="224663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cxnSp>
        <p:nvCxnSpPr>
          <p:cNvPr id="38" name="直接连接符 37"/>
          <p:cNvCxnSpPr/>
          <p:nvPr/>
        </p:nvCxnSpPr>
        <p:spPr>
          <a:xfrm flipV="1">
            <a:off x="3415665" y="4164965"/>
            <a:ext cx="452755" cy="254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9" name="直接箭头连接符 38"/>
          <p:cNvCxnSpPr/>
          <p:nvPr/>
        </p:nvCxnSpPr>
        <p:spPr>
          <a:xfrm>
            <a:off x="3411220" y="3213100"/>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1" name="文本框 40"/>
          <p:cNvSpPr txBox="1"/>
          <p:nvPr/>
        </p:nvSpPr>
        <p:spPr>
          <a:xfrm>
            <a:off x="3222625" y="301561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cxnSp>
        <p:nvCxnSpPr>
          <p:cNvPr id="42" name="直接箭头连接符 41"/>
          <p:cNvCxnSpPr/>
          <p:nvPr/>
        </p:nvCxnSpPr>
        <p:spPr>
          <a:xfrm>
            <a:off x="2879090" y="3860800"/>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3" name="文本框 42"/>
          <p:cNvSpPr txBox="1"/>
          <p:nvPr/>
        </p:nvSpPr>
        <p:spPr>
          <a:xfrm>
            <a:off x="2690495" y="366331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0890972 -0.285278 " pathEditMode="relative" rAng="0" ptsTypes="">
                                      <p:cBhvr>
                                        <p:cTn id="6" dur="2000" fill="hold"/>
                                        <p:tgtEl>
                                          <p:spTgt spid="32"/>
                                        </p:tgtEl>
                                        <p:attrNameLst>
                                          <p:attrName>ppt_x</p:attrName>
                                          <p:attrName>ppt_y</p:attrName>
                                        </p:attrNameLst>
                                      </p:cBhvr>
                                      <p:rCtr x="44" y="-143"/>
                                    </p:animMotion>
                                  </p:childTnLst>
                                </p:cTn>
                              </p:par>
                              <p:par>
                                <p:cTn id="7" presetID="0" presetClass="path" presetSubtype="0" accel="50000" decel="50000" fill="hold" nodeType="withEffect">
                                  <p:stCondLst>
                                    <p:cond delay="0"/>
                                  </p:stCondLst>
                                  <p:childTnLst>
                                    <p:animMotion origin="layout" path="M 0 0 L -0.0898611 0.283981 " pathEditMode="relative" rAng="0" ptsTypes="">
                                      <p:cBhvr>
                                        <p:cTn id="8" dur="2000" fill="hold"/>
                                        <p:tgtEl>
                                          <p:spTgt spid="10245"/>
                                        </p:tgtEl>
                                        <p:attrNameLst>
                                          <p:attrName>ppt_x</p:attrName>
                                          <p:attrName>ppt_y</p:attrName>
                                        </p:attrNameLst>
                                      </p:cBhvr>
                                      <p:rCtr x="-45" y="143"/>
                                    </p:animMotion>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500"/>
                                        <p:tgtEl>
                                          <p:spTgt spid="71"/>
                                        </p:tgtEl>
                                      </p:cBhvr>
                                    </p:animEffect>
                                    <p:set>
                                      <p:cBhvr>
                                        <p:cTn id="13" dur="1" fill="hold">
                                          <p:stCondLst>
                                            <p:cond delay="499"/>
                                          </p:stCondLst>
                                        </p:cTn>
                                        <p:tgtEl>
                                          <p:spTgt spid="71"/>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76"/>
                                        </p:tgtEl>
                                        <p:attrNameLst>
                                          <p:attrName>style.visibility</p:attrName>
                                        </p:attrNameLst>
                                      </p:cBhvr>
                                      <p:to>
                                        <p:strVal val="visible"/>
                                      </p:to>
                                    </p:set>
                                    <p:anim calcmode="lin" valueType="num">
                                      <p:cBhvr additive="base">
                                        <p:cTn id="21" dur="500" fill="hold"/>
                                        <p:tgtEl>
                                          <p:spTgt spid="76"/>
                                        </p:tgtEl>
                                        <p:attrNameLst>
                                          <p:attrName>ppt_x</p:attrName>
                                        </p:attrNameLst>
                                      </p:cBhvr>
                                      <p:tavLst>
                                        <p:tav tm="0">
                                          <p:val>
                                            <p:strVal val="0-#ppt_w/2"/>
                                          </p:val>
                                        </p:tav>
                                        <p:tav tm="100000">
                                          <p:val>
                                            <p:strVal val="#ppt_x"/>
                                          </p:val>
                                        </p:tav>
                                      </p:tavLst>
                                    </p:anim>
                                    <p:anim calcmode="lin" valueType="num">
                                      <p:cBhvr additive="base">
                                        <p:cTn id="22" dur="500" fill="hold"/>
                                        <p:tgtEl>
                                          <p:spTgt spid="76"/>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 calcmode="lin" valueType="num">
                                      <p:cBhvr additive="base">
                                        <p:cTn id="25" dur="500" fill="hold"/>
                                        <p:tgtEl>
                                          <p:spTgt spid="77"/>
                                        </p:tgtEl>
                                        <p:attrNameLst>
                                          <p:attrName>ppt_x</p:attrName>
                                        </p:attrNameLst>
                                      </p:cBhvr>
                                      <p:tavLst>
                                        <p:tav tm="0">
                                          <p:val>
                                            <p:strVal val="0-#ppt_w/2"/>
                                          </p:val>
                                        </p:tav>
                                        <p:tav tm="100000">
                                          <p:val>
                                            <p:strVal val="#ppt_x"/>
                                          </p:val>
                                        </p:tav>
                                      </p:tavLst>
                                    </p:anim>
                                    <p:anim calcmode="lin" valueType="num">
                                      <p:cBhvr additive="base">
                                        <p:cTn id="26"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 0 L 0.0830556 -0.0916667 " pathEditMode="relative" rAng="0" ptsTypes="">
                                      <p:cBhvr>
                                        <p:cTn id="30" dur="2000" fill="hold"/>
                                        <p:tgtEl>
                                          <p:spTgt spid="3"/>
                                        </p:tgtEl>
                                        <p:attrNameLst>
                                          <p:attrName>ppt_x</p:attrName>
                                          <p:attrName>ppt_y</p:attrName>
                                        </p:attrNameLst>
                                      </p:cBhvr>
                                      <p:rCtr x="41" y="-44"/>
                                    </p:animMotion>
                                  </p:childTnLst>
                                </p:cTn>
                              </p:par>
                              <p:par>
                                <p:cTn id="31" presetID="0" presetClass="path" presetSubtype="0" accel="50000" decel="50000" fill="hold" nodeType="withEffect">
                                  <p:stCondLst>
                                    <p:cond delay="0"/>
                                  </p:stCondLst>
                                  <p:childTnLst>
                                    <p:animMotion origin="layout" path="M 0.08875 -0.281759 L 0.00708333 -0.195 " pathEditMode="relative" rAng="0" ptsTypes="">
                                      <p:cBhvr>
                                        <p:cTn id="32" dur="2000" fill="hold"/>
                                        <p:tgtEl>
                                          <p:spTgt spid="32"/>
                                        </p:tgtEl>
                                        <p:attrNameLst>
                                          <p:attrName>ppt_x</p:attrName>
                                          <p:attrName>ppt_y</p:attrName>
                                        </p:attrNameLst>
                                      </p:cBhvr>
                                      <p:rCtr x="-41" y="43"/>
                                    </p:animMotion>
                                  </p:childTnLst>
                                </p:cTn>
                              </p:par>
                            </p:childTnLst>
                          </p:cTn>
                        </p:par>
                      </p:childTnLst>
                    </p:cTn>
                  </p:par>
                  <p:par>
                    <p:cTn id="33" fill="hold">
                      <p:stCondLst>
                        <p:cond delay="indefinite"/>
                      </p:stCondLst>
                      <p:childTnLst>
                        <p:par>
                          <p:cTn id="34" fill="hold">
                            <p:stCondLst>
                              <p:cond delay="0"/>
                            </p:stCondLst>
                            <p:childTnLst>
                              <p:par>
                                <p:cTn id="35" presetID="2" presetClass="exit" presetSubtype="8" fill="hold" nodeType="clickEffect">
                                  <p:stCondLst>
                                    <p:cond delay="0"/>
                                  </p:stCondLst>
                                  <p:childTnLst>
                                    <p:anim calcmode="lin" valueType="num">
                                      <p:cBhvr additive="base">
                                        <p:cTn id="36" dur="500"/>
                                        <p:tgtEl>
                                          <p:spTgt spid="76"/>
                                        </p:tgtEl>
                                        <p:attrNameLst>
                                          <p:attrName>ppt_x</p:attrName>
                                        </p:attrNameLst>
                                      </p:cBhvr>
                                      <p:tavLst>
                                        <p:tav tm="0">
                                          <p:val>
                                            <p:strVal val="ppt_x"/>
                                          </p:val>
                                        </p:tav>
                                        <p:tav tm="100000">
                                          <p:val>
                                            <p:strVal val="0-ppt_w/2"/>
                                          </p:val>
                                        </p:tav>
                                      </p:tavLst>
                                    </p:anim>
                                    <p:anim calcmode="lin" valueType="num">
                                      <p:cBhvr additive="base">
                                        <p:cTn id="37" dur="500"/>
                                        <p:tgtEl>
                                          <p:spTgt spid="76"/>
                                        </p:tgtEl>
                                        <p:attrNameLst>
                                          <p:attrName>ppt_y</p:attrName>
                                        </p:attrNameLst>
                                      </p:cBhvr>
                                      <p:tavLst>
                                        <p:tav tm="0">
                                          <p:val>
                                            <p:strVal val="ppt_y"/>
                                          </p:val>
                                        </p:tav>
                                        <p:tav tm="100000">
                                          <p:val>
                                            <p:strVal val="ppt_y"/>
                                          </p:val>
                                        </p:tav>
                                      </p:tavLst>
                                    </p:anim>
                                    <p:set>
                                      <p:cBhvr>
                                        <p:cTn id="38" dur="1" fill="hold">
                                          <p:stCondLst>
                                            <p:cond delay="499"/>
                                          </p:stCondLst>
                                        </p:cTn>
                                        <p:tgtEl>
                                          <p:spTgt spid="76"/>
                                        </p:tgtEl>
                                        <p:attrNameLst>
                                          <p:attrName>style.visibility</p:attrName>
                                        </p:attrNameLst>
                                      </p:cBhvr>
                                      <p:to>
                                        <p:strVal val="hidden"/>
                                      </p:to>
                                    </p:set>
                                  </p:childTnLst>
                                </p:cTn>
                              </p:par>
                              <p:par>
                                <p:cTn id="39" presetID="2" presetClass="exit" presetSubtype="8" fill="hold" grpId="2" nodeType="withEffect">
                                  <p:stCondLst>
                                    <p:cond delay="0"/>
                                  </p:stCondLst>
                                  <p:childTnLst>
                                    <p:anim calcmode="lin" valueType="num">
                                      <p:cBhvr additive="base">
                                        <p:cTn id="40" dur="500"/>
                                        <p:tgtEl>
                                          <p:spTgt spid="77"/>
                                        </p:tgtEl>
                                        <p:attrNameLst>
                                          <p:attrName>ppt_x</p:attrName>
                                        </p:attrNameLst>
                                      </p:cBhvr>
                                      <p:tavLst>
                                        <p:tav tm="0">
                                          <p:val>
                                            <p:strVal val="ppt_x"/>
                                          </p:val>
                                        </p:tav>
                                        <p:tav tm="100000">
                                          <p:val>
                                            <p:strVal val="0-ppt_w/2"/>
                                          </p:val>
                                        </p:tav>
                                      </p:tavLst>
                                    </p:anim>
                                    <p:anim calcmode="lin" valueType="num">
                                      <p:cBhvr additive="base">
                                        <p:cTn id="41" dur="500"/>
                                        <p:tgtEl>
                                          <p:spTgt spid="77"/>
                                        </p:tgtEl>
                                        <p:attrNameLst>
                                          <p:attrName>ppt_y</p:attrName>
                                        </p:attrNameLst>
                                      </p:cBhvr>
                                      <p:tavLst>
                                        <p:tav tm="0">
                                          <p:val>
                                            <p:strVal val="ppt_y"/>
                                          </p:val>
                                        </p:tav>
                                        <p:tav tm="100000">
                                          <p:val>
                                            <p:strVal val="ppt_y"/>
                                          </p:val>
                                        </p:tav>
                                      </p:tavLst>
                                    </p:anim>
                                    <p:set>
                                      <p:cBhvr>
                                        <p:cTn id="42" dur="1" fill="hold">
                                          <p:stCondLst>
                                            <p:cond delay="499"/>
                                          </p:stCondLst>
                                        </p:cTn>
                                        <p:tgtEl>
                                          <p:spTgt spid="7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 calcmode="lin" valueType="num">
                                      <p:cBhvr additive="base">
                                        <p:cTn id="47" dur="500" fill="hold"/>
                                        <p:tgtEl>
                                          <p:spTgt spid="39"/>
                                        </p:tgtEl>
                                        <p:attrNameLst>
                                          <p:attrName>ppt_x</p:attrName>
                                        </p:attrNameLst>
                                      </p:cBhvr>
                                      <p:tavLst>
                                        <p:tav tm="0">
                                          <p:val>
                                            <p:strVal val="0-#ppt_w/2"/>
                                          </p:val>
                                        </p:tav>
                                        <p:tav tm="100000">
                                          <p:val>
                                            <p:strVal val="#ppt_x"/>
                                          </p:val>
                                        </p:tav>
                                      </p:tavLst>
                                    </p:anim>
                                    <p:anim calcmode="lin" valueType="num">
                                      <p:cBhvr additive="base">
                                        <p:cTn id="48" dur="500" fill="hold"/>
                                        <p:tgtEl>
                                          <p:spTgt spid="39"/>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additive="base">
                                        <p:cTn id="51" dur="500" fill="hold"/>
                                        <p:tgtEl>
                                          <p:spTgt spid="41"/>
                                        </p:tgtEl>
                                        <p:attrNameLst>
                                          <p:attrName>ppt_x</p:attrName>
                                        </p:attrNameLst>
                                      </p:cBhvr>
                                      <p:tavLst>
                                        <p:tav tm="0">
                                          <p:val>
                                            <p:strVal val="0-#ppt_w/2"/>
                                          </p:val>
                                        </p:tav>
                                        <p:tav tm="100000">
                                          <p:val>
                                            <p:strVal val="#ppt_x"/>
                                          </p:val>
                                        </p:tav>
                                      </p:tavLst>
                                    </p:anim>
                                    <p:anim calcmode="lin" valueType="num">
                                      <p:cBhvr additive="base">
                                        <p:cTn id="52"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0" presetClass="path" presetSubtype="0" accel="50000" decel="50000" fill="hold" nodeType="clickEffect">
                                  <p:stCondLst>
                                    <p:cond delay="0"/>
                                  </p:stCondLst>
                                  <p:childTnLst>
                                    <p:animMotion origin="layout" path="M 0 0 L 0.0590278 -0.0973148 " pathEditMode="relative" rAng="0" ptsTypes="">
                                      <p:cBhvr>
                                        <p:cTn id="56" dur="2000" fill="hold"/>
                                        <p:tgtEl>
                                          <p:spTgt spid="11"/>
                                        </p:tgtEl>
                                        <p:attrNameLst>
                                          <p:attrName>ppt_x</p:attrName>
                                          <p:attrName>ppt_y</p:attrName>
                                        </p:attrNameLst>
                                      </p:cBhvr>
                                      <p:rCtr x="30" y="-50"/>
                                    </p:animMotion>
                                  </p:childTnLst>
                                </p:cTn>
                              </p:par>
                              <p:par>
                                <p:cTn id="57" presetID="0" presetClass="path" presetSubtype="0" accel="50000" decel="50000" fill="hold" nodeType="withEffect">
                                  <p:stCondLst>
                                    <p:cond delay="0"/>
                                  </p:stCondLst>
                                  <p:childTnLst>
                                    <p:animMotion origin="layout" path="M 0.00201389 -0.19787 L -0.0518056 -0.0955556 " pathEditMode="relative" rAng="0" ptsTypes="">
                                      <p:cBhvr>
                                        <p:cTn id="58" dur="2000" fill="hold"/>
                                        <p:tgtEl>
                                          <p:spTgt spid="32"/>
                                        </p:tgtEl>
                                        <p:attrNameLst>
                                          <p:attrName>ppt_x</p:attrName>
                                          <p:attrName>ppt_y</p:attrName>
                                        </p:attrNameLst>
                                      </p:cBhvr>
                                      <p:rCtr x="-26" y="52"/>
                                    </p:animMotion>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39"/>
                                        </p:tgtEl>
                                        <p:attrNameLst>
                                          <p:attrName>ppt_x</p:attrName>
                                        </p:attrNameLst>
                                      </p:cBhvr>
                                      <p:tavLst>
                                        <p:tav tm="0">
                                          <p:val>
                                            <p:strVal val="ppt_x"/>
                                          </p:val>
                                        </p:tav>
                                        <p:tav tm="100000">
                                          <p:val>
                                            <p:strVal val="ppt_x"/>
                                          </p:val>
                                        </p:tav>
                                      </p:tavLst>
                                    </p:anim>
                                    <p:anim calcmode="lin" valueType="num">
                                      <p:cBhvr additive="base">
                                        <p:cTn id="63" dur="500"/>
                                        <p:tgtEl>
                                          <p:spTgt spid="39"/>
                                        </p:tgtEl>
                                        <p:attrNameLst>
                                          <p:attrName>ppt_y</p:attrName>
                                        </p:attrNameLst>
                                      </p:cBhvr>
                                      <p:tavLst>
                                        <p:tav tm="0">
                                          <p:val>
                                            <p:strVal val="ppt_y"/>
                                          </p:val>
                                        </p:tav>
                                        <p:tav tm="100000">
                                          <p:val>
                                            <p:strVal val="1+ppt_h/2"/>
                                          </p:val>
                                        </p:tav>
                                      </p:tavLst>
                                    </p:anim>
                                    <p:set>
                                      <p:cBhvr>
                                        <p:cTn id="64" dur="1" fill="hold">
                                          <p:stCondLst>
                                            <p:cond delay="499"/>
                                          </p:stCondLst>
                                        </p:cTn>
                                        <p:tgtEl>
                                          <p:spTgt spid="39"/>
                                        </p:tgtEl>
                                        <p:attrNameLst>
                                          <p:attrName>style.visibility</p:attrName>
                                        </p:attrNameLst>
                                      </p:cBhvr>
                                      <p:to>
                                        <p:strVal val="hidden"/>
                                      </p:to>
                                    </p:set>
                                  </p:childTnLst>
                                </p:cTn>
                              </p:par>
                              <p:par>
                                <p:cTn id="65" presetID="2" presetClass="exit" presetSubtype="4" fill="hold" grpId="2" nodeType="withEffect">
                                  <p:stCondLst>
                                    <p:cond delay="0"/>
                                  </p:stCondLst>
                                  <p:childTnLst>
                                    <p:anim calcmode="lin" valueType="num">
                                      <p:cBhvr additive="base">
                                        <p:cTn id="66" dur="500"/>
                                        <p:tgtEl>
                                          <p:spTgt spid="41"/>
                                        </p:tgtEl>
                                        <p:attrNameLst>
                                          <p:attrName>ppt_x</p:attrName>
                                        </p:attrNameLst>
                                      </p:cBhvr>
                                      <p:tavLst>
                                        <p:tav tm="0">
                                          <p:val>
                                            <p:strVal val="ppt_x"/>
                                          </p:val>
                                        </p:tav>
                                        <p:tav tm="100000">
                                          <p:val>
                                            <p:strVal val="ppt_x"/>
                                          </p:val>
                                        </p:tav>
                                      </p:tavLst>
                                    </p:anim>
                                    <p:anim calcmode="lin" valueType="num">
                                      <p:cBhvr additive="base">
                                        <p:cTn id="67" dur="500"/>
                                        <p:tgtEl>
                                          <p:spTgt spid="41"/>
                                        </p:tgtEl>
                                        <p:attrNameLst>
                                          <p:attrName>ppt_y</p:attrName>
                                        </p:attrNameLst>
                                      </p:cBhvr>
                                      <p:tavLst>
                                        <p:tav tm="0">
                                          <p:val>
                                            <p:strVal val="ppt_y"/>
                                          </p:val>
                                        </p:tav>
                                        <p:tav tm="100000">
                                          <p:val>
                                            <p:strVal val="1+ppt_h/2"/>
                                          </p:val>
                                        </p:tav>
                                      </p:tavLst>
                                    </p:anim>
                                    <p:set>
                                      <p:cBhvr>
                                        <p:cTn id="68" dur="1" fill="hold">
                                          <p:stCondLst>
                                            <p:cond delay="499"/>
                                          </p:stCondLst>
                                        </p:cTn>
                                        <p:tgtEl>
                                          <p:spTgt spid="4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42"/>
                                        </p:tgtEl>
                                        <p:attrNameLst>
                                          <p:attrName>style.visibility</p:attrName>
                                        </p:attrNameLst>
                                      </p:cBhvr>
                                      <p:to>
                                        <p:strVal val="visible"/>
                                      </p:to>
                                    </p:set>
                                    <p:anim calcmode="lin" valueType="num">
                                      <p:cBhvr additive="base">
                                        <p:cTn id="73" dur="500" fill="hold"/>
                                        <p:tgtEl>
                                          <p:spTgt spid="42"/>
                                        </p:tgtEl>
                                        <p:attrNameLst>
                                          <p:attrName>ppt_x</p:attrName>
                                        </p:attrNameLst>
                                      </p:cBhvr>
                                      <p:tavLst>
                                        <p:tav tm="0">
                                          <p:val>
                                            <p:strVal val="0-#ppt_w/2"/>
                                          </p:val>
                                        </p:tav>
                                        <p:tav tm="100000">
                                          <p:val>
                                            <p:strVal val="#ppt_x"/>
                                          </p:val>
                                        </p:tav>
                                      </p:tavLst>
                                    </p:anim>
                                    <p:anim calcmode="lin" valueType="num">
                                      <p:cBhvr additive="base">
                                        <p:cTn id="74" dur="500" fill="hold"/>
                                        <p:tgtEl>
                                          <p:spTgt spid="42"/>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additive="base">
                                        <p:cTn id="77" dur="500" fill="hold"/>
                                        <p:tgtEl>
                                          <p:spTgt spid="43"/>
                                        </p:tgtEl>
                                        <p:attrNameLst>
                                          <p:attrName>ppt_x</p:attrName>
                                        </p:attrNameLst>
                                      </p:cBhvr>
                                      <p:tavLst>
                                        <p:tav tm="0">
                                          <p:val>
                                            <p:strVal val="0-#ppt_w/2"/>
                                          </p:val>
                                        </p:tav>
                                        <p:tav tm="100000">
                                          <p:val>
                                            <p:strVal val="#ppt_x"/>
                                          </p:val>
                                        </p:tav>
                                      </p:tavLst>
                                    </p:anim>
                                    <p:anim calcmode="lin" valueType="num">
                                      <p:cBhvr additive="base">
                                        <p:cTn id="78"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xit" presetSubtype="8" fill="hold" nodeType="clickEffect">
                                  <p:stCondLst>
                                    <p:cond delay="0"/>
                                  </p:stCondLst>
                                  <p:childTnLst>
                                    <p:anim calcmode="lin" valueType="num">
                                      <p:cBhvr additive="base">
                                        <p:cTn id="82" dur="500"/>
                                        <p:tgtEl>
                                          <p:spTgt spid="42"/>
                                        </p:tgtEl>
                                        <p:attrNameLst>
                                          <p:attrName>ppt_x</p:attrName>
                                        </p:attrNameLst>
                                      </p:cBhvr>
                                      <p:tavLst>
                                        <p:tav tm="0">
                                          <p:val>
                                            <p:strVal val="ppt_x"/>
                                          </p:val>
                                        </p:tav>
                                        <p:tav tm="100000">
                                          <p:val>
                                            <p:strVal val="0-ppt_w/2"/>
                                          </p:val>
                                        </p:tav>
                                      </p:tavLst>
                                    </p:anim>
                                    <p:anim calcmode="lin" valueType="num">
                                      <p:cBhvr additive="base">
                                        <p:cTn id="83" dur="500"/>
                                        <p:tgtEl>
                                          <p:spTgt spid="42"/>
                                        </p:tgtEl>
                                        <p:attrNameLst>
                                          <p:attrName>ppt_y</p:attrName>
                                        </p:attrNameLst>
                                      </p:cBhvr>
                                      <p:tavLst>
                                        <p:tav tm="0">
                                          <p:val>
                                            <p:strVal val="ppt_y"/>
                                          </p:val>
                                        </p:tav>
                                        <p:tav tm="100000">
                                          <p:val>
                                            <p:strVal val="ppt_y"/>
                                          </p:val>
                                        </p:tav>
                                      </p:tavLst>
                                    </p:anim>
                                    <p:set>
                                      <p:cBhvr>
                                        <p:cTn id="84" dur="1" fill="hold">
                                          <p:stCondLst>
                                            <p:cond delay="499"/>
                                          </p:stCondLst>
                                        </p:cTn>
                                        <p:tgtEl>
                                          <p:spTgt spid="42"/>
                                        </p:tgtEl>
                                        <p:attrNameLst>
                                          <p:attrName>style.visibility</p:attrName>
                                        </p:attrNameLst>
                                      </p:cBhvr>
                                      <p:to>
                                        <p:strVal val="hidden"/>
                                      </p:to>
                                    </p:set>
                                  </p:childTnLst>
                                </p:cTn>
                              </p:par>
                              <p:par>
                                <p:cTn id="85" presetID="2" presetClass="exit" presetSubtype="8" fill="hold" grpId="2" nodeType="withEffect">
                                  <p:stCondLst>
                                    <p:cond delay="0"/>
                                  </p:stCondLst>
                                  <p:childTnLst>
                                    <p:anim calcmode="lin" valueType="num">
                                      <p:cBhvr additive="base">
                                        <p:cTn id="86" dur="500"/>
                                        <p:tgtEl>
                                          <p:spTgt spid="43"/>
                                        </p:tgtEl>
                                        <p:attrNameLst>
                                          <p:attrName>ppt_x</p:attrName>
                                        </p:attrNameLst>
                                      </p:cBhvr>
                                      <p:tavLst>
                                        <p:tav tm="0">
                                          <p:val>
                                            <p:strVal val="ppt_x"/>
                                          </p:val>
                                        </p:tav>
                                        <p:tav tm="100000">
                                          <p:val>
                                            <p:strVal val="0-ppt_w/2"/>
                                          </p:val>
                                        </p:tav>
                                      </p:tavLst>
                                    </p:anim>
                                    <p:anim calcmode="lin" valueType="num">
                                      <p:cBhvr additive="base">
                                        <p:cTn id="87" dur="500"/>
                                        <p:tgtEl>
                                          <p:spTgt spid="43"/>
                                        </p:tgtEl>
                                        <p:attrNameLst>
                                          <p:attrName>ppt_y</p:attrName>
                                        </p:attrNameLst>
                                      </p:cBhvr>
                                      <p:tavLst>
                                        <p:tav tm="0">
                                          <p:val>
                                            <p:strVal val="ppt_y"/>
                                          </p:val>
                                        </p:tav>
                                        <p:tav tm="100000">
                                          <p:val>
                                            <p:strVal val="ppt_y"/>
                                          </p:val>
                                        </p:tav>
                                      </p:tavLst>
                                    </p:anim>
                                    <p:set>
                                      <p:cBhvr>
                                        <p:cTn id="88"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7" grpId="1"/>
      <p:bldP spid="41" grpId="0"/>
      <p:bldP spid="41" grpId="1"/>
      <p:bldP spid="77" grpId="2"/>
      <p:bldP spid="43" grpId="0"/>
      <p:bldP spid="43" grpId="1"/>
      <p:bldP spid="41" grpId="2"/>
      <p:bldP spid="43" grpId="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13</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p:cNvSpPr txBox="1"/>
          <p:nvPr/>
        </p:nvSpPr>
        <p:spPr>
          <a:xfrm>
            <a:off x="755650" y="2025650"/>
            <a:ext cx="3455988"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堆排序流程及代码实现</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pic>
        <p:nvPicPr>
          <p:cNvPr id="28677" name="图片 4"/>
          <p:cNvPicPr>
            <a:picLocks noChangeAspect="1"/>
          </p:cNvPicPr>
          <p:nvPr/>
        </p:nvPicPr>
        <p:blipFill>
          <a:blip r:embed="rId1"/>
          <a:stretch>
            <a:fillRect/>
          </a:stretch>
        </p:blipFill>
        <p:spPr>
          <a:xfrm>
            <a:off x="558800" y="2503488"/>
            <a:ext cx="1584325" cy="3603625"/>
          </a:xfrm>
          <a:prstGeom prst="rect">
            <a:avLst/>
          </a:prstGeom>
          <a:noFill/>
          <a:ln w="9525">
            <a:noFill/>
          </a:ln>
        </p:spPr>
      </p:pic>
      <p:pic>
        <p:nvPicPr>
          <p:cNvPr id="28678" name="图片 5"/>
          <p:cNvPicPr>
            <a:picLocks noChangeAspect="1"/>
          </p:cNvPicPr>
          <p:nvPr/>
        </p:nvPicPr>
        <p:blipFill>
          <a:blip r:embed="rId2"/>
          <a:stretch>
            <a:fillRect/>
          </a:stretch>
        </p:blipFill>
        <p:spPr>
          <a:xfrm>
            <a:off x="2185988" y="2987675"/>
            <a:ext cx="2914650" cy="2190750"/>
          </a:xfrm>
          <a:prstGeom prst="rect">
            <a:avLst/>
          </a:prstGeom>
          <a:noFill/>
          <a:ln w="9525">
            <a:noFill/>
          </a:ln>
        </p:spPr>
      </p:pic>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4859655" y="2987675"/>
            <a:ext cx="3825240" cy="28727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6534" y="776511"/>
            <a:ext cx="3275330"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哈夫曼实现</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 name="文本框 5"/>
          <p:cNvSpPr txBox="1"/>
          <p:nvPr/>
        </p:nvSpPr>
        <p:spPr>
          <a:xfrm>
            <a:off x="179705" y="2777490"/>
            <a:ext cx="5539740" cy="2306955"/>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cs typeface="Times New Roman" panose="02020603050405020304" pitchFamily="18" charset="0"/>
              </a:rPr>
              <a:t>class TreeNode(object):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def __init__(self, val=0, left=None, right=None):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self.val = val</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self.left = left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self.right = right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r>
              <a:rPr lang="zh-CN" altLang="en-US">
                <a:solidFill>
                  <a:schemeClr val="tx1"/>
                </a:solidFill>
                <a:uFillTx/>
                <a:latin typeface="Times New Roman" panose="02020603050405020304" pitchFamily="18" charset="0"/>
                <a:cs typeface="Times New Roman" panose="02020603050405020304" pitchFamily="18" charset="0"/>
              </a:rPr>
              <a:t>实现比较函数</a:t>
            </a:r>
            <a:endParaRPr lang="zh-CN" altLang="en-US">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def __lt__(self, other):</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return self.val &lt; other.val</a:t>
            </a:r>
            <a:endParaRPr lang="en-US" altLang="zh-CN">
              <a:solidFill>
                <a:schemeClr val="tx1"/>
              </a:solidFill>
              <a:uFillTx/>
              <a:latin typeface="Times New Roman" panose="02020603050405020304" pitchFamily="18" charset="0"/>
              <a:cs typeface="Times New Roman" panose="02020603050405020304" pitchFamily="18" charset="0"/>
            </a:endParaRPr>
          </a:p>
        </p:txBody>
      </p:sp>
      <p:sp>
        <p:nvSpPr>
          <p:cNvPr id="7" name="文本框 6"/>
          <p:cNvSpPr txBox="1"/>
          <p:nvPr/>
        </p:nvSpPr>
        <p:spPr>
          <a:xfrm>
            <a:off x="191135" y="2348865"/>
            <a:ext cx="2292350" cy="42291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哈夫曼节点的实现：</a:t>
            </a:r>
            <a:endParaRPr lang="zh-CN" altLang="en-US">
              <a:latin typeface="Times New Roman" panose="02020603050405020304" pitchFamily="18" charset="0"/>
              <a:cs typeface="Times New Roman" panose="02020603050405020304" pitchFamily="18" charset="0"/>
            </a:endParaRPr>
          </a:p>
        </p:txBody>
      </p:sp>
      <p:sp>
        <p:nvSpPr>
          <p:cNvPr id="8" name="文本框 7"/>
          <p:cNvSpPr txBox="1"/>
          <p:nvPr/>
        </p:nvSpPr>
        <p:spPr>
          <a:xfrm>
            <a:off x="280035" y="1732280"/>
            <a:ext cx="5659120" cy="392430"/>
          </a:xfrm>
          <a:prstGeom prst="rect">
            <a:avLst/>
          </a:prstGeom>
          <a:noFill/>
        </p:spPr>
        <p:txBody>
          <a:bodyPr wrap="square" rtlCol="0">
            <a:noAutofit/>
          </a:bodyPr>
          <a:p>
            <a:r>
              <a:rPr lang="zh-CN" altLang="en-US">
                <a:solidFill>
                  <a:schemeClr val="tx1"/>
                </a:solidFill>
                <a:latin typeface="Times New Roman" panose="02020603050405020304" pitchFamily="18" charset="0"/>
                <a:cs typeface="Times New Roman" panose="02020603050405020304" pitchFamily="18" charset="0"/>
              </a:rPr>
              <a:t>哈夫曼树的输入是一组数字</a:t>
            </a:r>
            <a:r>
              <a:rPr lang="en-US" altLang="zh-CN">
                <a:solidFill>
                  <a:schemeClr val="tx1"/>
                </a:solidFill>
                <a:latin typeface="Times New Roman" panose="02020603050405020304" pitchFamily="18" charset="0"/>
                <a:cs typeface="Times New Roman" panose="02020603050405020304" pitchFamily="18" charset="0"/>
              </a:rPr>
              <a:t>[4,6,7,1,3,9,10]</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5076190" y="2777490"/>
            <a:ext cx="4572000" cy="1753235"/>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rPr>
              <a:t>def creat_node(node:list)-&gt;list: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result = []</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for item in node: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tempNode= TreeNode(item)</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result.append(tempNode)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result</a:t>
            </a:r>
            <a:endParaRPr lang="zh-CN" altLang="en-US">
              <a:latin typeface="Times New Roman" panose="02020603050405020304" pitchFamily="18" charset="0"/>
              <a:cs typeface="Times New Roman" panose="02020603050405020304" pitchFamily="18" charset="0"/>
            </a:endParaRPr>
          </a:p>
        </p:txBody>
      </p:sp>
      <p:sp>
        <p:nvSpPr>
          <p:cNvPr id="12" name="文本框 11"/>
          <p:cNvSpPr txBox="1"/>
          <p:nvPr/>
        </p:nvSpPr>
        <p:spPr>
          <a:xfrm>
            <a:off x="4706620" y="2348865"/>
            <a:ext cx="4208780" cy="373380"/>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将所有的节点全部转换成</a:t>
            </a:r>
            <a:r>
              <a:rPr lang="en-US" altLang="zh-CN">
                <a:solidFill>
                  <a:schemeClr val="tx1"/>
                </a:solidFill>
                <a:uFillTx/>
                <a:latin typeface="Times New Roman" panose="02020603050405020304" pitchFamily="18" charset="0"/>
                <a:cs typeface="Times New Roman" panose="02020603050405020304" pitchFamily="18" charset="0"/>
              </a:rPr>
              <a:t>TreeNode</a:t>
            </a:r>
            <a:r>
              <a:rPr lang="zh-CN" altLang="en-US">
                <a:solidFill>
                  <a:schemeClr val="tx1"/>
                </a:solidFill>
                <a:uFillTx/>
                <a:latin typeface="Times New Roman" panose="02020603050405020304" pitchFamily="18" charset="0"/>
                <a:cs typeface="Times New Roman" panose="02020603050405020304" pitchFamily="18" charset="0"/>
              </a:rPr>
              <a:t>类：</a:t>
            </a:r>
            <a:endParaRPr lang="zh-CN" altLang="en-US">
              <a:solidFill>
                <a:schemeClr val="tx1"/>
              </a:solidFill>
              <a:uFillTx/>
              <a:latin typeface="Times New Roman" panose="02020603050405020304" pitchFamily="18" charset="0"/>
              <a:cs typeface="Times New Roman" panose="02020603050405020304" pitchFamily="18" charset="0"/>
            </a:endParaRPr>
          </a:p>
        </p:txBody>
      </p:sp>
      <p:sp>
        <p:nvSpPr>
          <p:cNvPr id="2" name="文本框 1"/>
          <p:cNvSpPr txBox="1"/>
          <p:nvPr/>
        </p:nvSpPr>
        <p:spPr>
          <a:xfrm>
            <a:off x="280035" y="1330960"/>
            <a:ext cx="5659120" cy="392430"/>
          </a:xfrm>
          <a:prstGeom prst="rect">
            <a:avLst/>
          </a:prstGeom>
          <a:noFill/>
        </p:spPr>
        <p:txBody>
          <a:bodyPr wrap="square" rtlCol="0">
            <a:noAutofit/>
          </a:bodyPr>
          <a:p>
            <a:r>
              <a:rPr lang="zh-CN" altLang="en-US">
                <a:solidFill>
                  <a:srgbClr val="FF0000"/>
                </a:solidFill>
                <a:latin typeface="Times New Roman" panose="02020603050405020304" pitchFamily="18" charset="0"/>
                <a:cs typeface="Times New Roman" panose="02020603050405020304" pitchFamily="18" charset="0"/>
              </a:rPr>
              <a:t>利用优选队列实现哈夫曼树的构造：</a:t>
            </a:r>
            <a:endParaRPr lang="zh-CN" altLang="en-US">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2094" y="776511"/>
            <a:ext cx="3275330"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哈夫曼实现</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文本框 6"/>
          <p:cNvSpPr txBox="1"/>
          <p:nvPr/>
        </p:nvSpPr>
        <p:spPr>
          <a:xfrm>
            <a:off x="201930" y="1341120"/>
            <a:ext cx="2292350" cy="42291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哈夫曼树构造实现：</a:t>
            </a:r>
            <a:endParaRPr lang="zh-CN" altLang="en-US">
              <a:latin typeface="Times New Roman" panose="02020603050405020304" pitchFamily="18" charset="0"/>
              <a:cs typeface="Times New Roman" panose="02020603050405020304" pitchFamily="18" charset="0"/>
            </a:endParaRPr>
          </a:p>
        </p:txBody>
      </p:sp>
      <p:sp>
        <p:nvSpPr>
          <p:cNvPr id="9" name="文本框 8"/>
          <p:cNvSpPr txBox="1"/>
          <p:nvPr/>
        </p:nvSpPr>
        <p:spPr>
          <a:xfrm>
            <a:off x="251460" y="1701165"/>
            <a:ext cx="5747385" cy="3969385"/>
          </a:xfrm>
          <a:prstGeom prst="rect">
            <a:avLst/>
          </a:prstGeom>
          <a:noFill/>
        </p:spPr>
        <p:txBody>
          <a:bodyPr wrap="square" rtlCol="0" anchor="t">
            <a:spAutoFit/>
          </a:bodyPr>
          <a:p>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def creat_huffman(node:list)-&gt;TreeNode: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res = creat_node(node)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qu = queue.PriorityQueue()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for item in res:</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qu.put(item)</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while qu.qsize()&gt;1: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node1 = qu.get()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node2 = qu.get()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tempNode = TreeNode(node2.val+node1.val)</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tempNode.right = node1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tempNode.left = node2</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qu.put(tempNode)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return qu.get()</a:t>
            </a:r>
            <a:endParaRPr lang="en-US" altLang="zh-CN">
              <a:solidFill>
                <a:schemeClr val="tx1"/>
              </a:solidFill>
              <a:uFillTx/>
              <a:latin typeface="Times New Roman" panose="02020603050405020304" pitchFamily="18" charset="0"/>
              <a:cs typeface="Times New Roman" panose="02020603050405020304" pitchFamily="18" charset="0"/>
            </a:endParaRPr>
          </a:p>
        </p:txBody>
      </p:sp>
      <p:cxnSp>
        <p:nvCxnSpPr>
          <p:cNvPr id="2" name="直接箭头连接符 1"/>
          <p:cNvCxnSpPr/>
          <p:nvPr/>
        </p:nvCxnSpPr>
        <p:spPr>
          <a:xfrm flipV="1">
            <a:off x="2722880" y="2204720"/>
            <a:ext cx="2785110" cy="2990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5682615" y="1844675"/>
            <a:ext cx="3360420" cy="659130"/>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python</a:t>
            </a:r>
            <a:r>
              <a:rPr lang="zh-CN" altLang="en-US">
                <a:solidFill>
                  <a:schemeClr val="tx1"/>
                </a:solidFill>
                <a:uFillTx/>
                <a:latin typeface="Times New Roman" panose="02020603050405020304" pitchFamily="18" charset="0"/>
              </a:rPr>
              <a:t>中的优先队列构</a:t>
            </a:r>
            <a:r>
              <a:rPr lang="en-US" altLang="zh-CN">
                <a:solidFill>
                  <a:schemeClr val="tx1"/>
                </a:solidFill>
                <a:uFillTx/>
                <a:latin typeface="Times New Roman" panose="02020603050405020304" pitchFamily="18" charset="0"/>
              </a:rPr>
              <a:t>O(nlogn)</a:t>
            </a:r>
            <a:endParaRPr lang="en-US" altLang="zh-CN">
              <a:solidFill>
                <a:schemeClr val="tx1"/>
              </a:solidFill>
              <a:uFillTx/>
              <a:latin typeface="Times New Roman" panose="02020603050405020304" pitchFamily="18" charset="0"/>
            </a:endParaRPr>
          </a:p>
        </p:txBody>
      </p:sp>
      <p:cxnSp>
        <p:nvCxnSpPr>
          <p:cNvPr id="4" name="直接箭头连接符 3"/>
          <p:cNvCxnSpPr/>
          <p:nvPr/>
        </p:nvCxnSpPr>
        <p:spPr>
          <a:xfrm flipV="1">
            <a:off x="2411730" y="3357245"/>
            <a:ext cx="3312160" cy="1549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6" name="文本框 5"/>
          <p:cNvSpPr txBox="1"/>
          <p:nvPr/>
        </p:nvSpPr>
        <p:spPr>
          <a:xfrm>
            <a:off x="5783580" y="3141345"/>
            <a:ext cx="3360420" cy="133096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每取出两个节点构建一次堆</a:t>
            </a:r>
            <a:r>
              <a:rPr lang="en-US" altLang="zh-CN">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*(logn),</a:t>
            </a:r>
            <a:r>
              <a:rPr lang="zh-CN" altLang="en-US">
                <a:solidFill>
                  <a:schemeClr val="tx1"/>
                </a:solidFill>
                <a:uFillTx/>
                <a:latin typeface="Times New Roman" panose="02020603050405020304" pitchFamily="18" charset="0"/>
              </a:rPr>
              <a:t>加入一个节点在构建一次堆</a:t>
            </a:r>
            <a:r>
              <a:rPr lang="en-US" altLang="zh-CN">
                <a:solidFill>
                  <a:schemeClr val="tx1"/>
                </a:solidFill>
                <a:uFillTx/>
                <a:latin typeface="Times New Roman" panose="02020603050405020304" pitchFamily="18" charset="0"/>
              </a:rPr>
              <a:t>logn</a:t>
            </a:r>
            <a:r>
              <a:rPr lang="zh-CN" altLang="en-US">
                <a:solidFill>
                  <a:schemeClr val="tx1"/>
                </a:solidFill>
                <a:uFillTx/>
                <a:latin typeface="Times New Roman" panose="02020603050405020304" pitchFamily="18" charset="0"/>
              </a:rPr>
              <a:t>。所以时间复杂度是</a:t>
            </a:r>
            <a:r>
              <a:rPr lang="en-US" altLang="zh-CN">
                <a:solidFill>
                  <a:schemeClr val="tx1"/>
                </a:solidFill>
                <a:uFillTx/>
                <a:latin typeface="Times New Roman" panose="02020603050405020304" pitchFamily="18" charset="0"/>
              </a:rPr>
              <a:t>O(</a:t>
            </a:r>
            <a:r>
              <a:rPr lang="en-US" altLang="zh-CN">
                <a:uFillTx/>
                <a:latin typeface="Times New Roman" panose="02020603050405020304" pitchFamily="18" charset="0"/>
                <a:sym typeface="+mn-ea"/>
              </a:rPr>
              <a:t>nlogn</a:t>
            </a:r>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
        <p:nvSpPr>
          <p:cNvPr id="8" name="文本框 7"/>
          <p:cNvSpPr txBox="1"/>
          <p:nvPr/>
        </p:nvSpPr>
        <p:spPr>
          <a:xfrm>
            <a:off x="539750" y="5877560"/>
            <a:ext cx="2474595" cy="346075"/>
          </a:xfrm>
          <a:prstGeom prst="rect">
            <a:avLst/>
          </a:prstGeom>
          <a:noFill/>
        </p:spPr>
        <p:txBody>
          <a:bodyPr wrap="square" rtlCol="0">
            <a:noAutofit/>
          </a:bodyPr>
          <a:p>
            <a:r>
              <a:rPr lang="zh-CN" altLang="en-US">
                <a:solidFill>
                  <a:srgbClr val="FF0000"/>
                </a:solidFill>
                <a:uFillTx/>
                <a:latin typeface="Times New Roman" panose="02020603050405020304" pitchFamily="18" charset="0"/>
              </a:rPr>
              <a:t>时间复杂度：</a:t>
            </a:r>
            <a:r>
              <a:rPr lang="en-US" altLang="zh-CN">
                <a:solidFill>
                  <a:srgbClr val="FF0000"/>
                </a:solidFill>
                <a:uFillTx/>
                <a:latin typeface="Times New Roman" panose="02020603050405020304" pitchFamily="18" charset="0"/>
              </a:rPr>
              <a:t>O(nlogn)</a:t>
            </a:r>
            <a:endParaRPr lang="en-US" altLang="zh-CN">
              <a:solidFill>
                <a:srgbClr val="FF0000"/>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683568" y="1517779"/>
            <a:ext cx="8135937" cy="3138170"/>
          </a:xfrm>
          <a:prstGeom prst="rect">
            <a:avLst/>
          </a:prstGeom>
          <a:noFill/>
          <a:ln w="9525">
            <a:noFill/>
            <a:miter lim="800000"/>
          </a:ln>
          <a:effectLst/>
        </p:spPr>
        <p:txBody>
          <a:bodyPr>
            <a:spAutoFit/>
          </a:bodyPr>
          <a:lstStyle/>
          <a:p>
            <a:pPr indent="457200"/>
            <a:r>
              <a:rPr lang="zh-CN" altLang="en-US" sz="2200" b="1" dirty="0">
                <a:solidFill>
                  <a:schemeClr val="tx1"/>
                </a:solidFill>
                <a:uFillTx/>
                <a:latin typeface="Times New Roman" panose="02020603050405020304" pitchFamily="18" charset="0"/>
                <a:cs typeface="Times New Roman" panose="02020603050405020304" pitchFamily="18" charset="0"/>
              </a:rPr>
              <a:t>什么是最小生成树：将所有节点连起来，且树中的边的权值最小的</a:t>
            </a:r>
            <a:r>
              <a:rPr lang="zh-CN" altLang="en-US" sz="2200" b="1" dirty="0">
                <a:solidFill>
                  <a:schemeClr val="tx1"/>
                </a:solidFill>
                <a:uFillTx/>
                <a:latin typeface="Times New Roman" panose="02020603050405020304" pitchFamily="18" charset="0"/>
                <a:cs typeface="Times New Roman" panose="02020603050405020304" pitchFamily="18" charset="0"/>
              </a:rPr>
              <a:t>连通</a:t>
            </a:r>
            <a:r>
              <a:rPr lang="zh-CN" altLang="en-US" sz="2200" b="1" dirty="0">
                <a:solidFill>
                  <a:schemeClr val="tx1"/>
                </a:solidFill>
                <a:uFillTx/>
                <a:latin typeface="Times New Roman" panose="02020603050405020304" pitchFamily="18" charset="0"/>
                <a:cs typeface="Times New Roman" panose="02020603050405020304" pitchFamily="18" charset="0"/>
              </a:rPr>
              <a:t>子图。</a:t>
            </a:r>
            <a:endParaRPr lang="zh-CN" altLang="en-US" sz="2200" b="1" dirty="0">
              <a:solidFill>
                <a:schemeClr val="tx1"/>
              </a:solidFill>
              <a:uFillTx/>
              <a:latin typeface="Times New Roman" panose="02020603050405020304" pitchFamily="18" charset="0"/>
              <a:cs typeface="Times New Roman" panose="02020603050405020304" pitchFamily="18" charset="0"/>
            </a:endParaRPr>
          </a:p>
          <a:p>
            <a:pPr indent="457200"/>
            <a:r>
              <a:rPr lang="zh-CN" altLang="en-US" sz="2200" b="1" dirty="0">
                <a:solidFill>
                  <a:schemeClr val="tx1"/>
                </a:solidFill>
                <a:uFillTx/>
                <a:latin typeface="Times New Roman" panose="02020603050405020304" pitchFamily="18" charset="0"/>
                <a:cs typeface="Times New Roman" panose="02020603050405020304" pitchFamily="18" charset="0"/>
              </a:rPr>
              <a:t>最小生成树问题有以下两种贪心策略：最近顶点策略</a:t>
            </a:r>
            <a:r>
              <a:rPr lang="en-US" altLang="zh-CN" sz="2200" b="1" dirty="0">
                <a:solidFill>
                  <a:schemeClr val="tx1"/>
                </a:solidFill>
                <a:uFillTx/>
                <a:latin typeface="Times New Roman" panose="02020603050405020304" pitchFamily="18" charset="0"/>
                <a:cs typeface="Times New Roman" panose="02020603050405020304" pitchFamily="18" charset="0"/>
              </a:rPr>
              <a:t>(prim</a:t>
            </a:r>
            <a:r>
              <a:rPr lang="zh-CN" altLang="en-US" sz="2200" b="1" dirty="0">
                <a:solidFill>
                  <a:schemeClr val="tx1"/>
                </a:solidFill>
                <a:uFillTx/>
                <a:latin typeface="Times New Roman" panose="02020603050405020304" pitchFamily="18" charset="0"/>
                <a:cs typeface="Times New Roman" panose="02020603050405020304" pitchFamily="18" charset="0"/>
              </a:rPr>
              <a:t>算法</a:t>
            </a:r>
            <a:r>
              <a:rPr lang="en-US" altLang="zh-CN" sz="2200" b="1" dirty="0">
                <a:solidFill>
                  <a:schemeClr val="tx1"/>
                </a:solidFill>
                <a:uFillTx/>
                <a:latin typeface="Times New Roman" panose="02020603050405020304" pitchFamily="18" charset="0"/>
                <a:cs typeface="Times New Roman" panose="02020603050405020304" pitchFamily="18" charset="0"/>
              </a:rPr>
              <a:t>)</a:t>
            </a:r>
            <a:r>
              <a:rPr lang="zh-CN" altLang="en-US" sz="2200" b="1" dirty="0">
                <a:solidFill>
                  <a:schemeClr val="tx1"/>
                </a:solidFill>
                <a:uFillTx/>
                <a:latin typeface="Times New Roman" panose="02020603050405020304" pitchFamily="18" charset="0"/>
                <a:cs typeface="Times New Roman" panose="02020603050405020304" pitchFamily="18" charset="0"/>
              </a:rPr>
              <a:t>和最短边策略（</a:t>
            </a:r>
            <a:r>
              <a:rPr lang="en-US" altLang="zh-CN" sz="2200" b="1" dirty="0">
                <a:solidFill>
                  <a:schemeClr val="tx1"/>
                </a:solidFill>
                <a:uFillTx/>
                <a:latin typeface="Times New Roman" panose="02020603050405020304" pitchFamily="18" charset="0"/>
                <a:cs typeface="Times New Roman" panose="02020603050405020304" pitchFamily="18" charset="0"/>
              </a:rPr>
              <a:t>kruskal</a:t>
            </a:r>
            <a:r>
              <a:rPr lang="zh-CN" altLang="en-US" sz="2200" b="1" dirty="0">
                <a:solidFill>
                  <a:schemeClr val="tx1"/>
                </a:solidFill>
                <a:uFillTx/>
                <a:latin typeface="Times New Roman" panose="02020603050405020304" pitchFamily="18" charset="0"/>
                <a:cs typeface="Times New Roman" panose="02020603050405020304" pitchFamily="18" charset="0"/>
              </a:rPr>
              <a:t>算法）</a:t>
            </a:r>
            <a:endParaRPr lang="zh-CN" altLang="en-US" sz="2200" b="1" dirty="0">
              <a:solidFill>
                <a:schemeClr val="tx1"/>
              </a:solidFill>
              <a:uFillTx/>
              <a:latin typeface="Times New Roman" panose="02020603050405020304" pitchFamily="18" charset="0"/>
              <a:cs typeface="Times New Roman" panose="02020603050405020304" pitchFamily="18" charset="0"/>
            </a:endParaRPr>
          </a:p>
          <a:p>
            <a:pPr indent="457200"/>
            <a:r>
              <a:rPr lang="zh-CN" altLang="en-US" sz="2200" b="1" dirty="0">
                <a:uFillTx/>
                <a:latin typeface="Times New Roman" panose="02020603050405020304" pitchFamily="18" charset="0"/>
                <a:cs typeface="Times New Roman" panose="02020603050405020304" pitchFamily="18" charset="0"/>
                <a:sym typeface="+mn-ea"/>
              </a:rPr>
              <a:t>设</a:t>
            </a:r>
            <a:r>
              <a:rPr lang="en-US" altLang="zh-CN" sz="2200" b="1" dirty="0">
                <a:uFillTx/>
                <a:latin typeface="Times New Roman" panose="02020603050405020304" pitchFamily="18" charset="0"/>
                <a:cs typeface="Times New Roman" panose="02020603050405020304" pitchFamily="18" charset="0"/>
                <a:sym typeface="+mn-ea"/>
              </a:rPr>
              <a:t>G=(V</a:t>
            </a:r>
            <a:r>
              <a:rPr lang="zh-CN" altLang="en-US" sz="2200" b="1" dirty="0">
                <a:uFillTx/>
                <a:latin typeface="Times New Roman" panose="02020603050405020304" pitchFamily="18" charset="0"/>
                <a:cs typeface="Times New Roman" panose="02020603050405020304" pitchFamily="18" charset="0"/>
                <a:sym typeface="+mn-ea"/>
              </a:rPr>
              <a:t>，</a:t>
            </a:r>
            <a:r>
              <a:rPr lang="en-US" altLang="zh-CN" sz="2200" b="1" dirty="0">
                <a:uFillTx/>
                <a:latin typeface="Times New Roman" panose="02020603050405020304" pitchFamily="18" charset="0"/>
                <a:cs typeface="Times New Roman" panose="02020603050405020304" pitchFamily="18" charset="0"/>
                <a:sym typeface="+mn-ea"/>
              </a:rPr>
              <a:t>E)</a:t>
            </a:r>
            <a:r>
              <a:rPr lang="zh-CN" altLang="en-US" sz="2200" b="1" dirty="0">
                <a:uFillTx/>
                <a:latin typeface="Times New Roman" panose="02020603050405020304" pitchFamily="18" charset="0"/>
                <a:cs typeface="Times New Roman" panose="02020603050405020304" pitchFamily="18" charset="0"/>
                <a:sym typeface="+mn-ea"/>
              </a:rPr>
              <a:t>是一个无向连通带权图，生成树是原图的极小连通子图，它包含原图中的所有</a:t>
            </a:r>
            <a:r>
              <a:rPr lang="en-US" altLang="zh-CN" sz="2200" b="1" dirty="0">
                <a:uFillTx/>
                <a:latin typeface="Times New Roman" panose="02020603050405020304" pitchFamily="18" charset="0"/>
                <a:cs typeface="Times New Roman" panose="02020603050405020304" pitchFamily="18" charset="0"/>
                <a:sym typeface="+mn-ea"/>
              </a:rPr>
              <a:t>n</a:t>
            </a:r>
            <a:r>
              <a:rPr lang="zh-CN" altLang="en-US" sz="2200" b="1" dirty="0">
                <a:uFillTx/>
                <a:latin typeface="Times New Roman" panose="02020603050405020304" pitchFamily="18" charset="0"/>
                <a:cs typeface="Times New Roman" panose="02020603050405020304" pitchFamily="18" charset="0"/>
                <a:sym typeface="+mn-ea"/>
              </a:rPr>
              <a:t>个顶点，并且有保持图连通的最少的边。图的所有生成树在必有一棵边的权值总和最小的生成树，称做该图的最小生成树。</a:t>
            </a:r>
            <a:endParaRPr lang="zh-CN" altLang="en-US" sz="2200" b="1" dirty="0">
              <a:solidFill>
                <a:schemeClr val="tx1"/>
              </a:solidFill>
              <a:uFillTx/>
              <a:latin typeface="Times New Roman" panose="02020603050405020304" pitchFamily="18" charset="0"/>
              <a:cs typeface="Times New Roman" panose="02020603050405020304" pitchFamily="18" charset="0"/>
            </a:endParaRPr>
          </a:p>
          <a:p>
            <a:endParaRPr lang="zh-CN" altLang="en-US" sz="2200" b="1"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Text Box 2"/>
          <p:cNvSpPr txBox="1">
            <a:spLocks noChangeArrowheads="1"/>
          </p:cNvSpPr>
          <p:nvPr/>
        </p:nvSpPr>
        <p:spPr bwMode="auto">
          <a:xfrm>
            <a:off x="323528" y="949608"/>
            <a:ext cx="247840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4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sym typeface="+mn-ea"/>
              </a:rPr>
              <a:t>4.2.2 (1)</a:t>
            </a:r>
            <a:r>
              <a:rPr kumimoji="1" lang="en-US" altLang="zh-CN" sz="2400" b="1" dirty="0" smtClean="0">
                <a:solidFill>
                  <a:schemeClr val="tx1"/>
                </a:solidFill>
                <a:uFillTx/>
                <a:latin typeface="Times New Roman" panose="02020603050405020304" pitchFamily="18" charset="0"/>
                <a:cs typeface="Times New Roman" panose="02020603050405020304" pitchFamily="18" charset="0"/>
              </a:rPr>
              <a:t>prim</a:t>
            </a:r>
            <a:r>
              <a:rPr kumimoji="1" lang="zh-CN" altLang="en-US" sz="2400" b="1" dirty="0" smtClean="0">
                <a:latin typeface="华文中宋" panose="02010600040101010101" pitchFamily="2" charset="-122"/>
                <a:ea typeface="华文中宋" panose="02010600040101010101" pitchFamily="2" charset="-122"/>
                <a:cs typeface="Times New Roman" panose="02020603050405020304" pitchFamily="18" charset="0"/>
              </a:rPr>
              <a:t>算法</a:t>
            </a:r>
            <a:endParaRPr kumimoji="1" lang="zh-CN" altLang="en-US" sz="2400" b="1" dirty="0" smtClean="0">
              <a:latin typeface="华文中宋" panose="02010600040101010101" pitchFamily="2" charset="-122"/>
              <a:ea typeface="华文中宋" panose="02010600040101010101" pitchFamily="2" charset="-122"/>
              <a:cs typeface="Times New Roman" panose="02020603050405020304" pitchFamily="18" charset="0"/>
            </a:endParaRPr>
          </a:p>
        </p:txBody>
      </p:sp>
      <p:grpSp>
        <p:nvGrpSpPr>
          <p:cNvPr id="6" name="组合 5"/>
          <p:cNvGrpSpPr/>
          <p:nvPr/>
        </p:nvGrpSpPr>
        <p:grpSpPr>
          <a:xfrm>
            <a:off x="4567555" y="4125595"/>
            <a:ext cx="539750" cy="539750"/>
            <a:chOff x="3572" y="3586"/>
            <a:chExt cx="850" cy="850"/>
          </a:xfrm>
        </p:grpSpPr>
        <p:sp>
          <p:nvSpPr>
            <p:cNvPr id="7" name="椭圆 6"/>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文本框 7"/>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A</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9" name="组合 8"/>
          <p:cNvGrpSpPr/>
          <p:nvPr/>
        </p:nvGrpSpPr>
        <p:grpSpPr>
          <a:xfrm>
            <a:off x="5159375" y="4989830"/>
            <a:ext cx="539750" cy="539750"/>
            <a:chOff x="3572" y="3586"/>
            <a:chExt cx="850" cy="850"/>
          </a:xfrm>
        </p:grpSpPr>
        <p:sp>
          <p:nvSpPr>
            <p:cNvPr id="10" name="椭圆 9"/>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文本框 10"/>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G</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2" name="组合 11"/>
          <p:cNvGrpSpPr/>
          <p:nvPr/>
        </p:nvGrpSpPr>
        <p:grpSpPr>
          <a:xfrm>
            <a:off x="3919855" y="4918075"/>
            <a:ext cx="539750" cy="539750"/>
            <a:chOff x="3572" y="3586"/>
            <a:chExt cx="850" cy="850"/>
          </a:xfrm>
        </p:grpSpPr>
        <p:sp>
          <p:nvSpPr>
            <p:cNvPr id="13" name="椭圆 12"/>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文本框 13"/>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F</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5" name="组合 14"/>
          <p:cNvGrpSpPr/>
          <p:nvPr/>
        </p:nvGrpSpPr>
        <p:grpSpPr>
          <a:xfrm>
            <a:off x="4711700" y="5709920"/>
            <a:ext cx="539750" cy="539750"/>
            <a:chOff x="3572" y="3586"/>
            <a:chExt cx="850" cy="850"/>
          </a:xfrm>
        </p:grpSpPr>
        <p:sp>
          <p:nvSpPr>
            <p:cNvPr id="16" name="椭圆 1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文本框 1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E</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8" name="组合 17"/>
          <p:cNvGrpSpPr/>
          <p:nvPr/>
        </p:nvGrpSpPr>
        <p:grpSpPr>
          <a:xfrm>
            <a:off x="5935980" y="5709920"/>
            <a:ext cx="539750" cy="539750"/>
            <a:chOff x="3572" y="3586"/>
            <a:chExt cx="850" cy="850"/>
          </a:xfrm>
        </p:grpSpPr>
        <p:sp>
          <p:nvSpPr>
            <p:cNvPr id="19" name="椭圆 1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文本框 1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D</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21" name="组合 20"/>
          <p:cNvGrpSpPr/>
          <p:nvPr/>
        </p:nvGrpSpPr>
        <p:grpSpPr>
          <a:xfrm>
            <a:off x="6367780" y="4984750"/>
            <a:ext cx="539750" cy="539750"/>
            <a:chOff x="3572" y="3586"/>
            <a:chExt cx="850" cy="850"/>
          </a:xfrm>
        </p:grpSpPr>
        <p:sp>
          <p:nvSpPr>
            <p:cNvPr id="22" name="椭圆 2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文本框 2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C</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24" name="组合 23"/>
          <p:cNvGrpSpPr/>
          <p:nvPr/>
        </p:nvGrpSpPr>
        <p:grpSpPr>
          <a:xfrm>
            <a:off x="5723890" y="4125595"/>
            <a:ext cx="539750" cy="539750"/>
            <a:chOff x="3572" y="3586"/>
            <a:chExt cx="850" cy="850"/>
          </a:xfrm>
        </p:grpSpPr>
        <p:sp>
          <p:nvSpPr>
            <p:cNvPr id="25" name="椭圆 2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文本框 2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cxnSp>
        <p:nvCxnSpPr>
          <p:cNvPr id="29" name="直接连接符 28"/>
          <p:cNvCxnSpPr/>
          <p:nvPr/>
        </p:nvCxnSpPr>
        <p:spPr>
          <a:xfrm>
            <a:off x="5102860" y="4395470"/>
            <a:ext cx="62103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p:nvPr/>
        </p:nvCxnSpPr>
        <p:spPr>
          <a:xfrm flipH="1">
            <a:off x="4380865" y="4586605"/>
            <a:ext cx="265430" cy="41021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p:nvPr/>
        </p:nvCxnSpPr>
        <p:spPr>
          <a:xfrm>
            <a:off x="6184900" y="4586605"/>
            <a:ext cx="261620" cy="4768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p:nvPr/>
        </p:nvCxnSpPr>
        <p:spPr>
          <a:xfrm>
            <a:off x="4455160" y="5187950"/>
            <a:ext cx="704215" cy="717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4" name="直接连接符 33"/>
          <p:cNvCxnSpPr/>
          <p:nvPr/>
        </p:nvCxnSpPr>
        <p:spPr>
          <a:xfrm>
            <a:off x="4189730" y="5457825"/>
            <a:ext cx="521970" cy="52197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5" name="直接连接符 34"/>
          <p:cNvCxnSpPr/>
          <p:nvPr/>
        </p:nvCxnSpPr>
        <p:spPr>
          <a:xfrm flipV="1">
            <a:off x="5694680" y="5254625"/>
            <a:ext cx="673100" cy="50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6" name="直接连接符 35"/>
          <p:cNvCxnSpPr/>
          <p:nvPr/>
        </p:nvCxnSpPr>
        <p:spPr>
          <a:xfrm>
            <a:off x="5247005" y="5979795"/>
            <a:ext cx="688975"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7" name="直接连接符 36"/>
          <p:cNvCxnSpPr/>
          <p:nvPr/>
        </p:nvCxnSpPr>
        <p:spPr>
          <a:xfrm flipH="1">
            <a:off x="6471285" y="5524500"/>
            <a:ext cx="166370" cy="4552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8" name="文本框 37"/>
          <p:cNvSpPr txBox="1"/>
          <p:nvPr/>
        </p:nvSpPr>
        <p:spPr>
          <a:xfrm>
            <a:off x="4711700" y="6309360"/>
            <a:ext cx="2275205" cy="302260"/>
          </a:xfrm>
          <a:prstGeom prst="rect">
            <a:avLst/>
          </a:prstGeom>
          <a:noFill/>
        </p:spPr>
        <p:txBody>
          <a:bodyPr wrap="square" rtlCol="0">
            <a:noAutofit/>
          </a:bodyPr>
          <a:p>
            <a:r>
              <a:rPr lang="zh-CN" altLang="en-US">
                <a:solidFill>
                  <a:srgbClr val="FF0000"/>
                </a:solidFill>
              </a:rPr>
              <a:t>无向</a:t>
            </a:r>
            <a:r>
              <a:rPr lang="zh-CN" altLang="en-US">
                <a:solidFill>
                  <a:srgbClr val="FF0000"/>
                </a:solidFill>
              </a:rPr>
              <a:t>连通带权图</a:t>
            </a:r>
            <a:endParaRPr lang="zh-CN" altLang="en-US">
              <a:solidFill>
                <a:srgbClr val="FF0000"/>
              </a:solidFill>
            </a:endParaRPr>
          </a:p>
        </p:txBody>
      </p:sp>
      <p:sp>
        <p:nvSpPr>
          <p:cNvPr id="39" name="文本框 38"/>
          <p:cNvSpPr txBox="1"/>
          <p:nvPr/>
        </p:nvSpPr>
        <p:spPr>
          <a:xfrm>
            <a:off x="5344795" y="4095750"/>
            <a:ext cx="445770" cy="346075"/>
          </a:xfrm>
          <a:prstGeom prst="rect">
            <a:avLst/>
          </a:prstGeom>
          <a:noFill/>
        </p:spPr>
        <p:txBody>
          <a:bodyPr wrap="square" rtlCol="0">
            <a:noAutofit/>
          </a:bodyPr>
          <a:p>
            <a:r>
              <a:rPr lang="en-US" altLang="zh-CN">
                <a:latin typeface="+mj-lt"/>
                <a:cs typeface="+mj-lt"/>
              </a:rPr>
              <a:t>20</a:t>
            </a:r>
            <a:endParaRPr lang="en-US" altLang="zh-CN">
              <a:latin typeface="+mj-lt"/>
              <a:cs typeface="+mj-lt"/>
            </a:endParaRPr>
          </a:p>
        </p:txBody>
      </p:sp>
      <p:sp>
        <p:nvSpPr>
          <p:cNvPr id="40" name="文本框 39"/>
          <p:cNvSpPr txBox="1"/>
          <p:nvPr/>
        </p:nvSpPr>
        <p:spPr>
          <a:xfrm>
            <a:off x="6286500" y="4509135"/>
            <a:ext cx="445770" cy="346075"/>
          </a:xfrm>
          <a:prstGeom prst="rect">
            <a:avLst/>
          </a:prstGeom>
          <a:noFill/>
        </p:spPr>
        <p:txBody>
          <a:bodyPr wrap="square" rtlCol="0">
            <a:noAutofit/>
          </a:bodyPr>
          <a:p>
            <a:r>
              <a:rPr lang="en-US" altLang="zh-CN">
                <a:latin typeface="+mj-lt"/>
                <a:cs typeface="+mj-lt"/>
              </a:rPr>
              <a:t>13</a:t>
            </a:r>
            <a:endParaRPr lang="en-US" altLang="zh-CN">
              <a:latin typeface="+mj-lt"/>
              <a:cs typeface="+mj-lt"/>
            </a:endParaRPr>
          </a:p>
        </p:txBody>
      </p:sp>
      <p:sp>
        <p:nvSpPr>
          <p:cNvPr id="41" name="文本框 40"/>
          <p:cNvSpPr txBox="1"/>
          <p:nvPr/>
        </p:nvSpPr>
        <p:spPr>
          <a:xfrm>
            <a:off x="6595745" y="5619750"/>
            <a:ext cx="445770" cy="346075"/>
          </a:xfrm>
          <a:prstGeom prst="rect">
            <a:avLst/>
          </a:prstGeom>
          <a:noFill/>
        </p:spPr>
        <p:txBody>
          <a:bodyPr wrap="square" rtlCol="0">
            <a:noAutofit/>
          </a:bodyPr>
          <a:p>
            <a:r>
              <a:rPr lang="en-US" altLang="zh-CN">
                <a:latin typeface="+mj-lt"/>
                <a:cs typeface="+mj-lt"/>
              </a:rPr>
              <a:t>18</a:t>
            </a:r>
            <a:endParaRPr lang="en-US" altLang="zh-CN">
              <a:latin typeface="+mj-lt"/>
              <a:cs typeface="+mj-lt"/>
            </a:endParaRPr>
          </a:p>
        </p:txBody>
      </p:sp>
      <p:sp>
        <p:nvSpPr>
          <p:cNvPr id="42" name="文本框 41"/>
          <p:cNvSpPr txBox="1"/>
          <p:nvPr/>
        </p:nvSpPr>
        <p:spPr>
          <a:xfrm>
            <a:off x="5407025" y="5628005"/>
            <a:ext cx="445770" cy="346075"/>
          </a:xfrm>
          <a:prstGeom prst="rect">
            <a:avLst/>
          </a:prstGeom>
          <a:noFill/>
        </p:spPr>
        <p:txBody>
          <a:bodyPr wrap="square" rtlCol="0">
            <a:noAutofit/>
          </a:bodyPr>
          <a:p>
            <a:r>
              <a:rPr lang="en-US" altLang="zh-CN">
                <a:latin typeface="+mj-lt"/>
                <a:cs typeface="+mj-lt"/>
              </a:rPr>
              <a:t>7</a:t>
            </a:r>
            <a:endParaRPr lang="en-US" altLang="zh-CN">
              <a:latin typeface="+mj-lt"/>
              <a:cs typeface="+mj-lt"/>
            </a:endParaRPr>
          </a:p>
        </p:txBody>
      </p:sp>
      <p:sp>
        <p:nvSpPr>
          <p:cNvPr id="43" name="文本框 42"/>
          <p:cNvSpPr txBox="1"/>
          <p:nvPr/>
        </p:nvSpPr>
        <p:spPr>
          <a:xfrm>
            <a:off x="4067810" y="5628005"/>
            <a:ext cx="445770" cy="346075"/>
          </a:xfrm>
          <a:prstGeom prst="rect">
            <a:avLst/>
          </a:prstGeom>
          <a:noFill/>
        </p:spPr>
        <p:txBody>
          <a:bodyPr wrap="square" rtlCol="0">
            <a:noAutofit/>
          </a:bodyPr>
          <a:p>
            <a:r>
              <a:rPr lang="en-US" altLang="zh-CN">
                <a:latin typeface="+mj-lt"/>
                <a:cs typeface="+mj-lt"/>
              </a:rPr>
              <a:t>26</a:t>
            </a:r>
            <a:endParaRPr lang="en-US" altLang="zh-CN">
              <a:latin typeface="+mj-lt"/>
              <a:cs typeface="+mj-lt"/>
            </a:endParaRPr>
          </a:p>
        </p:txBody>
      </p:sp>
      <p:sp>
        <p:nvSpPr>
          <p:cNvPr id="44" name="文本框 43"/>
          <p:cNvSpPr txBox="1"/>
          <p:nvPr/>
        </p:nvSpPr>
        <p:spPr>
          <a:xfrm>
            <a:off x="4067810" y="4452620"/>
            <a:ext cx="445770" cy="346075"/>
          </a:xfrm>
          <a:prstGeom prst="rect">
            <a:avLst/>
          </a:prstGeom>
          <a:noFill/>
        </p:spPr>
        <p:txBody>
          <a:bodyPr wrap="square" rtlCol="0">
            <a:noAutofit/>
          </a:bodyPr>
          <a:p>
            <a:r>
              <a:rPr lang="en-US" altLang="zh-CN">
                <a:latin typeface="+mj-lt"/>
                <a:cs typeface="+mj-lt"/>
              </a:rPr>
              <a:t>15</a:t>
            </a:r>
            <a:endParaRPr lang="en-US" altLang="zh-CN">
              <a:latin typeface="+mj-lt"/>
              <a:cs typeface="+mj-lt"/>
            </a:endParaRPr>
          </a:p>
        </p:txBody>
      </p:sp>
      <p:sp>
        <p:nvSpPr>
          <p:cNvPr id="45" name="文本框 44"/>
          <p:cNvSpPr txBox="1"/>
          <p:nvPr/>
        </p:nvSpPr>
        <p:spPr>
          <a:xfrm>
            <a:off x="5868035" y="4855210"/>
            <a:ext cx="445770" cy="346075"/>
          </a:xfrm>
          <a:prstGeom prst="rect">
            <a:avLst/>
          </a:prstGeom>
          <a:noFill/>
        </p:spPr>
        <p:txBody>
          <a:bodyPr wrap="square" rtlCol="0">
            <a:noAutofit/>
          </a:bodyPr>
          <a:p>
            <a:r>
              <a:rPr lang="en-US" altLang="zh-CN">
                <a:latin typeface="+mj-lt"/>
                <a:cs typeface="+mj-lt"/>
              </a:rPr>
              <a:t>23</a:t>
            </a:r>
            <a:endParaRPr lang="en-US" altLang="zh-CN">
              <a:latin typeface="+mj-lt"/>
              <a:cs typeface="+mj-lt"/>
            </a:endParaRPr>
          </a:p>
        </p:txBody>
      </p:sp>
      <p:sp>
        <p:nvSpPr>
          <p:cNvPr id="46" name="文本框 45"/>
          <p:cNvSpPr txBox="1"/>
          <p:nvPr/>
        </p:nvSpPr>
        <p:spPr>
          <a:xfrm>
            <a:off x="4612005" y="4818380"/>
            <a:ext cx="445770" cy="346075"/>
          </a:xfrm>
          <a:prstGeom prst="rect">
            <a:avLst/>
          </a:prstGeom>
          <a:noFill/>
        </p:spPr>
        <p:txBody>
          <a:bodyPr wrap="square" rtlCol="0">
            <a:noAutofit/>
          </a:bodyPr>
          <a:p>
            <a:r>
              <a:rPr lang="en-US" altLang="zh-CN">
                <a:latin typeface="+mj-lt"/>
                <a:cs typeface="+mj-lt"/>
              </a:rPr>
              <a:t>9</a:t>
            </a:r>
            <a:endParaRPr lang="en-US" altLang="zh-CN">
              <a:latin typeface="+mj-lt"/>
              <a:cs typeface="+mj-lt"/>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14849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4.1.1 </a:t>
            </a:r>
            <a:r>
              <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贪心算法法的思想</a:t>
            </a:r>
            <a:endPar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92075" y="201803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贪心</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思想生活</a:t>
            </a:r>
            <a:r>
              <a:rPr lang="zh-CN" altLang="en-US" sz="2200" b="1" kern="100" dirty="0" smtClean="0">
                <a:solidFill>
                  <a:srgbClr val="FF0000"/>
                </a:solidFill>
                <a:latin typeface="Times New Roman" panose="02020603050405020304" pitchFamily="18" charset="0"/>
                <a:cs typeface="Times New Roman" panose="02020603050405020304" pitchFamily="18" charset="0"/>
              </a:rPr>
              <a:t>中你经常运用！！！</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pic>
        <p:nvPicPr>
          <p:cNvPr id="3" name="图片 2" descr="5e12fc02-4afa-4396-8960-7b2a4f83b6a6"/>
          <p:cNvPicPr>
            <a:picLocks noChangeAspect="1"/>
          </p:cNvPicPr>
          <p:nvPr/>
        </p:nvPicPr>
        <p:blipFill>
          <a:blip r:embed="rId1"/>
          <a:stretch>
            <a:fillRect/>
          </a:stretch>
        </p:blipFill>
        <p:spPr>
          <a:xfrm>
            <a:off x="1043940" y="2924810"/>
            <a:ext cx="2557780" cy="2557780"/>
          </a:xfrm>
          <a:prstGeom prst="rect">
            <a:avLst/>
          </a:prstGeom>
        </p:spPr>
      </p:pic>
      <p:pic>
        <p:nvPicPr>
          <p:cNvPr id="5" name="图片 4" descr="自助餐"/>
          <p:cNvPicPr>
            <a:picLocks noChangeAspect="1"/>
          </p:cNvPicPr>
          <p:nvPr/>
        </p:nvPicPr>
        <p:blipFill>
          <a:blip r:embed="rId2"/>
          <a:stretch>
            <a:fillRect/>
          </a:stretch>
        </p:blipFill>
        <p:spPr>
          <a:xfrm>
            <a:off x="5147945" y="2924810"/>
            <a:ext cx="2556000" cy="2556000"/>
          </a:xfrm>
          <a:prstGeom prst="rect">
            <a:avLst/>
          </a:prstGeom>
        </p:spPr>
      </p:pic>
      <p:sp>
        <p:nvSpPr>
          <p:cNvPr id="6" name="矩形 5"/>
          <p:cNvSpPr/>
          <p:nvPr/>
        </p:nvSpPr>
        <p:spPr>
          <a:xfrm>
            <a:off x="971550" y="558927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1</a:t>
            </a:r>
            <a:r>
              <a:rPr lang="zh-CN" altLang="en-US" sz="2200" b="1" kern="100" dirty="0" smtClean="0">
                <a:solidFill>
                  <a:srgbClr val="FF0000"/>
                </a:solidFill>
                <a:latin typeface="Times New Roman" panose="02020603050405020304" pitchFamily="18" charset="0"/>
                <a:cs typeface="Times New Roman" panose="02020603050405020304" pitchFamily="18" charset="0"/>
              </a:rPr>
              <a:t>）赚钱</a:t>
            </a:r>
            <a:r>
              <a:rPr lang="zh-CN" altLang="en-US" sz="2200" b="1" kern="100" dirty="0" smtClean="0">
                <a:solidFill>
                  <a:srgbClr val="FF0000"/>
                </a:solidFill>
                <a:latin typeface="Times New Roman" panose="02020603050405020304" pitchFamily="18" charset="0"/>
                <a:cs typeface="Times New Roman" panose="02020603050405020304" pitchFamily="18" charset="0"/>
              </a:rPr>
              <a:t>的烧烤</a:t>
            </a:r>
            <a:r>
              <a:rPr lang="zh-CN" altLang="en-US" sz="2200" b="1" kern="100" dirty="0" smtClean="0">
                <a:solidFill>
                  <a:srgbClr val="FF0000"/>
                </a:solidFill>
                <a:latin typeface="Times New Roman" panose="02020603050405020304" pitchFamily="18" charset="0"/>
                <a:cs typeface="Times New Roman" panose="02020603050405020304" pitchFamily="18" charset="0"/>
              </a:rPr>
              <a:t>生意</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4932045" y="558927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2</a:t>
            </a:r>
            <a:r>
              <a:rPr lang="zh-CN" altLang="en-US" sz="2200" b="1" kern="100" dirty="0" smtClean="0">
                <a:solidFill>
                  <a:srgbClr val="FF0000"/>
                </a:solidFill>
                <a:latin typeface="Times New Roman" panose="02020603050405020304" pitchFamily="18" charset="0"/>
                <a:cs typeface="Times New Roman" panose="02020603050405020304" pitchFamily="18" charset="0"/>
              </a:rPr>
              <a:t>）不亏本的</a:t>
            </a:r>
            <a:r>
              <a:rPr lang="zh-CN" altLang="en-US" sz="2200" b="1" kern="100" dirty="0" smtClean="0">
                <a:solidFill>
                  <a:srgbClr val="FF0000"/>
                </a:solidFill>
                <a:latin typeface="Times New Roman" panose="02020603050405020304" pitchFamily="18" charset="0"/>
                <a:cs typeface="Times New Roman" panose="02020603050405020304" pitchFamily="18" charset="0"/>
              </a:rPr>
              <a:t>自助餐</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579880" y="333756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A</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5" name="组合 4"/>
          <p:cNvGrpSpPr/>
          <p:nvPr/>
        </p:nvGrpSpPr>
        <p:grpSpPr>
          <a:xfrm>
            <a:off x="2443480" y="4998720"/>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G</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8" name="组合 7"/>
          <p:cNvGrpSpPr/>
          <p:nvPr/>
        </p:nvGrpSpPr>
        <p:grpSpPr>
          <a:xfrm>
            <a:off x="1471295" y="5028565"/>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F</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1" name="组合 10"/>
          <p:cNvGrpSpPr/>
          <p:nvPr/>
        </p:nvGrpSpPr>
        <p:grpSpPr>
          <a:xfrm>
            <a:off x="1651635" y="6007100"/>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E</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4" name="组合 13"/>
          <p:cNvGrpSpPr/>
          <p:nvPr/>
        </p:nvGrpSpPr>
        <p:grpSpPr>
          <a:xfrm>
            <a:off x="2983865" y="6034405"/>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D</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7" name="组合 16"/>
          <p:cNvGrpSpPr/>
          <p:nvPr/>
        </p:nvGrpSpPr>
        <p:grpSpPr>
          <a:xfrm>
            <a:off x="3411220" y="5028565"/>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C</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20" name="组合 19"/>
          <p:cNvGrpSpPr/>
          <p:nvPr/>
        </p:nvGrpSpPr>
        <p:grpSpPr>
          <a:xfrm>
            <a:off x="3020060" y="4134485"/>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sp>
        <p:nvSpPr>
          <p:cNvPr id="23" name="文本框 22"/>
          <p:cNvSpPr txBox="1"/>
          <p:nvPr/>
        </p:nvSpPr>
        <p:spPr>
          <a:xfrm>
            <a:off x="611505" y="981075"/>
            <a:ext cx="4572000" cy="429895"/>
          </a:xfrm>
          <a:prstGeom prst="rect">
            <a:avLst/>
          </a:prstGeom>
          <a:noFill/>
        </p:spPr>
        <p:txBody>
          <a:bodyPr wrap="square" rtlCol="0" anchor="t">
            <a:spAutoFit/>
          </a:bodyPr>
          <a:p>
            <a:r>
              <a:rPr lang="zh-CN" altLang="en-US" sz="2200" b="1" dirty="0">
                <a:solidFill>
                  <a:srgbClr val="FF0000"/>
                </a:solidFill>
                <a:uFillTx/>
                <a:latin typeface="Times New Roman" panose="02020603050405020304" pitchFamily="18" charset="0"/>
                <a:cs typeface="Times New Roman" panose="02020603050405020304" pitchFamily="18" charset="0"/>
                <a:sym typeface="+mn-ea"/>
              </a:rPr>
              <a:t>最近顶点策略</a:t>
            </a:r>
            <a:r>
              <a:rPr lang="en-US" altLang="zh-CN" sz="2200" b="1" dirty="0">
                <a:solidFill>
                  <a:srgbClr val="FF0000"/>
                </a:solidFill>
                <a:uFillTx/>
                <a:latin typeface="Times New Roman" panose="02020603050405020304" pitchFamily="18" charset="0"/>
                <a:cs typeface="Times New Roman" panose="02020603050405020304" pitchFamily="18" charset="0"/>
                <a:sym typeface="+mn-ea"/>
              </a:rPr>
              <a:t>(prim</a:t>
            </a:r>
            <a:r>
              <a:rPr lang="zh-CN" altLang="en-US" sz="2200" b="1" dirty="0">
                <a:solidFill>
                  <a:srgbClr val="FF0000"/>
                </a:solidFill>
                <a:uFillTx/>
                <a:latin typeface="Times New Roman" panose="02020603050405020304" pitchFamily="18" charset="0"/>
                <a:cs typeface="Times New Roman" panose="02020603050405020304" pitchFamily="18" charset="0"/>
                <a:sym typeface="+mn-ea"/>
              </a:rPr>
              <a:t>算法</a:t>
            </a:r>
            <a:r>
              <a:rPr lang="en-US" altLang="zh-CN" sz="2200" b="1" dirty="0">
                <a:solidFill>
                  <a:srgbClr val="FF0000"/>
                </a:solidFill>
                <a:uFillTx/>
                <a:latin typeface="Times New Roman" panose="02020603050405020304" pitchFamily="18" charset="0"/>
                <a:cs typeface="Times New Roman" panose="02020603050405020304" pitchFamily="18" charset="0"/>
                <a:sym typeface="+mn-ea"/>
              </a:rPr>
              <a:t>)</a:t>
            </a:r>
            <a:r>
              <a:rPr lang="zh-CN" altLang="en-US" sz="2200" b="1" dirty="0">
                <a:solidFill>
                  <a:srgbClr val="FF0000"/>
                </a:solidFill>
                <a:uFillTx/>
                <a:latin typeface="Times New Roman" panose="02020603050405020304" pitchFamily="18" charset="0"/>
                <a:cs typeface="Times New Roman" panose="02020603050405020304" pitchFamily="18" charset="0"/>
                <a:sym typeface="+mn-ea"/>
              </a:rPr>
              <a:t>原理</a:t>
            </a:r>
            <a:endParaRPr lang="zh-CN" altLang="en-US" sz="2200" b="1" dirty="0">
              <a:solidFill>
                <a:srgbClr val="FF0000"/>
              </a:solidFill>
              <a:uFillTx/>
              <a:latin typeface="Times New Roman" panose="02020603050405020304" pitchFamily="18" charset="0"/>
              <a:cs typeface="Times New Roman" panose="02020603050405020304" pitchFamily="18" charset="0"/>
              <a:sym typeface="+mn-ea"/>
            </a:endParaRPr>
          </a:p>
        </p:txBody>
      </p:sp>
      <p:sp>
        <p:nvSpPr>
          <p:cNvPr id="24" name="文本框 23"/>
          <p:cNvSpPr txBox="1"/>
          <p:nvPr/>
        </p:nvSpPr>
        <p:spPr>
          <a:xfrm>
            <a:off x="539750" y="1435100"/>
            <a:ext cx="7952740" cy="920115"/>
          </a:xfrm>
          <a:prstGeom prst="rect">
            <a:avLst/>
          </a:prstGeom>
          <a:noFill/>
        </p:spPr>
        <p:txBody>
          <a:bodyPr wrap="square" rtlCol="0" anchor="t">
            <a:noAutofit/>
          </a:bodyPr>
          <a:p>
            <a:r>
              <a:rPr lang="zh-CN" altLang="en-US" sz="1600" dirty="0">
                <a:solidFill>
                  <a:schemeClr val="tx1"/>
                </a:solidFill>
                <a:uFillTx/>
                <a:latin typeface="Times New Roman" panose="02020603050405020304" pitchFamily="18" charset="0"/>
                <a:cs typeface="Times New Roman" panose="02020603050405020304" pitchFamily="18" charset="0"/>
                <a:sym typeface="+mn-ea"/>
              </a:rPr>
              <a:t>算法初始：初始两个集合</a:t>
            </a:r>
            <a:r>
              <a:rPr lang="en-US" altLang="zh-CN" sz="1600" dirty="0">
                <a:solidFill>
                  <a:schemeClr val="tx1"/>
                </a:solidFill>
                <a:uFillTx/>
                <a:latin typeface="Times New Roman" panose="02020603050405020304" pitchFamily="18" charset="0"/>
                <a:cs typeface="Times New Roman" panose="02020603050405020304" pitchFamily="18" charset="0"/>
                <a:sym typeface="+mn-ea"/>
              </a:rPr>
              <a:t>W</a:t>
            </a:r>
            <a:r>
              <a:rPr lang="zh-CN" altLang="en-US" sz="1600" dirty="0">
                <a:solidFill>
                  <a:schemeClr val="tx1"/>
                </a:solidFill>
                <a:uFillTx/>
                <a:latin typeface="Times New Roman" panose="02020603050405020304" pitchFamily="18" charset="0"/>
                <a:cs typeface="Times New Roman" panose="02020603050405020304" pitchFamily="18" charset="0"/>
                <a:sym typeface="+mn-ea"/>
              </a:rPr>
              <a:t>和</a:t>
            </a:r>
            <a:r>
              <a:rPr lang="en-US" altLang="zh-CN" sz="1600" dirty="0">
                <a:solidFill>
                  <a:schemeClr val="tx1"/>
                </a:solidFill>
                <a:uFillTx/>
                <a:latin typeface="Times New Roman" panose="02020603050405020304" pitchFamily="18" charset="0"/>
                <a:cs typeface="Times New Roman" panose="02020603050405020304" pitchFamily="18" charset="0"/>
                <a:sym typeface="+mn-ea"/>
              </a:rPr>
              <a:t>S</a:t>
            </a:r>
            <a:r>
              <a:rPr lang="zh-CN" altLang="en-US" sz="1600" dirty="0">
                <a:solidFill>
                  <a:schemeClr val="tx1"/>
                </a:solidFill>
                <a:uFillTx/>
                <a:latin typeface="Times New Roman" panose="02020603050405020304" pitchFamily="18" charset="0"/>
                <a:cs typeface="Times New Roman" panose="02020603050405020304" pitchFamily="18" charset="0"/>
                <a:sym typeface="+mn-ea"/>
              </a:rPr>
              <a:t>，</a:t>
            </a:r>
            <a:r>
              <a:rPr lang="en-US" altLang="zh-CN" sz="1600" dirty="0">
                <a:solidFill>
                  <a:schemeClr val="tx1"/>
                </a:solidFill>
                <a:uFillTx/>
                <a:latin typeface="Times New Roman" panose="02020603050405020304" pitchFamily="18" charset="0"/>
                <a:cs typeface="Times New Roman" panose="02020603050405020304" pitchFamily="18" charset="0"/>
                <a:sym typeface="+mn-ea"/>
              </a:rPr>
              <a:t>W</a:t>
            </a:r>
            <a:r>
              <a:rPr lang="zh-CN" altLang="en-US" sz="1600" dirty="0">
                <a:solidFill>
                  <a:schemeClr val="tx1"/>
                </a:solidFill>
                <a:uFillTx/>
                <a:latin typeface="Times New Roman" panose="02020603050405020304" pitchFamily="18" charset="0"/>
                <a:cs typeface="Times New Roman" panose="02020603050405020304" pitchFamily="18" charset="0"/>
                <a:sym typeface="+mn-ea"/>
              </a:rPr>
              <a:t>集合是最小生成树连接的节点，</a:t>
            </a:r>
            <a:r>
              <a:rPr lang="en-US" altLang="zh-CN" sz="1600" dirty="0">
                <a:solidFill>
                  <a:schemeClr val="tx1"/>
                </a:solidFill>
                <a:uFillTx/>
                <a:latin typeface="Times New Roman" panose="02020603050405020304" pitchFamily="18" charset="0"/>
                <a:cs typeface="Times New Roman" panose="02020603050405020304" pitchFamily="18" charset="0"/>
                <a:sym typeface="+mn-ea"/>
              </a:rPr>
              <a:t>S</a:t>
            </a:r>
            <a:r>
              <a:rPr lang="zh-CN" altLang="en-US" sz="1600" dirty="0">
                <a:solidFill>
                  <a:schemeClr val="tx1"/>
                </a:solidFill>
                <a:uFillTx/>
                <a:latin typeface="Times New Roman" panose="02020603050405020304" pitchFamily="18" charset="0"/>
                <a:cs typeface="Times New Roman" panose="02020603050405020304" pitchFamily="18" charset="0"/>
                <a:sym typeface="+mn-ea"/>
              </a:rPr>
              <a:t>是待连接到最小生成树的节点。算法初始可以任选一个节点加入</a:t>
            </a:r>
            <a:r>
              <a:rPr lang="en-US" altLang="zh-CN" sz="1600" dirty="0">
                <a:solidFill>
                  <a:schemeClr val="tx1"/>
                </a:solidFill>
                <a:uFillTx/>
                <a:latin typeface="Times New Roman" panose="02020603050405020304" pitchFamily="18" charset="0"/>
                <a:cs typeface="Times New Roman" panose="02020603050405020304" pitchFamily="18" charset="0"/>
                <a:sym typeface="+mn-ea"/>
              </a:rPr>
              <a:t>W</a:t>
            </a:r>
            <a:r>
              <a:rPr lang="zh-CN" altLang="en-US" sz="1600" dirty="0">
                <a:solidFill>
                  <a:schemeClr val="tx1"/>
                </a:solidFill>
                <a:uFillTx/>
                <a:latin typeface="Times New Roman" panose="02020603050405020304" pitchFamily="18" charset="0"/>
                <a:cs typeface="Times New Roman" panose="02020603050405020304" pitchFamily="18" charset="0"/>
                <a:sym typeface="+mn-ea"/>
              </a:rPr>
              <a:t>中。</a:t>
            </a:r>
            <a:r>
              <a:rPr lang="zh-CN" altLang="en-US" sz="1600" dirty="0">
                <a:solidFill>
                  <a:srgbClr val="FF0000"/>
                </a:solidFill>
                <a:uFillTx/>
                <a:latin typeface="Times New Roman" panose="02020603050405020304" pitchFamily="18" charset="0"/>
                <a:cs typeface="Times New Roman" panose="02020603050405020304" pitchFamily="18" charset="0"/>
                <a:sym typeface="+mn-ea"/>
              </a:rPr>
              <a:t>算法原则是：从待选边</a:t>
            </a:r>
            <a:r>
              <a:rPr lang="zh-CN" altLang="en-US" sz="1600">
                <a:solidFill>
                  <a:srgbClr val="FF0000"/>
                </a:solidFill>
                <a:uFillTx/>
                <a:sym typeface="+mn-ea"/>
              </a:rPr>
              <a:t>筛选最短边连接的节点放入最小生成树集合</a:t>
            </a:r>
            <a:r>
              <a:rPr lang="zh-CN" altLang="en-US" sz="1600">
                <a:solidFill>
                  <a:srgbClr val="FF0000"/>
                </a:solidFill>
                <a:uFillTx/>
                <a:sym typeface="+mn-ea"/>
              </a:rPr>
              <a:t>中，并判断集合中是否包含所有节点。</a:t>
            </a:r>
            <a:endParaRPr lang="zh-CN" altLang="en-US" sz="1600" dirty="0">
              <a:solidFill>
                <a:srgbClr val="FF0000"/>
              </a:solidFill>
              <a:uFillTx/>
              <a:latin typeface="Times New Roman" panose="02020603050405020304" pitchFamily="18" charset="0"/>
              <a:cs typeface="Times New Roman" panose="02020603050405020304" pitchFamily="18" charset="0"/>
              <a:sym typeface="+mn-ea"/>
            </a:endParaRPr>
          </a:p>
        </p:txBody>
      </p:sp>
      <p:sp>
        <p:nvSpPr>
          <p:cNvPr id="25" name="文本框 24"/>
          <p:cNvSpPr txBox="1"/>
          <p:nvPr/>
        </p:nvSpPr>
        <p:spPr>
          <a:xfrm>
            <a:off x="1849755" y="2806700"/>
            <a:ext cx="534035" cy="341630"/>
          </a:xfrm>
          <a:prstGeom prst="rect">
            <a:avLst/>
          </a:prstGeom>
          <a:noFill/>
        </p:spPr>
        <p:txBody>
          <a:bodyPr wrap="square" rtlCol="0">
            <a:noAutofit/>
          </a:bodyPr>
          <a:p>
            <a:r>
              <a:rPr lang="en-US" altLang="zh-CN" sz="1800">
                <a:solidFill>
                  <a:schemeClr val="tx1"/>
                </a:solidFill>
                <a:uFillTx/>
                <a:latin typeface="Times New Roman" panose="02020603050405020304" pitchFamily="18" charset="0"/>
                <a:cs typeface="Times New Roman" panose="02020603050405020304" pitchFamily="18" charset="0"/>
              </a:rPr>
              <a:t>W</a:t>
            </a:r>
            <a:endParaRPr lang="en-US" altLang="zh-CN" sz="1800">
              <a:solidFill>
                <a:schemeClr val="tx1"/>
              </a:solidFill>
              <a:uFillTx/>
              <a:latin typeface="Times New Roman" panose="02020603050405020304" pitchFamily="18" charset="0"/>
              <a:cs typeface="Times New Roman" panose="02020603050405020304" pitchFamily="18" charset="0"/>
            </a:endParaRPr>
          </a:p>
        </p:txBody>
      </p:sp>
      <p:sp>
        <p:nvSpPr>
          <p:cNvPr id="26" name="文本框 25"/>
          <p:cNvSpPr txBox="1"/>
          <p:nvPr/>
        </p:nvSpPr>
        <p:spPr>
          <a:xfrm>
            <a:off x="643255" y="3714115"/>
            <a:ext cx="534035" cy="341630"/>
          </a:xfrm>
          <a:prstGeom prst="rect">
            <a:avLst/>
          </a:prstGeom>
          <a:noFill/>
        </p:spPr>
        <p:txBody>
          <a:bodyPr wrap="square" rtlCol="0">
            <a:noAutofit/>
          </a:bodyPr>
          <a:p>
            <a:r>
              <a:rPr lang="en-US" altLang="zh-CN" sz="1800">
                <a:solidFill>
                  <a:schemeClr val="tx1"/>
                </a:solidFill>
                <a:uFillTx/>
                <a:latin typeface="Times New Roman" panose="02020603050405020304" pitchFamily="18" charset="0"/>
                <a:cs typeface="Times New Roman" panose="02020603050405020304" pitchFamily="18" charset="0"/>
              </a:rPr>
              <a:t>S</a:t>
            </a:r>
            <a:endParaRPr lang="en-US" altLang="zh-CN" sz="1800">
              <a:solidFill>
                <a:schemeClr val="tx1"/>
              </a:solidFill>
              <a:uFillTx/>
              <a:latin typeface="Times New Roman" panose="02020603050405020304" pitchFamily="18" charset="0"/>
              <a:cs typeface="Times New Roman" panose="02020603050405020304" pitchFamily="18" charset="0"/>
            </a:endParaRPr>
          </a:p>
        </p:txBody>
      </p:sp>
      <p:sp>
        <p:nvSpPr>
          <p:cNvPr id="33" name="左大括号 32"/>
          <p:cNvSpPr/>
          <p:nvPr/>
        </p:nvSpPr>
        <p:spPr>
          <a:xfrm>
            <a:off x="690245" y="3625850"/>
            <a:ext cx="657860" cy="300926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左大括号 33"/>
          <p:cNvSpPr/>
          <p:nvPr/>
        </p:nvSpPr>
        <p:spPr>
          <a:xfrm flipH="1">
            <a:off x="4027805" y="3595370"/>
            <a:ext cx="832485" cy="3105150"/>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10245" name="组合 2"/>
          <p:cNvGrpSpPr/>
          <p:nvPr/>
        </p:nvGrpSpPr>
        <p:grpSpPr>
          <a:xfrm>
            <a:off x="10540365" y="2187575"/>
            <a:ext cx="428624" cy="452121"/>
            <a:chOff x="1006488" y="2036167"/>
            <a:chExt cx="556764" cy="596160"/>
          </a:xfrm>
        </p:grpSpPr>
        <p:sp>
          <p:nvSpPr>
            <p:cNvPr id="1027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5" name="文本框 44"/>
            <p:cNvSpPr txBox="1"/>
            <p:nvPr/>
          </p:nvSpPr>
          <p:spPr>
            <a:xfrm>
              <a:off x="1039481" y="2118223"/>
              <a:ext cx="523771" cy="514104"/>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20</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46" name="组合 45"/>
          <p:cNvGrpSpPr/>
          <p:nvPr/>
        </p:nvGrpSpPr>
        <p:grpSpPr>
          <a:xfrm>
            <a:off x="9775825" y="2811780"/>
            <a:ext cx="396240" cy="382270"/>
            <a:chOff x="1006488" y="2036167"/>
            <a:chExt cx="514698" cy="504056"/>
          </a:xfrm>
        </p:grpSpPr>
        <p:sp>
          <p:nvSpPr>
            <p:cNvPr id="4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9" name="文本框 48"/>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15</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56" name="组合 55"/>
          <p:cNvGrpSpPr/>
          <p:nvPr/>
        </p:nvGrpSpPr>
        <p:grpSpPr>
          <a:xfrm>
            <a:off x="10565765" y="4740275"/>
            <a:ext cx="396240" cy="382270"/>
            <a:chOff x="1006488" y="2036167"/>
            <a:chExt cx="514698" cy="504056"/>
          </a:xfrm>
        </p:grpSpPr>
        <p:sp>
          <p:nvSpPr>
            <p:cNvPr id="5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58" name="文本框 57"/>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59" name="组合 58"/>
          <p:cNvGrpSpPr/>
          <p:nvPr/>
        </p:nvGrpSpPr>
        <p:grpSpPr>
          <a:xfrm>
            <a:off x="11496040" y="4740275"/>
            <a:ext cx="449580" cy="382270"/>
            <a:chOff x="1006488" y="2036167"/>
            <a:chExt cx="583984" cy="504056"/>
          </a:xfrm>
        </p:grpSpPr>
        <p:sp>
          <p:nvSpPr>
            <p:cNvPr id="60"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61" name="文本框 60"/>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68" name="组合 67"/>
          <p:cNvGrpSpPr/>
          <p:nvPr/>
        </p:nvGrpSpPr>
        <p:grpSpPr>
          <a:xfrm>
            <a:off x="10103485" y="5407025"/>
            <a:ext cx="441960" cy="382270"/>
            <a:chOff x="1006488" y="2036167"/>
            <a:chExt cx="574086" cy="504056"/>
          </a:xfrm>
        </p:grpSpPr>
        <p:sp>
          <p:nvSpPr>
            <p:cNvPr id="6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70" name="文本框 69"/>
            <p:cNvSpPr txBox="1"/>
            <p:nvPr/>
          </p:nvSpPr>
          <p:spPr>
            <a:xfrm>
              <a:off x="1075774"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71" name="组合 70"/>
          <p:cNvGrpSpPr/>
          <p:nvPr/>
        </p:nvGrpSpPr>
        <p:grpSpPr>
          <a:xfrm>
            <a:off x="11033760" y="5399405"/>
            <a:ext cx="449580" cy="382270"/>
            <a:chOff x="1006488" y="2036167"/>
            <a:chExt cx="583984" cy="504056"/>
          </a:xfrm>
        </p:grpSpPr>
        <p:sp>
          <p:nvSpPr>
            <p:cNvPr id="72"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73" name="文本框 72"/>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76" name="直接连接符 75"/>
          <p:cNvCxnSpPr/>
          <p:nvPr/>
        </p:nvCxnSpPr>
        <p:spPr>
          <a:xfrm flipH="1">
            <a:off x="10720070" y="2569845"/>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7" name="直接连接符 76"/>
          <p:cNvCxnSpPr/>
          <p:nvPr/>
        </p:nvCxnSpPr>
        <p:spPr>
          <a:xfrm>
            <a:off x="9973310" y="2707005"/>
            <a:ext cx="1508760"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8" name="直接箭头连接符 77"/>
          <p:cNvCxnSpPr/>
          <p:nvPr/>
        </p:nvCxnSpPr>
        <p:spPr>
          <a:xfrm flipH="1">
            <a:off x="9973310" y="2699385"/>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9" name="直接箭头连接符 78"/>
          <p:cNvCxnSpPr/>
          <p:nvPr/>
        </p:nvCxnSpPr>
        <p:spPr>
          <a:xfrm flipH="1">
            <a:off x="11482070" y="2703195"/>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0" name="直接连接符 79"/>
          <p:cNvCxnSpPr/>
          <p:nvPr/>
        </p:nvCxnSpPr>
        <p:spPr>
          <a:xfrm flipH="1">
            <a:off x="11289030" y="4459605"/>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1" name="直接连接符 80"/>
          <p:cNvCxnSpPr/>
          <p:nvPr/>
        </p:nvCxnSpPr>
        <p:spPr>
          <a:xfrm flipV="1">
            <a:off x="10781030" y="4594225"/>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2" name="直接箭头连接符 81"/>
          <p:cNvCxnSpPr/>
          <p:nvPr/>
        </p:nvCxnSpPr>
        <p:spPr>
          <a:xfrm flipH="1">
            <a:off x="10788650" y="4603115"/>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3" name="直接箭头连接符 82"/>
          <p:cNvCxnSpPr/>
          <p:nvPr/>
        </p:nvCxnSpPr>
        <p:spPr>
          <a:xfrm flipH="1">
            <a:off x="11713210" y="4592955"/>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8" name="直接连接符 87"/>
          <p:cNvCxnSpPr/>
          <p:nvPr/>
        </p:nvCxnSpPr>
        <p:spPr>
          <a:xfrm flipH="1">
            <a:off x="10765155" y="5128895"/>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9" name="直接连接符 88"/>
          <p:cNvCxnSpPr/>
          <p:nvPr/>
        </p:nvCxnSpPr>
        <p:spPr>
          <a:xfrm flipV="1">
            <a:off x="10295255" y="5263515"/>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0" name="直接箭头连接符 89"/>
          <p:cNvCxnSpPr/>
          <p:nvPr/>
        </p:nvCxnSpPr>
        <p:spPr>
          <a:xfrm flipH="1">
            <a:off x="10295255" y="5264785"/>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1" name="直接箭头连接符 90"/>
          <p:cNvCxnSpPr/>
          <p:nvPr/>
        </p:nvCxnSpPr>
        <p:spPr>
          <a:xfrm flipH="1">
            <a:off x="11227435" y="5262245"/>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09" name="文本框 108"/>
          <p:cNvSpPr txBox="1"/>
          <p:nvPr/>
        </p:nvSpPr>
        <p:spPr>
          <a:xfrm>
            <a:off x="2445385" y="3706495"/>
            <a:ext cx="429895" cy="34925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a:t>
            </a:r>
            <a:endParaRPr lang="en-US" altLang="zh-CN">
              <a:latin typeface="Times New Roman" panose="02020603050405020304" pitchFamily="18" charset="0"/>
              <a:cs typeface="Times New Roman" panose="02020603050405020304" pitchFamily="18" charset="0"/>
            </a:endParaRPr>
          </a:p>
        </p:txBody>
      </p:sp>
      <p:sp>
        <p:nvSpPr>
          <p:cNvPr id="110" name="文本框 109"/>
          <p:cNvSpPr txBox="1"/>
          <p:nvPr/>
        </p:nvSpPr>
        <p:spPr>
          <a:xfrm>
            <a:off x="1304290" y="4134485"/>
            <a:ext cx="429895" cy="34925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15</a:t>
            </a:r>
            <a:endParaRPr lang="en-US" altLang="zh-CN">
              <a:latin typeface="Times New Roman" panose="02020603050405020304" pitchFamily="18" charset="0"/>
              <a:cs typeface="Times New Roman" panose="02020603050405020304" pitchFamily="18" charset="0"/>
            </a:endParaRPr>
          </a:p>
        </p:txBody>
      </p:sp>
      <p:cxnSp>
        <p:nvCxnSpPr>
          <p:cNvPr id="111" name="直接连接符 110"/>
          <p:cNvCxnSpPr/>
          <p:nvPr/>
        </p:nvCxnSpPr>
        <p:spPr>
          <a:xfrm>
            <a:off x="1849755" y="3877310"/>
            <a:ext cx="1242060" cy="331470"/>
          </a:xfrm>
          <a:prstGeom prst="line">
            <a:avLst/>
          </a:prstGeom>
          <a:solidFill>
            <a:schemeClr val="accent1"/>
          </a:solidFill>
          <a:ln w="28575" cap="flat" cmpd="sng" algn="ctr">
            <a:solidFill>
              <a:srgbClr val="000000"/>
            </a:solidFill>
            <a:prstDash val="solid"/>
            <a:round/>
            <a:headEnd type="none" w="med" len="med"/>
            <a:tailEnd type="none" w="med" len="med"/>
          </a:ln>
        </p:spPr>
      </p:cxnSp>
      <p:cxnSp>
        <p:nvCxnSpPr>
          <p:cNvPr id="112" name="直接连接符 111"/>
          <p:cNvCxnSpPr>
            <a:stCxn id="2" idx="4"/>
          </p:cNvCxnSpPr>
          <p:nvPr/>
        </p:nvCxnSpPr>
        <p:spPr>
          <a:xfrm flipH="1">
            <a:off x="1734185" y="3877310"/>
            <a:ext cx="115570" cy="1146810"/>
          </a:xfrm>
          <a:prstGeom prst="line">
            <a:avLst/>
          </a:prstGeom>
          <a:solidFill>
            <a:schemeClr val="accent1"/>
          </a:solidFill>
          <a:ln w="28575" cap="flat" cmpd="sng" algn="ctr">
            <a:solidFill>
              <a:srgbClr val="000000"/>
            </a:solidFill>
            <a:prstDash val="solid"/>
            <a:round/>
            <a:headEnd type="none" w="med" len="med"/>
            <a:tailEnd type="none" w="med" len="med"/>
          </a:ln>
        </p:spPr>
      </p:cxnSp>
      <p:sp>
        <p:nvSpPr>
          <p:cNvPr id="27" name="文本框 26"/>
          <p:cNvSpPr txBox="1"/>
          <p:nvPr/>
        </p:nvSpPr>
        <p:spPr>
          <a:xfrm>
            <a:off x="4698365" y="4225290"/>
            <a:ext cx="1258570" cy="365760"/>
          </a:xfrm>
          <a:prstGeom prst="rect">
            <a:avLst/>
          </a:prstGeom>
          <a:noFill/>
        </p:spPr>
        <p:txBody>
          <a:bodyPr wrap="square" rtlCol="0">
            <a:noAutofit/>
          </a:bodyPr>
          <a:p>
            <a:r>
              <a:rPr lang="zh-CN" altLang="en-US"/>
              <a:t>待选边</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p:txBody>
      </p:sp>
      <p:sp>
        <p:nvSpPr>
          <p:cNvPr id="29" name="左大括号 28"/>
          <p:cNvSpPr/>
          <p:nvPr/>
        </p:nvSpPr>
        <p:spPr>
          <a:xfrm flipH="1">
            <a:off x="6708775" y="4121785"/>
            <a:ext cx="299085" cy="565150"/>
          </a:xfrm>
          <a:prstGeom prst="leftBrace">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30" name="组合 29"/>
          <p:cNvGrpSpPr/>
          <p:nvPr/>
        </p:nvGrpSpPr>
        <p:grpSpPr>
          <a:xfrm>
            <a:off x="5770880" y="4217670"/>
            <a:ext cx="408938" cy="382270"/>
            <a:chOff x="1006488" y="2036167"/>
            <a:chExt cx="531192" cy="504056"/>
          </a:xfrm>
        </p:grpSpPr>
        <p:sp>
          <p:nvSpPr>
            <p:cNvPr id="35"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6" name="文本框 35"/>
            <p:cNvSpPr txBox="1"/>
            <p:nvPr/>
          </p:nvSpPr>
          <p:spPr>
            <a:xfrm>
              <a:off x="1016384" y="2073846"/>
              <a:ext cx="521296" cy="385996"/>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15</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sp>
        <p:nvSpPr>
          <p:cNvPr id="37" name="左大括号 36"/>
          <p:cNvSpPr/>
          <p:nvPr/>
        </p:nvSpPr>
        <p:spPr>
          <a:xfrm>
            <a:off x="5547360" y="4123690"/>
            <a:ext cx="276860" cy="573405"/>
          </a:xfrm>
          <a:prstGeom prst="leftBrace">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38" name="组合 37"/>
          <p:cNvGrpSpPr/>
          <p:nvPr/>
        </p:nvGrpSpPr>
        <p:grpSpPr>
          <a:xfrm>
            <a:off x="6299835" y="4217670"/>
            <a:ext cx="408938" cy="382270"/>
            <a:chOff x="1006488" y="2036167"/>
            <a:chExt cx="531192" cy="504056"/>
          </a:xfrm>
        </p:grpSpPr>
        <p:sp>
          <p:nvSpPr>
            <p:cNvPr id="3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0" name="文本框 39"/>
            <p:cNvSpPr txBox="1"/>
            <p:nvPr/>
          </p:nvSpPr>
          <p:spPr>
            <a:xfrm>
              <a:off x="1016384" y="2073846"/>
              <a:ext cx="521296" cy="385996"/>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20</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sp>
        <p:nvSpPr>
          <p:cNvPr id="43" name="左大括号 42"/>
          <p:cNvSpPr/>
          <p:nvPr/>
        </p:nvSpPr>
        <p:spPr>
          <a:xfrm flipH="1">
            <a:off x="4627880" y="2713990"/>
            <a:ext cx="299085" cy="565150"/>
          </a:xfrm>
          <a:prstGeom prst="leftBrace">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44" name="组合 43"/>
          <p:cNvGrpSpPr/>
          <p:nvPr/>
        </p:nvGrpSpPr>
        <p:grpSpPr>
          <a:xfrm>
            <a:off x="4294505" y="2809875"/>
            <a:ext cx="408938" cy="382270"/>
            <a:chOff x="1006488" y="2036167"/>
            <a:chExt cx="531192" cy="504056"/>
          </a:xfrm>
        </p:grpSpPr>
        <p:sp>
          <p:nvSpPr>
            <p:cNvPr id="48"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50" name="文本框 49"/>
            <p:cNvSpPr txBox="1"/>
            <p:nvPr/>
          </p:nvSpPr>
          <p:spPr>
            <a:xfrm>
              <a:off x="1016384" y="2073846"/>
              <a:ext cx="521296" cy="385996"/>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A</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sp>
        <p:nvSpPr>
          <p:cNvPr id="51" name="左大括号 50"/>
          <p:cNvSpPr/>
          <p:nvPr/>
        </p:nvSpPr>
        <p:spPr>
          <a:xfrm>
            <a:off x="4067810" y="2715895"/>
            <a:ext cx="276860" cy="573405"/>
          </a:xfrm>
          <a:prstGeom prst="leftBrace">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5" name="文本框 54"/>
          <p:cNvSpPr txBox="1"/>
          <p:nvPr/>
        </p:nvSpPr>
        <p:spPr>
          <a:xfrm>
            <a:off x="2512060" y="2832100"/>
            <a:ext cx="1647190" cy="299720"/>
          </a:xfrm>
          <a:prstGeom prst="rect">
            <a:avLst/>
          </a:prstGeom>
          <a:noFill/>
        </p:spPr>
        <p:txBody>
          <a:bodyPr wrap="square" rtlCol="0" anchor="t">
            <a:noAutofit/>
          </a:bodyPr>
          <a:p>
            <a:r>
              <a:rPr lang="zh-CN" altLang="en-US" sz="1400">
                <a:solidFill>
                  <a:srgbClr val="FF0000"/>
                </a:solidFill>
                <a:uFillTx/>
                <a:sym typeface="+mn-ea"/>
              </a:rPr>
              <a:t>最小生成树集合：</a:t>
            </a:r>
            <a:endParaRPr lang="zh-CN" altLang="en-US" sz="1400">
              <a:solidFill>
                <a:srgbClr val="FF0000"/>
              </a:solidFill>
              <a:uFillTx/>
              <a:sym typeface="+mn-ea"/>
            </a:endParaRPr>
          </a:p>
        </p:txBody>
      </p:sp>
      <p:grpSp>
        <p:nvGrpSpPr>
          <p:cNvPr id="62" name="组合 61"/>
          <p:cNvGrpSpPr/>
          <p:nvPr/>
        </p:nvGrpSpPr>
        <p:grpSpPr>
          <a:xfrm>
            <a:off x="4774565" y="2806700"/>
            <a:ext cx="408938" cy="382270"/>
            <a:chOff x="1006488" y="2036167"/>
            <a:chExt cx="531192" cy="504056"/>
          </a:xfrm>
        </p:grpSpPr>
        <p:sp>
          <p:nvSpPr>
            <p:cNvPr id="63"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64" name="文本框 63"/>
            <p:cNvSpPr txBox="1"/>
            <p:nvPr/>
          </p:nvSpPr>
          <p:spPr>
            <a:xfrm>
              <a:off x="1016384" y="2073846"/>
              <a:ext cx="521296" cy="385996"/>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F</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sp>
        <p:nvSpPr>
          <p:cNvPr id="65" name="文本框 64"/>
          <p:cNvSpPr txBox="1"/>
          <p:nvPr/>
        </p:nvSpPr>
        <p:spPr>
          <a:xfrm>
            <a:off x="2015490" y="4940935"/>
            <a:ext cx="429895" cy="34925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9</a:t>
            </a:r>
            <a:endParaRPr lang="en-US" altLang="zh-CN">
              <a:latin typeface="Times New Roman" panose="02020603050405020304" pitchFamily="18" charset="0"/>
              <a:cs typeface="Times New Roman" panose="02020603050405020304" pitchFamily="18" charset="0"/>
            </a:endParaRPr>
          </a:p>
        </p:txBody>
      </p:sp>
      <p:sp>
        <p:nvSpPr>
          <p:cNvPr id="66" name="文本框 65"/>
          <p:cNvSpPr txBox="1"/>
          <p:nvPr/>
        </p:nvSpPr>
        <p:spPr>
          <a:xfrm>
            <a:off x="1491615" y="5685155"/>
            <a:ext cx="429895" cy="34925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26</a:t>
            </a:r>
            <a:endParaRPr lang="en-US" altLang="zh-CN">
              <a:latin typeface="Times New Roman" panose="02020603050405020304" pitchFamily="18" charset="0"/>
              <a:cs typeface="Times New Roman" panose="02020603050405020304" pitchFamily="18" charset="0"/>
            </a:endParaRPr>
          </a:p>
        </p:txBody>
      </p:sp>
      <p:cxnSp>
        <p:nvCxnSpPr>
          <p:cNvPr id="67" name="直接连接符 66"/>
          <p:cNvCxnSpPr>
            <a:endCxn id="6" idx="2"/>
          </p:cNvCxnSpPr>
          <p:nvPr/>
        </p:nvCxnSpPr>
        <p:spPr>
          <a:xfrm flipV="1">
            <a:off x="1881505" y="5268595"/>
            <a:ext cx="561975" cy="269875"/>
          </a:xfrm>
          <a:prstGeom prst="line">
            <a:avLst/>
          </a:prstGeom>
          <a:solidFill>
            <a:schemeClr val="accent1"/>
          </a:solidFill>
          <a:ln w="28575" cap="flat" cmpd="sng" algn="ctr">
            <a:solidFill>
              <a:srgbClr val="000000"/>
            </a:solidFill>
            <a:prstDash val="solid"/>
            <a:round/>
            <a:headEnd type="none" w="med" len="med"/>
            <a:tailEnd type="none" w="med" len="med"/>
          </a:ln>
        </p:spPr>
      </p:cxnSp>
      <p:cxnSp>
        <p:nvCxnSpPr>
          <p:cNvPr id="74" name="直接连接符 73"/>
          <p:cNvCxnSpPr>
            <a:endCxn id="12" idx="0"/>
          </p:cNvCxnSpPr>
          <p:nvPr/>
        </p:nvCxnSpPr>
        <p:spPr>
          <a:xfrm>
            <a:off x="1881505" y="5538470"/>
            <a:ext cx="40005" cy="468630"/>
          </a:xfrm>
          <a:prstGeom prst="line">
            <a:avLst/>
          </a:prstGeom>
          <a:solidFill>
            <a:schemeClr val="accent1"/>
          </a:solidFill>
          <a:ln w="28575" cap="flat" cmpd="sng" algn="ctr">
            <a:solidFill>
              <a:srgbClr val="000000"/>
            </a:solidFill>
            <a:prstDash val="solid"/>
            <a:round/>
            <a:headEnd type="none" w="med" len="med"/>
            <a:tailEnd type="none" w="med" len="med"/>
          </a:ln>
        </p:spPr>
      </p:cxnSp>
      <p:grpSp>
        <p:nvGrpSpPr>
          <p:cNvPr id="75" name="组合 74"/>
          <p:cNvGrpSpPr/>
          <p:nvPr/>
        </p:nvGrpSpPr>
        <p:grpSpPr>
          <a:xfrm>
            <a:off x="6796405" y="4214495"/>
            <a:ext cx="408938" cy="382270"/>
            <a:chOff x="1006488" y="2036167"/>
            <a:chExt cx="531192" cy="504056"/>
          </a:xfrm>
        </p:grpSpPr>
        <p:sp>
          <p:nvSpPr>
            <p:cNvPr id="84"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85" name="文本框 84"/>
            <p:cNvSpPr txBox="1"/>
            <p:nvPr/>
          </p:nvSpPr>
          <p:spPr>
            <a:xfrm>
              <a:off x="1016384" y="2073846"/>
              <a:ext cx="521296" cy="385996"/>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9</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86" name="组合 85"/>
          <p:cNvGrpSpPr/>
          <p:nvPr/>
        </p:nvGrpSpPr>
        <p:grpSpPr>
          <a:xfrm>
            <a:off x="7320915" y="4208145"/>
            <a:ext cx="408938" cy="382270"/>
            <a:chOff x="1006488" y="2036167"/>
            <a:chExt cx="531192" cy="504056"/>
          </a:xfrm>
        </p:grpSpPr>
        <p:sp>
          <p:nvSpPr>
            <p:cNvPr id="8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92" name="文本框 91"/>
            <p:cNvSpPr txBox="1"/>
            <p:nvPr/>
          </p:nvSpPr>
          <p:spPr>
            <a:xfrm>
              <a:off x="1016384" y="2073846"/>
              <a:ext cx="521296" cy="385996"/>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26</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93" name="直接连接符 92"/>
          <p:cNvCxnSpPr>
            <a:stCxn id="2" idx="4"/>
          </p:cNvCxnSpPr>
          <p:nvPr/>
        </p:nvCxnSpPr>
        <p:spPr>
          <a:xfrm flipH="1">
            <a:off x="1729740" y="3877310"/>
            <a:ext cx="120015" cy="1139190"/>
          </a:xfrm>
          <a:prstGeom prst="line">
            <a:avLst/>
          </a:prstGeom>
          <a:solidFill>
            <a:schemeClr val="accent1"/>
          </a:solidFill>
          <a:ln w="28575" cap="flat" cmpd="sng" algn="ctr">
            <a:solidFill>
              <a:srgbClr val="FF0000"/>
            </a:solidFill>
            <a:prstDash val="solid"/>
            <a:round/>
            <a:headEnd type="none" w="med" len="med"/>
            <a:tailEnd type="none" w="med" len="med"/>
          </a:ln>
        </p:spPr>
      </p:cxnSp>
      <p:cxnSp>
        <p:nvCxnSpPr>
          <p:cNvPr id="94" name="直接连接符 93"/>
          <p:cNvCxnSpPr/>
          <p:nvPr/>
        </p:nvCxnSpPr>
        <p:spPr>
          <a:xfrm flipV="1">
            <a:off x="1883410" y="5262245"/>
            <a:ext cx="561975" cy="269875"/>
          </a:xfrm>
          <a:prstGeom prst="line">
            <a:avLst/>
          </a:prstGeom>
          <a:solidFill>
            <a:schemeClr val="accent1"/>
          </a:solidFill>
          <a:ln w="28575" cap="flat" cmpd="sng" algn="ctr">
            <a:solidFill>
              <a:srgbClr val="FF0000"/>
            </a:solidFill>
            <a:prstDash val="solid"/>
            <a:round/>
            <a:headEnd type="none" w="med" len="med"/>
            <a:tailEnd type="none" w="med" len="med"/>
          </a:ln>
        </p:spPr>
      </p:cxnSp>
      <p:sp>
        <p:nvSpPr>
          <p:cNvPr id="95" name="文本框 94"/>
          <p:cNvSpPr txBox="1"/>
          <p:nvPr/>
        </p:nvSpPr>
        <p:spPr>
          <a:xfrm>
            <a:off x="3059430" y="4869180"/>
            <a:ext cx="429895" cy="34925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23</a:t>
            </a:r>
            <a:endParaRPr lang="en-US" altLang="zh-CN">
              <a:latin typeface="Times New Roman" panose="02020603050405020304" pitchFamily="18" charset="0"/>
              <a:cs typeface="Times New Roman" panose="02020603050405020304" pitchFamily="18" charset="0"/>
            </a:endParaRPr>
          </a:p>
        </p:txBody>
      </p:sp>
      <p:cxnSp>
        <p:nvCxnSpPr>
          <p:cNvPr id="96" name="直接连接符 95"/>
          <p:cNvCxnSpPr>
            <a:stCxn id="7" idx="3"/>
            <a:endCxn id="18" idx="2"/>
          </p:cNvCxnSpPr>
          <p:nvPr/>
        </p:nvCxnSpPr>
        <p:spPr>
          <a:xfrm>
            <a:off x="2978785" y="5268595"/>
            <a:ext cx="432435" cy="29845"/>
          </a:xfrm>
          <a:prstGeom prst="line">
            <a:avLst/>
          </a:prstGeom>
          <a:solidFill>
            <a:schemeClr val="accent1"/>
          </a:solidFill>
          <a:ln w="28575" cap="flat" cmpd="sng" algn="ctr">
            <a:solidFill>
              <a:srgbClr val="000000"/>
            </a:solidFill>
            <a:prstDash val="solid"/>
            <a:round/>
            <a:headEnd type="none" w="med" len="med"/>
            <a:tailEnd type="none" w="med" len="med"/>
          </a:ln>
        </p:spPr>
      </p:cxnSp>
      <p:cxnSp>
        <p:nvCxnSpPr>
          <p:cNvPr id="97" name="直接连接符 96"/>
          <p:cNvCxnSpPr/>
          <p:nvPr/>
        </p:nvCxnSpPr>
        <p:spPr>
          <a:xfrm>
            <a:off x="2987675" y="5268595"/>
            <a:ext cx="432435" cy="29845"/>
          </a:xfrm>
          <a:prstGeom prst="line">
            <a:avLst/>
          </a:prstGeom>
          <a:solidFill>
            <a:schemeClr val="accent1"/>
          </a:solidFill>
          <a:ln w="28575" cap="flat" cmpd="sng" algn="ctr">
            <a:solidFill>
              <a:srgbClr val="FF0000"/>
            </a:solidFill>
            <a:prstDash val="solid"/>
            <a:round/>
            <a:headEnd type="none" w="med" len="med"/>
            <a:tailEnd type="none" w="med" len="med"/>
          </a:ln>
        </p:spPr>
      </p:cxnSp>
      <p:grpSp>
        <p:nvGrpSpPr>
          <p:cNvPr id="98" name="组合 97"/>
          <p:cNvGrpSpPr/>
          <p:nvPr/>
        </p:nvGrpSpPr>
        <p:grpSpPr>
          <a:xfrm>
            <a:off x="7884160" y="4210050"/>
            <a:ext cx="408938" cy="382270"/>
            <a:chOff x="1006488" y="2036167"/>
            <a:chExt cx="531192" cy="504056"/>
          </a:xfrm>
        </p:grpSpPr>
        <p:sp>
          <p:nvSpPr>
            <p:cNvPr id="9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00" name="文本框 99"/>
            <p:cNvSpPr txBox="1"/>
            <p:nvPr/>
          </p:nvSpPr>
          <p:spPr>
            <a:xfrm>
              <a:off x="1016384" y="2073846"/>
              <a:ext cx="521296" cy="385996"/>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23</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sp>
        <p:nvSpPr>
          <p:cNvPr id="101" name="文本框 100"/>
          <p:cNvSpPr txBox="1"/>
          <p:nvPr/>
        </p:nvSpPr>
        <p:spPr>
          <a:xfrm>
            <a:off x="2016125" y="4940935"/>
            <a:ext cx="429895" cy="349250"/>
          </a:xfrm>
          <a:prstGeom prst="rect">
            <a:avLst/>
          </a:prstGeom>
          <a:noFill/>
        </p:spPr>
        <p:txBody>
          <a:bodyPr wrap="square" rtlCol="0">
            <a:noAutofit/>
          </a:bodyPr>
          <a:p>
            <a:r>
              <a:rPr lang="en-US" altLang="zh-CN">
                <a:solidFill>
                  <a:srgbClr val="FF0000"/>
                </a:solidFill>
                <a:latin typeface="Times New Roman" panose="02020603050405020304" pitchFamily="18" charset="0"/>
                <a:cs typeface="Times New Roman" panose="02020603050405020304" pitchFamily="18" charset="0"/>
              </a:rPr>
              <a:t>9</a:t>
            </a:r>
            <a:endParaRPr lang="en-US" altLang="zh-CN">
              <a:solidFill>
                <a:srgbClr val="FF0000"/>
              </a:solidFill>
              <a:latin typeface="Times New Roman" panose="02020603050405020304" pitchFamily="18" charset="0"/>
              <a:cs typeface="Times New Roman" panose="02020603050405020304" pitchFamily="18" charset="0"/>
            </a:endParaRPr>
          </a:p>
        </p:txBody>
      </p:sp>
      <p:sp>
        <p:nvSpPr>
          <p:cNvPr id="102" name="文本框 101"/>
          <p:cNvSpPr txBox="1"/>
          <p:nvPr/>
        </p:nvSpPr>
        <p:spPr>
          <a:xfrm>
            <a:off x="1303655" y="4134485"/>
            <a:ext cx="429895" cy="349250"/>
          </a:xfrm>
          <a:prstGeom prst="rect">
            <a:avLst/>
          </a:prstGeom>
          <a:noFill/>
        </p:spPr>
        <p:txBody>
          <a:bodyPr wrap="square" rtlCol="0">
            <a:noAutofit/>
          </a:bodyPr>
          <a:p>
            <a:r>
              <a:rPr lang="en-US" altLang="zh-CN">
                <a:solidFill>
                  <a:srgbClr val="FF0000"/>
                </a:solidFill>
                <a:latin typeface="Times New Roman" panose="02020603050405020304" pitchFamily="18" charset="0"/>
                <a:cs typeface="Times New Roman" panose="02020603050405020304" pitchFamily="18" charset="0"/>
              </a:rPr>
              <a:t>15</a:t>
            </a:r>
            <a:endParaRPr lang="en-US" altLang="zh-CN">
              <a:solidFill>
                <a:srgbClr val="FF0000"/>
              </a:solidFill>
              <a:latin typeface="Times New Roman" panose="02020603050405020304" pitchFamily="18" charset="0"/>
              <a:cs typeface="Times New Roman" panose="02020603050405020304" pitchFamily="18" charset="0"/>
            </a:endParaRPr>
          </a:p>
        </p:txBody>
      </p:sp>
      <p:grpSp>
        <p:nvGrpSpPr>
          <p:cNvPr id="103" name="组合 102"/>
          <p:cNvGrpSpPr/>
          <p:nvPr/>
        </p:nvGrpSpPr>
        <p:grpSpPr>
          <a:xfrm>
            <a:off x="5770880" y="4217670"/>
            <a:ext cx="408938" cy="382270"/>
            <a:chOff x="1006488" y="2036167"/>
            <a:chExt cx="531192" cy="504056"/>
          </a:xfrm>
        </p:grpSpPr>
        <p:sp>
          <p:nvSpPr>
            <p:cNvPr id="104"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05" name="文本框 104"/>
            <p:cNvSpPr txBox="1"/>
            <p:nvPr/>
          </p:nvSpPr>
          <p:spPr>
            <a:xfrm>
              <a:off x="1016384" y="2073846"/>
              <a:ext cx="521296" cy="385996"/>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rgbClr val="FF0000"/>
                  </a:solidFill>
                  <a:latin typeface="Times New Roman" panose="02020603050405020304" pitchFamily="18" charset="0"/>
                  <a:ea typeface="+mj-ea"/>
                  <a:cs typeface="Times New Roman" panose="02020603050405020304" pitchFamily="18" charset="0"/>
                </a:rPr>
                <a:t>15</a:t>
              </a:r>
              <a:endParaRPr kumimoji="0" lang="en-US" altLang="zh-CN" sz="1400"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1+#ppt_w/2"/>
                                          </p:val>
                                        </p:tav>
                                        <p:tav tm="100000">
                                          <p:val>
                                            <p:strVal val="#ppt_x"/>
                                          </p:val>
                                        </p:tav>
                                      </p:tavLst>
                                    </p:anim>
                                    <p:anim calcmode="lin" valueType="num">
                                      <p:cBhvr additive="base">
                                        <p:cTn id="8" dur="500" fill="hold"/>
                                        <p:tgtEl>
                                          <p:spTgt spid="44"/>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1+#ppt_w/2"/>
                                          </p:val>
                                        </p:tav>
                                        <p:tav tm="100000">
                                          <p:val>
                                            <p:strVal val="#ppt_x"/>
                                          </p:val>
                                        </p:tav>
                                      </p:tavLst>
                                    </p:anim>
                                    <p:anim calcmode="lin" valueType="num">
                                      <p:cBhvr additive="base">
                                        <p:cTn id="12" dur="500" fill="hold"/>
                                        <p:tgtEl>
                                          <p:spTgt spid="5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anim calcmode="lin" valueType="num">
                                      <p:cBhvr additive="base">
                                        <p:cTn id="15" dur="500" fill="hold"/>
                                        <p:tgtEl>
                                          <p:spTgt spid="55"/>
                                        </p:tgtEl>
                                        <p:attrNameLst>
                                          <p:attrName>ppt_x</p:attrName>
                                        </p:attrNameLst>
                                      </p:cBhvr>
                                      <p:tavLst>
                                        <p:tav tm="0">
                                          <p:val>
                                            <p:strVal val="1+#ppt_w/2"/>
                                          </p:val>
                                        </p:tav>
                                        <p:tav tm="100000">
                                          <p:val>
                                            <p:strVal val="#ppt_x"/>
                                          </p:val>
                                        </p:tav>
                                      </p:tavLst>
                                    </p:anim>
                                    <p:anim calcmode="lin" valueType="num">
                                      <p:cBhvr additive="base">
                                        <p:cTn id="16"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0"/>
                                        </p:tgtEl>
                                        <p:attrNameLst>
                                          <p:attrName>style.visibility</p:attrName>
                                        </p:attrNameLst>
                                      </p:cBhvr>
                                      <p:to>
                                        <p:strVal val="visible"/>
                                      </p:to>
                                    </p:set>
                                  </p:childTnLst>
                                </p:cTn>
                              </p:par>
                            </p:childTnLst>
                          </p:cTn>
                        </p:par>
                        <p:par>
                          <p:cTn id="27" fill="hold">
                            <p:stCondLst>
                              <p:cond delay="0"/>
                            </p:stCondLst>
                            <p:childTnLst>
                              <p:par>
                                <p:cTn id="28" presetID="1" presetClass="exit" presetSubtype="0" fill="hold" nodeType="afterEffect">
                                  <p:stCondLst>
                                    <p:cond delay="500"/>
                                  </p:stCondLst>
                                  <p:childTnLst>
                                    <p:set>
                                      <p:cBhvr>
                                        <p:cTn id="29" dur="1" fill="hold">
                                          <p:stCondLst>
                                            <p:cond delay="0"/>
                                          </p:stCondLst>
                                        </p:cTn>
                                        <p:tgtEl>
                                          <p:spTgt spid="111"/>
                                        </p:tgtEl>
                                        <p:attrNameLst>
                                          <p:attrName>style.visibility</p:attrName>
                                        </p:attrNameLst>
                                      </p:cBhvr>
                                      <p:to>
                                        <p:strVal val="hidden"/>
                                      </p:to>
                                    </p:set>
                                  </p:childTnLst>
                                </p:cTn>
                              </p:par>
                              <p:par>
                                <p:cTn id="30" presetID="1" presetClass="exit" presetSubtype="0" fill="hold" nodeType="withEffect">
                                  <p:stCondLst>
                                    <p:cond delay="500"/>
                                  </p:stCondLst>
                                  <p:childTnLst>
                                    <p:set>
                                      <p:cBhvr>
                                        <p:cTn id="31" dur="1" fill="hold">
                                          <p:stCondLst>
                                            <p:cond delay="0"/>
                                          </p:stCondLst>
                                        </p:cTn>
                                        <p:tgtEl>
                                          <p:spTgt spid="112"/>
                                        </p:tgtEl>
                                        <p:attrNameLst>
                                          <p:attrName>style.visibility</p:attrName>
                                        </p:attrNameLst>
                                      </p:cBhvr>
                                      <p:to>
                                        <p:strVal val="hidden"/>
                                      </p:to>
                                    </p:set>
                                  </p:childTnLst>
                                </p:cTn>
                              </p:par>
                              <p:par>
                                <p:cTn id="32" presetID="1" presetClass="exit" presetSubtype="0" fill="hold" grpId="2" nodeType="withEffect">
                                  <p:stCondLst>
                                    <p:cond delay="500"/>
                                  </p:stCondLst>
                                  <p:childTnLst>
                                    <p:set>
                                      <p:cBhvr>
                                        <p:cTn id="33" dur="1" fill="hold">
                                          <p:stCondLst>
                                            <p:cond delay="0"/>
                                          </p:stCondLst>
                                        </p:cTn>
                                        <p:tgtEl>
                                          <p:spTgt spid="109"/>
                                        </p:tgtEl>
                                        <p:attrNameLst>
                                          <p:attrName>style.visibility</p:attrName>
                                        </p:attrNameLst>
                                      </p:cBhvr>
                                      <p:to>
                                        <p:strVal val="hidden"/>
                                      </p:to>
                                    </p:set>
                                  </p:childTnLst>
                                </p:cTn>
                              </p:par>
                              <p:par>
                                <p:cTn id="34" presetID="1" presetClass="exit" presetSubtype="0" fill="hold" grpId="2" nodeType="withEffect">
                                  <p:stCondLst>
                                    <p:cond delay="500"/>
                                  </p:stCondLst>
                                  <p:childTnLst>
                                    <p:set>
                                      <p:cBhvr>
                                        <p:cTn id="35" dur="1" fill="hold">
                                          <p:stCondLst>
                                            <p:cond delay="0"/>
                                          </p:stCondLst>
                                        </p:cTn>
                                        <p:tgtEl>
                                          <p:spTgt spid="110"/>
                                        </p:tgtEl>
                                        <p:attrNameLst>
                                          <p:attrName>style.visibility</p:attrName>
                                        </p:attrNameLst>
                                      </p:cBhvr>
                                      <p:to>
                                        <p:strVal val="hidden"/>
                                      </p:to>
                                    </p:set>
                                  </p:childTnLst>
                                </p:cTn>
                              </p:par>
                            </p:childTnLst>
                          </p:cTn>
                        </p:par>
                        <p:par>
                          <p:cTn id="36" fill="hold">
                            <p:stCondLst>
                              <p:cond delay="500"/>
                            </p:stCondLst>
                            <p:childTnLst>
                              <p:par>
                                <p:cTn id="37" presetID="1" presetClass="entr" presetSubtype="0" fill="hold" nodeType="afterEffect">
                                  <p:stCondLst>
                                    <p:cond delay="500"/>
                                  </p:stCondLst>
                                  <p:childTnLst>
                                    <p:set>
                                      <p:cBhvr>
                                        <p:cTn id="38" dur="1" fill="hold">
                                          <p:stCondLst>
                                            <p:cond delay="0"/>
                                          </p:stCondLst>
                                        </p:cTn>
                                        <p:tgtEl>
                                          <p:spTgt spid="111"/>
                                        </p:tgtEl>
                                        <p:attrNameLst>
                                          <p:attrName>style.visibility</p:attrName>
                                        </p:attrNameLst>
                                      </p:cBhvr>
                                      <p:to>
                                        <p:strVal val="visible"/>
                                      </p:to>
                                    </p:set>
                                  </p:childTnLst>
                                </p:cTn>
                              </p:par>
                              <p:par>
                                <p:cTn id="39" presetID="1" presetClass="entr" presetSubtype="0" fill="hold" nodeType="withEffect">
                                  <p:stCondLst>
                                    <p:cond delay="500"/>
                                  </p:stCondLst>
                                  <p:childTnLst>
                                    <p:set>
                                      <p:cBhvr>
                                        <p:cTn id="40" dur="1" fill="hold">
                                          <p:stCondLst>
                                            <p:cond delay="0"/>
                                          </p:stCondLst>
                                        </p:cTn>
                                        <p:tgtEl>
                                          <p:spTgt spid="112"/>
                                        </p:tgtEl>
                                        <p:attrNameLst>
                                          <p:attrName>style.visibility</p:attrName>
                                        </p:attrNameLst>
                                      </p:cBhvr>
                                      <p:to>
                                        <p:strVal val="visible"/>
                                      </p:to>
                                    </p:set>
                                  </p:childTnLst>
                                </p:cTn>
                              </p:par>
                              <p:par>
                                <p:cTn id="41" presetID="1" presetClass="entr" presetSubtype="0" fill="hold" grpId="3" nodeType="withEffect">
                                  <p:stCondLst>
                                    <p:cond delay="500"/>
                                  </p:stCondLst>
                                  <p:childTnLst>
                                    <p:set>
                                      <p:cBhvr>
                                        <p:cTn id="42" dur="1" fill="hold">
                                          <p:stCondLst>
                                            <p:cond delay="0"/>
                                          </p:stCondLst>
                                        </p:cTn>
                                        <p:tgtEl>
                                          <p:spTgt spid="109"/>
                                        </p:tgtEl>
                                        <p:attrNameLst>
                                          <p:attrName>style.visibility</p:attrName>
                                        </p:attrNameLst>
                                      </p:cBhvr>
                                      <p:to>
                                        <p:strVal val="visible"/>
                                      </p:to>
                                    </p:set>
                                  </p:childTnLst>
                                </p:cTn>
                              </p:par>
                              <p:par>
                                <p:cTn id="43" presetID="1" presetClass="entr" presetSubtype="0" fill="hold" grpId="3" nodeType="withEffect">
                                  <p:stCondLst>
                                    <p:cond delay="500"/>
                                  </p:stCondLst>
                                  <p:childTnLst>
                                    <p:set>
                                      <p:cBhvr>
                                        <p:cTn id="44" dur="1" fill="hold">
                                          <p:stCondLst>
                                            <p:cond delay="0"/>
                                          </p:stCondLst>
                                        </p:cTn>
                                        <p:tgtEl>
                                          <p:spTgt spid="110"/>
                                        </p:tgtEl>
                                        <p:attrNameLst>
                                          <p:attrName>style.visibility</p:attrName>
                                        </p:attrNameLst>
                                      </p:cBhvr>
                                      <p:to>
                                        <p:strVal val="visible"/>
                                      </p:to>
                                    </p:set>
                                  </p:childTnLst>
                                </p:cTn>
                              </p:par>
                            </p:childTnLst>
                          </p:cTn>
                        </p:par>
                        <p:par>
                          <p:cTn id="45" fill="hold">
                            <p:stCondLst>
                              <p:cond delay="1000"/>
                            </p:stCondLst>
                            <p:childTnLst>
                              <p:par>
                                <p:cTn id="46" presetID="1" presetClass="exit" presetSubtype="0" fill="hold" nodeType="afterEffect">
                                  <p:stCondLst>
                                    <p:cond delay="500"/>
                                  </p:stCondLst>
                                  <p:childTnLst>
                                    <p:set>
                                      <p:cBhvr>
                                        <p:cTn id="47" dur="1" fill="hold">
                                          <p:stCondLst>
                                            <p:cond delay="0"/>
                                          </p:stCondLst>
                                        </p:cTn>
                                        <p:tgtEl>
                                          <p:spTgt spid="111"/>
                                        </p:tgtEl>
                                        <p:attrNameLst>
                                          <p:attrName>style.visibility</p:attrName>
                                        </p:attrNameLst>
                                      </p:cBhvr>
                                      <p:to>
                                        <p:strVal val="hidden"/>
                                      </p:to>
                                    </p:set>
                                  </p:childTnLst>
                                </p:cTn>
                              </p:par>
                              <p:par>
                                <p:cTn id="48" presetID="1" presetClass="exit" presetSubtype="0" fill="hold" nodeType="withEffect">
                                  <p:stCondLst>
                                    <p:cond delay="500"/>
                                  </p:stCondLst>
                                  <p:childTnLst>
                                    <p:set>
                                      <p:cBhvr>
                                        <p:cTn id="49" dur="1" fill="hold">
                                          <p:stCondLst>
                                            <p:cond delay="0"/>
                                          </p:stCondLst>
                                        </p:cTn>
                                        <p:tgtEl>
                                          <p:spTgt spid="112"/>
                                        </p:tgtEl>
                                        <p:attrNameLst>
                                          <p:attrName>style.visibility</p:attrName>
                                        </p:attrNameLst>
                                      </p:cBhvr>
                                      <p:to>
                                        <p:strVal val="hidden"/>
                                      </p:to>
                                    </p:set>
                                  </p:childTnLst>
                                </p:cTn>
                              </p:par>
                              <p:par>
                                <p:cTn id="50" presetID="1" presetClass="exit" presetSubtype="0" fill="hold" grpId="4" nodeType="withEffect">
                                  <p:stCondLst>
                                    <p:cond delay="500"/>
                                  </p:stCondLst>
                                  <p:childTnLst>
                                    <p:set>
                                      <p:cBhvr>
                                        <p:cTn id="51" dur="1" fill="hold">
                                          <p:stCondLst>
                                            <p:cond delay="0"/>
                                          </p:stCondLst>
                                        </p:cTn>
                                        <p:tgtEl>
                                          <p:spTgt spid="109"/>
                                        </p:tgtEl>
                                        <p:attrNameLst>
                                          <p:attrName>style.visibility</p:attrName>
                                        </p:attrNameLst>
                                      </p:cBhvr>
                                      <p:to>
                                        <p:strVal val="hidden"/>
                                      </p:to>
                                    </p:set>
                                  </p:childTnLst>
                                </p:cTn>
                              </p:par>
                              <p:par>
                                <p:cTn id="52" presetID="1" presetClass="exit" presetSubtype="0" fill="hold" grpId="4" nodeType="withEffect">
                                  <p:stCondLst>
                                    <p:cond delay="500"/>
                                  </p:stCondLst>
                                  <p:childTnLst>
                                    <p:set>
                                      <p:cBhvr>
                                        <p:cTn id="53" dur="1" fill="hold">
                                          <p:stCondLst>
                                            <p:cond delay="0"/>
                                          </p:stCondLst>
                                        </p:cTn>
                                        <p:tgtEl>
                                          <p:spTgt spid="110"/>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 0 L 0.0815972 -0.0914815 " pathEditMode="relative" rAng="0" ptsTypes="">
                                      <p:cBhvr>
                                        <p:cTn id="57" dur="2000" fill="hold"/>
                                        <p:tgtEl>
                                          <p:spTgt spid="46"/>
                                        </p:tgtEl>
                                        <p:attrNameLst>
                                          <p:attrName>ppt_x</p:attrName>
                                          <p:attrName>ppt_y</p:attrName>
                                        </p:attrNameLst>
                                      </p:cBhvr>
                                      <p:rCtr x="43" y="-45"/>
                                    </p:animMotion>
                                  </p:childTnLst>
                                </p:cTn>
                              </p:par>
                              <p:par>
                                <p:cTn id="58" presetID="0" presetClass="path" presetSubtype="0" accel="50000" decel="50000" fill="hold" nodeType="withEffect">
                                  <p:stCondLst>
                                    <p:cond delay="0"/>
                                  </p:stCondLst>
                                  <p:childTnLst>
                                    <p:animMotion origin="layout" path="M 0 0 L -0.0824306 0.0900926 " pathEditMode="relative" rAng="0" ptsTypes="">
                                      <p:cBhvr>
                                        <p:cTn id="59" dur="2000" fill="hold"/>
                                        <p:tgtEl>
                                          <p:spTgt spid="10245"/>
                                        </p:tgtEl>
                                        <p:attrNameLst>
                                          <p:attrName>ppt_x</p:attrName>
                                          <p:attrName>ppt_y</p:attrName>
                                        </p:attrNameLst>
                                      </p:cBhvr>
                                      <p:rCtr x="-40" y="44"/>
                                    </p:animMotion>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grpId="0" nodeType="click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additive="base">
                                        <p:cTn id="64" dur="500" fill="hold"/>
                                        <p:tgtEl>
                                          <p:spTgt spid="27"/>
                                        </p:tgtEl>
                                        <p:attrNameLst>
                                          <p:attrName>ppt_x</p:attrName>
                                        </p:attrNameLst>
                                      </p:cBhvr>
                                      <p:tavLst>
                                        <p:tav tm="0">
                                          <p:val>
                                            <p:strVal val="1+#ppt_w/2"/>
                                          </p:val>
                                        </p:tav>
                                        <p:tav tm="100000">
                                          <p:val>
                                            <p:strVal val="#ppt_x"/>
                                          </p:val>
                                        </p:tav>
                                      </p:tavLst>
                                    </p:anim>
                                    <p:anim calcmode="lin" valueType="num">
                                      <p:cBhvr additive="base">
                                        <p:cTn id="65"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grpId="0" nodeType="clickEffect">
                                  <p:stCondLst>
                                    <p:cond delay="0"/>
                                  </p:stCondLst>
                                  <p:childTnLst>
                                    <p:set>
                                      <p:cBhvr>
                                        <p:cTn id="69" dur="1" fill="hold">
                                          <p:stCondLst>
                                            <p:cond delay="0"/>
                                          </p:stCondLst>
                                        </p:cTn>
                                        <p:tgtEl>
                                          <p:spTgt spid="37"/>
                                        </p:tgtEl>
                                        <p:attrNameLst>
                                          <p:attrName>style.visibility</p:attrName>
                                        </p:attrNameLst>
                                      </p:cBhvr>
                                      <p:to>
                                        <p:strVal val="visible"/>
                                      </p:to>
                                    </p:set>
                                    <p:anim calcmode="lin" valueType="num">
                                      <p:cBhvr additive="base">
                                        <p:cTn id="70" dur="500" fill="hold"/>
                                        <p:tgtEl>
                                          <p:spTgt spid="37"/>
                                        </p:tgtEl>
                                        <p:attrNameLst>
                                          <p:attrName>ppt_x</p:attrName>
                                        </p:attrNameLst>
                                      </p:cBhvr>
                                      <p:tavLst>
                                        <p:tav tm="0">
                                          <p:val>
                                            <p:strVal val="1+#ppt_w/2"/>
                                          </p:val>
                                        </p:tav>
                                        <p:tav tm="100000">
                                          <p:val>
                                            <p:strVal val="#ppt_x"/>
                                          </p:val>
                                        </p:tav>
                                      </p:tavLst>
                                    </p:anim>
                                    <p:anim calcmode="lin" valueType="num">
                                      <p:cBhvr additive="base">
                                        <p:cTn id="71"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nodeType="clickEffect">
                                  <p:stCondLst>
                                    <p:cond delay="0"/>
                                  </p:stCondLst>
                                  <p:childTnLst>
                                    <p:set>
                                      <p:cBhvr>
                                        <p:cTn id="75" dur="1" fill="hold">
                                          <p:stCondLst>
                                            <p:cond delay="0"/>
                                          </p:stCondLst>
                                        </p:cTn>
                                        <p:tgtEl>
                                          <p:spTgt spid="30"/>
                                        </p:tgtEl>
                                        <p:attrNameLst>
                                          <p:attrName>style.visibility</p:attrName>
                                        </p:attrNameLst>
                                      </p:cBhvr>
                                      <p:to>
                                        <p:strVal val="visible"/>
                                      </p:to>
                                    </p:set>
                                    <p:anim calcmode="lin" valueType="num">
                                      <p:cBhvr additive="base">
                                        <p:cTn id="76" dur="500" fill="hold"/>
                                        <p:tgtEl>
                                          <p:spTgt spid="30"/>
                                        </p:tgtEl>
                                        <p:attrNameLst>
                                          <p:attrName>ppt_x</p:attrName>
                                        </p:attrNameLst>
                                      </p:cBhvr>
                                      <p:tavLst>
                                        <p:tav tm="0">
                                          <p:val>
                                            <p:strVal val="1+#ppt_w/2"/>
                                          </p:val>
                                        </p:tav>
                                        <p:tav tm="100000">
                                          <p:val>
                                            <p:strVal val="#ppt_x"/>
                                          </p:val>
                                        </p:tav>
                                      </p:tavLst>
                                    </p:anim>
                                    <p:anim calcmode="lin" valueType="num">
                                      <p:cBhvr additive="base">
                                        <p:cTn id="77"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2" fill="hold" nodeType="click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additive="base">
                                        <p:cTn id="82" dur="500" fill="hold"/>
                                        <p:tgtEl>
                                          <p:spTgt spid="38"/>
                                        </p:tgtEl>
                                        <p:attrNameLst>
                                          <p:attrName>ppt_x</p:attrName>
                                        </p:attrNameLst>
                                      </p:cBhvr>
                                      <p:tavLst>
                                        <p:tav tm="0">
                                          <p:val>
                                            <p:strVal val="1+#ppt_w/2"/>
                                          </p:val>
                                        </p:tav>
                                        <p:tav tm="100000">
                                          <p:val>
                                            <p:strVal val="#ppt_x"/>
                                          </p:val>
                                        </p:tav>
                                      </p:tavLst>
                                    </p:anim>
                                    <p:anim calcmode="lin" valueType="num">
                                      <p:cBhvr additive="base">
                                        <p:cTn id="83"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1" nodeType="clickEffect">
                                  <p:stCondLst>
                                    <p:cond delay="0"/>
                                  </p:stCondLst>
                                  <p:childTnLst>
                                    <p:set>
                                      <p:cBhvr>
                                        <p:cTn id="87" dur="1" fill="hold">
                                          <p:stCondLst>
                                            <p:cond delay="0"/>
                                          </p:stCondLst>
                                        </p:cTn>
                                        <p:tgtEl>
                                          <p:spTgt spid="29"/>
                                        </p:tgtEl>
                                        <p:attrNameLst>
                                          <p:attrName>style.visibility</p:attrName>
                                        </p:attrNameLst>
                                      </p:cBhvr>
                                      <p:to>
                                        <p:strVal val="visible"/>
                                      </p:to>
                                    </p:set>
                                    <p:anim calcmode="lin" valueType="num">
                                      <p:cBhvr additive="base">
                                        <p:cTn id="88" dur="500" fill="hold"/>
                                        <p:tgtEl>
                                          <p:spTgt spid="29"/>
                                        </p:tgtEl>
                                        <p:attrNameLst>
                                          <p:attrName>ppt_x</p:attrName>
                                        </p:attrNameLst>
                                      </p:cBhvr>
                                      <p:tavLst>
                                        <p:tav tm="0">
                                          <p:val>
                                            <p:strVal val="#ppt_x"/>
                                          </p:val>
                                        </p:tav>
                                        <p:tav tm="100000">
                                          <p:val>
                                            <p:strVal val="#ppt_x"/>
                                          </p:val>
                                        </p:tav>
                                      </p:tavLst>
                                    </p:anim>
                                    <p:anim calcmode="lin" valueType="num">
                                      <p:cBhvr additive="base">
                                        <p:cTn id="89"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grpId="0" nodeType="clickEffect">
                                  <p:stCondLst>
                                    <p:cond delay="0"/>
                                  </p:stCondLst>
                                  <p:childTnLst>
                                    <p:animMotion origin="layout" path="M 0 0 L 0.0551389 0 " pathEditMode="relative" ptsTypes="">
                                      <p:cBhvr>
                                        <p:cTn id="93" dur="2000" fill="hold"/>
                                        <p:tgtEl>
                                          <p:spTgt spid="43"/>
                                        </p:tgtEl>
                                        <p:attrNameLst>
                                          <p:attrName>ppt_x</p:attrName>
                                          <p:attrName>ppt_y</p:attrName>
                                        </p:attrNameLst>
                                      </p:cBhvr>
                                    </p:animMotion>
                                  </p:childTnLst>
                                </p:cTn>
                              </p:par>
                            </p:childTnLst>
                          </p:cTn>
                        </p:par>
                      </p:childTnLst>
                    </p:cTn>
                  </p:par>
                  <p:par>
                    <p:cTn id="94" fill="hold">
                      <p:stCondLst>
                        <p:cond delay="indefinite"/>
                      </p:stCondLst>
                      <p:childTnLst>
                        <p:par>
                          <p:cTn id="95" fill="hold">
                            <p:stCondLst>
                              <p:cond delay="0"/>
                            </p:stCondLst>
                            <p:childTnLst>
                              <p:par>
                                <p:cTn id="96" presetID="2" presetClass="entr" presetSubtype="2" fill="hold" nodeType="clickEffect">
                                  <p:stCondLst>
                                    <p:cond delay="0"/>
                                  </p:stCondLst>
                                  <p:childTnLst>
                                    <p:set>
                                      <p:cBhvr>
                                        <p:cTn id="97" dur="1" fill="hold">
                                          <p:stCondLst>
                                            <p:cond delay="0"/>
                                          </p:stCondLst>
                                        </p:cTn>
                                        <p:tgtEl>
                                          <p:spTgt spid="62"/>
                                        </p:tgtEl>
                                        <p:attrNameLst>
                                          <p:attrName>style.visibility</p:attrName>
                                        </p:attrNameLst>
                                      </p:cBhvr>
                                      <p:to>
                                        <p:strVal val="visible"/>
                                      </p:to>
                                    </p:set>
                                    <p:anim calcmode="lin" valueType="num">
                                      <p:cBhvr additive="base">
                                        <p:cTn id="98" dur="500" fill="hold"/>
                                        <p:tgtEl>
                                          <p:spTgt spid="62"/>
                                        </p:tgtEl>
                                        <p:attrNameLst>
                                          <p:attrName>ppt_x</p:attrName>
                                        </p:attrNameLst>
                                      </p:cBhvr>
                                      <p:tavLst>
                                        <p:tav tm="0">
                                          <p:val>
                                            <p:strVal val="1+#ppt_w/2"/>
                                          </p:val>
                                        </p:tav>
                                        <p:tav tm="100000">
                                          <p:val>
                                            <p:strVal val="#ppt_x"/>
                                          </p:val>
                                        </p:tav>
                                      </p:tavLst>
                                    </p:anim>
                                    <p:anim calcmode="lin" valueType="num">
                                      <p:cBhvr additive="base">
                                        <p:cTn id="99"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93"/>
                                        </p:tgtEl>
                                        <p:attrNameLst>
                                          <p:attrName>style.visibility</p:attrName>
                                        </p:attrNameLst>
                                      </p:cBhvr>
                                      <p:to>
                                        <p:strVal val="visible"/>
                                      </p:to>
                                    </p:set>
                                  </p:childTnLst>
                                </p:cTn>
                              </p:par>
                              <p:par>
                                <p:cTn id="104" presetID="1" presetClass="entr" presetSubtype="0" fill="hold" grpId="2" nodeType="withEffect">
                                  <p:stCondLst>
                                    <p:cond delay="0"/>
                                  </p:stCondLst>
                                  <p:childTnLst>
                                    <p:set>
                                      <p:cBhvr>
                                        <p:cTn id="105" dur="1" fill="hold">
                                          <p:stCondLst>
                                            <p:cond delay="0"/>
                                          </p:stCondLst>
                                        </p:cTn>
                                        <p:tgtEl>
                                          <p:spTgt spid="10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nodeType="clickEffect">
                                  <p:stCondLst>
                                    <p:cond delay="0"/>
                                  </p:stCondLst>
                                  <p:childTnLst>
                                    <p:set>
                                      <p:cBhvr>
                                        <p:cTn id="109" dur="1" fill="hold">
                                          <p:stCondLst>
                                            <p:cond delay="0"/>
                                          </p:stCondLst>
                                        </p:cTn>
                                        <p:tgtEl>
                                          <p:spTgt spid="30"/>
                                        </p:tgtEl>
                                        <p:attrNameLst>
                                          <p:attrName>style.visibility</p:attrName>
                                        </p:attrNameLst>
                                      </p:cBhvr>
                                      <p:to>
                                        <p:strVal val="hidden"/>
                                      </p:to>
                                    </p:set>
                                  </p:childTnLst>
                                </p:cTn>
                              </p:par>
                              <p:par>
                                <p:cTn id="110" presetID="1" presetClass="entr" presetSubtype="0" fill="hold" nodeType="withEffect">
                                  <p:stCondLst>
                                    <p:cond delay="0"/>
                                  </p:stCondLst>
                                  <p:childTnLst>
                                    <p:set>
                                      <p:cBhvr>
                                        <p:cTn id="111" dur="1" fill="hold">
                                          <p:stCondLst>
                                            <p:cond delay="0"/>
                                          </p:stCondLst>
                                        </p:cTn>
                                        <p:tgtEl>
                                          <p:spTgt spid="103"/>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67"/>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74"/>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65"/>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66"/>
                                        </p:tgtEl>
                                        <p:attrNameLst>
                                          <p:attrName>style.visibility</p:attrName>
                                        </p:attrNameLst>
                                      </p:cBhvr>
                                      <p:to>
                                        <p:strVal val="visible"/>
                                      </p:to>
                                    </p:set>
                                  </p:childTnLst>
                                </p:cTn>
                              </p:par>
                            </p:childTnLst>
                          </p:cTn>
                        </p:par>
                        <p:par>
                          <p:cTn id="122" fill="hold">
                            <p:stCondLst>
                              <p:cond delay="0"/>
                            </p:stCondLst>
                            <p:childTnLst>
                              <p:par>
                                <p:cTn id="123" presetID="1" presetClass="exit" presetSubtype="0" fill="hold" nodeType="afterEffect">
                                  <p:stCondLst>
                                    <p:cond delay="500"/>
                                  </p:stCondLst>
                                  <p:childTnLst>
                                    <p:set>
                                      <p:cBhvr>
                                        <p:cTn id="124" dur="1" fill="hold">
                                          <p:stCondLst>
                                            <p:cond delay="0"/>
                                          </p:stCondLst>
                                        </p:cTn>
                                        <p:tgtEl>
                                          <p:spTgt spid="67"/>
                                        </p:tgtEl>
                                        <p:attrNameLst>
                                          <p:attrName>style.visibility</p:attrName>
                                        </p:attrNameLst>
                                      </p:cBhvr>
                                      <p:to>
                                        <p:strVal val="hidden"/>
                                      </p:to>
                                    </p:set>
                                  </p:childTnLst>
                                </p:cTn>
                              </p:par>
                              <p:par>
                                <p:cTn id="125" presetID="1" presetClass="exit" presetSubtype="0" fill="hold" nodeType="withEffect">
                                  <p:stCondLst>
                                    <p:cond delay="500"/>
                                  </p:stCondLst>
                                  <p:childTnLst>
                                    <p:set>
                                      <p:cBhvr>
                                        <p:cTn id="126" dur="1" fill="hold">
                                          <p:stCondLst>
                                            <p:cond delay="0"/>
                                          </p:stCondLst>
                                        </p:cTn>
                                        <p:tgtEl>
                                          <p:spTgt spid="74"/>
                                        </p:tgtEl>
                                        <p:attrNameLst>
                                          <p:attrName>style.visibility</p:attrName>
                                        </p:attrNameLst>
                                      </p:cBhvr>
                                      <p:to>
                                        <p:strVal val="hidden"/>
                                      </p:to>
                                    </p:set>
                                  </p:childTnLst>
                                </p:cTn>
                              </p:par>
                              <p:par>
                                <p:cTn id="127" presetID="1" presetClass="exit" presetSubtype="0" fill="hold" grpId="2" nodeType="withEffect">
                                  <p:stCondLst>
                                    <p:cond delay="500"/>
                                  </p:stCondLst>
                                  <p:childTnLst>
                                    <p:set>
                                      <p:cBhvr>
                                        <p:cTn id="128" dur="1" fill="hold">
                                          <p:stCondLst>
                                            <p:cond delay="0"/>
                                          </p:stCondLst>
                                        </p:cTn>
                                        <p:tgtEl>
                                          <p:spTgt spid="65"/>
                                        </p:tgtEl>
                                        <p:attrNameLst>
                                          <p:attrName>style.visibility</p:attrName>
                                        </p:attrNameLst>
                                      </p:cBhvr>
                                      <p:to>
                                        <p:strVal val="hidden"/>
                                      </p:to>
                                    </p:set>
                                  </p:childTnLst>
                                </p:cTn>
                              </p:par>
                              <p:par>
                                <p:cTn id="129" presetID="1" presetClass="exit" presetSubtype="0" fill="hold" grpId="2" nodeType="withEffect">
                                  <p:stCondLst>
                                    <p:cond delay="500"/>
                                  </p:stCondLst>
                                  <p:childTnLst>
                                    <p:set>
                                      <p:cBhvr>
                                        <p:cTn id="130" dur="1" fill="hold">
                                          <p:stCondLst>
                                            <p:cond delay="0"/>
                                          </p:stCondLst>
                                        </p:cTn>
                                        <p:tgtEl>
                                          <p:spTgt spid="66"/>
                                        </p:tgtEl>
                                        <p:attrNameLst>
                                          <p:attrName>style.visibility</p:attrName>
                                        </p:attrNameLst>
                                      </p:cBhvr>
                                      <p:to>
                                        <p:strVal val="hidden"/>
                                      </p:to>
                                    </p:set>
                                  </p:childTnLst>
                                </p:cTn>
                              </p:par>
                            </p:childTnLst>
                          </p:cTn>
                        </p:par>
                        <p:par>
                          <p:cTn id="131" fill="hold">
                            <p:stCondLst>
                              <p:cond delay="500"/>
                            </p:stCondLst>
                            <p:childTnLst>
                              <p:par>
                                <p:cTn id="132" presetID="1" presetClass="entr" presetSubtype="0" fill="hold" nodeType="afterEffect">
                                  <p:stCondLst>
                                    <p:cond delay="500"/>
                                  </p:stCondLst>
                                  <p:childTnLst>
                                    <p:set>
                                      <p:cBhvr>
                                        <p:cTn id="133" dur="1" fill="hold">
                                          <p:stCondLst>
                                            <p:cond delay="0"/>
                                          </p:stCondLst>
                                        </p:cTn>
                                        <p:tgtEl>
                                          <p:spTgt spid="67"/>
                                        </p:tgtEl>
                                        <p:attrNameLst>
                                          <p:attrName>style.visibility</p:attrName>
                                        </p:attrNameLst>
                                      </p:cBhvr>
                                      <p:to>
                                        <p:strVal val="visible"/>
                                      </p:to>
                                    </p:set>
                                  </p:childTnLst>
                                </p:cTn>
                              </p:par>
                              <p:par>
                                <p:cTn id="134" presetID="1" presetClass="entr" presetSubtype="0" fill="hold" nodeType="withEffect">
                                  <p:stCondLst>
                                    <p:cond delay="500"/>
                                  </p:stCondLst>
                                  <p:childTnLst>
                                    <p:set>
                                      <p:cBhvr>
                                        <p:cTn id="135" dur="1" fill="hold">
                                          <p:stCondLst>
                                            <p:cond delay="0"/>
                                          </p:stCondLst>
                                        </p:cTn>
                                        <p:tgtEl>
                                          <p:spTgt spid="74"/>
                                        </p:tgtEl>
                                        <p:attrNameLst>
                                          <p:attrName>style.visibility</p:attrName>
                                        </p:attrNameLst>
                                      </p:cBhvr>
                                      <p:to>
                                        <p:strVal val="visible"/>
                                      </p:to>
                                    </p:set>
                                  </p:childTnLst>
                                </p:cTn>
                              </p:par>
                              <p:par>
                                <p:cTn id="136" presetID="1" presetClass="entr" presetSubtype="0" fill="hold" grpId="3" nodeType="withEffect">
                                  <p:stCondLst>
                                    <p:cond delay="500"/>
                                  </p:stCondLst>
                                  <p:childTnLst>
                                    <p:set>
                                      <p:cBhvr>
                                        <p:cTn id="137" dur="1" fill="hold">
                                          <p:stCondLst>
                                            <p:cond delay="0"/>
                                          </p:stCondLst>
                                        </p:cTn>
                                        <p:tgtEl>
                                          <p:spTgt spid="65"/>
                                        </p:tgtEl>
                                        <p:attrNameLst>
                                          <p:attrName>style.visibility</p:attrName>
                                        </p:attrNameLst>
                                      </p:cBhvr>
                                      <p:to>
                                        <p:strVal val="visible"/>
                                      </p:to>
                                    </p:set>
                                  </p:childTnLst>
                                </p:cTn>
                              </p:par>
                              <p:par>
                                <p:cTn id="138" presetID="1" presetClass="entr" presetSubtype="0" fill="hold" grpId="3" nodeType="withEffect">
                                  <p:stCondLst>
                                    <p:cond delay="500"/>
                                  </p:stCondLst>
                                  <p:childTnLst>
                                    <p:set>
                                      <p:cBhvr>
                                        <p:cTn id="139" dur="1" fill="hold">
                                          <p:stCondLst>
                                            <p:cond delay="0"/>
                                          </p:stCondLst>
                                        </p:cTn>
                                        <p:tgtEl>
                                          <p:spTgt spid="66"/>
                                        </p:tgtEl>
                                        <p:attrNameLst>
                                          <p:attrName>style.visibility</p:attrName>
                                        </p:attrNameLst>
                                      </p:cBhvr>
                                      <p:to>
                                        <p:strVal val="visible"/>
                                      </p:to>
                                    </p:set>
                                  </p:childTnLst>
                                </p:cTn>
                              </p:par>
                            </p:childTnLst>
                          </p:cTn>
                        </p:par>
                        <p:par>
                          <p:cTn id="140" fill="hold">
                            <p:stCondLst>
                              <p:cond delay="1000"/>
                            </p:stCondLst>
                            <p:childTnLst>
                              <p:par>
                                <p:cTn id="141" presetID="1" presetClass="exit" presetSubtype="0" fill="hold" nodeType="afterEffect">
                                  <p:stCondLst>
                                    <p:cond delay="500"/>
                                  </p:stCondLst>
                                  <p:childTnLst>
                                    <p:set>
                                      <p:cBhvr>
                                        <p:cTn id="142" dur="1" fill="hold">
                                          <p:stCondLst>
                                            <p:cond delay="0"/>
                                          </p:stCondLst>
                                        </p:cTn>
                                        <p:tgtEl>
                                          <p:spTgt spid="67"/>
                                        </p:tgtEl>
                                        <p:attrNameLst>
                                          <p:attrName>style.visibility</p:attrName>
                                        </p:attrNameLst>
                                      </p:cBhvr>
                                      <p:to>
                                        <p:strVal val="hidden"/>
                                      </p:to>
                                    </p:set>
                                  </p:childTnLst>
                                </p:cTn>
                              </p:par>
                              <p:par>
                                <p:cTn id="143" presetID="1" presetClass="exit" presetSubtype="0" fill="hold" nodeType="withEffect">
                                  <p:stCondLst>
                                    <p:cond delay="500"/>
                                  </p:stCondLst>
                                  <p:childTnLst>
                                    <p:set>
                                      <p:cBhvr>
                                        <p:cTn id="144" dur="1" fill="hold">
                                          <p:stCondLst>
                                            <p:cond delay="0"/>
                                          </p:stCondLst>
                                        </p:cTn>
                                        <p:tgtEl>
                                          <p:spTgt spid="74"/>
                                        </p:tgtEl>
                                        <p:attrNameLst>
                                          <p:attrName>style.visibility</p:attrName>
                                        </p:attrNameLst>
                                      </p:cBhvr>
                                      <p:to>
                                        <p:strVal val="hidden"/>
                                      </p:to>
                                    </p:set>
                                  </p:childTnLst>
                                </p:cTn>
                              </p:par>
                              <p:par>
                                <p:cTn id="145" presetID="1" presetClass="exit" presetSubtype="0" fill="hold" grpId="4" nodeType="withEffect">
                                  <p:stCondLst>
                                    <p:cond delay="500"/>
                                  </p:stCondLst>
                                  <p:childTnLst>
                                    <p:set>
                                      <p:cBhvr>
                                        <p:cTn id="146" dur="1" fill="hold">
                                          <p:stCondLst>
                                            <p:cond delay="0"/>
                                          </p:stCondLst>
                                        </p:cTn>
                                        <p:tgtEl>
                                          <p:spTgt spid="65"/>
                                        </p:tgtEl>
                                        <p:attrNameLst>
                                          <p:attrName>style.visibility</p:attrName>
                                        </p:attrNameLst>
                                      </p:cBhvr>
                                      <p:to>
                                        <p:strVal val="hidden"/>
                                      </p:to>
                                    </p:set>
                                  </p:childTnLst>
                                </p:cTn>
                              </p:par>
                              <p:par>
                                <p:cTn id="147" presetID="1" presetClass="exit" presetSubtype="0" fill="hold" grpId="4" nodeType="withEffect">
                                  <p:stCondLst>
                                    <p:cond delay="500"/>
                                  </p:stCondLst>
                                  <p:childTnLst>
                                    <p:set>
                                      <p:cBhvr>
                                        <p:cTn id="148" dur="1" fill="hold">
                                          <p:stCondLst>
                                            <p:cond delay="0"/>
                                          </p:stCondLst>
                                        </p:cTn>
                                        <p:tgtEl>
                                          <p:spTgt spid="6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0" presetClass="path" presetSubtype="0" accel="50000" decel="50000" fill="hold" grpId="0" nodeType="clickEffect">
                                  <p:stCondLst>
                                    <p:cond delay="0"/>
                                  </p:stCondLst>
                                  <p:childTnLst>
                                    <p:animMotion origin="layout" path="M 0 0 L 0.109375 0.000833333 " pathEditMode="relative" rAng="0" ptsTypes="">
                                      <p:cBhvr>
                                        <p:cTn id="152" dur="2000" fill="hold"/>
                                        <p:tgtEl>
                                          <p:spTgt spid="29"/>
                                        </p:tgtEl>
                                        <p:attrNameLst>
                                          <p:attrName>ppt_x</p:attrName>
                                          <p:attrName>ppt_y</p:attrName>
                                        </p:attrNameLst>
                                      </p:cBhvr>
                                      <p:rCtr x="31" y="0"/>
                                    </p:animMotion>
                                  </p:childTnLst>
                                </p:cTn>
                              </p:par>
                            </p:childTnLst>
                          </p:cTn>
                        </p:par>
                      </p:childTnLst>
                    </p:cTn>
                  </p:par>
                  <p:par>
                    <p:cTn id="153" fill="hold">
                      <p:stCondLst>
                        <p:cond delay="indefinite"/>
                      </p:stCondLst>
                      <p:childTnLst>
                        <p:par>
                          <p:cTn id="154" fill="hold">
                            <p:stCondLst>
                              <p:cond delay="0"/>
                            </p:stCondLst>
                            <p:childTnLst>
                              <p:par>
                                <p:cTn id="155" presetID="2" presetClass="entr" presetSubtype="2" fill="hold" nodeType="clickEffect">
                                  <p:stCondLst>
                                    <p:cond delay="0"/>
                                  </p:stCondLst>
                                  <p:childTnLst>
                                    <p:set>
                                      <p:cBhvr>
                                        <p:cTn id="156" dur="1" fill="hold">
                                          <p:stCondLst>
                                            <p:cond delay="0"/>
                                          </p:stCondLst>
                                        </p:cTn>
                                        <p:tgtEl>
                                          <p:spTgt spid="75"/>
                                        </p:tgtEl>
                                        <p:attrNameLst>
                                          <p:attrName>style.visibility</p:attrName>
                                        </p:attrNameLst>
                                      </p:cBhvr>
                                      <p:to>
                                        <p:strVal val="visible"/>
                                      </p:to>
                                    </p:set>
                                    <p:anim calcmode="lin" valueType="num">
                                      <p:cBhvr additive="base">
                                        <p:cTn id="157" dur="500" fill="hold"/>
                                        <p:tgtEl>
                                          <p:spTgt spid="75"/>
                                        </p:tgtEl>
                                        <p:attrNameLst>
                                          <p:attrName>ppt_x</p:attrName>
                                        </p:attrNameLst>
                                      </p:cBhvr>
                                      <p:tavLst>
                                        <p:tav tm="0">
                                          <p:val>
                                            <p:strVal val="1+#ppt_w/2"/>
                                          </p:val>
                                        </p:tav>
                                        <p:tav tm="100000">
                                          <p:val>
                                            <p:strVal val="#ppt_x"/>
                                          </p:val>
                                        </p:tav>
                                      </p:tavLst>
                                    </p:anim>
                                    <p:anim calcmode="lin" valueType="num">
                                      <p:cBhvr additive="base">
                                        <p:cTn id="158"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2" fill="hold" nodeType="clickEffect">
                                  <p:stCondLst>
                                    <p:cond delay="0"/>
                                  </p:stCondLst>
                                  <p:childTnLst>
                                    <p:set>
                                      <p:cBhvr>
                                        <p:cTn id="162" dur="1" fill="hold">
                                          <p:stCondLst>
                                            <p:cond delay="0"/>
                                          </p:stCondLst>
                                        </p:cTn>
                                        <p:tgtEl>
                                          <p:spTgt spid="86"/>
                                        </p:tgtEl>
                                        <p:attrNameLst>
                                          <p:attrName>style.visibility</p:attrName>
                                        </p:attrNameLst>
                                      </p:cBhvr>
                                      <p:to>
                                        <p:strVal val="visible"/>
                                      </p:to>
                                    </p:set>
                                    <p:anim calcmode="lin" valueType="num">
                                      <p:cBhvr additive="base">
                                        <p:cTn id="163" dur="500" fill="hold"/>
                                        <p:tgtEl>
                                          <p:spTgt spid="86"/>
                                        </p:tgtEl>
                                        <p:attrNameLst>
                                          <p:attrName>ppt_x</p:attrName>
                                        </p:attrNameLst>
                                      </p:cBhvr>
                                      <p:tavLst>
                                        <p:tav tm="0">
                                          <p:val>
                                            <p:strVal val="1+#ppt_w/2"/>
                                          </p:val>
                                        </p:tav>
                                        <p:tav tm="100000">
                                          <p:val>
                                            <p:strVal val="#ppt_x"/>
                                          </p:val>
                                        </p:tav>
                                      </p:tavLst>
                                    </p:anim>
                                    <p:anim calcmode="lin" valueType="num">
                                      <p:cBhvr additive="base">
                                        <p:cTn id="164" dur="500" fill="hold"/>
                                        <p:tgtEl>
                                          <p:spTgt spid="86"/>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94"/>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01"/>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96"/>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95"/>
                                        </p:tgtEl>
                                        <p:attrNameLst>
                                          <p:attrName>style.visibility</p:attrName>
                                        </p:attrNameLst>
                                      </p:cBhvr>
                                      <p:to>
                                        <p:strVal val="visible"/>
                                      </p:to>
                                    </p:set>
                                  </p:childTnLst>
                                </p:cTn>
                              </p:par>
                            </p:childTnLst>
                          </p:cTn>
                        </p:par>
                        <p:par>
                          <p:cTn id="177" fill="hold">
                            <p:stCondLst>
                              <p:cond delay="0"/>
                            </p:stCondLst>
                            <p:childTnLst>
                              <p:par>
                                <p:cTn id="178" presetID="1" presetClass="exit" presetSubtype="0" fill="hold" nodeType="afterEffect">
                                  <p:stCondLst>
                                    <p:cond delay="500"/>
                                  </p:stCondLst>
                                  <p:childTnLst>
                                    <p:set>
                                      <p:cBhvr>
                                        <p:cTn id="179" dur="1" fill="hold">
                                          <p:stCondLst>
                                            <p:cond delay="0"/>
                                          </p:stCondLst>
                                        </p:cTn>
                                        <p:tgtEl>
                                          <p:spTgt spid="96"/>
                                        </p:tgtEl>
                                        <p:attrNameLst>
                                          <p:attrName>style.visibility</p:attrName>
                                        </p:attrNameLst>
                                      </p:cBhvr>
                                      <p:to>
                                        <p:strVal val="hidden"/>
                                      </p:to>
                                    </p:set>
                                  </p:childTnLst>
                                </p:cTn>
                              </p:par>
                              <p:par>
                                <p:cTn id="180" presetID="1" presetClass="exit" presetSubtype="0" fill="hold" grpId="2" nodeType="withEffect">
                                  <p:stCondLst>
                                    <p:cond delay="500"/>
                                  </p:stCondLst>
                                  <p:childTnLst>
                                    <p:set>
                                      <p:cBhvr>
                                        <p:cTn id="181" dur="1" fill="hold">
                                          <p:stCondLst>
                                            <p:cond delay="0"/>
                                          </p:stCondLst>
                                        </p:cTn>
                                        <p:tgtEl>
                                          <p:spTgt spid="95"/>
                                        </p:tgtEl>
                                        <p:attrNameLst>
                                          <p:attrName>style.visibility</p:attrName>
                                        </p:attrNameLst>
                                      </p:cBhvr>
                                      <p:to>
                                        <p:strVal val="hidden"/>
                                      </p:to>
                                    </p:set>
                                  </p:childTnLst>
                                </p:cTn>
                              </p:par>
                            </p:childTnLst>
                          </p:cTn>
                        </p:par>
                        <p:par>
                          <p:cTn id="182" fill="hold">
                            <p:stCondLst>
                              <p:cond delay="500"/>
                            </p:stCondLst>
                            <p:childTnLst>
                              <p:par>
                                <p:cTn id="183" presetID="1" presetClass="entr" presetSubtype="0" fill="hold" nodeType="afterEffect">
                                  <p:stCondLst>
                                    <p:cond delay="500"/>
                                  </p:stCondLst>
                                  <p:childTnLst>
                                    <p:set>
                                      <p:cBhvr>
                                        <p:cTn id="184" dur="1" fill="hold">
                                          <p:stCondLst>
                                            <p:cond delay="0"/>
                                          </p:stCondLst>
                                        </p:cTn>
                                        <p:tgtEl>
                                          <p:spTgt spid="96"/>
                                        </p:tgtEl>
                                        <p:attrNameLst>
                                          <p:attrName>style.visibility</p:attrName>
                                        </p:attrNameLst>
                                      </p:cBhvr>
                                      <p:to>
                                        <p:strVal val="visible"/>
                                      </p:to>
                                    </p:set>
                                  </p:childTnLst>
                                </p:cTn>
                              </p:par>
                              <p:par>
                                <p:cTn id="185" presetID="1" presetClass="entr" presetSubtype="0" fill="hold" grpId="3" nodeType="withEffect">
                                  <p:stCondLst>
                                    <p:cond delay="500"/>
                                  </p:stCondLst>
                                  <p:childTnLst>
                                    <p:set>
                                      <p:cBhvr>
                                        <p:cTn id="186" dur="1" fill="hold">
                                          <p:stCondLst>
                                            <p:cond delay="0"/>
                                          </p:stCondLst>
                                        </p:cTn>
                                        <p:tgtEl>
                                          <p:spTgt spid="95"/>
                                        </p:tgtEl>
                                        <p:attrNameLst>
                                          <p:attrName>style.visibility</p:attrName>
                                        </p:attrNameLst>
                                      </p:cBhvr>
                                      <p:to>
                                        <p:strVal val="visible"/>
                                      </p:to>
                                    </p:set>
                                  </p:childTnLst>
                                </p:cTn>
                              </p:par>
                            </p:childTnLst>
                          </p:cTn>
                        </p:par>
                        <p:par>
                          <p:cTn id="187" fill="hold">
                            <p:stCondLst>
                              <p:cond delay="1000"/>
                            </p:stCondLst>
                            <p:childTnLst>
                              <p:par>
                                <p:cTn id="188" presetID="1" presetClass="exit" presetSubtype="0" fill="hold" nodeType="afterEffect">
                                  <p:stCondLst>
                                    <p:cond delay="500"/>
                                  </p:stCondLst>
                                  <p:childTnLst>
                                    <p:set>
                                      <p:cBhvr>
                                        <p:cTn id="189" dur="1" fill="hold">
                                          <p:stCondLst>
                                            <p:cond delay="0"/>
                                          </p:stCondLst>
                                        </p:cTn>
                                        <p:tgtEl>
                                          <p:spTgt spid="96"/>
                                        </p:tgtEl>
                                        <p:attrNameLst>
                                          <p:attrName>style.visibility</p:attrName>
                                        </p:attrNameLst>
                                      </p:cBhvr>
                                      <p:to>
                                        <p:strVal val="hidden"/>
                                      </p:to>
                                    </p:set>
                                  </p:childTnLst>
                                </p:cTn>
                              </p:par>
                              <p:par>
                                <p:cTn id="190" presetID="1" presetClass="exit" presetSubtype="0" fill="hold" grpId="4" nodeType="withEffect">
                                  <p:stCondLst>
                                    <p:cond delay="500"/>
                                  </p:stCondLst>
                                  <p:childTnLst>
                                    <p:set>
                                      <p:cBhvr>
                                        <p:cTn id="191" dur="1" fill="hold">
                                          <p:stCondLst>
                                            <p:cond delay="0"/>
                                          </p:stCondLst>
                                        </p:cTn>
                                        <p:tgtEl>
                                          <p:spTgt spid="95"/>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0" presetClass="path" presetSubtype="0" accel="50000" decel="50000" fill="hold" grpId="2" nodeType="clickEffect">
                                  <p:stCondLst>
                                    <p:cond delay="0"/>
                                  </p:stCondLst>
                                  <p:childTnLst>
                                    <p:animMotion origin="layout" path="M 0.104444 0.000740746 L 0.175278 0.000740746 " pathEditMode="relative" rAng="0" ptsTypes="">
                                      <p:cBhvr>
                                        <p:cTn id="195" dur="2000" fill="hold"/>
                                        <p:tgtEl>
                                          <p:spTgt spid="29"/>
                                        </p:tgtEl>
                                        <p:attrNameLst>
                                          <p:attrName>ppt_x</p:attrName>
                                          <p:attrName>ppt_y</p:attrName>
                                        </p:attrNameLst>
                                      </p:cBhvr>
                                      <p:rCtr x="35" y="0"/>
                                    </p:animMotion>
                                  </p:childTnLst>
                                </p:cTn>
                              </p:par>
                            </p:childTnLst>
                          </p:cTn>
                        </p:par>
                      </p:childTnLst>
                    </p:cTn>
                  </p:par>
                  <p:par>
                    <p:cTn id="196" fill="hold">
                      <p:stCondLst>
                        <p:cond delay="indefinite"/>
                      </p:stCondLst>
                      <p:childTnLst>
                        <p:par>
                          <p:cTn id="197" fill="hold">
                            <p:stCondLst>
                              <p:cond delay="0"/>
                            </p:stCondLst>
                            <p:childTnLst>
                              <p:par>
                                <p:cTn id="198" presetID="2" presetClass="entr" presetSubtype="2" fill="hold" nodeType="clickEffect">
                                  <p:stCondLst>
                                    <p:cond delay="0"/>
                                  </p:stCondLst>
                                  <p:childTnLst>
                                    <p:set>
                                      <p:cBhvr>
                                        <p:cTn id="199" dur="1" fill="hold">
                                          <p:stCondLst>
                                            <p:cond delay="0"/>
                                          </p:stCondLst>
                                        </p:cTn>
                                        <p:tgtEl>
                                          <p:spTgt spid="98"/>
                                        </p:tgtEl>
                                        <p:attrNameLst>
                                          <p:attrName>style.visibility</p:attrName>
                                        </p:attrNameLst>
                                      </p:cBhvr>
                                      <p:to>
                                        <p:strVal val="visible"/>
                                      </p:to>
                                    </p:set>
                                    <p:anim calcmode="lin" valueType="num">
                                      <p:cBhvr additive="base">
                                        <p:cTn id="200" dur="500" fill="hold"/>
                                        <p:tgtEl>
                                          <p:spTgt spid="98"/>
                                        </p:tgtEl>
                                        <p:attrNameLst>
                                          <p:attrName>ppt_x</p:attrName>
                                        </p:attrNameLst>
                                      </p:cBhvr>
                                      <p:tavLst>
                                        <p:tav tm="0">
                                          <p:val>
                                            <p:strVal val="1+#ppt_w/2"/>
                                          </p:val>
                                        </p:tav>
                                        <p:tav tm="100000">
                                          <p:val>
                                            <p:strVal val="#ppt_x"/>
                                          </p:val>
                                        </p:tav>
                                      </p:tavLst>
                                    </p:anim>
                                    <p:anim calcmode="lin" valueType="num">
                                      <p:cBhvr additive="base">
                                        <p:cTn id="201" dur="500" fill="hold"/>
                                        <p:tgtEl>
                                          <p:spTgt spid="98"/>
                                        </p:tgtEl>
                                        <p:attrNameLst>
                                          <p:attrName>ppt_y</p:attrName>
                                        </p:attrNameLst>
                                      </p:cBhvr>
                                      <p:tavLst>
                                        <p:tav tm="0">
                                          <p:val>
                                            <p:strVal val="#ppt_y"/>
                                          </p:val>
                                        </p:tav>
                                        <p:tav tm="100000">
                                          <p:val>
                                            <p:strVal val="#ppt_y"/>
                                          </p:val>
                                        </p:tav>
                                      </p:tavLst>
                                    </p:anim>
                                  </p:childTnLst>
                                </p:cTn>
                              </p:par>
                            </p:childTnLst>
                          </p:cTn>
                        </p:par>
                      </p:childTnLst>
                    </p:cTn>
                  </p:par>
                  <p:par>
                    <p:cTn id="202" fill="hold">
                      <p:stCondLst>
                        <p:cond delay="indefinite"/>
                      </p:stCondLst>
                      <p:childTnLst>
                        <p:par>
                          <p:cTn id="203" fill="hold">
                            <p:stCondLst>
                              <p:cond delay="0"/>
                            </p:stCondLst>
                            <p:childTnLst>
                              <p:par>
                                <p:cTn id="204" presetID="1" presetClass="entr" presetSubtype="0" fill="hold" nodeType="clickEffect">
                                  <p:stCondLst>
                                    <p:cond delay="0"/>
                                  </p:stCondLst>
                                  <p:childTnLst>
                                    <p:set>
                                      <p:cBhvr>
                                        <p:cTn id="205"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1" animBg="1"/>
      <p:bldP spid="109" grpId="0"/>
      <p:bldP spid="110" grpId="0"/>
      <p:bldP spid="109" grpId="1"/>
      <p:bldP spid="110" grpId="1"/>
      <p:bldP spid="109" grpId="2"/>
      <p:bldP spid="110" grpId="2"/>
      <p:bldP spid="109" grpId="3"/>
      <p:bldP spid="110" grpId="3"/>
      <p:bldP spid="109" grpId="4"/>
      <p:bldP spid="110" grpId="4"/>
      <p:bldP spid="27" grpId="0"/>
      <p:bldP spid="27" grpId="1"/>
      <p:bldP spid="37" grpId="0" bldLvl="0" animBg="1"/>
      <p:bldP spid="37" grpId="1" animBg="1"/>
      <p:bldP spid="51" grpId="0" bldLvl="0" animBg="1"/>
      <p:bldP spid="55" grpId="0"/>
      <p:bldP spid="51" grpId="1" animBg="1"/>
      <p:bldP spid="55" grpId="1"/>
      <p:bldP spid="43" grpId="0" animBg="1"/>
      <p:bldP spid="65" grpId="0"/>
      <p:bldP spid="66" grpId="0"/>
      <p:bldP spid="65" grpId="1"/>
      <p:bldP spid="66" grpId="1"/>
      <p:bldP spid="65" grpId="2"/>
      <p:bldP spid="66" grpId="2"/>
      <p:bldP spid="65" grpId="3"/>
      <p:bldP spid="66" grpId="3"/>
      <p:bldP spid="65" grpId="4"/>
      <p:bldP spid="66" grpId="4"/>
      <p:bldP spid="29" grpId="0" animBg="1"/>
      <p:bldP spid="29" grpId="1" animBg="1"/>
      <p:bldP spid="95" grpId="0"/>
      <p:bldP spid="95" grpId="1"/>
      <p:bldP spid="95" grpId="2"/>
      <p:bldP spid="95" grpId="3"/>
      <p:bldP spid="95" grpId="4"/>
      <p:bldP spid="29" grpId="2" animBg="1"/>
      <p:bldP spid="101" grpId="0"/>
      <p:bldP spid="101" grpId="1"/>
      <p:bldP spid="102" grpId="1"/>
      <p:bldP spid="102" grpId="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50365" y="231521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A</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5" name="组合 4"/>
          <p:cNvGrpSpPr/>
          <p:nvPr/>
        </p:nvGrpSpPr>
        <p:grpSpPr>
          <a:xfrm>
            <a:off x="4927600" y="4192270"/>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G</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8" name="组合 7"/>
          <p:cNvGrpSpPr/>
          <p:nvPr/>
        </p:nvGrpSpPr>
        <p:grpSpPr>
          <a:xfrm>
            <a:off x="3456305" y="4336415"/>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F</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1" name="组合 10"/>
          <p:cNvGrpSpPr/>
          <p:nvPr/>
        </p:nvGrpSpPr>
        <p:grpSpPr>
          <a:xfrm>
            <a:off x="4063365" y="5416550"/>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E</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4" name="组合 13"/>
          <p:cNvGrpSpPr/>
          <p:nvPr/>
        </p:nvGrpSpPr>
        <p:grpSpPr>
          <a:xfrm>
            <a:off x="5904230" y="5416550"/>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D</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7" name="组合 16"/>
          <p:cNvGrpSpPr/>
          <p:nvPr/>
        </p:nvGrpSpPr>
        <p:grpSpPr>
          <a:xfrm>
            <a:off x="6331585" y="4410710"/>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C</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20" name="组合 19"/>
          <p:cNvGrpSpPr/>
          <p:nvPr/>
        </p:nvGrpSpPr>
        <p:grpSpPr>
          <a:xfrm>
            <a:off x="5652135" y="3284855"/>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sp>
        <p:nvSpPr>
          <p:cNvPr id="23" name="文本框 22"/>
          <p:cNvSpPr txBox="1"/>
          <p:nvPr/>
        </p:nvSpPr>
        <p:spPr>
          <a:xfrm>
            <a:off x="251460" y="981075"/>
            <a:ext cx="4572000" cy="429895"/>
          </a:xfrm>
          <a:prstGeom prst="rect">
            <a:avLst/>
          </a:prstGeom>
          <a:noFill/>
        </p:spPr>
        <p:txBody>
          <a:bodyPr wrap="square" rtlCol="0" anchor="t">
            <a:spAutoFit/>
          </a:bodyPr>
          <a:p>
            <a:r>
              <a:rPr lang="en-US" altLang="zh-CN" sz="2200" b="1" dirty="0">
                <a:latin typeface="宋体" panose="02010600030101010101" pitchFamily="2" charset="-122"/>
                <a:cs typeface="Times New Roman" panose="02020603050405020304" pitchFamily="18" charset="0"/>
                <a:sym typeface="+mn-ea"/>
              </a:rPr>
              <a:t>1. </a:t>
            </a:r>
            <a:r>
              <a:rPr lang="zh-CN" altLang="en-US" sz="2200" b="1" dirty="0">
                <a:latin typeface="宋体" panose="02010600030101010101" pitchFamily="2" charset="-122"/>
                <a:cs typeface="Times New Roman" panose="02020603050405020304" pitchFamily="18" charset="0"/>
                <a:sym typeface="+mn-ea"/>
              </a:rPr>
              <a:t>最近顶点策略</a:t>
            </a:r>
            <a:r>
              <a:rPr lang="en-US" altLang="zh-CN" sz="2200" b="1" dirty="0">
                <a:latin typeface="宋体" panose="02010600030101010101" pitchFamily="2" charset="-122"/>
                <a:cs typeface="Times New Roman" panose="02020603050405020304" pitchFamily="18" charset="0"/>
                <a:sym typeface="+mn-ea"/>
              </a:rPr>
              <a:t>(prim</a:t>
            </a:r>
            <a:r>
              <a:rPr lang="zh-CN" altLang="en-US" sz="2200" b="1" dirty="0">
                <a:latin typeface="宋体" panose="02010600030101010101" pitchFamily="2" charset="-122"/>
                <a:cs typeface="Times New Roman" panose="02020603050405020304" pitchFamily="18" charset="0"/>
                <a:sym typeface="+mn-ea"/>
              </a:rPr>
              <a:t>算法</a:t>
            </a:r>
            <a:r>
              <a:rPr lang="en-US" altLang="zh-CN" sz="2200" b="1" dirty="0">
                <a:latin typeface="宋体" panose="02010600030101010101" pitchFamily="2" charset="-122"/>
                <a:cs typeface="Times New Roman" panose="02020603050405020304" pitchFamily="18" charset="0"/>
                <a:sym typeface="+mn-ea"/>
              </a:rPr>
              <a:t>)</a:t>
            </a:r>
            <a:endParaRPr lang="en-US" altLang="zh-CN" sz="2200" b="1" dirty="0">
              <a:latin typeface="宋体" panose="02010600030101010101" pitchFamily="2" charset="-122"/>
              <a:cs typeface="Times New Roman" panose="02020603050405020304" pitchFamily="18" charset="0"/>
              <a:sym typeface="+mn-ea"/>
            </a:endParaRPr>
          </a:p>
        </p:txBody>
      </p:sp>
      <p:sp>
        <p:nvSpPr>
          <p:cNvPr id="24" name="文本框 23"/>
          <p:cNvSpPr txBox="1"/>
          <p:nvPr/>
        </p:nvSpPr>
        <p:spPr>
          <a:xfrm>
            <a:off x="539750" y="1628775"/>
            <a:ext cx="6880225" cy="569595"/>
          </a:xfrm>
          <a:prstGeom prst="rect">
            <a:avLst/>
          </a:prstGeom>
          <a:noFill/>
        </p:spPr>
        <p:txBody>
          <a:bodyPr wrap="square" rtlCol="0" anchor="t">
            <a:noAutofit/>
          </a:bodyPr>
          <a:p>
            <a:r>
              <a:rPr lang="zh-CN" altLang="en-US" sz="2200" b="1" dirty="0">
                <a:latin typeface="宋体" panose="02010600030101010101" pitchFamily="2" charset="-122"/>
                <a:cs typeface="Times New Roman" panose="02020603050405020304" pitchFamily="18" charset="0"/>
                <a:sym typeface="+mn-ea"/>
              </a:rPr>
              <a:t>选择集合</a:t>
            </a:r>
            <a:r>
              <a:rPr lang="en-US" altLang="zh-CN" sz="2200" b="1" dirty="0">
                <a:latin typeface="宋体" panose="02010600030101010101" pitchFamily="2" charset="-122"/>
                <a:cs typeface="Times New Roman" panose="02020603050405020304" pitchFamily="18" charset="0"/>
                <a:sym typeface="+mn-ea"/>
              </a:rPr>
              <a:t>S</a:t>
            </a:r>
            <a:r>
              <a:rPr lang="zh-CN" altLang="en-US" sz="2200" b="1" dirty="0">
                <a:latin typeface="宋体" panose="02010600030101010101" pitchFamily="2" charset="-122"/>
                <a:cs typeface="Times New Roman" panose="02020603050405020304" pitchFamily="18" charset="0"/>
                <a:sym typeface="+mn-ea"/>
              </a:rPr>
              <a:t>和集合</a:t>
            </a:r>
            <a:r>
              <a:rPr lang="en-US" altLang="zh-CN" sz="2200" b="1" dirty="0">
                <a:latin typeface="宋体" panose="02010600030101010101" pitchFamily="2" charset="-122"/>
                <a:cs typeface="Times New Roman" panose="02020603050405020304" pitchFamily="18" charset="0"/>
                <a:sym typeface="+mn-ea"/>
              </a:rPr>
              <a:t>T</a:t>
            </a:r>
            <a:r>
              <a:rPr lang="zh-CN" altLang="en-US" sz="2200" b="1" dirty="0">
                <a:latin typeface="宋体" panose="02010600030101010101" pitchFamily="2" charset="-122"/>
                <a:cs typeface="Times New Roman" panose="02020603050405020304" pitchFamily="18" charset="0"/>
                <a:sym typeface="+mn-ea"/>
              </a:rPr>
              <a:t>搜寻所有能把</a:t>
            </a:r>
            <a:r>
              <a:rPr lang="en-US" altLang="zh-CN" sz="2200" b="1" dirty="0">
                <a:latin typeface="宋体" panose="02010600030101010101" pitchFamily="2" charset="-122"/>
                <a:cs typeface="Times New Roman" panose="02020603050405020304" pitchFamily="18" charset="0"/>
                <a:sym typeface="+mn-ea"/>
              </a:rPr>
              <a:t>S</a:t>
            </a:r>
            <a:r>
              <a:rPr lang="zh-CN" altLang="en-US" sz="2200" b="1" dirty="0">
                <a:latin typeface="宋体" panose="02010600030101010101" pitchFamily="2" charset="-122"/>
                <a:cs typeface="Times New Roman" panose="02020603050405020304" pitchFamily="18" charset="0"/>
                <a:sym typeface="+mn-ea"/>
              </a:rPr>
              <a:t>和</a:t>
            </a:r>
            <a:r>
              <a:rPr lang="en-US" altLang="zh-CN" sz="2200" b="1" dirty="0">
                <a:latin typeface="宋体" panose="02010600030101010101" pitchFamily="2" charset="-122"/>
                <a:cs typeface="Times New Roman" panose="02020603050405020304" pitchFamily="18" charset="0"/>
                <a:sym typeface="+mn-ea"/>
              </a:rPr>
              <a:t>T</a:t>
            </a:r>
            <a:r>
              <a:rPr lang="zh-CN" altLang="en-US" sz="2200" b="1" dirty="0">
                <a:latin typeface="宋体" panose="02010600030101010101" pitchFamily="2" charset="-122"/>
                <a:cs typeface="Times New Roman" panose="02020603050405020304" pitchFamily="18" charset="0"/>
                <a:sym typeface="+mn-ea"/>
              </a:rPr>
              <a:t>连接的线段</a:t>
            </a:r>
            <a:endParaRPr lang="zh-CN" altLang="en-US" sz="2200" b="1" dirty="0">
              <a:latin typeface="宋体" panose="02010600030101010101" pitchFamily="2" charset="-122"/>
              <a:cs typeface="Times New Roman" panose="02020603050405020304" pitchFamily="18" charset="0"/>
              <a:sym typeface="+mn-ea"/>
            </a:endParaRPr>
          </a:p>
        </p:txBody>
      </p:sp>
      <p:sp>
        <p:nvSpPr>
          <p:cNvPr id="27" name="矩形 26"/>
          <p:cNvSpPr/>
          <p:nvPr/>
        </p:nvSpPr>
        <p:spPr>
          <a:xfrm>
            <a:off x="1043940" y="2132965"/>
            <a:ext cx="1753870" cy="96710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8" name="矩形 27"/>
          <p:cNvSpPr/>
          <p:nvPr/>
        </p:nvSpPr>
        <p:spPr>
          <a:xfrm>
            <a:off x="2915920" y="3213100"/>
            <a:ext cx="4555490" cy="289877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文本框 24"/>
          <p:cNvSpPr txBox="1"/>
          <p:nvPr/>
        </p:nvSpPr>
        <p:spPr>
          <a:xfrm>
            <a:off x="1789430" y="6132195"/>
            <a:ext cx="3048000" cy="368300"/>
          </a:xfrm>
          <a:prstGeom prst="rect">
            <a:avLst/>
          </a:prstGeom>
          <a:noFill/>
        </p:spPr>
        <p:txBody>
          <a:bodyPr wrap="square" rtlCol="0">
            <a:spAutoFit/>
          </a:bodyPr>
          <a:p>
            <a:endParaRPr lang="zh-C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504031" y="1340768"/>
            <a:ext cx="8135937" cy="3816429"/>
          </a:xfrm>
          <a:prstGeom prst="rect">
            <a:avLst/>
          </a:prstGeom>
          <a:noFill/>
          <a:ln w="9525">
            <a:noFill/>
            <a:miter lim="800000"/>
          </a:ln>
          <a:effectLst/>
        </p:spPr>
        <p:txBody>
          <a:bodyPr>
            <a:spAutoFit/>
          </a:bodyPr>
          <a:lstStyle/>
          <a:p>
            <a:pPr indent="457200"/>
            <a:r>
              <a:rPr lang="en-US" altLang="zh-CN" sz="2200" b="1" dirty="0">
                <a:latin typeface="宋体" panose="02010600030101010101" pitchFamily="2" charset="-122"/>
                <a:cs typeface="Times New Roman" panose="02020603050405020304" pitchFamily="18" charset="0"/>
              </a:rPr>
              <a:t>2. </a:t>
            </a:r>
            <a:r>
              <a:rPr lang="zh-CN" altLang="en-US" sz="2200" b="1" dirty="0">
                <a:latin typeface="宋体" panose="02010600030101010101" pitchFamily="2" charset="-122"/>
                <a:cs typeface="Times New Roman" panose="02020603050405020304" pitchFamily="18" charset="0"/>
              </a:rPr>
              <a:t>最短边策略：</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最短边策略每一次贪心选择都是从剩下的边中选择一条不会产生环路的具有最小代价的边加入已选择的边的集合中，直到所有顶点都添加进来为止，</a:t>
            </a:r>
            <a:r>
              <a:rPr lang="en-US" altLang="zh-CN" sz="2200" b="1" dirty="0" err="1">
                <a:latin typeface="宋体" panose="02010600030101010101" pitchFamily="2" charset="-122"/>
                <a:cs typeface="Times New Roman" panose="02020603050405020304" pitchFamily="18" charset="0"/>
              </a:rPr>
              <a:t>Kruskal</a:t>
            </a:r>
            <a:r>
              <a:rPr lang="zh-CN" altLang="en-US" sz="2200" b="1" dirty="0">
                <a:latin typeface="宋体" panose="02010600030101010101" pitchFamily="2" charset="-122"/>
                <a:cs typeface="Times New Roman" panose="02020603050405020304" pitchFamily="18" charset="0"/>
              </a:rPr>
              <a:t>算法即应用了这种贪心策略。</a:t>
            </a:r>
            <a:endParaRPr lang="zh-CN" altLang="en-US" sz="2200" b="1" dirty="0">
              <a:latin typeface="宋体" panose="02010600030101010101" pitchFamily="2" charset="-122"/>
              <a:cs typeface="Times New Roman" panose="02020603050405020304" pitchFamily="18" charset="0"/>
            </a:endParaRPr>
          </a:p>
          <a:p>
            <a:pPr indent="457200"/>
            <a:r>
              <a:rPr lang="en-US" altLang="zh-CN" sz="2200" b="1" dirty="0" err="1">
                <a:latin typeface="宋体" panose="02010600030101010101" pitchFamily="2" charset="-122"/>
                <a:cs typeface="Times New Roman" panose="02020603050405020304" pitchFamily="18" charset="0"/>
              </a:rPr>
              <a:t>Kruskal</a:t>
            </a:r>
            <a:r>
              <a:rPr lang="zh-CN" altLang="en-US" sz="2200" b="1" dirty="0">
                <a:latin typeface="宋体" panose="02010600030101010101" pitchFamily="2" charset="-122"/>
                <a:cs typeface="Times New Roman" panose="02020603050405020304" pitchFamily="18" charset="0"/>
              </a:rPr>
              <a:t>算法：</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）最小生成树的初始状态：只有</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个顶点而无边的非连通图</a:t>
            </a:r>
            <a:r>
              <a:rPr lang="en-US" altLang="zh-CN" sz="2200" b="1" dirty="0">
                <a:latin typeface="宋体" panose="02010600030101010101" pitchFamily="2" charset="-122"/>
                <a:cs typeface="Times New Roman" panose="02020603050405020304" pitchFamily="18" charset="0"/>
              </a:rPr>
              <a:t>H</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W</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），图中每个顶点自成一个连通分量。</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2</a:t>
            </a:r>
            <a:r>
              <a:rPr lang="zh-CN" altLang="en-US" sz="2200" b="1" dirty="0">
                <a:latin typeface="宋体" panose="02010600030101010101" pitchFamily="2" charset="-122"/>
                <a:cs typeface="Times New Roman" panose="02020603050405020304" pitchFamily="18" charset="0"/>
              </a:rPr>
              <a:t>）在</a:t>
            </a:r>
            <a:r>
              <a:rPr lang="en-US" altLang="zh-CN" sz="2200" b="1" dirty="0">
                <a:latin typeface="宋体" panose="02010600030101010101" pitchFamily="2" charset="-122"/>
                <a:cs typeface="Times New Roman" panose="02020603050405020304" pitchFamily="18" charset="0"/>
              </a:rPr>
              <a:t>E</a:t>
            </a:r>
            <a:r>
              <a:rPr lang="zh-CN" altLang="en-US" sz="2200" b="1" dirty="0">
                <a:latin typeface="宋体" panose="02010600030101010101" pitchFamily="2" charset="-122"/>
                <a:cs typeface="Times New Roman" panose="02020603050405020304" pitchFamily="18" charset="0"/>
              </a:rPr>
              <a:t>中选择具有最小代价的边，如果该边所依附的顶点落在</a:t>
            </a:r>
            <a:r>
              <a:rPr lang="en-US" altLang="zh-CN" sz="2200" b="1" dirty="0">
                <a:latin typeface="宋体" panose="02010600030101010101" pitchFamily="2" charset="-122"/>
                <a:cs typeface="Times New Roman" panose="02020603050405020304" pitchFamily="18" charset="0"/>
              </a:rPr>
              <a:t>H</a:t>
            </a:r>
            <a:r>
              <a:rPr lang="zh-CN" altLang="en-US" sz="2200" b="1" dirty="0">
                <a:latin typeface="宋体" panose="02010600030101010101" pitchFamily="2" charset="-122"/>
                <a:cs typeface="Times New Roman" panose="02020603050405020304" pitchFamily="18" charset="0"/>
              </a:rPr>
              <a:t>中不同的连通分量中时，就将该边加入到</a:t>
            </a:r>
            <a:r>
              <a:rPr lang="en-US" altLang="zh-CN" sz="2200" b="1" dirty="0">
                <a:latin typeface="宋体" panose="02010600030101010101" pitchFamily="2" charset="-122"/>
                <a:cs typeface="Times New Roman" panose="02020603050405020304" pitchFamily="18" charset="0"/>
              </a:rPr>
              <a:t>T</a:t>
            </a:r>
            <a:r>
              <a:rPr lang="zh-CN" altLang="en-US" sz="2200" b="1" dirty="0">
                <a:latin typeface="宋体" panose="02010600030101010101" pitchFamily="2" charset="-122"/>
                <a:cs typeface="Times New Roman" panose="02020603050405020304" pitchFamily="18" charset="0"/>
              </a:rPr>
              <a:t>中，否则舍去，继续选择下一条代价最小的边，重复此过程，直到</a:t>
            </a:r>
            <a:r>
              <a:rPr lang="en-US" altLang="zh-CN" sz="2200" b="1" dirty="0">
                <a:latin typeface="宋体" panose="02010600030101010101" pitchFamily="2" charset="-122"/>
                <a:cs typeface="Times New Roman" panose="02020603050405020304" pitchFamily="18" charset="0"/>
              </a:rPr>
              <a:t>T</a:t>
            </a:r>
            <a:r>
              <a:rPr lang="zh-CN" altLang="en-US" sz="2200" b="1" dirty="0">
                <a:latin typeface="宋体" panose="02010600030101010101" pitchFamily="2" charset="-122"/>
                <a:cs typeface="Times New Roman" panose="02020603050405020304" pitchFamily="18" charset="0"/>
              </a:rPr>
              <a:t>中所有顶点都在同一连通分量上为止。</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683568" y="1997839"/>
            <a:ext cx="8135937" cy="2461260"/>
          </a:xfrm>
          <a:prstGeom prst="rect">
            <a:avLst/>
          </a:prstGeom>
          <a:noFill/>
          <a:ln w="9525">
            <a:noFill/>
            <a:miter lim="800000"/>
          </a:ln>
          <a:effectLst/>
        </p:spPr>
        <p:txBody>
          <a:bodyPr>
            <a:spAutoFit/>
          </a:bodyPr>
          <a:lstStyle/>
          <a:p>
            <a:pPr indent="457200"/>
            <a:r>
              <a:rPr lang="zh-CN" altLang="en-US" sz="2200" b="1" dirty="0">
                <a:latin typeface="宋体" panose="02010600030101010101" pitchFamily="2" charset="-122"/>
                <a:cs typeface="Times New Roman" panose="02020603050405020304" pitchFamily="18" charset="0"/>
              </a:rPr>
              <a:t>设</a:t>
            </a:r>
            <a:r>
              <a:rPr lang="en-US" altLang="zh-CN" sz="2200" b="1" dirty="0">
                <a:latin typeface="宋体" panose="02010600030101010101" pitchFamily="2" charset="-122"/>
                <a:cs typeface="Times New Roman" panose="02020603050405020304" pitchFamily="18" charset="0"/>
              </a:rPr>
              <a:t>G=(V</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E)</a:t>
            </a:r>
            <a:r>
              <a:rPr lang="zh-CN" altLang="en-US" sz="2200" b="1" dirty="0">
                <a:latin typeface="宋体" panose="02010600030101010101" pitchFamily="2" charset="-122"/>
                <a:cs typeface="Times New Roman" panose="02020603050405020304" pitchFamily="18" charset="0"/>
              </a:rPr>
              <a:t>是一个无向连通带权图，生成树是原图的极小连通子图，它包含原图中的所有</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个顶点，并且有保持图连通的最少的边。图的所有生成树在必有一棵边的权值总和最小的生成树，称做该图的最小生成树。</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最小生成树问题有以下两种贪心策略：最近顶点策略</a:t>
            </a:r>
            <a:r>
              <a:rPr lang="en-US" altLang="zh-CN" sz="2200" b="1" dirty="0">
                <a:latin typeface="宋体" panose="02010600030101010101" pitchFamily="2" charset="-122"/>
                <a:cs typeface="Times New Roman" panose="02020603050405020304" pitchFamily="18" charset="0"/>
              </a:rPr>
              <a:t>(prim</a:t>
            </a:r>
            <a:r>
              <a:rPr lang="zh-CN" altLang="en-US" sz="2200" b="1" dirty="0">
                <a:latin typeface="宋体" panose="02010600030101010101" pitchFamily="2" charset="-122"/>
                <a:cs typeface="Times New Roman" panose="02020603050405020304" pitchFamily="18" charset="0"/>
              </a:rPr>
              <a:t>算法</a:t>
            </a: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和最短边策略（</a:t>
            </a:r>
            <a:r>
              <a:rPr lang="en-US" altLang="zh-CN" sz="2200" b="1" dirty="0">
                <a:latin typeface="宋体" panose="02010600030101010101" pitchFamily="2" charset="-122"/>
                <a:cs typeface="Times New Roman" panose="02020603050405020304" pitchFamily="18" charset="0"/>
              </a:rPr>
              <a:t>kruskal</a:t>
            </a:r>
            <a:r>
              <a:rPr lang="zh-CN" altLang="en-US" sz="2200" b="1" dirty="0">
                <a:latin typeface="宋体" panose="02010600030101010101" pitchFamily="2" charset="-122"/>
                <a:cs typeface="Times New Roman" panose="02020603050405020304" pitchFamily="18" charset="0"/>
              </a:rPr>
              <a:t>算法）</a:t>
            </a:r>
            <a:endParaRPr lang="zh-CN" altLang="en-US" sz="2200" b="1" dirty="0">
              <a:latin typeface="宋体" panose="02010600030101010101" pitchFamily="2" charset="-122"/>
              <a:cs typeface="Times New Roman" panose="02020603050405020304" pitchFamily="18" charset="0"/>
            </a:endParaRPr>
          </a:p>
          <a:p>
            <a:endParaRPr lang="zh-CN" altLang="en-US" sz="22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Text Box 2"/>
          <p:cNvSpPr txBox="1">
            <a:spLocks noChangeArrowheads="1"/>
          </p:cNvSpPr>
          <p:nvPr/>
        </p:nvSpPr>
        <p:spPr bwMode="auto">
          <a:xfrm>
            <a:off x="323528" y="1340768"/>
            <a:ext cx="298577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4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sym typeface="+mn-ea"/>
              </a:rPr>
              <a:t>4.2.2 (2)</a:t>
            </a:r>
            <a:r>
              <a:rPr kumimoji="1" lang="en-US" altLang="zh-CN" sz="2400" b="1" dirty="0" smtClean="0">
                <a:latin typeface="华文中宋" panose="02010600040101010101" pitchFamily="2" charset="-122"/>
                <a:ea typeface="华文中宋" panose="02010600040101010101" pitchFamily="2" charset="-122"/>
                <a:cs typeface="Times New Roman" panose="02020603050405020304" pitchFamily="18" charset="0"/>
              </a:rPr>
              <a:t>kruskal</a:t>
            </a:r>
            <a:r>
              <a:rPr kumimoji="1" lang="zh-CN" altLang="en-US" sz="2400" b="1" dirty="0" smtClean="0">
                <a:latin typeface="华文中宋" panose="02010600040101010101" pitchFamily="2" charset="-122"/>
                <a:ea typeface="华文中宋" panose="02010600040101010101" pitchFamily="2" charset="-122"/>
                <a:cs typeface="Times New Roman" panose="02020603050405020304" pitchFamily="18" charset="0"/>
              </a:rPr>
              <a:t>算法</a:t>
            </a:r>
            <a:endParaRPr kumimoji="1" lang="zh-CN" altLang="en-US" sz="2400" b="1" dirty="0" smtClean="0">
              <a:latin typeface="华文中宋" panose="02010600040101010101" pitchFamily="2" charset="-122"/>
              <a:ea typeface="华文中宋"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252487" y="1844824"/>
            <a:ext cx="8712001" cy="4493538"/>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设</a:t>
            </a:r>
            <a:r>
              <a:rPr lang="en-US" altLang="zh-CN" sz="2200" b="1" dirty="0">
                <a:latin typeface="宋体" panose="02010600030101010101" pitchFamily="2" charset="-122"/>
                <a:cs typeface="Times New Roman" panose="02020603050405020304" pitchFamily="18" charset="0"/>
              </a:rPr>
              <a:t>G=(V</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E)</a:t>
            </a:r>
            <a:r>
              <a:rPr lang="zh-CN" altLang="en-US" sz="2200" b="1" dirty="0">
                <a:latin typeface="宋体" panose="02010600030101010101" pitchFamily="2" charset="-122"/>
                <a:cs typeface="Times New Roman" panose="02020603050405020304" pitchFamily="18" charset="0"/>
              </a:rPr>
              <a:t>是一个带权有向图，给定</a:t>
            </a:r>
            <a:r>
              <a:rPr lang="en-US" altLang="zh-CN" sz="2200" b="1" dirty="0">
                <a:latin typeface="宋体" panose="02010600030101010101" pitchFamily="2" charset="-122"/>
                <a:cs typeface="Times New Roman" panose="02020603050405020304" pitchFamily="18" charset="0"/>
              </a:rPr>
              <a:t>V</a:t>
            </a:r>
            <a:r>
              <a:rPr lang="zh-CN" altLang="en-US" sz="2200" b="1" dirty="0">
                <a:latin typeface="宋体" panose="02010600030101010101" pitchFamily="2" charset="-122"/>
                <a:cs typeface="Times New Roman" panose="02020603050405020304" pitchFamily="18" charset="0"/>
              </a:rPr>
              <a:t>中的一个顶点为源点，计算从源点到所有其他各个顶点的最短路径长度，这个问题就是单源最短路径问题。</a:t>
            </a:r>
            <a:r>
              <a:rPr lang="en-US" altLang="zh-CN" sz="2200" b="1" dirty="0">
                <a:latin typeface="宋体" panose="02010600030101010101" pitchFamily="2" charset="-122"/>
                <a:cs typeface="Times New Roman" panose="02020603050405020304" pitchFamily="18" charset="0"/>
              </a:rPr>
              <a:t>Dijkstra</a:t>
            </a:r>
            <a:r>
              <a:rPr lang="zh-CN" altLang="en-US" sz="2200" b="1" dirty="0">
                <a:latin typeface="宋体" panose="02010600030101010101" pitchFamily="2" charset="-122"/>
                <a:cs typeface="Times New Roman" panose="02020603050405020304" pitchFamily="18" charset="0"/>
              </a:rPr>
              <a:t>算法是求解单源最短路径问题的贪心算法。</a:t>
            </a:r>
            <a:endParaRPr lang="zh-CN" altLang="en-US" sz="2200" b="1" dirty="0">
              <a:latin typeface="宋体" panose="02010600030101010101" pitchFamily="2" charset="-122"/>
              <a:cs typeface="Times New Roman" panose="02020603050405020304" pitchFamily="18" charset="0"/>
            </a:endParaRPr>
          </a:p>
          <a:p>
            <a:pPr indent="457200"/>
            <a:r>
              <a:rPr lang="en-US" altLang="zh-CN" sz="2200" b="1" dirty="0">
                <a:latin typeface="宋体" panose="02010600030101010101" pitchFamily="2" charset="-122"/>
                <a:cs typeface="Times New Roman" panose="02020603050405020304" pitchFamily="18" charset="0"/>
              </a:rPr>
              <a:t>Dijkstra</a:t>
            </a:r>
            <a:r>
              <a:rPr lang="zh-CN" altLang="en-US" sz="2200" b="1" dirty="0">
                <a:latin typeface="宋体" panose="02010600030101010101" pitchFamily="2" charset="-122"/>
                <a:cs typeface="Times New Roman" panose="02020603050405020304" pitchFamily="18" charset="0"/>
              </a:rPr>
              <a:t>算法：</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）设置顶点集合</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，用来存放已找到源到该顶点最短路径的顶点。并不断地作贪心选择来扩充这个集合，初始状态下</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中只包含源点，设为</a:t>
            </a:r>
            <a:r>
              <a:rPr lang="en-US" altLang="zh-CN" sz="2200" b="1" dirty="0">
                <a:latin typeface="宋体" panose="02010600030101010101" pitchFamily="2" charset="-122"/>
                <a:cs typeface="Times New Roman" panose="02020603050405020304" pitchFamily="18" charset="0"/>
              </a:rPr>
              <a:t>v0</a:t>
            </a:r>
            <a:r>
              <a:rPr lang="zh-CN" altLang="en-US" sz="2200" b="1" dirty="0">
                <a:latin typeface="宋体" panose="02010600030101010101" pitchFamily="2" charset="-122"/>
                <a:cs typeface="Times New Roman" panose="02020603050405020304" pitchFamily="18" charset="0"/>
              </a:rPr>
              <a:t>。</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2</a:t>
            </a:r>
            <a:r>
              <a:rPr lang="zh-CN" altLang="en-US" sz="2200" b="1" dirty="0">
                <a:latin typeface="宋体" panose="02010600030101010101" pitchFamily="2" charset="-122"/>
                <a:cs typeface="Times New Roman" panose="02020603050405020304" pitchFamily="18" charset="0"/>
              </a:rPr>
              <a:t>）每一次贪心选择都是从集合</a:t>
            </a:r>
            <a:r>
              <a:rPr lang="en-US" altLang="zh-CN" sz="2200" b="1" dirty="0">
                <a:latin typeface="宋体" panose="02010600030101010101" pitchFamily="2" charset="-122"/>
                <a:cs typeface="Times New Roman" panose="02020603050405020304" pitchFamily="18" charset="0"/>
              </a:rPr>
              <a:t>V-S</a:t>
            </a:r>
            <a:r>
              <a:rPr lang="zh-CN" altLang="en-US" sz="2200" b="1" dirty="0">
                <a:latin typeface="宋体" panose="02010600030101010101" pitchFamily="2" charset="-122"/>
                <a:cs typeface="Times New Roman" panose="02020603050405020304" pitchFamily="18" charset="0"/>
              </a:rPr>
              <a:t>中选择到源点</a:t>
            </a:r>
            <a:r>
              <a:rPr lang="en-US" altLang="zh-CN" sz="2200" b="1" dirty="0">
                <a:latin typeface="宋体" panose="02010600030101010101" pitchFamily="2" charset="-122"/>
                <a:cs typeface="Times New Roman" panose="02020603050405020304" pitchFamily="18" charset="0"/>
              </a:rPr>
              <a:t>v0</a:t>
            </a:r>
            <a:r>
              <a:rPr lang="zh-CN" altLang="en-US" sz="2200" b="1" dirty="0">
                <a:latin typeface="宋体" panose="02010600030101010101" pitchFamily="2" charset="-122"/>
                <a:cs typeface="Times New Roman" panose="02020603050405020304" pitchFamily="18" charset="0"/>
              </a:rPr>
              <a:t>路径长度最短的顶点</a:t>
            </a:r>
            <a:r>
              <a:rPr lang="en-US" altLang="zh-CN" sz="2200" b="1" dirty="0">
                <a:latin typeface="宋体" panose="02010600030101010101" pitchFamily="2" charset="-122"/>
                <a:cs typeface="Times New Roman" panose="02020603050405020304" pitchFamily="18" charset="0"/>
              </a:rPr>
              <a:t>vi</a:t>
            </a:r>
            <a:r>
              <a:rPr lang="zh-CN" altLang="en-US" sz="2200" b="1" dirty="0">
                <a:latin typeface="宋体" panose="02010600030101010101" pitchFamily="2" charset="-122"/>
                <a:cs typeface="Times New Roman" panose="02020603050405020304" pitchFamily="18" charset="0"/>
              </a:rPr>
              <a:t>加入到集合</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中，而集合</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中在每加入一个新的顶点</a:t>
            </a:r>
            <a:r>
              <a:rPr lang="en-US" altLang="zh-CN" sz="2200" b="1" dirty="0">
                <a:latin typeface="宋体" panose="02010600030101010101" pitchFamily="2" charset="-122"/>
                <a:cs typeface="Times New Roman" panose="02020603050405020304" pitchFamily="18" charset="0"/>
              </a:rPr>
              <a:t>vi</a:t>
            </a:r>
            <a:r>
              <a:rPr lang="zh-CN" altLang="en-US" sz="2200" b="1" dirty="0">
                <a:latin typeface="宋体" panose="02010600030101010101" pitchFamily="2" charset="-122"/>
                <a:cs typeface="Times New Roman" panose="02020603050405020304" pitchFamily="18" charset="0"/>
              </a:rPr>
              <a:t>后，都需要修改从源点</a:t>
            </a:r>
            <a:r>
              <a:rPr lang="en-US" altLang="zh-CN" sz="2200" b="1" dirty="0">
                <a:latin typeface="宋体" panose="02010600030101010101" pitchFamily="2" charset="-122"/>
                <a:cs typeface="Times New Roman" panose="02020603050405020304" pitchFamily="18" charset="0"/>
              </a:rPr>
              <a:t>v0</a:t>
            </a:r>
            <a:r>
              <a:rPr lang="zh-CN" altLang="en-US" sz="2200" b="1" dirty="0">
                <a:latin typeface="宋体" panose="02010600030101010101" pitchFamily="2" charset="-122"/>
                <a:cs typeface="Times New Roman" panose="02020603050405020304" pitchFamily="18" charset="0"/>
              </a:rPr>
              <a:t>到集合</a:t>
            </a:r>
            <a:r>
              <a:rPr lang="en-US" altLang="zh-CN" sz="2200" b="1" dirty="0">
                <a:latin typeface="宋体" panose="02010600030101010101" pitchFamily="2" charset="-122"/>
                <a:cs typeface="Times New Roman" panose="02020603050405020304" pitchFamily="18" charset="0"/>
              </a:rPr>
              <a:t>V-S</a:t>
            </a:r>
            <a:r>
              <a:rPr lang="zh-CN" altLang="en-US" sz="2200" b="1" dirty="0">
                <a:latin typeface="宋体" panose="02010600030101010101" pitchFamily="2" charset="-122"/>
                <a:cs typeface="Times New Roman" panose="02020603050405020304" pitchFamily="18" charset="0"/>
              </a:rPr>
              <a:t>中剩余顶点的当前最短路径的值，当前最短路径长度值是原来的最短路径长度值与从源点过顶点</a:t>
            </a:r>
            <a:r>
              <a:rPr lang="en-US" altLang="zh-CN" sz="2200" b="1" dirty="0">
                <a:latin typeface="宋体" panose="02010600030101010101" pitchFamily="2" charset="-122"/>
                <a:cs typeface="Times New Roman" panose="02020603050405020304" pitchFamily="18" charset="0"/>
              </a:rPr>
              <a:t>vi</a:t>
            </a:r>
            <a:r>
              <a:rPr lang="zh-CN" altLang="en-US" sz="2200" b="1" dirty="0">
                <a:latin typeface="宋体" panose="02010600030101010101" pitchFamily="2" charset="-122"/>
                <a:cs typeface="Times New Roman" panose="02020603050405020304" pitchFamily="18" charset="0"/>
              </a:rPr>
              <a:t>到达该顶点的路径长度中的较小者。此过程不断重复，直到所有顶点全部加入到集合</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中为止。</a:t>
            </a:r>
            <a:endParaRPr lang="zh-CN" altLang="en-US" sz="2200" b="1" dirty="0">
              <a:latin typeface="宋体" panose="02010600030101010101" pitchFamily="2" charset="-122"/>
              <a:cs typeface="Times New Roman" panose="02020603050405020304" pitchFamily="18" charset="0"/>
            </a:endParaRPr>
          </a:p>
        </p:txBody>
      </p:sp>
      <p:sp>
        <p:nvSpPr>
          <p:cNvPr id="4" name="Text Box 2"/>
          <p:cNvSpPr txBox="1">
            <a:spLocks noChangeArrowheads="1"/>
          </p:cNvSpPr>
          <p:nvPr/>
        </p:nvSpPr>
        <p:spPr bwMode="auto">
          <a:xfrm>
            <a:off x="360016" y="1196752"/>
            <a:ext cx="278193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cs typeface="Times New Roman" panose="02020603050405020304" pitchFamily="18" charset="0"/>
              </a:rPr>
              <a:t>4.2.3</a:t>
            </a: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单源最短路径</a:t>
            </a:r>
            <a:endPar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267744" y="1292475"/>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4.3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贪心法分析与设计</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 name="Rectangle 3"/>
          <p:cNvSpPr txBox="1">
            <a:spLocks noChangeArrowheads="1"/>
          </p:cNvSpPr>
          <p:nvPr/>
        </p:nvSpPr>
        <p:spPr>
          <a:xfrm>
            <a:off x="107504" y="2204864"/>
            <a:ext cx="8568898" cy="375668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457200">
              <a:buFont typeface="Wingdings" panose="05000000000000000000" pitchFamily="2" charset="2"/>
              <a:buNone/>
            </a:pPr>
            <a:r>
              <a:rPr lang="zh-CN" altLang="en-US" sz="2200" b="1" dirty="0">
                <a:latin typeface="宋体" panose="02010600030101010101" pitchFamily="2" charset="-122"/>
                <a:cs typeface="Times New Roman" panose="02020603050405020304" pitchFamily="18" charset="0"/>
              </a:rPr>
              <a:t>贪心法是一种在每一步选择中都采取在当前状态下最好的选择，从而希望导致结果是最好的算法。贪心法在最优求解的过程中采用的是局部最优策略，力求把问题规模缩小，而后再把每一步的结果合并起来得到一个全局最优解。贪心法解题的一般步骤是：首先从问题的某个简单的初始解出发；当可以向求解目标前进一步时，就采用局部最优策略，得到一个局部解，缩小问题的规模；最后将所有局部解合并起来，得到问题的最终解。</a:t>
            </a:r>
            <a:endParaRPr lang="zh-CN" altLang="en-US" sz="2200" b="1" dirty="0">
              <a:latin typeface="宋体" panose="02010600030101010101" pitchFamily="2" charset="-122"/>
              <a:cs typeface="Times New Roman" panose="02020603050405020304" pitchFamily="18" charset="0"/>
            </a:endParaRPr>
          </a:p>
          <a:p>
            <a:pPr indent="457200">
              <a:buFont typeface="Wingdings" panose="05000000000000000000" pitchFamily="2" charset="2"/>
              <a:buNone/>
            </a:pPr>
            <a:r>
              <a:rPr lang="zh-CN" altLang="en-US" sz="2200" b="1" dirty="0">
                <a:latin typeface="宋体" panose="02010600030101010101" pitchFamily="2" charset="-122"/>
                <a:cs typeface="Times New Roman" panose="02020603050405020304" pitchFamily="18" charset="0"/>
              </a:rPr>
              <a:t>在使用贪心法解决问题时，有时候可能会有一个以上的看似合理贪心策略，这就需要进一步分析来选择，看哪种贪心策略能获取最优解，因此用贪心法处理问题的核心就是度量标准即贪心策略的选取。</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3" name="Rectangle 3"/>
          <p:cNvSpPr>
            <a:spLocks noGrp="1" noChangeArrowheads="1"/>
          </p:cNvSpPr>
          <p:nvPr>
            <p:ph type="body" idx="1"/>
          </p:nvPr>
        </p:nvSpPr>
        <p:spPr>
          <a:xfrm>
            <a:off x="179512" y="1556792"/>
            <a:ext cx="8358467" cy="1972122"/>
          </a:xfrm>
        </p:spPr>
        <p:txBody>
          <a:bodyPr>
            <a:normAutofit/>
          </a:bodyPr>
          <a:lstStyle/>
          <a:p>
            <a:pPr indent="0">
              <a:buNone/>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4.4】</a:t>
            </a:r>
            <a:r>
              <a:rPr lang="zh-CN" altLang="en-US" sz="2200" b="1" dirty="0">
                <a:latin typeface="宋体" panose="02010600030101010101" pitchFamily="2" charset="-122"/>
              </a:rPr>
              <a:t>果园里举办了一次装背包的比赛：规定每个参赛者有一个背包，载重量为</a:t>
            </a:r>
            <a:r>
              <a:rPr lang="en-US" altLang="zh-CN" sz="2200" b="1" dirty="0">
                <a:latin typeface="宋体" panose="02010600030101010101" pitchFamily="2" charset="-122"/>
              </a:rPr>
              <a:t>15</a:t>
            </a:r>
            <a:r>
              <a:rPr lang="zh-CN" altLang="en-US" sz="2200" b="1" dirty="0">
                <a:latin typeface="宋体" panose="02010600030101010101" pitchFamily="2" charset="-122"/>
              </a:rPr>
              <a:t>公斤。参赛者是熊猫，山羊和梅花鹿，给定</a:t>
            </a:r>
            <a:r>
              <a:rPr lang="en-US" altLang="zh-CN" sz="2200" b="1" dirty="0">
                <a:latin typeface="宋体" panose="02010600030101010101" pitchFamily="2" charset="-122"/>
              </a:rPr>
              <a:t>4</a:t>
            </a:r>
            <a:r>
              <a:rPr lang="zh-CN" altLang="en-US" sz="2200" b="1" dirty="0">
                <a:latin typeface="宋体" panose="02010600030101010101" pitchFamily="2" charset="-122"/>
              </a:rPr>
              <a:t>种水果，其重量和价值如下表</a:t>
            </a:r>
            <a:r>
              <a:rPr lang="en-US" altLang="zh-CN" sz="2200" b="1" dirty="0">
                <a:latin typeface="宋体" panose="02010600030101010101" pitchFamily="2" charset="-122"/>
              </a:rPr>
              <a:t>4.8</a:t>
            </a:r>
            <a:r>
              <a:rPr lang="zh-CN" altLang="en-US" sz="2200" b="1" dirty="0">
                <a:latin typeface="宋体" panose="02010600030101010101" pitchFamily="2" charset="-122"/>
              </a:rPr>
              <a:t>所示，规则是：水果可以只装一部分，装入的总重量不能超过背包的载重量，背包装入水果的总价值最高者获胜。</a:t>
            </a:r>
            <a:endParaRPr lang="zh-CN" altLang="en-US" sz="2200" b="1" dirty="0">
              <a:latin typeface="宋体" panose="02010600030101010101" pitchFamily="2" charset="-122"/>
            </a:endParaRPr>
          </a:p>
        </p:txBody>
      </p:sp>
      <p:graphicFrame>
        <p:nvGraphicFramePr>
          <p:cNvPr id="2" name="表格 1"/>
          <p:cNvGraphicFramePr>
            <a:graphicFrameLocks noGrp="1"/>
          </p:cNvGraphicFramePr>
          <p:nvPr/>
        </p:nvGraphicFramePr>
        <p:xfrm>
          <a:off x="2843808" y="3933056"/>
          <a:ext cx="3366552" cy="1411930"/>
        </p:xfrm>
        <a:graphic>
          <a:graphicData uri="http://schemas.openxmlformats.org/drawingml/2006/table">
            <a:tbl>
              <a:tblPr firstRow="1" firstCol="1" bandRow="1">
                <a:tableStyleId>{5940675A-B579-460E-94D1-54222C63F5DA}</a:tableStyleId>
              </a:tblPr>
              <a:tblGrid>
                <a:gridCol w="1121656"/>
                <a:gridCol w="1122448"/>
                <a:gridCol w="1122448"/>
              </a:tblGrid>
              <a:tr h="282386">
                <a:tc>
                  <a:txBody>
                    <a:bodyPr/>
                    <a:lstStyle/>
                    <a:p>
                      <a:pPr algn="ctr">
                        <a:spcAft>
                          <a:spcPts val="0"/>
                        </a:spcAft>
                      </a:pPr>
                      <a:r>
                        <a:rPr lang="zh-CN" sz="1400" kern="100" dirty="0">
                          <a:effectLst/>
                          <a:cs typeface="Times New Roman" panose="02020603050405020304" pitchFamily="18" charset="0"/>
                        </a:rPr>
                        <a:t>物品名称</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cs typeface="Times New Roman" panose="02020603050405020304" pitchFamily="18" charset="0"/>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cs typeface="Times New Roman" panose="02020603050405020304" pitchFamily="18" charset="0"/>
                        </a:rPr>
                        <a:t>香蕉</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180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cs typeface="Times New Roman" panose="02020603050405020304" pitchFamily="18" charset="0"/>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cs typeface="Times New Roman" panose="02020603050405020304" pitchFamily="18" charset="0"/>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270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13" name="Text Box 2"/>
          <p:cNvSpPr txBox="1">
            <a:spLocks noChangeArrowheads="1"/>
          </p:cNvSpPr>
          <p:nvPr/>
        </p:nvSpPr>
        <p:spPr bwMode="auto">
          <a:xfrm>
            <a:off x="323528" y="921817"/>
            <a:ext cx="2286203"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cs typeface="Times New Roman" panose="02020603050405020304" pitchFamily="18" charset="0"/>
              </a:rPr>
              <a:t>4.3.1 </a:t>
            </a: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背包问题</a:t>
            </a:r>
            <a:endPar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179512" y="1052736"/>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熊猫，山羊和梅花鹿分别采用了三种不同的策略</a:t>
            </a:r>
            <a:r>
              <a:rPr lang="zh-CN" altLang="en-US" sz="2200" b="1" dirty="0" smtClean="0">
                <a:latin typeface="宋体" panose="02010600030101010101" pitchFamily="2" charset="-122"/>
                <a:cs typeface="Times New Roman" panose="02020603050405020304" pitchFamily="18" charset="0"/>
              </a:rPr>
              <a:t>：</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）熊猫的策略：先放价值最大的水果。具体过程如下</a:t>
            </a:r>
            <a:r>
              <a:rPr lang="zh-CN" altLang="en-US" sz="2200" b="1" dirty="0" smtClean="0">
                <a:latin typeface="宋体" panose="02010600030101010101" pitchFamily="2" charset="-122"/>
                <a:cs typeface="Times New Roman" panose="02020603050405020304" pitchFamily="18" charset="0"/>
              </a:rPr>
              <a:t>表所</a:t>
            </a:r>
            <a:r>
              <a:rPr lang="zh-CN" altLang="en-US" sz="2200" b="1" dirty="0">
                <a:latin typeface="宋体" panose="02010600030101010101" pitchFamily="2" charset="-122"/>
                <a:cs typeface="Times New Roman" panose="02020603050405020304" pitchFamily="18" charset="0"/>
              </a:rPr>
              <a:t>示：</a:t>
            </a:r>
            <a:endParaRPr lang="zh-CN" altLang="en-US" sz="2200" b="1" dirty="0">
              <a:latin typeface="宋体" panose="02010600030101010101" pitchFamily="2" charset="-122"/>
              <a:cs typeface="Times New Roman" panose="02020603050405020304" pitchFamily="18" charset="0"/>
            </a:endParaRPr>
          </a:p>
        </p:txBody>
      </p:sp>
      <p:graphicFrame>
        <p:nvGraphicFramePr>
          <p:cNvPr id="2" name="表格 1"/>
          <p:cNvGraphicFramePr>
            <a:graphicFrameLocks noGrp="1"/>
          </p:cNvGraphicFramePr>
          <p:nvPr/>
        </p:nvGraphicFramePr>
        <p:xfrm>
          <a:off x="1403648" y="2201123"/>
          <a:ext cx="6480720" cy="864096"/>
        </p:xfrm>
        <a:graphic>
          <a:graphicData uri="http://schemas.openxmlformats.org/drawingml/2006/table">
            <a:tbl>
              <a:tblPr firstRow="1" firstCol="1" bandRow="1">
                <a:tableStyleId>{5940675A-B579-460E-94D1-54222C63F5DA}</a:tableStyleId>
              </a:tblPr>
              <a:tblGrid>
                <a:gridCol w="953404"/>
                <a:gridCol w="953404"/>
                <a:gridCol w="954211"/>
                <a:gridCol w="953404"/>
                <a:gridCol w="1245888"/>
                <a:gridCol w="1420409"/>
              </a:tblGrid>
              <a:tr h="432048">
                <a:tc>
                  <a:txBody>
                    <a:bodyPr/>
                    <a:lstStyle/>
                    <a:p>
                      <a:pPr algn="ctr">
                        <a:spcAft>
                          <a:spcPts val="0"/>
                        </a:spcAft>
                      </a:pPr>
                      <a:r>
                        <a:rPr lang="zh-CN" sz="1400" kern="100">
                          <a:effectLst/>
                          <a:cs typeface="Times New Roman" panose="02020603050405020304" pitchFamily="18" charset="0"/>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剩余重量（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cs typeface="Times New Roman" panose="02020603050405020304" pitchFamily="18" charset="0"/>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cs typeface="Times New Roman" panose="02020603050405020304" pitchFamily="18" charset="0"/>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450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5" name="Text Box 3"/>
          <p:cNvSpPr txBox="1">
            <a:spLocks noChangeArrowheads="1"/>
          </p:cNvSpPr>
          <p:nvPr/>
        </p:nvSpPr>
        <p:spPr bwMode="auto">
          <a:xfrm>
            <a:off x="179511" y="3623801"/>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2</a:t>
            </a:r>
            <a:r>
              <a:rPr lang="zh-CN" altLang="en-US" sz="2200" b="1" dirty="0">
                <a:latin typeface="宋体" panose="02010600030101010101" pitchFamily="2" charset="-122"/>
                <a:cs typeface="Times New Roman" panose="02020603050405020304" pitchFamily="18" charset="0"/>
              </a:rPr>
              <a:t>）山羊的策略：先放重量小的水果。具体过程如下</a:t>
            </a:r>
            <a:r>
              <a:rPr lang="zh-CN" altLang="en-US" sz="2200" b="1" dirty="0" smtClean="0">
                <a:latin typeface="宋体" panose="02010600030101010101" pitchFamily="2" charset="-122"/>
                <a:cs typeface="Times New Roman" panose="02020603050405020304" pitchFamily="18" charset="0"/>
              </a:rPr>
              <a:t>表所</a:t>
            </a:r>
            <a:r>
              <a:rPr lang="zh-CN" altLang="en-US" sz="2200" b="1" dirty="0">
                <a:latin typeface="宋体" panose="02010600030101010101" pitchFamily="2" charset="-122"/>
                <a:cs typeface="Times New Roman" panose="02020603050405020304" pitchFamily="18" charset="0"/>
              </a:rPr>
              <a:t>示：</a:t>
            </a:r>
            <a:endParaRPr lang="zh-CN" altLang="en-US" sz="2200" b="1" dirty="0">
              <a:latin typeface="宋体" panose="02010600030101010101" pitchFamily="2" charset="-122"/>
              <a:cs typeface="Times New Roman" panose="02020603050405020304" pitchFamily="18" charset="0"/>
            </a:endParaRPr>
          </a:p>
        </p:txBody>
      </p:sp>
      <p:graphicFrame>
        <p:nvGraphicFramePr>
          <p:cNvPr id="3" name="表格 2"/>
          <p:cNvGraphicFramePr>
            <a:graphicFrameLocks noGrp="1"/>
          </p:cNvGraphicFramePr>
          <p:nvPr/>
        </p:nvGraphicFramePr>
        <p:xfrm>
          <a:off x="899592" y="4440123"/>
          <a:ext cx="7740348" cy="853440"/>
        </p:xfrm>
        <a:graphic>
          <a:graphicData uri="http://schemas.openxmlformats.org/drawingml/2006/table">
            <a:tbl>
              <a:tblPr firstRow="1" firstCol="1" bandRow="1">
                <a:tableStyleId>{5940675A-B579-460E-94D1-54222C63F5DA}</a:tableStyleId>
              </a:tblPr>
              <a:tblGrid>
                <a:gridCol w="958861"/>
                <a:gridCol w="958861"/>
                <a:gridCol w="959676"/>
                <a:gridCol w="958861"/>
                <a:gridCol w="1253023"/>
                <a:gridCol w="2651066"/>
              </a:tblGrid>
              <a:tr h="0">
                <a:tc>
                  <a:txBody>
                    <a:bodyPr/>
                    <a:lstStyle/>
                    <a:p>
                      <a:pPr algn="ctr">
                        <a:spcAft>
                          <a:spcPts val="0"/>
                        </a:spcAft>
                      </a:pPr>
                      <a:r>
                        <a:rPr lang="zh-CN" sz="1400" kern="100">
                          <a:effectLst/>
                          <a:cs typeface="Times New Roman" panose="02020603050405020304" pitchFamily="18" charset="0"/>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剩余重量（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cs typeface="Times New Roman" panose="02020603050405020304" pitchFamily="18" charset="0"/>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cs typeface="Times New Roman" panose="02020603050405020304" pitchFamily="18" charset="0"/>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420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cs typeface="Times New Roman" panose="02020603050405020304" pitchFamily="18" charset="0"/>
                        </a:rPr>
                        <a:t>第三次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440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79512" y="1196752"/>
            <a:ext cx="8712001" cy="769441"/>
          </a:xfrm>
          <a:prstGeom prst="rect">
            <a:avLst/>
          </a:prstGeom>
          <a:noFill/>
          <a:ln w="9525">
            <a:noFill/>
            <a:miter lim="800000"/>
          </a:ln>
          <a:effectLst/>
        </p:spPr>
        <p:txBody>
          <a:bodyPr wrap="square">
            <a:spAutoFit/>
          </a:bodyPr>
          <a:lstStyle/>
          <a:p>
            <a:pPr indent="457200"/>
            <a:r>
              <a:rPr lang="zh-CN" altLang="en-US" sz="2200" b="1" dirty="0" smtClean="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3</a:t>
            </a:r>
            <a:r>
              <a:rPr lang="zh-CN" altLang="en-US" sz="2200" b="1" dirty="0">
                <a:latin typeface="宋体" panose="02010600030101010101" pitchFamily="2" charset="-122"/>
                <a:cs typeface="Times New Roman" panose="02020603050405020304" pitchFamily="18" charset="0"/>
              </a:rPr>
              <a:t>）梅花鹿的策略：先放单位重量价值高的水果</a:t>
            </a:r>
            <a:r>
              <a:rPr lang="zh-CN" altLang="en-US" sz="2200" b="1" dirty="0" smtClean="0">
                <a:latin typeface="宋体" panose="02010600030101010101" pitchFamily="2" charset="-122"/>
                <a:cs typeface="Times New Roman" panose="02020603050405020304" pitchFamily="18" charset="0"/>
              </a:rPr>
              <a:t>。具体</a:t>
            </a:r>
            <a:r>
              <a:rPr lang="zh-CN" altLang="en-US" sz="2200" b="1" dirty="0">
                <a:latin typeface="宋体" panose="02010600030101010101" pitchFamily="2" charset="-122"/>
                <a:cs typeface="Times New Roman" panose="02020603050405020304" pitchFamily="18" charset="0"/>
              </a:rPr>
              <a:t>过程如下</a:t>
            </a:r>
            <a:r>
              <a:rPr lang="zh-CN" altLang="en-US" sz="2200" b="1" dirty="0" smtClean="0">
                <a:latin typeface="宋体" panose="02010600030101010101" pitchFamily="2" charset="-122"/>
                <a:cs typeface="Times New Roman" panose="02020603050405020304" pitchFamily="18" charset="0"/>
              </a:rPr>
              <a:t>表所</a:t>
            </a:r>
            <a:r>
              <a:rPr lang="zh-CN" altLang="en-US" sz="2200" b="1" dirty="0">
                <a:latin typeface="宋体" panose="02010600030101010101" pitchFamily="2" charset="-122"/>
                <a:cs typeface="Times New Roman" panose="02020603050405020304" pitchFamily="18" charset="0"/>
              </a:rPr>
              <a:t>示：</a:t>
            </a:r>
            <a:endParaRPr lang="zh-CN" altLang="en-US" sz="2200" b="1" dirty="0">
              <a:latin typeface="宋体" panose="02010600030101010101" pitchFamily="2" charset="-122"/>
              <a:cs typeface="Times New Roman" panose="02020603050405020304" pitchFamily="18" charset="0"/>
            </a:endParaRPr>
          </a:p>
        </p:txBody>
      </p:sp>
      <p:graphicFrame>
        <p:nvGraphicFramePr>
          <p:cNvPr id="4" name="表格 3"/>
          <p:cNvGraphicFramePr>
            <a:graphicFrameLocks noGrp="1"/>
          </p:cNvGraphicFramePr>
          <p:nvPr/>
        </p:nvGraphicFramePr>
        <p:xfrm>
          <a:off x="1187624" y="2420888"/>
          <a:ext cx="7011164" cy="640080"/>
        </p:xfrm>
        <a:graphic>
          <a:graphicData uri="http://schemas.openxmlformats.org/drawingml/2006/table">
            <a:tbl>
              <a:tblPr firstRow="1" firstCol="1" bandRow="1">
                <a:tableStyleId>{5940675A-B579-460E-94D1-54222C63F5DA}</a:tableStyleId>
              </a:tblPr>
              <a:tblGrid>
                <a:gridCol w="1031439"/>
                <a:gridCol w="1031439"/>
                <a:gridCol w="1032313"/>
                <a:gridCol w="1031439"/>
                <a:gridCol w="1347864"/>
                <a:gridCol w="1536670"/>
              </a:tblGrid>
              <a:tr h="0">
                <a:tc>
                  <a:txBody>
                    <a:bodyPr/>
                    <a:lstStyle/>
                    <a:p>
                      <a:pPr algn="ctr">
                        <a:spcAft>
                          <a:spcPts val="0"/>
                        </a:spcAft>
                      </a:pPr>
                      <a:r>
                        <a:rPr lang="zh-CN" sz="1400" kern="100">
                          <a:effectLst/>
                          <a:cs typeface="Times New Roman" panose="02020603050405020304" pitchFamily="18" charset="0"/>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剩余重量（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cs typeface="Times New Roman" panose="02020603050405020304" pitchFamily="18" charset="0"/>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cs typeface="Times New Roman" panose="02020603050405020304" pitchFamily="18" charset="0"/>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490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7" name="Text Box 3"/>
          <p:cNvSpPr txBox="1">
            <a:spLocks noChangeArrowheads="1"/>
          </p:cNvSpPr>
          <p:nvPr/>
        </p:nvSpPr>
        <p:spPr bwMode="auto">
          <a:xfrm>
            <a:off x="179512" y="3717032"/>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最终梅花鹿背包里水果的总价值是最高的，它赢得了比赛。上述问题从本质上来说就是一个背包问题。</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516103" y="1689497"/>
            <a:ext cx="8229600" cy="2531591"/>
          </a:xfrm>
        </p:spPr>
        <p:txBody>
          <a:bodyPr>
            <a:normAutofit fontScale="85000" lnSpcReduction="20000"/>
          </a:bodyPr>
          <a:lstStyle/>
          <a:p>
            <a:pPr marL="0" indent="457200">
              <a:lnSpc>
                <a:spcPct val="115000"/>
              </a:lnSpc>
              <a:buNone/>
            </a:pPr>
            <a:r>
              <a:rPr lang="zh-CN" altLang="en-US" sz="2200" b="1" dirty="0">
                <a:latin typeface="楷体_GB2312" panose="02010609030101010101" pitchFamily="49" charset="-122"/>
              </a:rPr>
              <a:t>给定一个容量为</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的背包和</a:t>
            </a:r>
            <a:r>
              <a:rPr lang="en-US" altLang="zh-CN" sz="2200" b="1" dirty="0">
                <a:latin typeface="楷体_GB2312" panose="02010609030101010101" pitchFamily="49" charset="-122"/>
              </a:rPr>
              <a:t>n</a:t>
            </a:r>
            <a:r>
              <a:rPr lang="zh-CN" altLang="en-US" sz="2200" b="1" dirty="0">
                <a:latin typeface="楷体_GB2312" panose="02010609030101010101" pitchFamily="49" charset="-122"/>
              </a:rPr>
              <a:t>种物品，已知物品</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的重量是 </a:t>
            </a:r>
            <a:r>
              <a:rPr lang="en-US" altLang="zh-CN" sz="2200" b="1" dirty="0" err="1">
                <a:latin typeface="楷体_GB2312" panose="02010609030101010101" pitchFamily="49" charset="-122"/>
              </a:rPr>
              <a:t>wi</a:t>
            </a:r>
            <a:r>
              <a:rPr lang="zh-CN" altLang="en-US" sz="2200" b="1" dirty="0">
                <a:latin typeface="楷体_GB2312" panose="02010609030101010101" pitchFamily="49" charset="-122"/>
              </a:rPr>
              <a:t>，其价值为 </a:t>
            </a:r>
            <a:r>
              <a:rPr lang="en-US" altLang="zh-CN" sz="2200" b="1" dirty="0">
                <a:latin typeface="楷体_GB2312" panose="02010609030101010101" pitchFamily="49" charset="-122"/>
              </a:rPr>
              <a:t>vi</a:t>
            </a:r>
            <a:r>
              <a:rPr lang="zh-CN" altLang="en-US" sz="2200" b="1" dirty="0">
                <a:latin typeface="楷体_GB2312" panose="02010609030101010101" pitchFamily="49" charset="-122"/>
              </a:rPr>
              <a:t>，求解的问题是</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如何选择装入背包的物品，使得装入背包中物品的总价值最大。</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1</a:t>
            </a:r>
            <a:r>
              <a:rPr lang="zh-CN" altLang="en-US" sz="2200" b="1" dirty="0">
                <a:latin typeface="楷体_GB2312" panose="02010609030101010101" pitchFamily="49" charset="-122"/>
              </a:rPr>
              <a:t>）设</a:t>
            </a:r>
            <a:r>
              <a:rPr lang="en-US" altLang="zh-CN" sz="2200" b="1" dirty="0">
                <a:latin typeface="楷体_GB2312" panose="02010609030101010101" pitchFamily="49" charset="-122"/>
              </a:rPr>
              <a:t>xi </a:t>
            </a:r>
            <a:r>
              <a:rPr lang="zh-CN" altLang="en-US" sz="2200" b="1" dirty="0">
                <a:latin typeface="楷体_GB2312" panose="02010609030101010101" pitchFamily="49" charset="-122"/>
              </a:rPr>
              <a:t>表示物品 </a:t>
            </a:r>
            <a:r>
              <a:rPr lang="en-US" altLang="zh-CN" sz="2200" b="1" dirty="0">
                <a:latin typeface="楷体_GB2312" panose="02010609030101010101" pitchFamily="49" charset="-122"/>
              </a:rPr>
              <a:t>i </a:t>
            </a:r>
            <a:r>
              <a:rPr lang="zh-CN" altLang="en-US" sz="2200" b="1" dirty="0">
                <a:latin typeface="楷体_GB2312" panose="02010609030101010101" pitchFamily="49" charset="-122"/>
              </a:rPr>
              <a:t>装入背包的情况，即解向量：</a:t>
            </a:r>
            <a:r>
              <a:rPr lang="en-US" altLang="zh-CN" sz="2200" b="1" dirty="0">
                <a:latin typeface="楷体_GB2312" panose="02010609030101010101" pitchFamily="49" charset="-122"/>
              </a:rPr>
              <a:t>X=(x1, x2, …, </a:t>
            </a:r>
            <a:r>
              <a:rPr lang="en-US" altLang="zh-CN" sz="2200" b="1" dirty="0" err="1">
                <a:latin typeface="楷体_GB2312" panose="02010609030101010101" pitchFamily="49" charset="-122"/>
              </a:rPr>
              <a:t>xn</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则</a:t>
            </a:r>
            <a:r>
              <a:rPr lang="en-US" altLang="zh-CN" sz="2200" b="1" dirty="0">
                <a:latin typeface="楷体_GB2312" panose="02010609030101010101" pitchFamily="49" charset="-122"/>
              </a:rPr>
              <a:t>xi</a:t>
            </a:r>
            <a:r>
              <a:rPr lang="zh-CN" altLang="en-US" sz="2200" b="1" dirty="0">
                <a:latin typeface="楷体_GB2312" panose="02010609030101010101" pitchFamily="49" charset="-122"/>
              </a:rPr>
              <a:t>取值范围是：</a:t>
            </a:r>
            <a:r>
              <a:rPr lang="en-US" altLang="zh-CN" sz="2200" b="1" dirty="0">
                <a:latin typeface="楷体_GB2312" panose="02010609030101010101" pitchFamily="49" charset="-122"/>
              </a:rPr>
              <a:t>0≤xi≤1: </a:t>
            </a:r>
            <a:r>
              <a:rPr lang="zh-CN" altLang="en-US" sz="2200" b="1" dirty="0">
                <a:latin typeface="楷体_GB2312" panose="02010609030101010101" pitchFamily="49" charset="-122"/>
              </a:rPr>
              <a:t>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的一部分被装入背包，当</a:t>
            </a:r>
            <a:r>
              <a:rPr lang="en-US" altLang="zh-CN" sz="2200" b="1" dirty="0">
                <a:latin typeface="楷体_GB2312" panose="02010609030101010101" pitchFamily="49" charset="-122"/>
              </a:rPr>
              <a:t>xi=0</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没被装入背包，当</a:t>
            </a:r>
            <a:r>
              <a:rPr lang="en-US" altLang="zh-CN" sz="2200" b="1" dirty="0">
                <a:latin typeface="楷体_GB2312" panose="02010609030101010101" pitchFamily="49" charset="-122"/>
              </a:rPr>
              <a:t>xi=1</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整个被装入背包。  </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2</a:t>
            </a:r>
            <a:r>
              <a:rPr lang="zh-CN" altLang="en-US" sz="2200" b="1" dirty="0">
                <a:latin typeface="楷体_GB2312" panose="02010609030101010101" pitchFamily="49" charset="-122"/>
              </a:rPr>
              <a:t>）约束条件</a:t>
            </a:r>
            <a:r>
              <a:rPr lang="en-US" altLang="zh-CN" sz="2200" b="1" dirty="0">
                <a:latin typeface="楷体_GB2312" panose="02010609030101010101" pitchFamily="49" charset="-122"/>
              </a:rPr>
              <a:t>:</a:t>
            </a:r>
            <a:r>
              <a:rPr lang="zh-CN" altLang="en-US" sz="2200" b="1" dirty="0">
                <a:latin typeface="楷体_GB2312" panose="02010609030101010101" pitchFamily="49" charset="-122"/>
              </a:rPr>
              <a:t>背包载重量是</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，因此选入背包中物品的总重量不得超过</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，即：</a:t>
            </a:r>
            <a:endParaRPr lang="zh-CN" altLang="en-US" sz="2200" b="1" dirty="0">
              <a:latin typeface="楷体_GB2312" panose="02010609030101010101" pitchFamily="49" charset="-122"/>
            </a:endParaRPr>
          </a:p>
        </p:txBody>
      </p:sp>
      <p:pic>
        <p:nvPicPr>
          <p:cNvPr id="57958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75856" y="4005064"/>
            <a:ext cx="2450331" cy="712431"/>
          </a:xfrm>
          <a:prstGeom prst="rect">
            <a:avLst/>
          </a:prstGeom>
          <a:solidFill>
            <a:srgbClr val="FFFFFF"/>
          </a:solidFill>
        </p:spPr>
      </p:pic>
      <p:sp>
        <p:nvSpPr>
          <p:cNvPr id="8" name="Text Box 3"/>
          <p:cNvSpPr txBox="1">
            <a:spLocks noChangeArrowheads="1"/>
          </p:cNvSpPr>
          <p:nvPr/>
        </p:nvSpPr>
        <p:spPr bwMode="auto">
          <a:xfrm>
            <a:off x="33702" y="1052736"/>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背包问题</a:t>
            </a:r>
            <a:endParaRPr lang="zh-CN" altLang="en-US" sz="2200" b="1" dirty="0">
              <a:latin typeface="宋体" panose="02010600030101010101" pitchFamily="2" charset="-122"/>
              <a:cs typeface="Times New Roman" panose="02020603050405020304" pitchFamily="18" charset="0"/>
            </a:endParaRPr>
          </a:p>
        </p:txBody>
      </p:sp>
      <p:sp>
        <p:nvSpPr>
          <p:cNvPr id="9" name="Rectangle 3"/>
          <p:cNvSpPr txBox="1">
            <a:spLocks noChangeArrowheads="1"/>
          </p:cNvSpPr>
          <p:nvPr/>
        </p:nvSpPr>
        <p:spPr>
          <a:xfrm>
            <a:off x="516103" y="4869160"/>
            <a:ext cx="8229600" cy="64807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457200">
              <a:lnSpc>
                <a:spcPct val="115000"/>
              </a:lnSpc>
              <a:buNone/>
            </a:pPr>
            <a:r>
              <a:rPr lang="zh-CN" altLang="en-US" sz="1900" b="1" kern="0" dirty="0">
                <a:latin typeface="楷体_GB2312" panose="02010609030101010101" pitchFamily="49" charset="-122"/>
                <a:cs typeface="Times New Roman" panose="02020603050405020304" pitchFamily="18" charset="0"/>
              </a:rPr>
              <a:t>（</a:t>
            </a:r>
            <a:r>
              <a:rPr lang="en-US" altLang="zh-CN" sz="1900" b="1" kern="0" dirty="0">
                <a:latin typeface="楷体_GB2312" panose="02010609030101010101" pitchFamily="49" charset="-122"/>
                <a:cs typeface="Times New Roman" panose="02020603050405020304" pitchFamily="18" charset="0"/>
              </a:rPr>
              <a:t>3</a:t>
            </a:r>
            <a:r>
              <a:rPr lang="zh-CN" altLang="en-US" sz="1900" b="1" kern="0" dirty="0">
                <a:latin typeface="楷体_GB2312" panose="02010609030101010101" pitchFamily="49" charset="-122"/>
                <a:cs typeface="Times New Roman" panose="02020603050405020304" pitchFamily="18" charset="0"/>
              </a:rPr>
              <a:t>）问题的求解目标</a:t>
            </a:r>
            <a:r>
              <a:rPr lang="en-US" altLang="zh-CN" sz="1900" b="1" kern="0" dirty="0">
                <a:latin typeface="楷体_GB2312" panose="02010609030101010101" pitchFamily="49" charset="-122"/>
                <a:cs typeface="Times New Roman" panose="02020603050405020304" pitchFamily="18" charset="0"/>
              </a:rPr>
              <a:t>:</a:t>
            </a:r>
            <a:r>
              <a:rPr lang="zh-CN" altLang="en-US" sz="1900" b="1" kern="0" dirty="0">
                <a:latin typeface="楷体_GB2312" panose="02010609030101010101" pitchFamily="49" charset="-122"/>
                <a:cs typeface="Times New Roman" panose="02020603050405020304" pitchFamily="18" charset="0"/>
              </a:rPr>
              <a:t>背包中的物品总价值最大，即：</a:t>
            </a:r>
            <a:endParaRPr lang="zh-CN" altLang="en-US" sz="1900" b="1" kern="0" dirty="0">
              <a:latin typeface="楷体_GB2312" panose="02010609030101010101" pitchFamily="49" charset="-122"/>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1933779" y="3130815"/>
            <a:ext cx="5276441" cy="596370"/>
          </a:xfrm>
          <a:prstGeom prst="rect">
            <a:avLst/>
          </a:prstGeom>
        </p:spPr>
      </p:pic>
      <mc:AlternateContent xmlns:mc="http://schemas.openxmlformats.org/markup-compatibility/2006">
        <mc:Choice xmlns:a14="http://schemas.microsoft.com/office/drawing/2010/main" Requires="a14">
          <p:sp>
            <p:nvSpPr>
              <p:cNvPr id="4" name="矩形 3"/>
              <p:cNvSpPr/>
              <p:nvPr/>
            </p:nvSpPr>
            <p:spPr>
              <a:xfrm>
                <a:off x="3851920" y="5517232"/>
                <a:ext cx="1760833" cy="93262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zh-CN" altLang="en-US" sz="2000">
                          <a:latin typeface="Cambria Math" panose="02040503050406030204" pitchFamily="18" charset="0"/>
                          <a:cs typeface="Cambria Math" panose="02040503050406030204" pitchFamily="18" charset="0"/>
                        </a:rPr>
                        <m:t>m</m:t>
                      </m:r>
                      <m:r>
                        <m:rPr>
                          <m:sty m:val="p"/>
                        </m:rPr>
                        <a:rPr lang="zh-CN" altLang="en-US" sz="2000" i="0">
                          <a:latin typeface="Cambria Math" panose="02040503050406030204" pitchFamily="18" charset="0"/>
                          <a:cs typeface="Cambria Math" panose="02040503050406030204" pitchFamily="18" charset="0"/>
                        </a:rPr>
                        <m:t>ax</m:t>
                      </m:r>
                      <m:nary>
                        <m:naryPr>
                          <m:chr m:val="∑"/>
                          <m:limLoc m:val="undOvr"/>
                          <m:ctrlPr>
                            <a:rPr lang="zh-CN" altLang="en-US" sz="2000" i="1">
                              <a:latin typeface="Cambria Math" panose="02040503050406030204" pitchFamily="18" charset="0"/>
                              <a:cs typeface="Cambria Math" panose="02040503050406030204" pitchFamily="18" charset="0"/>
                            </a:rPr>
                          </m:ctrlPr>
                        </m:naryPr>
                        <m:sub>
                          <m:r>
                            <a:rPr lang="zh-CN" altLang="en-US" sz="2000" i="1">
                              <a:latin typeface="Cambria Math" panose="02040503050406030204" pitchFamily="18" charset="0"/>
                              <a:cs typeface="Cambria Math" panose="02040503050406030204" pitchFamily="18" charset="0"/>
                            </a:rPr>
                            <m:t>𝑖</m:t>
                          </m:r>
                          <m:r>
                            <a:rPr lang="zh-CN" altLang="en-US" sz="2000" i="0">
                              <a:latin typeface="Cambria Math" panose="02040503050406030204" pitchFamily="18" charset="0"/>
                              <a:ea typeface="MS Mincho" charset="0"/>
                              <a:cs typeface="Cambria Math" panose="02040503050406030204" pitchFamily="18" charset="0"/>
                            </a:rPr>
                            <m:t>=</m:t>
                          </m:r>
                          <m:r>
                            <a:rPr lang="zh-CN" altLang="en-US" sz="2000" i="0">
                              <a:latin typeface="Cambria Math" panose="02040503050406030204" pitchFamily="18" charset="0"/>
                              <a:ea typeface="MS Mincho" charset="0"/>
                              <a:cs typeface="Cambria Math" panose="02040503050406030204" pitchFamily="18" charset="0"/>
                            </a:rPr>
                            <m:t>1</m:t>
                          </m:r>
                        </m:sub>
                        <m:sup>
                          <m:r>
                            <a:rPr lang="zh-CN" altLang="en-US" sz="2000" i="1">
                              <a:latin typeface="Cambria Math" panose="02040503050406030204" pitchFamily="18" charset="0"/>
                              <a:cs typeface="Cambria Math" panose="02040503050406030204" pitchFamily="18" charset="0"/>
                            </a:rPr>
                            <m:t>𝑛</m:t>
                          </m:r>
                        </m:sup>
                        <m:e>
                          <m:sSub>
                            <m:sSubPr>
                              <m:ctrlPr>
                                <a:rPr lang="zh-CN" altLang="en-US" sz="2000" i="1">
                                  <a:latin typeface="Cambria Math" panose="02040503050406030204" pitchFamily="18" charset="0"/>
                                  <a:cs typeface="Cambria Math" panose="02040503050406030204" pitchFamily="18" charset="0"/>
                                </a:rPr>
                              </m:ctrlPr>
                            </m:sSubPr>
                            <m:e>
                              <m:r>
                                <a:rPr lang="zh-CN" altLang="en-US" sz="2000" i="1">
                                  <a:latin typeface="Cambria Math" panose="02040503050406030204" pitchFamily="18" charset="0"/>
                                </a:rPr>
                                <m:t>𝑣</m:t>
                              </m:r>
                            </m:e>
                            <m:sub>
                              <m:r>
                                <a:rPr lang="zh-CN" altLang="en-US" sz="2000" i="1">
                                  <a:latin typeface="Cambria Math" panose="02040503050406030204" pitchFamily="18" charset="0"/>
                                  <a:cs typeface="Cambria Math" panose="02040503050406030204" pitchFamily="18" charset="0"/>
                                </a:rPr>
                                <m:t>𝑖</m:t>
                              </m:r>
                            </m:sub>
                          </m:sSub>
                          <m:sSub>
                            <m:sSubPr>
                              <m:ctrlPr>
                                <a:rPr lang="zh-CN" altLang="en-US" sz="2000" i="1">
                                  <a:latin typeface="Cambria Math" panose="02040503050406030204" pitchFamily="18" charset="0"/>
                                  <a:cs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cs typeface="Cambria Math" panose="02040503050406030204" pitchFamily="18" charset="0"/>
                                </a:rPr>
                                <m:t>𝑖</m:t>
                              </m:r>
                            </m:sub>
                          </m:sSub>
                        </m:e>
                      </m:nary>
                    </m:oMath>
                  </m:oMathPara>
                </a14:m>
                <a:endParaRPr lang="zh-CN" altLang="en-US" sz="2000" dirty="0"/>
              </a:p>
            </p:txBody>
          </p:sp>
        </mc:Choice>
        <mc:Fallback>
          <p:sp>
            <p:nvSpPr>
              <p:cNvPr id="4" name="矩形 3"/>
              <p:cNvSpPr>
                <a:spLocks noRot="1" noChangeAspect="1" noMove="1" noResize="1" noEditPoints="1" noAdjustHandles="1" noChangeArrowheads="1" noChangeShapeType="1" noTextEdit="1"/>
              </p:cNvSpPr>
              <p:nvPr/>
            </p:nvSpPr>
            <p:spPr>
              <a:xfrm>
                <a:off x="3851920" y="5517232"/>
                <a:ext cx="1760833" cy="932628"/>
              </a:xfrm>
              <a:prstGeom prst="rect">
                <a:avLst/>
              </a:prstGeom>
              <a:blipFill rotWithShape="1">
                <a:blip r:embed="rId3"/>
                <a:stretch>
                  <a:fillRect l="-1" t="-38" r="35" b="1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13387" y="156745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4.1.1 </a:t>
            </a:r>
            <a:r>
              <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贪心算法法的思想</a:t>
            </a:r>
            <a:endPar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92075" y="201803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上述两个问题引发的</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思考：</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 name="矩形 3"/>
          <p:cNvSpPr/>
          <p:nvPr/>
        </p:nvSpPr>
        <p:spPr>
          <a:xfrm>
            <a:off x="157480" y="2492375"/>
            <a:ext cx="8732520" cy="56832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为了追求最大利益（也就是最优解），我们选择贪婪</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思想做事情</a:t>
            </a:r>
            <a:r>
              <a:rPr lang="en-US" altLang="zh-CN" sz="2200" b="1" kern="100" dirty="0" smtClean="0">
                <a:solidFill>
                  <a:srgbClr val="FF0000"/>
                </a:solidFill>
                <a:latin typeface="Times New Roman" panose="02020603050405020304" pitchFamily="18" charset="0"/>
                <a:cs typeface="Times New Roman" panose="02020603050405020304" pitchFamily="18" charset="0"/>
              </a:rPr>
              <a:t>!</a:t>
            </a:r>
            <a:endParaRPr lang="en-US" altLang="zh-CN"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8" name="矩形 7"/>
          <p:cNvSpPr/>
          <p:nvPr/>
        </p:nvSpPr>
        <p:spPr>
          <a:xfrm>
            <a:off x="323850" y="3284855"/>
            <a:ext cx="8867140" cy="66865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1</a:t>
            </a:r>
            <a:r>
              <a:rPr lang="zh-CN" altLang="en-US" sz="2200" b="1" kern="100" dirty="0" smtClean="0">
                <a:solidFill>
                  <a:srgbClr val="FF0000"/>
                </a:solidFill>
                <a:latin typeface="Times New Roman" panose="02020603050405020304" pitchFamily="18" charset="0"/>
                <a:cs typeface="Times New Roman" panose="02020603050405020304" pitchFamily="18" charset="0"/>
              </a:rPr>
              <a:t>）烧烤生意：但是贪婪之后，能否是最优解？（顾客以后再也不来</a:t>
            </a:r>
            <a:r>
              <a:rPr lang="zh-CN" altLang="en-US" sz="2200" b="1" kern="100" dirty="0" smtClean="0">
                <a:solidFill>
                  <a:srgbClr val="FF0000"/>
                </a:solidFill>
                <a:latin typeface="Times New Roman" panose="02020603050405020304" pitchFamily="18" charset="0"/>
                <a:cs typeface="Times New Roman" panose="02020603050405020304" pitchFamily="18" charset="0"/>
              </a:rPr>
              <a:t>了）</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326390" y="4436745"/>
            <a:ext cx="8867140" cy="142684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2</a:t>
            </a: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zh-CN" altLang="en-US" sz="2200" b="1" kern="100" dirty="0" smtClean="0">
                <a:solidFill>
                  <a:srgbClr val="FF0000"/>
                </a:solidFill>
                <a:latin typeface="Times New Roman" panose="02020603050405020304" pitchFamily="18" charset="0"/>
                <a:cs typeface="Times New Roman" panose="02020603050405020304" pitchFamily="18" charset="0"/>
                <a:sym typeface="+mn-ea"/>
              </a:rPr>
              <a:t>自助餐</a:t>
            </a:r>
            <a:r>
              <a:rPr lang="zh-CN" altLang="en-US" sz="2200" b="1" kern="100" dirty="0" smtClean="0">
                <a:solidFill>
                  <a:srgbClr val="FF0000"/>
                </a:solidFill>
                <a:latin typeface="Times New Roman" panose="02020603050405020304" pitchFamily="18" charset="0"/>
                <a:cs typeface="Times New Roman" panose="02020603050405020304" pitchFamily="18" charset="0"/>
              </a:rPr>
              <a:t>：当你把你自认为贵的东西吃进肚子，能否是最优解？（需要</a:t>
            </a:r>
            <a:r>
              <a:rPr lang="zh-CN" altLang="en-US" sz="2200" b="1" kern="100" dirty="0" smtClean="0">
                <a:solidFill>
                  <a:srgbClr val="FF0000"/>
                </a:solidFill>
                <a:latin typeface="Times New Roman" panose="02020603050405020304" pitchFamily="18" charset="0"/>
                <a:cs typeface="Times New Roman" panose="02020603050405020304" pitchFamily="18" charset="0"/>
              </a:rPr>
              <a:t>证明）</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323528" y="1052736"/>
            <a:ext cx="8229600" cy="4403799"/>
          </a:xfrm>
        </p:spPr>
        <p:txBody>
          <a:bodyPr>
            <a:noAutofit/>
          </a:bodyPr>
          <a:lstStyle/>
          <a:p>
            <a:pPr marL="0" indent="0">
              <a:lnSpc>
                <a:spcPct val="115000"/>
              </a:lnSpc>
              <a:buNone/>
            </a:pPr>
            <a:r>
              <a:rPr lang="zh-CN" altLang="en-US" sz="1900" b="1" dirty="0">
                <a:latin typeface="楷体_GB2312" panose="02010609030101010101" pitchFamily="49" charset="-122"/>
              </a:rPr>
              <a:t>解题思路：上例中采用了三种贪心策略：</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1</a:t>
            </a:r>
            <a:r>
              <a:rPr lang="zh-CN" altLang="en-US" sz="1900" b="1" dirty="0">
                <a:latin typeface="楷体_GB2312" panose="02010609030101010101" pitchFamily="49" charset="-122"/>
              </a:rPr>
              <a:t>）优先选取价值最大的物品。这样做的目的是想要尽可能快地增加背包的总价值。</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存在的问题是虽然每一步的贪心选择能够使得背包价值较快的增长，但是相对应的背包容量却可能消耗得太快，从而导致装入背包的物品个数会减少，不能保证总价值达到最大。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2</a:t>
            </a:r>
            <a:r>
              <a:rPr lang="zh-CN" altLang="en-US" sz="1900" b="1" dirty="0">
                <a:latin typeface="楷体_GB2312" panose="02010609030101010101" pitchFamily="49" charset="-122"/>
              </a:rPr>
              <a:t>）优先选取重量最轻的物品。这样做的目的是想要尽可能多装些物品，从而增加背包的总价值。存在的问题是虽然每一步的贪心选择使背包的容量消耗的慢些，但是背包的价值却没能保证快速增长，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3</a:t>
            </a:r>
            <a:r>
              <a:rPr lang="zh-CN" altLang="en-US" sz="1900" b="1" dirty="0">
                <a:latin typeface="楷体_GB2312" panose="02010609030101010101" pitchFamily="49" charset="-122"/>
              </a:rPr>
              <a:t>）优先选取单位重量价值最大的物品。把二者综合起来，在背包价值增长和背包容量消耗之间寻求一个平衡点，分析</a:t>
            </a:r>
            <a:r>
              <a:rPr lang="en-US" altLang="zh-CN" sz="1900" b="1" dirty="0">
                <a:latin typeface="楷体_GB2312" panose="02010609030101010101" pitchFamily="49" charset="-122"/>
              </a:rPr>
              <a:t>vi/</a:t>
            </a:r>
            <a:r>
              <a:rPr lang="en-US" altLang="zh-CN" sz="1900" b="1" dirty="0" err="1">
                <a:latin typeface="楷体_GB2312" panose="02010609030101010101" pitchFamily="49" charset="-122"/>
              </a:rPr>
              <a:t>wi</a:t>
            </a:r>
            <a:r>
              <a:rPr lang="zh-CN" altLang="en-US" sz="1900" b="1" dirty="0">
                <a:latin typeface="楷体_GB2312" panose="02010609030101010101" pitchFamily="49" charset="-122"/>
              </a:rPr>
              <a:t>的值，使所占用的单位重量所带来的价值最大。每一步的贪心选择都是选单位重量价值最大的物品。它的子问题同样是背包问题，只不过背包容量减少了，物品的数量减少了。因此背包问题具有最优子结构性质。</a:t>
            </a:r>
            <a:endParaRPr lang="zh-CN" altLang="en-US" sz="1900" b="1" dirty="0">
              <a:latin typeface="楷体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211960" y="4005064"/>
            <a:ext cx="4695238" cy="2447619"/>
          </a:xfrm>
          <a:prstGeom prst="rect">
            <a:avLst/>
          </a:prstGeom>
          <a:ln>
            <a:noFill/>
          </a:ln>
          <a:effectLst>
            <a:softEdge rad="112500"/>
          </a:effectLst>
        </p:spPr>
      </p:pic>
      <p:pic>
        <p:nvPicPr>
          <p:cNvPr id="4" name="图片 3"/>
          <p:cNvPicPr>
            <a:picLocks noChangeAspect="1"/>
          </p:cNvPicPr>
          <p:nvPr/>
        </p:nvPicPr>
        <p:blipFill>
          <a:blip r:embed="rId2"/>
          <a:stretch>
            <a:fillRect/>
          </a:stretch>
        </p:blipFill>
        <p:spPr>
          <a:xfrm>
            <a:off x="438481" y="4128873"/>
            <a:ext cx="3380952" cy="2200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矩形 4"/>
          <p:cNvSpPr/>
          <p:nvPr/>
        </p:nvSpPr>
        <p:spPr>
          <a:xfrm>
            <a:off x="446766" y="1484784"/>
            <a:ext cx="8460432" cy="1816844"/>
          </a:xfrm>
          <a:prstGeom prst="rect">
            <a:avLst/>
          </a:prstGeom>
        </p:spPr>
        <p:txBody>
          <a:bodyPr wrap="square">
            <a:spAutoFit/>
          </a:bodyPr>
          <a:lstStyle/>
          <a:p>
            <a:pPr>
              <a:lnSpc>
                <a:spcPct val="115000"/>
              </a:lnSpc>
            </a:pPr>
            <a:r>
              <a:rPr lang="zh-CN" altLang="en-US" sz="2000" b="1" dirty="0">
                <a:latin typeface="宋体" panose="02010600030101010101" pitchFamily="2" charset="-122"/>
                <a:cs typeface="Times New Roman" panose="02020603050405020304" pitchFamily="18" charset="0"/>
              </a:rPr>
              <a:t>问题描述：小时候大多数人可能都听过田忌赛马的故事。如果故事中所讲的</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匹马变成了</a:t>
            </a:r>
            <a:r>
              <a:rPr lang="en-US" altLang="zh-CN" sz="2000" b="1" dirty="0">
                <a:latin typeface="宋体" panose="02010600030101010101" pitchFamily="2" charset="-122"/>
                <a:cs typeface="Times New Roman" panose="02020603050405020304" pitchFamily="18" charset="0"/>
              </a:rPr>
              <a:t>1000</a:t>
            </a:r>
            <a:r>
              <a:rPr lang="zh-CN" altLang="en-US" sz="2000" b="1" dirty="0">
                <a:latin typeface="宋体" panose="02010600030101010101" pitchFamily="2" charset="-122"/>
                <a:cs typeface="Times New Roman" panose="02020603050405020304" pitchFamily="18" charset="0"/>
              </a:rPr>
              <a:t>匹，齐王仍然让他的马按照原来的方式即从优到劣的顺序出赛，而田忌还是可以按任意顺序安排他的赛马出赛。规则是，赢的人就能够得到</a:t>
            </a:r>
            <a:r>
              <a:rPr lang="en-US" altLang="zh-CN" sz="2000" b="1" dirty="0">
                <a:latin typeface="宋体" panose="02010600030101010101" pitchFamily="2" charset="-122"/>
                <a:cs typeface="Times New Roman" panose="02020603050405020304" pitchFamily="18" charset="0"/>
              </a:rPr>
              <a:t>100</a:t>
            </a:r>
            <a:r>
              <a:rPr lang="zh-CN" altLang="en-US" sz="2000" b="1" dirty="0">
                <a:latin typeface="宋体" panose="02010600030101010101" pitchFamily="2" charset="-122"/>
                <a:cs typeface="Times New Roman" panose="02020603050405020304" pitchFamily="18" charset="0"/>
              </a:rPr>
              <a:t>两银子，输的人就要输掉</a:t>
            </a:r>
            <a:r>
              <a:rPr lang="en-US" altLang="zh-CN" sz="2000" b="1" dirty="0">
                <a:latin typeface="宋体" panose="02010600030101010101" pitchFamily="2" charset="-122"/>
                <a:cs typeface="Times New Roman" panose="02020603050405020304" pitchFamily="18" charset="0"/>
              </a:rPr>
              <a:t>100</a:t>
            </a:r>
            <a:r>
              <a:rPr lang="zh-CN" altLang="en-US" sz="2000" b="1" dirty="0">
                <a:latin typeface="宋体" panose="02010600030101010101" pitchFamily="2" charset="-122"/>
                <a:cs typeface="Times New Roman" panose="02020603050405020304" pitchFamily="18" charset="0"/>
              </a:rPr>
              <a:t>两银子，平局的话不输不赢。请设计算法计算出田忌最多能赢多少两银子。</a:t>
            </a:r>
            <a:endParaRPr lang="zh-CN" altLang="en-US" sz="2000" b="1" dirty="0">
              <a:latin typeface="宋体" panose="02010600030101010101" pitchFamily="2" charset="-122"/>
              <a:cs typeface="Times New Roman" panose="02020603050405020304" pitchFamily="18" charset="0"/>
            </a:endParaRPr>
          </a:p>
        </p:txBody>
      </p:sp>
      <p:sp>
        <p:nvSpPr>
          <p:cNvPr id="6" name="矩形 5"/>
          <p:cNvSpPr/>
          <p:nvPr/>
        </p:nvSpPr>
        <p:spPr>
          <a:xfrm>
            <a:off x="323528" y="740219"/>
            <a:ext cx="1954381" cy="591829"/>
          </a:xfrm>
          <a:prstGeom prst="rect">
            <a:avLst/>
          </a:prstGeom>
        </p:spPr>
        <p:txBody>
          <a:bodyPr wrap="none">
            <a:spAutoFit/>
          </a:bodyPr>
          <a:lstStyle/>
          <a:p>
            <a:pPr algn="just">
              <a:lnSpc>
                <a:spcPct val="172000"/>
              </a:lnSpc>
              <a:spcBef>
                <a:spcPts val="1300"/>
              </a:spcBef>
              <a:spcAft>
                <a:spcPts val="1300"/>
              </a:spcAft>
            </a:pPr>
            <a:r>
              <a:rPr lang="en-US" altLang="zh-CN" sz="2200" b="1" kern="100" dirty="0">
                <a:latin typeface="Times New Roman" panose="02020603050405020304" pitchFamily="18" charset="0"/>
                <a:cs typeface="Times New Roman" panose="02020603050405020304" pitchFamily="18" charset="0"/>
              </a:rPr>
              <a:t>4.3.1 </a:t>
            </a:r>
            <a:r>
              <a:rPr lang="zh-CN" altLang="zh-CN" sz="2200" b="1" kern="100" dirty="0">
                <a:latin typeface="Times New Roman" panose="02020603050405020304" pitchFamily="18" charset="0"/>
                <a:cs typeface="Times New Roman" panose="02020603050405020304" pitchFamily="18" charset="0"/>
              </a:rPr>
              <a:t>背包问题</a:t>
            </a:r>
            <a:endParaRPr lang="zh-CN" altLang="zh-CN" sz="2200" b="1" kern="10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51520" y="1052736"/>
            <a:ext cx="8712968"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lnSpc>
                <a:spcPct val="115000"/>
              </a:lnSpc>
            </a:pPr>
            <a:r>
              <a:rPr lang="zh-CN" altLang="en-US" sz="2000" b="1" dirty="0" smtClean="0">
                <a:latin typeface="宋体" panose="02010600030101010101" pitchFamily="2" charset="-122"/>
                <a:cs typeface="Times New Roman" panose="02020603050405020304" pitchFamily="18" charset="0"/>
              </a:rPr>
              <a:t>贪心</a:t>
            </a:r>
            <a:r>
              <a:rPr lang="zh-CN" altLang="en-US" sz="2000" b="1" dirty="0">
                <a:latin typeface="宋体" panose="02010600030101010101" pitchFamily="2" charset="-122"/>
                <a:cs typeface="Times New Roman" panose="02020603050405020304" pitchFamily="18" charset="0"/>
              </a:rPr>
              <a:t>策略如下：</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a:t>
            </a:r>
            <a:r>
              <a:rPr lang="en-US" altLang="zh-CN" sz="2000" b="1" dirty="0">
                <a:solidFill>
                  <a:srgbClr val="0000FF"/>
                </a:solidFill>
                <a:latin typeface="宋体" panose="02010600030101010101" pitchFamily="2" charset="-122"/>
                <a:cs typeface="Times New Roman" panose="02020603050405020304" pitchFamily="18" charset="0"/>
              </a:rPr>
              <a:t>1</a:t>
            </a:r>
            <a:r>
              <a:rPr lang="zh-CN" altLang="en-US" sz="2000" b="1" dirty="0">
                <a:solidFill>
                  <a:srgbClr val="0000FF"/>
                </a:solidFill>
                <a:latin typeface="宋体" panose="02010600030101010101" pitchFamily="2" charset="-122"/>
                <a:cs typeface="Times New Roman" panose="02020603050405020304" pitchFamily="18" charset="0"/>
              </a:rPr>
              <a:t>）若田忌最快的马比齐王最快的马快，就这两者比，赢之。</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latin typeface="宋体" panose="02010600030101010101" pitchFamily="2" charset="-122"/>
                <a:cs typeface="Times New Roman" panose="02020603050405020304" pitchFamily="18" charset="0"/>
              </a:rPr>
              <a:t>    原因：如果拿其它的马来比就有可能会赢不了了，为保证赢，所以要比。</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a:t>
            </a:r>
            <a:r>
              <a:rPr lang="en-US" altLang="zh-CN" sz="2000" b="1" dirty="0">
                <a:solidFill>
                  <a:srgbClr val="0000FF"/>
                </a:solidFill>
                <a:latin typeface="宋体" panose="02010600030101010101" pitchFamily="2" charset="-122"/>
                <a:cs typeface="Times New Roman" panose="02020603050405020304" pitchFamily="18" charset="0"/>
              </a:rPr>
              <a:t>2</a:t>
            </a:r>
            <a:r>
              <a:rPr lang="zh-CN" altLang="en-US" sz="2000" b="1" dirty="0">
                <a:solidFill>
                  <a:srgbClr val="0000FF"/>
                </a:solidFill>
                <a:latin typeface="宋体" panose="02010600030101010101" pitchFamily="2" charset="-122"/>
                <a:cs typeface="Times New Roman" panose="02020603050405020304" pitchFamily="18" charset="0"/>
              </a:rPr>
              <a:t>）若田忌最快的马比齐王最快的马慢，就用田忌最慢的马去跟齐最快的马</a:t>
            </a:r>
            <a:r>
              <a:rPr lang="zh-CN" altLang="en-US" sz="2000" b="1" dirty="0" smtClean="0">
                <a:solidFill>
                  <a:srgbClr val="0000FF"/>
                </a:solidFill>
                <a:latin typeface="宋体" panose="02010600030101010101" pitchFamily="2" charset="-122"/>
                <a:cs typeface="Times New Roman" panose="02020603050405020304" pitchFamily="18" charset="0"/>
              </a:rPr>
              <a:t>比。</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latin typeface="宋体" panose="02010600030101010101" pitchFamily="2" charset="-122"/>
                <a:cs typeface="Times New Roman" panose="02020603050405020304" pitchFamily="18" charset="0"/>
              </a:rPr>
              <a:t>    原因：因为所有的马都赢不了齐王的最快马，所以就选择损失最小的，用最慢的马去和他比。</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a:t>
            </a:r>
            <a:r>
              <a:rPr lang="en-US" altLang="zh-CN" sz="2000" b="1" dirty="0">
                <a:solidFill>
                  <a:srgbClr val="0000FF"/>
                </a:solidFill>
                <a:latin typeface="宋体" panose="02010600030101010101" pitchFamily="2" charset="-122"/>
                <a:cs typeface="Times New Roman" panose="02020603050405020304" pitchFamily="18" charset="0"/>
              </a:rPr>
              <a:t>3</a:t>
            </a:r>
            <a:r>
              <a:rPr lang="zh-CN" altLang="en-US" sz="2000" b="1" dirty="0">
                <a:solidFill>
                  <a:srgbClr val="0000FF"/>
                </a:solidFill>
                <a:latin typeface="宋体" panose="02010600030101010101" pitchFamily="2" charset="-122"/>
                <a:cs typeface="Times New Roman" panose="02020603050405020304" pitchFamily="18" charset="0"/>
              </a:rPr>
              <a:t>）若田忌最快的马的速度与齐威王最快的马速度相等</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    </a:t>
            </a:r>
            <a:r>
              <a:rPr lang="zh-CN" altLang="en-US" sz="2000" b="1" dirty="0" smtClean="0">
                <a:solidFill>
                  <a:srgbClr val="0000FF"/>
                </a:solidFill>
                <a:latin typeface="宋体" panose="02010600030101010101" pitchFamily="2" charset="-122"/>
                <a:cs typeface="Times New Roman" panose="02020603050405020304" pitchFamily="18" charset="0"/>
              </a:rPr>
              <a:t>①</a:t>
            </a:r>
            <a:r>
              <a:rPr lang="zh-CN" altLang="en-US" sz="2000" b="1" dirty="0">
                <a:solidFill>
                  <a:srgbClr val="0000FF"/>
                </a:solidFill>
                <a:latin typeface="宋体" panose="02010600030101010101" pitchFamily="2" charset="-122"/>
                <a:cs typeface="Times New Roman" panose="02020603050405020304" pitchFamily="18" charset="0"/>
              </a:rPr>
              <a:t>若田忌最慢的马比齐威王最慢的马快，就这两者比，赢之。</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latin typeface="宋体" panose="02010600030101010101" pitchFamily="2" charset="-122"/>
                <a:cs typeface="Times New Roman" panose="02020603050405020304" pitchFamily="18" charset="0"/>
              </a:rPr>
              <a:t>    </a:t>
            </a:r>
            <a:r>
              <a:rPr lang="zh-CN" altLang="en-US" sz="2000" b="1" dirty="0" smtClean="0">
                <a:latin typeface="宋体" panose="02010600030101010101" pitchFamily="2" charset="-122"/>
                <a:cs typeface="Times New Roman" panose="02020603050405020304" pitchFamily="18" charset="0"/>
              </a:rPr>
              <a:t>原因</a:t>
            </a:r>
            <a:r>
              <a:rPr lang="zh-CN" altLang="en-US" sz="2000" b="1" dirty="0">
                <a:latin typeface="宋体" panose="02010600030101010101" pitchFamily="2" charset="-122"/>
                <a:cs typeface="Times New Roman" panose="02020603050405020304" pitchFamily="18" charset="0"/>
              </a:rPr>
              <a:t>：田忌的最慢马能赢一个算一个，就用最小代价的最慢马去赢它。 </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    </a:t>
            </a:r>
            <a:r>
              <a:rPr lang="zh-CN" altLang="en-US" sz="2000" b="1" dirty="0" smtClean="0">
                <a:solidFill>
                  <a:srgbClr val="0000FF"/>
                </a:solidFill>
                <a:latin typeface="宋体" panose="02010600030101010101" pitchFamily="2" charset="-122"/>
                <a:cs typeface="Times New Roman" panose="02020603050405020304" pitchFamily="18" charset="0"/>
              </a:rPr>
              <a:t>②</a:t>
            </a:r>
            <a:r>
              <a:rPr lang="zh-CN" altLang="en-US" sz="2000" b="1" dirty="0">
                <a:solidFill>
                  <a:srgbClr val="0000FF"/>
                </a:solidFill>
                <a:latin typeface="宋体" panose="02010600030101010101" pitchFamily="2" charset="-122"/>
                <a:cs typeface="Times New Roman" panose="02020603050405020304" pitchFamily="18" charset="0"/>
              </a:rPr>
              <a:t>若田忌最慢的马比齐威王最慢的马慢，那就用田忌最慢的马和齐王最快的马比。</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latin typeface="宋体" panose="02010600030101010101" pitchFamily="2" charset="-122"/>
                <a:cs typeface="Times New Roman" panose="02020603050405020304" pitchFamily="18" charset="0"/>
              </a:rPr>
              <a:t>    </a:t>
            </a:r>
            <a:r>
              <a:rPr lang="zh-CN" altLang="en-US" sz="2000" b="1" dirty="0" smtClean="0">
                <a:latin typeface="宋体" panose="02010600030101010101" pitchFamily="2" charset="-122"/>
                <a:cs typeface="Times New Roman" panose="02020603050405020304" pitchFamily="18" charset="0"/>
              </a:rPr>
              <a:t>原因</a:t>
            </a:r>
            <a:r>
              <a:rPr lang="zh-CN" altLang="en-US" sz="2000" b="1" dirty="0">
                <a:latin typeface="宋体" panose="02010600030101010101" pitchFamily="2" charset="-122"/>
                <a:cs typeface="Times New Roman" panose="02020603050405020304" pitchFamily="18" charset="0"/>
              </a:rPr>
              <a:t>：反正田忌的最慢马是所有马中最慢的，肯定是会输的，不如让它发挥最大的价值，比掉齐王的最快马。</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    </a:t>
            </a:r>
            <a:r>
              <a:rPr lang="zh-CN" altLang="en-US" sz="2000" b="1" dirty="0" smtClean="0">
                <a:solidFill>
                  <a:srgbClr val="0000FF"/>
                </a:solidFill>
                <a:latin typeface="宋体" panose="02010600030101010101" pitchFamily="2" charset="-122"/>
                <a:cs typeface="Times New Roman" panose="02020603050405020304" pitchFamily="18" charset="0"/>
              </a:rPr>
              <a:t>③</a:t>
            </a:r>
            <a:r>
              <a:rPr lang="zh-CN" altLang="en-US" sz="2000" b="1" dirty="0">
                <a:solidFill>
                  <a:srgbClr val="0000FF"/>
                </a:solidFill>
                <a:latin typeface="宋体" panose="02010600030101010101" pitchFamily="2" charset="-122"/>
                <a:cs typeface="Times New Roman" panose="02020603050405020304" pitchFamily="18" charset="0"/>
              </a:rPr>
              <a:t>若田忌最慢的与齐威王最慢的相等，就这两者比，无输赢</a:t>
            </a:r>
            <a:r>
              <a:rPr lang="zh-CN" altLang="en-US" sz="2000" b="1" dirty="0" smtClean="0">
                <a:solidFill>
                  <a:srgbClr val="0000FF"/>
                </a:solidFill>
                <a:latin typeface="宋体" panose="02010600030101010101" pitchFamily="2" charset="-122"/>
                <a:cs typeface="Times New Roman" panose="02020603050405020304" pitchFamily="18" charset="0"/>
              </a:rPr>
              <a:t>。</a:t>
            </a:r>
            <a:endParaRPr lang="zh-CN" altLang="en-US" sz="2000" b="1" dirty="0">
              <a:solidFill>
                <a:srgbClr val="0000FF"/>
              </a:solidFill>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771800" y="1124744"/>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5.4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贪心法示例</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 name="矩形 3"/>
          <p:cNvSpPr/>
          <p:nvPr/>
        </p:nvSpPr>
        <p:spPr>
          <a:xfrm>
            <a:off x="467544" y="1916832"/>
            <a:ext cx="8460432" cy="2768002"/>
          </a:xfrm>
          <a:prstGeom prst="rect">
            <a:avLst/>
          </a:prstGeom>
        </p:spPr>
        <p:txBody>
          <a:bodyPr wrap="square">
            <a:spAutoFit/>
          </a:bodyPr>
          <a:lstStyle/>
          <a:p>
            <a:pPr>
              <a:lnSpc>
                <a:spcPct val="115000"/>
              </a:lnSpc>
            </a:pP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例</a:t>
            </a:r>
            <a:r>
              <a:rPr lang="en-US" altLang="zh-CN" sz="2200" b="1" dirty="0">
                <a:latin typeface="宋体" panose="02010600030101010101" pitchFamily="2" charset="-122"/>
                <a:cs typeface="Times New Roman" panose="02020603050405020304" pitchFamily="18" charset="0"/>
              </a:rPr>
              <a:t>4.11】</a:t>
            </a:r>
            <a:r>
              <a:rPr lang="zh-CN" altLang="en-US" sz="2200" b="1" dirty="0">
                <a:latin typeface="宋体" panose="02010600030101010101" pitchFamily="2" charset="-122"/>
                <a:cs typeface="Times New Roman" panose="02020603050405020304" pitchFamily="18" charset="0"/>
              </a:rPr>
              <a:t>最优装载问题。</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a:latin typeface="宋体" panose="02010600030101010101" pitchFamily="2" charset="-122"/>
                <a:cs typeface="Times New Roman" panose="02020603050405020304" pitchFamily="18" charset="0"/>
              </a:rPr>
              <a:t>问题描述：有一批集装箱要装上一艘载重量为</a:t>
            </a:r>
            <a:r>
              <a:rPr lang="en-US" altLang="zh-CN" sz="2200" b="1" dirty="0">
                <a:latin typeface="宋体" panose="02010600030101010101" pitchFamily="2" charset="-122"/>
                <a:cs typeface="Times New Roman" panose="02020603050405020304" pitchFamily="18" charset="0"/>
              </a:rPr>
              <a:t>c</a:t>
            </a:r>
            <a:r>
              <a:rPr lang="zh-CN" altLang="en-US" sz="2200" b="1" dirty="0">
                <a:latin typeface="宋体" panose="02010600030101010101" pitchFamily="2" charset="-122"/>
                <a:cs typeface="Times New Roman" panose="02020603050405020304" pitchFamily="18" charset="0"/>
              </a:rPr>
              <a:t>的轮船。其中集装箱</a:t>
            </a:r>
            <a:r>
              <a:rPr lang="en-US" altLang="zh-CN" sz="2200" b="1" dirty="0">
                <a:latin typeface="宋体" panose="02010600030101010101" pitchFamily="2" charset="-122"/>
                <a:cs typeface="Times New Roman" panose="02020603050405020304" pitchFamily="18" charset="0"/>
              </a:rPr>
              <a:t>i</a:t>
            </a:r>
            <a:r>
              <a:rPr lang="zh-CN" altLang="en-US" sz="2200" b="1" dirty="0">
                <a:latin typeface="宋体" panose="02010600030101010101" pitchFamily="2" charset="-122"/>
                <a:cs typeface="Times New Roman" panose="02020603050405020304" pitchFamily="18" charset="0"/>
              </a:rPr>
              <a:t>的重量为</a:t>
            </a:r>
            <a:r>
              <a:rPr lang="en-US" altLang="zh-CN" sz="2200" b="1" dirty="0">
                <a:latin typeface="宋体" panose="02010600030101010101" pitchFamily="2" charset="-122"/>
                <a:cs typeface="Times New Roman" panose="02020603050405020304" pitchFamily="18" charset="0"/>
              </a:rPr>
              <a:t>Wi</a:t>
            </a:r>
            <a:r>
              <a:rPr lang="zh-CN" altLang="en-US" sz="2200" b="1" dirty="0">
                <a:latin typeface="宋体" panose="02010600030101010101" pitchFamily="2" charset="-122"/>
                <a:cs typeface="Times New Roman" panose="02020603050405020304" pitchFamily="18" charset="0"/>
              </a:rPr>
              <a:t>。最优装载问题要求确定在装载体积不受限制的情况下，将尽可能多的集装箱装上轮船。</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smtClean="0">
                <a:latin typeface="宋体" panose="02010600030101010101" pitchFamily="2" charset="-122"/>
                <a:cs typeface="Times New Roman" panose="02020603050405020304" pitchFamily="18" charset="0"/>
              </a:rPr>
              <a:t>解题</a:t>
            </a:r>
            <a:r>
              <a:rPr lang="zh-CN" altLang="en-US" sz="2200" b="1" dirty="0">
                <a:latin typeface="宋体" panose="02010600030101010101" pitchFamily="2" charset="-122"/>
                <a:cs typeface="Times New Roman" panose="02020603050405020304" pitchFamily="18" charset="0"/>
              </a:rPr>
              <a:t>思路。最优装载问题可用贪心算法求解。采用重量最轻者先装的贪心选择策略，尽可能使得剩余的重量大，从而将尽可能多的集装箱装上轮船。</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3936014"/>
          </a:xfrm>
          <a:prstGeom prst="rect">
            <a:avLst/>
          </a:prstGeom>
        </p:spPr>
        <p:txBody>
          <a:bodyPr wrap="square">
            <a:spAutoFit/>
          </a:bodyPr>
          <a:lstStyle/>
          <a:p>
            <a:pPr>
              <a:lnSpc>
                <a:spcPct val="115000"/>
              </a:lnSpc>
            </a:pP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例</a:t>
            </a:r>
            <a:r>
              <a:rPr lang="en-US" altLang="zh-CN" sz="2200" b="1" dirty="0">
                <a:latin typeface="宋体" panose="02010600030101010101" pitchFamily="2" charset="-122"/>
                <a:cs typeface="Times New Roman" panose="02020603050405020304" pitchFamily="18" charset="0"/>
              </a:rPr>
              <a:t>4.12】</a:t>
            </a:r>
            <a:r>
              <a:rPr lang="zh-CN" altLang="en-US" sz="2200" b="1" dirty="0">
                <a:latin typeface="宋体" panose="02010600030101010101" pitchFamily="2" charset="-122"/>
                <a:cs typeface="Times New Roman" panose="02020603050405020304" pitchFamily="18" charset="0"/>
              </a:rPr>
              <a:t>乘船问题。</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a:latin typeface="宋体" panose="02010600030101010101" pitchFamily="2" charset="-122"/>
                <a:cs typeface="Times New Roman" panose="02020603050405020304" pitchFamily="18" charset="0"/>
              </a:rPr>
              <a:t>题目描述：旅行团在游玩过程中遇到了一条河，需要乘坐独木舟过河。已知一条独木舟最多能够乘坐两个人，并且乘客的总重量不能超过其最大承载量。请设计算法计算出可以安置所有旅客的最少的独木舟条数。</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smtClean="0">
                <a:latin typeface="宋体" panose="02010600030101010101" pitchFamily="2" charset="-122"/>
                <a:cs typeface="Times New Roman" panose="02020603050405020304" pitchFamily="18" charset="0"/>
              </a:rPr>
              <a:t>解题</a:t>
            </a:r>
            <a:r>
              <a:rPr lang="zh-CN" altLang="en-US" sz="2200" b="1" dirty="0">
                <a:latin typeface="宋体" panose="02010600030101010101" pitchFamily="2" charset="-122"/>
                <a:cs typeface="Times New Roman" panose="02020603050405020304" pitchFamily="18" charset="0"/>
              </a:rPr>
              <a:t>思路：使用贪心策略来求解，尽可能安排两个人在一条船上。首先按照所有人的体重升序排列，用两个下标</a:t>
            </a:r>
            <a:r>
              <a:rPr lang="en-US" altLang="zh-CN" sz="2200" b="1" dirty="0">
                <a:latin typeface="宋体" panose="02010600030101010101" pitchFamily="2" charset="-122"/>
                <a:cs typeface="Times New Roman" panose="02020603050405020304" pitchFamily="18" charset="0"/>
              </a:rPr>
              <a:t>i</a:t>
            </a:r>
            <a:r>
              <a:rPr lang="zh-CN" altLang="en-US" sz="2200" b="1" dirty="0">
                <a:latin typeface="宋体" panose="02010600030101010101" pitchFamily="2" charset="-122"/>
                <a:cs typeface="Times New Roman" panose="02020603050405020304" pitchFamily="18" charset="0"/>
              </a:rPr>
              <a:t>和</a:t>
            </a:r>
            <a:r>
              <a:rPr lang="en-US" altLang="zh-CN" sz="2200" b="1" dirty="0">
                <a:latin typeface="宋体" panose="02010600030101010101" pitchFamily="2" charset="-122"/>
                <a:cs typeface="Times New Roman" panose="02020603050405020304" pitchFamily="18" charset="0"/>
              </a:rPr>
              <a:t>j</a:t>
            </a:r>
            <a:r>
              <a:rPr lang="zh-CN" altLang="en-US" sz="2200" b="1" dirty="0">
                <a:latin typeface="宋体" panose="02010600030101010101" pitchFamily="2" charset="-122"/>
                <a:cs typeface="Times New Roman" panose="02020603050405020304" pitchFamily="18" charset="0"/>
              </a:rPr>
              <a:t>分别表示当前考虑的最轻的人和最重的人，每次先将</a:t>
            </a:r>
            <a:r>
              <a:rPr lang="en-US" altLang="zh-CN" sz="2200" b="1" dirty="0">
                <a:latin typeface="宋体" panose="02010600030101010101" pitchFamily="2" charset="-122"/>
                <a:cs typeface="Times New Roman" panose="02020603050405020304" pitchFamily="18" charset="0"/>
              </a:rPr>
              <a:t>j</a:t>
            </a:r>
            <a:r>
              <a:rPr lang="zh-CN" altLang="en-US" sz="2200" b="1" dirty="0">
                <a:latin typeface="宋体" panose="02010600030101010101" pitchFamily="2" charset="-122"/>
                <a:cs typeface="Times New Roman" panose="02020603050405020304" pitchFamily="18" charset="0"/>
              </a:rPr>
              <a:t>往左移动，直到</a:t>
            </a:r>
            <a:r>
              <a:rPr lang="en-US" altLang="zh-CN" sz="2200" b="1" dirty="0">
                <a:latin typeface="宋体" panose="02010600030101010101" pitchFamily="2" charset="-122"/>
                <a:cs typeface="Times New Roman" panose="02020603050405020304" pitchFamily="18" charset="0"/>
              </a:rPr>
              <a:t>i</a:t>
            </a:r>
            <a:r>
              <a:rPr lang="zh-CN" altLang="en-US" sz="2200" b="1" dirty="0">
                <a:latin typeface="宋体" panose="02010600030101010101" pitchFamily="2" charset="-122"/>
                <a:cs typeface="Times New Roman" panose="02020603050405020304" pitchFamily="18" charset="0"/>
              </a:rPr>
              <a:t>和</a:t>
            </a:r>
            <a:r>
              <a:rPr lang="en-US" altLang="zh-CN" sz="2200" b="1" dirty="0">
                <a:latin typeface="宋体" panose="02010600030101010101" pitchFamily="2" charset="-122"/>
                <a:cs typeface="Times New Roman" panose="02020603050405020304" pitchFamily="18" charset="0"/>
              </a:rPr>
              <a:t>j</a:t>
            </a:r>
            <a:r>
              <a:rPr lang="zh-CN" altLang="en-US" sz="2200" b="1" dirty="0">
                <a:latin typeface="宋体" panose="02010600030101010101" pitchFamily="2" charset="-122"/>
                <a:cs typeface="Times New Roman" panose="02020603050405020304" pitchFamily="18" charset="0"/>
              </a:rPr>
              <a:t>可以共坐一条船，然后</a:t>
            </a:r>
            <a:r>
              <a:rPr lang="en-US" altLang="zh-CN" sz="2200" b="1" dirty="0">
                <a:latin typeface="宋体" panose="02010600030101010101" pitchFamily="2" charset="-122"/>
                <a:cs typeface="Times New Roman" panose="02020603050405020304" pitchFamily="18" charset="0"/>
              </a:rPr>
              <a:t>i</a:t>
            </a:r>
            <a:r>
              <a:rPr lang="zh-CN" altLang="en-US" sz="2200" b="1" dirty="0">
                <a:latin typeface="宋体" panose="02010600030101010101" pitchFamily="2" charset="-122"/>
                <a:cs typeface="Times New Roman" panose="02020603050405020304" pitchFamily="18" charset="0"/>
              </a:rPr>
              <a:t>加</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j</a:t>
            </a:r>
            <a:r>
              <a:rPr lang="zh-CN" altLang="en-US" sz="2200" b="1" dirty="0">
                <a:latin typeface="宋体" panose="02010600030101010101" pitchFamily="2" charset="-122"/>
                <a:cs typeface="Times New Roman" panose="02020603050405020304" pitchFamily="18" charset="0"/>
              </a:rPr>
              <a:t>减</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，并重复上述操作，直到所有人都安排完毕。</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4714689"/>
          </a:xfrm>
          <a:prstGeom prst="rect">
            <a:avLst/>
          </a:prstGeom>
        </p:spPr>
        <p:txBody>
          <a:bodyPr wrap="square">
            <a:spAutoFit/>
          </a:bodyPr>
          <a:lstStyle/>
          <a:p>
            <a:pPr>
              <a:lnSpc>
                <a:spcPct val="115000"/>
              </a:lnSpc>
            </a:pP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例</a:t>
            </a:r>
            <a:r>
              <a:rPr lang="en-US" altLang="zh-CN" sz="2200" b="1" dirty="0">
                <a:latin typeface="宋体" panose="02010600030101010101" pitchFamily="2" charset="-122"/>
                <a:cs typeface="Times New Roman" panose="02020603050405020304" pitchFamily="18" charset="0"/>
              </a:rPr>
              <a:t>4.13】</a:t>
            </a:r>
            <a:r>
              <a:rPr lang="zh-CN" altLang="en-US" sz="2200" b="1" dirty="0">
                <a:latin typeface="宋体" panose="02010600030101010101" pitchFamily="2" charset="-122"/>
                <a:cs typeface="Times New Roman" panose="02020603050405020304" pitchFamily="18" charset="0"/>
              </a:rPr>
              <a:t>加油站问题。</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a:latin typeface="宋体" panose="02010600030101010101" pitchFamily="2" charset="-122"/>
                <a:cs typeface="Times New Roman" panose="02020603050405020304" pitchFamily="18" charset="0"/>
              </a:rPr>
              <a:t>题目描述：一辆汽车加满油后可行驶</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公里。旅途中有若干个加油站。设计一个有效算法，指出应在哪些加油站停靠加油，使沿途加油次数最少。对于给定的</a:t>
            </a:r>
            <a:r>
              <a:rPr lang="en-US" altLang="zh-CN" sz="2200" b="1" dirty="0">
                <a:latin typeface="宋体" panose="02010600030101010101" pitchFamily="2" charset="-122"/>
                <a:cs typeface="Times New Roman" panose="02020603050405020304" pitchFamily="18" charset="0"/>
              </a:rPr>
              <a:t>n(n &lt;= 5000)</a:t>
            </a:r>
            <a:r>
              <a:rPr lang="zh-CN" altLang="en-US" sz="2200" b="1" dirty="0">
                <a:latin typeface="宋体" panose="02010600030101010101" pitchFamily="2" charset="-122"/>
                <a:cs typeface="Times New Roman" panose="02020603050405020304" pitchFamily="18" charset="0"/>
              </a:rPr>
              <a:t>和</a:t>
            </a:r>
            <a:r>
              <a:rPr lang="en-US" altLang="zh-CN" sz="2200" b="1" dirty="0">
                <a:latin typeface="宋体" panose="02010600030101010101" pitchFamily="2" charset="-122"/>
                <a:cs typeface="Times New Roman" panose="02020603050405020304" pitchFamily="18" charset="0"/>
              </a:rPr>
              <a:t>k(k &lt;= 1000)</a:t>
            </a:r>
            <a:r>
              <a:rPr lang="zh-CN" altLang="en-US" sz="2200" b="1" dirty="0">
                <a:latin typeface="宋体" panose="02010600030101010101" pitchFamily="2" charset="-122"/>
                <a:cs typeface="Times New Roman" panose="02020603050405020304" pitchFamily="18" charset="0"/>
              </a:rPr>
              <a:t>个加油站位置，编程计算最少加油次数。并证明算法能产生一个最优解。</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smtClean="0">
                <a:latin typeface="宋体" panose="02010600030101010101" pitchFamily="2" charset="-122"/>
                <a:cs typeface="Times New Roman" panose="02020603050405020304" pitchFamily="18" charset="0"/>
              </a:rPr>
              <a:t>解题</a:t>
            </a:r>
            <a:r>
              <a:rPr lang="zh-CN" altLang="en-US" sz="2200" b="1" dirty="0">
                <a:latin typeface="宋体" panose="02010600030101010101" pitchFamily="2" charset="-122"/>
                <a:cs typeface="Times New Roman" panose="02020603050405020304" pitchFamily="18" charset="0"/>
              </a:rPr>
              <a:t>思路：使用贪心策略来求解，最远加油站优先。在汽车行驶过程中，每一次都走到能够走到并且离自己最远的那个加油站，在那个加油站加满油后再按照同样的贪心策略走下去，尽量少加油。首先检测各个油站之间的距离，如果发现其中有一个加油站距离大于汽车加满油能跑的距离，则无解。否则，分析加油站之间的距离，尽量选择往最远处走，如果不能走了就让计数器</a:t>
            </a:r>
            <a:r>
              <a:rPr lang="en-US" altLang="zh-CN" sz="2200" b="1" dirty="0">
                <a:latin typeface="宋体" panose="02010600030101010101" pitchFamily="2" charset="-122"/>
                <a:cs typeface="Times New Roman" panose="02020603050405020304" pitchFamily="18" charset="0"/>
              </a:rPr>
              <a:t>c</a:t>
            </a:r>
            <a:r>
              <a:rPr lang="zh-CN" altLang="en-US" sz="2200" b="1" dirty="0">
                <a:latin typeface="宋体" panose="02010600030101010101" pitchFamily="2" charset="-122"/>
                <a:cs typeface="Times New Roman" panose="02020603050405020304" pitchFamily="18" charset="0"/>
              </a:rPr>
              <a:t>自加</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，最终统计出来的</a:t>
            </a:r>
            <a:r>
              <a:rPr lang="en-US" altLang="zh-CN" sz="2200" b="1" dirty="0">
                <a:latin typeface="宋体" panose="02010600030101010101" pitchFamily="2" charset="-122"/>
                <a:cs typeface="Times New Roman" panose="02020603050405020304" pitchFamily="18" charset="0"/>
              </a:rPr>
              <a:t>c</a:t>
            </a:r>
            <a:r>
              <a:rPr lang="zh-CN" altLang="en-US" sz="2200" b="1" dirty="0">
                <a:latin typeface="宋体" panose="02010600030101010101" pitchFamily="2" charset="-122"/>
                <a:cs typeface="Times New Roman" panose="02020603050405020304" pitchFamily="18" charset="0"/>
              </a:rPr>
              <a:t>就是最少的加油次数。</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14849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4.1.2 </a:t>
            </a:r>
            <a:r>
              <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贪心算法的实例</a:t>
            </a:r>
            <a:endPar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 name="矩形 3"/>
          <p:cNvSpPr/>
          <p:nvPr/>
        </p:nvSpPr>
        <p:spPr>
          <a:xfrm>
            <a:off x="611560" y="2875042"/>
            <a:ext cx="8017614"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例如</a:t>
            </a:r>
            <a:r>
              <a:rPr lang="en-US" altLang="zh-CN" sz="2200" b="1" kern="100" dirty="0" smtClean="0">
                <a:latin typeface="Times New Roman" panose="02020603050405020304" pitchFamily="18" charset="0"/>
                <a:cs typeface="Times New Roman" panose="02020603050405020304" pitchFamily="18" charset="0"/>
              </a:rPr>
              <a:t>1</a:t>
            </a:r>
            <a:r>
              <a:rPr lang="zh-CN" altLang="en-US" sz="2200" b="1" kern="100" dirty="0" smtClean="0">
                <a:latin typeface="Times New Roman" panose="02020603050405020304" pitchFamily="18" charset="0"/>
                <a:cs typeface="Times New Roman" panose="02020603050405020304" pitchFamily="18" charset="0"/>
              </a:rPr>
              <a:t>：背包问题，背包承重</a:t>
            </a:r>
            <a:r>
              <a:rPr lang="en-US" altLang="zh-CN" sz="2200" b="1" kern="100" dirty="0" smtClean="0">
                <a:latin typeface="Times New Roman" panose="02020603050405020304" pitchFamily="18" charset="0"/>
                <a:cs typeface="Times New Roman" panose="02020603050405020304" pitchFamily="18" charset="0"/>
              </a:rPr>
              <a:t>20kg,</a:t>
            </a:r>
            <a:r>
              <a:rPr lang="zh-CN" altLang="en-US" sz="2200" b="1" kern="100" dirty="0" smtClean="0">
                <a:latin typeface="Times New Roman" panose="02020603050405020304" pitchFamily="18" charset="0"/>
                <a:cs typeface="Times New Roman" panose="02020603050405020304" pitchFamily="18" charset="0"/>
              </a:rPr>
              <a:t>有一些物品（如下表）可以装入背包，要求装入背包的物品的总价值</a:t>
            </a:r>
            <a:r>
              <a:rPr lang="zh-CN" altLang="en-US" sz="2200" b="1" kern="100" dirty="0" smtClean="0">
                <a:latin typeface="Times New Roman" panose="02020603050405020304" pitchFamily="18" charset="0"/>
                <a:cs typeface="Times New Roman" panose="02020603050405020304" pitchFamily="18" charset="0"/>
              </a:rPr>
              <a:t>最大。</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2483768" y="4149214"/>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重量（</a:t>
                      </a:r>
                      <a:r>
                        <a:rPr lang="en-US" altLang="zh-CN" sz="1400" kern="100">
                          <a:effectLst/>
                          <a:latin typeface="Times New Roman" panose="02020603050405020304" pitchFamily="18" charset="0"/>
                          <a:ea typeface="宋体" panose="02010600030101010101" pitchFamily="2" charset="-122"/>
                          <a:cs typeface="Times New Roman" panose="02020603050405020304" pitchFamily="18" charset="0"/>
                        </a:rPr>
                        <a:t>kg</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rPr>
                        <a:t>价值（</a:t>
                      </a:r>
                      <a:r>
                        <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rPr>
                        <a:t>元）</a:t>
                      </a:r>
                      <a:endPar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台灯</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扫描仪</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打印机</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机箱</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3"/>
          <p:cNvSpPr txBox="1">
            <a:spLocks noChangeArrowheads="1"/>
          </p:cNvSpPr>
          <p:nvPr/>
        </p:nvSpPr>
        <p:spPr>
          <a:xfrm>
            <a:off x="277443" y="2132608"/>
            <a:ext cx="8281988" cy="982662"/>
          </a:xfrm>
          <a:prstGeom prst="rect">
            <a:avLst/>
          </a:prstGeom>
        </p:spPr>
        <p:txBody>
          <a:bodyPr>
            <a:normAutofit fontScale="7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lgn="l" latinLnBrk="0">
              <a:lnSpc>
                <a:spcPct val="120000"/>
              </a:lnSpc>
              <a:spcBef>
                <a:spcPts val="0"/>
              </a:spcBef>
              <a:buNone/>
            </a:pPr>
            <a:r>
              <a:rPr lang="en-US" altLang="zh-CN"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贪心算法概述：应对组合优化问题（在所有情况中寻找最优解的问题），把待解决的问题分成若干步骤时，每一步均</a:t>
            </a:r>
            <a:r>
              <a:rPr lang="en-US" altLang="zh-CN"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短视寻求最优解</a:t>
            </a:r>
            <a:r>
              <a:rPr lang="en-US" altLang="zh-CN"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，最后合并每一步解决问题。</a:t>
            </a:r>
            <a:endParaRPr lang="zh-CN" altLang="en-US"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p:cNvSpPr/>
          <p:nvPr/>
        </p:nvSpPr>
        <p:spPr>
          <a:xfrm>
            <a:off x="541710" y="5696982"/>
            <a:ext cx="8017614" cy="706755"/>
          </a:xfrm>
          <a:prstGeom prst="rect">
            <a:avLst/>
          </a:prstGeom>
        </p:spPr>
        <p:txBody>
          <a:bodyPr wrap="square">
            <a:spAutoFit/>
          </a:bodyPr>
          <a:lstStyle/>
          <a:p>
            <a:pPr marL="0" indent="0" algn="just" latinLnBrk="0">
              <a:lnSpc>
                <a:spcPct val="10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a:t>
            </a:r>
            <a:r>
              <a:rPr lang="zh-CN" altLang="en-US" sz="1800" b="1" kern="100" dirty="0" smtClean="0">
                <a:latin typeface="Times New Roman" panose="02020603050405020304" pitchFamily="18" charset="0"/>
                <a:cs typeface="Times New Roman" panose="02020603050405020304" pitchFamily="18" charset="0"/>
              </a:rPr>
              <a:t>按照贪心策略：这个问题分成每一步，我每一步都是选择价值最高的物品存放（或者平均价值最高的贪心策略），最终得到问题最优解。</a:t>
            </a:r>
            <a:endParaRPr lang="zh-CN" altLang="en-US" sz="1800" b="1" kern="100"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2521" y="5229508"/>
            <a:ext cx="8352928"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思路：每次选一个课添加到候选课中，运用贪心策略此时有三种贪心策略①最早时间开始，②最短时间课程，</a:t>
            </a:r>
            <a:r>
              <a:rPr lang="zh-CN" altLang="en-US" sz="2200" b="1" kern="100" dirty="0">
                <a:latin typeface="Times New Roman" panose="02020603050405020304" pitchFamily="18" charset="0"/>
                <a:cs typeface="Times New Roman" panose="02020603050405020304" pitchFamily="18" charset="0"/>
                <a:sym typeface="+mn-ea"/>
              </a:rPr>
              <a:t>③最早时间结束</a:t>
            </a:r>
            <a:r>
              <a:rPr lang="zh-CN" altLang="en-US" sz="2200" b="1" kern="100" dirty="0">
                <a:latin typeface="Times New Roman" panose="02020603050405020304" pitchFamily="18" charset="0"/>
                <a:cs typeface="Times New Roman" panose="02020603050405020304" pitchFamily="18" charset="0"/>
              </a:rPr>
              <a:t>。</a:t>
            </a:r>
            <a:endParaRPr lang="zh-CN" altLang="en-US" sz="2200" b="1" kern="1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855" y="2564765"/>
            <a:ext cx="4467225" cy="1895475"/>
          </a:xfrm>
          <a:prstGeom prst="rect">
            <a:avLst/>
          </a:prstGeom>
        </p:spPr>
      </p:pic>
      <p:sp>
        <p:nvSpPr>
          <p:cNvPr id="4" name="矩形 3"/>
          <p:cNvSpPr/>
          <p:nvPr/>
        </p:nvSpPr>
        <p:spPr>
          <a:xfrm>
            <a:off x="558220" y="919877"/>
            <a:ext cx="8017614"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例如</a:t>
            </a:r>
            <a:r>
              <a:rPr lang="en-US" altLang="zh-CN" sz="2200" b="1" kern="100" dirty="0" smtClean="0">
                <a:latin typeface="Times New Roman" panose="02020603050405020304" pitchFamily="18" charset="0"/>
                <a:cs typeface="Times New Roman" panose="02020603050405020304" pitchFamily="18" charset="0"/>
              </a:rPr>
              <a:t>2</a:t>
            </a:r>
            <a:r>
              <a:rPr lang="zh-CN" altLang="en-US" sz="2200" b="1" kern="100" dirty="0" smtClean="0">
                <a:latin typeface="Times New Roman" panose="02020603050405020304" pitchFamily="18" charset="0"/>
                <a:cs typeface="Times New Roman" panose="02020603050405020304" pitchFamily="18" charset="0"/>
              </a:rPr>
              <a:t>：教室</a:t>
            </a:r>
            <a:r>
              <a:rPr lang="zh-CN" altLang="en-US" sz="2200" b="1" kern="100" dirty="0">
                <a:latin typeface="Times New Roman" panose="02020603050405020304" pitchFamily="18" charset="0"/>
                <a:cs typeface="Times New Roman" panose="02020603050405020304" pitchFamily="18" charset="0"/>
              </a:rPr>
              <a:t>调度问题。现在有如下课程表，需要你安排尽可能多的课程在某间教室上。</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402873" y="2601719"/>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课程名称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开始时间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结束时间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高数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电子商务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数据结构</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12:00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计算机基础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C</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语言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12:30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5686" y="1124868"/>
            <a:ext cx="8352928" cy="598805"/>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思考：哪一种贪心策略能够找到最优</a:t>
            </a:r>
            <a:r>
              <a:rPr lang="zh-CN" altLang="en-US" sz="2200" b="1" kern="100" dirty="0">
                <a:latin typeface="Times New Roman" panose="02020603050405020304" pitchFamily="18" charset="0"/>
                <a:cs typeface="Times New Roman" panose="02020603050405020304" pitchFamily="18" charset="0"/>
              </a:rPr>
              <a:t>解？</a:t>
            </a:r>
            <a:endParaRPr lang="zh-CN" altLang="en-US" sz="2200" b="1" kern="1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8220" y="2060575"/>
            <a:ext cx="4467225" cy="1895475"/>
          </a:xfrm>
          <a:prstGeom prst="rect">
            <a:avLst/>
          </a:prstGeom>
        </p:spPr>
      </p:pic>
      <p:sp>
        <p:nvSpPr>
          <p:cNvPr id="2" name="文本框 1"/>
          <p:cNvSpPr txBox="1"/>
          <p:nvPr/>
        </p:nvSpPr>
        <p:spPr>
          <a:xfrm>
            <a:off x="467360" y="4364990"/>
            <a:ext cx="2428240" cy="16605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最早时间开始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②</a:t>
            </a:r>
            <a:r>
              <a:rPr lang="zh-CN" altLang="en-US" sz="2200" b="1" kern="100" dirty="0">
                <a:latin typeface="Times New Roman" panose="02020603050405020304" pitchFamily="18" charset="0"/>
                <a:cs typeface="Times New Roman" panose="02020603050405020304" pitchFamily="18" charset="0"/>
                <a:sym typeface="+mn-ea"/>
              </a:rPr>
              <a:t>最短时间课程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③最早时间结束</a:t>
            </a: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3" name="右大括号 2"/>
          <p:cNvSpPr/>
          <p:nvPr/>
        </p:nvSpPr>
        <p:spPr>
          <a:xfrm>
            <a:off x="2581910" y="4646295"/>
            <a:ext cx="288290" cy="648335"/>
          </a:xfrm>
          <a:prstGeom prst="righ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文本框 6"/>
          <p:cNvSpPr txBox="1"/>
          <p:nvPr/>
        </p:nvSpPr>
        <p:spPr>
          <a:xfrm>
            <a:off x="2906395" y="4799330"/>
            <a:ext cx="3006090" cy="342265"/>
          </a:xfrm>
          <a:prstGeom prst="rect">
            <a:avLst/>
          </a:prstGeom>
          <a:noFill/>
        </p:spPr>
        <p:txBody>
          <a:bodyPr wrap="square" rtlCol="0">
            <a:noAutofit/>
          </a:bodyPr>
          <a:p>
            <a:r>
              <a:rPr lang="zh-CN" altLang="en-US">
                <a:solidFill>
                  <a:srgbClr val="FF0000"/>
                </a:solidFill>
                <a:latin typeface="Times New Roman" panose="02020603050405020304" pitchFamily="18" charset="0"/>
                <a:cs typeface="Times New Roman" panose="02020603050405020304" pitchFamily="18" charset="0"/>
              </a:rPr>
              <a:t>举反例可以证明不适用</a:t>
            </a:r>
            <a:endParaRPr lang="zh-CN" altLang="en-US">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2494280" y="5519420"/>
            <a:ext cx="3678555" cy="337185"/>
          </a:xfrm>
          <a:prstGeom prst="rect">
            <a:avLst/>
          </a:prstGeom>
          <a:noFill/>
        </p:spPr>
        <p:txBody>
          <a:bodyPr wrap="square" rtlCol="0">
            <a:noAutofit/>
          </a:bodyPr>
          <a:p>
            <a:r>
              <a:rPr lang="zh-CN" altLang="en-US">
                <a:solidFill>
                  <a:srgbClr val="FF0000"/>
                </a:solidFill>
                <a:latin typeface="Times New Roman" panose="02020603050405020304" pitchFamily="18" charset="0"/>
                <a:cs typeface="Times New Roman" panose="02020603050405020304" pitchFamily="18" charset="0"/>
              </a:rPr>
              <a:t>：用数学归纳法证明可以使用</a:t>
            </a:r>
            <a:endParaRPr lang="zh-CN" altLang="en-US">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850" y="836930"/>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最早时间开始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8" name="直接连接符 7"/>
          <p:cNvCxnSpPr/>
          <p:nvPr/>
        </p:nvCxnSpPr>
        <p:spPr>
          <a:xfrm flipV="1">
            <a:off x="1547495" y="1844675"/>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9" name="直接连接符 8"/>
          <p:cNvCxnSpPr/>
          <p:nvPr/>
        </p:nvCxnSpPr>
        <p:spPr>
          <a:xfrm flipH="1">
            <a:off x="1691640" y="184785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 name="直接连接符 9"/>
          <p:cNvCxnSpPr/>
          <p:nvPr/>
        </p:nvCxnSpPr>
        <p:spPr>
          <a:xfrm flipH="1">
            <a:off x="3181985" y="184912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 name="直接连接符 10"/>
          <p:cNvCxnSpPr/>
          <p:nvPr/>
        </p:nvCxnSpPr>
        <p:spPr>
          <a:xfrm flipH="1">
            <a:off x="4528820" y="185039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 name="直接连接符 11"/>
          <p:cNvCxnSpPr/>
          <p:nvPr/>
        </p:nvCxnSpPr>
        <p:spPr>
          <a:xfrm flipH="1">
            <a:off x="5947410" y="185166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 name="文本框 12"/>
          <p:cNvSpPr txBox="1"/>
          <p:nvPr/>
        </p:nvSpPr>
        <p:spPr>
          <a:xfrm>
            <a:off x="1403985" y="1483360"/>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 </a:t>
            </a:r>
            <a:endParaRPr lang="en-US" altLang="zh-CN">
              <a:latin typeface="Times New Roman" panose="02020603050405020304" pitchFamily="18" charset="0"/>
              <a:cs typeface="Times New Roman" panose="02020603050405020304" pitchFamily="18" charset="0"/>
            </a:endParaRPr>
          </a:p>
        </p:txBody>
      </p:sp>
      <p:sp>
        <p:nvSpPr>
          <p:cNvPr id="14" name="矩形 13"/>
          <p:cNvSpPr/>
          <p:nvPr/>
        </p:nvSpPr>
        <p:spPr>
          <a:xfrm>
            <a:off x="1673860" y="207962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矩形 14"/>
          <p:cNvSpPr/>
          <p:nvPr/>
        </p:nvSpPr>
        <p:spPr>
          <a:xfrm>
            <a:off x="1908175" y="282384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矩形 15"/>
          <p:cNvSpPr/>
          <p:nvPr/>
        </p:nvSpPr>
        <p:spPr>
          <a:xfrm>
            <a:off x="2971800" y="304609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矩形 16"/>
          <p:cNvSpPr/>
          <p:nvPr/>
        </p:nvSpPr>
        <p:spPr>
          <a:xfrm>
            <a:off x="4035425" y="336613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矩形 17"/>
          <p:cNvSpPr/>
          <p:nvPr/>
        </p:nvSpPr>
        <p:spPr>
          <a:xfrm>
            <a:off x="2628265" y="2384425"/>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1821815" y="1814195"/>
            <a:ext cx="753745" cy="282575"/>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高数</a:t>
            </a:r>
            <a:endParaRPr lang="zh-CN" altLang="en-US" sz="1400">
              <a:latin typeface="Times New Roman" panose="02020603050405020304" pitchFamily="18" charset="0"/>
              <a:cs typeface="Times New Roman" panose="02020603050405020304" pitchFamily="18" charset="0"/>
            </a:endParaRPr>
          </a:p>
        </p:txBody>
      </p:sp>
      <p:sp>
        <p:nvSpPr>
          <p:cNvPr id="20" name="文本框 19"/>
          <p:cNvSpPr txBox="1"/>
          <p:nvPr/>
        </p:nvSpPr>
        <p:spPr>
          <a:xfrm>
            <a:off x="3707765" y="2101850"/>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电子商务</a:t>
            </a:r>
            <a:endParaRPr lang="zh-CN" altLang="en-US" sz="1400">
              <a:latin typeface="Times New Roman" panose="02020603050405020304" pitchFamily="18" charset="0"/>
              <a:cs typeface="Times New Roman" panose="02020603050405020304" pitchFamily="18" charset="0"/>
            </a:endParaRPr>
          </a:p>
        </p:txBody>
      </p:sp>
      <p:sp>
        <p:nvSpPr>
          <p:cNvPr id="21" name="文本框 20"/>
          <p:cNvSpPr txBox="1"/>
          <p:nvPr/>
        </p:nvSpPr>
        <p:spPr>
          <a:xfrm>
            <a:off x="1944370" y="2553335"/>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数据结构</a:t>
            </a:r>
            <a:endParaRPr lang="zh-CN" altLang="en-US" sz="1400">
              <a:latin typeface="Times New Roman" panose="02020603050405020304" pitchFamily="18" charset="0"/>
              <a:cs typeface="Times New Roman" panose="02020603050405020304" pitchFamily="18" charset="0"/>
            </a:endParaRPr>
          </a:p>
        </p:txBody>
      </p:sp>
      <p:sp>
        <p:nvSpPr>
          <p:cNvPr id="22" name="文本框 21"/>
          <p:cNvSpPr txBox="1"/>
          <p:nvPr/>
        </p:nvSpPr>
        <p:spPr>
          <a:xfrm>
            <a:off x="2937510" y="2744470"/>
            <a:ext cx="1172210" cy="30861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计算机基础</a:t>
            </a:r>
            <a:endParaRPr lang="zh-CN" altLang="en-US" sz="1400">
              <a:latin typeface="Times New Roman" panose="02020603050405020304" pitchFamily="18" charset="0"/>
              <a:cs typeface="Times New Roman" panose="02020603050405020304" pitchFamily="18" charset="0"/>
            </a:endParaRPr>
          </a:p>
        </p:txBody>
      </p:sp>
      <p:sp>
        <p:nvSpPr>
          <p:cNvPr id="23" name="文本框 22"/>
          <p:cNvSpPr txBox="1"/>
          <p:nvPr/>
        </p:nvSpPr>
        <p:spPr>
          <a:xfrm>
            <a:off x="4106545" y="3035935"/>
            <a:ext cx="755650" cy="288925"/>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C</a:t>
            </a:r>
            <a:r>
              <a:rPr lang="zh-CN" altLang="en-US" sz="1400">
                <a:latin typeface="Times New Roman" panose="02020603050405020304" pitchFamily="18" charset="0"/>
                <a:cs typeface="Times New Roman" panose="02020603050405020304" pitchFamily="18" charset="0"/>
              </a:rPr>
              <a:t>语言</a:t>
            </a:r>
            <a:endParaRPr lang="zh-CN" altLang="en-US" sz="1400">
              <a:latin typeface="Times New Roman" panose="02020603050405020304" pitchFamily="18" charset="0"/>
              <a:cs typeface="Times New Roman" panose="02020603050405020304" pitchFamily="18" charset="0"/>
            </a:endParaRPr>
          </a:p>
        </p:txBody>
      </p:sp>
      <p:sp>
        <p:nvSpPr>
          <p:cNvPr id="25" name="流程图: 终止 24"/>
          <p:cNvSpPr/>
          <p:nvPr/>
        </p:nvSpPr>
        <p:spPr>
          <a:xfrm>
            <a:off x="1331595" y="1979295"/>
            <a:ext cx="5043170" cy="706120"/>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云形标注 25"/>
          <p:cNvSpPr/>
          <p:nvPr/>
        </p:nvSpPr>
        <p:spPr>
          <a:xfrm>
            <a:off x="6300470" y="1628775"/>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按照规则只有最优情况是两课安排</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27" name="文本框 26"/>
          <p:cNvSpPr txBox="1"/>
          <p:nvPr/>
        </p:nvSpPr>
        <p:spPr>
          <a:xfrm>
            <a:off x="395605" y="3861435"/>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②最短时间课程</a:t>
            </a: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28" name="直接连接符 27"/>
          <p:cNvCxnSpPr/>
          <p:nvPr/>
        </p:nvCxnSpPr>
        <p:spPr>
          <a:xfrm flipV="1">
            <a:off x="1619250" y="4869180"/>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9" name="直接连接符 28"/>
          <p:cNvCxnSpPr/>
          <p:nvPr/>
        </p:nvCxnSpPr>
        <p:spPr>
          <a:xfrm flipH="1">
            <a:off x="1763395" y="487235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0" name="直接连接符 29"/>
          <p:cNvCxnSpPr/>
          <p:nvPr/>
        </p:nvCxnSpPr>
        <p:spPr>
          <a:xfrm flipH="1">
            <a:off x="3253740" y="487362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1" name="直接连接符 30"/>
          <p:cNvCxnSpPr/>
          <p:nvPr/>
        </p:nvCxnSpPr>
        <p:spPr>
          <a:xfrm flipH="1">
            <a:off x="4600575" y="487489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2" name="直接连接符 31"/>
          <p:cNvCxnSpPr/>
          <p:nvPr/>
        </p:nvCxnSpPr>
        <p:spPr>
          <a:xfrm flipH="1">
            <a:off x="6019165" y="487616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33" name="文本框 32"/>
          <p:cNvSpPr txBox="1"/>
          <p:nvPr/>
        </p:nvSpPr>
        <p:spPr>
          <a:xfrm>
            <a:off x="1475740" y="4507865"/>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 </a:t>
            </a:r>
            <a:endParaRPr lang="en-US" altLang="zh-CN">
              <a:latin typeface="Times New Roman" panose="02020603050405020304" pitchFamily="18" charset="0"/>
              <a:cs typeface="Times New Roman" panose="02020603050405020304" pitchFamily="18" charset="0"/>
            </a:endParaRPr>
          </a:p>
        </p:txBody>
      </p:sp>
      <p:sp>
        <p:nvSpPr>
          <p:cNvPr id="34" name="矩形 33"/>
          <p:cNvSpPr/>
          <p:nvPr/>
        </p:nvSpPr>
        <p:spPr>
          <a:xfrm>
            <a:off x="1745615" y="5104130"/>
            <a:ext cx="138620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5" name="矩形 34"/>
          <p:cNvSpPr/>
          <p:nvPr/>
        </p:nvSpPr>
        <p:spPr>
          <a:xfrm>
            <a:off x="2519680" y="600392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8" name="矩形 37"/>
          <p:cNvSpPr/>
          <p:nvPr/>
        </p:nvSpPr>
        <p:spPr>
          <a:xfrm>
            <a:off x="3204210" y="5417820"/>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9" name="文本框 38"/>
          <p:cNvSpPr txBox="1"/>
          <p:nvPr/>
        </p:nvSpPr>
        <p:spPr>
          <a:xfrm>
            <a:off x="1893570" y="4838700"/>
            <a:ext cx="753745" cy="282575"/>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高数</a:t>
            </a:r>
            <a:endParaRPr lang="zh-CN" altLang="en-US" sz="1400">
              <a:latin typeface="Times New Roman" panose="02020603050405020304" pitchFamily="18" charset="0"/>
              <a:cs typeface="Times New Roman" panose="02020603050405020304" pitchFamily="18" charset="0"/>
            </a:endParaRPr>
          </a:p>
        </p:txBody>
      </p:sp>
      <p:sp>
        <p:nvSpPr>
          <p:cNvPr id="40" name="文本框 39"/>
          <p:cNvSpPr txBox="1"/>
          <p:nvPr/>
        </p:nvSpPr>
        <p:spPr>
          <a:xfrm>
            <a:off x="3779520" y="5126355"/>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电子商务</a:t>
            </a:r>
            <a:endParaRPr lang="zh-CN" altLang="en-US" sz="1400">
              <a:latin typeface="Times New Roman" panose="02020603050405020304" pitchFamily="18" charset="0"/>
              <a:cs typeface="Times New Roman" panose="02020603050405020304" pitchFamily="18" charset="0"/>
            </a:endParaRPr>
          </a:p>
        </p:txBody>
      </p:sp>
      <p:sp>
        <p:nvSpPr>
          <p:cNvPr id="41" name="文本框 40"/>
          <p:cNvSpPr txBox="1"/>
          <p:nvPr/>
        </p:nvSpPr>
        <p:spPr>
          <a:xfrm>
            <a:off x="2555875" y="5733415"/>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数据结构</a:t>
            </a:r>
            <a:endParaRPr lang="zh-CN" altLang="en-US" sz="1400">
              <a:latin typeface="Times New Roman" panose="02020603050405020304" pitchFamily="18" charset="0"/>
              <a:cs typeface="Times New Roman" panose="02020603050405020304" pitchFamily="18" charset="0"/>
            </a:endParaRPr>
          </a:p>
        </p:txBody>
      </p:sp>
      <p:sp>
        <p:nvSpPr>
          <p:cNvPr id="45" name="云形标注 44"/>
          <p:cNvSpPr/>
          <p:nvPr/>
        </p:nvSpPr>
        <p:spPr>
          <a:xfrm>
            <a:off x="6372225" y="46532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按照规则只有最优情况是一课安排</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46" name="流程图: 终止 45"/>
          <p:cNvSpPr/>
          <p:nvPr/>
        </p:nvSpPr>
        <p:spPr>
          <a:xfrm>
            <a:off x="2333625" y="5751830"/>
            <a:ext cx="1384935" cy="586105"/>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ppt_x"/>
                                          </p:val>
                                        </p:tav>
                                        <p:tav tm="100000">
                                          <p:val>
                                            <p:strVal val="#ppt_x"/>
                                          </p:val>
                                        </p:tav>
                                      </p:tavLst>
                                    </p:anim>
                                    <p:anim calcmode="lin" valueType="num">
                                      <p:cBhvr additive="base">
                                        <p:cTn id="18" dur="500" fill="hold"/>
                                        <p:tgtEl>
                                          <p:spTgt spid="4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ppt_x"/>
                                          </p:val>
                                        </p:tav>
                                        <p:tav tm="100000">
                                          <p:val>
                                            <p:strVal val="#ppt_x"/>
                                          </p:val>
                                        </p:tav>
                                      </p:tavLst>
                                    </p:anim>
                                    <p:anim calcmode="lin" valueType="num">
                                      <p:cBhvr additive="base">
                                        <p:cTn id="2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5" grpId="1" animBg="1"/>
      <p:bldP spid="26" grpId="1" animBg="1"/>
      <p:bldP spid="46" grpId="0" animBg="1"/>
      <p:bldP spid="45" grpId="0" animBg="1"/>
      <p:bldP spid="46" grpId="1" animBg="1"/>
      <p:bldP spid="45" grpId="1" animBg="1"/>
    </p:bldLst>
  </p:timing>
</p:sld>
</file>

<file path=ppt/tags/tag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0.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4.xml><?xml version="1.0" encoding="utf-8"?>
<p:tagLst xmlns:p="http://schemas.openxmlformats.org/presentationml/2006/main">
  <p:tag name="KSO_WM_DIAGRAM_VIRTUALLY_FRAME" val="{&quot;height&quot;:345.43244094488193,&quot;left&quot;:25.2,&quot;top&quot;:171.85874015748033,&quot;width&quot;:756.5}"/>
</p:tagLst>
</file>

<file path=ppt/tags/tag15.xml><?xml version="1.0" encoding="utf-8"?>
<p:tagLst xmlns:p="http://schemas.openxmlformats.org/presentationml/2006/main">
  <p:tag name="KSO_WM_DIAGRAM_VIRTUALLY_FRAME" val="{&quot;height&quot;:345.43244094488193,&quot;left&quot;:25.2,&quot;top&quot;:171.85874015748033,&quot;width&quot;:756.5}"/>
</p:tagLst>
</file>

<file path=ppt/tags/tag16.xml><?xml version="1.0" encoding="utf-8"?>
<p:tagLst xmlns:p="http://schemas.openxmlformats.org/presentationml/2006/main">
  <p:tag name="KSO_WM_DIAGRAM_VIRTUALLY_FRAME" val="{&quot;height&quot;:345.43244094488193,&quot;left&quot;:25.2,&quot;top&quot;:171.85874015748033,&quot;width&quot;:756.5}"/>
</p:tagLst>
</file>

<file path=ppt/tags/tag17.xml><?xml version="1.0" encoding="utf-8"?>
<p:tagLst xmlns:p="http://schemas.openxmlformats.org/presentationml/2006/main">
  <p:tag name="KSO_WM_DIAGRAM_VIRTUALLY_FRAME" val="{&quot;height&quot;:345.43244094488193,&quot;left&quot;:25.2,&quot;top&quot;:171.85874015748033,&quot;width&quot;:756.5}"/>
</p:tagLst>
</file>

<file path=ppt/tags/tag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4.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5.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6.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7.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8.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9.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heme/theme1.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Times New Roman"/>
        <a:ea typeface="华文细黑"/>
        <a:cs typeface=""/>
      </a:majorFont>
      <a:minorFont>
        <a:latin typeface="Times New Roman"/>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11029</Words>
  <Application>WPS 演示</Application>
  <PresentationFormat>全屏显示(4:3)</PresentationFormat>
  <Paragraphs>1299</Paragraphs>
  <Slides>55</Slides>
  <Notes>6</Notes>
  <HiddenSlides>1</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9</vt:i4>
      </vt:variant>
      <vt:variant>
        <vt:lpstr>幻灯片标题</vt:lpstr>
      </vt:variant>
      <vt:variant>
        <vt:i4>55</vt:i4>
      </vt:variant>
    </vt:vector>
  </HeadingPairs>
  <TitlesOfParts>
    <vt:vector size="87" baseType="lpstr">
      <vt:lpstr>Arial</vt:lpstr>
      <vt:lpstr>宋体</vt:lpstr>
      <vt:lpstr>Wingdings</vt:lpstr>
      <vt:lpstr>华文细黑</vt:lpstr>
      <vt:lpstr>Times New Roman</vt:lpstr>
      <vt:lpstr>Calibri</vt:lpstr>
      <vt:lpstr>Verdana</vt:lpstr>
      <vt:lpstr>方正正大黑简体</vt:lpstr>
      <vt:lpstr>黑体</vt:lpstr>
      <vt:lpstr>微软雅黑</vt:lpstr>
      <vt:lpstr>隶书</vt:lpstr>
      <vt:lpstr>Arial Unicode MS</vt:lpstr>
      <vt:lpstr>华文中宋</vt:lpstr>
      <vt:lpstr>楷体</vt:lpstr>
      <vt:lpstr>楷体_GB2312</vt:lpstr>
      <vt:lpstr>新宋体</vt:lpstr>
      <vt:lpstr>Symbol</vt:lpstr>
      <vt:lpstr>华文新魏</vt:lpstr>
      <vt:lpstr>Tahoma</vt:lpstr>
      <vt:lpstr>Cambria Math</vt:lpstr>
      <vt:lpstr>MS Mincho</vt:lpstr>
      <vt:lpstr>Segoe Print</vt:lpstr>
      <vt:lpstr>第一PPT：www.1ppt.com</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如何实现堆</vt:lpstr>
      <vt:lpstr>1.2 如何实现堆</vt:lpstr>
      <vt:lpstr>1.2 如何实现堆</vt:lpstr>
      <vt:lpstr>1.2 如何实现堆</vt:lpstr>
      <vt:lpstr>1.2 如何实现堆</vt:lpstr>
      <vt:lpstr>1.3 利用堆进行排序</vt:lpstr>
      <vt:lpstr>1.3 利用堆进行排序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442</cp:revision>
  <dcterms:created xsi:type="dcterms:W3CDTF">2010-09-23T08:30:00Z</dcterms:created>
  <dcterms:modified xsi:type="dcterms:W3CDTF">2025-10-30T08:06:50Z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EE327F7BBB4048909F030AD7F98148BF_13</vt:lpwstr>
  </property>
  <property fmtid="{D5CDD505-2E9C-101B-9397-08002B2CF9AE}" pid="4" name="KSOProductBuildVer">
    <vt:lpwstr>2052-12.1.0.23125</vt:lpwstr>
  </property>
</Properties>
</file>