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94"/>
  </p:handoutMasterIdLst>
  <p:sldIdLst>
    <p:sldId id="709" r:id="rId4"/>
    <p:sldId id="720" r:id="rId6"/>
    <p:sldId id="802" r:id="rId7"/>
    <p:sldId id="335" r:id="rId8"/>
    <p:sldId id="805" r:id="rId9"/>
    <p:sldId id="803" r:id="rId10"/>
    <p:sldId id="731" r:id="rId11"/>
    <p:sldId id="804" r:id="rId12"/>
    <p:sldId id="806" r:id="rId13"/>
    <p:sldId id="744" r:id="rId14"/>
    <p:sldId id="748" r:id="rId15"/>
    <p:sldId id="809" r:id="rId16"/>
    <p:sldId id="808" r:id="rId17"/>
    <p:sldId id="732" r:id="rId18"/>
    <p:sldId id="810" r:id="rId19"/>
    <p:sldId id="811" r:id="rId20"/>
    <p:sldId id="813" r:id="rId21"/>
    <p:sldId id="814" r:id="rId22"/>
    <p:sldId id="812" r:id="rId23"/>
    <p:sldId id="815" r:id="rId24"/>
    <p:sldId id="761" r:id="rId25"/>
    <p:sldId id="612" r:id="rId26"/>
    <p:sldId id="832" r:id="rId27"/>
    <p:sldId id="762" r:id="rId28"/>
    <p:sldId id="764" r:id="rId29"/>
    <p:sldId id="765" r:id="rId30"/>
    <p:sldId id="773" r:id="rId31"/>
    <p:sldId id="649" r:id="rId32"/>
    <p:sldId id="650" r:id="rId33"/>
    <p:sldId id="795" r:id="rId34"/>
    <p:sldId id="796" r:id="rId35"/>
    <p:sldId id="797" r:id="rId36"/>
    <p:sldId id="798" r:id="rId37"/>
    <p:sldId id="775" r:id="rId38"/>
    <p:sldId id="776" r:id="rId39"/>
    <p:sldId id="777" r:id="rId40"/>
    <p:sldId id="799" r:id="rId41"/>
    <p:sldId id="778" r:id="rId42"/>
    <p:sldId id="816" r:id="rId43"/>
    <p:sldId id="818" r:id="rId44"/>
    <p:sldId id="780" r:id="rId45"/>
    <p:sldId id="821" r:id="rId46"/>
    <p:sldId id="819" r:id="rId47"/>
    <p:sldId id="822" r:id="rId48"/>
    <p:sldId id="823" r:id="rId49"/>
    <p:sldId id="825" r:id="rId50"/>
    <p:sldId id="824" r:id="rId51"/>
    <p:sldId id="826" r:id="rId52"/>
    <p:sldId id="827" r:id="rId53"/>
    <p:sldId id="828" r:id="rId54"/>
    <p:sldId id="820" r:id="rId55"/>
    <p:sldId id="829" r:id="rId56"/>
    <p:sldId id="833" r:id="rId57"/>
    <p:sldId id="830" r:id="rId58"/>
    <p:sldId id="831" r:id="rId59"/>
    <p:sldId id="834" r:id="rId60"/>
    <p:sldId id="835" r:id="rId61"/>
    <p:sldId id="836" r:id="rId62"/>
    <p:sldId id="837" r:id="rId63"/>
    <p:sldId id="838" r:id="rId64"/>
    <p:sldId id="787" r:id="rId65"/>
    <p:sldId id="839" r:id="rId66"/>
    <p:sldId id="840" r:id="rId67"/>
    <p:sldId id="788" r:id="rId68"/>
    <p:sldId id="842" r:id="rId69"/>
    <p:sldId id="844" r:id="rId70"/>
    <p:sldId id="845" r:id="rId71"/>
    <p:sldId id="846" r:id="rId72"/>
    <p:sldId id="843" r:id="rId73"/>
    <p:sldId id="847" r:id="rId74"/>
    <p:sldId id="848" r:id="rId75"/>
    <p:sldId id="849" r:id="rId76"/>
    <p:sldId id="850" r:id="rId77"/>
    <p:sldId id="851" r:id="rId78"/>
    <p:sldId id="852" r:id="rId79"/>
    <p:sldId id="853" r:id="rId80"/>
    <p:sldId id="854" r:id="rId81"/>
    <p:sldId id="855" r:id="rId82"/>
    <p:sldId id="857" r:id="rId83"/>
    <p:sldId id="858" r:id="rId84"/>
    <p:sldId id="860" r:id="rId85"/>
    <p:sldId id="790" r:id="rId86"/>
    <p:sldId id="861" r:id="rId87"/>
    <p:sldId id="862" r:id="rId88"/>
    <p:sldId id="863" r:id="rId89"/>
    <p:sldId id="865" r:id="rId90"/>
    <p:sldId id="866" r:id="rId91"/>
    <p:sldId id="864" r:id="rId92"/>
    <p:sldId id="680" r:id="rId9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96" userDrawn="1">
          <p15:clr>
            <a:srgbClr val="A4A3A4"/>
          </p15:clr>
        </p15:guide>
        <p15:guide id="2" pos="298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33CC"/>
    <a:srgbClr val="FF3399"/>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96"/>
        <p:guide pos="29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8" Type="http://schemas.openxmlformats.org/officeDocument/2006/relationships/commentAuthors" Target="commentAuthors.xml"/><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handoutMaster" Target="handoutMasters/handoutMaster1.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接下来将问题分解成为两种情况：</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1</a:t>
            </a:r>
            <a:r>
              <a:rPr lang="zh-CN" altLang="en-US" dirty="0">
                <a:solidFill>
                  <a:srgbClr val="080808"/>
                </a:solidFill>
                <a:latin typeface="楷体" panose="02010609060101010101" pitchFamily="49" charset="-122"/>
                <a:ea typeface="楷体" panose="02010609060101010101" pitchFamily="49" charset="-122"/>
                <a:sym typeface="+mn-ea"/>
              </a:rPr>
              <a:t>）假设第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n-1</a:t>
            </a:r>
            <a:r>
              <a:rPr lang="zh-CN" altLang="en-US" dirty="0">
                <a:solidFill>
                  <a:srgbClr val="080808"/>
                </a:solidFill>
                <a:latin typeface="楷体" panose="02010609060101010101" pitchFamily="49" charset="-122"/>
                <a:ea typeface="楷体" panose="02010609060101010101" pitchFamily="49" charset="-122"/>
                <a:sym typeface="+mn-ea"/>
              </a:rPr>
              <a:t>个人手持</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(m,n-1)</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2</a:t>
            </a:r>
            <a:r>
              <a:rPr lang="zh-CN" altLang="en-US" dirty="0">
                <a:solidFill>
                  <a:srgbClr val="080808"/>
                </a:solidFill>
                <a:latin typeface="楷体" panose="02010609060101010101" pitchFamily="49" charset="-122"/>
                <a:ea typeface="楷体" panose="02010609060101010101" pitchFamily="49" charset="-122"/>
                <a:sym typeface="+mn-ea"/>
              </a:rPr>
              <a:t>）第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m-1</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(m-1,n)</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1.emf"/></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8.xml"/><Relationship Id="rId7" Type="http://schemas.openxmlformats.org/officeDocument/2006/relationships/image" Target="../media/image23.jpeg"/><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8.xml"/><Relationship Id="rId6" Type="http://schemas.openxmlformats.org/officeDocument/2006/relationships/image" Target="../media/image24.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4.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7.png"/><Relationship Id="rId1" Type="http://schemas.openxmlformats.org/officeDocument/2006/relationships/image" Target="../media/image26.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9.png"/><Relationship Id="rId1" Type="http://schemas.openxmlformats.org/officeDocument/2006/relationships/image" Target="../media/image28.pn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9.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0.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3.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5.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7.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8.xml"/></Relationships>
</file>

<file path=ppt/slides/_rels/slide87.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75285" y="112458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
        <p:nvSpPr>
          <p:cNvPr id="4" name="圆角矩形 3"/>
          <p:cNvSpPr/>
          <p:nvPr/>
        </p:nvSpPr>
        <p:spPr>
          <a:xfrm>
            <a:off x="6227445" y="1299210"/>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371590" y="1334770"/>
            <a:ext cx="1136650" cy="542925"/>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fib(5)</a:t>
            </a:r>
            <a:endParaRPr lang="en-US" altLang="zh-CN">
              <a:solidFill>
                <a:schemeClr val="tx1"/>
              </a:solidFill>
              <a:uFillTx/>
              <a:latin typeface="Times New Roman" panose="02020603050405020304" pitchFamily="18" charset="0"/>
            </a:endParaRPr>
          </a:p>
        </p:txBody>
      </p:sp>
      <p:sp>
        <p:nvSpPr>
          <p:cNvPr id="7" name="圆角矩形 6"/>
          <p:cNvSpPr/>
          <p:nvPr/>
        </p:nvSpPr>
        <p:spPr>
          <a:xfrm>
            <a:off x="54451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589270" y="237934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fib(4)</a:t>
            </a:r>
            <a:endParaRPr lang="zh-CN" altLang="en-US" sz="1400">
              <a:latin typeface="Times New Roman" panose="02020603050405020304" pitchFamily="18" charset="0"/>
              <a:cs typeface="Times New Roman" panose="02020603050405020304" pitchFamily="18" charset="0"/>
            </a:endParaRPr>
          </a:p>
        </p:txBody>
      </p:sp>
      <p:sp>
        <p:nvSpPr>
          <p:cNvPr id="9" name="圆角矩形 8"/>
          <p:cNvSpPr/>
          <p:nvPr/>
        </p:nvSpPr>
        <p:spPr>
          <a:xfrm>
            <a:off x="72358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379970" y="2379345"/>
            <a:ext cx="944880" cy="457200"/>
          </a:xfrm>
          <a:prstGeom prst="rect">
            <a:avLst/>
          </a:prstGeom>
          <a:noFill/>
        </p:spPr>
        <p:txBody>
          <a:bodyPr wrap="square" rtlCol="0">
            <a:noAutofit/>
          </a:bodyPr>
          <a:p>
            <a:r>
              <a:rPr lang="en-US" altLang="zh-CN" sz="1400">
                <a:solidFill>
                  <a:srgbClr val="7030A0"/>
                </a:solidFill>
                <a:uFillTx/>
                <a:latin typeface="Times New Roman" panose="02020603050405020304" pitchFamily="18" charset="0"/>
                <a:sym typeface="+mn-ea"/>
              </a:rPr>
              <a:t>fib(3)</a:t>
            </a:r>
            <a:endParaRPr lang="en-US" altLang="zh-CN" sz="1400">
              <a:solidFill>
                <a:srgbClr val="7030A0"/>
              </a:solidFill>
              <a:uFillTx/>
              <a:latin typeface="Times New Roman" panose="02020603050405020304" pitchFamily="18" charset="0"/>
              <a:sym typeface="+mn-ea"/>
            </a:endParaRPr>
          </a:p>
        </p:txBody>
      </p:sp>
      <p:sp>
        <p:nvSpPr>
          <p:cNvPr id="11" name="圆角矩形 10"/>
          <p:cNvSpPr/>
          <p:nvPr/>
        </p:nvSpPr>
        <p:spPr>
          <a:xfrm>
            <a:off x="47066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4717415" y="3387725"/>
            <a:ext cx="944880" cy="457200"/>
          </a:xfrm>
          <a:prstGeom prst="rect">
            <a:avLst/>
          </a:prstGeom>
          <a:noFill/>
        </p:spPr>
        <p:txBody>
          <a:bodyPr wrap="square" rtlCol="0">
            <a:noAutofit/>
          </a:bodyPr>
          <a:p>
            <a:r>
              <a:rPr lang="en-US" altLang="zh-CN" sz="1400">
                <a:solidFill>
                  <a:srgbClr val="7030A0"/>
                </a:solidFill>
                <a:latin typeface="Times New Roman" panose="02020603050405020304" pitchFamily="18" charset="0"/>
                <a:cs typeface="Times New Roman" panose="02020603050405020304" pitchFamily="18" charset="0"/>
                <a:sym typeface="+mn-ea"/>
              </a:rPr>
              <a:t>fib(3)</a:t>
            </a:r>
            <a:endParaRPr lang="en-US" altLang="zh-CN" sz="1400">
              <a:solidFill>
                <a:srgbClr val="7030A0"/>
              </a:solidFill>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584771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85851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endParaRPr>
          </a:p>
          <a:p>
            <a:endParaRPr lang="en-US" altLang="zh-CN" sz="1400">
              <a:solidFill>
                <a:srgbClr val="FF0000"/>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708342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9422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17" name="圆角矩形 16"/>
          <p:cNvSpPr/>
          <p:nvPr/>
        </p:nvSpPr>
        <p:spPr>
          <a:xfrm>
            <a:off x="82245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8235315" y="338772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19" name="直接连接符 18"/>
          <p:cNvCxnSpPr>
            <a:stCxn id="6" idx="2"/>
            <a:endCxn id="8" idx="0"/>
          </p:cNvCxnSpPr>
          <p:nvPr/>
        </p:nvCxnSpPr>
        <p:spPr>
          <a:xfrm flipH="1">
            <a:off x="6061710" y="187769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0" idx="0"/>
          </p:cNvCxnSpPr>
          <p:nvPr/>
        </p:nvCxnSpPr>
        <p:spPr>
          <a:xfrm>
            <a:off x="6947535" y="187579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2" idx="0"/>
          </p:cNvCxnSpPr>
          <p:nvPr/>
        </p:nvCxnSpPr>
        <p:spPr>
          <a:xfrm flipH="1">
            <a:off x="5189855" y="275209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endCxn id="14" idx="0"/>
          </p:cNvCxnSpPr>
          <p:nvPr/>
        </p:nvCxnSpPr>
        <p:spPr>
          <a:xfrm>
            <a:off x="5977255" y="276098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endCxn id="16" idx="0"/>
          </p:cNvCxnSpPr>
          <p:nvPr/>
        </p:nvCxnSpPr>
        <p:spPr>
          <a:xfrm flipH="1">
            <a:off x="7566660" y="275844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endCxn id="18" idx="0"/>
          </p:cNvCxnSpPr>
          <p:nvPr/>
        </p:nvCxnSpPr>
        <p:spPr>
          <a:xfrm>
            <a:off x="7740015" y="276733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圆角矩形 24"/>
          <p:cNvSpPr/>
          <p:nvPr/>
        </p:nvSpPr>
        <p:spPr>
          <a:xfrm>
            <a:off x="4427855"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文本框 25"/>
          <p:cNvSpPr txBox="1"/>
          <p:nvPr/>
        </p:nvSpPr>
        <p:spPr>
          <a:xfrm>
            <a:off x="4438650" y="439610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27" name="圆角矩形 26"/>
          <p:cNvSpPr/>
          <p:nvPr/>
        </p:nvSpPr>
        <p:spPr>
          <a:xfrm>
            <a:off x="5568950"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5579745" y="439610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29" name="直接连接符 28"/>
          <p:cNvCxnSpPr>
            <a:endCxn id="26" idx="0"/>
          </p:cNvCxnSpPr>
          <p:nvPr/>
        </p:nvCxnSpPr>
        <p:spPr>
          <a:xfrm flipH="1">
            <a:off x="4911090" y="376682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28" idx="0"/>
          </p:cNvCxnSpPr>
          <p:nvPr/>
        </p:nvCxnSpPr>
        <p:spPr>
          <a:xfrm>
            <a:off x="5084445" y="377571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605" y="13341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if(n == 1 || n == 2)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1;                        //</a:t>
            </a:r>
            <a:r>
              <a:rPr lang="zh-CN" altLang="en-US" sz="1600" dirty="0">
                <a:solidFill>
                  <a:srgbClr val="080808"/>
                </a:solidFill>
                <a:uFillTx/>
                <a:latin typeface="Times New Roman" panose="02020603050405020304" pitchFamily="18" charset="0"/>
              </a:rPr>
              <a:t>递归出口</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else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fib(n-1) + fib(n-2);     //</a:t>
            </a:r>
            <a:r>
              <a:rPr lang="zh-CN" altLang="en-US" sz="1600" dirty="0">
                <a:solidFill>
                  <a:srgbClr val="080808"/>
                </a:solidFill>
                <a:uFillTx/>
                <a:latin typeface="Times New Roman" panose="02020603050405020304" pitchFamily="18" charset="0"/>
              </a:rPr>
              <a:t>递归调用</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
        <p:nvSpPr>
          <p:cNvPr id="4" name="文本框 3"/>
          <p:cNvSpPr txBox="1"/>
          <p:nvPr/>
        </p:nvSpPr>
        <p:spPr>
          <a:xfrm>
            <a:off x="323215" y="76454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算法实现</a:t>
            </a:r>
            <a:r>
              <a:rPr lang="zh-CN" altLang="en-US" sz="2400">
                <a:solidFill>
                  <a:schemeClr val="tx1"/>
                </a:solidFill>
                <a:uFillTx/>
                <a:latin typeface="Times New Roman" panose="02020603050405020304" pitchFamily="18" charset="0"/>
              </a:rPr>
              <a:t>如下：</a:t>
            </a:r>
            <a:endParaRPr lang="zh-CN" altLang="en-US" sz="2400">
              <a:solidFill>
                <a:schemeClr val="tx1"/>
              </a:solidFill>
              <a:uFillTx/>
              <a:latin typeface="Times New Roman" panose="02020603050405020304" pitchFamily="18" charset="0"/>
            </a:endParaRPr>
          </a:p>
        </p:txBody>
      </p:sp>
      <p:sp>
        <p:nvSpPr>
          <p:cNvPr id="6" name="文本框 5"/>
          <p:cNvSpPr txBox="1"/>
          <p:nvPr/>
        </p:nvSpPr>
        <p:spPr>
          <a:xfrm>
            <a:off x="323850" y="386080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暴力循环</a:t>
            </a:r>
            <a:r>
              <a:rPr lang="zh-CN" altLang="en-US" sz="2400">
                <a:solidFill>
                  <a:schemeClr val="tx1"/>
                </a:solidFill>
                <a:uFillTx/>
                <a:latin typeface="Times New Roman" panose="02020603050405020304" pitchFamily="18" charset="0"/>
              </a:rPr>
              <a:t>解法：</a:t>
            </a:r>
            <a:endParaRPr lang="zh-CN" altLang="en-US" sz="2400">
              <a:solidFill>
                <a:schemeClr val="tx1"/>
              </a:solidFill>
              <a:uFillTx/>
              <a:latin typeface="Times New Roman" panose="02020603050405020304" pitchFamily="18" charset="0"/>
            </a:endParaRPr>
          </a:p>
        </p:txBody>
      </p:sp>
      <p:sp>
        <p:nvSpPr>
          <p:cNvPr id="7" name="Text Box 4"/>
          <p:cNvSpPr txBox="1">
            <a:spLocks noChangeArrowheads="1"/>
          </p:cNvSpPr>
          <p:nvPr/>
        </p:nvSpPr>
        <p:spPr bwMode="auto">
          <a:xfrm>
            <a:off x="4067810" y="3716655"/>
            <a:ext cx="431292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int a=0,b=1;</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for(int i=1;i&lt;n;i++)</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int temp =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b = a+b;</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a=temp;</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915920" y="316611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算法实现如下：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 (int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 &lt; 0)      //n &lt; 0</a:t>
            </a:r>
            <a:r>
              <a:rPr lang="zh-CN" altLang="en-US" sz="2400" dirty="0">
                <a:solidFill>
                  <a:srgbClr val="080808"/>
                </a:solidFill>
                <a:uFillTx/>
                <a:latin typeface="Times New Roman" panose="02020603050405020304" pitchFamily="18" charset="0"/>
              </a:rPr>
              <a:t>时阶乘无定义</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r>
              <a:rPr lang="en-US" altLang="zh-CN" sz="2400" dirty="0" err="1">
                <a:solidFill>
                  <a:srgbClr val="080808"/>
                </a:solidFill>
                <a:uFillTx/>
                <a:latin typeface="Times New Roman" panose="02020603050405020304" pitchFamily="18" charset="0"/>
              </a:rPr>
              <a:t>printf</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参数错！”</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 (n == 0)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n* factorial (n - 1); //</a:t>
            </a:r>
            <a:r>
              <a:rPr lang="zh-CN" altLang="en-US" sz="2400" dirty="0">
                <a:solidFill>
                  <a:srgbClr val="080808"/>
                </a:solidFill>
                <a:uFillTx/>
                <a:latin typeface="Times New Roman" panose="02020603050405020304" pitchFamily="18" charset="0"/>
              </a:rPr>
              <a:t>递归调用</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暴力实现如下：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if(n&lt;=0)  //</a:t>
            </a:r>
            <a:r>
              <a:rPr lang="zh-CN" altLang="en-US" sz="2400" dirty="0">
                <a:solidFill>
                  <a:srgbClr val="080808"/>
                </a:solidFill>
                <a:uFillTx/>
                <a:latin typeface="Times New Roman" panose="02020603050405020304" pitchFamily="18" charset="0"/>
              </a:rPr>
              <a:t>小于零没有斐波那契数</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int mul=1;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for(int i=1;i&lt;=n;i++)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mul = mul*i;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mul;</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7745730"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汉罗塔问题：三个塔座</a:t>
            </a:r>
            <a:r>
              <a:rPr lang="en-US" altLang="zh-CN" sz="1800" dirty="0">
                <a:solidFill>
                  <a:srgbClr val="080808"/>
                </a:solidFill>
                <a:uFillTx/>
                <a:latin typeface="Times New Roman" panose="02020603050405020304" pitchFamily="18" charset="0"/>
                <a:sym typeface="+mn-ea"/>
              </a:rPr>
              <a:t>A,B,C,</a:t>
            </a:r>
            <a:r>
              <a:rPr lang="zh-CN" altLang="en-US" sz="1800" dirty="0">
                <a:solidFill>
                  <a:srgbClr val="080808"/>
                </a:solidFill>
                <a:uFillTx/>
                <a:latin typeface="Times New Roman" panose="02020603050405020304" pitchFamily="18" charset="0"/>
                <a:sym typeface="+mn-ea"/>
              </a:rPr>
              <a:t>开始时，塔座</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上有</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个盘子，要遵循一下三个原则将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座的</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467995" y="2096135"/>
            <a:ext cx="6892925" cy="955675"/>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：每次移动</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个盘子</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2</a:t>
            </a:r>
            <a:r>
              <a:rPr lang="zh-CN" altLang="en-US" sz="1800" dirty="0">
                <a:solidFill>
                  <a:srgbClr val="080808"/>
                </a:solidFill>
                <a:uFillTx/>
                <a:latin typeface="Times New Roman" panose="02020603050405020304" pitchFamily="18" charset="0"/>
                <a:sym typeface="+mn-ea"/>
              </a:rPr>
              <a:t>：任何时刻都不允许将大盘子压在小盘子上</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3</a:t>
            </a:r>
            <a:r>
              <a:rPr lang="zh-CN" altLang="en-US" sz="1800" dirty="0">
                <a:solidFill>
                  <a:srgbClr val="080808"/>
                </a:solidFill>
                <a:uFillTx/>
                <a:latin typeface="Times New Roman" panose="02020603050405020304" pitchFamily="18" charset="0"/>
                <a:sym typeface="+mn-ea"/>
              </a:rPr>
              <a:t>：可以将盘子移至</a:t>
            </a:r>
            <a:r>
              <a:rPr lang="en-US" altLang="zh-CN" sz="1800" dirty="0">
                <a:solidFill>
                  <a:srgbClr val="080808"/>
                </a:solidFill>
                <a:uFillTx/>
                <a:latin typeface="Times New Roman" panose="02020603050405020304" pitchFamily="18" charset="0"/>
                <a:sym typeface="+mn-ea"/>
              </a:rPr>
              <a:t>A,B</a:t>
            </a:r>
            <a:r>
              <a:rPr lang="zh-CN" altLang="en-US" sz="1800" dirty="0">
                <a:solidFill>
                  <a:srgbClr val="080808"/>
                </a:solidFill>
                <a:uFillTx/>
                <a:latin typeface="Times New Roman" panose="02020603050405020304" pitchFamily="18" charset="0"/>
                <a:sym typeface="+mn-ea"/>
              </a:rPr>
              <a:t>和</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中的任一塔座上</a:t>
            </a:r>
            <a:endParaRPr lang="zh-CN" altLang="en-US" sz="1800" dirty="0">
              <a:solidFill>
                <a:srgbClr val="080808"/>
              </a:solidFill>
              <a:uFillTx/>
              <a:latin typeface="Times New Roman" panose="02020603050405020304" pitchFamily="18" charset="0"/>
              <a:sym typeface="+mn-ea"/>
            </a:endParaRPr>
          </a:p>
        </p:txBody>
      </p:sp>
      <p:cxnSp>
        <p:nvCxnSpPr>
          <p:cNvPr id="4" name="直接连接符 3"/>
          <p:cNvCxnSpPr/>
          <p:nvPr/>
        </p:nvCxnSpPr>
        <p:spPr>
          <a:xfrm>
            <a:off x="1501140" y="490347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 name="直接连接符 4"/>
          <p:cNvCxnSpPr/>
          <p:nvPr/>
        </p:nvCxnSpPr>
        <p:spPr>
          <a:xfrm>
            <a:off x="2149475" y="382333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 name="矩形 9"/>
          <p:cNvSpPr/>
          <p:nvPr/>
        </p:nvSpPr>
        <p:spPr>
          <a:xfrm>
            <a:off x="1717040" y="461581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矩形 11"/>
          <p:cNvSpPr/>
          <p:nvPr/>
        </p:nvSpPr>
        <p:spPr>
          <a:xfrm>
            <a:off x="1834515" y="432752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矩形 12"/>
          <p:cNvSpPr/>
          <p:nvPr/>
        </p:nvSpPr>
        <p:spPr>
          <a:xfrm>
            <a:off x="1987550" y="405955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14" name="直接连接符 13"/>
          <p:cNvCxnSpPr/>
          <p:nvPr/>
        </p:nvCxnSpPr>
        <p:spPr>
          <a:xfrm>
            <a:off x="3757930" y="496443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5" name="直接连接符 14"/>
          <p:cNvCxnSpPr/>
          <p:nvPr/>
        </p:nvCxnSpPr>
        <p:spPr>
          <a:xfrm>
            <a:off x="4406265" y="388429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9" name="直接连接符 18"/>
          <p:cNvCxnSpPr/>
          <p:nvPr/>
        </p:nvCxnSpPr>
        <p:spPr>
          <a:xfrm>
            <a:off x="6181725" y="497586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直接连接符 19"/>
          <p:cNvCxnSpPr/>
          <p:nvPr/>
        </p:nvCxnSpPr>
        <p:spPr>
          <a:xfrm>
            <a:off x="6830060" y="389572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4" name="文本框 23"/>
          <p:cNvSpPr txBox="1"/>
          <p:nvPr/>
        </p:nvSpPr>
        <p:spPr>
          <a:xfrm>
            <a:off x="1501140" y="504761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A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B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C</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5" name="文本框 24"/>
          <p:cNvSpPr txBox="1"/>
          <p:nvPr/>
        </p:nvSpPr>
        <p:spPr>
          <a:xfrm>
            <a:off x="539750" y="298513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例如：将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座上的三个盘子，移动到塔座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6" name="矩形 25"/>
          <p:cNvSpPr/>
          <p:nvPr/>
        </p:nvSpPr>
        <p:spPr>
          <a:xfrm>
            <a:off x="4227195" y="4695190"/>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矩形 26"/>
          <p:cNvSpPr/>
          <p:nvPr/>
        </p:nvSpPr>
        <p:spPr>
          <a:xfrm>
            <a:off x="6496050" y="4699000"/>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6640830" y="442404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矩形 28"/>
          <p:cNvSpPr/>
          <p:nvPr/>
        </p:nvSpPr>
        <p:spPr>
          <a:xfrm>
            <a:off x="3973830" y="467677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1986280" y="464629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矩形 30"/>
          <p:cNvSpPr/>
          <p:nvPr/>
        </p:nvSpPr>
        <p:spPr>
          <a:xfrm>
            <a:off x="4109085" y="438848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矩形 31"/>
          <p:cNvSpPr/>
          <p:nvPr/>
        </p:nvSpPr>
        <p:spPr>
          <a:xfrm>
            <a:off x="4227195" y="410781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2" nodeType="click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1+ppt_h/2"/>
                                          </p:val>
                                        </p:tav>
                                      </p:tavLst>
                                    </p:anim>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2"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2" nodeType="clickEffect">
                                  <p:stCondLst>
                                    <p:cond delay="0"/>
                                  </p:stCondLst>
                                  <p:childTnLst>
                                    <p:anim calcmode="lin" valueType="num">
                                      <p:cBhvr additive="base">
                                        <p:cTn id="54" dur="500"/>
                                        <p:tgtEl>
                                          <p:spTgt spid="28"/>
                                        </p:tgtEl>
                                        <p:attrNameLst>
                                          <p:attrName>ppt_x</p:attrName>
                                        </p:attrNameLst>
                                      </p:cBhvr>
                                      <p:tavLst>
                                        <p:tav tm="0">
                                          <p:val>
                                            <p:strVal val="ppt_x"/>
                                          </p:val>
                                        </p:tav>
                                        <p:tav tm="100000">
                                          <p:val>
                                            <p:strVal val="ppt_x"/>
                                          </p:val>
                                        </p:tav>
                                      </p:tavLst>
                                    </p:anim>
                                    <p:anim calcmode="lin" valueType="num">
                                      <p:cBhvr additive="base">
                                        <p:cTn id="55" dur="500"/>
                                        <p:tgtEl>
                                          <p:spTgt spid="28"/>
                                        </p:tgtEl>
                                        <p:attrNameLst>
                                          <p:attrName>ppt_y</p:attrName>
                                        </p:attrNameLst>
                                      </p:cBhvr>
                                      <p:tavLst>
                                        <p:tav tm="0">
                                          <p:val>
                                            <p:strVal val="ppt_y"/>
                                          </p:val>
                                        </p:tav>
                                        <p:tav tm="100000">
                                          <p:val>
                                            <p:strVal val="1+ppt_h/2"/>
                                          </p:val>
                                        </p:tav>
                                      </p:tavLst>
                                    </p:anim>
                                    <p:set>
                                      <p:cBhvr>
                                        <p:cTn id="56" dur="1" fill="hold">
                                          <p:stCondLst>
                                            <p:cond delay="499"/>
                                          </p:stCondLst>
                                        </p:cTn>
                                        <p:tgtEl>
                                          <p:spTgt spid="2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27"/>
                                        </p:tgtEl>
                                        <p:attrNameLst>
                                          <p:attrName>ppt_x</p:attrName>
                                        </p:attrNameLst>
                                      </p:cBhvr>
                                      <p:tavLst>
                                        <p:tav tm="0">
                                          <p:val>
                                            <p:strVal val="ppt_x"/>
                                          </p:val>
                                        </p:tav>
                                        <p:tav tm="100000">
                                          <p:val>
                                            <p:strVal val="ppt_x"/>
                                          </p:val>
                                        </p:tav>
                                      </p:tavLst>
                                    </p:anim>
                                    <p:anim calcmode="lin" valueType="num">
                                      <p:cBhvr additive="base">
                                        <p:cTn id="67" dur="500"/>
                                        <p:tgtEl>
                                          <p:spTgt spid="27"/>
                                        </p:tgtEl>
                                        <p:attrNameLst>
                                          <p:attrName>ppt_y</p:attrName>
                                        </p:attrNameLst>
                                      </p:cBhvr>
                                      <p:tavLst>
                                        <p:tav tm="0">
                                          <p:val>
                                            <p:strVal val="ppt_y"/>
                                          </p:val>
                                        </p:tav>
                                        <p:tav tm="100000">
                                          <p:val>
                                            <p:strVal val="1+ppt_h/2"/>
                                          </p:val>
                                        </p:tav>
                                      </p:tavLst>
                                    </p:anim>
                                    <p:set>
                                      <p:cBhvr>
                                        <p:cTn id="68" dur="1" fill="hold">
                                          <p:stCondLst>
                                            <p:cond delay="499"/>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2" nodeType="clickEffect">
                                  <p:stCondLst>
                                    <p:cond delay="0"/>
                                  </p:stCondLst>
                                  <p:childTnLst>
                                    <p:anim calcmode="lin" valueType="num">
                                      <p:cBhvr additive="base">
                                        <p:cTn id="78" dur="500"/>
                                        <p:tgtEl>
                                          <p:spTgt spid="30"/>
                                        </p:tgtEl>
                                        <p:attrNameLst>
                                          <p:attrName>ppt_x</p:attrName>
                                        </p:attrNameLst>
                                      </p:cBhvr>
                                      <p:tavLst>
                                        <p:tav tm="0">
                                          <p:val>
                                            <p:strVal val="ppt_x"/>
                                          </p:val>
                                        </p:tav>
                                        <p:tav tm="100000">
                                          <p:val>
                                            <p:strVal val="ppt_x"/>
                                          </p:val>
                                        </p:tav>
                                      </p:tavLst>
                                    </p:anim>
                                    <p:anim calcmode="lin" valueType="num">
                                      <p:cBhvr additive="base">
                                        <p:cTn id="79" dur="500"/>
                                        <p:tgtEl>
                                          <p:spTgt spid="30"/>
                                        </p:tgtEl>
                                        <p:attrNameLst>
                                          <p:attrName>ppt_y</p:attrName>
                                        </p:attrNameLst>
                                      </p:cBhvr>
                                      <p:tavLst>
                                        <p:tav tm="0">
                                          <p:val>
                                            <p:strVal val="ppt_y"/>
                                          </p:val>
                                        </p:tav>
                                        <p:tav tm="100000">
                                          <p:val>
                                            <p:strVal val="1+ppt_h/2"/>
                                          </p:val>
                                        </p:tav>
                                      </p:tavLst>
                                    </p:anim>
                                    <p:set>
                                      <p:cBhvr>
                                        <p:cTn id="80" dur="1" fill="hold">
                                          <p:stCondLst>
                                            <p:cond delay="499"/>
                                          </p:stCondLst>
                                        </p:cTn>
                                        <p:tgtEl>
                                          <p:spTgt spid="3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26" grpId="0" bldLvl="0" animBg="1"/>
      <p:bldP spid="26" grpId="1" animBg="1"/>
      <p:bldP spid="12" grpId="0" bldLvl="0" animBg="1"/>
      <p:bldP spid="27" grpId="0" bldLvl="0" animBg="1"/>
      <p:bldP spid="26" grpId="2" bldLvl="0" animBg="1"/>
      <p:bldP spid="28" grpId="0" bldLvl="0" animBg="1"/>
      <p:bldP spid="28" grpId="1" animBg="1"/>
      <p:bldP spid="10" grpId="0" bldLvl="0" animBg="1"/>
      <p:bldP spid="10" grpId="1" animBg="1"/>
      <p:bldP spid="29" grpId="1" animBg="1"/>
      <p:bldP spid="29" grpId="2" bldLvl="0" animBg="1"/>
      <p:bldP spid="28" grpId="2" bldLvl="0" animBg="1"/>
      <p:bldP spid="30" grpId="0" bldLvl="0" animBg="1"/>
      <p:bldP spid="30" grpId="1" animBg="1"/>
      <p:bldP spid="27" grpId="1" bldLvl="0" animBg="1"/>
      <p:bldP spid="31" grpId="0" bldLvl="0" animBg="1"/>
      <p:bldP spid="30" grpId="2" bldLvl="0" animBg="1"/>
      <p:bldP spid="32" grpId="0" bldLvl="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8275955" cy="80645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汉罗塔问题解析：定义一些操作</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如</a:t>
            </a:r>
            <a:r>
              <a:rPr lang="en-US" altLang="zh-CN" sz="1800" dirty="0">
                <a:solidFill>
                  <a:srgbClr val="080808"/>
                </a:solidFill>
                <a:uFillTx/>
                <a:latin typeface="Times New Roman" panose="02020603050405020304" pitchFamily="18" charset="0"/>
                <a:sym typeface="+mn-ea"/>
              </a:rPr>
              <a:t>H(n,a,b,c)</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可以借助</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move(n,a,b)</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332740" y="506666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10" name="左大括号 9"/>
          <p:cNvSpPr/>
          <p:nvPr/>
        </p:nvSpPr>
        <p:spPr>
          <a:xfrm>
            <a:off x="5976620" y="1988820"/>
            <a:ext cx="324485" cy="115506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左大括号 11"/>
          <p:cNvSpPr/>
          <p:nvPr/>
        </p:nvSpPr>
        <p:spPr>
          <a:xfrm>
            <a:off x="4465320" y="25647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372225" y="184467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H(1,a,b,c)</a:t>
            </a:r>
            <a:endParaRPr lang="en-US" altLang="zh-CN" sz="1800" dirty="0">
              <a:solidFill>
                <a:srgbClr val="080808"/>
              </a:solidFill>
              <a:uFillTx/>
              <a:latin typeface="Times New Roman" panose="02020603050405020304" pitchFamily="18" charset="0"/>
              <a:sym typeface="+mn-ea"/>
            </a:endParaRPr>
          </a:p>
        </p:txBody>
      </p:sp>
      <p:sp>
        <p:nvSpPr>
          <p:cNvPr id="14" name="文本框 13"/>
          <p:cNvSpPr txBox="1"/>
          <p:nvPr/>
        </p:nvSpPr>
        <p:spPr>
          <a:xfrm>
            <a:off x="6372225" y="2348865"/>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move(2,a,</a:t>
            </a:r>
            <a:r>
              <a:rPr lang="en-US" altLang="zh-CN" sz="1800" dirty="0">
                <a:solidFill>
                  <a:srgbClr val="080808"/>
                </a:solidFill>
                <a:uFillTx/>
                <a:latin typeface="Times New Roman" panose="02020603050405020304" pitchFamily="18" charset="0"/>
                <a:sym typeface="+mn-ea"/>
              </a:rPr>
              <a:t>c)</a:t>
            </a:r>
            <a:endParaRPr lang="en-US" altLang="zh-CN" sz="1800" dirty="0">
              <a:solidFill>
                <a:srgbClr val="080808"/>
              </a:solidFill>
              <a:uFillTx/>
              <a:latin typeface="Times New Roman" panose="02020603050405020304" pitchFamily="18" charset="0"/>
              <a:sym typeface="+mn-ea"/>
            </a:endParaRPr>
          </a:p>
        </p:txBody>
      </p:sp>
      <p:sp>
        <p:nvSpPr>
          <p:cNvPr id="16" name="文本框 15"/>
          <p:cNvSpPr txBox="1"/>
          <p:nvPr/>
        </p:nvSpPr>
        <p:spPr>
          <a:xfrm>
            <a:off x="6412865" y="292481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H(1,b,</a:t>
            </a:r>
            <a:r>
              <a:rPr lang="en-US" altLang="zh-CN" sz="1800" dirty="0">
                <a:solidFill>
                  <a:srgbClr val="080808"/>
                </a:solidFill>
                <a:uFillTx/>
                <a:latin typeface="Times New Roman" panose="02020603050405020304" pitchFamily="18" charset="0"/>
                <a:sym typeface="+mn-ea"/>
              </a:rPr>
              <a:t>c,a)</a:t>
            </a:r>
            <a:endParaRPr lang="en-US" altLang="zh-CN" sz="1800" dirty="0">
              <a:solidFill>
                <a:srgbClr val="080808"/>
              </a:solidFill>
              <a:uFillTx/>
              <a:latin typeface="Times New Roman" panose="02020603050405020304" pitchFamily="18" charset="0"/>
              <a:sym typeface="+mn-ea"/>
            </a:endParaRPr>
          </a:p>
        </p:txBody>
      </p:sp>
      <p:sp>
        <p:nvSpPr>
          <p:cNvPr id="17" name="文本框 16"/>
          <p:cNvSpPr txBox="1"/>
          <p:nvPr/>
        </p:nvSpPr>
        <p:spPr>
          <a:xfrm>
            <a:off x="4903470" y="23755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H(2,a,c,b)</a:t>
            </a:r>
            <a:endParaRPr lang="en-US" altLang="zh-CN" sz="1800" dirty="0">
              <a:solidFill>
                <a:srgbClr val="080808"/>
              </a:solidFill>
              <a:uFillTx/>
              <a:latin typeface="Times New Roman" panose="02020603050405020304" pitchFamily="18" charset="0"/>
              <a:sym typeface="+mn-ea"/>
            </a:endParaRPr>
          </a:p>
        </p:txBody>
      </p:sp>
      <p:sp>
        <p:nvSpPr>
          <p:cNvPr id="18" name="文本框 17"/>
          <p:cNvSpPr txBox="1"/>
          <p:nvPr/>
        </p:nvSpPr>
        <p:spPr>
          <a:xfrm>
            <a:off x="497014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H(2,c,b,a)</a:t>
            </a:r>
            <a:endParaRPr lang="en-US" altLang="zh-CN" sz="1800" dirty="0">
              <a:solidFill>
                <a:srgbClr val="080808"/>
              </a:solidFill>
              <a:uFillTx/>
              <a:latin typeface="Times New Roman" panose="02020603050405020304" pitchFamily="18" charset="0"/>
              <a:sym typeface="+mn-ea"/>
            </a:endParaRPr>
          </a:p>
        </p:txBody>
      </p:sp>
      <p:sp>
        <p:nvSpPr>
          <p:cNvPr id="19" name="文本框 18"/>
          <p:cNvSpPr txBox="1"/>
          <p:nvPr/>
        </p:nvSpPr>
        <p:spPr>
          <a:xfrm>
            <a:off x="4862830" y="321310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move(3,a,b</a:t>
            </a:r>
            <a:r>
              <a:rPr lang="en-US" altLang="zh-CN" sz="1800" dirty="0">
                <a:solidFill>
                  <a:srgbClr val="080808"/>
                </a:solidFill>
                <a:uFillTx/>
                <a:latin typeface="Times New Roman" panose="02020603050405020304" pitchFamily="18" charset="0"/>
                <a:sym typeface="+mn-ea"/>
              </a:rPr>
              <a:t>)</a:t>
            </a:r>
            <a:endParaRPr lang="en-US" altLang="zh-CN" sz="1800" dirty="0">
              <a:solidFill>
                <a:srgbClr val="080808"/>
              </a:solidFill>
              <a:uFillTx/>
              <a:latin typeface="Times New Roman" panose="02020603050405020304" pitchFamily="18" charset="0"/>
              <a:sym typeface="+mn-ea"/>
            </a:endParaRPr>
          </a:p>
        </p:txBody>
      </p:sp>
      <p:sp>
        <p:nvSpPr>
          <p:cNvPr id="20" name="左大括号 19"/>
          <p:cNvSpPr/>
          <p:nvPr/>
        </p:nvSpPr>
        <p:spPr>
          <a:xfrm>
            <a:off x="2898140" y="342900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3371850" y="321310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H(3,a,b,c)</a:t>
            </a:r>
            <a:endParaRPr lang="en-US" altLang="zh-CN" sz="1800" dirty="0">
              <a:solidFill>
                <a:srgbClr val="080808"/>
              </a:solidFill>
              <a:uFillTx/>
              <a:latin typeface="Times New Roman" panose="02020603050405020304" pitchFamily="18" charset="0"/>
              <a:sym typeface="+mn-ea"/>
            </a:endParaRPr>
          </a:p>
        </p:txBody>
      </p:sp>
      <p:sp>
        <p:nvSpPr>
          <p:cNvPr id="22" name="文本框 21"/>
          <p:cNvSpPr txBox="1"/>
          <p:nvPr/>
        </p:nvSpPr>
        <p:spPr>
          <a:xfrm>
            <a:off x="3275965" y="414909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move(4,a,c)</a:t>
            </a:r>
            <a:endParaRPr lang="en-US" altLang="zh-CN" sz="1800" dirty="0">
              <a:solidFill>
                <a:srgbClr val="080808"/>
              </a:solidFill>
              <a:uFillTx/>
              <a:latin typeface="Times New Roman" panose="02020603050405020304" pitchFamily="18" charset="0"/>
              <a:sym typeface="+mn-ea"/>
            </a:endParaRPr>
          </a:p>
        </p:txBody>
      </p:sp>
      <p:sp>
        <p:nvSpPr>
          <p:cNvPr id="23" name="文本框 22"/>
          <p:cNvSpPr txBox="1"/>
          <p:nvPr/>
        </p:nvSpPr>
        <p:spPr>
          <a:xfrm>
            <a:off x="3385185" y="4966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H(3,b,c,a)</a:t>
            </a:r>
            <a:endParaRPr lang="en-US" altLang="zh-CN" sz="1800" dirty="0">
              <a:solidFill>
                <a:srgbClr val="080808"/>
              </a:solidFill>
              <a:uFillTx/>
              <a:latin typeface="Times New Roman" panose="02020603050405020304" pitchFamily="18" charset="0"/>
              <a:sym typeface="+mn-ea"/>
            </a:endParaRPr>
          </a:p>
        </p:txBody>
      </p:sp>
      <p:sp>
        <p:nvSpPr>
          <p:cNvPr id="24" name="文本框 23"/>
          <p:cNvSpPr txBox="1"/>
          <p:nvPr/>
        </p:nvSpPr>
        <p:spPr>
          <a:xfrm>
            <a:off x="151828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H(4,a,c,b)</a:t>
            </a:r>
            <a:endParaRPr lang="en-US" altLang="zh-CN" sz="1800" dirty="0">
              <a:solidFill>
                <a:srgbClr val="080808"/>
              </a:solidFill>
              <a:uFillTx/>
              <a:latin typeface="Times New Roman" panose="02020603050405020304" pitchFamily="18" charset="0"/>
              <a:sym typeface="+mn-ea"/>
            </a:endParaRPr>
          </a:p>
        </p:txBody>
      </p:sp>
      <p:sp>
        <p:nvSpPr>
          <p:cNvPr id="25" name="圆角右箭头 24"/>
          <p:cNvSpPr/>
          <p:nvPr/>
        </p:nvSpPr>
        <p:spPr>
          <a:xfrm rot="2700000">
            <a:off x="6912610" y="183324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圆角右箭头 25"/>
          <p:cNvSpPr/>
          <p:nvPr/>
        </p:nvSpPr>
        <p:spPr>
          <a:xfrm rot="2700000">
            <a:off x="6985635" y="29197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圆角右箭头 26"/>
          <p:cNvSpPr/>
          <p:nvPr/>
        </p:nvSpPr>
        <p:spPr>
          <a:xfrm rot="2700000">
            <a:off x="5461000" y="237299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圆角右箭头 27"/>
          <p:cNvSpPr/>
          <p:nvPr/>
        </p:nvSpPr>
        <p:spPr>
          <a:xfrm rot="2700000">
            <a:off x="5532755" y="40500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圆角右箭头 28"/>
          <p:cNvSpPr/>
          <p:nvPr/>
        </p:nvSpPr>
        <p:spPr>
          <a:xfrm rot="2700000">
            <a:off x="3954145" y="318008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圆角右箭头 29"/>
          <p:cNvSpPr/>
          <p:nvPr/>
        </p:nvSpPr>
        <p:spPr>
          <a:xfrm rot="2700000">
            <a:off x="3954145" y="490220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左大括号 30"/>
          <p:cNvSpPr/>
          <p:nvPr/>
        </p:nvSpPr>
        <p:spPr>
          <a:xfrm>
            <a:off x="1115695" y="4256405"/>
            <a:ext cx="428625" cy="22256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6234430" y="396938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3" name="文本框 32"/>
          <p:cNvSpPr txBox="1"/>
          <p:nvPr/>
        </p:nvSpPr>
        <p:spPr>
          <a:xfrm>
            <a:off x="4640580" y="484822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4" name="文本框 33"/>
          <p:cNvSpPr txBox="1"/>
          <p:nvPr/>
        </p:nvSpPr>
        <p:spPr>
          <a:xfrm>
            <a:off x="1764030" y="616521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5" name="圆角右箭头 34"/>
          <p:cNvSpPr/>
          <p:nvPr/>
        </p:nvSpPr>
        <p:spPr>
          <a:xfrm rot="2700000">
            <a:off x="2086610" y="408305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79070" y="2430145"/>
            <a:ext cx="1871345" cy="368300"/>
          </a:xfrm>
          <a:prstGeom prst="rect">
            <a:avLst/>
          </a:prstGeom>
          <a:noFill/>
        </p:spPr>
        <p:txBody>
          <a:bodyPr wrap="square" rtlCol="0">
            <a:spAutoFit/>
          </a:bodyPr>
          <a:p>
            <a:r>
              <a:rPr lang="en-US" altLang="zh-CN" sz="1800">
                <a:latin typeface="Times New Roman" panose="02020603050405020304" pitchFamily="18" charset="0"/>
                <a:cs typeface="Times New Roman" panose="02020603050405020304" pitchFamily="18" charset="0"/>
              </a:rPr>
              <a:t>Hanoi(n,a,b,c) =</a:t>
            </a:r>
            <a:endParaRPr lang="en-US" altLang="zh-CN" sz="18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177292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1628775"/>
            <a:ext cx="3811905" cy="213360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到</a:t>
            </a:r>
            <a:r>
              <a:rPr lang="en-US" altLang="zh-CN" sz="1800">
                <a:latin typeface="Times New Roman" panose="02020603050405020304" pitchFamily="18" charset="0"/>
                <a:cs typeface="Times New Roman" panose="02020603050405020304" pitchFamily="18" charset="0"/>
              </a:rPr>
              <a:t>b</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r>
              <a:rPr lang="zh-CN" altLang="en-US" sz="1800">
                <a:latin typeface="Times New Roman" panose="02020603050405020304" pitchFamily="18" charset="0"/>
                <a:cs typeface="Times New Roman" panose="02020603050405020304" pitchFamily="18" charset="0"/>
              </a:rPr>
              <a:t>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盘子转移到</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盘，将最后一个盘子从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然后再将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 b</a:t>
            </a:r>
            <a:r>
              <a:rPr lang="zh-CN" altLang="en-US" sz="1800">
                <a:latin typeface="Times New Roman" panose="02020603050405020304" pitchFamily="18" charset="0"/>
                <a:cs typeface="Times New Roman" panose="02020603050405020304" pitchFamily="18" charset="0"/>
              </a:rPr>
              <a:t>盘</a:t>
            </a:r>
            <a:endParaRPr lang="zh-CN" altLang="en-US" sz="1800">
              <a:latin typeface="Times New Roman" panose="02020603050405020304" pitchFamily="18" charset="0"/>
              <a:cs typeface="Times New Roman" panose="02020603050405020304" pitchFamily="18" charset="0"/>
            </a:endParaRPr>
          </a:p>
        </p:txBody>
      </p:sp>
      <p:sp>
        <p:nvSpPr>
          <p:cNvPr id="9" name="文本框 8"/>
          <p:cNvSpPr txBox="1"/>
          <p:nvPr/>
        </p:nvSpPr>
        <p:spPr>
          <a:xfrm>
            <a:off x="6361430" y="1628775"/>
            <a:ext cx="2571115" cy="2159635"/>
          </a:xfrm>
          <a:prstGeom prst="rect">
            <a:avLst/>
          </a:prstGeom>
          <a:noFill/>
        </p:spPr>
        <p:txBody>
          <a:bodyPr wrap="square" rtlCol="0">
            <a:noAutofit/>
          </a:bodyPr>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n&gt;2</a:t>
            </a:r>
            <a:r>
              <a:rPr lang="zh-CN" altLang="en-US" sz="1800">
                <a:solidFill>
                  <a:schemeClr val="tx1"/>
                </a:solidFill>
                <a:uFillTx/>
                <a:latin typeface="Times New Roman" panose="02020603050405020304" pitchFamily="18" charset="0"/>
              </a:rPr>
              <a:t>时</a:t>
            </a:r>
            <a:endParaRPr lang="zh-CN" altLang="en-US" sz="1800">
              <a:solidFill>
                <a:schemeClr val="tx1"/>
              </a:solidFill>
              <a:uFillTx/>
              <a:latin typeface="Times New Roman" panose="02020603050405020304" pitchFamily="18" charset="0"/>
            </a:endParaRPr>
          </a:p>
        </p:txBody>
      </p:sp>
      <p:sp>
        <p:nvSpPr>
          <p:cNvPr id="3" name="文本框 2"/>
          <p:cNvSpPr txBox="1"/>
          <p:nvPr/>
        </p:nvSpPr>
        <p:spPr>
          <a:xfrm>
            <a:off x="4271010" y="3860482"/>
            <a:ext cx="5080000" cy="583565"/>
          </a:xfrm>
          <a:prstGeom prst="rect">
            <a:avLst/>
          </a:prstGeom>
        </p:spPr>
        <p:txBody>
          <a:bodyPr>
            <a:spAutoFit/>
          </a:bodyPr>
          <a:p>
            <a:r>
              <a:rPr lang="en-US" altLang="zh-CN" sz="1600">
                <a:solidFill>
                  <a:srgbClr val="0033B3"/>
                </a:solidFill>
                <a:latin typeface="Times New Roman" panose="02020603050405020304" pitchFamily="18" charset="0"/>
              </a:rPr>
              <a:t>def </a:t>
            </a:r>
            <a:r>
              <a:rPr lang="en-US" altLang="zh-CN" sz="1600">
                <a:solidFill>
                  <a:srgbClr val="00627A"/>
                </a:solidFill>
                <a:latin typeface="Times New Roman" panose="02020603050405020304" pitchFamily="18" charset="0"/>
              </a:rPr>
              <a:t>move(</a:t>
            </a:r>
            <a:r>
              <a:rPr lang="en-US" altLang="zh-CN" sz="1600">
                <a:solidFill>
                  <a:srgbClr val="000000"/>
                </a:solidFill>
                <a:latin typeface="Times New Roman" panose="02020603050405020304" pitchFamily="18" charset="0"/>
              </a:rPr>
              <a:t>n,a,b,</a:t>
            </a:r>
            <a:r>
              <a:rPr lang="en-US" altLang="zh-CN" sz="1600">
                <a:solidFill>
                  <a:srgbClr val="808080"/>
                </a:solidFill>
                <a:latin typeface="Times New Roman" panose="02020603050405020304" pitchFamily="18" charset="0"/>
              </a:rPr>
              <a:t>c)</a:t>
            </a:r>
            <a:endParaRPr lang="en-US" altLang="zh-CN" sz="1600">
              <a:solidFill>
                <a:srgbClr val="808080"/>
              </a:solidFill>
              <a:latin typeface="Times New Roman" panose="02020603050405020304" pitchFamily="18" charset="0"/>
            </a:endParaRPr>
          </a:p>
          <a:p>
            <a:r>
              <a:rPr lang="en-US" altLang="zh-CN" sz="1600">
                <a:solidFill>
                  <a:srgbClr val="000080"/>
                </a:solidFill>
                <a:latin typeface="Times New Roman" panose="02020603050405020304" pitchFamily="18" charset="0"/>
              </a:rPr>
              <a:t>    print(</a:t>
            </a:r>
            <a:r>
              <a:rPr lang="en-US" altLang="zh-CN" sz="1600">
                <a:solidFill>
                  <a:srgbClr val="067D17"/>
                </a:solidFill>
                <a:latin typeface="Times New Roman" panose="02020603050405020304" pitchFamily="18" charset="0"/>
              </a:rPr>
              <a:t>f"Move plate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n</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th from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a</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to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b</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a:t>
            </a:r>
            <a:endParaRPr lang="en-US" altLang="zh-CN" sz="1600">
              <a:solidFill>
                <a:srgbClr val="067D17"/>
              </a:solidFill>
              <a:latin typeface="Times New Roman" panose="02020603050405020304" pitchFamily="18" charset="0"/>
            </a:endParaRPr>
          </a:p>
        </p:txBody>
      </p:sp>
      <p:sp>
        <p:nvSpPr>
          <p:cNvPr id="4" name="文本框 3"/>
          <p:cNvSpPr txBox="1"/>
          <p:nvPr/>
        </p:nvSpPr>
        <p:spPr>
          <a:xfrm>
            <a:off x="4271010" y="4443730"/>
            <a:ext cx="5080000" cy="1109980"/>
          </a:xfrm>
          <a:prstGeom prst="rect">
            <a:avLst/>
          </a:prstGeom>
        </p:spPr>
        <p:txBody>
          <a:bodyPr>
            <a:noAutofit/>
          </a:bodyPr>
          <a:p>
            <a:r>
              <a:rPr lang="en-US" altLang="zh-CN" sz="1600">
                <a:solidFill>
                  <a:srgbClr val="0033B3"/>
                </a:solidFill>
                <a:latin typeface="Times New Roman" panose="02020603050405020304" pitchFamily="18" charset="0"/>
              </a:rPr>
              <a:t>def hanoi(n,a,b,c):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if n == 1:</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move(n,a,b,c)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1</a:t>
            </a:r>
            <a:endParaRPr lang="en-US" altLang="zh-CN" sz="1600">
              <a:solidFill>
                <a:srgbClr val="1750EB"/>
              </a:solidFill>
              <a:latin typeface="Times New Roman" panose="02020603050405020304" pitchFamily="18" charset="0"/>
            </a:endParaRPr>
          </a:p>
          <a:p>
            <a:endParaRPr lang="en-US" altLang="zh-CN" sz="1600">
              <a:solidFill>
                <a:srgbClr val="1750EB"/>
              </a:solidFill>
              <a:latin typeface="Times New Roman" panose="02020603050405020304" pitchFamily="18" charset="0"/>
            </a:endParaRPr>
          </a:p>
        </p:txBody>
      </p:sp>
      <p:sp>
        <p:nvSpPr>
          <p:cNvPr id="5" name="文本框 4"/>
          <p:cNvSpPr txBox="1"/>
          <p:nvPr/>
        </p:nvSpPr>
        <p:spPr>
          <a:xfrm>
            <a:off x="4271010" y="5432425"/>
            <a:ext cx="5080000" cy="1568450"/>
          </a:xfrm>
          <a:prstGeom prst="rect">
            <a:avLst/>
          </a:prstGeom>
        </p:spPr>
        <p:txBody>
          <a:bodyPr>
            <a:spAutoFit/>
          </a:bodyPr>
          <a:p>
            <a:r>
              <a:rPr lang="en-US" altLang="zh-CN" sz="1600">
                <a:solidFill>
                  <a:srgbClr val="0033B3"/>
                </a:solidFill>
                <a:uFillTx/>
                <a:latin typeface="Times New Roman" panose="02020603050405020304" pitchFamily="18" charset="0"/>
              </a:rPr>
              <a:t> else:</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p = hanoi(n-1,a,c,b)</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move(n,a,b,c)</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l = hanoi(n-1,c,b,a)</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return 1+p+l</a:t>
            </a:r>
            <a:endParaRPr lang="en-US" altLang="zh-CN" sz="1600">
              <a:solidFill>
                <a:srgbClr val="0033B3"/>
              </a:solidFill>
              <a:uFillTx/>
              <a:latin typeface="Times New Roman" panose="02020603050405020304" pitchFamily="18" charset="0"/>
            </a:endParaRPr>
          </a:p>
          <a:p>
            <a:endParaRPr lang="en-US" altLang="zh-CN" sz="1600">
              <a:solidFill>
                <a:srgbClr val="0033B3"/>
              </a:solidFill>
              <a:uFillTx/>
              <a:latin typeface="Times New Roman" panose="02020603050405020304" pitchFamily="18" charset="0"/>
            </a:endParaRPr>
          </a:p>
        </p:txBody>
      </p:sp>
      <p:sp>
        <p:nvSpPr>
          <p:cNvPr id="10" name="左大括号 9"/>
          <p:cNvSpPr/>
          <p:nvPr/>
        </p:nvSpPr>
        <p:spPr>
          <a:xfrm>
            <a:off x="3420110" y="3877945"/>
            <a:ext cx="370840" cy="5664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547495" y="3918585"/>
            <a:ext cx="1553845" cy="33845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操作</a:t>
            </a:r>
            <a:r>
              <a:rPr lang="zh-CN" altLang="en-US" sz="1800">
                <a:latin typeface="Times New Roman" panose="02020603050405020304" pitchFamily="18" charset="0"/>
                <a:cs typeface="Times New Roman" panose="02020603050405020304" pitchFamily="18" charset="0"/>
                <a:sym typeface="+mn-ea"/>
              </a:rPr>
              <a:t>函数</a:t>
            </a:r>
            <a:endParaRPr lang="zh-CN" altLang="en-US" sz="1800">
              <a:latin typeface="Times New Roman" panose="02020603050405020304" pitchFamily="18" charset="0"/>
              <a:cs typeface="Times New Roman" panose="02020603050405020304" pitchFamily="18" charset="0"/>
              <a:sym typeface="+mn-ea"/>
            </a:endParaRPr>
          </a:p>
        </p:txBody>
      </p:sp>
      <p:sp>
        <p:nvSpPr>
          <p:cNvPr id="14" name="左大括号 13"/>
          <p:cNvSpPr/>
          <p:nvPr/>
        </p:nvSpPr>
        <p:spPr>
          <a:xfrm>
            <a:off x="3420110" y="4612640"/>
            <a:ext cx="371475" cy="8585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547495" y="4797425"/>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解决基</a:t>
            </a:r>
            <a:r>
              <a:rPr lang="zh-CN" altLang="en-US" sz="1800">
                <a:latin typeface="Times New Roman" panose="02020603050405020304" pitchFamily="18" charset="0"/>
                <a:cs typeface="Times New Roman" panose="02020603050405020304" pitchFamily="18" charset="0"/>
                <a:sym typeface="+mn-ea"/>
              </a:rPr>
              <a:t>问题</a:t>
            </a:r>
            <a:endParaRPr lang="zh-CN" altLang="en-US" sz="1800">
              <a:latin typeface="Times New Roman" panose="02020603050405020304" pitchFamily="18" charset="0"/>
              <a:cs typeface="Times New Roman" panose="02020603050405020304" pitchFamily="18" charset="0"/>
              <a:sym typeface="+mn-ea"/>
            </a:endParaRPr>
          </a:p>
        </p:txBody>
      </p:sp>
      <p:sp>
        <p:nvSpPr>
          <p:cNvPr id="16" name="左大括号 15"/>
          <p:cNvSpPr/>
          <p:nvPr/>
        </p:nvSpPr>
        <p:spPr>
          <a:xfrm>
            <a:off x="3419475" y="5553710"/>
            <a:ext cx="372110" cy="10191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547495" y="5877560"/>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递进</a:t>
            </a:r>
            <a:r>
              <a:rPr lang="zh-CN" altLang="en-US" sz="1800">
                <a:latin typeface="Times New Roman" panose="02020603050405020304" pitchFamily="18" charset="0"/>
                <a:cs typeface="Times New Roman" panose="02020603050405020304" pitchFamily="18" charset="0"/>
                <a:sym typeface="+mn-ea"/>
              </a:rPr>
              <a:t>回归</a:t>
            </a:r>
            <a:endParaRPr lang="zh-CN" altLang="en-US" sz="18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3" grpId="0"/>
      <p:bldP spid="13" grpId="1"/>
      <p:bldP spid="10" grpId="1" animBg="1"/>
      <p:bldP spid="3" grpId="1"/>
      <p:bldP spid="15" grpId="0"/>
      <p:bldP spid="14" grpId="0" animBg="1"/>
      <p:bldP spid="4" grpId="0"/>
      <p:bldP spid="15" grpId="1"/>
      <p:bldP spid="14" grpId="1" animBg="1"/>
      <p:bldP spid="4" grpId="1"/>
      <p:bldP spid="17" grpId="0"/>
      <p:bldP spid="16" grpId="0" animBg="1"/>
      <p:bldP spid="5" grpId="0"/>
      <p:bldP spid="17" grpId="1"/>
      <p:bldP spid="16" grpId="1" animBg="1"/>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回想一下数学归纳法来类比一下</a:t>
            </a:r>
            <a:r>
              <a:rPr lang="zh-CN" altLang="en-US" sz="2400" dirty="0">
                <a:solidFill>
                  <a:srgbClr val="080808"/>
                </a:solidFill>
                <a:latin typeface="宋体" panose="02010600030101010101" pitchFamily="2" charset="-122"/>
                <a:sym typeface="+mn-ea"/>
              </a:rPr>
              <a:t>递归？</a:t>
            </a:r>
            <a:endParaRPr lang="zh-CN" altLang="en-US" sz="2400" dirty="0">
              <a:solidFill>
                <a:srgbClr val="080808"/>
              </a:solidFill>
              <a:latin typeface="宋体" panose="02010600030101010101" pitchFamily="2" charset="-122"/>
              <a:sym typeface="+mn-ea"/>
            </a:endParaRPr>
          </a:p>
        </p:txBody>
      </p:sp>
      <p:pic>
        <p:nvPicPr>
          <p:cNvPr id="4" name="图片 3" descr="depositphotos_1093798-stock-photo-domino-effect-isolated-on-white"/>
          <p:cNvPicPr>
            <a:picLocks noChangeAspect="1"/>
          </p:cNvPicPr>
          <p:nvPr/>
        </p:nvPicPr>
        <p:blipFill>
          <a:blip r:embed="rId1"/>
          <a:stretch>
            <a:fillRect/>
          </a:stretch>
        </p:blipFill>
        <p:spPr>
          <a:xfrm>
            <a:off x="2699385" y="2780665"/>
            <a:ext cx="3559175" cy="2343150"/>
          </a:xfrm>
          <a:prstGeom prst="rect">
            <a:avLst/>
          </a:prstGeom>
        </p:spPr>
      </p:pic>
      <p:sp>
        <p:nvSpPr>
          <p:cNvPr id="5" name="文本框 4"/>
          <p:cNvSpPr txBox="1"/>
          <p:nvPr/>
        </p:nvSpPr>
        <p:spPr>
          <a:xfrm>
            <a:off x="611505" y="4820920"/>
            <a:ext cx="8385810" cy="1758315"/>
          </a:xfrm>
          <a:prstGeom prst="rect">
            <a:avLst/>
          </a:prstGeom>
          <a:noFill/>
        </p:spPr>
        <p:txBody>
          <a:bodyPr wrap="square" rtlCol="0" anchor="t">
            <a:noAutofit/>
          </a:bodyPr>
          <a:p>
            <a:r>
              <a:rPr lang="zh-CN" altLang="en-US" sz="2000" dirty="0">
                <a:solidFill>
                  <a:srgbClr val="FF0000"/>
                </a:solidFill>
                <a:uFillTx/>
                <a:latin typeface="Times New Roman" panose="02020603050405020304" pitchFamily="18" charset="0"/>
                <a:sym typeface="+mn-ea"/>
              </a:rPr>
              <a:t>例如多米诺骨牌（想知道第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张骨牌的</a:t>
            </a:r>
            <a:r>
              <a:rPr lang="zh-CN" altLang="en-US" sz="2000" dirty="0">
                <a:solidFill>
                  <a:srgbClr val="FF0000"/>
                </a:solidFill>
                <a:uFillTx/>
                <a:latin typeface="Times New Roman" panose="02020603050405020304" pitchFamily="18" charset="0"/>
                <a:sym typeface="+mn-ea"/>
              </a:rPr>
              <a:t>情况）：</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1</a:t>
            </a:r>
            <a:r>
              <a:rPr lang="zh-CN" altLang="en-US" sz="2000" dirty="0">
                <a:solidFill>
                  <a:srgbClr val="FF0000"/>
                </a:solidFill>
                <a:uFillTx/>
                <a:latin typeface="Times New Roman" panose="02020603050405020304" pitchFamily="18" charset="0"/>
                <a:sym typeface="+mn-ea"/>
              </a:rPr>
              <a:t>）第一张骨牌一定能</a:t>
            </a:r>
            <a:r>
              <a:rPr lang="zh-CN" altLang="en-US" sz="2000" dirty="0">
                <a:solidFill>
                  <a:srgbClr val="FF0000"/>
                </a:solidFill>
                <a:uFillTx/>
                <a:latin typeface="Times New Roman" panose="02020603050405020304" pitchFamily="18" charset="0"/>
                <a:sym typeface="+mn-ea"/>
              </a:rPr>
              <a:t>倒下去。</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2</a:t>
            </a:r>
            <a:r>
              <a:rPr lang="zh-CN" altLang="en-US" sz="2000" dirty="0">
                <a:solidFill>
                  <a:srgbClr val="FF0000"/>
                </a:solidFill>
                <a:uFillTx/>
                <a:latin typeface="Times New Roman" panose="02020603050405020304" pitchFamily="18" charset="0"/>
                <a:sym typeface="+mn-ea"/>
              </a:rPr>
              <a:t>）然后证明：前一张骨牌能推到后一张</a:t>
            </a:r>
            <a:r>
              <a:rPr lang="zh-CN" altLang="en-US" sz="2000" dirty="0">
                <a:solidFill>
                  <a:srgbClr val="FF0000"/>
                </a:solidFill>
                <a:uFillTx/>
                <a:latin typeface="Times New Roman" panose="02020603050405020304" pitchFamily="18" charset="0"/>
                <a:sym typeface="+mn-ea"/>
              </a:rPr>
              <a:t>骨牌</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3</a:t>
            </a:r>
            <a:r>
              <a:rPr lang="zh-CN" altLang="en-US" sz="2000" dirty="0">
                <a:solidFill>
                  <a:srgbClr val="FF0000"/>
                </a:solidFill>
                <a:uFillTx/>
                <a:latin typeface="Times New Roman" panose="02020603050405020304" pitchFamily="18" charset="0"/>
                <a:sym typeface="+mn-ea"/>
              </a:rPr>
              <a:t>）第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张骨牌一定能倒下去</a:t>
            </a:r>
            <a:endParaRPr lang="zh-CN" altLang="en-US" sz="2000" dirty="0">
              <a:solidFill>
                <a:srgbClr val="FF0000"/>
              </a:solidFill>
              <a:uFillTx/>
              <a:latin typeface="Times New Roman" panose="02020603050405020304" pitchFamily="18" charset="0"/>
              <a:sym typeface="+mn-ea"/>
            </a:endParaRPr>
          </a:p>
          <a:p>
            <a:endParaRPr lang="zh-CN" altLang="en-US" sz="2000" dirty="0">
              <a:solidFill>
                <a:srgbClr val="FF0000"/>
              </a:solidFill>
              <a:uFillTx/>
              <a:latin typeface="Times New Roman" panose="02020603050405020304" pitchFamily="18" charset="0"/>
              <a:sym typeface="+mn-ea"/>
            </a:endParaRPr>
          </a:p>
        </p:txBody>
      </p:sp>
      <p:sp>
        <p:nvSpPr>
          <p:cNvPr id="3" name="文本框 2"/>
          <p:cNvSpPr txBox="1"/>
          <p:nvPr/>
        </p:nvSpPr>
        <p:spPr>
          <a:xfrm>
            <a:off x="539115" y="177292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）首先证明在某个初始值（通常情况下是参数</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取</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）时命题成立；</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）然后证明：可以从任意一个值的成立证明下一个值也成立。来理解递归</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）得出第</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项结果</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1979295" y="1140460"/>
            <a:ext cx="6266180" cy="5105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3.1.4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递归函数的运用就可以有如下经验：</a:t>
            </a:r>
            <a:endParaRPr lang="en-US" altLang="zh-CN" sz="2400" dirty="0">
              <a:solidFill>
                <a:srgbClr val="080808"/>
              </a:solidFill>
              <a:latin typeface="宋体" panose="02010600030101010101" pitchFamily="2" charset="-122"/>
              <a:sym typeface="+mn-ea"/>
            </a:endParaRPr>
          </a:p>
        </p:txBody>
      </p:sp>
      <p:sp>
        <p:nvSpPr>
          <p:cNvPr id="3" name="文本框 2"/>
          <p:cNvSpPr txBox="1"/>
          <p:nvPr/>
        </p:nvSpPr>
        <p:spPr>
          <a:xfrm>
            <a:off x="467360" y="249301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递归函数</a:t>
            </a:r>
            <a:r>
              <a:rPr lang="zh-CN" altLang="en-US" sz="2000" dirty="0">
                <a:solidFill>
                  <a:schemeClr val="tx1"/>
                </a:solidFill>
                <a:uFillTx/>
                <a:latin typeface="Times New Roman" panose="02020603050405020304" pitchFamily="18" charset="0"/>
                <a:sym typeface="+mn-ea"/>
              </a:rPr>
              <a:t>方法：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a:t>
            </a:r>
            <a:r>
              <a:rPr lang="zh-CN" altLang="en-US" sz="2000" dirty="0">
                <a:solidFill>
                  <a:schemeClr val="tx1"/>
                </a:solidFill>
                <a:uFillTx/>
                <a:latin typeface="Times New Roman" panose="02020603050405020304" pitchFamily="18" charset="0"/>
                <a:sym typeface="+mn-ea"/>
              </a:rPr>
              <a:t>找到基问题，也就是递归出口。</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）找到递归体，递归体就是从当前步骤能递进到下一个步骤的公式或描述。</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）确定问题规模</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4</a:t>
            </a:r>
            <a:r>
              <a:rPr lang="zh-CN" altLang="en-US" sz="2000" dirty="0">
                <a:solidFill>
                  <a:schemeClr val="tx1"/>
                </a:solidFill>
                <a:uFillTx/>
                <a:latin typeface="Times New Roman" panose="02020603050405020304" pitchFamily="18" charset="0"/>
                <a:sym typeface="+mn-ea"/>
              </a:rPr>
              <a:t>）编写</a:t>
            </a:r>
            <a:r>
              <a:rPr lang="zh-CN" altLang="en-US" sz="2000" dirty="0">
                <a:solidFill>
                  <a:schemeClr val="tx1"/>
                </a:solidFill>
                <a:uFillTx/>
                <a:latin typeface="Times New Roman" panose="02020603050405020304" pitchFamily="18" charset="0"/>
                <a:sym typeface="+mn-ea"/>
              </a:rPr>
              <a:t>代码</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3.5】</a:t>
            </a:r>
            <a:r>
              <a:rPr lang="zh-CN" altLang="en-US" sz="2400" dirty="0">
                <a:solidFill>
                  <a:srgbClr val="080808"/>
                </a:solidFill>
                <a:uFillTx/>
                <a:latin typeface="Times New Roman" panose="02020603050405020304" pitchFamily="18" charset="0"/>
              </a:rPr>
              <a:t>委员会问题。问题描述：从由</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个人组成的团体中选出</a:t>
            </a:r>
            <a:r>
              <a:rPr lang="en-US" altLang="zh-CN" sz="2400" dirty="0">
                <a:solidFill>
                  <a:srgbClr val="080808"/>
                </a:solidFill>
                <a:uFillTx/>
                <a:latin typeface="Times New Roman" panose="02020603050405020304" pitchFamily="18" charset="0"/>
              </a:rPr>
              <a:t>k (</a:t>
            </a:r>
            <a:r>
              <a:rPr lang="en-US" altLang="zh-CN" sz="2400" dirty="0" err="1">
                <a:solidFill>
                  <a:srgbClr val="080808"/>
                </a:solidFill>
                <a:uFillTx/>
                <a:latin typeface="Times New Roman" panose="02020603050405020304" pitchFamily="18" charset="0"/>
              </a:rPr>
              <a:t>k≤n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个人组成一个委员会，请设计算法求出共有多少种构成方法。</a:t>
            </a:r>
            <a:endParaRPr lang="zh-CN" altLang="en-US" sz="2400" dirty="0">
              <a:solidFill>
                <a:srgbClr val="080808"/>
              </a:solidFill>
              <a:uFillTx/>
              <a:latin typeface="Times New Roman" panose="02020603050405020304" pitchFamily="18" charset="0"/>
            </a:endParaRPr>
          </a:p>
        </p:txBody>
      </p:sp>
      <p:pic>
        <p:nvPicPr>
          <p:cNvPr id="2" name="图片 1"/>
          <p:cNvPicPr/>
          <p:nvPr/>
        </p:nvPicPr>
        <p:blipFill>
          <a:blip r:embed="rId6">
            <a:extLst>
              <a:ext uri="{28A0092B-C50C-407E-A947-70E740481C1C}">
                <a14:useLocalDpi xmlns:a14="http://schemas.microsoft.com/office/drawing/2010/main" val="0"/>
              </a:ext>
            </a:extLst>
          </a:blip>
          <a:stretch>
            <a:fillRect/>
          </a:stretch>
        </p:blipFill>
        <p:spPr>
          <a:xfrm>
            <a:off x="2124075" y="2421255"/>
            <a:ext cx="5168265" cy="370586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uFillTx/>
                <a:latin typeface="Times New Roman" panose="02020603050405020304" pitchFamily="18" charset="0"/>
              </a:rPr>
              <a:t>到这里可能同学们仍然很难理解？为什么就可以一个递归就完成</a:t>
            </a:r>
            <a:r>
              <a:rPr lang="zh-CN" altLang="en-US" sz="2400" dirty="0">
                <a:solidFill>
                  <a:srgbClr val="080808"/>
                </a:solidFill>
                <a:uFillTx/>
                <a:latin typeface="Times New Roman" panose="02020603050405020304" pitchFamily="18" charset="0"/>
              </a:rPr>
              <a:t>求解？</a:t>
            </a:r>
            <a:endParaRPr lang="zh-CN" altLang="en-US" sz="2400" dirty="0">
              <a:solidFill>
                <a:srgbClr val="080808"/>
              </a:solidFill>
              <a:uFillTx/>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p:cNvSpPr txBox="1"/>
              <p:nvPr/>
            </p:nvSpPr>
            <p:spPr>
              <a:xfrm>
                <a:off x="467360" y="2061210"/>
                <a:ext cx="6159500" cy="734695"/>
              </a:xfrm>
              <a:prstGeom prst="rect">
                <a:avLst/>
              </a:prstGeom>
              <a:noFill/>
            </p:spPr>
            <p:txBody>
              <a:bodyPr wrap="square" rtlCol="0">
                <a:noAutofit/>
              </a:bodyPr>
              <a:p>
                <a:r>
                  <a:rPr lang="zh-CN" altLang="en-US"/>
                  <a:t>从数学的角度上理解：</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p>
                    </m:sSubSup>
                  </m:oMath>
                </a14:m>
                <a:endParaRPr lang="en-US" altLang="zh-CN"/>
              </a:p>
              <a:p>
                <a:r>
                  <a:rPr lang="en-US" altLang="zh-CN"/>
                  <a:t>​</a:t>
                </a:r>
                <a:endParaRPr lang="en-US" altLang="zh-CN"/>
              </a:p>
              <a:p>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467360" y="2061210"/>
                <a:ext cx="6159500" cy="734695"/>
              </a:xfrm>
              <a:prstGeom prst="rect">
                <a:avLst/>
              </a:prstGeom>
              <a:blipFill rotWithShape="1">
                <a:blip r:embed="rId6"/>
                <a:stretch>
                  <a:fillRect b="-20657"/>
                </a:stretch>
              </a:blipFill>
            </p:spPr>
            <p:txBody>
              <a:bodyPr/>
              <a:lstStyle/>
              <a:p>
                <a:r>
                  <a:rPr lang="zh-CN" altLang="en-US">
                    <a:noFill/>
                  </a:rPr>
                  <a:t> </a:t>
                </a:r>
              </a:p>
            </p:txBody>
          </p:sp>
        </mc:Fallback>
      </mc:AlternateContent>
      <p:pic>
        <p:nvPicPr>
          <p:cNvPr id="4" name="图片 3" descr="1738131-20190816153759883-443543513"/>
          <p:cNvPicPr>
            <a:picLocks noChangeAspect="1"/>
          </p:cNvPicPr>
          <p:nvPr/>
        </p:nvPicPr>
        <p:blipFill>
          <a:blip r:embed="rId7"/>
          <a:srcRect l="14337" t="12762" r="4375" b="20309"/>
          <a:stretch>
            <a:fillRect/>
          </a:stretch>
        </p:blipFill>
        <p:spPr>
          <a:xfrm>
            <a:off x="2267585" y="2493010"/>
            <a:ext cx="4896485" cy="302387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committee (int n, int k)</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if(k == 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if(n ==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committee (n-1, k-1) + committee (n-1,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3.6】</a:t>
            </a:r>
            <a:r>
              <a:rPr lang="zh-CN" altLang="en-US" sz="2400" dirty="0">
                <a:solidFill>
                  <a:srgbClr val="080808"/>
                </a:solidFill>
                <a:uFillTx/>
                <a:latin typeface="Times New Roman" panose="02020603050405020304" pitchFamily="18" charset="0"/>
              </a:rPr>
              <a:t>排队买票问题。现在有一场电影在售票，一张影票的价格是</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元，现在有</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个人在排队等待购票，其中有</a:t>
            </a:r>
            <a:r>
              <a:rPr lang="en-US" altLang="zh-CN" sz="2400" dirty="0">
                <a:solidFill>
                  <a:srgbClr val="080808"/>
                </a:solidFill>
                <a:uFillTx/>
                <a:latin typeface="Times New Roman" panose="02020603050405020304" pitchFamily="18" charset="0"/>
              </a:rPr>
              <a:t>m</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元的钞票，另</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100</a:t>
            </a:r>
            <a:r>
              <a:rPr lang="zh-CN" altLang="en-US" sz="2400" dirty="0">
                <a:solidFill>
                  <a:srgbClr val="080808"/>
                </a:solidFill>
                <a:uFillTx/>
                <a:latin typeface="Times New Roman" panose="02020603050405020304" pitchFamily="18" charset="0"/>
              </a:rPr>
              <a:t>元的钞票。设计算法求出这</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395464" y="3645059"/>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107504" y="3861048"/>
            <a:ext cx="564918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uFillTx/>
                <a:latin typeface="Times New Roman" panose="02020603050405020304" pitchFamily="18" charset="0"/>
              </a:rPr>
              <a:t>由此得出递推定义式如下所示</a:t>
            </a:r>
            <a:r>
              <a:rPr lang="zh-CN" altLang="en-US" sz="2400" dirty="0" smtClean="0">
                <a:solidFill>
                  <a:srgbClr val="080808"/>
                </a:solidFill>
                <a:uFillTx/>
                <a:latin typeface="Times New Roman" panose="02020603050405020304" pitchFamily="18" charset="0"/>
              </a:rPr>
              <a:t>：</a:t>
            </a:r>
            <a:endParaRPr lang="zh-CN" altLang="en-US" sz="2400" dirty="0" smtClean="0">
              <a:solidFill>
                <a:srgbClr val="080808"/>
              </a:solidFill>
              <a:uFillTx/>
              <a:latin typeface="Times New Roman" panose="02020603050405020304" pitchFamily="18" charset="0"/>
            </a:endParaRPr>
          </a:p>
        </p:txBody>
      </p:sp>
      <p:pic>
        <p:nvPicPr>
          <p:cNvPr id="5" name="图片 4"/>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long tickets (int m, int 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long 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if(n==0)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y=1;</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if(m&lt;n)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 tickets (m,n-1)+ tickets (m-1,n);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
        <p:nvSpPr>
          <p:cNvPr id="3" name="矩形 2"/>
          <p:cNvSpPr/>
          <p:nvPr/>
        </p:nvSpPr>
        <p:spPr>
          <a:xfrm>
            <a:off x="7884795" y="1917065"/>
            <a:ext cx="434975" cy="1250315"/>
          </a:xfrm>
          <a:prstGeom prst="rect">
            <a:avLst/>
          </a:prstGeom>
          <a:noFill/>
          <a:ln w="28575" cap="flat"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7912100" y="2138045"/>
            <a:ext cx="153035" cy="645160"/>
          </a:xfrm>
          <a:prstGeom prst="rect">
            <a:avLst/>
          </a:prstGeom>
          <a:noFill/>
        </p:spPr>
        <p:txBody>
          <a:bodyPr wrap="square" rtlCol="0">
            <a:spAutoFit/>
          </a:bodyPr>
          <a:p>
            <a:r>
              <a:rPr lang="zh-CN" altLang="en-US"/>
              <a:t>前台</a:t>
            </a:r>
            <a:endParaRPr lang="zh-CN" altLang="en-US"/>
          </a:p>
        </p:txBody>
      </p:sp>
      <p:sp>
        <p:nvSpPr>
          <p:cNvPr id="5" name="文本框 4"/>
          <p:cNvSpPr txBox="1"/>
          <p:nvPr/>
        </p:nvSpPr>
        <p:spPr>
          <a:xfrm>
            <a:off x="5405755" y="1557020"/>
            <a:ext cx="2702560" cy="36830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m+n      ...      3      2     1</a:t>
            </a:r>
            <a:r>
              <a:rPr lang="en-US" altLang="zh-CN"/>
              <a:t> </a:t>
            </a:r>
            <a:endParaRPr lang="en-US" altLang="zh-CN"/>
          </a:p>
        </p:txBody>
      </p:sp>
      <p:sp>
        <p:nvSpPr>
          <p:cNvPr id="6" name="文本框 5"/>
          <p:cNvSpPr txBox="1"/>
          <p:nvPr/>
        </p:nvSpPr>
        <p:spPr>
          <a:xfrm>
            <a:off x="5507990" y="2138045"/>
            <a:ext cx="466725" cy="309245"/>
          </a:xfrm>
          <a:prstGeom prst="rect">
            <a:avLst/>
          </a:prstGeom>
          <a:noFill/>
        </p:spPr>
        <p:txBody>
          <a:bodyPr wrap="square" rtlCol="0">
            <a:noAutofit/>
          </a:bodyPr>
          <a:p>
            <a:r>
              <a:rPr lang="en-US" altLang="zh-CN">
                <a:solidFill>
                  <a:schemeClr val="tx1"/>
                </a:solidFill>
                <a:uFillTx/>
                <a:latin typeface="宋体" panose="02010600030101010101" pitchFamily="2" charset="-122"/>
              </a:rPr>
              <a:t>▲</a:t>
            </a:r>
            <a:endParaRPr lang="en-US" altLang="zh-CN">
              <a:solidFill>
                <a:schemeClr val="tx1"/>
              </a:solidFill>
              <a:uFillTx/>
              <a:latin typeface="宋体" panose="02010600030101010101" pitchFamily="2" charset="-122"/>
            </a:endParaRPr>
          </a:p>
        </p:txBody>
      </p:sp>
      <p:sp>
        <p:nvSpPr>
          <p:cNvPr id="7" name="文本框 6"/>
          <p:cNvSpPr txBox="1"/>
          <p:nvPr/>
        </p:nvSpPr>
        <p:spPr>
          <a:xfrm>
            <a:off x="5507990" y="2783205"/>
            <a:ext cx="411480" cy="368300"/>
          </a:xfrm>
          <a:prstGeom prst="rect">
            <a:avLst/>
          </a:prstGeom>
          <a:noFill/>
        </p:spPr>
        <p:txBody>
          <a:bodyPr wrap="none" rtlCol="0" anchor="t">
            <a:spAutoFit/>
          </a:bodyPr>
          <a:p>
            <a:r>
              <a:rPr lang="zh-CN" altLang="en-US">
                <a:latin typeface="宋体" panose="02010600030101010101" pitchFamily="2" charset="-122"/>
              </a:rPr>
              <a:t>●</a:t>
            </a:r>
            <a:endParaRPr lang="zh-CN" altLang="en-US">
              <a:latin typeface="宋体" panose="02010600030101010101" pitchFamily="2" charset="-122"/>
            </a:endParaRPr>
          </a:p>
        </p:txBody>
      </p:sp>
      <p:cxnSp>
        <p:nvCxnSpPr>
          <p:cNvPr id="8" name="直接连接符 7"/>
          <p:cNvCxnSpPr/>
          <p:nvPr/>
        </p:nvCxnSpPr>
        <p:spPr>
          <a:xfrm flipH="1">
            <a:off x="6123940" y="1196975"/>
            <a:ext cx="0" cy="2341880"/>
          </a:xfrm>
          <a:prstGeom prst="line">
            <a:avLst/>
          </a:prstGeom>
          <a:solidFill>
            <a:schemeClr val="accent1"/>
          </a:solidFill>
          <a:ln w="28575" cap="flat" cmpd="sng" algn="ctr">
            <a:solidFill>
              <a:srgbClr val="FF0000"/>
            </a:solidFill>
            <a:prstDash val="dashDot"/>
            <a:round/>
            <a:headEnd type="none" w="med" len="med"/>
            <a:tailEnd type="none" w="med" len="med"/>
          </a:ln>
        </p:spPr>
      </p:cxnSp>
      <p:sp>
        <p:nvSpPr>
          <p:cNvPr id="9" name="文本框 8"/>
          <p:cNvSpPr txBox="1"/>
          <p:nvPr/>
        </p:nvSpPr>
        <p:spPr>
          <a:xfrm>
            <a:off x="5406390" y="3573145"/>
            <a:ext cx="3514090" cy="39624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表示</a:t>
            </a:r>
            <a:r>
              <a:rPr lang="en-US" altLang="zh-CN">
                <a:solidFill>
                  <a:schemeClr val="tx1"/>
                </a:solidFill>
                <a:uFillTx/>
                <a:latin typeface="Times New Roman" panose="02020603050405020304" pitchFamily="18" charset="0"/>
              </a:rPr>
              <a:t>100</a:t>
            </a:r>
            <a:r>
              <a:rPr lang="zh-CN" altLang="en-US">
                <a:solidFill>
                  <a:schemeClr val="tx1"/>
                </a:solidFill>
                <a:uFillTx/>
                <a:latin typeface="Times New Roman" panose="02020603050405020304" pitchFamily="18" charset="0"/>
              </a:rPr>
              <a:t>的人，</a:t>
            </a:r>
            <a:r>
              <a:rPr lang="zh-CN" altLang="en-US">
                <a:solidFill>
                  <a:schemeClr val="tx1"/>
                </a:solidFill>
                <a:uFillTx/>
                <a:latin typeface="Times New Roman" panose="02020603050405020304" pitchFamily="18" charset="0"/>
                <a:sym typeface="+mn-ea"/>
              </a:rPr>
              <a:t>●表示</a:t>
            </a:r>
            <a:r>
              <a:rPr lang="en-US" altLang="zh-CN">
                <a:solidFill>
                  <a:schemeClr val="tx1"/>
                </a:solidFill>
                <a:uFillTx/>
                <a:latin typeface="Times New Roman" panose="02020603050405020304" pitchFamily="18" charset="0"/>
                <a:sym typeface="+mn-ea"/>
              </a:rPr>
              <a:t>50</a:t>
            </a:r>
            <a:r>
              <a:rPr lang="zh-CN" altLang="en-US">
                <a:solidFill>
                  <a:schemeClr val="tx1"/>
                </a:solidFill>
                <a:uFillTx/>
                <a:latin typeface="Times New Roman" panose="02020603050405020304" pitchFamily="18" charset="0"/>
                <a:sym typeface="+mn-ea"/>
              </a:rPr>
              <a:t>的人。</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844505"/>
            <a:ext cx="813690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将待解决的问题分成若干个子问题，</a:t>
            </a:r>
            <a:r>
              <a:rPr lang="zh-CN" altLang="en-US" sz="2400" dirty="0">
                <a:solidFill>
                  <a:srgbClr val="FF0000"/>
                </a:solidFill>
                <a:uFillTx/>
                <a:latin typeface="Times New Roman" panose="02020603050405020304" pitchFamily="18" charset="0"/>
              </a:rPr>
              <a:t>子问题与原问题有相同的性质</a:t>
            </a:r>
            <a:r>
              <a:rPr lang="zh-CN" altLang="en-US" sz="2400" dirty="0">
                <a:solidFill>
                  <a:srgbClr val="080808"/>
                </a:solidFill>
                <a:uFillTx/>
                <a:latin typeface="Times New Roman" panose="02020603050405020304" pitchFamily="18" charset="0"/>
              </a:rPr>
              <a:t>，依次求解子问题，最终将子问题合并就可以解决原问题。因为子问题与原问题有类似的性质，因此解决此问题就可以</a:t>
            </a:r>
            <a:r>
              <a:rPr lang="zh-CN" altLang="en-US" sz="2400" dirty="0">
                <a:solidFill>
                  <a:srgbClr val="FF0000"/>
                </a:solidFill>
                <a:uFillTx/>
                <a:latin typeface="Times New Roman" panose="02020603050405020304" pitchFamily="18" charset="0"/>
              </a:rPr>
              <a:t>利用递归</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圆角矩形 1"/>
          <p:cNvSpPr/>
          <p:nvPr/>
        </p:nvSpPr>
        <p:spPr>
          <a:xfrm>
            <a:off x="1979295" y="3519805"/>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2123440" y="3555365"/>
            <a:ext cx="1136650" cy="542925"/>
          </a:xfrm>
          <a:prstGeom prst="rect">
            <a:avLst/>
          </a:prstGeom>
          <a:noFill/>
        </p:spPr>
        <p:txBody>
          <a:bodyPr wrap="square" rtlCol="0">
            <a:noAutofit/>
          </a:bodyPr>
          <a:p>
            <a:r>
              <a:rPr lang="zh-CN" altLang="en-US"/>
              <a:t>大问题</a:t>
            </a:r>
            <a:endParaRPr lang="zh-CN" altLang="en-US"/>
          </a:p>
        </p:txBody>
      </p:sp>
      <p:sp>
        <p:nvSpPr>
          <p:cNvPr id="4" name="圆角矩形 3"/>
          <p:cNvSpPr/>
          <p:nvPr/>
        </p:nvSpPr>
        <p:spPr>
          <a:xfrm>
            <a:off x="11969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1341120" y="4599940"/>
            <a:ext cx="944880" cy="457200"/>
          </a:xfrm>
          <a:prstGeom prst="rect">
            <a:avLst/>
          </a:prstGeom>
          <a:noFill/>
        </p:spPr>
        <p:txBody>
          <a:bodyPr wrap="square" rtlCol="0">
            <a:noAutofit/>
          </a:bodyPr>
          <a:p>
            <a:r>
              <a:rPr lang="zh-CN" altLang="en-US" sz="1400"/>
              <a:t>小问题</a:t>
            </a:r>
            <a:endParaRPr lang="zh-CN" altLang="en-US" sz="1400"/>
          </a:p>
        </p:txBody>
      </p:sp>
      <p:sp>
        <p:nvSpPr>
          <p:cNvPr id="6" name="圆角矩形 5"/>
          <p:cNvSpPr/>
          <p:nvPr/>
        </p:nvSpPr>
        <p:spPr>
          <a:xfrm>
            <a:off x="29876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131820" y="4599940"/>
            <a:ext cx="944880" cy="457200"/>
          </a:xfrm>
          <a:prstGeom prst="rect">
            <a:avLst/>
          </a:prstGeom>
          <a:noFill/>
        </p:spPr>
        <p:txBody>
          <a:bodyPr wrap="square" rtlCol="0">
            <a:noAutofit/>
          </a:bodyPr>
          <a:p>
            <a:r>
              <a:rPr lang="zh-CN" altLang="en-US" sz="1400"/>
              <a:t>小问题</a:t>
            </a:r>
            <a:endParaRPr lang="zh-CN" altLang="en-US" sz="1400"/>
          </a:p>
        </p:txBody>
      </p:sp>
      <p:sp>
        <p:nvSpPr>
          <p:cNvPr id="8" name="圆角矩形 7"/>
          <p:cNvSpPr/>
          <p:nvPr/>
        </p:nvSpPr>
        <p:spPr>
          <a:xfrm>
            <a:off x="4584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469265" y="5608320"/>
            <a:ext cx="944880" cy="457200"/>
          </a:xfrm>
          <a:prstGeom prst="rect">
            <a:avLst/>
          </a:prstGeom>
          <a:noFill/>
        </p:spPr>
        <p:txBody>
          <a:bodyPr wrap="square" rtlCol="0">
            <a:noAutofit/>
          </a:bodyPr>
          <a:p>
            <a:r>
              <a:rPr lang="zh-CN" altLang="en-US" sz="1400"/>
              <a:t>更小问题</a:t>
            </a:r>
            <a:endParaRPr lang="zh-CN" altLang="en-US" sz="1400"/>
          </a:p>
        </p:txBody>
      </p:sp>
      <p:sp>
        <p:nvSpPr>
          <p:cNvPr id="10" name="圆角矩形 9"/>
          <p:cNvSpPr/>
          <p:nvPr/>
        </p:nvSpPr>
        <p:spPr>
          <a:xfrm>
            <a:off x="159956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61036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2" name="圆角矩形 11"/>
          <p:cNvSpPr/>
          <p:nvPr/>
        </p:nvSpPr>
        <p:spPr>
          <a:xfrm>
            <a:off x="283527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84607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4" name="圆角矩形 13"/>
          <p:cNvSpPr/>
          <p:nvPr/>
        </p:nvSpPr>
        <p:spPr>
          <a:xfrm>
            <a:off x="39763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3987165" y="5608320"/>
            <a:ext cx="944880" cy="457200"/>
          </a:xfrm>
          <a:prstGeom prst="rect">
            <a:avLst/>
          </a:prstGeom>
          <a:noFill/>
        </p:spPr>
        <p:txBody>
          <a:bodyPr wrap="square" rtlCol="0">
            <a:noAutofit/>
          </a:bodyPr>
          <a:p>
            <a:r>
              <a:rPr lang="zh-CN" altLang="en-US" sz="1400"/>
              <a:t>更小问题</a:t>
            </a:r>
            <a:endParaRPr lang="zh-CN" altLang="en-US" sz="1400"/>
          </a:p>
        </p:txBody>
      </p:sp>
      <p:cxnSp>
        <p:nvCxnSpPr>
          <p:cNvPr id="16" name="直接连接符 15"/>
          <p:cNvCxnSpPr>
            <a:stCxn id="3" idx="2"/>
            <a:endCxn id="5" idx="0"/>
          </p:cNvCxnSpPr>
          <p:nvPr/>
        </p:nvCxnSpPr>
        <p:spPr>
          <a:xfrm flipH="1">
            <a:off x="1813560" y="409829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a:endCxn id="7" idx="0"/>
          </p:cNvCxnSpPr>
          <p:nvPr/>
        </p:nvCxnSpPr>
        <p:spPr>
          <a:xfrm>
            <a:off x="2699385" y="409638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endCxn id="9" idx="0"/>
          </p:cNvCxnSpPr>
          <p:nvPr/>
        </p:nvCxnSpPr>
        <p:spPr>
          <a:xfrm flipH="1">
            <a:off x="941705" y="497268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a:endCxn id="11" idx="0"/>
          </p:cNvCxnSpPr>
          <p:nvPr/>
        </p:nvCxnSpPr>
        <p:spPr>
          <a:xfrm>
            <a:off x="1729105" y="498157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3" idx="0"/>
          </p:cNvCxnSpPr>
          <p:nvPr/>
        </p:nvCxnSpPr>
        <p:spPr>
          <a:xfrm flipH="1">
            <a:off x="3318510" y="497903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5" idx="0"/>
          </p:cNvCxnSpPr>
          <p:nvPr/>
        </p:nvCxnSpPr>
        <p:spPr>
          <a:xfrm>
            <a:off x="3491865" y="498792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853565" y="6156325"/>
            <a:ext cx="1838325" cy="459105"/>
          </a:xfrm>
          <a:prstGeom prst="rect">
            <a:avLst/>
          </a:prstGeom>
          <a:noFill/>
        </p:spPr>
        <p:txBody>
          <a:bodyPr wrap="square" rtlCol="0" anchor="t">
            <a:noAutofit/>
          </a:bodyPr>
          <a:p>
            <a:pPr indent="457200">
              <a:spcBef>
                <a:spcPct val="50000"/>
              </a:spcBef>
              <a:buSzTx/>
              <a:buFontTx/>
              <a:buNone/>
            </a:pPr>
            <a:r>
              <a:rPr lang="en-US" altLang="zh-CN" sz="2400" dirty="0">
                <a:solidFill>
                  <a:schemeClr val="tx1"/>
                </a:solidFill>
                <a:uFillTx/>
                <a:latin typeface="Times New Roman" panose="02020603050405020304" pitchFamily="18" charset="0"/>
                <a:sym typeface="+mn-ea"/>
              </a:rPr>
              <a:t>......</a:t>
            </a:r>
            <a:endParaRPr lang="en-US" altLang="zh-CN" sz="2400" dirty="0">
              <a:solidFill>
                <a:schemeClr val="tx1"/>
              </a:solidFill>
              <a:uFillTx/>
              <a:latin typeface="Times New Roman" panose="02020603050405020304" pitchFamily="18" charset="0"/>
              <a:sym typeface="+mn-ea"/>
            </a:endParaRPr>
          </a:p>
        </p:txBody>
      </p:sp>
      <p:sp>
        <p:nvSpPr>
          <p:cNvPr id="23" name="圆角矩形 22"/>
          <p:cNvSpPr/>
          <p:nvPr/>
        </p:nvSpPr>
        <p:spPr>
          <a:xfrm>
            <a:off x="6273800" y="3249930"/>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300470" y="3284855"/>
            <a:ext cx="1136650" cy="542925"/>
          </a:xfrm>
          <a:prstGeom prst="rect">
            <a:avLst/>
          </a:prstGeom>
          <a:noFill/>
        </p:spPr>
        <p:txBody>
          <a:bodyPr wrap="square" rtlCol="0">
            <a:noAutofit/>
          </a:bodyPr>
          <a:p>
            <a:r>
              <a:rPr lang="zh-CN" altLang="en-US"/>
              <a:t>大问题</a:t>
            </a:r>
            <a:endParaRPr lang="zh-CN" altLang="en-US"/>
          </a:p>
        </p:txBody>
      </p:sp>
      <p:sp>
        <p:nvSpPr>
          <p:cNvPr id="26" name="圆角矩形 25"/>
          <p:cNvSpPr/>
          <p:nvPr/>
        </p:nvSpPr>
        <p:spPr>
          <a:xfrm>
            <a:off x="6273800" y="418655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6300470" y="4221480"/>
            <a:ext cx="1136650" cy="542925"/>
          </a:xfrm>
          <a:prstGeom prst="rect">
            <a:avLst/>
          </a:prstGeom>
          <a:noFill/>
        </p:spPr>
        <p:txBody>
          <a:bodyPr wrap="square" rtlCol="0">
            <a:noAutofit/>
          </a:bodyPr>
          <a:p>
            <a:r>
              <a:rPr lang="zh-CN" altLang="en-US"/>
              <a:t>子问题</a:t>
            </a:r>
            <a:endParaRPr lang="zh-CN" altLang="en-US"/>
          </a:p>
        </p:txBody>
      </p:sp>
      <p:sp>
        <p:nvSpPr>
          <p:cNvPr id="30" name="圆角矩形 29"/>
          <p:cNvSpPr/>
          <p:nvPr/>
        </p:nvSpPr>
        <p:spPr>
          <a:xfrm>
            <a:off x="6345555" y="579183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文本框 30"/>
          <p:cNvSpPr txBox="1"/>
          <p:nvPr/>
        </p:nvSpPr>
        <p:spPr>
          <a:xfrm>
            <a:off x="6372225" y="5826760"/>
            <a:ext cx="1136650" cy="542925"/>
          </a:xfrm>
          <a:prstGeom prst="rect">
            <a:avLst/>
          </a:prstGeom>
          <a:noFill/>
        </p:spPr>
        <p:txBody>
          <a:bodyPr wrap="square" rtlCol="0">
            <a:noAutofit/>
          </a:bodyPr>
          <a:p>
            <a:r>
              <a:rPr lang="zh-CN" altLang="en-US"/>
              <a:t>基问题</a:t>
            </a:r>
            <a:endParaRPr lang="zh-CN" altLang="en-US"/>
          </a:p>
        </p:txBody>
      </p:sp>
      <p:cxnSp>
        <p:nvCxnSpPr>
          <p:cNvPr id="32" name="直接箭头连接符 31"/>
          <p:cNvCxnSpPr/>
          <p:nvPr/>
        </p:nvCxnSpPr>
        <p:spPr>
          <a:xfrm>
            <a:off x="6777990" y="3754755"/>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6777990" y="469265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4" name="直接箭头连接符 33"/>
          <p:cNvCxnSpPr/>
          <p:nvPr/>
        </p:nvCxnSpPr>
        <p:spPr>
          <a:xfrm>
            <a:off x="6777990" y="541147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文本框 34"/>
          <p:cNvSpPr txBox="1"/>
          <p:nvPr/>
        </p:nvSpPr>
        <p:spPr>
          <a:xfrm rot="5400000">
            <a:off x="6495415" y="4923155"/>
            <a:ext cx="422910" cy="635635"/>
          </a:xfrm>
          <a:prstGeom prst="rect">
            <a:avLst/>
          </a:prstGeom>
          <a:noFill/>
        </p:spPr>
        <p:txBody>
          <a:bodyPr wrap="square" rtlCol="0">
            <a:noAutofit/>
          </a:bodyPr>
          <a:p>
            <a:r>
              <a:rPr lang="en-US" altLang="zh-CN"/>
              <a:t>...</a:t>
            </a:r>
            <a:endParaRPr lang="en-US" altLang="zh-CN"/>
          </a:p>
        </p:txBody>
      </p:sp>
      <p:sp>
        <p:nvSpPr>
          <p:cNvPr id="36" name="圆角右箭头 35"/>
          <p:cNvSpPr/>
          <p:nvPr/>
        </p:nvSpPr>
        <p:spPr>
          <a:xfrm rot="18900000">
            <a:off x="6094095" y="543814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圆角右箭头 36"/>
          <p:cNvSpPr/>
          <p:nvPr/>
        </p:nvSpPr>
        <p:spPr>
          <a:xfrm rot="18900000">
            <a:off x="5965190" y="372872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宋体" panose="02010600030101010101" pitchFamily="2" charset="-122"/>
              </a:rPr>
              <a:t>引入：假设现在有一块布，要求将这块布均匀地分成方块，且分出的方块要尽可能大。</a:t>
            </a:r>
            <a:endParaRPr lang="zh-CN" altLang="en-US" sz="2400" dirty="0">
              <a:solidFill>
                <a:srgbClr val="080808"/>
              </a:solidFill>
              <a:latin typeface="宋体" panose="02010600030101010101" pitchFamily="2" charset="-122"/>
            </a:endParaRPr>
          </a:p>
          <a:p>
            <a:pPr indent="457200">
              <a:spcBef>
                <a:spcPct val="50000"/>
              </a:spcBef>
              <a:buSzTx/>
              <a:buFontTx/>
              <a:buNone/>
            </a:pPr>
            <a:r>
              <a:rPr lang="zh-CN" altLang="en-US" sz="2400" dirty="0">
                <a:solidFill>
                  <a:srgbClr val="080808"/>
                </a:solidFill>
                <a:latin typeface="宋体" panose="02010600030101010101" pitchFamily="2"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宋体" panose="02010600030101010101" pitchFamily="2"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第一步，先找出递归出口，对于这个问题最容易处理的情况是，一条边的长度是另外一条边的整数倍。</a:t>
            </a:r>
            <a:endParaRPr lang="zh-CN" altLang="en-US" sz="2000" dirty="0">
              <a:solidFill>
                <a:srgbClr val="080808"/>
              </a:solidFill>
              <a:uFillTx/>
              <a:latin typeface="Times New Roman" panose="02020603050405020304" pitchFamily="18" charset="0"/>
            </a:endParaRPr>
          </a:p>
          <a:p>
            <a:pPr indent="457200">
              <a:spcBef>
                <a:spcPct val="50000"/>
              </a:spcBef>
              <a:buSzTx/>
              <a:buFontTx/>
              <a:buNone/>
            </a:pPr>
            <a:r>
              <a:rPr lang="zh-CN" altLang="en-US" sz="2000" dirty="0">
                <a:solidFill>
                  <a:srgbClr val="080808"/>
                </a:solidFill>
                <a:uFillTx/>
                <a:latin typeface="Times New Roman" panose="02020603050405020304" pitchFamily="18" charset="0"/>
              </a:rPr>
              <a:t>第二步，分解问题，找出递归条件。根据分治策略，缩小问题规模。如何缩小问题的规模呢？首先找出这块布可以分出的最大方块，如下</a:t>
            </a:r>
            <a:r>
              <a:rPr lang="zh-CN" altLang="en-US" sz="2000" dirty="0" smtClean="0">
                <a:solidFill>
                  <a:srgbClr val="080808"/>
                </a:solidFill>
                <a:uFillTx/>
                <a:latin typeface="Times New Roman" panose="02020603050405020304" pitchFamily="18" charset="0"/>
              </a:rPr>
              <a:t>图所示：</a:t>
            </a:r>
            <a:endParaRPr lang="zh-CN" altLang="en-US" sz="2000" dirty="0" smtClean="0">
              <a:solidFill>
                <a:srgbClr val="080808"/>
              </a:solidFill>
              <a:uFillTx/>
              <a:latin typeface="Times New Roman" panose="02020603050405020304" pitchFamily="18" charset="0"/>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如上图所示，从这块布中分出两个</a:t>
            </a:r>
            <a:r>
              <a:rPr lang="en-US" altLang="zh-CN" sz="2000" dirty="0">
                <a:solidFill>
                  <a:srgbClr val="080808"/>
                </a:solidFill>
                <a:uFillTx/>
                <a:latin typeface="Times New Roman" panose="02020603050405020304" pitchFamily="18" charset="0"/>
              </a:rPr>
              <a:t>64m×64m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的布。能不能何对剩余的这块布使用相同的算法呢？现在要解决的问题从划分</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第三步，继续使用上述策略来分解问题，找出当前这块布可以分出的最大方块</a:t>
            </a:r>
            <a:r>
              <a:rPr lang="zh-CN" altLang="en-US" sz="2000" dirty="0" smtClean="0">
                <a:solidFill>
                  <a:srgbClr val="080808"/>
                </a:solidFill>
                <a:uFillTx/>
                <a:latin typeface="Times New Roman" panose="02020603050405020304" pitchFamily="18" charset="0"/>
              </a:rPr>
              <a:t>，如下图所示：</a:t>
            </a:r>
            <a:endParaRPr lang="en-US" altLang="zh-CN" sz="2000" dirty="0" smtClean="0">
              <a:solidFill>
                <a:srgbClr val="080808"/>
              </a:solidFill>
              <a:uFillTx/>
              <a:latin typeface="Times New Roman" panose="02020603050405020304" pitchFamily="18" charset="0"/>
            </a:endParaRPr>
          </a:p>
          <a:p>
            <a:pPr indent="457200">
              <a:spcBef>
                <a:spcPct val="50000"/>
              </a:spcBef>
              <a:buSzTx/>
              <a:buFontTx/>
              <a:buNone/>
            </a:pPr>
            <a:endParaRPr lang="en-US" altLang="zh-CN" sz="2000" dirty="0" smtClean="0">
              <a:solidFill>
                <a:srgbClr val="080808"/>
              </a:solidFill>
              <a:uFillTx/>
              <a:latin typeface="Times New Roman" panose="02020603050405020304" pitchFamily="18" charset="0"/>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40m×40m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第四步，继续使用上述策略来分解问题，找出当前这块布可以分出的最大</a:t>
            </a:r>
            <a:r>
              <a:rPr lang="zh-CN" altLang="en-US" sz="2000" dirty="0" smtClean="0">
                <a:solidFill>
                  <a:srgbClr val="080808"/>
                </a:solidFill>
                <a:uFillTx/>
                <a:latin typeface="Times New Roman" panose="02020603050405020304" pitchFamily="18" charset="0"/>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而</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满足递归出口的条件，因为</a:t>
            </a:r>
            <a:r>
              <a:rPr lang="en-US" altLang="zh-CN" sz="2000" dirty="0">
                <a:solidFill>
                  <a:srgbClr val="080808"/>
                </a:solidFill>
                <a:uFillTx/>
                <a:latin typeface="Times New Roman" panose="02020603050405020304" pitchFamily="18" charset="0"/>
              </a:rPr>
              <a:t>16</a:t>
            </a:r>
            <a:r>
              <a:rPr lang="zh-CN" altLang="en-US" sz="2000" dirty="0">
                <a:solidFill>
                  <a:srgbClr val="080808"/>
                </a:solidFill>
                <a:uFillTx/>
                <a:latin typeface="Times New Roman" panose="02020603050405020304" pitchFamily="18" charset="0"/>
              </a:rPr>
              <a:t>是</a:t>
            </a:r>
            <a:r>
              <a:rPr lang="en-US" altLang="zh-CN" sz="2000" dirty="0">
                <a:solidFill>
                  <a:srgbClr val="080808"/>
                </a:solidFill>
                <a:uFillTx/>
                <a:latin typeface="Times New Roman" panose="02020603050405020304" pitchFamily="18" charset="0"/>
              </a:rPr>
              <a:t>8</a:t>
            </a:r>
            <a:r>
              <a:rPr lang="zh-CN" altLang="en-US" sz="2000" dirty="0">
                <a:solidFill>
                  <a:srgbClr val="080808"/>
                </a:solidFill>
                <a:uFillTx/>
                <a:latin typeface="Times New Roman" panose="02020603050405020304" pitchFamily="18" charset="0"/>
              </a:rPr>
              <a:t>的整数倍。因此接下来只需将将这块布分成两个</a:t>
            </a:r>
            <a:r>
              <a:rPr lang="en-US" altLang="zh-CN" sz="2000" dirty="0">
                <a:solidFill>
                  <a:srgbClr val="080808"/>
                </a:solidFill>
                <a:uFillTx/>
                <a:latin typeface="Times New Roman" panose="02020603050405020304" pitchFamily="18" charset="0"/>
              </a:rPr>
              <a:t>8m×8m</a:t>
            </a:r>
            <a:r>
              <a:rPr lang="zh-CN" altLang="en-US" sz="2000" dirty="0">
                <a:solidFill>
                  <a:srgbClr val="080808"/>
                </a:solidFill>
                <a:uFillTx/>
                <a:latin typeface="Times New Roman" panose="02020603050405020304" pitchFamily="18" charset="0"/>
              </a:rPr>
              <a:t>方块即可，如下</a:t>
            </a:r>
            <a:r>
              <a:rPr lang="zh-CN" altLang="en-US" sz="2000" dirty="0" smtClean="0">
                <a:solidFill>
                  <a:srgbClr val="080808"/>
                </a:solidFill>
                <a:uFillTx/>
                <a:latin typeface="Times New Roman" panose="02020603050405020304" pitchFamily="18" charset="0"/>
              </a:rPr>
              <a:t>图所</a:t>
            </a:r>
            <a:r>
              <a:rPr lang="zh-CN" altLang="en-US" sz="2000" dirty="0">
                <a:solidFill>
                  <a:srgbClr val="080808"/>
                </a:solidFill>
                <a:uFillTx/>
                <a:latin typeface="Times New Roman" panose="02020603050405020304" pitchFamily="18" charset="0"/>
              </a:rPr>
              <a:t>示：</a:t>
            </a:r>
            <a:endParaRPr lang="zh-CN" altLang="en-US" sz="2000" dirty="0">
              <a:solidFill>
                <a:srgbClr val="080808"/>
              </a:solidFill>
              <a:uFillTx/>
              <a:latin typeface="Times New Roman" panose="02020603050405020304" pitchFamily="18" charset="0"/>
            </a:endParaRPr>
          </a:p>
        </p:txBody>
      </p:sp>
      <p:sp>
        <p:nvSpPr>
          <p:cNvPr id="34" name="Text Box 4"/>
          <p:cNvSpPr txBox="1">
            <a:spLocks noChangeArrowheads="1"/>
          </p:cNvSpPr>
          <p:nvPr/>
        </p:nvSpPr>
        <p:spPr bwMode="auto">
          <a:xfrm>
            <a:off x="399878" y="4778708"/>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由此划分完成，将不剩下任何布了，该问题的解是对于</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的布，均匀划分方块的所得最大方块尺寸是</a:t>
            </a:r>
            <a:r>
              <a:rPr lang="en-US" altLang="zh-CN" sz="2000" dirty="0">
                <a:solidFill>
                  <a:srgbClr val="080808"/>
                </a:solidFill>
                <a:uFillTx/>
                <a:latin typeface="Times New Roman" panose="02020603050405020304" pitchFamily="18" charset="0"/>
              </a:rPr>
              <a:t>8 m× 8m</a:t>
            </a:r>
            <a:r>
              <a:rPr lang="zh-CN" altLang="en-US" sz="2000" dirty="0">
                <a:solidFill>
                  <a:srgbClr val="080808"/>
                </a:solidFill>
                <a:uFillTx/>
                <a:latin typeface="Times New Roman" panose="02020603050405020304" pitchFamily="18" charset="0"/>
              </a:rPr>
              <a:t>。</a:t>
            </a:r>
            <a:endParaRPr lang="zh-CN" altLang="en-US" sz="2000" dirty="0">
              <a:solidFill>
                <a:srgbClr val="080808"/>
              </a:solidFill>
              <a:uFillTx/>
              <a:latin typeface="Times New Roman" panose="02020603050405020304" pitchFamily="18" charset="0"/>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分治法的思想主要包括以下三个部分：</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）分：将原问题逐步分解成规模更小的子问题，子问题要与原问题的解发一致；</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）治：将分解出的这些子问题逐个解决，若子问题规模较小且容易解决则直接解，否则递归解决各个子问题；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）合：将已经得出解的子问题进行合并，最终得出原问题的解。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433" y="1700813"/>
            <a:ext cx="8643189"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分治法适用的问题具有以下特征：</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）问题的规模缩小到一定的程度是能够容易求出解的；</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）问题能够分解为若干个规模较小的与原问题一致的子问题；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）所分解出的子问题的解能够合并得出原问题的解；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4</a:t>
            </a:r>
            <a:r>
              <a:rPr lang="zh-CN" altLang="en-US" sz="2400" dirty="0">
                <a:solidFill>
                  <a:srgbClr val="080808"/>
                </a:solidFill>
                <a:uFillTx/>
                <a:latin typeface="Times New Roman" panose="02020603050405020304" pitchFamily="18" charset="0"/>
              </a:rPr>
              <a:t>）原问题所分解出的各个子问题之间是相互独立的，也就是说子问题之间不包含公共的子问题。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快排的基本思想</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快速排序采用的是分治策略：</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）划分：选定</a:t>
            </a:r>
            <a:r>
              <a:rPr lang="zh-CN" altLang="en-US" sz="2400" dirty="0">
                <a:solidFill>
                  <a:srgbClr val="FF0000"/>
                </a:solidFill>
                <a:uFillTx/>
                <a:latin typeface="Times New Roman" panose="02020603050405020304" pitchFamily="18" charset="0"/>
              </a:rPr>
              <a:t>基准值</a:t>
            </a:r>
            <a:r>
              <a:rPr lang="zh-CN" altLang="en-US" sz="2400" dirty="0">
                <a:solidFill>
                  <a:srgbClr val="080808"/>
                </a:solidFill>
                <a:uFillTx/>
                <a:latin typeface="Times New Roman" panose="02020603050405020304" pitchFamily="18" charset="0"/>
              </a:rPr>
              <a:t>，将整个序列成为两个子序列：前面的子序列中数据元素的值均小于或等于基准值，后面的子序列中数据元素的值均大于或等于基准值，</a:t>
            </a:r>
            <a:r>
              <a:rPr lang="zh-CN" altLang="en-US" sz="2400" dirty="0">
                <a:solidFill>
                  <a:srgbClr val="FF0000"/>
                </a:solidFill>
                <a:uFillTx/>
                <a:latin typeface="Times New Roman" panose="02020603050405020304" pitchFamily="18" charset="0"/>
              </a:rPr>
              <a:t>并把基准值放在这两个子序列的中间的位置上；</a:t>
            </a:r>
            <a:endParaRPr lang="zh-CN" altLang="en-US" sz="2400" dirty="0">
              <a:solidFill>
                <a:srgbClr val="FF0000"/>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）求解子问题：若每个子序列内只有一个记录或空，则它是有序的，直接返回；否则递归地求解各个子问题。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）合并：由于对子序列</a:t>
            </a:r>
            <a:r>
              <a:rPr lang="en-US" altLang="zh-CN" sz="2400" dirty="0">
                <a:solidFill>
                  <a:srgbClr val="080808"/>
                </a:solidFill>
                <a:uFillTx/>
                <a:latin typeface="Times New Roman" panose="02020603050405020304" pitchFamily="18" charset="0"/>
              </a:rPr>
              <a:t>a1,a2, … ,ai-1</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ai+1, …, an</a:t>
            </a:r>
            <a:r>
              <a:rPr lang="zh-CN" altLang="en-US" sz="2400" dirty="0">
                <a:solidFill>
                  <a:srgbClr val="080808"/>
                </a:solidFill>
                <a:uFillTx/>
                <a:latin typeface="Times New Roman" panose="02020603050405020304" pitchFamily="18" charset="0"/>
              </a:rPr>
              <a:t>的排序是就地进行的，因此合并不需要执行任何操作。</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701165"/>
            <a:ext cx="7505700" cy="711835"/>
          </a:xfrm>
          <a:prstGeom prst="rect">
            <a:avLst/>
          </a:prstGeom>
          <a:noFill/>
        </p:spPr>
        <p:txBody>
          <a:bodyPr wrap="square" rtlCol="0">
            <a:noAutofit/>
          </a:bodyPr>
          <a:p>
            <a:r>
              <a:rPr lang="zh-CN" altLang="en-US">
                <a:latin typeface="Times New Roman" panose="02020603050405020304" pitchFamily="18" charset="0"/>
              </a:rPr>
              <a:t>例如：</a:t>
            </a:r>
            <a:r>
              <a:rPr lang="zh-CN" altLang="en-US" dirty="0">
                <a:solidFill>
                  <a:srgbClr val="080808"/>
                </a:solidFill>
                <a:latin typeface="Times New Roman" panose="02020603050405020304" pitchFamily="18" charset="0"/>
                <a:sym typeface="+mn-ea"/>
              </a:rPr>
              <a:t>数据序列</a:t>
            </a:r>
            <a:r>
              <a:rPr lang="en-US" altLang="zh-CN" dirty="0">
                <a:solidFill>
                  <a:srgbClr val="080808"/>
                </a:solidFill>
                <a:latin typeface="Times New Roman" panose="02020603050405020304" pitchFamily="18" charset="0"/>
                <a:sym typeface="+mn-ea"/>
              </a:rPr>
              <a:t>{32,15,11,26,53,87,3,61}</a:t>
            </a:r>
            <a:r>
              <a:rPr lang="zh-CN" altLang="en-US" dirty="0">
                <a:solidFill>
                  <a:srgbClr val="080808"/>
                </a:solidFill>
                <a:latin typeface="Times New Roman" panose="02020603050405020304" pitchFamily="18" charset="0"/>
                <a:sym typeface="+mn-ea"/>
              </a:rPr>
              <a:t>进行快速排序，其中有序区用</a:t>
            </a:r>
            <a:r>
              <a:rPr lang="en-US" altLang="zh-CN" dirty="0">
                <a:solidFill>
                  <a:srgbClr val="080808"/>
                </a:solidFill>
                <a:latin typeface="Times New Roman" panose="02020603050405020304" pitchFamily="18" charset="0"/>
                <a:sym typeface="+mn-ea"/>
              </a:rPr>
              <a:t>[ ]</a:t>
            </a:r>
            <a:r>
              <a:rPr lang="zh-CN" altLang="en-US" dirty="0">
                <a:solidFill>
                  <a:srgbClr val="080808"/>
                </a:solidFill>
                <a:latin typeface="Times New Roman" panose="02020603050405020304" pitchFamily="18" charset="0"/>
                <a:sym typeface="+mn-ea"/>
              </a:rPr>
              <a:t>括起来。</a:t>
            </a:r>
            <a:endParaRPr lang="zh-CN" altLang="en-US">
              <a:latin typeface="Times New Roman" panose="02020603050405020304" pitchFamily="18" charset="0"/>
            </a:endParaRPr>
          </a:p>
        </p:txBody>
      </p:sp>
      <p:sp>
        <p:nvSpPr>
          <p:cNvPr id="7" name="文本框 6"/>
          <p:cNvSpPr txBox="1"/>
          <p:nvPr/>
        </p:nvSpPr>
        <p:spPr>
          <a:xfrm>
            <a:off x="683260" y="2413000"/>
            <a:ext cx="8182610" cy="3750310"/>
          </a:xfrm>
          <a:prstGeom prst="rect">
            <a:avLst/>
          </a:prstGeom>
          <a:noFill/>
        </p:spPr>
        <p:txBody>
          <a:bodyPr wrap="square" rtlCol="0">
            <a:noAutofit/>
          </a:bodyPr>
          <a:p>
            <a:r>
              <a:rPr lang="zh-CN" altLang="en-US"/>
              <a:t>初始数据序列：</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t>第一趟排序：</a:t>
            </a:r>
            <a:r>
              <a:rPr lang="en-US" altLang="zh-CN" dirty="0">
                <a:solidFill>
                  <a:srgbClr val="080808"/>
                </a:solidFill>
                <a:latin typeface="Times New Roman" panose="02020603050405020304" pitchFamily="18" charset="0"/>
                <a:sym typeface="+mn-ea"/>
              </a:rPr>
              <a:t>3,15,11,26,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,87,53,61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sym typeface="+mn-ea"/>
              </a:rPr>
              <a:t>第二趟排序：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,61,53,</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第三趟排序：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,11,</a:t>
            </a:r>
            <a:r>
              <a:rPr lang="en-US" altLang="zh-CN" dirty="0">
                <a:solidFill>
                  <a:srgbClr val="FF0000"/>
                </a:solidFill>
                <a:latin typeface="Times New Roman" panose="02020603050405020304" pitchFamily="18" charset="0"/>
                <a:sym typeface="+mn-ea"/>
              </a:rPr>
              <a:t>[15]</a:t>
            </a:r>
            <a:r>
              <a:rPr lang="en-US" altLang="zh-CN" dirty="0">
                <a:solidFill>
                  <a:srgbClr val="080808"/>
                </a:solidFill>
                <a:latin typeface="Times New Roman" panose="02020603050405020304" pitchFamily="18" charset="0"/>
                <a:sym typeface="+mn-ea"/>
              </a:rPr>
              <a:t>,26,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,53,</a:t>
            </a:r>
            <a:r>
              <a:rPr lang="en-US" altLang="zh-CN" dirty="0">
                <a:solidFill>
                  <a:srgbClr val="FF0000"/>
                </a:solidFill>
                <a:latin typeface="Times New Roman" panose="02020603050405020304" pitchFamily="18" charset="0"/>
                <a:sym typeface="+mn-ea"/>
              </a:rPr>
              <a:t>[61]</a:t>
            </a:r>
            <a:r>
              <a:rPr lang="en-US" altLang="zh-CN" dirty="0">
                <a:solidFill>
                  <a:srgbClr val="080808"/>
                </a:solidFill>
                <a:latin typeface="Times New Roman" panose="02020603050405020304" pitchFamily="18" charset="0"/>
                <a:sym typeface="+mn-ea"/>
              </a:rPr>
              <a:t>,</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第四次排序完成：</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3],[11],[15],[26],[32],[53],[61],[87]</a:t>
            </a:r>
            <a:endParaRPr lang="zh-CN" altLang="en-US">
              <a:solidFill>
                <a:srgbClr val="FF0000"/>
              </a:solidFill>
            </a:endParaRPr>
          </a:p>
          <a:p>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628775"/>
            <a:ext cx="7811770" cy="974725"/>
          </a:xfrm>
          <a:prstGeom prst="rect">
            <a:avLst/>
          </a:prstGeom>
          <a:noFill/>
        </p:spPr>
        <p:txBody>
          <a:bodyPr wrap="square" rtlCol="0">
            <a:noAutofit/>
          </a:bodyPr>
          <a:p>
            <a:r>
              <a:rPr lang="zh-CN" altLang="en-US">
                <a:latin typeface="Times New Roman" panose="02020603050405020304" pitchFamily="18" charset="0"/>
              </a:rPr>
              <a:t>那么此时快速排序的重点有两部分：</a:t>
            </a:r>
            <a:endParaRPr lang="zh-CN" altLang="en-US">
              <a:latin typeface="Times New Roman" panose="02020603050405020304" pitchFamily="18" charset="0"/>
            </a:endParaRPr>
          </a:p>
          <a:p>
            <a:r>
              <a:rPr lang="zh-CN" altLang="en-US">
                <a:latin typeface="Times New Roman" panose="02020603050405020304" pitchFamily="18" charset="0"/>
              </a:rPr>
              <a:t>①如何将数组分成二部分，一部分大于基准值，一部分小于</a:t>
            </a:r>
            <a:r>
              <a:rPr lang="zh-CN" altLang="en-US">
                <a:latin typeface="Times New Roman" panose="02020603050405020304" pitchFamily="18" charset="0"/>
              </a:rPr>
              <a:t>基准值。</a:t>
            </a:r>
            <a:endParaRPr lang="zh-CN" altLang="en-US">
              <a:latin typeface="Times New Roman" panose="02020603050405020304" pitchFamily="18" charset="0"/>
            </a:endParaRPr>
          </a:p>
          <a:p>
            <a:r>
              <a:rPr lang="zh-CN" altLang="en-US">
                <a:latin typeface="Times New Roman" panose="02020603050405020304" pitchFamily="18" charset="0"/>
              </a:rPr>
              <a:t>②如何将数组分成的两部分，递归成</a:t>
            </a:r>
            <a:r>
              <a:rPr lang="zh-CN" altLang="en-US">
                <a:latin typeface="Times New Roman" panose="02020603050405020304" pitchFamily="18" charset="0"/>
              </a:rPr>
              <a:t>子问题。</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699770" y="314960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699770" y="270891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如何解决上述的</a:t>
            </a:r>
            <a:r>
              <a:rPr lang="zh-CN" altLang="en-US">
                <a:latin typeface="Times New Roman" panose="02020603050405020304" pitchFamily="18" charset="0"/>
                <a:sym typeface="+mn-ea"/>
              </a:rPr>
              <a:t>问题？</a:t>
            </a:r>
            <a:endParaRPr lang="zh-CN" altLang="en-US">
              <a:latin typeface="Times New Roman" panose="02020603050405020304" pitchFamily="18" charset="0"/>
              <a:sym typeface="+mn-ea"/>
            </a:endParaRPr>
          </a:p>
        </p:txBody>
      </p:sp>
      <p:sp>
        <p:nvSpPr>
          <p:cNvPr id="9" name="文本框 8"/>
          <p:cNvSpPr txBox="1"/>
          <p:nvPr/>
        </p:nvSpPr>
        <p:spPr>
          <a:xfrm>
            <a:off x="699770" y="359664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a[0]</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043305" y="414909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1" name="文本框 10"/>
          <p:cNvSpPr txBox="1"/>
          <p:nvPr/>
        </p:nvSpPr>
        <p:spPr>
          <a:xfrm>
            <a:off x="699770" y="4869180"/>
            <a:ext cx="7874000" cy="741680"/>
          </a:xfrm>
          <a:prstGeom prst="rect">
            <a:avLst/>
          </a:prstGeom>
          <a:noFill/>
        </p:spPr>
        <p:txBody>
          <a:bodyPr wrap="square" rtlCol="0">
            <a:noAutofit/>
          </a:bodyPr>
          <a:p>
            <a:r>
              <a:rPr lang="zh-CN" altLang="en-US">
                <a:latin typeface="Times New Roman" panose="02020603050405020304" pitchFamily="18" charset="0"/>
              </a:rPr>
              <a:t>思路（要转换成代码的思路）：很容易想到递归的出口，当子问题的元素数目为</a:t>
            </a:r>
            <a:r>
              <a:rPr lang="en-US" altLang="zh-CN">
                <a:latin typeface="Times New Roman" panose="02020603050405020304" pitchFamily="18" charset="0"/>
              </a:rPr>
              <a:t>1</a:t>
            </a:r>
            <a:r>
              <a:rPr lang="zh-CN" altLang="en-US">
                <a:latin typeface="Times New Roman" panose="02020603050405020304" pitchFamily="18" charset="0"/>
              </a:rPr>
              <a:t>的时候。如果子问题不是一个元素，</a:t>
            </a:r>
            <a:r>
              <a:rPr lang="zh-CN" altLang="en-US">
                <a:latin typeface="Times New Roman" panose="02020603050405020304" pitchFamily="18" charset="0"/>
                <a:sym typeface="+mn-ea"/>
              </a:rPr>
              <a:t>则需要将子问题分成两部分。</a:t>
            </a:r>
            <a:r>
              <a:rPr lang="zh-CN" altLang="en-US">
                <a:solidFill>
                  <a:srgbClr val="FF0000"/>
                </a:solidFill>
                <a:latin typeface="Times New Roman" panose="02020603050405020304" pitchFamily="18" charset="0"/>
                <a:sym typeface="+mn-ea"/>
              </a:rPr>
              <a:t>那么需要两个指针指向首尾，保存比基准值大的和比基准值小的位置。</a:t>
            </a:r>
            <a:endParaRPr lang="zh-CN" altLang="en-US">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125984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831330"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4" name="表格 13"/>
          <p:cNvGraphicFramePr/>
          <p:nvPr/>
        </p:nvGraphicFramePr>
        <p:xfrm>
          <a:off x="972185"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7" name="表格 16"/>
          <p:cNvGraphicFramePr/>
          <p:nvPr/>
        </p:nvGraphicFramePr>
        <p:xfrm>
          <a:off x="972185" y="314452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pitchFamily="18" charset="0"/>
                          <a:cs typeface="Times New Roman" panose="02020603050405020304" pitchFamily="18" charset="0"/>
                        </a:rPr>
                        <a:t>53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 0 L 0.0865972 0 " pathEditMode="relative" ptsTypes="">
                                      <p:cBhvr>
                                        <p:cTn id="40" dur="2000" fill="hold"/>
                                        <p:tgtEl>
                                          <p:spTgt spid="3"/>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0.0859722 0.00194444 L 0.172569 0.00194444 " pathEditMode="relative" ptsTypes="">
                                      <p:cBhvr>
                                        <p:cTn id="44" dur="2000" fill="hold"/>
                                        <p:tgtEl>
                                          <p:spTgt spid="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2" nodeType="clickEffect">
                                  <p:stCondLst>
                                    <p:cond delay="0"/>
                                  </p:stCondLst>
                                  <p:childTnLst>
                                    <p:animMotion origin="layout" path="M 0.172569 0.00194444 L 0.267083 0.00194444 " pathEditMode="relative" ptsTypes="">
                                      <p:cBhvr>
                                        <p:cTn id="48" dur="2000" fill="hold"/>
                                        <p:tgtEl>
                                          <p:spTgt spid="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3" nodeType="clickEffect">
                                  <p:stCondLst>
                                    <p:cond delay="0"/>
                                  </p:stCondLst>
                                  <p:childTnLst>
                                    <p:animMotion origin="layout" path="M 0.267083 0.00194444 L 0.35375 0.00194444 " pathEditMode="relative" ptsTypes="">
                                      <p:cBhvr>
                                        <p:cTn id="52" dur="2000" fill="hold"/>
                                        <p:tgtEl>
                                          <p:spTgt spid="3"/>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4"/>
                                        </p:tgtEl>
                                        <p:attrNameLst>
                                          <p:attrName>ppt_x</p:attrName>
                                        </p:attrNameLst>
                                      </p:cBhvr>
                                      <p:tavLst>
                                        <p:tav tm="0">
                                          <p:val>
                                            <p:strVal val="ppt_x"/>
                                          </p:val>
                                        </p:tav>
                                        <p:tav tm="100000">
                                          <p:val>
                                            <p:strVal val="ppt_x"/>
                                          </p:val>
                                        </p:tav>
                                      </p:tavLst>
                                    </p:anim>
                                    <p:anim calcmode="lin" valueType="num">
                                      <p:cBhvr additive="base">
                                        <p:cTn id="63" dur="500"/>
                                        <p:tgtEl>
                                          <p:spTgt spid="14"/>
                                        </p:tgtEl>
                                        <p:attrNameLst>
                                          <p:attrName>ppt_y</p:attrName>
                                        </p:attrNameLst>
                                      </p:cBhvr>
                                      <p:tavLst>
                                        <p:tav tm="0">
                                          <p:val>
                                            <p:strVal val="ppt_y"/>
                                          </p:val>
                                        </p:tav>
                                        <p:tav tm="100000">
                                          <p:val>
                                            <p:strVal val="1+ppt_h/2"/>
                                          </p:val>
                                        </p:tav>
                                      </p:tavLst>
                                    </p:anim>
                                    <p:set>
                                      <p:cBhvr>
                                        <p:cTn id="64" dur="1" fill="hold">
                                          <p:stCondLst>
                                            <p:cond delay="499"/>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endParaRPr lang="en-US" altLang="zh-CN" sz="1800">
                        <a:solidFill>
                          <a:schemeClr val="tx1"/>
                        </a:solidFill>
                        <a:latin typeface="Times New Roman" panose="02020603050405020304" pitchFamily="18" charset="0"/>
                        <a:cs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446151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068695"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2" name="环形箭头 1"/>
          <p:cNvSpPr/>
          <p:nvPr/>
        </p:nvSpPr>
        <p:spPr>
          <a:xfrm rot="16200000">
            <a:off x="116205" y="472821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723890" y="4293235"/>
            <a:ext cx="3067685" cy="793750"/>
          </a:xfrm>
          <a:prstGeom prst="rect">
            <a:avLst/>
          </a:prstGeom>
          <a:noFill/>
        </p:spPr>
        <p:txBody>
          <a:bodyPr wrap="square" rtlCol="0" anchor="t">
            <a:noAutofit/>
          </a:bodyPr>
          <a:p>
            <a:pPr algn="ctr"/>
            <a:r>
              <a:rPr lang="zh-CN" altLang="en-US" dirty="0">
                <a:solidFill>
                  <a:srgbClr val="FF0000"/>
                </a:solidFill>
                <a:latin typeface="Times New Roman" panose="02020603050405020304" pitchFamily="18" charset="0"/>
                <a:sym typeface="+mn-ea"/>
              </a:rPr>
              <a:t>当</a:t>
            </a:r>
            <a:r>
              <a:rPr lang="en-US" altLang="zh-CN" dirty="0">
                <a:solidFill>
                  <a:srgbClr val="FF0000"/>
                </a:solidFill>
                <a:latin typeface="Times New Roman" panose="02020603050405020304" pitchFamily="18" charset="0"/>
                <a:sym typeface="+mn-ea"/>
              </a:rPr>
              <a:t>i==j</a:t>
            </a:r>
            <a:r>
              <a:rPr lang="zh-CN" altLang="en-US" dirty="0">
                <a:solidFill>
                  <a:srgbClr val="FF0000"/>
                </a:solidFill>
                <a:latin typeface="Times New Roman" panose="02020603050405020304" pitchFamily="18" charset="0"/>
                <a:sym typeface="+mn-ea"/>
              </a:rPr>
              <a:t>时，说明完成了所有值的交换，结束循环！</a:t>
            </a:r>
            <a:endParaRPr lang="zh-CN" altLang="en-US" dirty="0">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807639 0.00277778 L -0.167361 0.00277778 " pathEditMode="relative" ptsTypes="">
                                      <p:cBhvr>
                                        <p:cTn id="16" dur="2000" fill="hold"/>
                                        <p:tgtEl>
                                          <p:spTgt spid="4"/>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P spid="2" grpId="0" animBg="1"/>
      <p:bldP spid="2" grpId="1" animBg="1"/>
      <p:bldP spid="4" grpId="0"/>
      <p:bldP spid="4" grpId="1"/>
      <p:bldP spid="8" grpId="0"/>
      <p:bldP spid="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397" y="2133253"/>
            <a:ext cx="8948926"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void quickSort(int a[], int low, int high)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7446645"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solidFill>
                  <a:schemeClr val="tx1"/>
                </a:solidFill>
                <a:uFillTx/>
                <a:latin typeface="Times New Roman" panose="02020603050405020304" pitchFamily="18" charset="0"/>
              </a:rPr>
              <a:t>代码如何编写：通过刚才分析，递归函数的出口就是传递的数组长度只有一个的时候，否则，通过基准值将大问题切分成小问题，继续递归。</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828040" y="4133215"/>
            <a:ext cx="8021320" cy="1568450"/>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int i =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Partition(</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a,low,high</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400" dirty="0">
                <a:solidFill>
                  <a:srgbClr val="080808"/>
                </a:solidFill>
                <a:uFillTx/>
                <a:latin typeface="Times New Roman" panose="02020603050405020304" pitchFamily="18" charset="0"/>
                <a:cs typeface="Times New Roman" panose="02020603050405020304" pitchFamily="18" charset="0"/>
                <a:sym typeface="+mn-ea"/>
              </a:rPr>
              <a:t>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根据基准值将数据元素分成两部分</a:t>
            </a:r>
            <a:endPar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quickSort(a,low,i-1);</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//将各自拆分的小问题继续递归</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quickSort(a,i+1,high);</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899795" y="2514600"/>
            <a:ext cx="6620510" cy="1331595"/>
          </a:xfrm>
          <a:prstGeom prst="rect">
            <a:avLst/>
          </a:prstGeom>
          <a:noFill/>
        </p:spPr>
        <p:txBody>
          <a:bodyPr wrap="square" rtlCol="0" anchor="t">
            <a:noAutofit/>
          </a:bodyPr>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if (low &gt;= high) {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表示递归出口</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return;</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650" y="1844675"/>
            <a:ext cx="762254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int Partition(int a[], int i, int j)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en-US" altLang="zh-CN" dirty="0">
                <a:solidFill>
                  <a:srgbClr val="080808"/>
                </a:solidFill>
                <a:latin typeface="Times New Roman" panose="02020603050405020304" pitchFamily="18" charset="0"/>
                <a:cs typeface="Times New Roman" panose="02020603050405020304" pitchFamily="18" charset="0"/>
                <a:sym typeface="+mn-ea"/>
              </a:rPr>
              <a:t>Partition</a:t>
            </a:r>
            <a:r>
              <a:rPr lang="zh-CN" altLang="en-US" dirty="0">
                <a:solidFill>
                  <a:srgbClr val="080808"/>
                </a:solidFill>
                <a:latin typeface="Times New Roman" panose="02020603050405020304" pitchFamily="18" charset="0"/>
                <a:cs typeface="Times New Roman" panose="02020603050405020304" pitchFamily="18" charset="0"/>
                <a:sym typeface="+mn-ea"/>
              </a:rPr>
              <a:t>的函数实现</a:t>
            </a:r>
            <a:r>
              <a:rPr lang="zh-CN" altLang="en-US">
                <a:solidFill>
                  <a:schemeClr val="tx1"/>
                </a:solidFill>
                <a:uFillTx/>
                <a:latin typeface="Times New Roman" panose="02020603050405020304" pitchFamily="18" charset="0"/>
              </a:rPr>
              <a:t>：</a:t>
            </a:r>
            <a:r>
              <a:rPr lang="zh-CN" altLang="en-US">
                <a:uFillTx/>
                <a:latin typeface="Times New Roman" panose="02020603050405020304" pitchFamily="18" charset="0"/>
                <a:sym typeface="+mn-ea"/>
              </a:rPr>
              <a:t>代码中要有一个循环，控制不停的交换且循环的条件</a:t>
            </a:r>
            <a:r>
              <a:rPr lang="en-US" altLang="zh-CN">
                <a:uFillTx/>
                <a:latin typeface="Times New Roman" panose="02020603050405020304" pitchFamily="18" charset="0"/>
                <a:sym typeface="+mn-ea"/>
              </a:rPr>
              <a:t>i&lt;j</a:t>
            </a:r>
            <a:r>
              <a:rPr lang="zh-CN" altLang="en-US">
                <a:uFillTx/>
                <a:latin typeface="Times New Roman" panose="02020603050405020304" pitchFamily="18" charset="0"/>
                <a:sym typeface="+mn-ea"/>
              </a:rPr>
              <a:t>。</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683260" y="2564765"/>
            <a:ext cx="8021320" cy="3046095"/>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while(i&lt;j&amp;&amp;a[j]&gt;=temp)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a[i]=a[j];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while(i&lt;j&amp;&amp;a[i]&lt;=temp)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a[j]=a[i];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0" lvl="1" indent="457200" latinLnBrk="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1034415" y="2226310"/>
            <a:ext cx="67405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int temp = a[i];</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选定第一个元素作为基准值</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8" name="文本框 7"/>
          <p:cNvSpPr txBox="1"/>
          <p:nvPr/>
        </p:nvSpPr>
        <p:spPr>
          <a:xfrm>
            <a:off x="755650" y="5610860"/>
            <a:ext cx="69564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a[i]=temp;</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最后把基准值放在空位置上</a:t>
            </a:r>
            <a:endParaRPr lang="zh-CN" altLang="en-US" sz="2400" dirty="0">
              <a:solidFill>
                <a:srgbClr val="080808"/>
              </a:solidFill>
              <a:uFillTx/>
              <a:latin typeface="Times New Roman" panose="02020603050405020304" pitchFamily="18" charset="0"/>
              <a:cs typeface="Times New Roman" panose="02020603050405020304" pitchFamily="18" charset="0"/>
              <a:sym typeface="+mn-ea"/>
            </a:endParaRPr>
          </a:p>
          <a:p>
            <a:pPr>
              <a:spcBef>
                <a:spcPts val="0"/>
              </a:spcBef>
              <a:buSzTx/>
              <a:buFontTx/>
              <a:buNone/>
            </a:pPr>
            <a:r>
              <a:rPr lang="en-US" altLang="zh-CN" sz="24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P spid="8" grpId="0"/>
      <p:bldP spid="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当前的快速排序仍然存在</a:t>
            </a:r>
            <a:r>
              <a:rPr lang="zh-CN" altLang="en-US" dirty="0">
                <a:solidFill>
                  <a:srgbClr val="080808"/>
                </a:solidFill>
                <a:latin typeface="Times New Roman" panose="02020603050405020304" pitchFamily="18" charset="0"/>
                <a:cs typeface="Times New Roman" panose="02020603050405020304" pitchFamily="18" charset="0"/>
                <a:sym typeface="+mn-ea"/>
              </a:rPr>
              <a:t>问题？</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10" name="圆角矩形 9"/>
          <p:cNvSpPr/>
          <p:nvPr/>
        </p:nvSpPr>
        <p:spPr>
          <a:xfrm>
            <a:off x="1987550" y="220472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885950" y="220472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n</a:t>
            </a:r>
            <a:endParaRPr lang="en-US" altLang="zh-CN">
              <a:latin typeface="Times New Roman" panose="02020603050405020304" pitchFamily="18" charset="0"/>
              <a:cs typeface="Times New Roman" panose="02020603050405020304" pitchFamily="18" charset="0"/>
            </a:endParaRPr>
          </a:p>
        </p:txBody>
      </p:sp>
      <p:sp>
        <p:nvSpPr>
          <p:cNvPr id="12" name="圆角矩形 11"/>
          <p:cNvSpPr/>
          <p:nvPr/>
        </p:nvSpPr>
        <p:spPr>
          <a:xfrm>
            <a:off x="9594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1036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4" name="圆角矩形 13"/>
          <p:cNvSpPr/>
          <p:nvPr/>
        </p:nvSpPr>
        <p:spPr>
          <a:xfrm>
            <a:off x="27501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28943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6" name="圆角矩形 15"/>
          <p:cNvSpPr/>
          <p:nvPr/>
        </p:nvSpPr>
        <p:spPr>
          <a:xfrm>
            <a:off x="2209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2317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18" name="圆角矩形 17"/>
          <p:cNvSpPr/>
          <p:nvPr/>
        </p:nvSpPr>
        <p:spPr>
          <a:xfrm>
            <a:off x="136207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37287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0" name="圆角矩形 19"/>
          <p:cNvSpPr/>
          <p:nvPr/>
        </p:nvSpPr>
        <p:spPr>
          <a:xfrm>
            <a:off x="259778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260858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2" name="圆角矩形 21"/>
          <p:cNvSpPr/>
          <p:nvPr/>
        </p:nvSpPr>
        <p:spPr>
          <a:xfrm>
            <a:off x="37388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37496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cxnSp>
        <p:nvCxnSpPr>
          <p:cNvPr id="24" name="直接连接符 23"/>
          <p:cNvCxnSpPr>
            <a:stCxn id="11" idx="2"/>
            <a:endCxn id="13" idx="0"/>
          </p:cNvCxnSpPr>
          <p:nvPr/>
        </p:nvCxnSpPr>
        <p:spPr>
          <a:xfrm flipH="1">
            <a:off x="1576070" y="274764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endCxn id="15" idx="0"/>
          </p:cNvCxnSpPr>
          <p:nvPr/>
        </p:nvCxnSpPr>
        <p:spPr>
          <a:xfrm>
            <a:off x="2461895" y="274574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endCxn id="17" idx="0"/>
          </p:cNvCxnSpPr>
          <p:nvPr/>
        </p:nvCxnSpPr>
        <p:spPr>
          <a:xfrm flipH="1">
            <a:off x="704215" y="362204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9" idx="0"/>
          </p:cNvCxnSpPr>
          <p:nvPr/>
        </p:nvCxnSpPr>
        <p:spPr>
          <a:xfrm>
            <a:off x="1491615" y="363093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21" idx="0"/>
          </p:cNvCxnSpPr>
          <p:nvPr/>
        </p:nvCxnSpPr>
        <p:spPr>
          <a:xfrm flipH="1">
            <a:off x="3081020" y="362839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23" idx="0"/>
          </p:cNvCxnSpPr>
          <p:nvPr/>
        </p:nvCxnSpPr>
        <p:spPr>
          <a:xfrm>
            <a:off x="3254375" y="363728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683260" y="508508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最优的情况下，是将问题规模平均分成</a:t>
            </a:r>
            <a:r>
              <a:rPr lang="zh-CN" altLang="en-US" dirty="0">
                <a:solidFill>
                  <a:srgbClr val="080808"/>
                </a:solidFill>
                <a:latin typeface="Times New Roman" panose="02020603050405020304" pitchFamily="18" charset="0"/>
                <a:cs typeface="Times New Roman" panose="02020603050405020304" pitchFamily="18" charset="0"/>
                <a:sym typeface="+mn-ea"/>
              </a:rPr>
              <a:t>二等分。</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grpSp>
        <p:nvGrpSpPr>
          <p:cNvPr id="31" name="组合 30"/>
          <p:cNvGrpSpPr/>
          <p:nvPr/>
        </p:nvGrpSpPr>
        <p:grpSpPr>
          <a:xfrm>
            <a:off x="4932045" y="1689100"/>
            <a:ext cx="3996055" cy="3295015"/>
            <a:chOff x="7086" y="4454"/>
            <a:chExt cx="6293" cy="5189"/>
          </a:xfrm>
        </p:grpSpPr>
        <p:sp>
          <p:nvSpPr>
            <p:cNvPr id="32" name="矩形 31"/>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文本框 32"/>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a:t>
              </a:r>
              <a:endParaRPr lang="zh-CN" altLang="en-US">
                <a:solidFill>
                  <a:schemeClr val="tx1"/>
                </a:solidFill>
                <a:uFillTx/>
                <a:latin typeface="Times New Roman" panose="02020603050405020304" pitchFamily="18" charset="0"/>
                <a:sym typeface="+mn-ea"/>
              </a:endParaRPr>
            </a:p>
          </p:txBody>
        </p:sp>
        <p:sp>
          <p:nvSpPr>
            <p:cNvPr id="34" name="矩形 33"/>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n-1</a:t>
              </a:r>
              <a:endParaRPr lang="zh-CN" altLang="en-US">
                <a:solidFill>
                  <a:schemeClr val="tx1"/>
                </a:solidFill>
                <a:uFillTx/>
                <a:latin typeface="Times New Roman" panose="02020603050405020304" pitchFamily="18" charset="0"/>
                <a:sym typeface="+mn-ea"/>
              </a:endParaRPr>
            </a:p>
          </p:txBody>
        </p:sp>
        <p:sp>
          <p:nvSpPr>
            <p:cNvPr id="36" name="矩形 35"/>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n-2</a:t>
              </a:r>
              <a:endParaRPr lang="zh-CN" altLang="en-US">
                <a:solidFill>
                  <a:schemeClr val="tx1"/>
                </a:solidFill>
                <a:uFillTx/>
                <a:latin typeface="Times New Roman" panose="02020603050405020304" pitchFamily="18" charset="0"/>
                <a:sym typeface="+mn-ea"/>
              </a:endParaRPr>
            </a:p>
          </p:txBody>
        </p:sp>
        <p:sp>
          <p:nvSpPr>
            <p:cNvPr id="38" name="矩形 37"/>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n-3</a:t>
              </a:r>
              <a:endParaRPr lang="zh-CN" altLang="en-US">
                <a:solidFill>
                  <a:schemeClr val="tx1"/>
                </a:solidFill>
                <a:uFillTx/>
                <a:latin typeface="Times New Roman" panose="02020603050405020304" pitchFamily="18" charset="0"/>
                <a:sym typeface="+mn-ea"/>
              </a:endParaRPr>
            </a:p>
          </p:txBody>
        </p:sp>
        <p:sp>
          <p:nvSpPr>
            <p:cNvPr id="43" name="矩形 42"/>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矩形 43"/>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矩形 44"/>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cxnSp>
        <p:nvCxnSpPr>
          <p:cNvPr id="49" name="直接连接符 48"/>
          <p:cNvCxnSpPr>
            <a:stCxn id="32" idx="2"/>
            <a:endCxn id="43" idx="0"/>
          </p:cNvCxnSpPr>
          <p:nvPr/>
        </p:nvCxnSpPr>
        <p:spPr>
          <a:xfrm>
            <a:off x="7790815" y="2111375"/>
            <a:ext cx="651510" cy="394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34" idx="2"/>
            <a:endCxn id="44" idx="0"/>
          </p:cNvCxnSpPr>
          <p:nvPr/>
        </p:nvCxnSpPr>
        <p:spPr>
          <a:xfrm>
            <a:off x="6858000" y="2928620"/>
            <a:ext cx="1080770" cy="525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endCxn id="45" idx="0"/>
          </p:cNvCxnSpPr>
          <p:nvPr/>
        </p:nvCxnSpPr>
        <p:spPr>
          <a:xfrm>
            <a:off x="6156325" y="3933190"/>
            <a:ext cx="989965" cy="6191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33" idx="2"/>
            <a:endCxn id="35" idx="0"/>
          </p:cNvCxnSpPr>
          <p:nvPr/>
        </p:nvCxnSpPr>
        <p:spPr>
          <a:xfrm flipH="1">
            <a:off x="6859270" y="2087245"/>
            <a:ext cx="943610" cy="4191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a:endCxn id="37" idx="0"/>
          </p:cNvCxnSpPr>
          <p:nvPr/>
        </p:nvCxnSpPr>
        <p:spPr>
          <a:xfrm flipH="1">
            <a:off x="6210935" y="2924810"/>
            <a:ext cx="665480" cy="5911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endCxn id="39" idx="0"/>
          </p:cNvCxnSpPr>
          <p:nvPr/>
        </p:nvCxnSpPr>
        <p:spPr>
          <a:xfrm flipH="1">
            <a:off x="5418455" y="3933190"/>
            <a:ext cx="737870" cy="6610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6" name="文本框 55"/>
          <p:cNvSpPr txBox="1"/>
          <p:nvPr/>
        </p:nvSpPr>
        <p:spPr>
          <a:xfrm>
            <a:off x="4933315" y="515747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最差的情况下，每次递归极不均匀的递归问题</a:t>
            </a:r>
            <a:r>
              <a:rPr lang="zh-CN" altLang="en-US" dirty="0">
                <a:solidFill>
                  <a:srgbClr val="080808"/>
                </a:solidFill>
                <a:latin typeface="Times New Roman" panose="02020603050405020304" pitchFamily="18" charset="0"/>
                <a:cs typeface="Times New Roman" panose="02020603050405020304" pitchFamily="18" charset="0"/>
                <a:sym typeface="+mn-ea"/>
              </a:rPr>
              <a:t>规模。</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4572000" cy="368300"/>
          </a:xfrm>
          <a:prstGeom prst="rect">
            <a:avLst/>
          </a:prstGeom>
          <a:noFill/>
        </p:spPr>
        <p:txBody>
          <a:bodyPr wrap="square" rtlCol="0" anchor="t">
            <a:spAutoFit/>
          </a:bodyPr>
          <a:p>
            <a:r>
              <a:rPr lang="en-US" altLang="zh-CN" dirty="0">
                <a:solidFill>
                  <a:srgbClr val="080808"/>
                </a:solidFill>
                <a:latin typeface="Times New Roman" panose="02020603050405020304" pitchFamily="18" charset="0"/>
                <a:sym typeface="+mn-ea"/>
              </a:rPr>
              <a:t>16, 30, 1, 5, 40, 16, 7, 20, 3, 50</a:t>
            </a:r>
            <a:r>
              <a:rPr lang="en-US" altLang="zh-CN" dirty="0">
                <a:solidFill>
                  <a:srgbClr val="080808"/>
                </a:solidFill>
                <a:latin typeface="Times New Roman" panose="02020603050405020304" pitchFamily="18" charset="0"/>
                <a:sym typeface="+mn-ea"/>
              </a:rPr>
              <a:t>, 16</a:t>
            </a:r>
            <a:endParaRPr lang="en-US" altLang="zh-CN" dirty="0">
              <a:solidFill>
                <a:srgbClr val="080808"/>
              </a:solidFill>
              <a:latin typeface="Times New Roman" panose="02020603050405020304" pitchFamily="18" charset="0"/>
              <a:sym typeface="+mn-ea"/>
            </a:endParaRPr>
          </a:p>
        </p:txBody>
      </p:sp>
      <p:sp>
        <p:nvSpPr>
          <p:cNvPr id="4" name="文本框 3"/>
          <p:cNvSpPr txBox="1"/>
          <p:nvPr/>
        </p:nvSpPr>
        <p:spPr>
          <a:xfrm>
            <a:off x="683260" y="2503805"/>
            <a:ext cx="7479030" cy="673735"/>
          </a:xfrm>
          <a:prstGeom prst="rect">
            <a:avLst/>
          </a:prstGeom>
          <a:noFill/>
        </p:spPr>
        <p:txBody>
          <a:bodyPr wrap="square" rtlCol="0">
            <a:noAutofit/>
          </a:bodyPr>
          <a:p>
            <a:r>
              <a:rPr lang="zh-CN" altLang="en-US"/>
              <a:t>有什么方法呢？首先是暴力方法，</a:t>
            </a:r>
            <a:r>
              <a:rPr lang="zh-CN" altLang="en-US">
                <a:solidFill>
                  <a:schemeClr val="tx1"/>
                </a:solidFill>
                <a:uFillTx/>
                <a:latin typeface="Times New Roman" panose="02020603050405020304" pitchFamily="18" charset="0"/>
              </a:rPr>
              <a:t>暴力方法的时间复杂度</a:t>
            </a:r>
            <a:r>
              <a:rPr lang="en-US" altLang="zh-CN">
                <a:solidFill>
                  <a:schemeClr val="tx1"/>
                </a:solidFill>
                <a:uFillTx/>
                <a:latin typeface="Times New Roman" panose="02020603050405020304" pitchFamily="18" charset="0"/>
              </a:rPr>
              <a:t>O(n</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，很显然这不是一个好的</a:t>
            </a:r>
            <a:r>
              <a:rPr lang="zh-CN" altLang="en-US">
                <a:solidFill>
                  <a:schemeClr val="tx1"/>
                </a:solidFill>
                <a:uFillTx/>
                <a:latin typeface="Times New Roman" panose="02020603050405020304" pitchFamily="18" charset="0"/>
              </a:rPr>
              <a:t>算法。</a:t>
            </a:r>
            <a:endParaRPr lang="zh-CN" altLang="en-US">
              <a:solidFill>
                <a:schemeClr val="tx1"/>
              </a:solidFill>
              <a:uFillTx/>
              <a:latin typeface="Times New Roman" panose="02020603050405020304" pitchFamily="18" charset="0"/>
            </a:endParaRPr>
          </a:p>
        </p:txBody>
      </p:sp>
      <p:sp>
        <p:nvSpPr>
          <p:cNvPr id="7" name="文本框 6"/>
          <p:cNvSpPr txBox="1"/>
          <p:nvPr/>
        </p:nvSpPr>
        <p:spPr>
          <a:xfrm>
            <a:off x="755650" y="3284855"/>
            <a:ext cx="7479030" cy="673735"/>
          </a:xfrm>
          <a:prstGeom prst="rect">
            <a:avLst/>
          </a:prstGeom>
          <a:noFill/>
        </p:spPr>
        <p:txBody>
          <a:bodyPr wrap="square" rtlCol="0">
            <a:noAutofit/>
          </a:bodyPr>
          <a:p>
            <a:r>
              <a:rPr lang="zh-CN" altLang="en-US">
                <a:solidFill>
                  <a:srgbClr val="FF0000"/>
                </a:solidFill>
              </a:rPr>
              <a:t>借助快速排序算法的思想试想一下可以将分治的思想也运用到找中位数上？</a:t>
            </a:r>
            <a:endParaRPr lang="zh-CN" altLang="en-US">
              <a:solidFill>
                <a:srgbClr val="FF0000"/>
              </a:solidFill>
            </a:endParaRPr>
          </a:p>
        </p:txBody>
      </p:sp>
      <p:sp>
        <p:nvSpPr>
          <p:cNvPr id="8" name="文本框 7"/>
          <p:cNvSpPr txBox="1"/>
          <p:nvPr/>
        </p:nvSpPr>
        <p:spPr>
          <a:xfrm>
            <a:off x="755650" y="4149090"/>
            <a:ext cx="7479030" cy="1615440"/>
          </a:xfrm>
          <a:prstGeom prst="rect">
            <a:avLst/>
          </a:prstGeom>
          <a:noFill/>
        </p:spPr>
        <p:txBody>
          <a:bodyPr wrap="square" rtlCol="0">
            <a:noAutofit/>
          </a:bodyPr>
          <a:p>
            <a:r>
              <a:rPr lang="zh-CN" altLang="en-US">
                <a:solidFill>
                  <a:srgbClr val="FF0000"/>
                </a:solidFill>
              </a:rPr>
              <a:t>首先就是思考寻找中位数，如果数组只有一个元素，中位数就是它本身。</a:t>
            </a:r>
            <a:endParaRPr lang="zh-CN" altLang="en-US">
              <a:solidFill>
                <a:srgbClr val="FF0000"/>
              </a:solidFill>
            </a:endParaRPr>
          </a:p>
          <a:p>
            <a:r>
              <a:rPr lang="zh-CN" altLang="en-US">
                <a:solidFill>
                  <a:srgbClr val="FF0000"/>
                </a:solidFill>
              </a:rPr>
              <a:t>如果数组元素不止一个，那么就可以找一个基准值将数组分成三份，分别是</a:t>
            </a:r>
            <a:r>
              <a:rPr lang="zh-CN" altLang="en-US">
                <a:solidFill>
                  <a:srgbClr val="FF0000"/>
                </a:solidFill>
              </a:rPr>
              <a:t>小于基准值，等于基准值，大于</a:t>
            </a:r>
            <a:r>
              <a:rPr lang="zh-CN" altLang="en-US">
                <a:solidFill>
                  <a:srgbClr val="FF0000"/>
                </a:solidFill>
              </a:rPr>
              <a:t>基准值。</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5541645" cy="64389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16, 30, 1, 5, 40, 16, 7, 20, 3, 50, 16</a:t>
            </a:r>
            <a:r>
              <a:rPr lang="zh-CN" altLang="en-US" dirty="0">
                <a:solidFill>
                  <a:srgbClr val="080808"/>
                </a:solidFill>
                <a:latin typeface="Times New Roman" panose="02020603050405020304" pitchFamily="18" charset="0"/>
                <a:sym typeface="+mn-ea"/>
              </a:rPr>
              <a:t>（</a:t>
            </a:r>
            <a:r>
              <a:rPr lang="en-US" altLang="zh-CN" dirty="0">
                <a:solidFill>
                  <a:srgbClr val="080808"/>
                </a:solidFill>
                <a:latin typeface="Times New Roman" panose="02020603050405020304" pitchFamily="18" charset="0"/>
                <a:sym typeface="+mn-ea"/>
              </a:rPr>
              <a:t>11</a:t>
            </a:r>
            <a:r>
              <a:rPr lang="zh-CN" altLang="en-US" dirty="0">
                <a:solidFill>
                  <a:srgbClr val="080808"/>
                </a:solidFill>
                <a:latin typeface="Times New Roman" panose="02020603050405020304" pitchFamily="18" charset="0"/>
                <a:sym typeface="+mn-ea"/>
              </a:rPr>
              <a:t>个</a:t>
            </a:r>
            <a:r>
              <a:rPr lang="zh-CN" altLang="en-US" dirty="0">
                <a:solidFill>
                  <a:srgbClr val="080808"/>
                </a:solidFill>
                <a:latin typeface="Times New Roman" panose="02020603050405020304" pitchFamily="18" charset="0"/>
                <a:sym typeface="+mn-ea"/>
              </a:rPr>
              <a:t>数字）</a:t>
            </a:r>
            <a:endParaRPr lang="zh-CN" altLang="en-US" dirty="0">
              <a:solidFill>
                <a:srgbClr val="080808"/>
              </a:solidFill>
              <a:latin typeface="Times New Roman" panose="02020603050405020304" pitchFamily="18" charset="0"/>
              <a:sym typeface="+mn-ea"/>
            </a:endParaRPr>
          </a:p>
        </p:txBody>
      </p:sp>
      <p:sp>
        <p:nvSpPr>
          <p:cNvPr id="9" name="文本框 8"/>
          <p:cNvSpPr txBox="1"/>
          <p:nvPr/>
        </p:nvSpPr>
        <p:spPr>
          <a:xfrm>
            <a:off x="755650" y="4509135"/>
            <a:ext cx="7370445" cy="1518285"/>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此时，需要做一个比较，中位数是第</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数字，如何</a:t>
            </a:r>
            <a:r>
              <a:rPr lang="en-US" altLang="zh-CN" dirty="0">
                <a:solidFill>
                  <a:srgbClr val="080808"/>
                </a:solidFill>
                <a:latin typeface="Times New Roman" panose="02020603050405020304" pitchFamily="18" charset="0"/>
                <a:sym typeface="+mn-ea"/>
              </a:rPr>
              <a:t>S1</a:t>
            </a:r>
            <a:r>
              <a:rPr lang="zh-CN" altLang="en-US" dirty="0">
                <a:solidFill>
                  <a:srgbClr val="080808"/>
                </a:solidFill>
                <a:latin typeface="Times New Roman" panose="02020603050405020304" pitchFamily="18" charset="0"/>
                <a:sym typeface="+mn-ea"/>
              </a:rPr>
              <a:t>部分长度大于</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，就在第一部分继续递归。如果</a:t>
            </a:r>
            <a:r>
              <a:rPr lang="en-US" altLang="zh-CN" dirty="0">
                <a:solidFill>
                  <a:srgbClr val="080808"/>
                </a:solidFill>
                <a:latin typeface="Times New Roman" panose="02020603050405020304" pitchFamily="18" charset="0"/>
                <a:sym typeface="+mn-ea"/>
              </a:rPr>
              <a:t>len(S2)+len(S1)&gt;=6&gt;len(S1)</a:t>
            </a:r>
            <a:r>
              <a:rPr lang="zh-CN" altLang="en-US" dirty="0">
                <a:solidFill>
                  <a:srgbClr val="080808"/>
                </a:solidFill>
                <a:latin typeface="Times New Roman" panose="02020603050405020304" pitchFamily="18" charset="0"/>
                <a:sym typeface="+mn-ea"/>
              </a:rPr>
              <a:t>则直接返回结果。</a:t>
            </a:r>
            <a:r>
              <a:rPr lang="en-US" altLang="zh-CN" dirty="0">
                <a:solidFill>
                  <a:srgbClr val="080808"/>
                </a:solidFill>
                <a:latin typeface="Times New Roman" panose="02020603050405020304" pitchFamily="18" charset="0"/>
                <a:sym typeface="+mn-ea"/>
              </a:rPr>
              <a:t>6&gt;len(S2)+len(S1)</a:t>
            </a:r>
            <a:r>
              <a:rPr lang="zh-CN" altLang="en-US" dirty="0">
                <a:solidFill>
                  <a:srgbClr val="080808"/>
                </a:solidFill>
                <a:latin typeface="Times New Roman" panose="02020603050405020304" pitchFamily="18" charset="0"/>
                <a:sym typeface="+mn-ea"/>
              </a:rPr>
              <a:t>则在第三部分</a:t>
            </a:r>
            <a:r>
              <a:rPr lang="zh-CN" altLang="en-US" dirty="0">
                <a:solidFill>
                  <a:srgbClr val="080808"/>
                </a:solidFill>
                <a:latin typeface="Times New Roman" panose="02020603050405020304" pitchFamily="18" charset="0"/>
                <a:sym typeface="+mn-ea"/>
              </a:rPr>
              <a:t>递归。</a:t>
            </a:r>
            <a:endParaRPr lang="zh-CN" altLang="en-US" dirty="0">
              <a:solidFill>
                <a:srgbClr val="080808"/>
              </a:solidFill>
              <a:latin typeface="Times New Roman" panose="02020603050405020304" pitchFamily="18" charset="0"/>
              <a:sym typeface="+mn-ea"/>
            </a:endParaRPr>
          </a:p>
        </p:txBody>
      </p:sp>
      <p:sp>
        <p:nvSpPr>
          <p:cNvPr id="10" name="文本框 9"/>
          <p:cNvSpPr txBox="1"/>
          <p:nvPr/>
        </p:nvSpPr>
        <p:spPr>
          <a:xfrm>
            <a:off x="683260" y="2924810"/>
            <a:ext cx="6908165" cy="129159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加入第一次选择基准值为</a:t>
            </a:r>
            <a:r>
              <a:rPr lang="en-US" altLang="zh-CN" dirty="0">
                <a:solidFill>
                  <a:srgbClr val="080808"/>
                </a:solidFill>
                <a:latin typeface="Times New Roman" panose="02020603050405020304" pitchFamily="18" charset="0"/>
                <a:cs typeface="Times New Roman" panose="02020603050405020304" pitchFamily="18" charset="0"/>
                <a:sym typeface="+mn-ea"/>
              </a:rPr>
              <a:t>30</a:t>
            </a:r>
            <a:r>
              <a:rPr lang="zh-CN" altLang="en-US" dirty="0">
                <a:solidFill>
                  <a:srgbClr val="080808"/>
                </a:solidFill>
                <a:latin typeface="Times New Roman" panose="02020603050405020304" pitchFamily="18" charset="0"/>
                <a:cs typeface="Times New Roman" panose="02020603050405020304" pitchFamily="18" charset="0"/>
                <a:sym typeface="+mn-ea"/>
              </a:rPr>
              <a:t>：</a:t>
            </a:r>
            <a:endParaRPr lang="zh-CN" altLang="en-US"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小于基准值部分：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S1</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1, 3, 5, 7, 16, 16, 16, 20,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等于基准值部分：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S2</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FF0000"/>
                </a:solidFill>
                <a:latin typeface="Times New Roman" panose="02020603050405020304" pitchFamily="18" charset="0"/>
                <a:cs typeface="Times New Roman" panose="02020603050405020304" pitchFamily="18" charset="0"/>
                <a:sym typeface="+mn-ea"/>
              </a:rPr>
              <a:t>30,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大于基准值部分：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S3</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40, 50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30480" y="282956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t>
            </a:r>
            <a:r>
              <a:rPr lang="en-US" altLang="zh-CN" sz="1800">
                <a:latin typeface="Times New Roman" panose="02020603050405020304" pitchFamily="18" charset="0"/>
                <a:cs typeface="Times New Roman" panose="02020603050405020304" pitchFamily="18" charset="0"/>
              </a:rPr>
              <a:t>a,i,j,k)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1835785" y="22053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411730" y="206121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1</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61430" y="20612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k&lt;|S1|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5" name="文本框 14"/>
          <p:cNvSpPr txBox="1"/>
          <p:nvPr/>
        </p:nvSpPr>
        <p:spPr>
          <a:xfrm>
            <a:off x="2411730" y="2844165"/>
            <a:ext cx="1795145" cy="349250"/>
          </a:xfrm>
          <a:prstGeom prst="rect">
            <a:avLst/>
          </a:prstGeom>
          <a:noFill/>
        </p:spPr>
        <p:txBody>
          <a:bodyPr wrap="square" rtlCol="0" anchor="t">
            <a:noAutofit/>
          </a:bodyPr>
          <a:p>
            <a:pPr algn="just"/>
            <a:r>
              <a:rPr lang="en-US" sz="1800">
                <a:latin typeface="Times New Roman" panose="02020603050405020304" pitchFamily="18" charset="0"/>
                <a:cs typeface="Times New Roman" panose="02020603050405020304" pitchFamily="18" charset="0"/>
                <a:sym typeface="+mn-ea"/>
              </a:rPr>
              <a:t>pivot</a:t>
            </a:r>
            <a:endParaRPr lang="en-US" sz="1800">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6352540" y="2839085"/>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|S2|+|S1|&gt;=k&gt;=|S1|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411730" y="364490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61430" y="3669665"/>
            <a:ext cx="2237740" cy="445770"/>
          </a:xfrm>
          <a:prstGeom prst="rect">
            <a:avLst/>
          </a:prstGeom>
          <a:noFill/>
        </p:spPr>
        <p:txBody>
          <a:bodyPr wrap="square" rtlCol="0">
            <a:noAutofit/>
          </a:bodyPr>
          <a:p>
            <a:r>
              <a:rPr lang="en-US" sz="1800">
                <a:uFillTx/>
                <a:latin typeface="Times New Roman" panose="02020603050405020304" pitchFamily="18" charset="0"/>
                <a:sym typeface="+mn-ea"/>
              </a:rPr>
              <a:t>k&gt;</a:t>
            </a:r>
            <a:r>
              <a:rPr lang="en-US" sz="1800">
                <a:solidFill>
                  <a:schemeClr val="tx1"/>
                </a:solidFill>
                <a:uFillTx/>
                <a:latin typeface="Times New Roman" panose="02020603050405020304" pitchFamily="18" charset="0"/>
              </a:rPr>
              <a:t>|S2|+|S1|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9" name="文本框 18"/>
          <p:cNvSpPr txBox="1"/>
          <p:nvPr/>
        </p:nvSpPr>
        <p:spPr>
          <a:xfrm>
            <a:off x="395605" y="4725035"/>
            <a:ext cx="8506460" cy="99123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Selection(a,i,j,k)</a:t>
            </a:r>
            <a:r>
              <a:rPr lang="zh-CN" altLang="en-US" sz="2000">
                <a:latin typeface="Times New Roman" panose="02020603050405020304" pitchFamily="18" charset="0"/>
                <a:cs typeface="Times New Roman" panose="02020603050405020304" pitchFamily="18" charset="0"/>
              </a:rPr>
              <a:t>函数的参数说明，</a:t>
            </a:r>
            <a:r>
              <a:rPr lang="en-US" altLang="zh-CN" sz="2000">
                <a:latin typeface="Times New Roman" panose="02020603050405020304" pitchFamily="18" charset="0"/>
                <a:cs typeface="Times New Roman" panose="02020603050405020304" pitchFamily="18" charset="0"/>
              </a:rPr>
              <a:t>a</a:t>
            </a:r>
            <a:r>
              <a:rPr lang="zh-CN" altLang="en-US" sz="2000">
                <a:latin typeface="Times New Roman" panose="02020603050405020304" pitchFamily="18" charset="0"/>
                <a:cs typeface="Times New Roman" panose="02020603050405020304" pitchFamily="18" charset="0"/>
              </a:rPr>
              <a:t>表示数组，</a:t>
            </a:r>
            <a:r>
              <a:rPr lang="en-US" altLang="zh-CN" sz="2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j</a:t>
            </a:r>
            <a:r>
              <a:rPr lang="zh-CN" altLang="en-US" sz="2000">
                <a:latin typeface="Times New Roman" panose="02020603050405020304" pitchFamily="18" charset="0"/>
                <a:cs typeface="Times New Roman" panose="02020603050405020304" pitchFamily="18" charset="0"/>
              </a:rPr>
              <a:t>表示数组的上下界，</a:t>
            </a:r>
            <a:r>
              <a:rPr lang="en-US" altLang="zh-CN" sz="2000">
                <a:latin typeface="Times New Roman" panose="02020603050405020304" pitchFamily="18" charset="0"/>
                <a:cs typeface="Times New Roman" panose="02020603050405020304" pitchFamily="18" charset="0"/>
              </a:rPr>
              <a:t>k</a:t>
            </a:r>
            <a:r>
              <a:rPr lang="zh-CN" altLang="en-US" sz="2000">
                <a:latin typeface="Times New Roman" panose="02020603050405020304" pitchFamily="18" charset="0"/>
                <a:cs typeface="Times New Roman" panose="02020603050405020304" pitchFamily="18" charset="0"/>
              </a:rPr>
              <a:t>表示要找到的第几个数。</a:t>
            </a:r>
            <a:endParaRPr lang="zh-CN" altLang="en-US" sz="2000">
              <a:latin typeface="Times New Roman" panose="02020603050405020304" pitchFamily="18" charset="0"/>
              <a:cs typeface="Times New Roman" panose="02020603050405020304" pitchFamily="18" charset="0"/>
            </a:endParaRPr>
          </a:p>
        </p:txBody>
      </p:sp>
      <p:sp>
        <p:nvSpPr>
          <p:cNvPr id="2" name="文本框 1"/>
          <p:cNvSpPr txBox="1"/>
          <p:nvPr/>
        </p:nvSpPr>
        <p:spPr>
          <a:xfrm>
            <a:off x="467360" y="1412875"/>
            <a:ext cx="7463790" cy="39624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根据上述分析，可以列出递归的架构：</a:t>
            </a:r>
            <a:endParaRPr lang="en-US" altLang="zh-CN" dirty="0">
              <a:solidFill>
                <a:srgbClr val="080808"/>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Selection(a,i,j,k)</a:t>
            </a:r>
            <a:r>
              <a:rPr lang="zh-CN" altLang="en-US" dirty="0">
                <a:solidFill>
                  <a:srgbClr val="080808"/>
                </a:solidFill>
                <a:latin typeface="Times New Roman" panose="02020603050405020304" pitchFamily="18" charset="0"/>
                <a:sym typeface="+mn-ea"/>
              </a:rPr>
              <a:t>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1" name="文本框 20"/>
          <p:cNvSpPr txBox="1"/>
          <p:nvPr/>
        </p:nvSpPr>
        <p:spPr>
          <a:xfrm>
            <a:off x="683260" y="1917065"/>
            <a:ext cx="5992495" cy="594360"/>
          </a:xfrm>
          <a:prstGeom prst="rect">
            <a:avLst/>
          </a:prstGeom>
        </p:spPr>
        <p:txBody>
          <a:bodyPr>
            <a:noAutofit/>
          </a:bodyPr>
          <a:p>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627A"/>
                </a:solidFill>
                <a:latin typeface="Times New Roman" panose="02020603050405020304" pitchFamily="18" charset="0"/>
                <a:ea typeface="JetBrains Mono"/>
                <a:cs typeface="Times New Roman" panose="02020603050405020304" pitchFamily="18" charset="0"/>
              </a:rPr>
              <a:t>selection(</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a,</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low,</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high,</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k)</a:t>
            </a:r>
            <a:br>
              <a:rPr lang="en-US" altLang="zh-CN" sz="1800">
                <a:solidFill>
                  <a:srgbClr val="000000"/>
                </a:solidFill>
                <a:latin typeface="Times New Roman" panose="02020603050405020304" pitchFamily="18" charset="0"/>
                <a:ea typeface="JetBrains Mono"/>
                <a:cs typeface="Times New Roman" panose="02020603050405020304" pitchFamily="18" charset="0"/>
              </a:rPr>
            </a:br>
            <a:r>
              <a:rPr lang="en-US" altLang="zh-CN" sz="1800">
                <a:solidFill>
                  <a:srgbClr val="000000"/>
                </a:solidFill>
                <a:latin typeface="Times New Roman" panose="02020603050405020304" pitchFamily="18" charset="0"/>
                <a:ea typeface="JetBrains Mono"/>
                <a:cs typeface="Times New Roman" panose="02020603050405020304" pitchFamily="18" charset="0"/>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endParaRPr>
          </a:p>
        </p:txBody>
      </p:sp>
      <p:sp>
        <p:nvSpPr>
          <p:cNvPr id="22" name="文本框 21"/>
          <p:cNvSpPr txBox="1"/>
          <p:nvPr/>
        </p:nvSpPr>
        <p:spPr>
          <a:xfrm>
            <a:off x="1043305" y="2493010"/>
            <a:ext cx="4415155" cy="540385"/>
          </a:xfrm>
          <a:prstGeom prst="rect">
            <a:avLst/>
          </a:prstGeom>
        </p:spPr>
        <p:txBody>
          <a:bodyPr>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if (</a:t>
            </a:r>
            <a:r>
              <a:rPr lang="en-US" altLang="zh-CN" sz="1600">
                <a:solidFill>
                  <a:srgbClr val="000000"/>
                </a:solidFill>
                <a:latin typeface="Times New Roman" panose="02020603050405020304" pitchFamily="18" charset="0"/>
                <a:ea typeface="JetBrains Mono"/>
                <a:cs typeface="Times New Roman" panose="02020603050405020304" pitchFamily="18" charset="0"/>
              </a:rPr>
              <a:t>low &gt;=high)   //</a:t>
            </a:r>
            <a:r>
              <a:rPr lang="zh-CN" altLang="en-US" sz="1600">
                <a:solidFill>
                  <a:srgbClr val="000000"/>
                </a:solidFill>
                <a:latin typeface="Times New Roman" panose="02020603050405020304" pitchFamily="18" charset="0"/>
                <a:ea typeface="JetBrains Mono"/>
                <a:cs typeface="Times New Roman" panose="02020603050405020304" pitchFamily="18" charset="0"/>
              </a:rPr>
              <a:t>递归函数的出口</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3" name="文本框 22"/>
          <p:cNvSpPr txBox="1"/>
          <p:nvPr/>
        </p:nvSpPr>
        <p:spPr>
          <a:xfrm>
            <a:off x="1115695" y="3112770"/>
            <a:ext cx="7660640" cy="1000760"/>
          </a:xfrm>
          <a:prstGeom prst="rect">
            <a:avLst/>
          </a:prstGeom>
        </p:spPr>
        <p:txBody>
          <a:bodyPr wrap="square">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pivot = a[low];   //</a:t>
            </a:r>
            <a:r>
              <a:rPr lang="zh-CN" altLang="en-US" sz="1600">
                <a:solidFill>
                  <a:srgbClr val="000000"/>
                </a:solidFill>
                <a:latin typeface="Times New Roman" panose="02020603050405020304" pitchFamily="18" charset="0"/>
                <a:ea typeface="JetBrains Mono"/>
                <a:cs typeface="Times New Roman" panose="02020603050405020304" pitchFamily="18" charset="0"/>
              </a:rPr>
              <a:t>选取基准值</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i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a,low,high,pivot); //</a:t>
            </a:r>
            <a:r>
              <a:rPr lang="zh-CN" altLang="en-US" sz="1600">
                <a:solidFill>
                  <a:srgbClr val="000000"/>
                </a:solidFill>
                <a:latin typeface="Times New Roman" panose="02020603050405020304" pitchFamily="18" charset="0"/>
                <a:ea typeface="JetBrains Mono"/>
                <a:cs typeface="Times New Roman" panose="02020603050405020304" pitchFamily="18" charset="0"/>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rPr>
              <a:t>元素小于基准值的全部移动到左部分。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j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arrange1(</a:t>
            </a:r>
            <a:r>
              <a:rPr lang="en-US" altLang="zh-CN" sz="1600">
                <a:solidFill>
                  <a:srgbClr val="000000"/>
                </a:solidFill>
                <a:latin typeface="Times New Roman" panose="02020603050405020304" pitchFamily="18" charset="0"/>
                <a:ea typeface="JetBrains Mono"/>
                <a:cs typeface="Times New Roman" panose="02020603050405020304" pitchFamily="18" charset="0"/>
              </a:rPr>
              <a:t>a,i+</a:t>
            </a:r>
            <a:r>
              <a:rPr lang="en-US" altLang="zh-CN" sz="1600">
                <a:solidFill>
                  <a:srgbClr val="1750EB"/>
                </a:solidFill>
                <a:latin typeface="Times New Roman" panose="02020603050405020304" pitchFamily="18" charset="0"/>
                <a:ea typeface="JetBrains Mono"/>
                <a:cs typeface="Times New Roman" panose="02020603050405020304" pitchFamily="18" charset="0"/>
              </a:rPr>
              <a:t>1,</a:t>
            </a:r>
            <a:r>
              <a:rPr lang="en-US" altLang="zh-CN" sz="1600">
                <a:solidFill>
                  <a:srgbClr val="000000"/>
                </a:solidFill>
                <a:latin typeface="Times New Roman" panose="02020603050405020304" pitchFamily="18" charset="0"/>
                <a:ea typeface="JetBrains Mono"/>
                <a:cs typeface="Times New Roman" panose="02020603050405020304" pitchFamily="18" charset="0"/>
              </a:rPr>
              <a:t>high,pivot);</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元素大于基准值的全部移动到左部分。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4" name="文本框 23"/>
          <p:cNvSpPr txBox="1"/>
          <p:nvPr/>
        </p:nvSpPr>
        <p:spPr>
          <a:xfrm>
            <a:off x="1187450" y="4073525"/>
            <a:ext cx="5080000" cy="1568450"/>
          </a:xfrm>
          <a:prstGeom prst="rect">
            <a:avLst/>
          </a:prstGeom>
        </p:spPr>
        <p:txBody>
          <a:bodyPr>
            <a:spAutoFit/>
          </a:bodyPr>
          <a:p>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k&lt;=i+</a:t>
            </a:r>
            <a:r>
              <a:rPr lang="en-US" altLang="zh-CN" sz="1600">
                <a:solidFill>
                  <a:srgbClr val="1750EB"/>
                </a:solidFill>
                <a:latin typeface="Times New Roman" panose="02020603050405020304" pitchFamily="18" charset="0"/>
              </a:rPr>
              <a:t>1)        //</a:t>
            </a:r>
            <a:r>
              <a:rPr lang="zh-CN" altLang="en-US" sz="1600">
                <a:solidFill>
                  <a:srgbClr val="1750EB"/>
                </a:solidFill>
                <a:latin typeface="Times New Roman" panose="02020603050405020304" pitchFamily="18" charset="0"/>
              </a:rPr>
              <a:t>根据条件递归</a:t>
            </a:r>
            <a:endParaRPr lang="en-US" altLang="zh-CN" sz="1600">
              <a:solidFill>
                <a:srgbClr val="1750EB"/>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a,low,i,k);</a:t>
            </a:r>
            <a:endParaRPr lang="en-US" altLang="zh-CN" sz="1600">
              <a:solidFill>
                <a:srgbClr val="000000"/>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k&gt;i+</a:t>
            </a:r>
            <a:r>
              <a:rPr lang="en-US" altLang="zh-CN" sz="1600">
                <a:solidFill>
                  <a:srgbClr val="1750EB"/>
                </a:solidFill>
                <a:latin typeface="Times New Roman" panose="02020603050405020304" pitchFamily="18" charset="0"/>
              </a:rPr>
              <a:t>1&amp;&amp;</a:t>
            </a:r>
            <a:r>
              <a:rPr lang="en-US" altLang="zh-CN" sz="1600">
                <a:solidFill>
                  <a:srgbClr val="000000"/>
                </a:solidFill>
                <a:latin typeface="Times New Roman" panose="02020603050405020304" pitchFamily="18" charset="0"/>
              </a:rPr>
              <a:t>k&lt;=j)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pivot;</a:t>
            </a:r>
            <a:endParaRPr lang="en-US" altLang="zh-CN" sz="1600">
              <a:solidFill>
                <a:srgbClr val="1750EB"/>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a,j,high,k);</a:t>
            </a:r>
            <a:endParaRPr lang="en-US" altLang="zh-CN" sz="1600">
              <a:solidFill>
                <a:srgbClr val="000000"/>
              </a:solidFill>
              <a:latin typeface="Times New Roman" panose="02020603050405020304" pitchFamily="18" charset="0"/>
            </a:endParaRPr>
          </a:p>
        </p:txBody>
      </p:sp>
      <p:sp>
        <p:nvSpPr>
          <p:cNvPr id="25" name="文本框 24"/>
          <p:cNvSpPr txBox="1"/>
          <p:nvPr/>
        </p:nvSpPr>
        <p:spPr>
          <a:xfrm>
            <a:off x="762000" y="5782945"/>
            <a:ext cx="4572000" cy="368300"/>
          </a:xfrm>
          <a:prstGeom prst="rect">
            <a:avLst/>
          </a:prstGeom>
          <a:noFill/>
        </p:spPr>
        <p:txBody>
          <a:bodyPr wrap="square" rtlCol="0" anchor="t">
            <a:spAutoFit/>
          </a:bodyPr>
          <a:p>
            <a:r>
              <a:rPr lang="en-US" altLang="zh-CN" sz="1800">
                <a:solidFill>
                  <a:srgbClr val="000000"/>
                </a:solidFill>
                <a:latin typeface="Times New Roman" panose="02020603050405020304" pitchFamily="18" charset="0"/>
                <a:ea typeface="JetBrains Mono"/>
                <a:cs typeface="Times New Roman" panose="02020603050405020304" pitchFamily="18" charset="0"/>
                <a:sym typeface="+mn-ea"/>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3" grpId="1"/>
      <p:bldP spid="24" grpId="0"/>
      <p:bldP spid="25" grpId="0"/>
      <p:bldP spid="24" grpId="1"/>
      <p:bldP spid="2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 name="文本框 1"/>
          <p:cNvSpPr txBox="1"/>
          <p:nvPr/>
        </p:nvSpPr>
        <p:spPr>
          <a:xfrm>
            <a:off x="631825" y="1628775"/>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函数有一个细节就是返回值是第一部分的边界最大值。</a:t>
            </a:r>
            <a:r>
              <a:rPr lang="en-US" altLang="zh-CN" dirty="0">
                <a:solidFill>
                  <a:srgbClr val="080808"/>
                </a:solidFill>
                <a:latin typeface="Times New Roman" panose="02020603050405020304" pitchFamily="18" charset="0"/>
                <a:sym typeface="+mn-ea"/>
              </a:rPr>
              <a:t>pivot=16</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115695" y="256476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1187450" y="299720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5" name="文本框 4"/>
          <p:cNvSpPr txBox="1"/>
          <p:nvPr/>
        </p:nvSpPr>
        <p:spPr>
          <a:xfrm>
            <a:off x="7020560" y="299720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754380" y="361315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如果发现</a:t>
            </a:r>
            <a:r>
              <a:rPr lang="en-US" altLang="zh-CN" dirty="0">
                <a:solidFill>
                  <a:srgbClr val="080808"/>
                </a:solidFill>
                <a:latin typeface="Times New Roman" panose="02020603050405020304" pitchFamily="18" charset="0"/>
                <a:sym typeface="+mn-ea"/>
              </a:rPr>
              <a:t>a[high]&gt;=pivot,high--;</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754380" y="424942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a:t>
            </a:r>
            <a:r>
              <a:rPr lang="zh-CN" altLang="en-US" dirty="0">
                <a:solidFill>
                  <a:srgbClr val="080808"/>
                </a:solidFill>
                <a:latin typeface="Times New Roman" panose="02020603050405020304" pitchFamily="18" charset="0"/>
                <a:sym typeface="+mn-ea"/>
              </a:rPr>
              <a:t>和</a:t>
            </a:r>
            <a:r>
              <a:rPr lang="en-US" altLang="zh-CN" dirty="0">
                <a:solidFill>
                  <a:srgbClr val="080808"/>
                </a:solidFill>
                <a:latin typeface="Times New Roman" panose="02020603050405020304" pitchFamily="18" charset="0"/>
                <a:sym typeface="+mn-ea"/>
              </a:rPr>
              <a:t>a[high]</a:t>
            </a:r>
            <a:r>
              <a:rPr lang="zh-CN" altLang="en-US" dirty="0">
                <a:solidFill>
                  <a:srgbClr val="080808"/>
                </a:solidFill>
                <a:latin typeface="Times New Roman" panose="02020603050405020304" pitchFamily="18" charset="0"/>
                <a:sym typeface="+mn-ea"/>
              </a:rPr>
              <a:t>进行一次交换</a:t>
            </a:r>
            <a:r>
              <a:rPr lang="en-US" altLang="zh-CN" dirty="0">
                <a:solidFill>
                  <a:srgbClr val="080808"/>
                </a:solidFill>
                <a:latin typeface="Times New Roman" panose="02020603050405020304" pitchFamily="18" charset="0"/>
                <a:sym typeface="+mn-ea"/>
              </a:rPr>
              <a:t>;</a:t>
            </a:r>
            <a:endParaRPr lang="en-US" altLang="zh-CN" dirty="0">
              <a:solidFill>
                <a:srgbClr val="080808"/>
              </a:solidFill>
              <a:latin typeface="Times New Roman" panose="02020603050405020304" pitchFamily="18" charset="0"/>
              <a:sym typeface="+mn-ea"/>
            </a:endParaRPr>
          </a:p>
        </p:txBody>
      </p:sp>
      <p:graphicFrame>
        <p:nvGraphicFramePr>
          <p:cNvPr id="9" name="表格 8"/>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754380" y="4940935"/>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a[low]&lt;pivot,</a:t>
            </a:r>
            <a:r>
              <a:rPr lang="en-US" altLang="zh-CN" dirty="0">
                <a:solidFill>
                  <a:srgbClr val="080808"/>
                </a:solidFill>
                <a:latin typeface="Times New Roman" panose="02020603050405020304" pitchFamily="18" charset="0"/>
                <a:sym typeface="+mn-ea"/>
              </a:rPr>
              <a:t>low++;</a:t>
            </a:r>
            <a:endParaRPr lang="en-US" altLang="zh-CN" dirty="0">
              <a:solidFill>
                <a:srgbClr val="080808"/>
              </a:solidFill>
              <a:latin typeface="Times New Roman" panose="02020603050405020304" pitchFamily="18" charset="0"/>
              <a:sym typeface="+mn-ea"/>
            </a:endParaRPr>
          </a:p>
        </p:txBody>
      </p:sp>
      <p:sp>
        <p:nvSpPr>
          <p:cNvPr id="13" name="环形箭头 12"/>
          <p:cNvSpPr/>
          <p:nvPr/>
        </p:nvSpPr>
        <p:spPr>
          <a:xfrm rot="16200000">
            <a:off x="-342265" y="393573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14" name="表格 13"/>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7</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30</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629861 0 " pathEditMode="relative" ptsTypes="">
                                      <p:cBhvr>
                                        <p:cTn id="12" dur="2000" fill="hold"/>
                                        <p:tgtEl>
                                          <p:spTgt spid="5"/>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667361 -0.00222222 L -0.129722 -0.00222222 " pathEditMode="relative" ptsTypes="">
                                      <p:cBhvr>
                                        <p:cTn id="16" dur="2000" fill="hold"/>
                                        <p:tgtEl>
                                          <p:spTgt spid="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0"/>
                                        </p:tgtEl>
                                        <p:attrNameLst>
                                          <p:attrName>ppt_x</p:attrName>
                                        </p:attrNameLst>
                                      </p:cBhvr>
                                      <p:tavLst>
                                        <p:tav tm="0">
                                          <p:val>
                                            <p:strVal val="ppt_x"/>
                                          </p:val>
                                        </p:tav>
                                        <p:tav tm="100000">
                                          <p:val>
                                            <p:strVal val="ppt_x"/>
                                          </p:val>
                                        </p:tav>
                                      </p:tavLst>
                                    </p:anim>
                                    <p:anim calcmode="lin" valueType="num">
                                      <p:cBhvr additive="base">
                                        <p:cTn id="27" dur="500"/>
                                        <p:tgtEl>
                                          <p:spTgt spid="10"/>
                                        </p:tgtEl>
                                        <p:attrNameLst>
                                          <p:attrName>ppt_y</p:attrName>
                                        </p:attrNameLst>
                                      </p:cBhvr>
                                      <p:tavLst>
                                        <p:tav tm="0">
                                          <p:val>
                                            <p:strVal val="ppt_y"/>
                                          </p:val>
                                        </p:tav>
                                        <p:tav tm="100000">
                                          <p:val>
                                            <p:strVal val="1+ppt_h/2"/>
                                          </p:val>
                                        </p:tav>
                                      </p:tavLst>
                                    </p:anim>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 0 L 0.0629861 0 " pathEditMode="relative" ptsTypes="">
                                      <p:cBhvr>
                                        <p:cTn id="50" dur="2000" fill="hold"/>
                                        <p:tgtEl>
                                          <p:spTgt spid="4"/>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2" nodeType="clickEffect">
                                  <p:stCondLst>
                                    <p:cond delay="0"/>
                                  </p:stCondLst>
                                  <p:childTnLst>
                                    <p:animMotion origin="layout" path="M -0.129722 -0.00222222 L -0.192778 -0.00222222 " pathEditMode="relative" ptsTypes="">
                                      <p:cBhvr>
                                        <p:cTn id="54" dur="2000" fill="hold"/>
                                        <p:tgtEl>
                                          <p:spTgt spid="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3" nodeType="clickEffect">
                                  <p:stCondLst>
                                    <p:cond delay="0"/>
                                  </p:stCondLst>
                                  <p:childTnLst>
                                    <p:animMotion origin="layout" path="M -0.192778 -0.00222222 L -0.255764 -0.00222222 " pathEditMode="relative" ptsTypes="">
                                      <p:cBhvr>
                                        <p:cTn id="58" dur="2000" fill="hold"/>
                                        <p:tgtEl>
                                          <p:spTgt spid="5"/>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ppt_x"/>
                                          </p:val>
                                        </p:tav>
                                      </p:tavLst>
                                    </p:anim>
                                    <p:anim calcmode="lin" valueType="num">
                                      <p:cBhvr additive="base">
                                        <p:cTn id="63" dur="500"/>
                                        <p:tgtEl>
                                          <p:spTgt spid="9"/>
                                        </p:tgtEl>
                                        <p:attrNameLst>
                                          <p:attrName>ppt_y</p:attrName>
                                        </p:attrNameLst>
                                      </p:cBhvr>
                                      <p:tavLst>
                                        <p:tav tm="0">
                                          <p:val>
                                            <p:strVal val="ppt_y"/>
                                          </p:val>
                                        </p:tav>
                                        <p:tav tm="100000">
                                          <p:val>
                                            <p:strVal val="1+ppt_h/2"/>
                                          </p:val>
                                        </p:tav>
                                      </p:tavLst>
                                    </p:anim>
                                    <p:set>
                                      <p:cBhvr>
                                        <p:cTn id="64" dur="1" fill="hold">
                                          <p:stCondLst>
                                            <p:cond delay="499"/>
                                          </p:stCondLst>
                                        </p:cTn>
                                        <p:tgtEl>
                                          <p:spTgt spid="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652778 -0.00564815 L 0.128333 -0.00564815 " pathEditMode="relative" ptsTypes="">
                                      <p:cBhvr>
                                        <p:cTn id="74" dur="2000" fill="hold"/>
                                        <p:tgtEl>
                                          <p:spTgt spid="4"/>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nodeType="clickEffect">
                                  <p:stCondLst>
                                    <p:cond delay="0"/>
                                  </p:stCondLst>
                                  <p:childTnLst>
                                    <p:animMotion origin="layout" path="M 0.128333 -0.00564815 L 0.191319 -0.00564815 " pathEditMode="relative" ptsTypes="">
                                      <p:cBhvr>
                                        <p:cTn id="78" dur="2000" fill="hold"/>
                                        <p:tgtEl>
                                          <p:spTgt spid="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nodeType="clickEffect">
                                  <p:stCondLst>
                                    <p:cond delay="0"/>
                                  </p:stCondLst>
                                  <p:childTnLst>
                                    <p:animMotion origin="layout" path="M 0.191319 -0.00564815 L 0.254306 -0.00564815 " pathEditMode="relative" ptsTypes="">
                                      <p:cBhvr>
                                        <p:cTn id="82" dur="2000" fill="hold"/>
                                        <p:tgtEl>
                                          <p:spTgt spid="4"/>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4" nodeType="clickEffect">
                                  <p:stCondLst>
                                    <p:cond delay="0"/>
                                  </p:stCondLst>
                                  <p:childTnLst>
                                    <p:animMotion origin="layout" path="M -0.255764 -0.00222222 L -0.318819 -0.00222222 " pathEditMode="relative" ptsTypes="">
                                      <p:cBhvr>
                                        <p:cTn id="86" dur="2000" fill="hold"/>
                                        <p:tgtEl>
                                          <p:spTgt spid="5"/>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grpId="5" nodeType="clickEffect">
                                  <p:stCondLst>
                                    <p:cond delay="0"/>
                                  </p:stCondLst>
                                  <p:childTnLst>
                                    <p:animMotion origin="layout" path="M -0.318819 -0.00222222 L -0.389653 -0.00222222 " pathEditMode="relative" ptsTypes="">
                                      <p:cBhvr>
                                        <p:cTn id="9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8" grpId="0"/>
      <p:bldP spid="8" grpId="1"/>
      <p:bldP spid="12" grpId="0"/>
      <p:bldP spid="12" grpId="1"/>
      <p:bldP spid="13" grpId="0" bldLvl="0" animBg="1"/>
      <p:bldP spid="13" grpId="1" animBg="1"/>
      <p:bldP spid="5" grpId="2"/>
      <p:bldP spid="5" grpId="3"/>
      <p:bldP spid="5" grpId="4"/>
      <p:bldP spid="5" grpId="5"/>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a:t>
            </a:r>
            <a:r>
              <a:rPr lang="zh-CN" altLang="en-US" dirty="0">
                <a:solidFill>
                  <a:srgbClr val="080808"/>
                </a:solidFill>
                <a:latin typeface="Times New Roman" panose="02020603050405020304" pitchFamily="18" charset="0"/>
                <a:sym typeface="+mn-ea"/>
              </a:rPr>
              <a:t>代码：</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476948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  //</a:t>
            </a:r>
            <a:r>
              <a:rPr lang="zh-CN" altLang="en-US" sz="1600">
                <a:solidFill>
                  <a:schemeClr val="tx1"/>
                </a:solidFill>
                <a:uFillTx/>
                <a:latin typeface="Times New Roman" panose="02020603050405020304" pitchFamily="18" charset="0"/>
              </a:rPr>
              <a:t>考虑特殊情况</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 //</a:t>
            </a:r>
            <a:r>
              <a:rPr lang="zh-CN" altLang="en-US" sz="1600">
                <a:solidFill>
                  <a:schemeClr val="tx1"/>
                </a:solidFill>
                <a:uFillTx/>
                <a:latin typeface="Times New Roman" panose="02020603050405020304" pitchFamily="18" charset="0"/>
              </a:rPr>
              <a:t>判断交换的结束条件</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(a[high]&gt;=pivot&amp;&amp;high&gt;low)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a[low];a[low] = a[high];a[high]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(a[low]&lt;pivot&amp;&amp;low&lt;high)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r>
              <a:rPr lang="zh-CN" altLang="en-US" sz="1600">
                <a:solidFill>
                  <a:schemeClr val="tx1"/>
                </a:solidFill>
                <a:uFillTx/>
                <a:latin typeface="Times New Roman" panose="02020603050405020304" pitchFamily="18" charset="0"/>
              </a:rPr>
              <a:t>保持返回值是小于基准值的边界</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arrange1</a:t>
            </a:r>
            <a:r>
              <a:rPr lang="zh-CN" altLang="en-US" dirty="0">
                <a:solidFill>
                  <a:srgbClr val="080808"/>
                </a:solidFill>
                <a:latin typeface="Times New Roman" panose="02020603050405020304" pitchFamily="18" charset="0"/>
                <a:sym typeface="+mn-ea"/>
              </a:rPr>
              <a:t>函数的实现与</a:t>
            </a:r>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函数思想几乎相同不在</a:t>
            </a:r>
            <a:r>
              <a:rPr lang="zh-CN" altLang="en-US" dirty="0">
                <a:solidFill>
                  <a:srgbClr val="080808"/>
                </a:solidFill>
                <a:latin typeface="Times New Roman" panose="02020603050405020304" pitchFamily="18" charset="0"/>
                <a:sym typeface="+mn-ea"/>
              </a:rPr>
              <a:t>赘述：</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501586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arrange1(int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a[low] = a[high];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a:t>
            </a:r>
            <a:r>
              <a:rPr lang="zh-CN" altLang="en-US">
                <a:latin typeface="Times New Roman" panose="02020603050405020304" pitchFamily="18" charset="0"/>
              </a:rPr>
              <a:t>归并排序的基本</a:t>
            </a:r>
            <a:r>
              <a:rPr lang="zh-CN" altLang="en-US">
                <a:latin typeface="Times New Roman" panose="02020603050405020304" pitchFamily="18" charset="0"/>
              </a:rPr>
              <a:t>思想：</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）拆分数组，把无序的数组不断拆分，直至拆分成一个元素，则认为</a:t>
            </a:r>
            <a:r>
              <a:rPr lang="zh-CN" altLang="en-US">
                <a:latin typeface="Times New Roman" panose="02020603050405020304" pitchFamily="18" charset="0"/>
              </a:rPr>
              <a:t>有序。</a:t>
            </a:r>
            <a:endParaRPr lang="zh-CN" altLang="en-US">
              <a:latin typeface="Times New Roman" panose="02020603050405020304" pitchFamily="18" charset="0"/>
            </a:endParaRPr>
          </a:p>
          <a:p>
            <a:r>
              <a:rPr lang="zh-CN" altLang="en-US">
                <a:latin typeface="Times New Roman" panose="02020603050405020304" pitchFamily="18" charset="0"/>
              </a:rPr>
              <a:t>该操作可以不断的用递进，直至剩下一个</a:t>
            </a:r>
            <a:r>
              <a:rPr lang="zh-CN" altLang="en-US">
                <a:latin typeface="Times New Roman" panose="02020603050405020304" pitchFamily="18" charset="0"/>
              </a:rPr>
              <a:t>元素。</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）然后将差分的数组不断的从头到尾的进行合并，此操作则是递归的回归</a:t>
            </a:r>
            <a:r>
              <a:rPr lang="zh-CN" altLang="en-US">
                <a:latin typeface="Times New Roman" panose="02020603050405020304" pitchFamily="18" charset="0"/>
              </a:rPr>
              <a:t>操作。</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68960" y="372872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Mergesort(</a:t>
            </a:r>
            <a:r>
              <a:rPr lang="en-US" altLang="zh-CN" sz="1800">
                <a:latin typeface="Times New Roman" panose="02020603050405020304" pitchFamily="18" charset="0"/>
                <a:cs typeface="Times New Roman" panose="02020603050405020304" pitchFamily="18" charset="0"/>
              </a:rPr>
              <a:t>a,i,j)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0689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2924810"/>
            <a:ext cx="2660015" cy="5499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直接返回结果</a:t>
            </a:r>
            <a:r>
              <a:rPr lang="en-US" altLang="zh-CN" sz="1800">
                <a:latin typeface="Times New Roman" panose="02020603050405020304" pitchFamily="18" charset="0"/>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29248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i==j;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494530"/>
            <a:ext cx="3406140" cy="9690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拆分两个等量的数组，递归</a:t>
            </a:r>
            <a:r>
              <a:rPr lang="zh-CN" altLang="en-US" sz="1800">
                <a:latin typeface="Times New Roman" panose="02020603050405020304" pitchFamily="18" charset="0"/>
                <a:cs typeface="Times New Roman" panose="02020603050405020304" pitchFamily="18" charset="0"/>
              </a:rPr>
              <a:t>拆分，然后合并，并返回进行回归；</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53326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555875" y="1383665"/>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907540" y="2637155"/>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860290"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63601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51637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788535"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483485"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563620" y="1755775"/>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716145" y="1755775"/>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447925" y="2369820"/>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5328920" y="2369820"/>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563620" y="2369820"/>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940425" y="2369820"/>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763395"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7000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716407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619252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58038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86029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3477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4248785"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2033270" y="3018155"/>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447925" y="3018155"/>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617595" y="3018155"/>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4176395" y="3018155"/>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5130165" y="3018155"/>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5328920" y="3018155"/>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462395" y="3018155"/>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7056755" y="3018155"/>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52" name="表格 51"/>
          <p:cNvGraphicFramePr/>
          <p:nvPr/>
        </p:nvGraphicFramePr>
        <p:xfrm>
          <a:off x="1691640" y="429323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306006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78853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732270"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2016125" y="494157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5220335" y="486918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736850" y="5589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59" name="直接箭头连接符 58"/>
          <p:cNvCxnSpPr>
            <a:stCxn id="31" idx="2"/>
            <a:endCxn id="52" idx="0"/>
          </p:cNvCxnSpPr>
          <p:nvPr/>
        </p:nvCxnSpPr>
        <p:spPr>
          <a:xfrm>
            <a:off x="2033270" y="3594100"/>
            <a:ext cx="198755"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箭头连接符 59"/>
          <p:cNvCxnSpPr>
            <a:stCxn id="33" idx="2"/>
            <a:endCxn id="52" idx="0"/>
          </p:cNvCxnSpPr>
          <p:nvPr/>
        </p:nvCxnSpPr>
        <p:spPr>
          <a:xfrm flipH="1">
            <a:off x="2232025" y="3594100"/>
            <a:ext cx="737870"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1" name="直接箭头连接符 60"/>
          <p:cNvCxnSpPr>
            <a:stCxn id="40" idx="2"/>
            <a:endCxn id="53" idx="0"/>
          </p:cNvCxnSpPr>
          <p:nvPr/>
        </p:nvCxnSpPr>
        <p:spPr>
          <a:xfrm flipH="1">
            <a:off x="3600450" y="3594100"/>
            <a:ext cx="17145"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2" name="直接箭头连接符 61"/>
          <p:cNvCxnSpPr>
            <a:stCxn id="41" idx="2"/>
            <a:endCxn id="53" idx="0"/>
          </p:cNvCxnSpPr>
          <p:nvPr/>
        </p:nvCxnSpPr>
        <p:spPr>
          <a:xfrm flipH="1">
            <a:off x="3600450" y="3610610"/>
            <a:ext cx="91821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a:stCxn id="39" idx="2"/>
            <a:endCxn id="54" idx="0"/>
          </p:cNvCxnSpPr>
          <p:nvPr/>
        </p:nvCxnSpPr>
        <p:spPr>
          <a:xfrm>
            <a:off x="5130165" y="3610610"/>
            <a:ext cx="19875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箭头连接符 63"/>
          <p:cNvCxnSpPr>
            <a:stCxn id="38" idx="2"/>
            <a:endCxn id="54" idx="0"/>
          </p:cNvCxnSpPr>
          <p:nvPr/>
        </p:nvCxnSpPr>
        <p:spPr>
          <a:xfrm flipH="1">
            <a:off x="5328920" y="3610610"/>
            <a:ext cx="52133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5" name="直接箭头连接符 64"/>
          <p:cNvCxnSpPr>
            <a:stCxn id="37" idx="2"/>
            <a:endCxn id="55" idx="0"/>
          </p:cNvCxnSpPr>
          <p:nvPr/>
        </p:nvCxnSpPr>
        <p:spPr>
          <a:xfrm>
            <a:off x="6462395" y="3610610"/>
            <a:ext cx="81026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6" name="直接箭头连接符 65"/>
          <p:cNvCxnSpPr>
            <a:stCxn id="36" idx="2"/>
            <a:endCxn id="55" idx="0"/>
          </p:cNvCxnSpPr>
          <p:nvPr/>
        </p:nvCxnSpPr>
        <p:spPr>
          <a:xfrm flipH="1">
            <a:off x="7272655" y="3594100"/>
            <a:ext cx="161290"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a:stCxn id="52" idx="2"/>
            <a:endCxn id="56" idx="0"/>
          </p:cNvCxnSpPr>
          <p:nvPr/>
        </p:nvCxnSpPr>
        <p:spPr>
          <a:xfrm>
            <a:off x="2232025" y="467423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3096260" y="460248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5328920" y="460248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3096260" y="532257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619885" y="119697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5" name="文本框 74"/>
          <p:cNvSpPr txBox="1"/>
          <p:nvPr/>
        </p:nvSpPr>
        <p:spPr>
          <a:xfrm>
            <a:off x="170180" y="2132965"/>
            <a:ext cx="1379855" cy="716915"/>
          </a:xfrm>
          <a:prstGeom prst="rect">
            <a:avLst/>
          </a:prstGeom>
          <a:noFill/>
        </p:spPr>
        <p:txBody>
          <a:bodyPr wrap="square" rtlCol="0">
            <a:noAutofit/>
          </a:bodyPr>
          <a:p>
            <a:r>
              <a:rPr lang="zh-CN" altLang="en-US"/>
              <a:t>拆分：</a:t>
            </a:r>
            <a:r>
              <a:rPr lang="zh-CN" altLang="en-US"/>
              <a:t>递进</a:t>
            </a:r>
            <a:endParaRPr lang="zh-CN" altLang="en-US"/>
          </a:p>
        </p:txBody>
      </p:sp>
      <p:cxnSp>
        <p:nvCxnSpPr>
          <p:cNvPr id="76" name="直接箭头连接符 75"/>
          <p:cNvCxnSpPr>
            <a:stCxn id="55" idx="2"/>
            <a:endCxn id="57" idx="0"/>
          </p:cNvCxnSpPr>
          <p:nvPr/>
        </p:nvCxnSpPr>
        <p:spPr>
          <a:xfrm flipH="1">
            <a:off x="6300470" y="460248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897120" y="525018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619885" y="407733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9" name="文本框 78"/>
          <p:cNvSpPr txBox="1"/>
          <p:nvPr/>
        </p:nvSpPr>
        <p:spPr>
          <a:xfrm>
            <a:off x="179705" y="4602480"/>
            <a:ext cx="1379855" cy="716915"/>
          </a:xfrm>
          <a:prstGeom prst="rect">
            <a:avLst/>
          </a:prstGeom>
          <a:noFill/>
        </p:spPr>
        <p:txBody>
          <a:bodyPr wrap="square" rtlCol="0">
            <a:noAutofit/>
          </a:bodyPr>
          <a:p>
            <a:r>
              <a:rPr lang="zh-CN" altLang="en-US"/>
              <a:t>合并：</a:t>
            </a:r>
            <a:r>
              <a:rPr lang="zh-CN" altLang="en-US"/>
              <a:t>回归</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fill="hold"/>
                                        <p:tgtEl>
                                          <p:spTgt spid="46"/>
                                        </p:tgtEl>
                                        <p:attrNameLst>
                                          <p:attrName>ppt_x</p:attrName>
                                        </p:attrNameLst>
                                      </p:cBhvr>
                                      <p:tavLst>
                                        <p:tav tm="0">
                                          <p:val>
                                            <p:strVal val="#ppt_x"/>
                                          </p:val>
                                        </p:tav>
                                        <p:tav tm="100000">
                                          <p:val>
                                            <p:strVal val="#ppt_x"/>
                                          </p:val>
                                        </p:tav>
                                      </p:tavLst>
                                    </p:anim>
                                    <p:anim calcmode="lin" valueType="num">
                                      <p:cBhvr additive="base">
                                        <p:cTn id="76" dur="500" fill="hold"/>
                                        <p:tgtEl>
                                          <p:spTgt spid="4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ppt_x"/>
                                          </p:val>
                                        </p:tav>
                                        <p:tav tm="100000">
                                          <p:val>
                                            <p:strVal val="#ppt_x"/>
                                          </p:val>
                                        </p:tav>
                                      </p:tavLst>
                                    </p:anim>
                                    <p:anim calcmode="lin" valueType="num">
                                      <p:cBhvr additive="base">
                                        <p:cTn id="84" dur="500" fill="hold"/>
                                        <p:tgtEl>
                                          <p:spTgt spid="4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additive="base">
                                        <p:cTn id="87" dur="500" fill="hold"/>
                                        <p:tgtEl>
                                          <p:spTgt spid="50"/>
                                        </p:tgtEl>
                                        <p:attrNameLst>
                                          <p:attrName>ppt_x</p:attrName>
                                        </p:attrNameLst>
                                      </p:cBhvr>
                                      <p:tavLst>
                                        <p:tav tm="0">
                                          <p:val>
                                            <p:strVal val="#ppt_x"/>
                                          </p:val>
                                        </p:tav>
                                        <p:tav tm="100000">
                                          <p:val>
                                            <p:strVal val="#ppt_x"/>
                                          </p:val>
                                        </p:tav>
                                      </p:tavLst>
                                    </p:anim>
                                    <p:anim calcmode="lin" valueType="num">
                                      <p:cBhvr additive="base">
                                        <p:cTn id="88" dur="500" fill="hold"/>
                                        <p:tgtEl>
                                          <p:spTgt spid="5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ppt_x"/>
                                          </p:val>
                                        </p:tav>
                                        <p:tav tm="100000">
                                          <p:val>
                                            <p:strVal val="#ppt_x"/>
                                          </p:val>
                                        </p:tav>
                                      </p:tavLst>
                                    </p:anim>
                                    <p:anim calcmode="lin" valueType="num">
                                      <p:cBhvr additive="base">
                                        <p:cTn id="104" dur="500" fill="hold"/>
                                        <p:tgtEl>
                                          <p:spTgt spid="41"/>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74"/>
                                        </p:tgtEl>
                                        <p:attrNameLst>
                                          <p:attrName>style.visibility</p:attrName>
                                        </p:attrNameLst>
                                      </p:cBhvr>
                                      <p:to>
                                        <p:strVal val="visible"/>
                                      </p:to>
                                    </p:set>
                                    <p:anim calcmode="lin" valueType="num">
                                      <p:cBhvr additive="base">
                                        <p:cTn id="125" dur="500" fill="hold"/>
                                        <p:tgtEl>
                                          <p:spTgt spid="74"/>
                                        </p:tgtEl>
                                        <p:attrNameLst>
                                          <p:attrName>ppt_x</p:attrName>
                                        </p:attrNameLst>
                                      </p:cBhvr>
                                      <p:tavLst>
                                        <p:tav tm="0">
                                          <p:val>
                                            <p:strVal val="#ppt_x"/>
                                          </p:val>
                                        </p:tav>
                                        <p:tav tm="100000">
                                          <p:val>
                                            <p:strVal val="#ppt_x"/>
                                          </p:val>
                                        </p:tav>
                                      </p:tavLst>
                                    </p:anim>
                                    <p:anim calcmode="lin" valueType="num">
                                      <p:cBhvr additive="base">
                                        <p:cTn id="126" dur="500" fill="hold"/>
                                        <p:tgtEl>
                                          <p:spTgt spid="7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5"/>
                                        </p:tgtEl>
                                        <p:attrNameLst>
                                          <p:attrName>style.visibility</p:attrName>
                                        </p:attrNameLst>
                                      </p:cBhvr>
                                      <p:to>
                                        <p:strVal val="visible"/>
                                      </p:to>
                                    </p:set>
                                    <p:anim calcmode="lin" valueType="num">
                                      <p:cBhvr additive="base">
                                        <p:cTn id="129" dur="500" fill="hold"/>
                                        <p:tgtEl>
                                          <p:spTgt spid="75"/>
                                        </p:tgtEl>
                                        <p:attrNameLst>
                                          <p:attrName>ppt_x</p:attrName>
                                        </p:attrNameLst>
                                      </p:cBhvr>
                                      <p:tavLst>
                                        <p:tav tm="0">
                                          <p:val>
                                            <p:strVal val="#ppt_x"/>
                                          </p:val>
                                        </p:tav>
                                        <p:tav tm="100000">
                                          <p:val>
                                            <p:strVal val="#ppt_x"/>
                                          </p:val>
                                        </p:tav>
                                      </p:tavLst>
                                    </p:anim>
                                    <p:anim calcmode="lin" valueType="num">
                                      <p:cBhvr additive="base">
                                        <p:cTn id="1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 calcmode="lin" valueType="num">
                                      <p:cBhvr additive="base">
                                        <p:cTn id="135" dur="500" fill="hold"/>
                                        <p:tgtEl>
                                          <p:spTgt spid="60"/>
                                        </p:tgtEl>
                                        <p:attrNameLst>
                                          <p:attrName>ppt_x</p:attrName>
                                        </p:attrNameLst>
                                      </p:cBhvr>
                                      <p:tavLst>
                                        <p:tav tm="0">
                                          <p:val>
                                            <p:strVal val="#ppt_x"/>
                                          </p:val>
                                        </p:tav>
                                        <p:tav tm="100000">
                                          <p:val>
                                            <p:strVal val="#ppt_x"/>
                                          </p:val>
                                        </p:tav>
                                      </p:tavLst>
                                    </p:anim>
                                    <p:anim calcmode="lin" valueType="num">
                                      <p:cBhvr additive="base">
                                        <p:cTn id="136" dur="500" fill="hold"/>
                                        <p:tgtEl>
                                          <p:spTgt spid="6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anim calcmode="lin" valueType="num">
                                      <p:cBhvr additive="base">
                                        <p:cTn id="143" dur="500" fill="hold"/>
                                        <p:tgtEl>
                                          <p:spTgt spid="61"/>
                                        </p:tgtEl>
                                        <p:attrNameLst>
                                          <p:attrName>ppt_x</p:attrName>
                                        </p:attrNameLst>
                                      </p:cBhvr>
                                      <p:tavLst>
                                        <p:tav tm="0">
                                          <p:val>
                                            <p:strVal val="#ppt_x"/>
                                          </p:val>
                                        </p:tav>
                                        <p:tav tm="100000">
                                          <p:val>
                                            <p:strVal val="#ppt_x"/>
                                          </p:val>
                                        </p:tav>
                                      </p:tavLst>
                                    </p:anim>
                                    <p:anim calcmode="lin" valueType="num">
                                      <p:cBhvr additive="base">
                                        <p:cTn id="144" dur="500" fill="hold"/>
                                        <p:tgtEl>
                                          <p:spTgt spid="61"/>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 calcmode="lin" valueType="num">
                                      <p:cBhvr additive="base">
                                        <p:cTn id="147" dur="500" fill="hold"/>
                                        <p:tgtEl>
                                          <p:spTgt spid="62"/>
                                        </p:tgtEl>
                                        <p:attrNameLst>
                                          <p:attrName>ppt_x</p:attrName>
                                        </p:attrNameLst>
                                      </p:cBhvr>
                                      <p:tavLst>
                                        <p:tav tm="0">
                                          <p:val>
                                            <p:strVal val="#ppt_x"/>
                                          </p:val>
                                        </p:tav>
                                        <p:tav tm="100000">
                                          <p:val>
                                            <p:strVal val="#ppt_x"/>
                                          </p:val>
                                        </p:tav>
                                      </p:tavLst>
                                    </p:anim>
                                    <p:anim calcmode="lin" valueType="num">
                                      <p:cBhvr additive="base">
                                        <p:cTn id="148" dur="500" fill="hold"/>
                                        <p:tgtEl>
                                          <p:spTgt spid="6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ppt_x"/>
                                          </p:val>
                                        </p:tav>
                                        <p:tav tm="100000">
                                          <p:val>
                                            <p:strVal val="#ppt_x"/>
                                          </p:val>
                                        </p:tav>
                                      </p:tavLst>
                                    </p:anim>
                                    <p:anim calcmode="lin" valueType="num">
                                      <p:cBhvr additive="base">
                                        <p:cTn id="152" dur="500" fill="hold"/>
                                        <p:tgtEl>
                                          <p:spTgt spid="63"/>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64"/>
                                        </p:tgtEl>
                                        <p:attrNameLst>
                                          <p:attrName>style.visibility</p:attrName>
                                        </p:attrNameLst>
                                      </p:cBhvr>
                                      <p:to>
                                        <p:strVal val="visible"/>
                                      </p:to>
                                    </p:set>
                                    <p:anim calcmode="lin" valueType="num">
                                      <p:cBhvr additive="base">
                                        <p:cTn id="155" dur="500" fill="hold"/>
                                        <p:tgtEl>
                                          <p:spTgt spid="64"/>
                                        </p:tgtEl>
                                        <p:attrNameLst>
                                          <p:attrName>ppt_x</p:attrName>
                                        </p:attrNameLst>
                                      </p:cBhvr>
                                      <p:tavLst>
                                        <p:tav tm="0">
                                          <p:val>
                                            <p:strVal val="#ppt_x"/>
                                          </p:val>
                                        </p:tav>
                                        <p:tav tm="100000">
                                          <p:val>
                                            <p:strVal val="#ppt_x"/>
                                          </p:val>
                                        </p:tav>
                                      </p:tavLst>
                                    </p:anim>
                                    <p:anim calcmode="lin" valueType="num">
                                      <p:cBhvr additive="base">
                                        <p:cTn id="156" dur="500" fill="hold"/>
                                        <p:tgtEl>
                                          <p:spTgt spid="64"/>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65"/>
                                        </p:tgtEl>
                                        <p:attrNameLst>
                                          <p:attrName>style.visibility</p:attrName>
                                        </p:attrNameLst>
                                      </p:cBhvr>
                                      <p:to>
                                        <p:strVal val="visible"/>
                                      </p:to>
                                    </p:set>
                                    <p:anim calcmode="lin" valueType="num">
                                      <p:cBhvr additive="base">
                                        <p:cTn id="159" dur="500" fill="hold"/>
                                        <p:tgtEl>
                                          <p:spTgt spid="65"/>
                                        </p:tgtEl>
                                        <p:attrNameLst>
                                          <p:attrName>ppt_x</p:attrName>
                                        </p:attrNameLst>
                                      </p:cBhvr>
                                      <p:tavLst>
                                        <p:tav tm="0">
                                          <p:val>
                                            <p:strVal val="#ppt_x"/>
                                          </p:val>
                                        </p:tav>
                                        <p:tav tm="100000">
                                          <p:val>
                                            <p:strVal val="#ppt_x"/>
                                          </p:val>
                                        </p:tav>
                                      </p:tavLst>
                                    </p:anim>
                                    <p:anim calcmode="lin" valueType="num">
                                      <p:cBhvr additive="base">
                                        <p:cTn id="160" dur="500" fill="hold"/>
                                        <p:tgtEl>
                                          <p:spTgt spid="65"/>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66"/>
                                        </p:tgtEl>
                                        <p:attrNameLst>
                                          <p:attrName>style.visibility</p:attrName>
                                        </p:attrNameLst>
                                      </p:cBhvr>
                                      <p:to>
                                        <p:strVal val="visible"/>
                                      </p:to>
                                    </p:set>
                                    <p:anim calcmode="lin" valueType="num">
                                      <p:cBhvr additive="base">
                                        <p:cTn id="163" dur="500" fill="hold"/>
                                        <p:tgtEl>
                                          <p:spTgt spid="66"/>
                                        </p:tgtEl>
                                        <p:attrNameLst>
                                          <p:attrName>ppt_x</p:attrName>
                                        </p:attrNameLst>
                                      </p:cBhvr>
                                      <p:tavLst>
                                        <p:tav tm="0">
                                          <p:val>
                                            <p:strVal val="#ppt_x"/>
                                          </p:val>
                                        </p:tav>
                                        <p:tav tm="100000">
                                          <p:val>
                                            <p:strVal val="#ppt_x"/>
                                          </p:val>
                                        </p:tav>
                                      </p:tavLst>
                                    </p:anim>
                                    <p:anim calcmode="lin" valueType="num">
                                      <p:cBhvr additive="base">
                                        <p:cTn id="164" dur="500" fill="hold"/>
                                        <p:tgtEl>
                                          <p:spTgt spid="66"/>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52"/>
                                        </p:tgtEl>
                                        <p:attrNameLst>
                                          <p:attrName>style.visibility</p:attrName>
                                        </p:attrNameLst>
                                      </p:cBhvr>
                                      <p:to>
                                        <p:strVal val="visible"/>
                                      </p:to>
                                    </p:set>
                                    <p:anim calcmode="lin" valueType="num">
                                      <p:cBhvr additive="base">
                                        <p:cTn id="167" dur="500" fill="hold"/>
                                        <p:tgtEl>
                                          <p:spTgt spid="52"/>
                                        </p:tgtEl>
                                        <p:attrNameLst>
                                          <p:attrName>ppt_x</p:attrName>
                                        </p:attrNameLst>
                                      </p:cBhvr>
                                      <p:tavLst>
                                        <p:tav tm="0">
                                          <p:val>
                                            <p:strVal val="#ppt_x"/>
                                          </p:val>
                                        </p:tav>
                                        <p:tav tm="100000">
                                          <p:val>
                                            <p:strVal val="#ppt_x"/>
                                          </p:val>
                                        </p:tav>
                                      </p:tavLst>
                                    </p:anim>
                                    <p:anim calcmode="lin" valueType="num">
                                      <p:cBhvr additive="base">
                                        <p:cTn id="168" dur="500" fill="hold"/>
                                        <p:tgtEl>
                                          <p:spTgt spid="52"/>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3"/>
                                        </p:tgtEl>
                                        <p:attrNameLst>
                                          <p:attrName>style.visibility</p:attrName>
                                        </p:attrNameLst>
                                      </p:cBhvr>
                                      <p:to>
                                        <p:strVal val="visible"/>
                                      </p:to>
                                    </p:set>
                                    <p:anim calcmode="lin" valueType="num">
                                      <p:cBhvr additive="base">
                                        <p:cTn id="171" dur="500" fill="hold"/>
                                        <p:tgtEl>
                                          <p:spTgt spid="53"/>
                                        </p:tgtEl>
                                        <p:attrNameLst>
                                          <p:attrName>ppt_x</p:attrName>
                                        </p:attrNameLst>
                                      </p:cBhvr>
                                      <p:tavLst>
                                        <p:tav tm="0">
                                          <p:val>
                                            <p:strVal val="#ppt_x"/>
                                          </p:val>
                                        </p:tav>
                                        <p:tav tm="100000">
                                          <p:val>
                                            <p:strVal val="#ppt_x"/>
                                          </p:val>
                                        </p:tav>
                                      </p:tavLst>
                                    </p:anim>
                                    <p:anim calcmode="lin" valueType="num">
                                      <p:cBhvr additive="base">
                                        <p:cTn id="172" dur="500" fill="hold"/>
                                        <p:tgtEl>
                                          <p:spTgt spid="53"/>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54"/>
                                        </p:tgtEl>
                                        <p:attrNameLst>
                                          <p:attrName>style.visibility</p:attrName>
                                        </p:attrNameLst>
                                      </p:cBhvr>
                                      <p:to>
                                        <p:strVal val="visible"/>
                                      </p:to>
                                    </p:set>
                                    <p:anim calcmode="lin" valueType="num">
                                      <p:cBhvr additive="base">
                                        <p:cTn id="175" dur="500" fill="hold"/>
                                        <p:tgtEl>
                                          <p:spTgt spid="54"/>
                                        </p:tgtEl>
                                        <p:attrNameLst>
                                          <p:attrName>ppt_x</p:attrName>
                                        </p:attrNameLst>
                                      </p:cBhvr>
                                      <p:tavLst>
                                        <p:tav tm="0">
                                          <p:val>
                                            <p:strVal val="#ppt_x"/>
                                          </p:val>
                                        </p:tav>
                                        <p:tav tm="100000">
                                          <p:val>
                                            <p:strVal val="#ppt_x"/>
                                          </p:val>
                                        </p:tav>
                                      </p:tavLst>
                                    </p:anim>
                                    <p:anim calcmode="lin" valueType="num">
                                      <p:cBhvr additive="base">
                                        <p:cTn id="176" dur="500" fill="hold"/>
                                        <p:tgtEl>
                                          <p:spTgt spid="54"/>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ppt_x"/>
                                          </p:val>
                                        </p:tav>
                                        <p:tav tm="100000">
                                          <p:val>
                                            <p:strVal val="#ppt_x"/>
                                          </p:val>
                                        </p:tav>
                                      </p:tavLst>
                                    </p:anim>
                                    <p:anim calcmode="lin" valueType="num">
                                      <p:cBhvr additive="base">
                                        <p:cTn id="1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7"/>
                                        </p:tgtEl>
                                        <p:attrNameLst>
                                          <p:attrName>style.visibility</p:attrName>
                                        </p:attrNameLst>
                                      </p:cBhvr>
                                      <p:to>
                                        <p:strVal val="visible"/>
                                      </p:to>
                                    </p:set>
                                    <p:anim calcmode="lin" valueType="num">
                                      <p:cBhvr additive="base">
                                        <p:cTn id="189" dur="500" fill="hold"/>
                                        <p:tgtEl>
                                          <p:spTgt spid="67"/>
                                        </p:tgtEl>
                                        <p:attrNameLst>
                                          <p:attrName>ppt_x</p:attrName>
                                        </p:attrNameLst>
                                      </p:cBhvr>
                                      <p:tavLst>
                                        <p:tav tm="0">
                                          <p:val>
                                            <p:strVal val="#ppt_x"/>
                                          </p:val>
                                        </p:tav>
                                        <p:tav tm="100000">
                                          <p:val>
                                            <p:strVal val="#ppt_x"/>
                                          </p:val>
                                        </p:tav>
                                      </p:tavLst>
                                    </p:anim>
                                    <p:anim calcmode="lin" valueType="num">
                                      <p:cBhvr additive="base">
                                        <p:cTn id="190" dur="500" fill="hold"/>
                                        <p:tgtEl>
                                          <p:spTgt spid="67"/>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9"/>
                                        </p:tgtEl>
                                        <p:attrNameLst>
                                          <p:attrName>style.visibility</p:attrName>
                                        </p:attrNameLst>
                                      </p:cBhvr>
                                      <p:to>
                                        <p:strVal val="visible"/>
                                      </p:to>
                                    </p:set>
                                    <p:anim calcmode="lin" valueType="num">
                                      <p:cBhvr additive="base">
                                        <p:cTn id="193" dur="500" fill="hold"/>
                                        <p:tgtEl>
                                          <p:spTgt spid="69"/>
                                        </p:tgtEl>
                                        <p:attrNameLst>
                                          <p:attrName>ppt_x</p:attrName>
                                        </p:attrNameLst>
                                      </p:cBhvr>
                                      <p:tavLst>
                                        <p:tav tm="0">
                                          <p:val>
                                            <p:strVal val="#ppt_x"/>
                                          </p:val>
                                        </p:tav>
                                        <p:tav tm="100000">
                                          <p:val>
                                            <p:strVal val="#ppt_x"/>
                                          </p:val>
                                        </p:tav>
                                      </p:tavLst>
                                    </p:anim>
                                    <p:anim calcmode="lin" valueType="num">
                                      <p:cBhvr additive="base">
                                        <p:cTn id="194" dur="500" fill="hold"/>
                                        <p:tgtEl>
                                          <p:spTgt spid="6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57"/>
                                        </p:tgtEl>
                                        <p:attrNameLst>
                                          <p:attrName>style.visibility</p:attrName>
                                        </p:attrNameLst>
                                      </p:cBhvr>
                                      <p:to>
                                        <p:strVal val="visible"/>
                                      </p:to>
                                    </p:set>
                                    <p:anim calcmode="lin" valueType="num">
                                      <p:cBhvr additive="base">
                                        <p:cTn id="197" dur="500" fill="hold"/>
                                        <p:tgtEl>
                                          <p:spTgt spid="57"/>
                                        </p:tgtEl>
                                        <p:attrNameLst>
                                          <p:attrName>ppt_x</p:attrName>
                                        </p:attrNameLst>
                                      </p:cBhvr>
                                      <p:tavLst>
                                        <p:tav tm="0">
                                          <p:val>
                                            <p:strVal val="#ppt_x"/>
                                          </p:val>
                                        </p:tav>
                                        <p:tav tm="100000">
                                          <p:val>
                                            <p:strVal val="#ppt_x"/>
                                          </p:val>
                                        </p:tav>
                                      </p:tavLst>
                                    </p:anim>
                                    <p:anim calcmode="lin" valueType="num">
                                      <p:cBhvr additive="base">
                                        <p:cTn id="198" dur="500" fill="hold"/>
                                        <p:tgtEl>
                                          <p:spTgt spid="57"/>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76"/>
                                        </p:tgtEl>
                                        <p:attrNameLst>
                                          <p:attrName>style.visibility</p:attrName>
                                        </p:attrNameLst>
                                      </p:cBhvr>
                                      <p:to>
                                        <p:strVal val="visible"/>
                                      </p:to>
                                    </p:set>
                                    <p:anim calcmode="lin" valueType="num">
                                      <p:cBhvr additive="base">
                                        <p:cTn id="201" dur="500" fill="hold"/>
                                        <p:tgtEl>
                                          <p:spTgt spid="76"/>
                                        </p:tgtEl>
                                        <p:attrNameLst>
                                          <p:attrName>ppt_x</p:attrName>
                                        </p:attrNameLst>
                                      </p:cBhvr>
                                      <p:tavLst>
                                        <p:tav tm="0">
                                          <p:val>
                                            <p:strVal val="#ppt_x"/>
                                          </p:val>
                                        </p:tav>
                                        <p:tav tm="100000">
                                          <p:val>
                                            <p:strVal val="#ppt_x"/>
                                          </p:val>
                                        </p:tav>
                                      </p:tavLst>
                                    </p:anim>
                                    <p:anim calcmode="lin" valueType="num">
                                      <p:cBhvr additive="base">
                                        <p:cTn id="202" dur="500" fill="hold"/>
                                        <p:tgtEl>
                                          <p:spTgt spid="76"/>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56"/>
                                        </p:tgtEl>
                                        <p:attrNameLst>
                                          <p:attrName>style.visibility</p:attrName>
                                        </p:attrNameLst>
                                      </p:cBhvr>
                                      <p:to>
                                        <p:strVal val="visible"/>
                                      </p:to>
                                    </p:set>
                                    <p:anim calcmode="lin" valueType="num">
                                      <p:cBhvr additive="base">
                                        <p:cTn id="205" dur="500" fill="hold"/>
                                        <p:tgtEl>
                                          <p:spTgt spid="56"/>
                                        </p:tgtEl>
                                        <p:attrNameLst>
                                          <p:attrName>ppt_x</p:attrName>
                                        </p:attrNameLst>
                                      </p:cBhvr>
                                      <p:tavLst>
                                        <p:tav tm="0">
                                          <p:val>
                                            <p:strVal val="#ppt_x"/>
                                          </p:val>
                                        </p:tav>
                                        <p:tav tm="100000">
                                          <p:val>
                                            <p:strVal val="#ppt_x"/>
                                          </p:val>
                                        </p:tav>
                                      </p:tavLst>
                                    </p:anim>
                                    <p:anim calcmode="lin" valueType="num">
                                      <p:cBhvr additive="base">
                                        <p:cTn id="20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71"/>
                                        </p:tgtEl>
                                        <p:attrNameLst>
                                          <p:attrName>style.visibility</p:attrName>
                                        </p:attrNameLst>
                                      </p:cBhvr>
                                      <p:to>
                                        <p:strVal val="visible"/>
                                      </p:to>
                                    </p:set>
                                    <p:anim calcmode="lin" valueType="num">
                                      <p:cBhvr additive="base">
                                        <p:cTn id="211" dur="500" fill="hold"/>
                                        <p:tgtEl>
                                          <p:spTgt spid="71"/>
                                        </p:tgtEl>
                                        <p:attrNameLst>
                                          <p:attrName>ppt_x</p:attrName>
                                        </p:attrNameLst>
                                      </p:cBhvr>
                                      <p:tavLst>
                                        <p:tav tm="0">
                                          <p:val>
                                            <p:strVal val="#ppt_x"/>
                                          </p:val>
                                        </p:tav>
                                        <p:tav tm="100000">
                                          <p:val>
                                            <p:strVal val="#ppt_x"/>
                                          </p:val>
                                        </p:tav>
                                      </p:tavLst>
                                    </p:anim>
                                    <p:anim calcmode="lin" valueType="num">
                                      <p:cBhvr additive="base">
                                        <p:cTn id="212" dur="500" fill="hold"/>
                                        <p:tgtEl>
                                          <p:spTgt spid="71"/>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7"/>
                                        </p:tgtEl>
                                        <p:attrNameLst>
                                          <p:attrName>style.visibility</p:attrName>
                                        </p:attrNameLst>
                                      </p:cBhvr>
                                      <p:to>
                                        <p:strVal val="visible"/>
                                      </p:to>
                                    </p:set>
                                    <p:anim calcmode="lin" valueType="num">
                                      <p:cBhvr additive="base">
                                        <p:cTn id="215" dur="500" fill="hold"/>
                                        <p:tgtEl>
                                          <p:spTgt spid="77"/>
                                        </p:tgtEl>
                                        <p:attrNameLst>
                                          <p:attrName>ppt_x</p:attrName>
                                        </p:attrNameLst>
                                      </p:cBhvr>
                                      <p:tavLst>
                                        <p:tav tm="0">
                                          <p:val>
                                            <p:strVal val="#ppt_x"/>
                                          </p:val>
                                        </p:tav>
                                        <p:tav tm="100000">
                                          <p:val>
                                            <p:strVal val="#ppt_x"/>
                                          </p:val>
                                        </p:tav>
                                      </p:tavLst>
                                    </p:anim>
                                    <p:anim calcmode="lin" valueType="num">
                                      <p:cBhvr additive="base">
                                        <p:cTn id="216" dur="500" fill="hold"/>
                                        <p:tgtEl>
                                          <p:spTgt spid="77"/>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8"/>
                                        </p:tgtEl>
                                        <p:attrNameLst>
                                          <p:attrName>style.visibility</p:attrName>
                                        </p:attrNameLst>
                                      </p:cBhvr>
                                      <p:to>
                                        <p:strVal val="visible"/>
                                      </p:to>
                                    </p:set>
                                    <p:anim calcmode="lin" valueType="num">
                                      <p:cBhvr additive="base">
                                        <p:cTn id="219" dur="500" fill="hold"/>
                                        <p:tgtEl>
                                          <p:spTgt spid="58"/>
                                        </p:tgtEl>
                                        <p:attrNameLst>
                                          <p:attrName>ppt_x</p:attrName>
                                        </p:attrNameLst>
                                      </p:cBhvr>
                                      <p:tavLst>
                                        <p:tav tm="0">
                                          <p:val>
                                            <p:strVal val="#ppt_x"/>
                                          </p:val>
                                        </p:tav>
                                        <p:tav tm="100000">
                                          <p:val>
                                            <p:strVal val="#ppt_x"/>
                                          </p:val>
                                        </p:tav>
                                      </p:tavLst>
                                    </p:anim>
                                    <p:anim calcmode="lin" valueType="num">
                                      <p:cBhvr additive="base">
                                        <p:cTn id="2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79"/>
                                        </p:tgtEl>
                                        <p:attrNameLst>
                                          <p:attrName>style.visibility</p:attrName>
                                        </p:attrNameLst>
                                      </p:cBhvr>
                                      <p:to>
                                        <p:strVal val="visible"/>
                                      </p:to>
                                    </p:set>
                                    <p:anim calcmode="lin" valueType="num">
                                      <p:cBhvr additive="base">
                                        <p:cTn id="225" dur="500" fill="hold"/>
                                        <p:tgtEl>
                                          <p:spTgt spid="79"/>
                                        </p:tgtEl>
                                        <p:attrNameLst>
                                          <p:attrName>ppt_x</p:attrName>
                                        </p:attrNameLst>
                                      </p:cBhvr>
                                      <p:tavLst>
                                        <p:tav tm="0">
                                          <p:val>
                                            <p:strVal val="#ppt_x"/>
                                          </p:val>
                                        </p:tav>
                                        <p:tav tm="100000">
                                          <p:val>
                                            <p:strVal val="#ppt_x"/>
                                          </p:val>
                                        </p:tav>
                                      </p:tavLst>
                                    </p:anim>
                                    <p:anim calcmode="lin" valueType="num">
                                      <p:cBhvr additive="base">
                                        <p:cTn id="226" dur="500" fill="hold"/>
                                        <p:tgtEl>
                                          <p:spTgt spid="7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78"/>
                                        </p:tgtEl>
                                        <p:attrNameLst>
                                          <p:attrName>style.visibility</p:attrName>
                                        </p:attrNameLst>
                                      </p:cBhvr>
                                      <p:to>
                                        <p:strVal val="visible"/>
                                      </p:to>
                                    </p:set>
                                    <p:anim calcmode="lin" valueType="num">
                                      <p:cBhvr additive="base">
                                        <p:cTn id="229" dur="500" fill="hold"/>
                                        <p:tgtEl>
                                          <p:spTgt spid="78"/>
                                        </p:tgtEl>
                                        <p:attrNameLst>
                                          <p:attrName>ppt_x</p:attrName>
                                        </p:attrNameLst>
                                      </p:cBhvr>
                                      <p:tavLst>
                                        <p:tav tm="0">
                                          <p:val>
                                            <p:strVal val="#ppt_x"/>
                                          </p:val>
                                        </p:tav>
                                        <p:tav tm="100000">
                                          <p:val>
                                            <p:strVal val="#ppt_x"/>
                                          </p:val>
                                        </p:tav>
                                      </p:tavLst>
                                    </p:anim>
                                    <p:anim calcmode="lin" valueType="num">
                                      <p:cBhvr additive="base">
                                        <p:cTn id="23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4" grpId="1" animBg="1"/>
      <p:bldP spid="75" grpId="1"/>
      <p:bldP spid="79" grpId="0"/>
      <p:bldP spid="78" grpId="0" animBg="1"/>
      <p:bldP spid="79" grpId="1"/>
      <p:bldP spid="7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56" name="表格 55"/>
          <p:cNvGraphicFramePr/>
          <p:nvPr/>
        </p:nvGraphicFramePr>
        <p:xfrm>
          <a:off x="154749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71614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2" name="文本框 1"/>
          <p:cNvSpPr txBox="1"/>
          <p:nvPr/>
        </p:nvSpPr>
        <p:spPr>
          <a:xfrm>
            <a:off x="539750" y="1226185"/>
            <a:ext cx="3454400" cy="353060"/>
          </a:xfrm>
          <a:prstGeom prst="rect">
            <a:avLst/>
          </a:prstGeom>
          <a:noFill/>
        </p:spPr>
        <p:txBody>
          <a:bodyPr wrap="square" rtlCol="0">
            <a:noAutofit/>
          </a:bodyPr>
          <a:p>
            <a:r>
              <a:rPr lang="zh-CN" altLang="en-US"/>
              <a:t>如何合并</a:t>
            </a:r>
            <a:r>
              <a:rPr lang="zh-CN" altLang="en-US"/>
              <a:t>呢？细节如何：</a:t>
            </a:r>
            <a:endParaRPr lang="en-US" altLang="zh-CN"/>
          </a:p>
        </p:txBody>
      </p:sp>
      <p:sp>
        <p:nvSpPr>
          <p:cNvPr id="3" name="文本框 2"/>
          <p:cNvSpPr txBox="1"/>
          <p:nvPr/>
        </p:nvSpPr>
        <p:spPr>
          <a:xfrm>
            <a:off x="1637665" y="2271395"/>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4" name="文本框 3"/>
          <p:cNvSpPr txBox="1"/>
          <p:nvPr/>
        </p:nvSpPr>
        <p:spPr>
          <a:xfrm>
            <a:off x="4860290" y="2277110"/>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graphicFrame>
        <p:nvGraphicFramePr>
          <p:cNvPr id="9" name="表格 8"/>
          <p:cNvGraphicFramePr/>
          <p:nvPr/>
        </p:nvGraphicFramePr>
        <p:xfrm>
          <a:off x="153098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1475740" y="1540510"/>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p:txBody>
      </p:sp>
      <p:sp>
        <p:nvSpPr>
          <p:cNvPr id="13" name="文本框 12"/>
          <p:cNvSpPr txBox="1"/>
          <p:nvPr/>
        </p:nvSpPr>
        <p:spPr>
          <a:xfrm>
            <a:off x="4644390" y="1539875"/>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b</a:t>
            </a:r>
            <a:endParaRPr lang="en-US" altLang="zh-CN">
              <a:latin typeface="Times New Roman" panose="02020603050405020304" pitchFamily="18" charset="0"/>
              <a:cs typeface="Times New Roman" panose="02020603050405020304" pitchFamily="18" charset="0"/>
            </a:endParaRPr>
          </a:p>
        </p:txBody>
      </p:sp>
      <p:sp>
        <p:nvSpPr>
          <p:cNvPr id="14" name="文本框 13"/>
          <p:cNvSpPr txBox="1"/>
          <p:nvPr/>
        </p:nvSpPr>
        <p:spPr>
          <a:xfrm>
            <a:off x="1115695" y="2637155"/>
            <a:ext cx="7333615" cy="57023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比较数组</a:t>
            </a:r>
            <a:r>
              <a:rPr lang="en-US" altLang="zh-CN">
                <a:latin typeface="Times New Roman" panose="02020603050405020304" pitchFamily="18" charset="0"/>
                <a:cs typeface="Times New Roman" panose="02020603050405020304" pitchFamily="18" charset="0"/>
              </a:rPr>
              <a:t>a[i]</a:t>
            </a:r>
            <a:r>
              <a:rPr lang="zh-CN" altLang="en-US">
                <a:latin typeface="Times New Roman" panose="02020603050405020304" pitchFamily="18" charset="0"/>
                <a:cs typeface="Times New Roman" panose="02020603050405020304" pitchFamily="18" charset="0"/>
              </a:rPr>
              <a:t>与</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的大小，如果</a:t>
            </a:r>
            <a:r>
              <a:rPr lang="en-US" altLang="zh-CN">
                <a:latin typeface="Times New Roman" panose="02020603050405020304" pitchFamily="18" charset="0"/>
                <a:cs typeface="Times New Roman" panose="02020603050405020304" pitchFamily="18" charset="0"/>
              </a:rPr>
              <a:t>a[i]&gt;=b[j]</a:t>
            </a:r>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的值进行排序，</a:t>
            </a:r>
            <a:r>
              <a:rPr lang="en-US" altLang="zh-CN">
                <a:latin typeface="Times New Roman" panose="02020603050405020304" pitchFamily="18" charset="0"/>
                <a:cs typeface="Times New Roman" panose="02020603050405020304" pitchFamily="18" charset="0"/>
                <a:sym typeface="+mn-ea"/>
              </a:rPr>
              <a:t>j++</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sym typeface="+mn-ea"/>
              </a:rPr>
              <a:t>否则将</a:t>
            </a:r>
            <a:r>
              <a:rPr lang="en-US" altLang="zh-CN">
                <a:latin typeface="Times New Roman" panose="02020603050405020304" pitchFamily="18" charset="0"/>
                <a:cs typeface="Times New Roman" panose="02020603050405020304" pitchFamily="18" charset="0"/>
                <a:sym typeface="+mn-ea"/>
              </a:rPr>
              <a:t>a[i]</a:t>
            </a:r>
            <a:r>
              <a:rPr lang="zh-CN" altLang="en-US">
                <a:latin typeface="Times New Roman" panose="02020603050405020304" pitchFamily="18" charset="0"/>
                <a:cs typeface="Times New Roman" panose="02020603050405020304" pitchFamily="18" charset="0"/>
                <a:sym typeface="+mn-ea"/>
              </a:rPr>
              <a:t>的值进行排序，然后</a:t>
            </a:r>
            <a:r>
              <a:rPr lang="en-US" altLang="zh-CN">
                <a:latin typeface="Times New Roman" panose="02020603050405020304" pitchFamily="18" charset="0"/>
                <a:cs typeface="Times New Roman" panose="02020603050405020304" pitchFamily="18" charset="0"/>
                <a:sym typeface="+mn-ea"/>
              </a:rPr>
              <a:t>i++</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p:txBody>
      </p:sp>
      <p:graphicFrame>
        <p:nvGraphicFramePr>
          <p:cNvPr id="16" name="表格 15"/>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7" name="表格 16"/>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8" name="表格 17"/>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0" name="表格 19"/>
          <p:cNvGraphicFramePr/>
          <p:nvPr/>
        </p:nvGraphicFramePr>
        <p:xfrm>
          <a:off x="1547495" y="342011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3" name="表格 22"/>
          <p:cNvGraphicFramePr/>
          <p:nvPr/>
        </p:nvGraphicFramePr>
        <p:xfrm>
          <a:off x="154749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6" name="表格 25"/>
          <p:cNvGraphicFramePr/>
          <p:nvPr/>
        </p:nvGraphicFramePr>
        <p:xfrm>
          <a:off x="1530985" y="342773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8" name="表格 27"/>
          <p:cNvGraphicFramePr/>
          <p:nvPr/>
        </p:nvGraphicFramePr>
        <p:xfrm>
          <a:off x="1530985" y="3429000"/>
          <a:ext cx="4320000" cy="381635"/>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635">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87</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8"/>
                                        </p:tgtEl>
                                        <p:attrNameLst>
                                          <p:attrName>ppt_x</p:attrName>
                                        </p:attrNameLst>
                                      </p:cBhvr>
                                      <p:tavLst>
                                        <p:tav tm="0">
                                          <p:val>
                                            <p:strVal val="ppt_x"/>
                                          </p:val>
                                        </p:tav>
                                        <p:tav tm="100000">
                                          <p:val>
                                            <p:strVal val="ppt_x"/>
                                          </p:val>
                                        </p:tav>
                                      </p:tavLst>
                                    </p:anim>
                                    <p:anim calcmode="lin" valueType="num">
                                      <p:cBhvr additive="base">
                                        <p:cTn id="7" dur="500"/>
                                        <p:tgtEl>
                                          <p:spTgt spid="58"/>
                                        </p:tgtEl>
                                        <p:attrNameLst>
                                          <p:attrName>ppt_y</p:attrName>
                                        </p:attrNameLst>
                                      </p:cBhvr>
                                      <p:tavLst>
                                        <p:tav tm="0">
                                          <p:val>
                                            <p:strVal val="ppt_y"/>
                                          </p:val>
                                        </p:tav>
                                        <p:tav tm="100000">
                                          <p:val>
                                            <p:strVal val="1+ppt_h/2"/>
                                          </p:val>
                                        </p:tav>
                                      </p:tavLst>
                                    </p:anim>
                                    <p:set>
                                      <p:cBhvr>
                                        <p:cTn id="8" dur="1" fill="hold">
                                          <p:stCondLst>
                                            <p:cond delay="499"/>
                                          </p:stCondLst>
                                        </p:cTn>
                                        <p:tgtEl>
                                          <p:spTgt spid="5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 0 L 0.0550694 0 " pathEditMode="relative" ptsTypes="">
                                      <p:cBhvr>
                                        <p:cTn id="18" dur="2000" fill="hold"/>
                                        <p:tgtEl>
                                          <p:spTgt spid="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ppt_x"/>
                                          </p:val>
                                        </p:tav>
                                      </p:tavLst>
                                    </p:anim>
                                    <p:anim calcmode="lin" valueType="num">
                                      <p:cBhvr additive="base">
                                        <p:cTn id="23" dur="500"/>
                                        <p:tgtEl>
                                          <p:spTgt spid="9"/>
                                        </p:tgtEl>
                                        <p:attrNameLst>
                                          <p:attrName>ppt_y</p:attrName>
                                        </p:attrNameLst>
                                      </p:cBhvr>
                                      <p:tavLst>
                                        <p:tav tm="0">
                                          <p:val>
                                            <p:strVal val="ppt_y"/>
                                          </p:val>
                                        </p:tav>
                                        <p:tav tm="100000">
                                          <p:val>
                                            <p:strVal val="1+ppt_h/2"/>
                                          </p:val>
                                        </p:tav>
                                      </p:tavLst>
                                    </p:anim>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 0 L 0.0629861 0 " pathEditMode="relative" ptsTypes="">
                                      <p:cBhvr>
                                        <p:cTn id="34" dur="2000" fill="hold"/>
                                        <p:tgtEl>
                                          <p:spTgt spid="3"/>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6"/>
                                        </p:tgtEl>
                                        <p:attrNameLst>
                                          <p:attrName>ppt_x</p:attrName>
                                        </p:attrNameLst>
                                      </p:cBhvr>
                                      <p:tavLst>
                                        <p:tav tm="0">
                                          <p:val>
                                            <p:strVal val="ppt_x"/>
                                          </p:val>
                                        </p:tav>
                                        <p:tav tm="100000">
                                          <p:val>
                                            <p:strVal val="ppt_x"/>
                                          </p:val>
                                        </p:tav>
                                      </p:tavLst>
                                    </p:anim>
                                    <p:anim calcmode="lin" valueType="num">
                                      <p:cBhvr additive="base">
                                        <p:cTn id="39" dur="500"/>
                                        <p:tgtEl>
                                          <p:spTgt spid="16"/>
                                        </p:tgtEl>
                                        <p:attrNameLst>
                                          <p:attrName>ppt_y</p:attrName>
                                        </p:attrNameLst>
                                      </p:cBhvr>
                                      <p:tavLst>
                                        <p:tav tm="0">
                                          <p:val>
                                            <p:strVal val="ppt_y"/>
                                          </p:val>
                                        </p:tav>
                                        <p:tav tm="100000">
                                          <p:val>
                                            <p:strVal val="1+ppt_h/2"/>
                                          </p:val>
                                        </p:tav>
                                      </p:tavLst>
                                    </p:anim>
                                    <p:set>
                                      <p:cBhvr>
                                        <p:cTn id="40" dur="1" fill="hold">
                                          <p:stCondLst>
                                            <p:cond delay="499"/>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0618055 -9.25901e-05 L 0.124791 -9.25901e-05 " pathEditMode="relative" rAng="0" ptsTypes="">
                                      <p:cBhvr>
                                        <p:cTn id="50" dur="2000" fill="hold"/>
                                        <p:tgtEl>
                                          <p:spTgt spid="3"/>
                                        </p:tgtEl>
                                        <p:attrNameLst>
                                          <p:attrName>ppt_x</p:attrName>
                                          <p:attrName>ppt_y</p:attrName>
                                        </p:attrNameLst>
                                      </p:cBhvr>
                                      <p:rCtr x="31" y="0"/>
                                    </p:animMotion>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2" nodeType="clickEffect">
                                  <p:stCondLst>
                                    <p:cond delay="0"/>
                                  </p:stCondLst>
                                  <p:childTnLst>
                                    <p:animMotion origin="layout" path="M 0.124861 -0.00148148 L 0.18 -0.00148148 " pathEditMode="relative" rAng="0" ptsTypes="">
                                      <p:cBhvr>
                                        <p:cTn id="66" dur="2000" fill="hold"/>
                                        <p:tgtEl>
                                          <p:spTgt spid="3"/>
                                        </p:tgtEl>
                                        <p:attrNameLst>
                                          <p:attrName>ppt_x</p:attrName>
                                          <p:attrName>ppt_y</p:attrName>
                                        </p:attrNameLst>
                                      </p:cBhvr>
                                      <p:rCtr x="28" y="0"/>
                                    </p:animMotion>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18"/>
                                        </p:tgtEl>
                                        <p:attrNameLst>
                                          <p:attrName>ppt_x</p:attrName>
                                        </p:attrNameLst>
                                      </p:cBhvr>
                                      <p:tavLst>
                                        <p:tav tm="0">
                                          <p:val>
                                            <p:strVal val="ppt_x"/>
                                          </p:val>
                                        </p:tav>
                                        <p:tav tm="100000">
                                          <p:val>
                                            <p:strVal val="ppt_x"/>
                                          </p:val>
                                        </p:tav>
                                      </p:tavLst>
                                    </p:anim>
                                    <p:anim calcmode="lin" valueType="num">
                                      <p:cBhvr additive="base">
                                        <p:cTn id="71" dur="500"/>
                                        <p:tgtEl>
                                          <p:spTgt spid="18"/>
                                        </p:tgtEl>
                                        <p:attrNameLst>
                                          <p:attrName>ppt_y</p:attrName>
                                        </p:attrNameLst>
                                      </p:cBhvr>
                                      <p:tavLst>
                                        <p:tav tm="0">
                                          <p:val>
                                            <p:strVal val="ppt_y"/>
                                          </p:val>
                                        </p:tav>
                                        <p:tav tm="100000">
                                          <p:val>
                                            <p:strVal val="1+ppt_h/2"/>
                                          </p:val>
                                        </p:tav>
                                      </p:tavLst>
                                    </p:anim>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3" nodeType="clickEffect">
                                  <p:stCondLst>
                                    <p:cond delay="0"/>
                                  </p:stCondLst>
                                  <p:childTnLst>
                                    <p:animMotion origin="layout" path="M 0.177986 -0.00546296 L 0.233056 -0.00546296 " pathEditMode="relative" ptsTypes="">
                                      <p:cBhvr>
                                        <p:cTn id="82" dur="2000" fill="hold"/>
                                        <p:tgtEl>
                                          <p:spTgt spid="3"/>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20"/>
                                        </p:tgtEl>
                                        <p:attrNameLst>
                                          <p:attrName>ppt_x</p:attrName>
                                        </p:attrNameLst>
                                      </p:cBhvr>
                                      <p:tavLst>
                                        <p:tav tm="0">
                                          <p:val>
                                            <p:strVal val="ppt_x"/>
                                          </p:val>
                                        </p:tav>
                                        <p:tav tm="100000">
                                          <p:val>
                                            <p:strVal val="ppt_x"/>
                                          </p:val>
                                        </p:tav>
                                      </p:tavLst>
                                    </p:anim>
                                    <p:anim calcmode="lin" valueType="num">
                                      <p:cBhvr additive="base">
                                        <p:cTn id="87" dur="500"/>
                                        <p:tgtEl>
                                          <p:spTgt spid="20"/>
                                        </p:tgtEl>
                                        <p:attrNameLst>
                                          <p:attrName>ppt_y</p:attrName>
                                        </p:attrNameLst>
                                      </p:cBhvr>
                                      <p:tavLst>
                                        <p:tav tm="0">
                                          <p:val>
                                            <p:strVal val="ppt_y"/>
                                          </p:val>
                                        </p:tav>
                                        <p:tav tm="100000">
                                          <p:val>
                                            <p:strVal val="1+ppt_h/2"/>
                                          </p:val>
                                        </p:tav>
                                      </p:tavLst>
                                    </p:anim>
                                    <p:set>
                                      <p:cBhvr>
                                        <p:cTn id="88" dur="1" fill="hold">
                                          <p:stCondLst>
                                            <p:cond delay="499"/>
                                          </p:stCondLst>
                                        </p:cTn>
                                        <p:tgtEl>
                                          <p:spTgt spid="20"/>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1" nodeType="clickEffect">
                                  <p:stCondLst>
                                    <p:cond delay="0"/>
                                  </p:stCondLst>
                                  <p:childTnLst>
                                    <p:animMotion origin="layout" path="M 0.0538889 0.000185188 L 0.109028 0.000185188 " pathEditMode="relative" rAng="0" ptsTypes="">
                                      <p:cBhvr>
                                        <p:cTn id="98" dur="2000" fill="hold"/>
                                        <p:tgtEl>
                                          <p:spTgt spid="4"/>
                                        </p:tgtEl>
                                        <p:attrNameLst>
                                          <p:attrName>ppt_x</p:attrName>
                                          <p:attrName>ppt_y</p:attrName>
                                        </p:attrNameLst>
                                      </p:cBhvr>
                                      <p:rCtr x="28" y="0"/>
                                    </p:animMotion>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nodeType="clickEffect">
                                  <p:stCondLst>
                                    <p:cond delay="0"/>
                                  </p:stCondLst>
                                  <p:childTnLst>
                                    <p:anim calcmode="lin" valueType="num">
                                      <p:cBhvr additive="base">
                                        <p:cTn id="102" dur="500"/>
                                        <p:tgtEl>
                                          <p:spTgt spid="23"/>
                                        </p:tgtEl>
                                        <p:attrNameLst>
                                          <p:attrName>ppt_x</p:attrName>
                                        </p:attrNameLst>
                                      </p:cBhvr>
                                      <p:tavLst>
                                        <p:tav tm="0">
                                          <p:val>
                                            <p:strVal val="ppt_x"/>
                                          </p:val>
                                        </p:tav>
                                        <p:tav tm="100000">
                                          <p:val>
                                            <p:strVal val="ppt_x"/>
                                          </p:val>
                                        </p:tav>
                                      </p:tavLst>
                                    </p:anim>
                                    <p:anim calcmode="lin" valueType="num">
                                      <p:cBhvr additive="base">
                                        <p:cTn id="103" dur="500"/>
                                        <p:tgtEl>
                                          <p:spTgt spid="23"/>
                                        </p:tgtEl>
                                        <p:attrNameLst>
                                          <p:attrName>ppt_y</p:attrName>
                                        </p:attrNameLst>
                                      </p:cBhvr>
                                      <p:tavLst>
                                        <p:tav tm="0">
                                          <p:val>
                                            <p:strVal val="ppt_y"/>
                                          </p:val>
                                        </p:tav>
                                        <p:tav tm="100000">
                                          <p:val>
                                            <p:strVal val="1+ppt_h/2"/>
                                          </p:val>
                                        </p:tav>
                                      </p:tavLst>
                                    </p:anim>
                                    <p:set>
                                      <p:cBhvr>
                                        <p:cTn id="104" dur="1" fill="hold">
                                          <p:stCondLst>
                                            <p:cond delay="499"/>
                                          </p:stCondLst>
                                        </p:cTn>
                                        <p:tgtEl>
                                          <p:spTgt spid="2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6"/>
                                        </p:tgtEl>
                                        <p:attrNameLst>
                                          <p:attrName>style.visibility</p:attrName>
                                        </p:attrNameLst>
                                      </p:cBhvr>
                                      <p:to>
                                        <p:strVal val="visible"/>
                                      </p:to>
                                    </p:set>
                                    <p:anim calcmode="lin" valueType="num">
                                      <p:cBhvr additive="base">
                                        <p:cTn id="109" dur="500" fill="hold"/>
                                        <p:tgtEl>
                                          <p:spTgt spid="26"/>
                                        </p:tgtEl>
                                        <p:attrNameLst>
                                          <p:attrName>ppt_x</p:attrName>
                                        </p:attrNameLst>
                                      </p:cBhvr>
                                      <p:tavLst>
                                        <p:tav tm="0">
                                          <p:val>
                                            <p:strVal val="#ppt_x"/>
                                          </p:val>
                                        </p:tav>
                                        <p:tav tm="100000">
                                          <p:val>
                                            <p:strVal val="#ppt_x"/>
                                          </p:val>
                                        </p:tav>
                                      </p:tavLst>
                                    </p:anim>
                                    <p:anim calcmode="lin" valueType="num">
                                      <p:cBhvr additive="base">
                                        <p:cTn id="11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grpId="2" nodeType="clickEffect">
                                  <p:stCondLst>
                                    <p:cond delay="0"/>
                                  </p:stCondLst>
                                  <p:childTnLst>
                                    <p:animMotion origin="layout" path="M 0.109028 0.000185188 L 0.172014 0.000185188 " pathEditMode="relative" rAng="0" ptsTypes="">
                                      <p:cBhvr>
                                        <p:cTn id="114" dur="2000" fill="hold"/>
                                        <p:tgtEl>
                                          <p:spTgt spid="4"/>
                                        </p:tgtEl>
                                        <p:attrNameLst>
                                          <p:attrName>ppt_x</p:attrName>
                                          <p:attrName>ppt_y</p:attrName>
                                        </p:attrNameLst>
                                      </p:cBhvr>
                                      <p:rCtr x="31" y="0"/>
                                    </p:animMotion>
                                  </p:childTnLst>
                                </p:cTn>
                              </p:par>
                            </p:childTnLst>
                          </p:cTn>
                        </p:par>
                      </p:childTnLst>
                    </p:cTn>
                  </p:par>
                  <p:par>
                    <p:cTn id="115" fill="hold">
                      <p:stCondLst>
                        <p:cond delay="indefinite"/>
                      </p:stCondLst>
                      <p:childTnLst>
                        <p:par>
                          <p:cTn id="116" fill="hold">
                            <p:stCondLst>
                              <p:cond delay="0"/>
                            </p:stCondLst>
                            <p:childTnLst>
                              <p:par>
                                <p:cTn id="117" presetID="2" presetClass="exit" presetSubtype="4" fill="hold" nodeType="clickEffect">
                                  <p:stCondLst>
                                    <p:cond delay="0"/>
                                  </p:stCondLst>
                                  <p:childTnLst>
                                    <p:anim calcmode="lin" valueType="num">
                                      <p:cBhvr additive="base">
                                        <p:cTn id="118" dur="500"/>
                                        <p:tgtEl>
                                          <p:spTgt spid="26"/>
                                        </p:tgtEl>
                                        <p:attrNameLst>
                                          <p:attrName>ppt_x</p:attrName>
                                        </p:attrNameLst>
                                      </p:cBhvr>
                                      <p:tavLst>
                                        <p:tav tm="0">
                                          <p:val>
                                            <p:strVal val="ppt_x"/>
                                          </p:val>
                                        </p:tav>
                                        <p:tav tm="100000">
                                          <p:val>
                                            <p:strVal val="ppt_x"/>
                                          </p:val>
                                        </p:tav>
                                      </p:tavLst>
                                    </p:anim>
                                    <p:anim calcmode="lin" valueType="num">
                                      <p:cBhvr additive="base">
                                        <p:cTn id="119" dur="500"/>
                                        <p:tgtEl>
                                          <p:spTgt spid="26"/>
                                        </p:tgtEl>
                                        <p:attrNameLst>
                                          <p:attrName>ppt_y</p:attrName>
                                        </p:attrNameLst>
                                      </p:cBhvr>
                                      <p:tavLst>
                                        <p:tav tm="0">
                                          <p:val>
                                            <p:strVal val="ppt_y"/>
                                          </p:val>
                                        </p:tav>
                                        <p:tav tm="100000">
                                          <p:val>
                                            <p:strVal val="1+ppt_h/2"/>
                                          </p:val>
                                        </p:tav>
                                      </p:tavLst>
                                    </p:anim>
                                    <p:set>
                                      <p:cBhvr>
                                        <p:cTn id="120" dur="1" fill="hold">
                                          <p:stCondLst>
                                            <p:cond delay="499"/>
                                          </p:stCondLst>
                                        </p:cTn>
                                        <p:tgtEl>
                                          <p:spTgt spid="26"/>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28"/>
                                        </p:tgtEl>
                                        <p:attrNameLst>
                                          <p:attrName>style.visibility</p:attrName>
                                        </p:attrNameLst>
                                      </p:cBhvr>
                                      <p:to>
                                        <p:strVal val="visible"/>
                                      </p:to>
                                    </p:set>
                                    <p:anim calcmode="lin" valueType="num">
                                      <p:cBhvr additive="base">
                                        <p:cTn id="125" dur="500" fill="hold"/>
                                        <p:tgtEl>
                                          <p:spTgt spid="28"/>
                                        </p:tgtEl>
                                        <p:attrNameLst>
                                          <p:attrName>ppt_x</p:attrName>
                                        </p:attrNameLst>
                                      </p:cBhvr>
                                      <p:tavLst>
                                        <p:tav tm="0">
                                          <p:val>
                                            <p:strVal val="#ppt_x"/>
                                          </p:val>
                                        </p:tav>
                                        <p:tav tm="100000">
                                          <p:val>
                                            <p:strVal val="#ppt_x"/>
                                          </p:val>
                                        </p:tav>
                                      </p:tavLst>
                                    </p:anim>
                                    <p:anim calcmode="lin" valueType="num">
                                      <p:cBhvr additive="base">
                                        <p:cTn id="1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0" presetClass="path" presetSubtype="0" accel="50000" decel="50000" fill="hold" grpId="3" nodeType="clickEffect">
                                  <p:stCondLst>
                                    <p:cond delay="0"/>
                                  </p:stCondLst>
                                  <p:childTnLst>
                                    <p:animMotion origin="layout" path="M 0.172986 0.000185188 L 0.220278 0.000185188 " pathEditMode="relative" rAng="0" ptsTypes="">
                                      <p:cBhvr>
                                        <p:cTn id="130" dur="2000" fill="hold"/>
                                        <p:tgtEl>
                                          <p:spTgt spid="4"/>
                                        </p:tgtEl>
                                        <p:attrNameLst>
                                          <p:attrName>ppt_x</p:attrName>
                                          <p:attrName>ppt_y</p:attrName>
                                        </p:attrNameLst>
                                      </p:cBhvr>
                                      <p:rCtr x="2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4" grpId="0"/>
      <p:bldP spid="3" grpId="0"/>
      <p:bldP spid="3" grpId="1"/>
      <p:bldP spid="3" grpId="2"/>
      <p:bldP spid="3" grpId="3"/>
      <p:bldP spid="4" grpId="1"/>
      <p:bldP spid="4" grpId="2"/>
      <p:bldP spid="4" grpId="3"/>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二路归并排序的</a:t>
            </a:r>
            <a:r>
              <a:rPr lang="zh-CN" altLang="en-US">
                <a:latin typeface="Times New Roman" panose="02020603050405020304" pitchFamily="18" charset="0"/>
              </a:rPr>
              <a:t>实现：</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）首先是归并排序的递归体，首先是完成数组的拆分，拆分只需要找到数组的中间值索引，根据中间索引值就可以完成</a:t>
            </a:r>
            <a:r>
              <a:rPr lang="en-US" altLang="zh-CN">
                <a:latin typeface="Times New Roman" panose="02020603050405020304" pitchFamily="18" charset="0"/>
              </a:rPr>
              <a:t>;</a:t>
            </a:r>
            <a:r>
              <a:rPr lang="zh-CN" altLang="en-US">
                <a:latin typeface="Times New Roman" panose="02020603050405020304" pitchFamily="18" charset="0"/>
              </a:rPr>
              <a:t>然后递归的差分。</a:t>
            </a:r>
            <a:endParaRPr lang="en-US" altLang="zh-CN">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）拆分完成之后，则需要合并，需要完成合并的函数</a:t>
            </a:r>
            <a:r>
              <a:rPr lang="en-US" altLang="zh-CN">
                <a:latin typeface="Times New Roman" panose="02020603050405020304" pitchFamily="18" charset="0"/>
              </a:rPr>
              <a:t>;</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文本框 3"/>
          <p:cNvSpPr txBox="1"/>
          <p:nvPr/>
        </p:nvSpPr>
        <p:spPr>
          <a:xfrm>
            <a:off x="2195830" y="2997200"/>
            <a:ext cx="4911725" cy="1276985"/>
          </a:xfrm>
          <a:prstGeom prst="rect">
            <a:avLst/>
          </a:prstGeom>
          <a:noFill/>
        </p:spPr>
        <p:txBody>
          <a:bodyPr wrap="square" rtlCol="0" anchor="t">
            <a:noAutofit/>
          </a:bodyPr>
          <a:p>
            <a:r>
              <a:rPr lang="en-US" altLang="zh-CN" sz="2400">
                <a:solidFill>
                  <a:schemeClr val="tx1"/>
                </a:solidFill>
                <a:uFillTx/>
                <a:latin typeface="Times New Roman" panose="02020603050405020304" pitchFamily="18" charset="0"/>
              </a:rPr>
              <a:t>def mergeSort(arr):</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if len(arr) &lt;= 1: #</a:t>
            </a:r>
            <a:r>
              <a:rPr lang="zh-CN" altLang="en-US" sz="2400">
                <a:solidFill>
                  <a:schemeClr val="tx1"/>
                </a:solidFill>
                <a:uFillTx/>
                <a:latin typeface="Times New Roman" panose="02020603050405020304" pitchFamily="18" charset="0"/>
              </a:rPr>
              <a:t>递归出口</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return arr</a:t>
            </a:r>
            <a:endParaRPr lang="en-US" altLang="zh-CN" sz="2400">
              <a:solidFill>
                <a:schemeClr val="tx1"/>
              </a:solidFill>
              <a:uFillTx/>
              <a:latin typeface="Times New Roman" panose="02020603050405020304" pitchFamily="18" charset="0"/>
            </a:endParaRPr>
          </a:p>
          <a:p>
            <a:endParaRPr lang="en-US" altLang="zh-CN" sz="2400">
              <a:solidFill>
                <a:schemeClr val="tx1"/>
              </a:solidFill>
              <a:uFillTx/>
              <a:latin typeface="Times New Roman" panose="02020603050405020304" pitchFamily="18" charset="0"/>
            </a:endParaRPr>
          </a:p>
        </p:txBody>
      </p:sp>
      <p:sp>
        <p:nvSpPr>
          <p:cNvPr id="5" name="文本框 4"/>
          <p:cNvSpPr txBox="1"/>
          <p:nvPr/>
        </p:nvSpPr>
        <p:spPr>
          <a:xfrm>
            <a:off x="2124075" y="4130675"/>
            <a:ext cx="7071995" cy="1105535"/>
          </a:xfrm>
          <a:prstGeom prst="rect">
            <a:avLst/>
          </a:prstGeom>
          <a:noFill/>
        </p:spPr>
        <p:txBody>
          <a:bodyPr wrap="square" rtlCol="0" anchor="t">
            <a:noAutofit/>
          </a:bodyPr>
          <a:p>
            <a:r>
              <a:rPr lang="en-US" altLang="zh-CN" sz="2400">
                <a:uFillTx/>
                <a:latin typeface="Times New Roman" panose="02020603050405020304" pitchFamily="18" charset="0"/>
                <a:sym typeface="+mn-ea"/>
              </a:rPr>
              <a:t>    low, high = 0, len(arr)-1 # </a:t>
            </a:r>
            <a:r>
              <a:rPr lang="zh-CN" altLang="en-US" sz="2400">
                <a:uFillTx/>
                <a:latin typeface="Times New Roman" panose="02020603050405020304" pitchFamily="18" charset="0"/>
                <a:sym typeface="+mn-ea"/>
              </a:rPr>
              <a:t>切分数组的中间索引</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mid = (low+high)//2</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t>
            </a:r>
            <a:endParaRPr lang="en-US" altLang="zh-CN" sz="2400">
              <a:uFillTx/>
              <a:latin typeface="Times New Roman" panose="02020603050405020304" pitchFamily="18" charset="0"/>
              <a:sym typeface="+mn-ea"/>
            </a:endParaRPr>
          </a:p>
        </p:txBody>
      </p:sp>
      <p:sp>
        <p:nvSpPr>
          <p:cNvPr id="7" name="文本框 6"/>
          <p:cNvSpPr txBox="1"/>
          <p:nvPr/>
        </p:nvSpPr>
        <p:spPr>
          <a:xfrm>
            <a:off x="2142490" y="4941570"/>
            <a:ext cx="4572000" cy="1198880"/>
          </a:xfrm>
          <a:prstGeom prst="rect">
            <a:avLst/>
          </a:prstGeom>
          <a:noFill/>
        </p:spPr>
        <p:txBody>
          <a:bodyPr wrap="square" rtlCol="0" anchor="t">
            <a:spAutoFit/>
          </a:bodyPr>
          <a:p>
            <a:r>
              <a:rPr lang="en-US" altLang="zh-CN" sz="2400">
                <a:uFillTx/>
                <a:latin typeface="Times New Roman" panose="02020603050405020304" pitchFamily="18" charset="0"/>
                <a:sym typeface="+mn-ea"/>
              </a:rPr>
              <a:t>    arr1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arr2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return merge(arr1, arr2)</a:t>
            </a:r>
            <a:endParaRPr lang="en-US" altLang="zh-CN" sz="2400">
              <a:uFillTx/>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31318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合并函数的实现</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8" name="文本框 7"/>
          <p:cNvSpPr txBox="1"/>
          <p:nvPr/>
        </p:nvSpPr>
        <p:spPr>
          <a:xfrm>
            <a:off x="2628265" y="1772920"/>
            <a:ext cx="4572000" cy="479996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rPr>
              <a:t>def merge(arr1, 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i,j = 0,0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 =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&lt;len(arr1) and j &lt;len(arr2):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arr1[i] &lt;= 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 len(arr1):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j &lt; 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result</a:t>
            </a:r>
            <a:endParaRPr lang="en-US" altLang="zh-CN">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3716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2628265"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39243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30047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4907915" y="308673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2232660" cy="368300"/>
          </a:xfrm>
          <a:prstGeom prst="rect">
            <a:avLst/>
          </a:prstGeom>
          <a:noFill/>
        </p:spPr>
        <p:txBody>
          <a:bodyPr wrap="square" rtlCol="0">
            <a:sp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a:t>
            </a:r>
            <a:r>
              <a:rPr lang="zh-CN" altLang="en-US"/>
              <a:t>数组</a:t>
            </a:r>
            <a:endParaRPr lang="zh-CN" altLang="en-US"/>
          </a:p>
        </p:txBody>
      </p:sp>
      <p:sp>
        <p:nvSpPr>
          <p:cNvPr id="14" name="文本框 13"/>
          <p:cNvSpPr txBox="1"/>
          <p:nvPr/>
        </p:nvSpPr>
        <p:spPr>
          <a:xfrm>
            <a:off x="899795" y="4941570"/>
            <a:ext cx="3578860" cy="408940"/>
          </a:xfrm>
          <a:prstGeom prst="rect">
            <a:avLst/>
          </a:prstGeom>
          <a:noFill/>
        </p:spPr>
        <p:txBody>
          <a:bodyPr wrap="square" rtlCol="0">
            <a:no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路有序数组如何</a:t>
            </a:r>
            <a:r>
              <a:rPr lang="zh-CN" altLang="en-US"/>
              <a:t>排序？</a:t>
            </a: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8072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063875"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3599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73608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5343525" y="320230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7319645" cy="423545"/>
          </a:xfrm>
          <a:prstGeom prst="rect">
            <a:avLst/>
          </a:prstGeom>
          <a:noFill/>
        </p:spPr>
        <p:txBody>
          <a:bodyPr wrap="square" rtlCol="0">
            <a:noAutofit/>
          </a:bodyPr>
          <a:p>
            <a:r>
              <a:rPr lang="zh-CN" altLang="en-US"/>
              <a:t>可能与我们的二进制算法类似，设置指向头部的指针然后进行</a:t>
            </a:r>
            <a:r>
              <a:rPr lang="zh-CN" altLang="en-US"/>
              <a:t>比较。</a:t>
            </a:r>
            <a:endParaRPr lang="zh-CN" altLang="en-US"/>
          </a:p>
        </p:txBody>
      </p:sp>
      <p:sp>
        <p:nvSpPr>
          <p:cNvPr id="7" name="文本框 6"/>
          <p:cNvSpPr txBox="1"/>
          <p:nvPr/>
        </p:nvSpPr>
        <p:spPr>
          <a:xfrm>
            <a:off x="110617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1</a:t>
            </a:r>
            <a:endParaRPr lang="en-US" altLang="zh-CN" baseline="-25000">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a:off x="138176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0" name="文本框 9"/>
          <p:cNvSpPr txBox="1"/>
          <p:nvPr/>
        </p:nvSpPr>
        <p:spPr>
          <a:xfrm>
            <a:off x="23926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2</a:t>
            </a:r>
            <a:endParaRPr lang="en-US" altLang="zh-CN" baseline="-25000">
              <a:latin typeface="Times New Roman" panose="02020603050405020304" pitchFamily="18" charset="0"/>
              <a:cs typeface="Times New Roman" panose="02020603050405020304" pitchFamily="18" charset="0"/>
            </a:endParaRPr>
          </a:p>
        </p:txBody>
      </p:sp>
      <p:cxnSp>
        <p:nvCxnSpPr>
          <p:cNvPr id="11" name="直接箭头连接符 10"/>
          <p:cNvCxnSpPr/>
          <p:nvPr/>
        </p:nvCxnSpPr>
        <p:spPr>
          <a:xfrm>
            <a:off x="26682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6880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3</a:t>
            </a:r>
            <a:endParaRPr lang="en-US" altLang="zh-CN" baseline="-25000">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a:off x="39636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6064885"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k</a:t>
            </a:r>
            <a:endParaRPr lang="en-US" altLang="zh-CN" baseline="-25000">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a:off x="6340475"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5" grpId="0"/>
      <p:bldP spid="15" grpId="1"/>
      <p:bldP spid="17" grpId="0"/>
      <p:bldP spid="1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755015" y="1729740"/>
            <a:ext cx="4245610" cy="369570"/>
          </a:xfrm>
          <a:prstGeom prst="rect">
            <a:avLst/>
          </a:prstGeom>
          <a:noFill/>
        </p:spPr>
        <p:txBody>
          <a:bodyPr wrap="square" rtlCol="0">
            <a:noAutofit/>
          </a:bodyPr>
          <a:p>
            <a:r>
              <a:rPr lang="zh-CN" altLang="en-US"/>
              <a:t>来分析一下这个方法的时间</a:t>
            </a:r>
            <a:r>
              <a:rPr lang="zh-CN" altLang="en-US"/>
              <a:t>复杂度？</a:t>
            </a:r>
            <a:endParaRPr lang="zh-CN" altLang="en-US"/>
          </a:p>
        </p:txBody>
      </p:sp>
      <p:pic>
        <p:nvPicPr>
          <p:cNvPr id="14" name="图片 13"/>
          <p:cNvPicPr>
            <a:picLocks noChangeAspect="1"/>
          </p:cNvPicPr>
          <p:nvPr/>
        </p:nvPicPr>
        <p:blipFill>
          <a:blip r:embed="rId1"/>
          <a:stretch>
            <a:fillRect/>
          </a:stretch>
        </p:blipFill>
        <p:spPr>
          <a:xfrm>
            <a:off x="5003800" y="1124585"/>
            <a:ext cx="3520440" cy="1515110"/>
          </a:xfrm>
          <a:prstGeom prst="rect">
            <a:avLst/>
          </a:prstGeom>
        </p:spPr>
      </p:pic>
      <p:sp>
        <p:nvSpPr>
          <p:cNvPr id="19" name="文本框 18"/>
          <p:cNvSpPr txBox="1"/>
          <p:nvPr/>
        </p:nvSpPr>
        <p:spPr>
          <a:xfrm>
            <a:off x="683260" y="2853055"/>
            <a:ext cx="7758430" cy="1805305"/>
          </a:xfrm>
          <a:prstGeom prst="rect">
            <a:avLst/>
          </a:prstGeom>
          <a:noFill/>
        </p:spPr>
        <p:txBody>
          <a:bodyPr wrap="square" rtlCol="0">
            <a:noAutofit/>
          </a:bodyPr>
          <a:p>
            <a:r>
              <a:rPr lang="zh-CN" altLang="en-US"/>
              <a:t>思考这个算法实现的比较次数：首先这个比较次数肯定会根据你这个数组情况而不同。</a:t>
            </a:r>
            <a:endParaRPr lang="zh-CN" altLang="en-US"/>
          </a:p>
          <a:p>
            <a:r>
              <a:rPr lang="zh-CN" altLang="en-US"/>
              <a:t>那么就思考两个</a:t>
            </a:r>
            <a:r>
              <a:rPr lang="zh-CN" altLang="en-US"/>
              <a:t>极端</a:t>
            </a:r>
            <a:endParaRPr lang="zh-CN" altLang="en-US"/>
          </a:p>
          <a:p>
            <a:r>
              <a:rPr lang="zh-CN" altLang="en-US"/>
              <a:t>①如果每一路都是最先比较</a:t>
            </a:r>
            <a:r>
              <a:rPr lang="zh-CN" altLang="en-US"/>
              <a:t>结束</a:t>
            </a:r>
            <a:endParaRPr lang="zh-CN" altLang="en-US"/>
          </a:p>
          <a:p>
            <a:r>
              <a:rPr lang="zh-CN" altLang="en-US"/>
              <a:t>②每次比较，每一路均减少一个</a:t>
            </a:r>
            <a:r>
              <a:rPr lang="zh-CN" altLang="en-US"/>
              <a:t>元素。</a:t>
            </a:r>
            <a:endParaRPr lang="zh-CN" altLang="en-US"/>
          </a:p>
        </p:txBody>
      </p:sp>
      <mc:AlternateContent xmlns:mc="http://schemas.openxmlformats.org/markup-compatibility/2006">
        <mc:Choice xmlns:a14="http://schemas.microsoft.com/office/drawing/2010/main" Requires="a14">
          <p:sp>
            <p:nvSpPr>
              <p:cNvPr id="20" name="文本框 19"/>
              <p:cNvSpPr txBox="1"/>
              <p:nvPr/>
            </p:nvSpPr>
            <p:spPr>
              <a:xfrm>
                <a:off x="692150" y="4437380"/>
                <a:ext cx="7758430" cy="96075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第一种情况的比较次数</a:t>
                </a:r>
                <a:r>
                  <a:rPr lang="en-US" altLang="zh-CN">
                    <a:solidFill>
                      <a:schemeClr val="tx1"/>
                    </a:solidFill>
                    <a:uFillTx/>
                    <a:latin typeface="Times New Roman" panose="02020603050405020304" pitchFamily="18" charset="0"/>
                  </a:rPr>
                  <a:t>n*(</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endParaRPr lang="zh-CN" altLang="en-US">
                  <a:solidFill>
                    <a:schemeClr val="tx1"/>
                  </a:solidFill>
                  <a:uFillTx/>
                  <a:latin typeface="Times New Roman" panose="02020603050405020304" pitchFamily="18" charset="0"/>
                </a:endParaRPr>
              </a:p>
              <a:p>
                <a:r>
                  <a:rPr lang="zh-CN" altLang="en-US">
                    <a:solidFill>
                      <a:schemeClr val="tx1"/>
                    </a:solidFill>
                    <a:uFillTx/>
                    <a:latin typeface="Times New Roman" panose="02020603050405020304" pitchFamily="18" charset="0"/>
                  </a:rPr>
                  <a:t>第二种情况的比较次数：</a:t>
                </a:r>
                <a:r>
                  <a:rPr lang="en-US" altLang="zh-CN">
                    <a:solidFill>
                      <a:schemeClr val="tx1"/>
                    </a:solidFill>
                    <a:uFillTx/>
                    <a:latin typeface="Times New Roman" panose="02020603050405020304" pitchFamily="18" charset="0"/>
                  </a:rPr>
                  <a:t>n*k*(k-1)</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692150" y="4437380"/>
                <a:ext cx="7758430" cy="96075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4211955" y="1276985"/>
            <a:ext cx="4248785" cy="713740"/>
          </a:xfrm>
          <a:prstGeom prst="rect">
            <a:avLst/>
          </a:prstGeom>
          <a:noFill/>
        </p:spPr>
        <p:txBody>
          <a:bodyPr wrap="square" rtlCol="0">
            <a:noAutofit/>
          </a:bodyPr>
          <a:p>
            <a:pPr algn="l"/>
            <a:r>
              <a:rPr lang="zh-CN" altLang="en-US"/>
              <a:t>那么如何改进这个算法？结合我们的分治思想来</a:t>
            </a:r>
            <a:r>
              <a:rPr lang="zh-CN" altLang="en-US"/>
              <a:t>改进。</a:t>
            </a:r>
            <a:endParaRPr lang="zh-CN" altLang="en-US"/>
          </a:p>
        </p:txBody>
      </p:sp>
      <p:graphicFrame>
        <p:nvGraphicFramePr>
          <p:cNvPr id="2" name="表格 1"/>
          <p:cNvGraphicFramePr/>
          <p:nvPr>
            <p:custDataLst>
              <p:tags r:id="rId1"/>
            </p:custDataLst>
          </p:nvPr>
        </p:nvGraphicFramePr>
        <p:xfrm>
          <a:off x="22421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498850"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7948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075045" y="1844675"/>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21" name="左大括号 20"/>
          <p:cNvSpPr/>
          <p:nvPr/>
        </p:nvSpPr>
        <p:spPr>
          <a:xfrm rot="16200000">
            <a:off x="3068955" y="342011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左大括号 21"/>
          <p:cNvSpPr/>
          <p:nvPr/>
        </p:nvSpPr>
        <p:spPr>
          <a:xfrm rot="16200000">
            <a:off x="5589270" y="343154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3" name="表格 22"/>
          <p:cNvGraphicFramePr/>
          <p:nvPr/>
        </p:nvGraphicFramePr>
        <p:xfrm>
          <a:off x="2915920" y="4221480"/>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2</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24" name="表格 23"/>
          <p:cNvGraphicFramePr/>
          <p:nvPr/>
        </p:nvGraphicFramePr>
        <p:xfrm>
          <a:off x="5436235" y="422084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5" name="左大括号 24"/>
          <p:cNvSpPr/>
          <p:nvPr/>
        </p:nvSpPr>
        <p:spPr>
          <a:xfrm rot="16200000">
            <a:off x="4391660" y="4257040"/>
            <a:ext cx="229870" cy="26060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nvGraphicFramePr>
        <p:xfrm>
          <a:off x="4140200" y="572325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5868035" y="1052830"/>
            <a:ext cx="2644775" cy="2865755"/>
          </a:xfrm>
          <a:prstGeom prst="rect">
            <a:avLst/>
          </a:prstGeom>
        </p:spPr>
      </p:pic>
      <p:sp>
        <p:nvSpPr>
          <p:cNvPr id="8" name="文本框 7"/>
          <p:cNvSpPr txBox="1"/>
          <p:nvPr/>
        </p:nvSpPr>
        <p:spPr>
          <a:xfrm>
            <a:off x="467360" y="1412875"/>
            <a:ext cx="4248785" cy="713740"/>
          </a:xfrm>
          <a:prstGeom prst="rect">
            <a:avLst/>
          </a:prstGeom>
          <a:noFill/>
        </p:spPr>
        <p:txBody>
          <a:bodyPr wrap="square" rtlCol="0">
            <a:noAutofit/>
          </a:bodyPr>
          <a:p>
            <a:pPr algn="l"/>
            <a:r>
              <a:rPr lang="zh-CN" altLang="en-US"/>
              <a:t>分析一下这种算法策略的时间</a:t>
            </a:r>
            <a:r>
              <a:rPr lang="zh-CN" altLang="en-US"/>
              <a:t>复杂度？</a:t>
            </a:r>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539750" y="2493010"/>
                <a:ext cx="5244465" cy="967105"/>
              </a:xfrm>
              <a:prstGeom prst="rect">
                <a:avLst/>
              </a:prstGeom>
              <a:noFill/>
            </p:spPr>
            <p:txBody>
              <a:bodyPr wrap="square" rtlCol="0">
                <a:noAutofit/>
              </a:bodyPr>
              <a:p>
                <a:pPr algn="l"/>
                <a:r>
                  <a:rPr lang="zh-CN" altLang="en-US"/>
                  <a:t>分析一下这种算法策略的时间复杂度？是不是直接可以写成一个递归形式的时间复杂度</a:t>
                </a:r>
                <a:endParaRPr lang="zh-CN" altLang="en-US"/>
              </a:p>
              <a:p>
                <a:pPr algn="l"/>
                <a:r>
                  <a:rPr lang="en-US" altLang="zh-CN">
                    <a:solidFill>
                      <a:schemeClr val="tx1"/>
                    </a:solidFill>
                    <a:uFillTx/>
                    <a:latin typeface="Times New Roman" panose="02020603050405020304" pitchFamily="18" charset="0"/>
                  </a:rPr>
                  <a:t>T(k*n) = 2*T(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𝑘</m:t>
                        </m:r>
                        <m:r>
                          <a:rPr lang="en-US" altLang="zh-CN" i="1">
                            <a:solidFill>
                              <a:schemeClr val="tx1"/>
                            </a:solidFill>
                            <a:uFillTx/>
                            <a:latin typeface="Cambria Math" panose="02040503050406030204" charset="0"/>
                            <a:cs typeface="Cambria Math" panose="02040503050406030204" charset="0"/>
                          </a:rPr>
                          <m:t>∗</m:t>
                        </m:r>
                        <m:r>
                          <a:rPr lang="en-US" altLang="zh-CN" i="1">
                            <a:solidFill>
                              <a:schemeClr val="tx1"/>
                            </a:solidFill>
                            <a:uFillTx/>
                            <a:latin typeface="Cambria Math" panose="02040503050406030204" charset="0"/>
                            <a:cs typeface="Cambria Math" panose="02040503050406030204" charset="0"/>
                          </a:rPr>
                          <m:t>𝑛</m:t>
                        </m:r>
                      </m:num>
                      <m:den>
                        <m:r>
                          <a:rPr lang="en-US" altLang="zh-CN" i="1">
                            <a:solidFill>
                              <a:schemeClr val="tx1"/>
                            </a:solidFill>
                            <a:uFillTx/>
                            <a:latin typeface="Cambria Math" panose="02040503050406030204" charset="0"/>
                            <a:ea typeface="MS Mincho" charset="0"/>
                            <a:cs typeface="Cambria Math" panose="02040503050406030204" charset="0"/>
                          </a:rPr>
                          <m:t>2</m:t>
                        </m:r>
                      </m:den>
                    </m:f>
                  </m:oMath>
                </a14:m>
                <a:r>
                  <a:rPr lang="en-US" altLang="zh-CN">
                    <a:solidFill>
                      <a:schemeClr val="tx1"/>
                    </a:solidFill>
                    <a:uFillTx/>
                    <a:latin typeface="Times New Roman" panose="02020603050405020304" pitchFamily="18" charset="0"/>
                  </a:rPr>
                  <a:t>)+O(k*n)</a:t>
                </a:r>
                <a:endParaRPr lang="en-US" altLang="zh-CN">
                  <a:solidFill>
                    <a:schemeClr val="tx1"/>
                  </a:solidFill>
                  <a:uFillTx/>
                  <a:latin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539750" y="2493010"/>
                <a:ext cx="5244465" cy="967105"/>
              </a:xfrm>
              <a:prstGeom prst="rect">
                <a:avLst/>
              </a:prstGeom>
              <a:blipFill rotWithShape="1">
                <a:blip r:embed="rId2"/>
                <a:stretch>
                  <a:fillRect b="-210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二分查找采用的是分治策略：</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1</a:t>
            </a:r>
            <a:r>
              <a:rPr lang="zh-CN" altLang="en-US" sz="2400" dirty="0">
                <a:solidFill>
                  <a:srgbClr val="080808"/>
                </a:solidFill>
                <a:uFillTx/>
                <a:latin typeface="Times New Roman" panose="02020603050405020304" pitchFamily="18" charset="0"/>
                <a:cs typeface="Times New Roman" panose="02020603050405020304" pitchFamily="18" charset="0"/>
              </a:rPr>
              <a:t>）分：将待查找数据序列分成两个长度相等的子序列，取中间元素与</a:t>
            </a:r>
            <a:r>
              <a:rPr lang="en-US" altLang="zh-CN" sz="2400" dirty="0">
                <a:solidFill>
                  <a:srgbClr val="080808"/>
                </a:solidFill>
                <a:uFillTx/>
                <a:latin typeface="Times New Roman" panose="02020603050405020304" pitchFamily="18" charset="0"/>
                <a:cs typeface="Times New Roman" panose="02020603050405020304" pitchFamily="18" charset="0"/>
              </a:rPr>
              <a:t>key</a:t>
            </a:r>
            <a:r>
              <a:rPr lang="zh-CN" altLang="en-US" sz="2400" dirty="0">
                <a:solidFill>
                  <a:srgbClr val="080808"/>
                </a:solidFill>
                <a:uFillTx/>
                <a:latin typeface="Times New Roman" panose="02020603050405020304" pitchFamily="18" charset="0"/>
                <a:cs typeface="Times New Roman" panose="02020603050405020304" pitchFamily="18" charset="0"/>
              </a:rPr>
              <a:t>进行比较；</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2</a:t>
            </a:r>
            <a:r>
              <a:rPr lang="zh-CN" altLang="en-US" sz="2400" dirty="0">
                <a:solidFill>
                  <a:srgbClr val="080808"/>
                </a:solidFill>
                <a:uFillTx/>
                <a:latin typeface="Times New Roman" panose="02020603050405020304" pitchFamily="18" charset="0"/>
                <a:cs typeface="Times New Roman" panose="02020603050405020304" pitchFamily="18" charset="0"/>
              </a:rPr>
              <a:t>）治：如果相等，查找成功，结束查找；如果不相等在子序列中进行递归查找；</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3</a:t>
            </a:r>
            <a:r>
              <a:rPr lang="zh-CN" altLang="en-US" sz="2400" dirty="0">
                <a:solidFill>
                  <a:srgbClr val="080808"/>
                </a:solidFill>
                <a:uFillTx/>
                <a:latin typeface="Times New Roman" panose="02020603050405020304" pitchFamily="18" charset="0"/>
                <a:cs typeface="Times New Roman" panose="02020603050405020304" pitchFamily="18" charset="0"/>
              </a:rPr>
              <a:t>）合：因为实际上并没有把数据序列分开，因此无需进行合并；</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5" name="文本框 4"/>
          <p:cNvSpPr txBox="1"/>
          <p:nvPr/>
        </p:nvSpPr>
        <p:spPr>
          <a:xfrm>
            <a:off x="249555" y="4075430"/>
            <a:ext cx="2455545"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BinSearch(</a:t>
            </a:r>
            <a:r>
              <a:rPr lang="en-US" altLang="zh-CN" sz="1800">
                <a:latin typeface="Times New Roman" panose="02020603050405020304" pitchFamily="18" charset="0"/>
                <a:cs typeface="Times New Roman" panose="02020603050405020304" pitchFamily="18" charset="0"/>
              </a:rPr>
              <a:t>a,i,j,key)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4156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3271520"/>
            <a:ext cx="2660015" cy="549910"/>
          </a:xfrm>
          <a:prstGeom prst="rect">
            <a:avLst/>
          </a:prstGeom>
          <a:noFill/>
        </p:spPr>
        <p:txBody>
          <a:bodyPr wrap="square" rtlCol="0">
            <a:noAutofit/>
          </a:bodyPr>
          <a:p>
            <a:r>
              <a:rPr lang="en-US" altLang="zh-CN" sz="1600">
                <a:solidFill>
                  <a:schemeClr val="tx1"/>
                </a:solidFill>
                <a:uFillTx/>
                <a:latin typeface="Times New Roman" panose="02020603050405020304" pitchFamily="18" charset="0"/>
                <a:cs typeface="Times New Roman" panose="02020603050405020304" pitchFamily="18" charset="0"/>
              </a:rPr>
              <a:t>a[mid]==key,</a:t>
            </a:r>
            <a:r>
              <a:rPr lang="zh-CN" altLang="en-US" sz="1600">
                <a:solidFill>
                  <a:schemeClr val="tx1"/>
                </a:solidFill>
                <a:uFillTx/>
                <a:latin typeface="Times New Roman" panose="02020603050405020304" pitchFamily="18" charset="0"/>
                <a:cs typeface="Times New Roman" panose="02020603050405020304" pitchFamily="18" charset="0"/>
              </a:rPr>
              <a:t>则返回结果</a:t>
            </a:r>
            <a:r>
              <a:rPr lang="en-US" altLang="zh-CN" sz="1600">
                <a:solidFill>
                  <a:schemeClr val="tx1"/>
                </a:solidFill>
                <a:uFillTx/>
                <a:latin typeface="Times New Roman" panose="02020603050405020304" pitchFamily="18" charset="0"/>
                <a:cs typeface="Times New Roman" panose="02020603050405020304" pitchFamily="18" charset="0"/>
              </a:rPr>
              <a:t>;</a:t>
            </a:r>
            <a:endParaRPr lang="en-US" altLang="zh-CN" sz="1600">
              <a:solidFill>
                <a:schemeClr val="tx1"/>
              </a:solidFill>
              <a:uFillTx/>
              <a:latin typeface="Times New Roman" panose="02020603050405020304" pitchFamily="18" charset="0"/>
              <a:cs typeface="Times New Roman" panose="02020603050405020304" pitchFamily="18" charset="0"/>
            </a:endParaRPr>
          </a:p>
          <a:p>
            <a:pPr algn="just"/>
            <a:endParaRPr lang="en-US" altLang="zh-CN" sz="1600">
              <a:solidFill>
                <a:schemeClr val="tx1"/>
              </a:solidFill>
              <a:uFillTx/>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327152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mid = (low+high)/2;</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841240"/>
            <a:ext cx="3406140" cy="969010"/>
          </a:xfrm>
          <a:prstGeom prst="rect">
            <a:avLst/>
          </a:prstGeom>
          <a:noFill/>
        </p:spPr>
        <p:txBody>
          <a:bodyPr wrap="square" rtlCol="0">
            <a:noAutofit/>
          </a:bodyPr>
          <a:p>
            <a:pPr algn="just"/>
            <a:r>
              <a:rPr lang="zh-CN" altLang="en-US" sz="1800">
                <a:latin typeface="Times New Roman" panose="02020603050405020304" pitchFamily="18" charset="0"/>
                <a:cs typeface="Times New Roman" panose="02020603050405020304" pitchFamily="18" charset="0"/>
              </a:rPr>
              <a:t>如果</a:t>
            </a:r>
            <a:r>
              <a:rPr lang="en-US" altLang="zh-CN" sz="1800">
                <a:latin typeface="Times New Roman" panose="02020603050405020304" pitchFamily="18" charset="0"/>
                <a:cs typeface="Times New Roman" panose="02020603050405020304" pitchFamily="18" charset="0"/>
              </a:rPr>
              <a:t>key&lt;a[mid]</a:t>
            </a:r>
            <a:r>
              <a:rPr lang="zh-CN" altLang="en-US" sz="1800">
                <a:latin typeface="Times New Roman" panose="02020603050405020304" pitchFamily="18" charset="0"/>
                <a:cs typeface="Times New Roman" panose="02020603050405020304" pitchFamily="18" charset="0"/>
              </a:rPr>
              <a:t>则进行递归</a:t>
            </a:r>
            <a:r>
              <a:rPr lang="zh-CN" altLang="en-US" sz="1800">
                <a:latin typeface="Times New Roman" panose="02020603050405020304" pitchFamily="18" charset="0"/>
                <a:cs typeface="Times New Roman" panose="02020603050405020304" pitchFamily="18" charset="0"/>
              </a:rPr>
              <a:t>执行</a:t>
            </a:r>
            <a:endParaRPr lang="zh-CN" altLang="en-US" sz="1800">
              <a:latin typeface="Times New Roman" panose="02020603050405020304" pitchFamily="18" charset="0"/>
              <a:cs typeface="Times New Roman" panose="02020603050405020304" pitchFamily="18" charset="0"/>
            </a:endParaRPr>
          </a:p>
          <a:p>
            <a:pPr algn="just"/>
            <a:r>
              <a:rPr lang="en-US" altLang="zh-CN" sz="1800">
                <a:latin typeface="Times New Roman" panose="02020603050405020304" pitchFamily="18" charset="0"/>
                <a:cs typeface="Times New Roman" panose="02020603050405020304" pitchFamily="18" charset="0"/>
              </a:rPr>
              <a:t>BinSearch(a,i,mid-1,key),</a:t>
            </a:r>
            <a:r>
              <a:rPr lang="zh-CN" altLang="en-US" sz="1800">
                <a:latin typeface="Times New Roman" panose="02020603050405020304" pitchFamily="18" charset="0"/>
                <a:cs typeface="Times New Roman" panose="02020603050405020304" pitchFamily="18" charset="0"/>
              </a:rPr>
              <a:t>否则执行</a:t>
            </a:r>
            <a:r>
              <a:rPr lang="en-US" altLang="zh-CN" sz="1800">
                <a:latin typeface="Times New Roman" panose="02020603050405020304" pitchFamily="18" charset="0"/>
                <a:cs typeface="Times New Roman" panose="02020603050405020304" pitchFamily="18" charset="0"/>
              </a:rPr>
              <a:t>BinSearch(a,mid+1,j,key)</a:t>
            </a:r>
            <a:r>
              <a:rPr lang="zh-CN" altLang="en-US"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87997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r>
              <a:rPr lang="zh-CN" altLang="en-US" sz="1800">
                <a:uFillTx/>
                <a:latin typeface="Times New Roman" panose="02020603050405020304" pitchFamily="18" charset="0"/>
                <a:sym typeface="+mn-ea"/>
              </a:rPr>
              <a:t>，且</a:t>
            </a:r>
            <a:r>
              <a:rPr lang="en-US" altLang="zh-CN" sz="1800">
                <a:uFillTx/>
                <a:latin typeface="Times New Roman" panose="02020603050405020304" pitchFamily="18" charset="0"/>
                <a:sym typeface="+mn-ea"/>
              </a:rPr>
              <a:t>a[mid]!=key</a:t>
            </a:r>
            <a:r>
              <a:rPr lang="en-US" sz="1800">
                <a:uFillTx/>
                <a:latin typeface="Times New Roman" panose="02020603050405020304" pitchFamily="18" charset="0"/>
                <a:sym typeface="+mn-ea"/>
              </a:rPr>
              <a:t>;</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6" name="文本框 5"/>
          <p:cNvSpPr txBox="1"/>
          <p:nvPr/>
        </p:nvSpPr>
        <p:spPr>
          <a:xfrm>
            <a:off x="203009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1258570" cy="36449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6" name="文本框 5"/>
          <p:cNvSpPr txBox="1"/>
          <p:nvPr/>
        </p:nvSpPr>
        <p:spPr>
          <a:xfrm>
            <a:off x="203009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457200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9" name="直接箭头连接符 8"/>
          <p:cNvCxnSpPr/>
          <p:nvPr/>
        </p:nvCxnSpPr>
        <p:spPr>
          <a:xfrm flipH="1" flipV="1">
            <a:off x="2160270" y="256476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flipV="1">
            <a:off x="606298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1" name="文本框 10"/>
          <p:cNvSpPr txBox="1"/>
          <p:nvPr/>
        </p:nvSpPr>
        <p:spPr>
          <a:xfrm>
            <a:off x="353885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5" name="直接箭头连接符 14"/>
          <p:cNvCxnSpPr/>
          <p:nvPr/>
        </p:nvCxnSpPr>
        <p:spPr>
          <a:xfrm flipH="1" flipV="1">
            <a:off x="383032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917575" y="34290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19" name="文本框 18"/>
          <p:cNvSpPr txBox="1"/>
          <p:nvPr/>
        </p:nvSpPr>
        <p:spPr>
          <a:xfrm>
            <a:off x="873760" y="3819525"/>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a[mid]&gt;key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j=mid-1</a:t>
            </a:r>
            <a:endParaRPr lang="en-US" altLang="zh-CN">
              <a:latin typeface="Times New Roman" panose="02020603050405020304" pitchFamily="18" charset="0"/>
              <a:cs typeface="Times New Roman" panose="02020603050405020304" pitchFamily="18" charset="0"/>
            </a:endParaRPr>
          </a:p>
        </p:txBody>
      </p:sp>
      <p:sp>
        <p:nvSpPr>
          <p:cNvPr id="20" name="文本框 19"/>
          <p:cNvSpPr txBox="1"/>
          <p:nvPr/>
        </p:nvSpPr>
        <p:spPr>
          <a:xfrm>
            <a:off x="3203575" y="285432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cxnSp>
        <p:nvCxnSpPr>
          <p:cNvPr id="21" name="直接箭头连接符 20"/>
          <p:cNvCxnSpPr/>
          <p:nvPr/>
        </p:nvCxnSpPr>
        <p:spPr>
          <a:xfrm flipH="1" flipV="1">
            <a:off x="3326130"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917575" y="42164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23" name="文本框 22"/>
          <p:cNvSpPr txBox="1"/>
          <p:nvPr/>
        </p:nvSpPr>
        <p:spPr>
          <a:xfrm>
            <a:off x="873760" y="4580890"/>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a[mid]&lt;key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=mid+1</a:t>
            </a:r>
            <a:endParaRPr lang="en-US" altLang="zh-CN">
              <a:latin typeface="Times New Roman" panose="02020603050405020304" pitchFamily="18" charset="0"/>
              <a:cs typeface="Times New Roman" panose="02020603050405020304" pitchFamily="18" charset="0"/>
            </a:endParaRPr>
          </a:p>
        </p:txBody>
      </p:sp>
      <p:sp>
        <p:nvSpPr>
          <p:cNvPr id="24" name="文本框 23"/>
          <p:cNvSpPr txBox="1"/>
          <p:nvPr/>
        </p:nvSpPr>
        <p:spPr>
          <a:xfrm>
            <a:off x="248348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25" name="直接箭头连接符 24"/>
          <p:cNvCxnSpPr/>
          <p:nvPr/>
        </p:nvCxnSpPr>
        <p:spPr>
          <a:xfrm flipH="1" flipV="1">
            <a:off x="277495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6" name="文本框 25"/>
          <p:cNvSpPr txBox="1"/>
          <p:nvPr/>
        </p:nvSpPr>
        <p:spPr>
          <a:xfrm>
            <a:off x="3310890" y="28746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a:xfrm flipH="1" flipV="1">
            <a:off x="3441065"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ppt_x"/>
                                          </p:val>
                                        </p:tav>
                                      </p:tavLst>
                                    </p:anim>
                                    <p:anim calcmode="lin" valueType="num">
                                      <p:cBhvr additive="base">
                                        <p:cTn id="19" dur="500"/>
                                        <p:tgtEl>
                                          <p:spTgt spid="15"/>
                                        </p:tgtEl>
                                        <p:attrNameLst>
                                          <p:attrName>ppt_y</p:attrName>
                                        </p:attrNameLst>
                                      </p:cBhvr>
                                      <p:tavLst>
                                        <p:tav tm="0">
                                          <p:val>
                                            <p:strVal val="ppt_y"/>
                                          </p:val>
                                        </p:tav>
                                        <p:tav tm="100000">
                                          <p:val>
                                            <p:strVal val="1+ppt_h/2"/>
                                          </p:val>
                                        </p:tav>
                                      </p:tavLst>
                                    </p:anim>
                                    <p:set>
                                      <p:cBhvr>
                                        <p:cTn id="20" dur="1" fill="hold">
                                          <p:stCondLst>
                                            <p:cond delay="499"/>
                                          </p:stCondLst>
                                        </p:cTn>
                                        <p:tgtEl>
                                          <p:spTgt spid="15"/>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1"/>
                                        </p:tgtEl>
                                        <p:attrNameLst>
                                          <p:attrName>ppt_x</p:attrName>
                                        </p:attrNameLst>
                                      </p:cBhvr>
                                      <p:tavLst>
                                        <p:tav tm="0">
                                          <p:val>
                                            <p:strVal val="ppt_x"/>
                                          </p:val>
                                        </p:tav>
                                        <p:tav tm="100000">
                                          <p:val>
                                            <p:strVal val="ppt_x"/>
                                          </p:val>
                                        </p:tav>
                                      </p:tavLst>
                                    </p:anim>
                                    <p:anim calcmode="lin" valueType="num">
                                      <p:cBhvr additive="base">
                                        <p:cTn id="23" dur="500"/>
                                        <p:tgtEl>
                                          <p:spTgt spid="11"/>
                                        </p:tgtEl>
                                        <p:attrNameLst>
                                          <p:attrName>ppt_y</p:attrName>
                                        </p:attrNameLst>
                                      </p:cBhvr>
                                      <p:tavLst>
                                        <p:tav tm="0">
                                          <p:val>
                                            <p:strVal val="ppt_y"/>
                                          </p:val>
                                        </p:tav>
                                        <p:tav tm="100000">
                                          <p:val>
                                            <p:strVal val="1+ppt_h/2"/>
                                          </p:val>
                                        </p:tav>
                                      </p:tavLst>
                                    </p:anim>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10"/>
                                        </p:tgtEl>
                                        <p:attrNameLst>
                                          <p:attrName>ppt_x</p:attrName>
                                        </p:attrNameLst>
                                      </p:cBhvr>
                                      <p:tavLst>
                                        <p:tav tm="0">
                                          <p:val>
                                            <p:strVal val="ppt_x"/>
                                          </p:val>
                                        </p:tav>
                                        <p:tav tm="100000">
                                          <p:val>
                                            <p:strVal val="ppt_x"/>
                                          </p:val>
                                        </p:tav>
                                      </p:tavLst>
                                    </p:anim>
                                    <p:anim calcmode="lin" valueType="num">
                                      <p:cBhvr additive="base">
                                        <p:cTn id="29" dur="500"/>
                                        <p:tgtEl>
                                          <p:spTgt spid="10"/>
                                        </p:tgtEl>
                                        <p:attrNameLst>
                                          <p:attrName>ppt_y</p:attrName>
                                        </p:attrNameLst>
                                      </p:cBhvr>
                                      <p:tavLst>
                                        <p:tav tm="0">
                                          <p:val>
                                            <p:strVal val="ppt_y"/>
                                          </p:val>
                                        </p:tav>
                                        <p:tav tm="100000">
                                          <p:val>
                                            <p:strVal val="1+ppt_h/2"/>
                                          </p:val>
                                        </p:tav>
                                      </p:tavLst>
                                    </p:anim>
                                    <p:set>
                                      <p:cBhvr>
                                        <p:cTn id="30" dur="1" fill="hold">
                                          <p:stCondLst>
                                            <p:cond delay="499"/>
                                          </p:stCondLst>
                                        </p:cTn>
                                        <p:tgtEl>
                                          <p:spTgt spid="10"/>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ppt_x"/>
                                          </p:val>
                                        </p:tav>
                                      </p:tavLst>
                                    </p:anim>
                                    <p:anim calcmode="lin" valueType="num">
                                      <p:cBhvr additive="base">
                                        <p:cTn id="33" dur="500"/>
                                        <p:tgtEl>
                                          <p:spTgt spid="7"/>
                                        </p:tgtEl>
                                        <p:attrNameLst>
                                          <p:attrName>ppt_y</p:attrName>
                                        </p:attrNameLst>
                                      </p:cBhvr>
                                      <p:tavLst>
                                        <p:tav tm="0">
                                          <p:val>
                                            <p:strVal val="ppt_y"/>
                                          </p:val>
                                        </p:tav>
                                        <p:tav tm="100000">
                                          <p:val>
                                            <p:strVal val="1+ppt_h/2"/>
                                          </p:val>
                                        </p:tav>
                                      </p:tavLst>
                                    </p:anim>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25"/>
                                        </p:tgtEl>
                                        <p:attrNameLst>
                                          <p:attrName>ppt_x</p:attrName>
                                        </p:attrNameLst>
                                      </p:cBhvr>
                                      <p:tavLst>
                                        <p:tav tm="0">
                                          <p:val>
                                            <p:strVal val="ppt_x"/>
                                          </p:val>
                                        </p:tav>
                                        <p:tav tm="100000">
                                          <p:val>
                                            <p:strVal val="ppt_x"/>
                                          </p:val>
                                        </p:tav>
                                      </p:tavLst>
                                    </p:anim>
                                    <p:anim calcmode="lin" valueType="num">
                                      <p:cBhvr additive="base">
                                        <p:cTn id="71" dur="500"/>
                                        <p:tgtEl>
                                          <p:spTgt spid="25"/>
                                        </p:tgtEl>
                                        <p:attrNameLst>
                                          <p:attrName>ppt_y</p:attrName>
                                        </p:attrNameLst>
                                      </p:cBhvr>
                                      <p:tavLst>
                                        <p:tav tm="0">
                                          <p:val>
                                            <p:strVal val="ppt_y"/>
                                          </p:val>
                                        </p:tav>
                                        <p:tav tm="100000">
                                          <p:val>
                                            <p:strVal val="1+ppt_h/2"/>
                                          </p:val>
                                        </p:tav>
                                      </p:tavLst>
                                    </p:anim>
                                    <p:set>
                                      <p:cBhvr>
                                        <p:cTn id="72" dur="1" fill="hold">
                                          <p:stCondLst>
                                            <p:cond delay="499"/>
                                          </p:stCondLst>
                                        </p:cTn>
                                        <p:tgtEl>
                                          <p:spTgt spid="25"/>
                                        </p:tgtEl>
                                        <p:attrNameLst>
                                          <p:attrName>style.visibility</p:attrName>
                                        </p:attrNameLst>
                                      </p:cBhvr>
                                      <p:to>
                                        <p:strVal val="hidden"/>
                                      </p:to>
                                    </p:set>
                                  </p:childTnLst>
                                </p:cTn>
                              </p:par>
                              <p:par>
                                <p:cTn id="73" presetID="2" presetClass="exit" presetSubtype="4" fill="hold" grpId="2" nodeType="withEffect">
                                  <p:stCondLst>
                                    <p:cond delay="0"/>
                                  </p:stCondLst>
                                  <p:childTnLst>
                                    <p:anim calcmode="lin" valueType="num">
                                      <p:cBhvr additive="base">
                                        <p:cTn id="74" dur="500"/>
                                        <p:tgtEl>
                                          <p:spTgt spid="24"/>
                                        </p:tgtEl>
                                        <p:attrNameLst>
                                          <p:attrName>ppt_x</p:attrName>
                                        </p:attrNameLst>
                                      </p:cBhvr>
                                      <p:tavLst>
                                        <p:tav tm="0">
                                          <p:val>
                                            <p:strVal val="ppt_x"/>
                                          </p:val>
                                        </p:tav>
                                        <p:tav tm="100000">
                                          <p:val>
                                            <p:strVal val="ppt_x"/>
                                          </p:val>
                                        </p:tav>
                                      </p:tavLst>
                                    </p:anim>
                                    <p:anim calcmode="lin" valueType="num">
                                      <p:cBhvr additive="base">
                                        <p:cTn id="75" dur="500"/>
                                        <p:tgtEl>
                                          <p:spTgt spid="24"/>
                                        </p:tgtEl>
                                        <p:attrNameLst>
                                          <p:attrName>ppt_y</p:attrName>
                                        </p:attrNameLst>
                                      </p:cBhvr>
                                      <p:tavLst>
                                        <p:tav tm="0">
                                          <p:val>
                                            <p:strVal val="ppt_y"/>
                                          </p:val>
                                        </p:tav>
                                        <p:tav tm="100000">
                                          <p:val>
                                            <p:strVal val="1+ppt_h/2"/>
                                          </p:val>
                                        </p:tav>
                                      </p:tavLst>
                                    </p:anim>
                                    <p:set>
                                      <p:cBhvr>
                                        <p:cTn id="76" dur="1" fill="hold">
                                          <p:stCondLst>
                                            <p:cond delay="499"/>
                                          </p:stCondLst>
                                        </p:cTn>
                                        <p:tgtEl>
                                          <p:spTgt spid="2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xit" presetSubtype="4" fill="hold" nodeType="clickEffect">
                                  <p:stCondLst>
                                    <p:cond delay="0"/>
                                  </p:stCondLst>
                                  <p:childTnLst>
                                    <p:anim calcmode="lin" valueType="num">
                                      <p:cBhvr additive="base">
                                        <p:cTn id="80" dur="500"/>
                                        <p:tgtEl>
                                          <p:spTgt spid="9"/>
                                        </p:tgtEl>
                                        <p:attrNameLst>
                                          <p:attrName>ppt_x</p:attrName>
                                        </p:attrNameLst>
                                      </p:cBhvr>
                                      <p:tavLst>
                                        <p:tav tm="0">
                                          <p:val>
                                            <p:strVal val="ppt_x"/>
                                          </p:val>
                                        </p:tav>
                                        <p:tav tm="100000">
                                          <p:val>
                                            <p:strVal val="ppt_x"/>
                                          </p:val>
                                        </p:tav>
                                      </p:tavLst>
                                    </p:anim>
                                    <p:anim calcmode="lin" valueType="num">
                                      <p:cBhvr additive="base">
                                        <p:cTn id="81" dur="500"/>
                                        <p:tgtEl>
                                          <p:spTgt spid="9"/>
                                        </p:tgtEl>
                                        <p:attrNameLst>
                                          <p:attrName>ppt_y</p:attrName>
                                        </p:attrNameLst>
                                      </p:cBhvr>
                                      <p:tavLst>
                                        <p:tav tm="0">
                                          <p:val>
                                            <p:strVal val="ppt_y"/>
                                          </p:val>
                                        </p:tav>
                                        <p:tav tm="100000">
                                          <p:val>
                                            <p:strVal val="1+ppt_h/2"/>
                                          </p:val>
                                        </p:tav>
                                      </p:tavLst>
                                    </p:anim>
                                    <p:set>
                                      <p:cBhvr>
                                        <p:cTn id="82" dur="1" fill="hold">
                                          <p:stCondLst>
                                            <p:cond delay="499"/>
                                          </p:stCondLst>
                                        </p:cTn>
                                        <p:tgtEl>
                                          <p:spTgt spid="9"/>
                                        </p:tgtEl>
                                        <p:attrNameLst>
                                          <p:attrName>style.visibility</p:attrName>
                                        </p:attrNameLst>
                                      </p:cBhvr>
                                      <p:to>
                                        <p:strVal val="hidden"/>
                                      </p:to>
                                    </p:set>
                                  </p:childTnLst>
                                </p:cTn>
                              </p:par>
                              <p:par>
                                <p:cTn id="83" presetID="2" presetClass="exit" presetSubtype="4" fill="hold" grpId="0" nodeType="withEffect">
                                  <p:stCondLst>
                                    <p:cond delay="0"/>
                                  </p:stCondLst>
                                  <p:childTnLst>
                                    <p:anim calcmode="lin" valueType="num">
                                      <p:cBhvr additive="base">
                                        <p:cTn id="84" dur="500"/>
                                        <p:tgtEl>
                                          <p:spTgt spid="6"/>
                                        </p:tgtEl>
                                        <p:attrNameLst>
                                          <p:attrName>ppt_x</p:attrName>
                                        </p:attrNameLst>
                                      </p:cBhvr>
                                      <p:tavLst>
                                        <p:tav tm="0">
                                          <p:val>
                                            <p:strVal val="ppt_x"/>
                                          </p:val>
                                        </p:tav>
                                        <p:tav tm="100000">
                                          <p:val>
                                            <p:strVal val="ppt_x"/>
                                          </p:val>
                                        </p:tav>
                                      </p:tavLst>
                                    </p:anim>
                                    <p:anim calcmode="lin" valueType="num">
                                      <p:cBhvr additive="base">
                                        <p:cTn id="85" dur="500"/>
                                        <p:tgtEl>
                                          <p:spTgt spid="6"/>
                                        </p:tgtEl>
                                        <p:attrNameLst>
                                          <p:attrName>ppt_y</p:attrName>
                                        </p:attrNameLst>
                                      </p:cBhvr>
                                      <p:tavLst>
                                        <p:tav tm="0">
                                          <p:val>
                                            <p:strVal val="ppt_y"/>
                                          </p:val>
                                        </p:tav>
                                        <p:tav tm="100000">
                                          <p:val>
                                            <p:strVal val="1+ppt_h/2"/>
                                          </p:val>
                                        </p:tav>
                                      </p:tavLst>
                                    </p:anim>
                                    <p:set>
                                      <p:cBhvr>
                                        <p:cTn id="86" dur="1" fill="hold">
                                          <p:stCondLst>
                                            <p:cond delay="499"/>
                                          </p:stCondLst>
                                        </p:cTn>
                                        <p:tgtEl>
                                          <p:spTgt spid="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9" grpId="0"/>
      <p:bldP spid="19" grpId="1"/>
      <p:bldP spid="11" grpId="0"/>
      <p:bldP spid="11" grpId="1"/>
      <p:bldP spid="7" grpId="0"/>
      <p:bldP spid="7" grpId="1"/>
      <p:bldP spid="20" grpId="0"/>
      <p:bldP spid="20" grpId="1"/>
      <p:bldP spid="22" grpId="0"/>
      <p:bldP spid="22" grpId="1"/>
      <p:bldP spid="23" grpId="0"/>
      <p:bldP spid="23" grpId="1"/>
      <p:bldP spid="24" grpId="0"/>
      <p:bldP spid="24" grpId="1"/>
      <p:bldP spid="24" grpId="2"/>
      <p:bldP spid="6" grpId="0"/>
      <p:bldP spid="6" grpId="1"/>
      <p:bldP spid="26" grpId="0"/>
      <p:bldP spid="26"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(int a[], int x, int low, int high)</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int 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if(low &gt; high) return -1;	</a:t>
            </a: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查找不成功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mid = (low + high) / 2;</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if(x == a[mid])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mid;	              //</a:t>
            </a:r>
            <a:r>
              <a:rPr lang="zh-CN" altLang="en-US" sz="2400" dirty="0">
                <a:solidFill>
                  <a:srgbClr val="080808"/>
                </a:solidFill>
                <a:uFillTx/>
                <a:latin typeface="Times New Roman" panose="02020603050405020304" pitchFamily="18" charset="0"/>
              </a:rPr>
              <a:t>查找成功</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 if(x &lt; a[mid])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low, mid-1);	//</a:t>
            </a:r>
            <a:r>
              <a:rPr lang="zh-CN" altLang="en-US" sz="2400" dirty="0">
                <a:solidFill>
                  <a:srgbClr val="080808"/>
                </a:solidFill>
                <a:uFillTx/>
                <a:latin typeface="Times New Roman" panose="02020603050405020304" pitchFamily="18" charset="0"/>
              </a:rPr>
              <a:t>在前半区查找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mid+1, high); //</a:t>
            </a:r>
            <a:r>
              <a:rPr lang="zh-CN" altLang="en-US" sz="2400" dirty="0">
                <a:solidFill>
                  <a:srgbClr val="080808"/>
                </a:solidFill>
                <a:uFillTx/>
                <a:latin typeface="Times New Roman" panose="02020603050405020304" pitchFamily="18" charset="0"/>
              </a:rPr>
              <a:t>在后半区查找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2123440" y="27292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①如果要查找的元素有重复的元素</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3966210" cy="417195"/>
          </a:xfrm>
          <a:prstGeom prst="rect">
            <a:avLst/>
          </a:prstGeom>
          <a:noFill/>
        </p:spPr>
        <p:txBody>
          <a:bodyPr wrap="square" rtlCol="0">
            <a:noAutofit/>
          </a:bodyPr>
          <a:p>
            <a:r>
              <a:rPr lang="zh-CN" altLang="en-US"/>
              <a:t>如果有重复的，筛选左面的</a:t>
            </a:r>
            <a:r>
              <a:rPr lang="zh-CN" altLang="en-US"/>
              <a:t>索引？</a:t>
            </a:r>
            <a:endParaRPr lang="zh-CN" altLang="en-US"/>
          </a:p>
        </p:txBody>
      </p:sp>
      <p:sp>
        <p:nvSpPr>
          <p:cNvPr id="14" name="文本框 13"/>
          <p:cNvSpPr txBox="1"/>
          <p:nvPr/>
        </p:nvSpPr>
        <p:spPr>
          <a:xfrm>
            <a:off x="1259205" y="4215765"/>
            <a:ext cx="3966210" cy="417195"/>
          </a:xfrm>
          <a:prstGeom prst="rect">
            <a:avLst/>
          </a:prstGeom>
          <a:noFill/>
        </p:spPr>
        <p:txBody>
          <a:bodyPr wrap="square" rtlCol="0">
            <a:noAutofit/>
          </a:bodyPr>
          <a:p>
            <a:r>
              <a:rPr lang="zh-CN" altLang="en-US"/>
              <a:t>如果有重复的，筛选</a:t>
            </a:r>
            <a:r>
              <a:rPr lang="zh-CN" altLang="en-US"/>
              <a:t>右面的</a:t>
            </a:r>
            <a:r>
              <a:rPr lang="zh-CN" altLang="en-US"/>
              <a:t>索引？</a:t>
            </a:r>
            <a:endParaRPr lang="zh-CN" altLang="en-US"/>
          </a:p>
        </p:txBody>
      </p:sp>
      <p:sp>
        <p:nvSpPr>
          <p:cNvPr id="17" name="文本框 16"/>
          <p:cNvSpPr txBox="1"/>
          <p:nvPr/>
        </p:nvSpPr>
        <p:spPr>
          <a:xfrm>
            <a:off x="827405" y="6224270"/>
            <a:ext cx="7330440" cy="368300"/>
          </a:xfrm>
          <a:prstGeom prst="rect">
            <a:avLst/>
          </a:prstGeom>
          <a:noFill/>
        </p:spPr>
        <p:txBody>
          <a:bodyPr wrap="square" rtlCol="0">
            <a:spAutoFit/>
          </a:bodyPr>
          <a:p>
            <a:r>
              <a:rPr lang="zh-CN" altLang="en-US"/>
              <a:t>要求：如果目标值重复存在返回目标值靠右的索引，如何</a:t>
            </a:r>
            <a:r>
              <a:rPr lang="zh-CN" altLang="en-US"/>
              <a:t>实现？</a:t>
            </a:r>
            <a:endParaRPr lang="zh-CN" altLang="en-US"/>
          </a:p>
        </p:txBody>
      </p:sp>
      <p:sp>
        <p:nvSpPr>
          <p:cNvPr id="6" name="左大括号 5"/>
          <p:cNvSpPr/>
          <p:nvPr/>
        </p:nvSpPr>
        <p:spPr>
          <a:xfrm>
            <a:off x="1031875" y="4860290"/>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1201420" y="462978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9" name="文本框 8"/>
          <p:cNvSpPr txBox="1"/>
          <p:nvPr/>
        </p:nvSpPr>
        <p:spPr>
          <a:xfrm>
            <a:off x="1172210" y="558927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右</a:t>
            </a:r>
            <a:r>
              <a:rPr lang="zh-CN" altLang="en-US"/>
              <a:t>的索引，如何</a:t>
            </a:r>
            <a:r>
              <a:rPr lang="zh-CN" altLang="en-US"/>
              <a:t>实现？</a:t>
            </a:r>
            <a:endParaRPr lang="zh-CN" altLang="en-US"/>
          </a:p>
        </p:txBody>
      </p:sp>
      <p:sp>
        <p:nvSpPr>
          <p:cNvPr id="6" name="文本框 5"/>
          <p:cNvSpPr txBox="1"/>
          <p:nvPr/>
        </p:nvSpPr>
        <p:spPr>
          <a:xfrm>
            <a:off x="770890" y="330771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770890" y="431609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4105275" y="2891155"/>
            <a:ext cx="1596390" cy="3759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返回</a:t>
            </a:r>
            <a:r>
              <a:rPr lang="zh-CN" altLang="en-US">
                <a:latin typeface="Times New Roman" panose="02020603050405020304" pitchFamily="18" charset="0"/>
                <a:cs typeface="Times New Roman" panose="02020603050405020304" pitchFamily="18" charset="0"/>
              </a:rPr>
              <a:t>位置</a:t>
            </a:r>
            <a:endParaRPr lang="zh-CN" altLang="en-US">
              <a:latin typeface="Times New Roman" panose="02020603050405020304" pitchFamily="18" charset="0"/>
              <a:cs typeface="Times New Roman" panose="02020603050405020304" pitchFamily="18" charset="0"/>
            </a:endParaRPr>
          </a:p>
        </p:txBody>
      </p:sp>
      <p:cxnSp>
        <p:nvCxnSpPr>
          <p:cNvPr id="10" name="直接箭头连接符 9"/>
          <p:cNvCxnSpPr/>
          <p:nvPr/>
        </p:nvCxnSpPr>
        <p:spPr>
          <a:xfrm flipH="1" flipV="1">
            <a:off x="4334510" y="2646680"/>
            <a:ext cx="0" cy="26479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162687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163068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161036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6" name="文本框 5"/>
          <p:cNvSpPr txBox="1"/>
          <p:nvPr/>
        </p:nvSpPr>
        <p:spPr>
          <a:xfrm>
            <a:off x="770890" y="2207260"/>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00100" y="2637790"/>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1036320" y="470979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77900" y="350012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33475" y="436880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1" name="文本框 10"/>
          <p:cNvSpPr txBox="1"/>
          <p:nvPr/>
        </p:nvSpPr>
        <p:spPr>
          <a:xfrm>
            <a:off x="1383030" y="468122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a:t>
            </a:r>
            <a:endParaRPr lang="en-US" altLang="zh-CN">
              <a:solidFill>
                <a:srgbClr val="FF0000"/>
              </a:solidFill>
              <a:latin typeface="Times New Roman" panose="02020603050405020304" pitchFamily="18" charset="0"/>
              <a:sym typeface="+mn-ea"/>
            </a:endParaRPr>
          </a:p>
        </p:txBody>
      </p:sp>
      <p:sp>
        <p:nvSpPr>
          <p:cNvPr id="12" name="文本框 11"/>
          <p:cNvSpPr txBox="1"/>
          <p:nvPr/>
        </p:nvSpPr>
        <p:spPr>
          <a:xfrm>
            <a:off x="4630420" y="476948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13" name="文本框 12"/>
          <p:cNvSpPr txBox="1"/>
          <p:nvPr/>
        </p:nvSpPr>
        <p:spPr>
          <a:xfrm>
            <a:off x="4572000" y="355981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4" name="文本框 13"/>
          <p:cNvSpPr txBox="1"/>
          <p:nvPr/>
        </p:nvSpPr>
        <p:spPr>
          <a:xfrm>
            <a:off x="4727575" y="442849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4977130" y="474091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1" grpId="1"/>
      <p:bldP spid="5" grpId="0"/>
      <p:bldP spid="5" grpId="1"/>
      <p:bldP spid="13" grpId="0"/>
      <p:bldP spid="14" grpId="0"/>
      <p:bldP spid="15" grpId="0"/>
      <p:bldP spid="12" grpId="0"/>
      <p:bldP spid="13" grpId="1"/>
      <p:bldP spid="14" grpId="1"/>
      <p:bldP spid="15" grpId="1"/>
      <p:bldP spid="12"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左</a:t>
            </a:r>
            <a:r>
              <a:rPr lang="zh-CN" altLang="en-US"/>
              <a:t>的索引，如何</a:t>
            </a:r>
            <a:r>
              <a:rPr lang="zh-CN" altLang="en-US"/>
              <a:t>实现？</a:t>
            </a:r>
            <a:endParaRPr lang="zh-CN" altLang="en-US"/>
          </a:p>
        </p:txBody>
      </p:sp>
      <p:sp>
        <p:nvSpPr>
          <p:cNvPr id="6" name="文本框 5"/>
          <p:cNvSpPr txBox="1"/>
          <p:nvPr/>
        </p:nvSpPr>
        <p:spPr>
          <a:xfrm>
            <a:off x="755650" y="285305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i=mid+1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27405" y="325437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j</a:t>
            </a:r>
            <a:r>
              <a:rPr lang="en-US" altLang="zh-CN">
                <a:solidFill>
                  <a:schemeClr val="tx1"/>
                </a:solidFill>
                <a:uFillTx/>
                <a:latin typeface="Times New Roman" panose="02020603050405020304" pitchFamily="18" charset="0"/>
              </a:rPr>
              <a:t>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3420110" y="393319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4215765"/>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75145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0059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19894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1557020"/>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2640330"/>
            <a:ext cx="288290" cy="621665"/>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253682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306578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03200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4716145" y="338201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1011555" y="453834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53135" y="332867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08710" y="419735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1358265" y="450977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
        <p:nvSpPr>
          <p:cNvPr id="11" name="文本框 10"/>
          <p:cNvSpPr txBox="1"/>
          <p:nvPr/>
        </p:nvSpPr>
        <p:spPr>
          <a:xfrm>
            <a:off x="539750" y="6365240"/>
            <a:ext cx="8333105" cy="44513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其实还是这个代码，只不过在没有查找元素时候，</a:t>
            </a:r>
            <a:r>
              <a:rPr lang="zh-CN" altLang="en-US" sz="1800" dirty="0">
                <a:solidFill>
                  <a:srgbClr val="FF0000"/>
                </a:solidFill>
                <a:uFillTx/>
                <a:latin typeface="Times New Roman" panose="02020603050405020304" pitchFamily="18" charset="0"/>
                <a:cs typeface="Times New Roman" panose="02020603050405020304" pitchFamily="18" charset="0"/>
                <a:sym typeface="+mn-ea"/>
              </a:rPr>
              <a:t>会相反。</a:t>
            </a:r>
            <a:endParaRPr lang="zh-CN" altLang="en-US" sz="1800" dirty="0">
              <a:solidFill>
                <a:srgbClr val="FF0000"/>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7" grpId="0"/>
      <p:bldP spid="9" grpId="1"/>
      <p:bldP spid="10" grpId="1"/>
      <p:bldP spid="15" grpId="1"/>
      <p:bldP spid="7"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1210" cy="733425"/>
          </a:xfrm>
          <a:prstGeom prst="rect">
            <a:avLst/>
          </a:prstGeom>
        </p:spPr>
        <p:txBody>
          <a:bodyPr>
            <a:noAutofit/>
          </a:bodyPr>
          <a:p>
            <a:pPr marL="0" indent="0"/>
            <a:r>
              <a:rPr lang="zh-CN" altLang="en-US" sz="1600" b="0" i="0">
                <a:solidFill>
                  <a:srgbClr val="262626"/>
                </a:solidFill>
                <a:latin typeface="Times New Roman" panose="02020603050405020304" pitchFamily="18" charset="0"/>
              </a:rPr>
              <a:t>给你一个整数数组</a:t>
            </a:r>
            <a:r>
              <a:rPr lang="en-US" altLang="zh-CN" sz="1600" b="0" i="0">
                <a:solidFill>
                  <a:srgbClr val="262626"/>
                </a:solidFill>
                <a:latin typeface="Times New Roman" panose="02020603050405020304" pitchFamily="18" charset="0"/>
              </a:rPr>
              <a:t> </a:t>
            </a:r>
            <a:r>
              <a:rPr lang="en-US" altLang="zh-CN" sz="1600" b="0" i="0">
                <a:latin typeface="Times New Roman" panose="02020603050405020304" pitchFamily="18" charset="0"/>
              </a:rPr>
              <a:t>nums</a:t>
            </a:r>
            <a:r>
              <a:rPr lang="zh-CN" altLang="en-US" sz="1600" b="0" i="0">
                <a:solidFill>
                  <a:srgbClr val="262626"/>
                </a:solidFill>
                <a:latin typeface="Times New Roman" panose="02020603050405020304" pitchFamily="18" charset="0"/>
              </a:rPr>
              <a:t>，找到峰值元素并返回其索引。数组可能包含多个峰值，在这种情况下，返回</a:t>
            </a:r>
            <a:r>
              <a:rPr lang="en-US" altLang="zh-CN" sz="1600" b="0" i="0">
                <a:solidFill>
                  <a:srgbClr val="262626"/>
                </a:solidFill>
                <a:latin typeface="Times New Roman" panose="02020603050405020304" pitchFamily="18" charset="0"/>
              </a:rPr>
              <a:t> </a:t>
            </a:r>
            <a:r>
              <a:rPr lang="zh-CN" altLang="en-US" sz="1600" b="1" i="0">
                <a:solidFill>
                  <a:srgbClr val="262626"/>
                </a:solidFill>
                <a:latin typeface="Times New Roman" panose="02020603050405020304" pitchFamily="18" charset="0"/>
              </a:rPr>
              <a:t>任何一个峰值</a:t>
            </a:r>
            <a:r>
              <a:rPr lang="en-US" altLang="zh-CN" sz="1600" b="0" i="0">
                <a:solidFill>
                  <a:srgbClr val="262626"/>
                </a:solidFill>
                <a:latin typeface="Times New Roman" panose="02020603050405020304" pitchFamily="18" charset="0"/>
              </a:rPr>
              <a:t> </a:t>
            </a:r>
            <a:r>
              <a:rPr lang="zh-CN" altLang="en-US" sz="1600" b="0" i="0">
                <a:solidFill>
                  <a:srgbClr val="262626"/>
                </a:solidFill>
                <a:latin typeface="Times New Roman" panose="02020603050405020304" pitchFamily="18" charset="0"/>
              </a:rPr>
              <a:t>所在位置即可。假设</a:t>
            </a:r>
            <a:r>
              <a:rPr lang="en-US" altLang="zh-CN" sz="1600" b="0" i="0">
                <a:solidFill>
                  <a:srgbClr val="262626"/>
                </a:solidFill>
                <a:latin typeface="Times New Roman" panose="02020603050405020304" pitchFamily="18" charset="0"/>
              </a:rPr>
              <a:t> nums[-1] = nums[n] = -∞ </a:t>
            </a:r>
            <a:endParaRPr lang="en-US" altLang="zh-CN" sz="1600" b="0" i="0">
              <a:solidFill>
                <a:srgbClr val="262626"/>
              </a:solidFill>
              <a:latin typeface="Times New Roman" panose="02020603050405020304" pitchFamily="18" charset="0"/>
            </a:endParaRPr>
          </a:p>
        </p:txBody>
      </p:sp>
      <p:graphicFrame>
        <p:nvGraphicFramePr>
          <p:cNvPr id="17" name="表格 16"/>
          <p:cNvGraphicFramePr/>
          <p:nvPr>
            <p:custDataLst>
              <p:tags r:id="rId1"/>
            </p:custDataLst>
          </p:nvPr>
        </p:nvGraphicFramePr>
        <p:xfrm>
          <a:off x="1035050" y="3068955"/>
          <a:ext cx="4783455" cy="407670"/>
        </p:xfrm>
        <a:graphic>
          <a:graphicData uri="http://schemas.openxmlformats.org/drawingml/2006/table">
            <a:tbl>
              <a:tblPr firstRow="1" bandRow="1">
                <a:tableStyleId>{5C22544A-7EE6-4342-B048-85BDC9FD1C3A}</a:tableStyleId>
              </a:tblPr>
              <a:tblGrid>
                <a:gridCol w="531495"/>
                <a:gridCol w="531495"/>
                <a:gridCol w="531495"/>
                <a:gridCol w="531495"/>
                <a:gridCol w="531495"/>
                <a:gridCol w="531495"/>
                <a:gridCol w="531495"/>
                <a:gridCol w="531495"/>
              </a:tblGrid>
              <a:tr h="40767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9" name="文本框 18"/>
          <p:cNvSpPr txBox="1"/>
          <p:nvPr/>
        </p:nvSpPr>
        <p:spPr>
          <a:xfrm>
            <a:off x="755650" y="5661660"/>
            <a:ext cx="3471545" cy="427355"/>
          </a:xfrm>
          <a:prstGeom prst="rect">
            <a:avLst/>
          </a:prstGeom>
        </p:spPr>
        <p:txBody>
          <a:bodyPr>
            <a:noAutofit/>
          </a:bodyPr>
          <a:p>
            <a:pPr marL="0" indent="0"/>
            <a:r>
              <a:rPr lang="zh-CN" altLang="en-US" sz="1600" b="0" i="0">
                <a:solidFill>
                  <a:srgbClr val="262626"/>
                </a:solidFill>
                <a:latin typeface="Times New Roman" panose="02020603050405020304" pitchFamily="18" charset="0"/>
              </a:rPr>
              <a:t>如何找到这个数组的</a:t>
            </a:r>
            <a:r>
              <a:rPr lang="zh-CN" altLang="en-US" sz="1600" b="0" i="0">
                <a:solidFill>
                  <a:srgbClr val="262626"/>
                </a:solidFill>
                <a:latin typeface="Times New Roman" panose="02020603050405020304" pitchFamily="18" charset="0"/>
              </a:rPr>
              <a:t>最大值？</a:t>
            </a:r>
            <a:endParaRPr lang="zh-CN" altLang="en-US" sz="1600" b="0" i="0">
              <a:solidFill>
                <a:srgbClr val="262626"/>
              </a:solidFill>
              <a:latin typeface="Times New Roman" panose="02020603050405020304" pitchFamily="18" charset="0"/>
            </a:endParaRPr>
          </a:p>
        </p:txBody>
      </p:sp>
      <p:cxnSp>
        <p:nvCxnSpPr>
          <p:cNvPr id="20" name="直接连接符 19"/>
          <p:cNvCxnSpPr/>
          <p:nvPr/>
        </p:nvCxnSpPr>
        <p:spPr>
          <a:xfrm flipV="1">
            <a:off x="1005840" y="4004945"/>
            <a:ext cx="1189990" cy="9213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nvCxnSpPr>
        <p:spPr>
          <a:xfrm>
            <a:off x="2199005" y="3997325"/>
            <a:ext cx="1581150" cy="1376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p:cNvSpPr/>
          <p:nvPr/>
        </p:nvSpPr>
        <p:spPr>
          <a:xfrm>
            <a:off x="1979930" y="3861435"/>
            <a:ext cx="425450" cy="431800"/>
          </a:xfrm>
          <a:prstGeom prst="ellipse">
            <a:avLst/>
          </a:prstGeom>
          <a:solidFill>
            <a:srgbClr val="000000">
              <a:alpha val="0"/>
            </a:srgbClr>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828040" y="4941570"/>
            <a:ext cx="887095" cy="30353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nums[0]</a:t>
            </a:r>
            <a:endParaRPr lang="en-US" altLang="zh-CN" sz="1600">
              <a:solidFill>
                <a:srgbClr val="262626"/>
              </a:solidFill>
              <a:latin typeface="Times New Roman" panose="02020603050405020304" pitchFamily="18" charset="0"/>
              <a:sym typeface="+mn-ea"/>
            </a:endParaRPr>
          </a:p>
        </p:txBody>
      </p:sp>
      <p:sp>
        <p:nvSpPr>
          <p:cNvPr id="24" name="文本框 23"/>
          <p:cNvSpPr txBox="1"/>
          <p:nvPr/>
        </p:nvSpPr>
        <p:spPr>
          <a:xfrm>
            <a:off x="3996055" y="5245100"/>
            <a:ext cx="1001395" cy="33655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a:t>
            </a:r>
            <a:r>
              <a:rPr lang="en-US" altLang="zh-CN" sz="1600">
                <a:solidFill>
                  <a:srgbClr val="262626"/>
                </a:solidFill>
                <a:latin typeface="Times New Roman" panose="02020603050405020304" pitchFamily="18" charset="0"/>
                <a:sym typeface="+mn-ea"/>
              </a:rPr>
              <a:t>n]</a:t>
            </a:r>
            <a:endParaRPr lang="en-US" altLang="zh-CN" sz="1600">
              <a:solidFill>
                <a:srgbClr val="262626"/>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2051685" y="2204720"/>
            <a:ext cx="6675755" cy="3415030"/>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def findPeakElement(nums: list) -&gt; int: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len(nums)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 &lt; r:</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mid = (l + r) // 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 - 1] &lt; nums[mid] and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&lt;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l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8141335" cy="164147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二、整数数组</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按升序排列，数组中的值</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互不相同</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在传递给函数之前，</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在预先未知的某个下标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k</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0 &lt;= k &lt; nums.length</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）上进行了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向左旋转，使数组变为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[nums[k], nums[k+1], ..., nums[n-1], nums[0], nums[1], ..., nums[k-1]]</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开始</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计数）。例如，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2" name="直接连接符 1"/>
          <p:cNvCxnSpPr/>
          <p:nvPr/>
        </p:nvCxnSpPr>
        <p:spPr>
          <a:xfrm flipV="1">
            <a:off x="1187450" y="3716655"/>
            <a:ext cx="1456690" cy="138366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 name="文本框 3"/>
          <p:cNvSpPr txBox="1"/>
          <p:nvPr/>
        </p:nvSpPr>
        <p:spPr>
          <a:xfrm>
            <a:off x="1331595" y="5516880"/>
            <a:ext cx="2486025" cy="368300"/>
          </a:xfrm>
          <a:prstGeom prst="rect">
            <a:avLst/>
          </a:prstGeom>
          <a:noFill/>
        </p:spPr>
        <p:txBody>
          <a:bodyPr wrap="square" rtlCol="0">
            <a:spAutoFit/>
          </a:bodyPr>
          <a:p>
            <a:r>
              <a:rPr lang="zh-CN" altLang="en-US"/>
              <a:t>升序</a:t>
            </a:r>
            <a:r>
              <a:rPr lang="zh-CN" altLang="en-US"/>
              <a:t>数组</a:t>
            </a:r>
            <a:endParaRPr lang="zh-CN" altLang="en-US"/>
          </a:p>
        </p:txBody>
      </p:sp>
      <p:cxnSp>
        <p:nvCxnSpPr>
          <p:cNvPr id="6" name="直接连接符 5"/>
          <p:cNvCxnSpPr/>
          <p:nvPr/>
        </p:nvCxnSpPr>
        <p:spPr>
          <a:xfrm flipV="1">
            <a:off x="4932045" y="332740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6083935" y="422084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4067810" y="422084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5431790" y="5516880"/>
            <a:ext cx="1268095" cy="295910"/>
          </a:xfrm>
          <a:prstGeom prst="rect">
            <a:avLst/>
          </a:prstGeom>
          <a:noFill/>
        </p:spPr>
        <p:txBody>
          <a:bodyPr wrap="square" rtlCol="0">
            <a:noAutofit/>
          </a:bodyPr>
          <a:p>
            <a:r>
              <a:rPr lang="zh-CN" altLang="en-US"/>
              <a:t>旋转</a:t>
            </a:r>
            <a:r>
              <a:rPr lang="zh-CN" altLang="en-US"/>
              <a:t>之后</a:t>
            </a:r>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3275965" y="282321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4427855" y="371665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2411730" y="371665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3775710" y="5012690"/>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611505" y="544512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思考：这个问题能否有二分法解决？如果正常的用二分法遇到什么</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问题？</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1" name="文本框 10"/>
          <p:cNvSpPr txBox="1"/>
          <p:nvPr/>
        </p:nvSpPr>
        <p:spPr>
          <a:xfrm>
            <a:off x="3707765" y="3356610"/>
            <a:ext cx="596900" cy="348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flipH="1" flipV="1">
            <a:off x="3982085" y="310197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5003800" y="4523105"/>
            <a:ext cx="765810" cy="33020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target</a:t>
            </a:r>
            <a:endParaRPr lang="en-US" altLang="zh-CN">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flipH="1" flipV="1">
            <a:off x="5133975" y="425831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131820" y="406654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l</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3261995" y="380174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5507990" y="40049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r</a:t>
            </a:r>
            <a:endParaRPr lang="en-US" altLang="zh-CN">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flipH="1" flipV="1">
            <a:off x="5638165" y="37401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3" grpId="0"/>
      <p:bldP spid="17" grpId="0"/>
      <p:bldP spid="11" grpId="1"/>
      <p:bldP spid="15" grpId="1"/>
      <p:bldP spid="13" grpId="1"/>
      <p:bldP spid="17"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3275965" y="282321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4427855" y="371665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2411730" y="371665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3775710" y="5012690"/>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611505" y="544512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注意：但是，旋转数组有个性质，</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可以把该数组分成两个</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2736215" y="4041140"/>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3261995" y="380174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bldLst>
      <p:bldP spid="15"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118808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214439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2385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68783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539750" y="5732780"/>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注意：但是，旋转数组有个性质，</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可以把该数组分成两个</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64833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7411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4716145" y="2924810"/>
            <a:ext cx="4110355" cy="13589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如果，</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target&gt;=firstNum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说明目标值在第一部分，否则目标值在第二部分。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同理，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nums[mid]&gt;=firstNum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说明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mid</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索引在第一部分，否则在</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第二部分。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4" name="直接连接符 3"/>
          <p:cNvCxnSpPr/>
          <p:nvPr/>
        </p:nvCxnSpPr>
        <p:spPr>
          <a:xfrm flipH="1">
            <a:off x="214185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75565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41173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Tree>
  </p:cSld>
  <p:clrMapOvr>
    <a:masterClrMapping/>
  </p:clrMapOvr>
  <p:timing>
    <p:tnLst>
      <p:par>
        <p:cTn id="1" dur="indefinite" restart="never" nodeType="tmRoot"/>
      </p:par>
    </p:tnLst>
    <p:bldLst>
      <p:bldP spid="15"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90360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185991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937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40335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15" name="文本框 14"/>
          <p:cNvSpPr txBox="1"/>
          <p:nvPr/>
        </p:nvSpPr>
        <p:spPr>
          <a:xfrm>
            <a:off x="36385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88963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3967480" y="2637155"/>
            <a:ext cx="5134610" cy="3233420"/>
          </a:xfrm>
          <a:prstGeom prst="rect">
            <a:avLst/>
          </a:prstGeom>
          <a:noFill/>
        </p:spPr>
        <p:txBody>
          <a:bodyPr wrap="square" rtlCol="0" anchor="t">
            <a:noAutofit/>
          </a:bodyPr>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此时：思路就很清晰了</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①如果</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即</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nums[mid]&gt;=firstNum</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在第二部分，则直接让左索引的值向</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右移动。</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altLang="zh-CN"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在第一部分，则正常的二分查找。</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②</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如果</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二部分</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即</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nums[mid]&lt;firstNum</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在第一部分，则直接让右索引的值向</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左移动。</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altLang="zh-CN"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二部分，则正常的二分查找。</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4" name="直接连接符 3"/>
          <p:cNvCxnSpPr/>
          <p:nvPr/>
        </p:nvCxnSpPr>
        <p:spPr>
          <a:xfrm flipH="1">
            <a:off x="185737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47117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12725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Tree>
  </p:cSld>
  <p:clrMapOvr>
    <a:masterClrMapping/>
  </p:clrMapOvr>
  <p:timing>
    <p:tnLst>
      <p:par>
        <p:cTn id="1" dur="indefinite" restart="never" nodeType="tmRoot"/>
      </p:par>
    </p:tnLst>
    <p:bldLst>
      <p:bldP spid="15"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代码实现：再思考一下</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细节，</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118808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214439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2385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68783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15" name="文本框 14"/>
          <p:cNvSpPr txBox="1"/>
          <p:nvPr/>
        </p:nvSpPr>
        <p:spPr>
          <a:xfrm>
            <a:off x="64833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7411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直接连接符 3"/>
          <p:cNvCxnSpPr/>
          <p:nvPr/>
        </p:nvCxnSpPr>
        <p:spPr>
          <a:xfrm flipH="1">
            <a:off x="214185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75565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41173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
        <p:nvSpPr>
          <p:cNvPr id="7" name="文本框 6"/>
          <p:cNvSpPr txBox="1"/>
          <p:nvPr/>
        </p:nvSpPr>
        <p:spPr>
          <a:xfrm>
            <a:off x="4428490" y="1772920"/>
            <a:ext cx="4612640" cy="4769485"/>
          </a:xfrm>
          <a:prstGeom prst="rect">
            <a:avLst/>
          </a:prstGeom>
        </p:spPr>
        <p:txBody>
          <a:bodyPr wrap="square">
            <a:spAutoFit/>
          </a:bodyPr>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def search(self,nums: list, target: int) -&gt; int:</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n = len(nums)</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0</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n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firstNum = nums[0]</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while l&lt;=r:</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mid = (l+r)//2</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nums[mid]==target: return 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firstNum&lt;=nums[mid]: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firstNum &lt;= target &lt; nums[mid]: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nums[mid] &lt; target &lt; firstNum:</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return -1</a:t>
            </a:r>
            <a:endParaRPr lang="en-US" altLang="zh-CN" sz="1600" b="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bldLst>
      <p:bldP spid="15"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5655" cy="508000"/>
          </a:xfrm>
          <a:prstGeom prst="rect">
            <a:avLst/>
          </a:prstGeom>
        </p:spPr>
        <p:txBody>
          <a:bodyPr>
            <a:noAutofit/>
          </a:bodyPr>
          <a:p>
            <a:pPr marL="0" indent="0"/>
            <a:r>
              <a:rPr lang="en-US" altLang="zh-CN" sz="1600" b="0" i="0">
                <a:solidFill>
                  <a:srgbClr val="262626"/>
                </a:solidFill>
                <a:latin typeface="Times New Roman" panose="02020603050405020304" pitchFamily="18" charset="0"/>
              </a:rPr>
              <a:t>Pow</a:t>
            </a:r>
            <a:r>
              <a:rPr lang="zh-CN" altLang="en-US" sz="1600" b="0" i="0">
                <a:solidFill>
                  <a:srgbClr val="262626"/>
                </a:solidFill>
                <a:latin typeface="Times New Roman" panose="02020603050405020304" pitchFamily="18" charset="0"/>
              </a:rPr>
              <a:t>函数的有两个参数，分别为底数和指数，将参数输入之后返回幂。</a:t>
            </a:r>
            <a:r>
              <a:rPr lang="zh-CN" altLang="en-US" sz="1600" b="0" i="0">
                <a:solidFill>
                  <a:srgbClr val="262626"/>
                </a:solidFill>
                <a:latin typeface="Times New Roman" panose="02020603050405020304" pitchFamily="18" charset="0"/>
              </a:rPr>
              <a:t>例如</a:t>
            </a:r>
            <a:endParaRPr lang="zh-CN" altLang="en-US" sz="1600" b="0" i="0">
              <a:solidFill>
                <a:srgbClr val="262626"/>
              </a:solidFill>
              <a:latin typeface="Times New Roman" panose="02020603050405020304" pitchFamily="18" charset="0"/>
            </a:endParaRPr>
          </a:p>
          <a:p>
            <a:pPr marL="0" indent="0"/>
            <a:r>
              <a:rPr lang="en-US" altLang="zh-CN" sz="1600" b="0" i="0">
                <a:solidFill>
                  <a:srgbClr val="262626"/>
                </a:solidFill>
                <a:latin typeface="Times New Roman" panose="02020603050405020304" pitchFamily="18" charset="0"/>
              </a:rPr>
              <a:t>Pow(2,10)</a:t>
            </a:r>
            <a:r>
              <a:rPr lang="zh-CN" altLang="en-US" sz="1600" b="0" i="0">
                <a:solidFill>
                  <a:srgbClr val="262626"/>
                </a:solidFill>
                <a:latin typeface="Times New Roman" panose="02020603050405020304" pitchFamily="18" charset="0"/>
              </a:rPr>
              <a:t>返回值为</a:t>
            </a:r>
            <a:r>
              <a:rPr lang="en-US" altLang="zh-CN" sz="1600" b="0" i="0">
                <a:solidFill>
                  <a:srgbClr val="262626"/>
                </a:solidFill>
                <a:latin typeface="Times New Roman" panose="02020603050405020304" pitchFamily="18" charset="0"/>
              </a:rPr>
              <a:t>1024</a:t>
            </a:r>
            <a:r>
              <a:rPr lang="zh-CN" altLang="en-US" sz="1600" b="0" i="0">
                <a:solidFill>
                  <a:srgbClr val="262626"/>
                </a:solidFill>
                <a:latin typeface="Times New Roman" panose="02020603050405020304" pitchFamily="18" charset="0"/>
              </a:rPr>
              <a:t>。</a:t>
            </a:r>
            <a:r>
              <a:rPr lang="en-US" altLang="zh-CN" sz="1600" b="0" i="0">
                <a:solidFill>
                  <a:srgbClr val="262626"/>
                </a:solidFill>
                <a:latin typeface="Times New Roman" panose="02020603050405020304" pitchFamily="18" charset="0"/>
              </a:rPr>
              <a:t>Pow(2,-10)</a:t>
            </a:r>
            <a:r>
              <a:rPr lang="zh-CN" altLang="en-US" sz="1600" b="0" i="0">
                <a:solidFill>
                  <a:srgbClr val="262626"/>
                </a:solidFill>
                <a:latin typeface="Times New Roman" panose="02020603050405020304" pitchFamily="18" charset="0"/>
              </a:rPr>
              <a:t>返回值</a:t>
            </a:r>
            <a:r>
              <a:rPr lang="en-US" altLang="zh-CN" sz="1600" b="0" i="0">
                <a:solidFill>
                  <a:srgbClr val="262626"/>
                </a:solidFill>
                <a:latin typeface="Times New Roman" panose="02020603050405020304" pitchFamily="18" charset="0"/>
              </a:rPr>
              <a:t>1/1024</a:t>
            </a:r>
            <a:r>
              <a:rPr lang="zh-CN" altLang="en-US" sz="1600" b="0" i="0">
                <a:solidFill>
                  <a:srgbClr val="262626"/>
                </a:solidFill>
                <a:latin typeface="Times New Roman" panose="02020603050405020304" pitchFamily="18" charset="0"/>
              </a:rPr>
              <a:t>。</a:t>
            </a:r>
            <a:endParaRPr lang="zh-CN" altLang="en-US" sz="1600" b="0" i="0">
              <a:solidFill>
                <a:srgbClr val="262626"/>
              </a:solidFill>
              <a:latin typeface="Times New Roman" panose="02020603050405020304" pitchFamily="18" charset="0"/>
            </a:endParaRPr>
          </a:p>
        </p:txBody>
      </p:sp>
      <p:sp>
        <p:nvSpPr>
          <p:cNvPr id="10" name="圆角矩形 9"/>
          <p:cNvSpPr/>
          <p:nvPr/>
        </p:nvSpPr>
        <p:spPr>
          <a:xfrm>
            <a:off x="3983990" y="3032125"/>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3882390" y="3032125"/>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sp>
        <p:nvSpPr>
          <p:cNvPr id="12" name="圆角矩形 11"/>
          <p:cNvSpPr/>
          <p:nvPr/>
        </p:nvSpPr>
        <p:spPr>
          <a:xfrm>
            <a:off x="2955925" y="407670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100070" y="407670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14" name="圆角矩形 13"/>
          <p:cNvSpPr/>
          <p:nvPr/>
        </p:nvSpPr>
        <p:spPr>
          <a:xfrm>
            <a:off x="4746625" y="407670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4890770" y="407670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2" name="圆角矩形 1"/>
          <p:cNvSpPr/>
          <p:nvPr/>
        </p:nvSpPr>
        <p:spPr>
          <a:xfrm>
            <a:off x="2217420"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2228215"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n/4</a:t>
            </a:r>
            <a:endParaRPr lang="en-US" altLang="zh-CN" sz="1400" baseline="30000">
              <a:latin typeface="Times New Roman" panose="02020603050405020304" pitchFamily="18" charset="0"/>
              <a:cs typeface="Times New Roman" panose="02020603050405020304" pitchFamily="18" charset="0"/>
            </a:endParaRPr>
          </a:p>
        </p:txBody>
      </p:sp>
      <p:sp>
        <p:nvSpPr>
          <p:cNvPr id="18" name="圆角矩形 17"/>
          <p:cNvSpPr/>
          <p:nvPr/>
        </p:nvSpPr>
        <p:spPr>
          <a:xfrm>
            <a:off x="3358515"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3369310"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7" name="圆角矩形 6"/>
          <p:cNvSpPr/>
          <p:nvPr/>
        </p:nvSpPr>
        <p:spPr>
          <a:xfrm>
            <a:off x="4594225"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4605020"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9" name="圆角矩形 8"/>
          <p:cNvSpPr/>
          <p:nvPr/>
        </p:nvSpPr>
        <p:spPr>
          <a:xfrm>
            <a:off x="5735320"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5746115"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cxnSp>
        <p:nvCxnSpPr>
          <p:cNvPr id="26" name="直接连接符 25"/>
          <p:cNvCxnSpPr>
            <a:stCxn id="11" idx="2"/>
            <a:endCxn id="13" idx="0"/>
          </p:cNvCxnSpPr>
          <p:nvPr/>
        </p:nvCxnSpPr>
        <p:spPr>
          <a:xfrm flipH="1">
            <a:off x="3572510" y="357505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5" idx="0"/>
          </p:cNvCxnSpPr>
          <p:nvPr/>
        </p:nvCxnSpPr>
        <p:spPr>
          <a:xfrm>
            <a:off x="4458335" y="357314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4" idx="0"/>
          </p:cNvCxnSpPr>
          <p:nvPr/>
        </p:nvCxnSpPr>
        <p:spPr>
          <a:xfrm flipH="1">
            <a:off x="2700655" y="444944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6" idx="0"/>
          </p:cNvCxnSpPr>
          <p:nvPr/>
        </p:nvCxnSpPr>
        <p:spPr>
          <a:xfrm>
            <a:off x="3488055" y="445833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8" idx="0"/>
          </p:cNvCxnSpPr>
          <p:nvPr/>
        </p:nvCxnSpPr>
        <p:spPr>
          <a:xfrm flipH="1">
            <a:off x="5077460" y="445579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endCxn id="25" idx="0"/>
          </p:cNvCxnSpPr>
          <p:nvPr/>
        </p:nvCxnSpPr>
        <p:spPr>
          <a:xfrm>
            <a:off x="5250815" y="446468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876300" y="4940935"/>
            <a:ext cx="7145655" cy="508000"/>
          </a:xfrm>
          <a:prstGeom prst="rect">
            <a:avLst/>
          </a:prstGeom>
        </p:spPr>
        <p:txBody>
          <a:bodyPr>
            <a:noAutofit/>
          </a:bodyPr>
          <a:p>
            <a:pPr marL="0" indent="0"/>
            <a:r>
              <a:rPr lang="zh-CN" altLang="en-US" sz="1600" b="0" i="0">
                <a:solidFill>
                  <a:srgbClr val="262626"/>
                </a:solidFill>
                <a:latin typeface="Times New Roman" panose="02020603050405020304" pitchFamily="18" charset="0"/>
              </a:rPr>
              <a:t>有二叉树直接用递归实现，递归的出口就是</a:t>
            </a:r>
            <a:r>
              <a:rPr lang="en-US" altLang="zh-CN" sz="1600" b="0" i="0">
                <a:solidFill>
                  <a:srgbClr val="262626"/>
                </a:solidFill>
                <a:latin typeface="Times New Roman" panose="02020603050405020304" pitchFamily="18" charset="0"/>
              </a:rPr>
              <a:t>n==1</a:t>
            </a:r>
            <a:r>
              <a:rPr lang="zh-CN" altLang="en-US" sz="1600" b="0" i="0">
                <a:solidFill>
                  <a:srgbClr val="262626"/>
                </a:solidFill>
                <a:latin typeface="Times New Roman" panose="02020603050405020304" pitchFamily="18" charset="0"/>
              </a:rPr>
              <a:t>时候，然后将两部分</a:t>
            </a:r>
            <a:r>
              <a:rPr lang="zh-CN" altLang="en-US" sz="1600" b="0" i="0">
                <a:solidFill>
                  <a:srgbClr val="262626"/>
                </a:solidFill>
                <a:latin typeface="Times New Roman" panose="02020603050405020304" pitchFamily="18" charset="0"/>
              </a:rPr>
              <a:t>合并。</a:t>
            </a:r>
            <a:endParaRPr lang="zh-CN" altLang="en-US" sz="1600" b="0" i="0">
              <a:solidFill>
                <a:srgbClr val="262626"/>
              </a:solidFill>
              <a:latin typeface="Times New Roman" panose="02020603050405020304" pitchFamily="18" charset="0"/>
            </a:endParaRPr>
          </a:p>
        </p:txBody>
      </p:sp>
      <p:sp>
        <p:nvSpPr>
          <p:cNvPr id="10" name="圆角矩形 9"/>
          <p:cNvSpPr/>
          <p:nvPr/>
        </p:nvSpPr>
        <p:spPr>
          <a:xfrm>
            <a:off x="3960495" y="193421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3858895" y="193421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sp>
        <p:nvSpPr>
          <p:cNvPr id="12" name="圆角矩形 11"/>
          <p:cNvSpPr/>
          <p:nvPr/>
        </p:nvSpPr>
        <p:spPr>
          <a:xfrm>
            <a:off x="2932430" y="297878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76575" y="297878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14" name="圆角矩形 13"/>
          <p:cNvSpPr/>
          <p:nvPr/>
        </p:nvSpPr>
        <p:spPr>
          <a:xfrm>
            <a:off x="4723130" y="297878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4867275" y="297878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2" name="圆角矩形 1"/>
          <p:cNvSpPr/>
          <p:nvPr/>
        </p:nvSpPr>
        <p:spPr>
          <a:xfrm>
            <a:off x="2193925"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2204720"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n/4</a:t>
            </a:r>
            <a:endParaRPr lang="en-US" altLang="zh-CN" sz="1400" baseline="30000">
              <a:latin typeface="Times New Roman" panose="02020603050405020304" pitchFamily="18" charset="0"/>
              <a:cs typeface="Times New Roman" panose="02020603050405020304" pitchFamily="18" charset="0"/>
            </a:endParaRPr>
          </a:p>
        </p:txBody>
      </p:sp>
      <p:sp>
        <p:nvSpPr>
          <p:cNvPr id="18" name="圆角矩形 17"/>
          <p:cNvSpPr/>
          <p:nvPr/>
        </p:nvSpPr>
        <p:spPr>
          <a:xfrm>
            <a:off x="3335020"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3345815"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7" name="圆角矩形 6"/>
          <p:cNvSpPr/>
          <p:nvPr/>
        </p:nvSpPr>
        <p:spPr>
          <a:xfrm>
            <a:off x="4570730"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4581525"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9" name="圆角矩形 8"/>
          <p:cNvSpPr/>
          <p:nvPr/>
        </p:nvSpPr>
        <p:spPr>
          <a:xfrm>
            <a:off x="5711825"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5722620"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cxnSp>
        <p:nvCxnSpPr>
          <p:cNvPr id="26" name="直接连接符 25"/>
          <p:cNvCxnSpPr>
            <a:stCxn id="11" idx="2"/>
            <a:endCxn id="13" idx="0"/>
          </p:cNvCxnSpPr>
          <p:nvPr/>
        </p:nvCxnSpPr>
        <p:spPr>
          <a:xfrm flipH="1">
            <a:off x="3549015" y="247713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5" idx="0"/>
          </p:cNvCxnSpPr>
          <p:nvPr/>
        </p:nvCxnSpPr>
        <p:spPr>
          <a:xfrm>
            <a:off x="4434840" y="247523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4" idx="0"/>
          </p:cNvCxnSpPr>
          <p:nvPr/>
        </p:nvCxnSpPr>
        <p:spPr>
          <a:xfrm flipH="1">
            <a:off x="2677160" y="335153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6" idx="0"/>
          </p:cNvCxnSpPr>
          <p:nvPr/>
        </p:nvCxnSpPr>
        <p:spPr>
          <a:xfrm>
            <a:off x="3464560" y="336042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8" idx="0"/>
          </p:cNvCxnSpPr>
          <p:nvPr/>
        </p:nvCxnSpPr>
        <p:spPr>
          <a:xfrm flipH="1">
            <a:off x="5053965" y="335788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endCxn id="25" idx="0"/>
          </p:cNvCxnSpPr>
          <p:nvPr/>
        </p:nvCxnSpPr>
        <p:spPr>
          <a:xfrm>
            <a:off x="5227320" y="336677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899160" y="2132965"/>
            <a:ext cx="5101590" cy="880110"/>
          </a:xfrm>
          <a:prstGeom prst="rect">
            <a:avLst/>
          </a:prstGeom>
        </p:spPr>
        <p:txBody>
          <a:bodyPr>
            <a:noAutofit/>
          </a:bodyPr>
          <a:p>
            <a:pPr marL="0" indent="0"/>
            <a:r>
              <a:rPr lang="en-US" altLang="zh-CN" sz="1600" b="0" i="0">
                <a:solidFill>
                  <a:srgbClr val="262626"/>
                </a:solidFill>
                <a:latin typeface="Times New Roman" panose="02020603050405020304" pitchFamily="18" charset="0"/>
              </a:rPr>
              <a:t>def Pow(num</a:t>
            </a:r>
            <a:r>
              <a:rPr lang="en-US" altLang="zh-CN" sz="1600" b="0" i="0">
                <a:solidFill>
                  <a:srgbClr val="262626"/>
                </a:solidFill>
                <a:latin typeface="Times New Roman" panose="02020603050405020304" pitchFamily="18" charset="0"/>
              </a:rPr>
              <a:t>bers:int ,ex:int)-&gt;int:</a:t>
            </a:r>
            <a:endParaRPr lang="en-US" altLang="zh-CN" sz="1600" b="0" i="0">
              <a:solidFill>
                <a:srgbClr val="262626"/>
              </a:solidFill>
              <a:latin typeface="Times New Roman" panose="02020603050405020304" pitchFamily="18" charset="0"/>
            </a:endParaRPr>
          </a:p>
          <a:p>
            <a:pPr marL="0" indent="457200"/>
            <a:endParaRPr lang="en-US" altLang="zh-CN" sz="1600" b="0" i="0">
              <a:solidFill>
                <a:srgbClr val="262626"/>
              </a:solidFill>
              <a:latin typeface="Times New Roman" panose="02020603050405020304" pitchFamily="18" charset="0"/>
            </a:endParaRPr>
          </a:p>
          <a:p>
            <a:pPr marL="0" indent="0"/>
            <a:endParaRPr lang="en-US" altLang="zh-CN" sz="1600" b="0" i="0">
              <a:solidFill>
                <a:srgbClr val="262626"/>
              </a:solidFill>
              <a:latin typeface="Times New Roman" panose="02020603050405020304" pitchFamily="18" charset="0"/>
            </a:endParaRPr>
          </a:p>
          <a:p>
            <a:pPr marL="0" indent="0"/>
            <a:endParaRPr lang="en-US" altLang="zh-CN" sz="1600" b="0" i="0">
              <a:solidFill>
                <a:srgbClr val="262626"/>
              </a:solidFill>
              <a:latin typeface="Times New Roman" panose="02020603050405020304" pitchFamily="18" charset="0"/>
            </a:endParaRPr>
          </a:p>
          <a:p>
            <a:pPr marL="0" indent="457200"/>
            <a:r>
              <a:rPr lang="en-US" altLang="zh-CN" sz="1600" b="0" i="0">
                <a:solidFill>
                  <a:srgbClr val="262626"/>
                </a:solidFill>
                <a:latin typeface="Times New Roman" panose="02020603050405020304" pitchFamily="18" charset="0"/>
              </a:rPr>
              <a:t>if ex==1:</a:t>
            </a:r>
            <a:endParaRPr lang="en-US" altLang="zh-CN" sz="1600" b="0" i="0">
              <a:solidFill>
                <a:srgbClr val="262626"/>
              </a:solidFill>
              <a:latin typeface="Times New Roman" panose="02020603050405020304" pitchFamily="18" charset="0"/>
            </a:endParaRPr>
          </a:p>
          <a:p>
            <a:pPr marL="457200" lvl="1" indent="457200"/>
            <a:r>
              <a:rPr lang="en-US" altLang="zh-CN" sz="1600" b="0" i="0">
                <a:solidFill>
                  <a:srgbClr val="262626"/>
                </a:solidFill>
                <a:latin typeface="Times New Roman" panose="02020603050405020304" pitchFamily="18" charset="0"/>
              </a:rPr>
              <a:t>return numbers</a:t>
            </a:r>
            <a:endParaRPr lang="en-US" altLang="zh-CN" sz="1600" b="0" i="0">
              <a:solidFill>
                <a:srgbClr val="262626"/>
              </a:solidFill>
              <a:latin typeface="Times New Roman" panose="02020603050405020304" pitchFamily="18" charset="0"/>
            </a:endParaRPr>
          </a:p>
          <a:p>
            <a:pPr marL="0" indent="457200"/>
            <a:endParaRPr lang="en-US" altLang="zh-CN" sz="1600" b="0" i="0">
              <a:solidFill>
                <a:srgbClr val="262626"/>
              </a:solidFill>
              <a:latin typeface="Times New Roman" panose="02020603050405020304" pitchFamily="18" charset="0"/>
            </a:endParaRPr>
          </a:p>
        </p:txBody>
      </p:sp>
      <p:sp>
        <p:nvSpPr>
          <p:cNvPr id="17" name="文本框 16"/>
          <p:cNvSpPr txBox="1"/>
          <p:nvPr/>
        </p:nvSpPr>
        <p:spPr>
          <a:xfrm>
            <a:off x="883285" y="3789045"/>
            <a:ext cx="5727700" cy="1017905"/>
          </a:xfrm>
          <a:prstGeom prst="rect">
            <a:avLst/>
          </a:prstGeom>
          <a:noFill/>
        </p:spPr>
        <p:txBody>
          <a:bodyPr wrap="square" rtlCol="0" anchor="t">
            <a:noAutofit/>
          </a:bodyPr>
          <a:p>
            <a:pPr marL="0" indent="457200"/>
            <a:r>
              <a:rPr lang="en-US" altLang="zh-CN" sz="1600">
                <a:solidFill>
                  <a:srgbClr val="262626"/>
                </a:solidFill>
                <a:latin typeface="Times New Roman" panose="02020603050405020304" pitchFamily="18" charset="0"/>
                <a:sym typeface="+mn-ea"/>
              </a:rPr>
              <a:t>half = Pow(numbers,n//2)</a:t>
            </a:r>
            <a:endParaRPr lang="en-US" altLang="zh-CN" sz="1600">
              <a:solidFill>
                <a:srgbClr val="262626"/>
              </a:solidFill>
              <a:latin typeface="Times New Roman" panose="02020603050405020304" pitchFamily="18" charset="0"/>
              <a:sym typeface="+mn-ea"/>
            </a:endParaRPr>
          </a:p>
          <a:p>
            <a:pPr marL="0" indent="457200"/>
            <a:r>
              <a:rPr lang="en-US" altLang="zh-CN" sz="1600">
                <a:solidFill>
                  <a:srgbClr val="262626"/>
                </a:solidFill>
                <a:latin typeface="Times New Roman" panose="02020603050405020304" pitchFamily="18" charset="0"/>
                <a:sym typeface="+mn-ea"/>
              </a:rPr>
              <a:t>return half*half*numbers if ex%2==1 else half*half</a:t>
            </a:r>
            <a:endParaRPr lang="en-US" altLang="zh-CN" sz="1600">
              <a:solidFill>
                <a:srgbClr val="262626"/>
              </a:solidFill>
              <a:latin typeface="Times New Roman" panose="02020603050405020304" pitchFamily="18" charset="0"/>
              <a:sym typeface="+mn-ea"/>
            </a:endParaRPr>
          </a:p>
          <a:p>
            <a:pPr marL="457200" lvl="1" indent="457200"/>
            <a:endParaRPr lang="en-US" altLang="zh-CN" sz="1600">
              <a:solidFill>
                <a:srgbClr val="262626"/>
              </a:solidFill>
              <a:latin typeface="Times New Roman" panose="02020603050405020304" pitchFamily="18" charset="0"/>
              <a:sym typeface="+mn-ea"/>
            </a:endParaRPr>
          </a:p>
        </p:txBody>
      </p:sp>
      <p:sp>
        <p:nvSpPr>
          <p:cNvPr id="20" name="文本框 19"/>
          <p:cNvSpPr txBox="1"/>
          <p:nvPr/>
        </p:nvSpPr>
        <p:spPr>
          <a:xfrm>
            <a:off x="894715" y="2419985"/>
            <a:ext cx="4572000" cy="829945"/>
          </a:xfrm>
          <a:prstGeom prst="rect">
            <a:avLst/>
          </a:prstGeom>
          <a:noFill/>
        </p:spPr>
        <p:txBody>
          <a:bodyPr wrap="square" rtlCol="0" anchor="t">
            <a:spAutoFit/>
          </a:bodyPr>
          <a:p>
            <a:pPr marL="0" indent="457200"/>
            <a:r>
              <a:rPr lang="en-US" altLang="zh-CN" sz="1600">
                <a:solidFill>
                  <a:srgbClr val="262626"/>
                </a:solidFill>
                <a:latin typeface="Times New Roman" panose="02020603050405020304" pitchFamily="18" charset="0"/>
                <a:sym typeface="+mn-ea"/>
              </a:rPr>
              <a:t>if ex&lt;0:</a:t>
            </a:r>
            <a:endParaRPr lang="en-US" altLang="zh-CN" sz="1600">
              <a:solidFill>
                <a:srgbClr val="262626"/>
              </a:solidFill>
              <a:latin typeface="Times New Roman" panose="02020603050405020304" pitchFamily="18" charset="0"/>
              <a:sym typeface="+mn-ea"/>
            </a:endParaRPr>
          </a:p>
          <a:p>
            <a:pPr marL="457200" lvl="1" indent="457200"/>
            <a:r>
              <a:rPr lang="en-US" altLang="zh-CN" sz="1600" b="0" i="0">
                <a:solidFill>
                  <a:srgbClr val="262626"/>
                </a:solidFill>
                <a:latin typeface="Times New Roman" panose="02020603050405020304" pitchFamily="18" charset="0"/>
              </a:rPr>
              <a:t>ex=-ex</a:t>
            </a:r>
            <a:endParaRPr lang="en-US" altLang="zh-CN" sz="1600" b="0" i="0">
              <a:solidFill>
                <a:srgbClr val="262626"/>
              </a:solidFill>
              <a:latin typeface="Times New Roman" panose="02020603050405020304" pitchFamily="18" charset="0"/>
            </a:endParaRPr>
          </a:p>
          <a:p>
            <a:pPr marL="457200" lvl="1" indent="457200"/>
            <a:r>
              <a:rPr lang="en-US" altLang="zh-CN" sz="1600">
                <a:solidFill>
                  <a:srgbClr val="262626"/>
                </a:solidFill>
                <a:latin typeface="Times New Roman" panose="02020603050405020304" pitchFamily="18" charset="0"/>
                <a:sym typeface="+mn-ea"/>
              </a:rPr>
              <a:t>numbers = 1/numbers</a:t>
            </a:r>
            <a:endParaRPr lang="en-US" altLang="zh-CN" sz="1600">
              <a:solidFill>
                <a:srgbClr val="262626"/>
              </a:solidFill>
              <a:latin typeface="Times New Roman" panose="02020603050405020304" pitchFamily="18" charset="0"/>
              <a:sym typeface="+mn-ea"/>
            </a:endParaRPr>
          </a:p>
        </p:txBody>
      </p:sp>
      <p:sp>
        <p:nvSpPr>
          <p:cNvPr id="21" name="文本框 20"/>
          <p:cNvSpPr txBox="1"/>
          <p:nvPr/>
        </p:nvSpPr>
        <p:spPr>
          <a:xfrm>
            <a:off x="756920" y="5061585"/>
            <a:ext cx="8030210" cy="695325"/>
          </a:xfrm>
          <a:prstGeom prst="rect">
            <a:avLst/>
          </a:prstGeom>
          <a:noFill/>
        </p:spPr>
        <p:txBody>
          <a:bodyPr wrap="square" rtlCol="0">
            <a:noAutofit/>
          </a:bodyPr>
          <a:p>
            <a:r>
              <a:rPr lang="zh-CN" altLang="en-US"/>
              <a:t>再添加一个判断，如果指数是负数就可以，转换成整数，底数转换成</a:t>
            </a:r>
            <a:r>
              <a:rPr lang="zh-CN" altLang="en-US"/>
              <a:t>倒数。</a:t>
            </a:r>
            <a:endParaRPr lang="zh-CN" altLang="en-US"/>
          </a:p>
          <a:p>
            <a:r>
              <a:rPr lang="zh-CN" altLang="en-US">
                <a:solidFill>
                  <a:srgbClr val="FF0000"/>
                </a:solidFill>
              </a:rPr>
              <a:t>思考是否还有其他的思路？</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0" grpId="1"/>
      <p:bldP spid="21"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3.7】</a:t>
            </a:r>
            <a:r>
              <a:rPr lang="zh-CN" altLang="en-US" sz="2400" dirty="0">
                <a:solidFill>
                  <a:srgbClr val="080808"/>
                </a:solidFill>
                <a:uFillTx/>
                <a:latin typeface="Times New Roman" panose="02020603050405020304" pitchFamily="18" charset="0"/>
              </a:rPr>
              <a:t>给定若干个整数，要求使用分治算法求出最大值和最小值。</a:t>
            </a:r>
            <a:endParaRPr lang="zh-CN" altLang="en-US" sz="2400" dirty="0">
              <a:solidFill>
                <a:srgbClr val="080808"/>
              </a:solidFill>
              <a:uFillTx/>
              <a:latin typeface="Times New Roman" panose="02020603050405020304" pitchFamily="18" charset="0"/>
            </a:endParaRPr>
          </a:p>
        </p:txBody>
      </p:sp>
      <p:sp>
        <p:nvSpPr>
          <p:cNvPr id="3" name="Text Box 4"/>
          <p:cNvSpPr txBox="1">
            <a:spLocks noChangeArrowheads="1"/>
          </p:cNvSpPr>
          <p:nvPr/>
        </p:nvSpPr>
        <p:spPr bwMode="auto">
          <a:xfrm>
            <a:off x="285020" y="2872456"/>
            <a:ext cx="86042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宋体" panose="02010600030101010101" pitchFamily="2" charset="-122"/>
              </a:rPr>
              <a:t>解题思路：采用分治策略，当数据序列中只有一个元素时候，直接返回最大值和最小值。否则对数组进行拆分分，分别找到拆分两个数组的最大值和最小值，然后在筛选出整个数组的最大值和</a:t>
            </a:r>
            <a:r>
              <a:rPr lang="zh-CN" altLang="en-US" sz="2400" dirty="0">
                <a:solidFill>
                  <a:srgbClr val="080808"/>
                </a:solidFill>
                <a:latin typeface="宋体" panose="02010600030101010101" pitchFamily="2" charset="-122"/>
              </a:rPr>
              <a:t>最小值。</a:t>
            </a:r>
            <a:endParaRPr lang="zh-CN" altLang="en-US" sz="2400" dirty="0">
              <a:solidFill>
                <a:srgbClr val="080808"/>
              </a:solidFill>
              <a:latin typeface="宋体" panose="02010600030101010101" pitchFamily="2" charset="-122"/>
            </a:endParaRPr>
          </a:p>
        </p:txBody>
      </p:sp>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222500" y="2470150"/>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574165" y="3723640"/>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526915" y="307530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302635"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182995"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455160"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150110" y="307530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230245" y="2842260"/>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382770" y="2842260"/>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114550" y="3456305"/>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4995545" y="3456305"/>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230245" y="3456305"/>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607050" y="3456305"/>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430020"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36664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683069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19</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585914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24700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52691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01434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3915410"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1699895" y="4104640"/>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114550" y="4104640"/>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284220" y="4104640"/>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3843020" y="4104640"/>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4796790" y="4104640"/>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4995545" y="4104640"/>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129020" y="4104640"/>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6723380" y="4104640"/>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183640" y="222948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52" name="表格 51"/>
          <p:cNvGraphicFramePr/>
          <p:nvPr/>
        </p:nvGraphicFramePr>
        <p:xfrm>
          <a:off x="1330960" y="244538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2699385"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427855"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371590"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8</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19</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1655445" y="30937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859655" y="302133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376170" y="374142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67" name="直接箭头连接符 66"/>
          <p:cNvCxnSpPr>
            <a:stCxn id="52" idx="2"/>
            <a:endCxn id="56" idx="0"/>
          </p:cNvCxnSpPr>
          <p:nvPr/>
        </p:nvCxnSpPr>
        <p:spPr>
          <a:xfrm>
            <a:off x="1871345" y="282638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2735580" y="275463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4968240" y="275463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2735580" y="347472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6" name="直接箭头连接符 75"/>
          <p:cNvCxnSpPr>
            <a:stCxn id="55" idx="2"/>
            <a:endCxn id="57" idx="0"/>
          </p:cNvCxnSpPr>
          <p:nvPr/>
        </p:nvCxnSpPr>
        <p:spPr>
          <a:xfrm flipH="1">
            <a:off x="5939790" y="275463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536440" y="340233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259205" y="222948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1187450" y="158432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10</a:t>
            </a:r>
            <a:endParaRPr lang="en-US" altLang="zh-CN">
              <a:latin typeface="Times New Roman" panose="02020603050405020304" pitchFamily="18" charset="0"/>
              <a:cs typeface="Times New Roman" panose="02020603050405020304" pitchFamily="18" charset="0"/>
            </a:endParaRPr>
          </a:p>
        </p:txBody>
      </p:sp>
      <p:sp>
        <p:nvSpPr>
          <p:cNvPr id="20" name="文本框 19"/>
          <p:cNvSpPr txBox="1"/>
          <p:nvPr/>
        </p:nvSpPr>
        <p:spPr>
          <a:xfrm>
            <a:off x="2699385" y="155638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
        <p:nvSpPr>
          <p:cNvPr id="23" name="文本框 22"/>
          <p:cNvSpPr txBox="1"/>
          <p:nvPr/>
        </p:nvSpPr>
        <p:spPr>
          <a:xfrm>
            <a:off x="4283710" y="158432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11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25</a:t>
            </a:r>
            <a:endParaRPr lang="en-US" altLang="zh-CN">
              <a:latin typeface="Times New Roman" panose="02020603050405020304" pitchFamily="18" charset="0"/>
              <a:cs typeface="Times New Roman" panose="02020603050405020304" pitchFamily="18" charset="0"/>
            </a:endParaRPr>
          </a:p>
        </p:txBody>
      </p:sp>
      <p:sp>
        <p:nvSpPr>
          <p:cNvPr id="26" name="文本框 25"/>
          <p:cNvSpPr txBox="1"/>
          <p:nvPr/>
        </p:nvSpPr>
        <p:spPr>
          <a:xfrm>
            <a:off x="6299835" y="155638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19</a:t>
            </a:r>
            <a:endParaRPr lang="en-US" altLang="zh-CN">
              <a:latin typeface="Times New Roman" panose="02020603050405020304" pitchFamily="18" charset="0"/>
              <a:cs typeface="Times New Roman" panose="02020603050405020304" pitchFamily="18" charset="0"/>
            </a:endParaRPr>
          </a:p>
        </p:txBody>
      </p:sp>
      <p:sp>
        <p:nvSpPr>
          <p:cNvPr id="28" name="文本框 27"/>
          <p:cNvSpPr txBox="1"/>
          <p:nvPr/>
        </p:nvSpPr>
        <p:spPr>
          <a:xfrm>
            <a:off x="35560" y="2924810"/>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
        <p:nvSpPr>
          <p:cNvPr id="32" name="文本框 31"/>
          <p:cNvSpPr txBox="1"/>
          <p:nvPr/>
        </p:nvSpPr>
        <p:spPr>
          <a:xfrm>
            <a:off x="7595870" y="285305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25</a:t>
            </a:r>
            <a:endParaRPr lang="en-US" altLang="zh-CN">
              <a:latin typeface="Times New Roman" panose="02020603050405020304" pitchFamily="18" charset="0"/>
              <a:cs typeface="Times New Roman" panose="02020603050405020304" pitchFamily="18" charset="0"/>
            </a:endParaRPr>
          </a:p>
        </p:txBody>
      </p:sp>
      <p:sp>
        <p:nvSpPr>
          <p:cNvPr id="34" name="文本框 33"/>
          <p:cNvSpPr txBox="1"/>
          <p:nvPr/>
        </p:nvSpPr>
        <p:spPr>
          <a:xfrm>
            <a:off x="3851910" y="443674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ppt_x"/>
                                          </p:val>
                                        </p:tav>
                                        <p:tav tm="100000">
                                          <p:val>
                                            <p:strVal val="#ppt_x"/>
                                          </p:val>
                                        </p:tav>
                                      </p:tavLst>
                                    </p:anim>
                                    <p:anim calcmode="lin" valueType="num">
                                      <p:cBhvr additive="base">
                                        <p:cTn id="68" dur="5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fill="hold"/>
                                        <p:tgtEl>
                                          <p:spTgt spid="38"/>
                                        </p:tgtEl>
                                        <p:attrNameLst>
                                          <p:attrName>ppt_x</p:attrName>
                                        </p:attrNameLst>
                                      </p:cBhvr>
                                      <p:tavLst>
                                        <p:tav tm="0">
                                          <p:val>
                                            <p:strVal val="#ppt_x"/>
                                          </p:val>
                                        </p:tav>
                                        <p:tav tm="100000">
                                          <p:val>
                                            <p:strVal val="#ppt_x"/>
                                          </p:val>
                                        </p:tav>
                                      </p:tavLst>
                                    </p:anim>
                                    <p:anim calcmode="lin" valueType="num">
                                      <p:cBhvr additive="base">
                                        <p:cTn id="76" dur="500" fill="hold"/>
                                        <p:tgtEl>
                                          <p:spTgt spid="3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additive="base">
                                        <p:cTn id="83" dur="500" fill="hold"/>
                                        <p:tgtEl>
                                          <p:spTgt spid="40"/>
                                        </p:tgtEl>
                                        <p:attrNameLst>
                                          <p:attrName>ppt_x</p:attrName>
                                        </p:attrNameLst>
                                      </p:cBhvr>
                                      <p:tavLst>
                                        <p:tav tm="0">
                                          <p:val>
                                            <p:strVal val="#ppt_x"/>
                                          </p:val>
                                        </p:tav>
                                        <p:tav tm="100000">
                                          <p:val>
                                            <p:strVal val="#ppt_x"/>
                                          </p:val>
                                        </p:tav>
                                      </p:tavLst>
                                    </p:anim>
                                    <p:anim calcmode="lin" valueType="num">
                                      <p:cBhvr additive="base">
                                        <p:cTn id="84" dur="500" fill="hold"/>
                                        <p:tgtEl>
                                          <p:spTgt spid="4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additive="base">
                                        <p:cTn id="87" dur="500" fill="hold"/>
                                        <p:tgtEl>
                                          <p:spTgt spid="41"/>
                                        </p:tgtEl>
                                        <p:attrNameLst>
                                          <p:attrName>ppt_x</p:attrName>
                                        </p:attrNameLst>
                                      </p:cBhvr>
                                      <p:tavLst>
                                        <p:tav tm="0">
                                          <p:val>
                                            <p:strVal val="#ppt_x"/>
                                          </p:val>
                                        </p:tav>
                                        <p:tav tm="100000">
                                          <p:val>
                                            <p:strVal val="#ppt_x"/>
                                          </p:val>
                                        </p:tav>
                                      </p:tavLst>
                                    </p:anim>
                                    <p:anim calcmode="lin" valueType="num">
                                      <p:cBhvr additive="base">
                                        <p:cTn id="88" dur="500" fill="hold"/>
                                        <p:tgtEl>
                                          <p:spTgt spid="4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500" fill="hold"/>
                                        <p:tgtEl>
                                          <p:spTgt spid="42"/>
                                        </p:tgtEl>
                                        <p:attrNameLst>
                                          <p:attrName>ppt_x</p:attrName>
                                        </p:attrNameLst>
                                      </p:cBhvr>
                                      <p:tavLst>
                                        <p:tav tm="0">
                                          <p:val>
                                            <p:strVal val="#ppt_x"/>
                                          </p:val>
                                        </p:tav>
                                        <p:tav tm="100000">
                                          <p:val>
                                            <p:strVal val="#ppt_x"/>
                                          </p:val>
                                        </p:tav>
                                      </p:tavLst>
                                    </p:anim>
                                    <p:anim calcmode="lin" valueType="num">
                                      <p:cBhvr additive="base">
                                        <p:cTn id="92" dur="500" fill="hold"/>
                                        <p:tgtEl>
                                          <p:spTgt spid="42"/>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anim calcmode="lin" valueType="num">
                                      <p:cBhvr additive="base">
                                        <p:cTn id="95" dur="500" fill="hold"/>
                                        <p:tgtEl>
                                          <p:spTgt spid="43"/>
                                        </p:tgtEl>
                                        <p:attrNameLst>
                                          <p:attrName>ppt_x</p:attrName>
                                        </p:attrNameLst>
                                      </p:cBhvr>
                                      <p:tavLst>
                                        <p:tav tm="0">
                                          <p:val>
                                            <p:strVal val="#ppt_x"/>
                                          </p:val>
                                        </p:tav>
                                        <p:tav tm="100000">
                                          <p:val>
                                            <p:strVal val="#ppt_x"/>
                                          </p:val>
                                        </p:tav>
                                      </p:tavLst>
                                    </p:anim>
                                    <p:anim calcmode="lin" valueType="num">
                                      <p:cBhvr additive="base">
                                        <p:cTn id="96" dur="500" fill="hold"/>
                                        <p:tgtEl>
                                          <p:spTgt spid="4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4"/>
                                        </p:tgtEl>
                                        <p:attrNameLst>
                                          <p:attrName>style.visibility</p:attrName>
                                        </p:attrNameLst>
                                      </p:cBhvr>
                                      <p:to>
                                        <p:strVal val="visible"/>
                                      </p:to>
                                    </p:set>
                                    <p:anim calcmode="lin" valueType="num">
                                      <p:cBhvr additive="base">
                                        <p:cTn id="99" dur="500" fill="hold"/>
                                        <p:tgtEl>
                                          <p:spTgt spid="44"/>
                                        </p:tgtEl>
                                        <p:attrNameLst>
                                          <p:attrName>ppt_x</p:attrName>
                                        </p:attrNameLst>
                                      </p:cBhvr>
                                      <p:tavLst>
                                        <p:tav tm="0">
                                          <p:val>
                                            <p:strVal val="#ppt_x"/>
                                          </p:val>
                                        </p:tav>
                                        <p:tav tm="100000">
                                          <p:val>
                                            <p:strVal val="#ppt_x"/>
                                          </p:val>
                                        </p:tav>
                                      </p:tavLst>
                                    </p:anim>
                                    <p:anim calcmode="lin" valueType="num">
                                      <p:cBhvr additive="base">
                                        <p:cTn id="100" dur="500" fill="hold"/>
                                        <p:tgtEl>
                                          <p:spTgt spid="44"/>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additive="base">
                                        <p:cTn id="103" dur="500" fill="hold"/>
                                        <p:tgtEl>
                                          <p:spTgt spid="45"/>
                                        </p:tgtEl>
                                        <p:attrNameLst>
                                          <p:attrName>ppt_x</p:attrName>
                                        </p:attrNameLst>
                                      </p:cBhvr>
                                      <p:tavLst>
                                        <p:tav tm="0">
                                          <p:val>
                                            <p:strVal val="#ppt_x"/>
                                          </p:val>
                                        </p:tav>
                                        <p:tav tm="100000">
                                          <p:val>
                                            <p:strVal val="#ppt_x"/>
                                          </p:val>
                                        </p:tav>
                                      </p:tavLst>
                                    </p:anim>
                                    <p:anim calcmode="lin" valueType="num">
                                      <p:cBhvr additive="base">
                                        <p:cTn id="104" dur="500" fill="hold"/>
                                        <p:tgtEl>
                                          <p:spTgt spid="45"/>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 calcmode="lin" valueType="num">
                                      <p:cBhvr additive="base">
                                        <p:cTn id="107" dur="500" fill="hold"/>
                                        <p:tgtEl>
                                          <p:spTgt spid="46"/>
                                        </p:tgtEl>
                                        <p:attrNameLst>
                                          <p:attrName>ppt_x</p:attrName>
                                        </p:attrNameLst>
                                      </p:cBhvr>
                                      <p:tavLst>
                                        <p:tav tm="0">
                                          <p:val>
                                            <p:strVal val="#ppt_x"/>
                                          </p:val>
                                        </p:tav>
                                        <p:tav tm="100000">
                                          <p:val>
                                            <p:strVal val="#ppt_x"/>
                                          </p:val>
                                        </p:tav>
                                      </p:tavLst>
                                    </p:anim>
                                    <p:anim calcmode="lin" valueType="num">
                                      <p:cBhvr additive="base">
                                        <p:cTn id="108" dur="500" fill="hold"/>
                                        <p:tgtEl>
                                          <p:spTgt spid="46"/>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anim calcmode="lin" valueType="num">
                                      <p:cBhvr additive="base">
                                        <p:cTn id="111" dur="500" fill="hold"/>
                                        <p:tgtEl>
                                          <p:spTgt spid="47"/>
                                        </p:tgtEl>
                                        <p:attrNameLst>
                                          <p:attrName>ppt_x</p:attrName>
                                        </p:attrNameLst>
                                      </p:cBhvr>
                                      <p:tavLst>
                                        <p:tav tm="0">
                                          <p:val>
                                            <p:strVal val="#ppt_x"/>
                                          </p:val>
                                        </p:tav>
                                        <p:tav tm="100000">
                                          <p:val>
                                            <p:strVal val="#ppt_x"/>
                                          </p:val>
                                        </p:tav>
                                      </p:tavLst>
                                    </p:anim>
                                    <p:anim calcmode="lin" valueType="num">
                                      <p:cBhvr additive="base">
                                        <p:cTn id="112" dur="500" fill="hold"/>
                                        <p:tgtEl>
                                          <p:spTgt spid="47"/>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8"/>
                                        </p:tgtEl>
                                        <p:attrNameLst>
                                          <p:attrName>style.visibility</p:attrName>
                                        </p:attrNameLst>
                                      </p:cBhvr>
                                      <p:to>
                                        <p:strVal val="visible"/>
                                      </p:to>
                                    </p:set>
                                    <p:anim calcmode="lin" valueType="num">
                                      <p:cBhvr additive="base">
                                        <p:cTn id="115" dur="500" fill="hold"/>
                                        <p:tgtEl>
                                          <p:spTgt spid="48"/>
                                        </p:tgtEl>
                                        <p:attrNameLst>
                                          <p:attrName>ppt_x</p:attrName>
                                        </p:attrNameLst>
                                      </p:cBhvr>
                                      <p:tavLst>
                                        <p:tav tm="0">
                                          <p:val>
                                            <p:strVal val="#ppt_x"/>
                                          </p:val>
                                        </p:tav>
                                        <p:tav tm="100000">
                                          <p:val>
                                            <p:strVal val="#ppt_x"/>
                                          </p:val>
                                        </p:tav>
                                      </p:tavLst>
                                    </p:anim>
                                    <p:anim calcmode="lin" valueType="num">
                                      <p:cBhvr additive="base">
                                        <p:cTn id="116" dur="500" fill="hold"/>
                                        <p:tgtEl>
                                          <p:spTgt spid="48"/>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50"/>
                                        </p:tgtEl>
                                        <p:attrNameLst>
                                          <p:attrName>style.visibility</p:attrName>
                                        </p:attrNameLst>
                                      </p:cBhvr>
                                      <p:to>
                                        <p:strVal val="visible"/>
                                      </p:to>
                                    </p:set>
                                    <p:anim calcmode="lin" valueType="num">
                                      <p:cBhvr additive="base">
                                        <p:cTn id="119" dur="500" fill="hold"/>
                                        <p:tgtEl>
                                          <p:spTgt spid="50"/>
                                        </p:tgtEl>
                                        <p:attrNameLst>
                                          <p:attrName>ppt_x</p:attrName>
                                        </p:attrNameLst>
                                      </p:cBhvr>
                                      <p:tavLst>
                                        <p:tav tm="0">
                                          <p:val>
                                            <p:strVal val="#ppt_x"/>
                                          </p:val>
                                        </p:tav>
                                        <p:tav tm="100000">
                                          <p:val>
                                            <p:strVal val="#ppt_x"/>
                                          </p:val>
                                        </p:tav>
                                      </p:tavLst>
                                    </p:anim>
                                    <p:anim calcmode="lin" valueType="num">
                                      <p:cBhvr additive="base">
                                        <p:cTn id="120" dur="500" fill="hold"/>
                                        <p:tgtEl>
                                          <p:spTgt spid="50"/>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 calcmode="lin" valueType="num">
                                      <p:cBhvr additive="base">
                                        <p:cTn id="123" dur="500" fill="hold"/>
                                        <p:tgtEl>
                                          <p:spTgt spid="74"/>
                                        </p:tgtEl>
                                        <p:attrNameLst>
                                          <p:attrName>ppt_x</p:attrName>
                                        </p:attrNameLst>
                                      </p:cBhvr>
                                      <p:tavLst>
                                        <p:tav tm="0">
                                          <p:val>
                                            <p:strVal val="#ppt_x"/>
                                          </p:val>
                                        </p:tav>
                                        <p:tav tm="100000">
                                          <p:val>
                                            <p:strVal val="#ppt_x"/>
                                          </p:val>
                                        </p:tav>
                                      </p:tavLst>
                                    </p:anim>
                                    <p:anim calcmode="lin" valueType="num">
                                      <p:cBhvr additive="base">
                                        <p:cTn id="12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xit" presetSubtype="4" fill="hold" nodeType="clickEffect">
                                  <p:stCondLst>
                                    <p:cond delay="0"/>
                                  </p:stCondLst>
                                  <p:childTnLst>
                                    <p:anim calcmode="lin" valueType="num">
                                      <p:cBhvr additive="base">
                                        <p:cTn id="128" dur="500"/>
                                        <p:tgtEl>
                                          <p:spTgt spid="10"/>
                                        </p:tgtEl>
                                        <p:attrNameLst>
                                          <p:attrName>ppt_x</p:attrName>
                                        </p:attrNameLst>
                                      </p:cBhvr>
                                      <p:tavLst>
                                        <p:tav tm="0">
                                          <p:val>
                                            <p:strVal val="ppt_x"/>
                                          </p:val>
                                        </p:tav>
                                        <p:tav tm="100000">
                                          <p:val>
                                            <p:strVal val="ppt_x"/>
                                          </p:val>
                                        </p:tav>
                                      </p:tavLst>
                                    </p:anim>
                                    <p:anim calcmode="lin" valueType="num">
                                      <p:cBhvr additive="base">
                                        <p:cTn id="129" dur="500"/>
                                        <p:tgtEl>
                                          <p:spTgt spid="10"/>
                                        </p:tgtEl>
                                        <p:attrNameLst>
                                          <p:attrName>ppt_y</p:attrName>
                                        </p:attrNameLst>
                                      </p:cBhvr>
                                      <p:tavLst>
                                        <p:tav tm="0">
                                          <p:val>
                                            <p:strVal val="ppt_y"/>
                                          </p:val>
                                        </p:tav>
                                        <p:tav tm="100000">
                                          <p:val>
                                            <p:strVal val="1+ppt_h/2"/>
                                          </p:val>
                                        </p:tav>
                                      </p:tavLst>
                                    </p:anim>
                                    <p:set>
                                      <p:cBhvr>
                                        <p:cTn id="130" dur="1" fill="hold">
                                          <p:stCondLst>
                                            <p:cond delay="499"/>
                                          </p:stCondLst>
                                        </p:cTn>
                                        <p:tgtEl>
                                          <p:spTgt spid="10"/>
                                        </p:tgtEl>
                                        <p:attrNameLst>
                                          <p:attrName>style.visibility</p:attrName>
                                        </p:attrNameLst>
                                      </p:cBhvr>
                                      <p:to>
                                        <p:strVal val="hidden"/>
                                      </p:to>
                                    </p:set>
                                  </p:childTnLst>
                                </p:cTn>
                              </p:par>
                              <p:par>
                                <p:cTn id="131" presetID="2" presetClass="exit" presetSubtype="4" fill="hold" nodeType="withEffect">
                                  <p:stCondLst>
                                    <p:cond delay="0"/>
                                  </p:stCondLst>
                                  <p:childTnLst>
                                    <p:anim calcmode="lin" valueType="num">
                                      <p:cBhvr additive="base">
                                        <p:cTn id="132" dur="500"/>
                                        <p:tgtEl>
                                          <p:spTgt spid="7"/>
                                        </p:tgtEl>
                                        <p:attrNameLst>
                                          <p:attrName>ppt_x</p:attrName>
                                        </p:attrNameLst>
                                      </p:cBhvr>
                                      <p:tavLst>
                                        <p:tav tm="0">
                                          <p:val>
                                            <p:strVal val="ppt_x"/>
                                          </p:val>
                                        </p:tav>
                                        <p:tav tm="100000">
                                          <p:val>
                                            <p:strVal val="ppt_x"/>
                                          </p:val>
                                        </p:tav>
                                      </p:tavLst>
                                    </p:anim>
                                    <p:anim calcmode="lin" valueType="num">
                                      <p:cBhvr additive="base">
                                        <p:cTn id="133" dur="500"/>
                                        <p:tgtEl>
                                          <p:spTgt spid="7"/>
                                        </p:tgtEl>
                                        <p:attrNameLst>
                                          <p:attrName>ppt_y</p:attrName>
                                        </p:attrNameLst>
                                      </p:cBhvr>
                                      <p:tavLst>
                                        <p:tav tm="0">
                                          <p:val>
                                            <p:strVal val="ppt_y"/>
                                          </p:val>
                                        </p:tav>
                                        <p:tav tm="100000">
                                          <p:val>
                                            <p:strVal val="1+ppt_h/2"/>
                                          </p:val>
                                        </p:tav>
                                      </p:tavLst>
                                    </p:anim>
                                    <p:set>
                                      <p:cBhvr>
                                        <p:cTn id="134" dur="1" fill="hold">
                                          <p:stCondLst>
                                            <p:cond delay="499"/>
                                          </p:stCondLst>
                                        </p:cTn>
                                        <p:tgtEl>
                                          <p:spTgt spid="7"/>
                                        </p:tgtEl>
                                        <p:attrNameLst>
                                          <p:attrName>style.visibility</p:attrName>
                                        </p:attrNameLst>
                                      </p:cBhvr>
                                      <p:to>
                                        <p:strVal val="hidden"/>
                                      </p:to>
                                    </p:set>
                                  </p:childTnLst>
                                </p:cTn>
                              </p:par>
                              <p:par>
                                <p:cTn id="135" presetID="2" presetClass="exit" presetSubtype="4" fill="hold" nodeType="withEffect">
                                  <p:stCondLst>
                                    <p:cond delay="0"/>
                                  </p:stCondLst>
                                  <p:childTnLst>
                                    <p:anim calcmode="lin" valueType="num">
                                      <p:cBhvr additive="base">
                                        <p:cTn id="136" dur="500"/>
                                        <p:tgtEl>
                                          <p:spTgt spid="8"/>
                                        </p:tgtEl>
                                        <p:attrNameLst>
                                          <p:attrName>ppt_x</p:attrName>
                                        </p:attrNameLst>
                                      </p:cBhvr>
                                      <p:tavLst>
                                        <p:tav tm="0">
                                          <p:val>
                                            <p:strVal val="ppt_x"/>
                                          </p:val>
                                        </p:tav>
                                        <p:tav tm="100000">
                                          <p:val>
                                            <p:strVal val="ppt_x"/>
                                          </p:val>
                                        </p:tav>
                                      </p:tavLst>
                                    </p:anim>
                                    <p:anim calcmode="lin" valueType="num">
                                      <p:cBhvr additive="base">
                                        <p:cTn id="137" dur="500"/>
                                        <p:tgtEl>
                                          <p:spTgt spid="8"/>
                                        </p:tgtEl>
                                        <p:attrNameLst>
                                          <p:attrName>ppt_y</p:attrName>
                                        </p:attrNameLst>
                                      </p:cBhvr>
                                      <p:tavLst>
                                        <p:tav tm="0">
                                          <p:val>
                                            <p:strVal val="ppt_y"/>
                                          </p:val>
                                        </p:tav>
                                        <p:tav tm="100000">
                                          <p:val>
                                            <p:strVal val="1+ppt_h/2"/>
                                          </p:val>
                                        </p:tav>
                                      </p:tavLst>
                                    </p:anim>
                                    <p:set>
                                      <p:cBhvr>
                                        <p:cTn id="138" dur="1" fill="hold">
                                          <p:stCondLst>
                                            <p:cond delay="499"/>
                                          </p:stCondLst>
                                        </p:cTn>
                                        <p:tgtEl>
                                          <p:spTgt spid="8"/>
                                        </p:tgtEl>
                                        <p:attrNameLst>
                                          <p:attrName>style.visibility</p:attrName>
                                        </p:attrNameLst>
                                      </p:cBhvr>
                                      <p:to>
                                        <p:strVal val="hidden"/>
                                      </p:to>
                                    </p:set>
                                  </p:childTnLst>
                                </p:cTn>
                              </p:par>
                              <p:par>
                                <p:cTn id="139" presetID="2" presetClass="exit" presetSubtype="4" fill="hold" nodeType="withEffect">
                                  <p:stCondLst>
                                    <p:cond delay="0"/>
                                  </p:stCondLst>
                                  <p:childTnLst>
                                    <p:anim calcmode="lin" valueType="num">
                                      <p:cBhvr additive="base">
                                        <p:cTn id="140" dur="500"/>
                                        <p:tgtEl>
                                          <p:spTgt spid="11"/>
                                        </p:tgtEl>
                                        <p:attrNameLst>
                                          <p:attrName>ppt_x</p:attrName>
                                        </p:attrNameLst>
                                      </p:cBhvr>
                                      <p:tavLst>
                                        <p:tav tm="0">
                                          <p:val>
                                            <p:strVal val="ppt_x"/>
                                          </p:val>
                                        </p:tav>
                                        <p:tav tm="100000">
                                          <p:val>
                                            <p:strVal val="ppt_x"/>
                                          </p:val>
                                        </p:tav>
                                      </p:tavLst>
                                    </p:anim>
                                    <p:anim calcmode="lin" valueType="num">
                                      <p:cBhvr additive="base">
                                        <p:cTn id="141" dur="500"/>
                                        <p:tgtEl>
                                          <p:spTgt spid="11"/>
                                        </p:tgtEl>
                                        <p:attrNameLst>
                                          <p:attrName>ppt_y</p:attrName>
                                        </p:attrNameLst>
                                      </p:cBhvr>
                                      <p:tavLst>
                                        <p:tav tm="0">
                                          <p:val>
                                            <p:strVal val="ppt_y"/>
                                          </p:val>
                                        </p:tav>
                                        <p:tav tm="100000">
                                          <p:val>
                                            <p:strVal val="1+ppt_h/2"/>
                                          </p:val>
                                        </p:tav>
                                      </p:tavLst>
                                    </p:anim>
                                    <p:set>
                                      <p:cBhvr>
                                        <p:cTn id="142" dur="1" fill="hold">
                                          <p:stCondLst>
                                            <p:cond delay="499"/>
                                          </p:stCondLst>
                                        </p:cTn>
                                        <p:tgtEl>
                                          <p:spTgt spid="11"/>
                                        </p:tgtEl>
                                        <p:attrNameLst>
                                          <p:attrName>style.visibility</p:attrName>
                                        </p:attrNameLst>
                                      </p:cBhvr>
                                      <p:to>
                                        <p:strVal val="hidden"/>
                                      </p:to>
                                    </p:set>
                                  </p:childTnLst>
                                </p:cTn>
                              </p:par>
                              <p:par>
                                <p:cTn id="143" presetID="2" presetClass="exit" presetSubtype="4" fill="hold" nodeType="withEffect">
                                  <p:stCondLst>
                                    <p:cond delay="0"/>
                                  </p:stCondLst>
                                  <p:childTnLst>
                                    <p:anim calcmode="lin" valueType="num">
                                      <p:cBhvr additive="base">
                                        <p:cTn id="144" dur="500"/>
                                        <p:tgtEl>
                                          <p:spTgt spid="15"/>
                                        </p:tgtEl>
                                        <p:attrNameLst>
                                          <p:attrName>ppt_x</p:attrName>
                                        </p:attrNameLst>
                                      </p:cBhvr>
                                      <p:tavLst>
                                        <p:tav tm="0">
                                          <p:val>
                                            <p:strVal val="ppt_x"/>
                                          </p:val>
                                        </p:tav>
                                        <p:tav tm="100000">
                                          <p:val>
                                            <p:strVal val="ppt_x"/>
                                          </p:val>
                                        </p:tav>
                                      </p:tavLst>
                                    </p:anim>
                                    <p:anim calcmode="lin" valueType="num">
                                      <p:cBhvr additive="base">
                                        <p:cTn id="145" dur="500"/>
                                        <p:tgtEl>
                                          <p:spTgt spid="15"/>
                                        </p:tgtEl>
                                        <p:attrNameLst>
                                          <p:attrName>ppt_y</p:attrName>
                                        </p:attrNameLst>
                                      </p:cBhvr>
                                      <p:tavLst>
                                        <p:tav tm="0">
                                          <p:val>
                                            <p:strVal val="ppt_y"/>
                                          </p:val>
                                        </p:tav>
                                        <p:tav tm="100000">
                                          <p:val>
                                            <p:strVal val="1+ppt_h/2"/>
                                          </p:val>
                                        </p:tav>
                                      </p:tavLst>
                                    </p:anim>
                                    <p:set>
                                      <p:cBhvr>
                                        <p:cTn id="146" dur="1" fill="hold">
                                          <p:stCondLst>
                                            <p:cond delay="499"/>
                                          </p:stCondLst>
                                        </p:cTn>
                                        <p:tgtEl>
                                          <p:spTgt spid="15"/>
                                        </p:tgtEl>
                                        <p:attrNameLst>
                                          <p:attrName>style.visibility</p:attrName>
                                        </p:attrNameLst>
                                      </p:cBhvr>
                                      <p:to>
                                        <p:strVal val="hidden"/>
                                      </p:to>
                                    </p:set>
                                  </p:childTnLst>
                                </p:cTn>
                              </p:par>
                              <p:par>
                                <p:cTn id="147" presetID="2" presetClass="exit" presetSubtype="4" fill="hold" nodeType="withEffect">
                                  <p:stCondLst>
                                    <p:cond delay="0"/>
                                  </p:stCondLst>
                                  <p:childTnLst>
                                    <p:anim calcmode="lin" valueType="num">
                                      <p:cBhvr additive="base">
                                        <p:cTn id="148" dur="500"/>
                                        <p:tgtEl>
                                          <p:spTgt spid="19"/>
                                        </p:tgtEl>
                                        <p:attrNameLst>
                                          <p:attrName>ppt_x</p:attrName>
                                        </p:attrNameLst>
                                      </p:cBhvr>
                                      <p:tavLst>
                                        <p:tav tm="0">
                                          <p:val>
                                            <p:strVal val="ppt_x"/>
                                          </p:val>
                                        </p:tav>
                                        <p:tav tm="100000">
                                          <p:val>
                                            <p:strVal val="ppt_x"/>
                                          </p:val>
                                        </p:tav>
                                      </p:tavLst>
                                    </p:anim>
                                    <p:anim calcmode="lin" valueType="num">
                                      <p:cBhvr additive="base">
                                        <p:cTn id="149" dur="500"/>
                                        <p:tgtEl>
                                          <p:spTgt spid="19"/>
                                        </p:tgtEl>
                                        <p:attrNameLst>
                                          <p:attrName>ppt_y</p:attrName>
                                        </p:attrNameLst>
                                      </p:cBhvr>
                                      <p:tavLst>
                                        <p:tav tm="0">
                                          <p:val>
                                            <p:strVal val="ppt_y"/>
                                          </p:val>
                                        </p:tav>
                                        <p:tav tm="100000">
                                          <p:val>
                                            <p:strVal val="1+ppt_h/2"/>
                                          </p:val>
                                        </p:tav>
                                      </p:tavLst>
                                    </p:anim>
                                    <p:set>
                                      <p:cBhvr>
                                        <p:cTn id="150" dur="1" fill="hold">
                                          <p:stCondLst>
                                            <p:cond delay="499"/>
                                          </p:stCondLst>
                                        </p:cTn>
                                        <p:tgtEl>
                                          <p:spTgt spid="19"/>
                                        </p:tgtEl>
                                        <p:attrNameLst>
                                          <p:attrName>style.visibility</p:attrName>
                                        </p:attrNameLst>
                                      </p:cBhvr>
                                      <p:to>
                                        <p:strVal val="hidden"/>
                                      </p:to>
                                    </p:set>
                                  </p:childTnLst>
                                </p:cTn>
                              </p:par>
                              <p:par>
                                <p:cTn id="151" presetID="2" presetClass="exit" presetSubtype="4" fill="hold" nodeType="withEffect">
                                  <p:stCondLst>
                                    <p:cond delay="0"/>
                                  </p:stCondLst>
                                  <p:childTnLst>
                                    <p:anim calcmode="lin" valueType="num">
                                      <p:cBhvr additive="base">
                                        <p:cTn id="152" dur="500"/>
                                        <p:tgtEl>
                                          <p:spTgt spid="21"/>
                                        </p:tgtEl>
                                        <p:attrNameLst>
                                          <p:attrName>ppt_x</p:attrName>
                                        </p:attrNameLst>
                                      </p:cBhvr>
                                      <p:tavLst>
                                        <p:tav tm="0">
                                          <p:val>
                                            <p:strVal val="ppt_x"/>
                                          </p:val>
                                        </p:tav>
                                        <p:tav tm="100000">
                                          <p:val>
                                            <p:strVal val="ppt_x"/>
                                          </p:val>
                                        </p:tav>
                                      </p:tavLst>
                                    </p:anim>
                                    <p:anim calcmode="lin" valueType="num">
                                      <p:cBhvr additive="base">
                                        <p:cTn id="153" dur="500"/>
                                        <p:tgtEl>
                                          <p:spTgt spid="21"/>
                                        </p:tgtEl>
                                        <p:attrNameLst>
                                          <p:attrName>ppt_y</p:attrName>
                                        </p:attrNameLst>
                                      </p:cBhvr>
                                      <p:tavLst>
                                        <p:tav tm="0">
                                          <p:val>
                                            <p:strVal val="ppt_y"/>
                                          </p:val>
                                        </p:tav>
                                        <p:tav tm="100000">
                                          <p:val>
                                            <p:strVal val="1+ppt_h/2"/>
                                          </p:val>
                                        </p:tav>
                                      </p:tavLst>
                                    </p:anim>
                                    <p:set>
                                      <p:cBhvr>
                                        <p:cTn id="154" dur="1" fill="hold">
                                          <p:stCondLst>
                                            <p:cond delay="499"/>
                                          </p:stCondLst>
                                        </p:cTn>
                                        <p:tgtEl>
                                          <p:spTgt spid="21"/>
                                        </p:tgtEl>
                                        <p:attrNameLst>
                                          <p:attrName>style.visibility</p:attrName>
                                        </p:attrNameLst>
                                      </p:cBhvr>
                                      <p:to>
                                        <p:strVal val="hidden"/>
                                      </p:to>
                                    </p:set>
                                  </p:childTnLst>
                                </p:cTn>
                              </p:par>
                              <p:par>
                                <p:cTn id="155" presetID="2" presetClass="exit" presetSubtype="4" fill="hold" nodeType="withEffect">
                                  <p:stCondLst>
                                    <p:cond delay="0"/>
                                  </p:stCondLst>
                                  <p:childTnLst>
                                    <p:anim calcmode="lin" valueType="num">
                                      <p:cBhvr additive="base">
                                        <p:cTn id="156" dur="500"/>
                                        <p:tgtEl>
                                          <p:spTgt spid="22"/>
                                        </p:tgtEl>
                                        <p:attrNameLst>
                                          <p:attrName>ppt_x</p:attrName>
                                        </p:attrNameLst>
                                      </p:cBhvr>
                                      <p:tavLst>
                                        <p:tav tm="0">
                                          <p:val>
                                            <p:strVal val="ppt_x"/>
                                          </p:val>
                                        </p:tav>
                                        <p:tav tm="100000">
                                          <p:val>
                                            <p:strVal val="ppt_x"/>
                                          </p:val>
                                        </p:tav>
                                      </p:tavLst>
                                    </p:anim>
                                    <p:anim calcmode="lin" valueType="num">
                                      <p:cBhvr additive="base">
                                        <p:cTn id="157" dur="500"/>
                                        <p:tgtEl>
                                          <p:spTgt spid="22"/>
                                        </p:tgtEl>
                                        <p:attrNameLst>
                                          <p:attrName>ppt_y</p:attrName>
                                        </p:attrNameLst>
                                      </p:cBhvr>
                                      <p:tavLst>
                                        <p:tav tm="0">
                                          <p:val>
                                            <p:strVal val="ppt_y"/>
                                          </p:val>
                                        </p:tav>
                                        <p:tav tm="100000">
                                          <p:val>
                                            <p:strVal val="1+ppt_h/2"/>
                                          </p:val>
                                        </p:tav>
                                      </p:tavLst>
                                    </p:anim>
                                    <p:set>
                                      <p:cBhvr>
                                        <p:cTn id="158" dur="1" fill="hold">
                                          <p:stCondLst>
                                            <p:cond delay="499"/>
                                          </p:stCondLst>
                                        </p:cTn>
                                        <p:tgtEl>
                                          <p:spTgt spid="22"/>
                                        </p:tgtEl>
                                        <p:attrNameLst>
                                          <p:attrName>style.visibility</p:attrName>
                                        </p:attrNameLst>
                                      </p:cBhvr>
                                      <p:to>
                                        <p:strVal val="hidden"/>
                                      </p:to>
                                    </p:set>
                                  </p:childTnLst>
                                </p:cTn>
                              </p:par>
                              <p:par>
                                <p:cTn id="159" presetID="2" presetClass="exit" presetSubtype="4" fill="hold" nodeType="withEffect">
                                  <p:stCondLst>
                                    <p:cond delay="0"/>
                                  </p:stCondLst>
                                  <p:childTnLst>
                                    <p:anim calcmode="lin" valueType="num">
                                      <p:cBhvr additive="base">
                                        <p:cTn id="160" dur="500"/>
                                        <p:tgtEl>
                                          <p:spTgt spid="24"/>
                                        </p:tgtEl>
                                        <p:attrNameLst>
                                          <p:attrName>ppt_x</p:attrName>
                                        </p:attrNameLst>
                                      </p:cBhvr>
                                      <p:tavLst>
                                        <p:tav tm="0">
                                          <p:val>
                                            <p:strVal val="ppt_x"/>
                                          </p:val>
                                        </p:tav>
                                        <p:tav tm="100000">
                                          <p:val>
                                            <p:strVal val="ppt_x"/>
                                          </p:val>
                                        </p:tav>
                                      </p:tavLst>
                                    </p:anim>
                                    <p:anim calcmode="lin" valueType="num">
                                      <p:cBhvr additive="base">
                                        <p:cTn id="161" dur="500"/>
                                        <p:tgtEl>
                                          <p:spTgt spid="24"/>
                                        </p:tgtEl>
                                        <p:attrNameLst>
                                          <p:attrName>ppt_y</p:attrName>
                                        </p:attrNameLst>
                                      </p:cBhvr>
                                      <p:tavLst>
                                        <p:tav tm="0">
                                          <p:val>
                                            <p:strVal val="ppt_y"/>
                                          </p:val>
                                        </p:tav>
                                        <p:tav tm="100000">
                                          <p:val>
                                            <p:strVal val="1+ppt_h/2"/>
                                          </p:val>
                                        </p:tav>
                                      </p:tavLst>
                                    </p:anim>
                                    <p:set>
                                      <p:cBhvr>
                                        <p:cTn id="162" dur="1" fill="hold">
                                          <p:stCondLst>
                                            <p:cond delay="499"/>
                                          </p:stCondLst>
                                        </p:cTn>
                                        <p:tgtEl>
                                          <p:spTgt spid="24"/>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500"/>
                                        <p:tgtEl>
                                          <p:spTgt spid="25"/>
                                        </p:tgtEl>
                                        <p:attrNameLst>
                                          <p:attrName>ppt_x</p:attrName>
                                        </p:attrNameLst>
                                      </p:cBhvr>
                                      <p:tavLst>
                                        <p:tav tm="0">
                                          <p:val>
                                            <p:strVal val="ppt_x"/>
                                          </p:val>
                                        </p:tav>
                                        <p:tav tm="100000">
                                          <p:val>
                                            <p:strVal val="ppt_x"/>
                                          </p:val>
                                        </p:tav>
                                      </p:tavLst>
                                    </p:anim>
                                    <p:anim calcmode="lin" valueType="num">
                                      <p:cBhvr additive="base">
                                        <p:cTn id="165" dur="500"/>
                                        <p:tgtEl>
                                          <p:spTgt spid="25"/>
                                        </p:tgtEl>
                                        <p:attrNameLst>
                                          <p:attrName>ppt_y</p:attrName>
                                        </p:attrNameLst>
                                      </p:cBhvr>
                                      <p:tavLst>
                                        <p:tav tm="0">
                                          <p:val>
                                            <p:strVal val="ppt_y"/>
                                          </p:val>
                                        </p:tav>
                                        <p:tav tm="100000">
                                          <p:val>
                                            <p:strVal val="1+ppt_h/2"/>
                                          </p:val>
                                        </p:tav>
                                      </p:tavLst>
                                    </p:anim>
                                    <p:set>
                                      <p:cBhvr>
                                        <p:cTn id="166" dur="1" fill="hold">
                                          <p:stCondLst>
                                            <p:cond delay="499"/>
                                          </p:stCondLst>
                                        </p:cTn>
                                        <p:tgtEl>
                                          <p:spTgt spid="25"/>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500"/>
                                        <p:tgtEl>
                                          <p:spTgt spid="27"/>
                                        </p:tgtEl>
                                        <p:attrNameLst>
                                          <p:attrName>ppt_x</p:attrName>
                                        </p:attrNameLst>
                                      </p:cBhvr>
                                      <p:tavLst>
                                        <p:tav tm="0">
                                          <p:val>
                                            <p:strVal val="ppt_x"/>
                                          </p:val>
                                        </p:tav>
                                        <p:tav tm="100000">
                                          <p:val>
                                            <p:strVal val="ppt_x"/>
                                          </p:val>
                                        </p:tav>
                                      </p:tavLst>
                                    </p:anim>
                                    <p:anim calcmode="lin" valueType="num">
                                      <p:cBhvr additive="base">
                                        <p:cTn id="169" dur="500"/>
                                        <p:tgtEl>
                                          <p:spTgt spid="27"/>
                                        </p:tgtEl>
                                        <p:attrNameLst>
                                          <p:attrName>ppt_y</p:attrName>
                                        </p:attrNameLst>
                                      </p:cBhvr>
                                      <p:tavLst>
                                        <p:tav tm="0">
                                          <p:val>
                                            <p:strVal val="ppt_y"/>
                                          </p:val>
                                        </p:tav>
                                        <p:tav tm="100000">
                                          <p:val>
                                            <p:strVal val="1+ppt_h/2"/>
                                          </p:val>
                                        </p:tav>
                                      </p:tavLst>
                                    </p:anim>
                                    <p:set>
                                      <p:cBhvr>
                                        <p:cTn id="170" dur="1" fill="hold">
                                          <p:stCondLst>
                                            <p:cond delay="499"/>
                                          </p:stCondLst>
                                        </p:cTn>
                                        <p:tgtEl>
                                          <p:spTgt spid="27"/>
                                        </p:tgtEl>
                                        <p:attrNameLst>
                                          <p:attrName>style.visibility</p:attrName>
                                        </p:attrNameLst>
                                      </p:cBhvr>
                                      <p:to>
                                        <p:strVal val="hidden"/>
                                      </p:to>
                                    </p:set>
                                  </p:childTnLst>
                                </p:cTn>
                              </p:par>
                              <p:par>
                                <p:cTn id="171" presetID="2" presetClass="exit" presetSubtype="4" fill="hold" nodeType="withEffect">
                                  <p:stCondLst>
                                    <p:cond delay="0"/>
                                  </p:stCondLst>
                                  <p:childTnLst>
                                    <p:anim calcmode="lin" valueType="num">
                                      <p:cBhvr additive="base">
                                        <p:cTn id="172" dur="500"/>
                                        <p:tgtEl>
                                          <p:spTgt spid="29"/>
                                        </p:tgtEl>
                                        <p:attrNameLst>
                                          <p:attrName>ppt_x</p:attrName>
                                        </p:attrNameLst>
                                      </p:cBhvr>
                                      <p:tavLst>
                                        <p:tav tm="0">
                                          <p:val>
                                            <p:strVal val="ppt_x"/>
                                          </p:val>
                                        </p:tav>
                                        <p:tav tm="100000">
                                          <p:val>
                                            <p:strVal val="ppt_x"/>
                                          </p:val>
                                        </p:tav>
                                      </p:tavLst>
                                    </p:anim>
                                    <p:anim calcmode="lin" valueType="num">
                                      <p:cBhvr additive="base">
                                        <p:cTn id="173" dur="500"/>
                                        <p:tgtEl>
                                          <p:spTgt spid="29"/>
                                        </p:tgtEl>
                                        <p:attrNameLst>
                                          <p:attrName>ppt_y</p:attrName>
                                        </p:attrNameLst>
                                      </p:cBhvr>
                                      <p:tavLst>
                                        <p:tav tm="0">
                                          <p:val>
                                            <p:strVal val="ppt_y"/>
                                          </p:val>
                                        </p:tav>
                                        <p:tav tm="100000">
                                          <p:val>
                                            <p:strVal val="1+ppt_h/2"/>
                                          </p:val>
                                        </p:tav>
                                      </p:tavLst>
                                    </p:anim>
                                    <p:set>
                                      <p:cBhvr>
                                        <p:cTn id="174" dur="1" fill="hold">
                                          <p:stCondLst>
                                            <p:cond delay="499"/>
                                          </p:stCondLst>
                                        </p:cTn>
                                        <p:tgtEl>
                                          <p:spTgt spid="29"/>
                                        </p:tgtEl>
                                        <p:attrNameLst>
                                          <p:attrName>style.visibility</p:attrName>
                                        </p:attrNameLst>
                                      </p:cBhvr>
                                      <p:to>
                                        <p:strVal val="hidden"/>
                                      </p:to>
                                    </p:set>
                                  </p:childTnLst>
                                </p:cTn>
                              </p:par>
                              <p:par>
                                <p:cTn id="175" presetID="2" presetClass="exit" presetSubtype="4" fill="hold" nodeType="withEffect">
                                  <p:stCondLst>
                                    <p:cond delay="0"/>
                                  </p:stCondLst>
                                  <p:childTnLst>
                                    <p:anim calcmode="lin" valueType="num">
                                      <p:cBhvr additive="base">
                                        <p:cTn id="176" dur="500"/>
                                        <p:tgtEl>
                                          <p:spTgt spid="30"/>
                                        </p:tgtEl>
                                        <p:attrNameLst>
                                          <p:attrName>ppt_x</p:attrName>
                                        </p:attrNameLst>
                                      </p:cBhvr>
                                      <p:tavLst>
                                        <p:tav tm="0">
                                          <p:val>
                                            <p:strVal val="ppt_x"/>
                                          </p:val>
                                        </p:tav>
                                        <p:tav tm="100000">
                                          <p:val>
                                            <p:strVal val="ppt_x"/>
                                          </p:val>
                                        </p:tav>
                                      </p:tavLst>
                                    </p:anim>
                                    <p:anim calcmode="lin" valueType="num">
                                      <p:cBhvr additive="base">
                                        <p:cTn id="177" dur="500"/>
                                        <p:tgtEl>
                                          <p:spTgt spid="30"/>
                                        </p:tgtEl>
                                        <p:attrNameLst>
                                          <p:attrName>ppt_y</p:attrName>
                                        </p:attrNameLst>
                                      </p:cBhvr>
                                      <p:tavLst>
                                        <p:tav tm="0">
                                          <p:val>
                                            <p:strVal val="ppt_y"/>
                                          </p:val>
                                        </p:tav>
                                        <p:tav tm="100000">
                                          <p:val>
                                            <p:strVal val="1+ppt_h/2"/>
                                          </p:val>
                                        </p:tav>
                                      </p:tavLst>
                                    </p:anim>
                                    <p:set>
                                      <p:cBhvr>
                                        <p:cTn id="178" dur="1" fill="hold">
                                          <p:stCondLst>
                                            <p:cond delay="499"/>
                                          </p:stCondLst>
                                        </p:cTn>
                                        <p:tgtEl>
                                          <p:spTgt spid="30"/>
                                        </p:tgtEl>
                                        <p:attrNameLst>
                                          <p:attrName>style.visibility</p:attrName>
                                        </p:attrNameLst>
                                      </p:cBhvr>
                                      <p:to>
                                        <p:strVal val="hidden"/>
                                      </p:to>
                                    </p:set>
                                  </p:childTnLst>
                                </p:cTn>
                              </p:par>
                              <p:par>
                                <p:cTn id="179" presetID="2" presetClass="exit" presetSubtype="4" fill="hold" nodeType="withEffect">
                                  <p:stCondLst>
                                    <p:cond delay="0"/>
                                  </p:stCondLst>
                                  <p:childTnLst>
                                    <p:anim calcmode="lin" valueType="num">
                                      <p:cBhvr additive="base">
                                        <p:cTn id="180" dur="500"/>
                                        <p:tgtEl>
                                          <p:spTgt spid="31"/>
                                        </p:tgtEl>
                                        <p:attrNameLst>
                                          <p:attrName>ppt_x</p:attrName>
                                        </p:attrNameLst>
                                      </p:cBhvr>
                                      <p:tavLst>
                                        <p:tav tm="0">
                                          <p:val>
                                            <p:strVal val="ppt_x"/>
                                          </p:val>
                                        </p:tav>
                                        <p:tav tm="100000">
                                          <p:val>
                                            <p:strVal val="ppt_x"/>
                                          </p:val>
                                        </p:tav>
                                      </p:tavLst>
                                    </p:anim>
                                    <p:anim calcmode="lin" valueType="num">
                                      <p:cBhvr additive="base">
                                        <p:cTn id="181" dur="500"/>
                                        <p:tgtEl>
                                          <p:spTgt spid="31"/>
                                        </p:tgtEl>
                                        <p:attrNameLst>
                                          <p:attrName>ppt_y</p:attrName>
                                        </p:attrNameLst>
                                      </p:cBhvr>
                                      <p:tavLst>
                                        <p:tav tm="0">
                                          <p:val>
                                            <p:strVal val="ppt_y"/>
                                          </p:val>
                                        </p:tav>
                                        <p:tav tm="100000">
                                          <p:val>
                                            <p:strVal val="1+ppt_h/2"/>
                                          </p:val>
                                        </p:tav>
                                      </p:tavLst>
                                    </p:anim>
                                    <p:set>
                                      <p:cBhvr>
                                        <p:cTn id="182" dur="1" fill="hold">
                                          <p:stCondLst>
                                            <p:cond delay="499"/>
                                          </p:stCondLst>
                                        </p:cTn>
                                        <p:tgtEl>
                                          <p:spTgt spid="31"/>
                                        </p:tgtEl>
                                        <p:attrNameLst>
                                          <p:attrName>style.visibility</p:attrName>
                                        </p:attrNameLst>
                                      </p:cBhvr>
                                      <p:to>
                                        <p:strVal val="hidden"/>
                                      </p:to>
                                    </p:set>
                                  </p:childTnLst>
                                </p:cTn>
                              </p:par>
                              <p:par>
                                <p:cTn id="183" presetID="2" presetClass="exit" presetSubtype="4" fill="hold" nodeType="withEffect">
                                  <p:stCondLst>
                                    <p:cond delay="0"/>
                                  </p:stCondLst>
                                  <p:childTnLst>
                                    <p:anim calcmode="lin" valueType="num">
                                      <p:cBhvr additive="base">
                                        <p:cTn id="184" dur="500"/>
                                        <p:tgtEl>
                                          <p:spTgt spid="33"/>
                                        </p:tgtEl>
                                        <p:attrNameLst>
                                          <p:attrName>ppt_x</p:attrName>
                                        </p:attrNameLst>
                                      </p:cBhvr>
                                      <p:tavLst>
                                        <p:tav tm="0">
                                          <p:val>
                                            <p:strVal val="ppt_x"/>
                                          </p:val>
                                        </p:tav>
                                        <p:tav tm="100000">
                                          <p:val>
                                            <p:strVal val="ppt_x"/>
                                          </p:val>
                                        </p:tav>
                                      </p:tavLst>
                                    </p:anim>
                                    <p:anim calcmode="lin" valueType="num">
                                      <p:cBhvr additive="base">
                                        <p:cTn id="185" dur="500"/>
                                        <p:tgtEl>
                                          <p:spTgt spid="33"/>
                                        </p:tgtEl>
                                        <p:attrNameLst>
                                          <p:attrName>ppt_y</p:attrName>
                                        </p:attrNameLst>
                                      </p:cBhvr>
                                      <p:tavLst>
                                        <p:tav tm="0">
                                          <p:val>
                                            <p:strVal val="ppt_y"/>
                                          </p:val>
                                        </p:tav>
                                        <p:tav tm="100000">
                                          <p:val>
                                            <p:strVal val="1+ppt_h/2"/>
                                          </p:val>
                                        </p:tav>
                                      </p:tavLst>
                                    </p:anim>
                                    <p:set>
                                      <p:cBhvr>
                                        <p:cTn id="186" dur="1" fill="hold">
                                          <p:stCondLst>
                                            <p:cond delay="499"/>
                                          </p:stCondLst>
                                        </p:cTn>
                                        <p:tgtEl>
                                          <p:spTgt spid="33"/>
                                        </p:tgtEl>
                                        <p:attrNameLst>
                                          <p:attrName>style.visibility</p:attrName>
                                        </p:attrNameLst>
                                      </p:cBhvr>
                                      <p:to>
                                        <p:strVal val="hidden"/>
                                      </p:to>
                                    </p:set>
                                  </p:childTnLst>
                                </p:cTn>
                              </p:par>
                              <p:par>
                                <p:cTn id="187" presetID="2" presetClass="exit" presetSubtype="4" fill="hold" nodeType="withEffect">
                                  <p:stCondLst>
                                    <p:cond delay="0"/>
                                  </p:stCondLst>
                                  <p:childTnLst>
                                    <p:anim calcmode="lin" valueType="num">
                                      <p:cBhvr additive="base">
                                        <p:cTn id="188" dur="500"/>
                                        <p:tgtEl>
                                          <p:spTgt spid="36"/>
                                        </p:tgtEl>
                                        <p:attrNameLst>
                                          <p:attrName>ppt_x</p:attrName>
                                        </p:attrNameLst>
                                      </p:cBhvr>
                                      <p:tavLst>
                                        <p:tav tm="0">
                                          <p:val>
                                            <p:strVal val="ppt_x"/>
                                          </p:val>
                                        </p:tav>
                                        <p:tav tm="100000">
                                          <p:val>
                                            <p:strVal val="ppt_x"/>
                                          </p:val>
                                        </p:tav>
                                      </p:tavLst>
                                    </p:anim>
                                    <p:anim calcmode="lin" valueType="num">
                                      <p:cBhvr additive="base">
                                        <p:cTn id="189" dur="500"/>
                                        <p:tgtEl>
                                          <p:spTgt spid="36"/>
                                        </p:tgtEl>
                                        <p:attrNameLst>
                                          <p:attrName>ppt_y</p:attrName>
                                        </p:attrNameLst>
                                      </p:cBhvr>
                                      <p:tavLst>
                                        <p:tav tm="0">
                                          <p:val>
                                            <p:strVal val="ppt_y"/>
                                          </p:val>
                                        </p:tav>
                                        <p:tav tm="100000">
                                          <p:val>
                                            <p:strVal val="1+ppt_h/2"/>
                                          </p:val>
                                        </p:tav>
                                      </p:tavLst>
                                    </p:anim>
                                    <p:set>
                                      <p:cBhvr>
                                        <p:cTn id="190" dur="1" fill="hold">
                                          <p:stCondLst>
                                            <p:cond delay="499"/>
                                          </p:stCondLst>
                                        </p:cTn>
                                        <p:tgtEl>
                                          <p:spTgt spid="36"/>
                                        </p:tgtEl>
                                        <p:attrNameLst>
                                          <p:attrName>style.visibility</p:attrName>
                                        </p:attrNameLst>
                                      </p:cBhvr>
                                      <p:to>
                                        <p:strVal val="hidden"/>
                                      </p:to>
                                    </p:set>
                                  </p:childTnLst>
                                </p:cTn>
                              </p:par>
                              <p:par>
                                <p:cTn id="191" presetID="2" presetClass="exit" presetSubtype="4" fill="hold" nodeType="withEffect">
                                  <p:stCondLst>
                                    <p:cond delay="0"/>
                                  </p:stCondLst>
                                  <p:childTnLst>
                                    <p:anim calcmode="lin" valueType="num">
                                      <p:cBhvr additive="base">
                                        <p:cTn id="192" dur="500"/>
                                        <p:tgtEl>
                                          <p:spTgt spid="37"/>
                                        </p:tgtEl>
                                        <p:attrNameLst>
                                          <p:attrName>ppt_x</p:attrName>
                                        </p:attrNameLst>
                                      </p:cBhvr>
                                      <p:tavLst>
                                        <p:tav tm="0">
                                          <p:val>
                                            <p:strVal val="ppt_x"/>
                                          </p:val>
                                        </p:tav>
                                        <p:tav tm="100000">
                                          <p:val>
                                            <p:strVal val="ppt_x"/>
                                          </p:val>
                                        </p:tav>
                                      </p:tavLst>
                                    </p:anim>
                                    <p:anim calcmode="lin" valueType="num">
                                      <p:cBhvr additive="base">
                                        <p:cTn id="193" dur="500"/>
                                        <p:tgtEl>
                                          <p:spTgt spid="37"/>
                                        </p:tgtEl>
                                        <p:attrNameLst>
                                          <p:attrName>ppt_y</p:attrName>
                                        </p:attrNameLst>
                                      </p:cBhvr>
                                      <p:tavLst>
                                        <p:tav tm="0">
                                          <p:val>
                                            <p:strVal val="ppt_y"/>
                                          </p:val>
                                        </p:tav>
                                        <p:tav tm="100000">
                                          <p:val>
                                            <p:strVal val="1+ppt_h/2"/>
                                          </p:val>
                                        </p:tav>
                                      </p:tavLst>
                                    </p:anim>
                                    <p:set>
                                      <p:cBhvr>
                                        <p:cTn id="194" dur="1" fill="hold">
                                          <p:stCondLst>
                                            <p:cond delay="499"/>
                                          </p:stCondLst>
                                        </p:cTn>
                                        <p:tgtEl>
                                          <p:spTgt spid="37"/>
                                        </p:tgtEl>
                                        <p:attrNameLst>
                                          <p:attrName>style.visibility</p:attrName>
                                        </p:attrNameLst>
                                      </p:cBhvr>
                                      <p:to>
                                        <p:strVal val="hidden"/>
                                      </p:to>
                                    </p:set>
                                  </p:childTnLst>
                                </p:cTn>
                              </p:par>
                              <p:par>
                                <p:cTn id="195" presetID="2" presetClass="exit" presetSubtype="4" fill="hold" nodeType="withEffect">
                                  <p:stCondLst>
                                    <p:cond delay="0"/>
                                  </p:stCondLst>
                                  <p:childTnLst>
                                    <p:anim calcmode="lin" valueType="num">
                                      <p:cBhvr additive="base">
                                        <p:cTn id="196" dur="500"/>
                                        <p:tgtEl>
                                          <p:spTgt spid="38"/>
                                        </p:tgtEl>
                                        <p:attrNameLst>
                                          <p:attrName>ppt_x</p:attrName>
                                        </p:attrNameLst>
                                      </p:cBhvr>
                                      <p:tavLst>
                                        <p:tav tm="0">
                                          <p:val>
                                            <p:strVal val="ppt_x"/>
                                          </p:val>
                                        </p:tav>
                                        <p:tav tm="100000">
                                          <p:val>
                                            <p:strVal val="ppt_x"/>
                                          </p:val>
                                        </p:tav>
                                      </p:tavLst>
                                    </p:anim>
                                    <p:anim calcmode="lin" valueType="num">
                                      <p:cBhvr additive="base">
                                        <p:cTn id="197" dur="500"/>
                                        <p:tgtEl>
                                          <p:spTgt spid="38"/>
                                        </p:tgtEl>
                                        <p:attrNameLst>
                                          <p:attrName>ppt_y</p:attrName>
                                        </p:attrNameLst>
                                      </p:cBhvr>
                                      <p:tavLst>
                                        <p:tav tm="0">
                                          <p:val>
                                            <p:strVal val="ppt_y"/>
                                          </p:val>
                                        </p:tav>
                                        <p:tav tm="100000">
                                          <p:val>
                                            <p:strVal val="1+ppt_h/2"/>
                                          </p:val>
                                        </p:tav>
                                      </p:tavLst>
                                    </p:anim>
                                    <p:set>
                                      <p:cBhvr>
                                        <p:cTn id="198" dur="1" fill="hold">
                                          <p:stCondLst>
                                            <p:cond delay="499"/>
                                          </p:stCondLst>
                                        </p:cTn>
                                        <p:tgtEl>
                                          <p:spTgt spid="38"/>
                                        </p:tgtEl>
                                        <p:attrNameLst>
                                          <p:attrName>style.visibility</p:attrName>
                                        </p:attrNameLst>
                                      </p:cBhvr>
                                      <p:to>
                                        <p:strVal val="hidden"/>
                                      </p:to>
                                    </p:set>
                                  </p:childTnLst>
                                </p:cTn>
                              </p:par>
                              <p:par>
                                <p:cTn id="199" presetID="2" presetClass="exit" presetSubtype="4" fill="hold" nodeType="withEffect">
                                  <p:stCondLst>
                                    <p:cond delay="0"/>
                                  </p:stCondLst>
                                  <p:childTnLst>
                                    <p:anim calcmode="lin" valueType="num">
                                      <p:cBhvr additive="base">
                                        <p:cTn id="200" dur="500"/>
                                        <p:tgtEl>
                                          <p:spTgt spid="39"/>
                                        </p:tgtEl>
                                        <p:attrNameLst>
                                          <p:attrName>ppt_x</p:attrName>
                                        </p:attrNameLst>
                                      </p:cBhvr>
                                      <p:tavLst>
                                        <p:tav tm="0">
                                          <p:val>
                                            <p:strVal val="ppt_x"/>
                                          </p:val>
                                        </p:tav>
                                        <p:tav tm="100000">
                                          <p:val>
                                            <p:strVal val="ppt_x"/>
                                          </p:val>
                                        </p:tav>
                                      </p:tavLst>
                                    </p:anim>
                                    <p:anim calcmode="lin" valueType="num">
                                      <p:cBhvr additive="base">
                                        <p:cTn id="201" dur="500"/>
                                        <p:tgtEl>
                                          <p:spTgt spid="39"/>
                                        </p:tgtEl>
                                        <p:attrNameLst>
                                          <p:attrName>ppt_y</p:attrName>
                                        </p:attrNameLst>
                                      </p:cBhvr>
                                      <p:tavLst>
                                        <p:tav tm="0">
                                          <p:val>
                                            <p:strVal val="ppt_y"/>
                                          </p:val>
                                        </p:tav>
                                        <p:tav tm="100000">
                                          <p:val>
                                            <p:strVal val="1+ppt_h/2"/>
                                          </p:val>
                                        </p:tav>
                                      </p:tavLst>
                                    </p:anim>
                                    <p:set>
                                      <p:cBhvr>
                                        <p:cTn id="202" dur="1" fill="hold">
                                          <p:stCondLst>
                                            <p:cond delay="499"/>
                                          </p:stCondLst>
                                        </p:cTn>
                                        <p:tgtEl>
                                          <p:spTgt spid="39"/>
                                        </p:tgtEl>
                                        <p:attrNameLst>
                                          <p:attrName>style.visibility</p:attrName>
                                        </p:attrNameLst>
                                      </p:cBhvr>
                                      <p:to>
                                        <p:strVal val="hidden"/>
                                      </p:to>
                                    </p:set>
                                  </p:childTnLst>
                                </p:cTn>
                              </p:par>
                              <p:par>
                                <p:cTn id="203" presetID="2" presetClass="exit" presetSubtype="4" fill="hold" nodeType="withEffect">
                                  <p:stCondLst>
                                    <p:cond delay="0"/>
                                  </p:stCondLst>
                                  <p:childTnLst>
                                    <p:anim calcmode="lin" valueType="num">
                                      <p:cBhvr additive="base">
                                        <p:cTn id="204" dur="500"/>
                                        <p:tgtEl>
                                          <p:spTgt spid="40"/>
                                        </p:tgtEl>
                                        <p:attrNameLst>
                                          <p:attrName>ppt_x</p:attrName>
                                        </p:attrNameLst>
                                      </p:cBhvr>
                                      <p:tavLst>
                                        <p:tav tm="0">
                                          <p:val>
                                            <p:strVal val="ppt_x"/>
                                          </p:val>
                                        </p:tav>
                                        <p:tav tm="100000">
                                          <p:val>
                                            <p:strVal val="ppt_x"/>
                                          </p:val>
                                        </p:tav>
                                      </p:tavLst>
                                    </p:anim>
                                    <p:anim calcmode="lin" valueType="num">
                                      <p:cBhvr additive="base">
                                        <p:cTn id="205" dur="500"/>
                                        <p:tgtEl>
                                          <p:spTgt spid="40"/>
                                        </p:tgtEl>
                                        <p:attrNameLst>
                                          <p:attrName>ppt_y</p:attrName>
                                        </p:attrNameLst>
                                      </p:cBhvr>
                                      <p:tavLst>
                                        <p:tav tm="0">
                                          <p:val>
                                            <p:strVal val="ppt_y"/>
                                          </p:val>
                                        </p:tav>
                                        <p:tav tm="100000">
                                          <p:val>
                                            <p:strVal val="1+ppt_h/2"/>
                                          </p:val>
                                        </p:tav>
                                      </p:tavLst>
                                    </p:anim>
                                    <p:set>
                                      <p:cBhvr>
                                        <p:cTn id="206" dur="1" fill="hold">
                                          <p:stCondLst>
                                            <p:cond delay="499"/>
                                          </p:stCondLst>
                                        </p:cTn>
                                        <p:tgtEl>
                                          <p:spTgt spid="40"/>
                                        </p:tgtEl>
                                        <p:attrNameLst>
                                          <p:attrName>style.visibility</p:attrName>
                                        </p:attrNameLst>
                                      </p:cBhvr>
                                      <p:to>
                                        <p:strVal val="hidden"/>
                                      </p:to>
                                    </p:set>
                                  </p:childTnLst>
                                </p:cTn>
                              </p:par>
                              <p:par>
                                <p:cTn id="207" presetID="2" presetClass="exit" presetSubtype="4" fill="hold" nodeType="withEffect">
                                  <p:stCondLst>
                                    <p:cond delay="0"/>
                                  </p:stCondLst>
                                  <p:childTnLst>
                                    <p:anim calcmode="lin" valueType="num">
                                      <p:cBhvr additive="base">
                                        <p:cTn id="208" dur="500"/>
                                        <p:tgtEl>
                                          <p:spTgt spid="41"/>
                                        </p:tgtEl>
                                        <p:attrNameLst>
                                          <p:attrName>ppt_x</p:attrName>
                                        </p:attrNameLst>
                                      </p:cBhvr>
                                      <p:tavLst>
                                        <p:tav tm="0">
                                          <p:val>
                                            <p:strVal val="ppt_x"/>
                                          </p:val>
                                        </p:tav>
                                        <p:tav tm="100000">
                                          <p:val>
                                            <p:strVal val="ppt_x"/>
                                          </p:val>
                                        </p:tav>
                                      </p:tavLst>
                                    </p:anim>
                                    <p:anim calcmode="lin" valueType="num">
                                      <p:cBhvr additive="base">
                                        <p:cTn id="209" dur="500"/>
                                        <p:tgtEl>
                                          <p:spTgt spid="41"/>
                                        </p:tgtEl>
                                        <p:attrNameLst>
                                          <p:attrName>ppt_y</p:attrName>
                                        </p:attrNameLst>
                                      </p:cBhvr>
                                      <p:tavLst>
                                        <p:tav tm="0">
                                          <p:val>
                                            <p:strVal val="ppt_y"/>
                                          </p:val>
                                        </p:tav>
                                        <p:tav tm="100000">
                                          <p:val>
                                            <p:strVal val="1+ppt_h/2"/>
                                          </p:val>
                                        </p:tav>
                                      </p:tavLst>
                                    </p:anim>
                                    <p:set>
                                      <p:cBhvr>
                                        <p:cTn id="210" dur="1" fill="hold">
                                          <p:stCondLst>
                                            <p:cond delay="499"/>
                                          </p:stCondLst>
                                        </p:cTn>
                                        <p:tgtEl>
                                          <p:spTgt spid="41"/>
                                        </p:tgtEl>
                                        <p:attrNameLst>
                                          <p:attrName>style.visibility</p:attrName>
                                        </p:attrNameLst>
                                      </p:cBhvr>
                                      <p:to>
                                        <p:strVal val="hidden"/>
                                      </p:to>
                                    </p:set>
                                  </p:childTnLst>
                                </p:cTn>
                              </p:par>
                              <p:par>
                                <p:cTn id="211" presetID="2" presetClass="exit" presetSubtype="4" fill="hold" nodeType="withEffect">
                                  <p:stCondLst>
                                    <p:cond delay="0"/>
                                  </p:stCondLst>
                                  <p:childTnLst>
                                    <p:anim calcmode="lin" valueType="num">
                                      <p:cBhvr additive="base">
                                        <p:cTn id="212" dur="500"/>
                                        <p:tgtEl>
                                          <p:spTgt spid="42"/>
                                        </p:tgtEl>
                                        <p:attrNameLst>
                                          <p:attrName>ppt_x</p:attrName>
                                        </p:attrNameLst>
                                      </p:cBhvr>
                                      <p:tavLst>
                                        <p:tav tm="0">
                                          <p:val>
                                            <p:strVal val="ppt_x"/>
                                          </p:val>
                                        </p:tav>
                                        <p:tav tm="100000">
                                          <p:val>
                                            <p:strVal val="ppt_x"/>
                                          </p:val>
                                        </p:tav>
                                      </p:tavLst>
                                    </p:anim>
                                    <p:anim calcmode="lin" valueType="num">
                                      <p:cBhvr additive="base">
                                        <p:cTn id="213" dur="500"/>
                                        <p:tgtEl>
                                          <p:spTgt spid="42"/>
                                        </p:tgtEl>
                                        <p:attrNameLst>
                                          <p:attrName>ppt_y</p:attrName>
                                        </p:attrNameLst>
                                      </p:cBhvr>
                                      <p:tavLst>
                                        <p:tav tm="0">
                                          <p:val>
                                            <p:strVal val="ppt_y"/>
                                          </p:val>
                                        </p:tav>
                                        <p:tav tm="100000">
                                          <p:val>
                                            <p:strVal val="1+ppt_h/2"/>
                                          </p:val>
                                        </p:tav>
                                      </p:tavLst>
                                    </p:anim>
                                    <p:set>
                                      <p:cBhvr>
                                        <p:cTn id="214" dur="1" fill="hold">
                                          <p:stCondLst>
                                            <p:cond delay="499"/>
                                          </p:stCondLst>
                                        </p:cTn>
                                        <p:tgtEl>
                                          <p:spTgt spid="42"/>
                                        </p:tgtEl>
                                        <p:attrNameLst>
                                          <p:attrName>style.visibility</p:attrName>
                                        </p:attrNameLst>
                                      </p:cBhvr>
                                      <p:to>
                                        <p:strVal val="hidden"/>
                                      </p:to>
                                    </p:set>
                                  </p:childTnLst>
                                </p:cTn>
                              </p:par>
                              <p:par>
                                <p:cTn id="215" presetID="2" presetClass="exit" presetSubtype="4" fill="hold" nodeType="withEffect">
                                  <p:stCondLst>
                                    <p:cond delay="0"/>
                                  </p:stCondLst>
                                  <p:childTnLst>
                                    <p:anim calcmode="lin" valueType="num">
                                      <p:cBhvr additive="base">
                                        <p:cTn id="216" dur="500"/>
                                        <p:tgtEl>
                                          <p:spTgt spid="43"/>
                                        </p:tgtEl>
                                        <p:attrNameLst>
                                          <p:attrName>ppt_x</p:attrName>
                                        </p:attrNameLst>
                                      </p:cBhvr>
                                      <p:tavLst>
                                        <p:tav tm="0">
                                          <p:val>
                                            <p:strVal val="ppt_x"/>
                                          </p:val>
                                        </p:tav>
                                        <p:tav tm="100000">
                                          <p:val>
                                            <p:strVal val="ppt_x"/>
                                          </p:val>
                                        </p:tav>
                                      </p:tavLst>
                                    </p:anim>
                                    <p:anim calcmode="lin" valueType="num">
                                      <p:cBhvr additive="base">
                                        <p:cTn id="217" dur="500"/>
                                        <p:tgtEl>
                                          <p:spTgt spid="43"/>
                                        </p:tgtEl>
                                        <p:attrNameLst>
                                          <p:attrName>ppt_y</p:attrName>
                                        </p:attrNameLst>
                                      </p:cBhvr>
                                      <p:tavLst>
                                        <p:tav tm="0">
                                          <p:val>
                                            <p:strVal val="ppt_y"/>
                                          </p:val>
                                        </p:tav>
                                        <p:tav tm="100000">
                                          <p:val>
                                            <p:strVal val="1+ppt_h/2"/>
                                          </p:val>
                                        </p:tav>
                                      </p:tavLst>
                                    </p:anim>
                                    <p:set>
                                      <p:cBhvr>
                                        <p:cTn id="218" dur="1" fill="hold">
                                          <p:stCondLst>
                                            <p:cond delay="499"/>
                                          </p:stCondLst>
                                        </p:cTn>
                                        <p:tgtEl>
                                          <p:spTgt spid="43"/>
                                        </p:tgtEl>
                                        <p:attrNameLst>
                                          <p:attrName>style.visibility</p:attrName>
                                        </p:attrNameLst>
                                      </p:cBhvr>
                                      <p:to>
                                        <p:strVal val="hidden"/>
                                      </p:to>
                                    </p:set>
                                  </p:childTnLst>
                                </p:cTn>
                              </p:par>
                              <p:par>
                                <p:cTn id="219" presetID="2" presetClass="exit" presetSubtype="4" fill="hold" nodeType="withEffect">
                                  <p:stCondLst>
                                    <p:cond delay="0"/>
                                  </p:stCondLst>
                                  <p:childTnLst>
                                    <p:anim calcmode="lin" valueType="num">
                                      <p:cBhvr additive="base">
                                        <p:cTn id="220" dur="500"/>
                                        <p:tgtEl>
                                          <p:spTgt spid="44"/>
                                        </p:tgtEl>
                                        <p:attrNameLst>
                                          <p:attrName>ppt_x</p:attrName>
                                        </p:attrNameLst>
                                      </p:cBhvr>
                                      <p:tavLst>
                                        <p:tav tm="0">
                                          <p:val>
                                            <p:strVal val="ppt_x"/>
                                          </p:val>
                                        </p:tav>
                                        <p:tav tm="100000">
                                          <p:val>
                                            <p:strVal val="ppt_x"/>
                                          </p:val>
                                        </p:tav>
                                      </p:tavLst>
                                    </p:anim>
                                    <p:anim calcmode="lin" valueType="num">
                                      <p:cBhvr additive="base">
                                        <p:cTn id="221" dur="500"/>
                                        <p:tgtEl>
                                          <p:spTgt spid="44"/>
                                        </p:tgtEl>
                                        <p:attrNameLst>
                                          <p:attrName>ppt_y</p:attrName>
                                        </p:attrNameLst>
                                      </p:cBhvr>
                                      <p:tavLst>
                                        <p:tav tm="0">
                                          <p:val>
                                            <p:strVal val="ppt_y"/>
                                          </p:val>
                                        </p:tav>
                                        <p:tav tm="100000">
                                          <p:val>
                                            <p:strVal val="1+ppt_h/2"/>
                                          </p:val>
                                        </p:tav>
                                      </p:tavLst>
                                    </p:anim>
                                    <p:set>
                                      <p:cBhvr>
                                        <p:cTn id="222" dur="1" fill="hold">
                                          <p:stCondLst>
                                            <p:cond delay="499"/>
                                          </p:stCondLst>
                                        </p:cTn>
                                        <p:tgtEl>
                                          <p:spTgt spid="44"/>
                                        </p:tgtEl>
                                        <p:attrNameLst>
                                          <p:attrName>style.visibility</p:attrName>
                                        </p:attrNameLst>
                                      </p:cBhvr>
                                      <p:to>
                                        <p:strVal val="hidden"/>
                                      </p:to>
                                    </p:set>
                                  </p:childTnLst>
                                </p:cTn>
                              </p:par>
                              <p:par>
                                <p:cTn id="223" presetID="2" presetClass="exit" presetSubtype="4" fill="hold" nodeType="withEffect">
                                  <p:stCondLst>
                                    <p:cond delay="0"/>
                                  </p:stCondLst>
                                  <p:childTnLst>
                                    <p:anim calcmode="lin" valueType="num">
                                      <p:cBhvr additive="base">
                                        <p:cTn id="224" dur="500"/>
                                        <p:tgtEl>
                                          <p:spTgt spid="45"/>
                                        </p:tgtEl>
                                        <p:attrNameLst>
                                          <p:attrName>ppt_x</p:attrName>
                                        </p:attrNameLst>
                                      </p:cBhvr>
                                      <p:tavLst>
                                        <p:tav tm="0">
                                          <p:val>
                                            <p:strVal val="ppt_x"/>
                                          </p:val>
                                        </p:tav>
                                        <p:tav tm="100000">
                                          <p:val>
                                            <p:strVal val="ppt_x"/>
                                          </p:val>
                                        </p:tav>
                                      </p:tavLst>
                                    </p:anim>
                                    <p:anim calcmode="lin" valueType="num">
                                      <p:cBhvr additive="base">
                                        <p:cTn id="225" dur="500"/>
                                        <p:tgtEl>
                                          <p:spTgt spid="45"/>
                                        </p:tgtEl>
                                        <p:attrNameLst>
                                          <p:attrName>ppt_y</p:attrName>
                                        </p:attrNameLst>
                                      </p:cBhvr>
                                      <p:tavLst>
                                        <p:tav tm="0">
                                          <p:val>
                                            <p:strVal val="ppt_y"/>
                                          </p:val>
                                        </p:tav>
                                        <p:tav tm="100000">
                                          <p:val>
                                            <p:strVal val="1+ppt_h/2"/>
                                          </p:val>
                                        </p:tav>
                                      </p:tavLst>
                                    </p:anim>
                                    <p:set>
                                      <p:cBhvr>
                                        <p:cTn id="226" dur="1" fill="hold">
                                          <p:stCondLst>
                                            <p:cond delay="499"/>
                                          </p:stCondLst>
                                        </p:cTn>
                                        <p:tgtEl>
                                          <p:spTgt spid="45"/>
                                        </p:tgtEl>
                                        <p:attrNameLst>
                                          <p:attrName>style.visibility</p:attrName>
                                        </p:attrNameLst>
                                      </p:cBhvr>
                                      <p:to>
                                        <p:strVal val="hidden"/>
                                      </p:to>
                                    </p:set>
                                  </p:childTnLst>
                                </p:cTn>
                              </p:par>
                              <p:par>
                                <p:cTn id="227" presetID="2" presetClass="exit" presetSubtype="4" fill="hold" nodeType="withEffect">
                                  <p:stCondLst>
                                    <p:cond delay="0"/>
                                  </p:stCondLst>
                                  <p:childTnLst>
                                    <p:anim calcmode="lin" valueType="num">
                                      <p:cBhvr additive="base">
                                        <p:cTn id="228" dur="500"/>
                                        <p:tgtEl>
                                          <p:spTgt spid="46"/>
                                        </p:tgtEl>
                                        <p:attrNameLst>
                                          <p:attrName>ppt_x</p:attrName>
                                        </p:attrNameLst>
                                      </p:cBhvr>
                                      <p:tavLst>
                                        <p:tav tm="0">
                                          <p:val>
                                            <p:strVal val="ppt_x"/>
                                          </p:val>
                                        </p:tav>
                                        <p:tav tm="100000">
                                          <p:val>
                                            <p:strVal val="ppt_x"/>
                                          </p:val>
                                        </p:tav>
                                      </p:tavLst>
                                    </p:anim>
                                    <p:anim calcmode="lin" valueType="num">
                                      <p:cBhvr additive="base">
                                        <p:cTn id="229" dur="500"/>
                                        <p:tgtEl>
                                          <p:spTgt spid="46"/>
                                        </p:tgtEl>
                                        <p:attrNameLst>
                                          <p:attrName>ppt_y</p:attrName>
                                        </p:attrNameLst>
                                      </p:cBhvr>
                                      <p:tavLst>
                                        <p:tav tm="0">
                                          <p:val>
                                            <p:strVal val="ppt_y"/>
                                          </p:val>
                                        </p:tav>
                                        <p:tav tm="100000">
                                          <p:val>
                                            <p:strVal val="1+ppt_h/2"/>
                                          </p:val>
                                        </p:tav>
                                      </p:tavLst>
                                    </p:anim>
                                    <p:set>
                                      <p:cBhvr>
                                        <p:cTn id="230" dur="1" fill="hold">
                                          <p:stCondLst>
                                            <p:cond delay="499"/>
                                          </p:stCondLst>
                                        </p:cTn>
                                        <p:tgtEl>
                                          <p:spTgt spid="46"/>
                                        </p:tgtEl>
                                        <p:attrNameLst>
                                          <p:attrName>style.visibility</p:attrName>
                                        </p:attrNameLst>
                                      </p:cBhvr>
                                      <p:to>
                                        <p:strVal val="hidden"/>
                                      </p:to>
                                    </p:set>
                                  </p:childTnLst>
                                </p:cTn>
                              </p:par>
                              <p:par>
                                <p:cTn id="231" presetID="2" presetClass="exit" presetSubtype="4" fill="hold" nodeType="withEffect">
                                  <p:stCondLst>
                                    <p:cond delay="0"/>
                                  </p:stCondLst>
                                  <p:childTnLst>
                                    <p:anim calcmode="lin" valueType="num">
                                      <p:cBhvr additive="base">
                                        <p:cTn id="232" dur="500"/>
                                        <p:tgtEl>
                                          <p:spTgt spid="47"/>
                                        </p:tgtEl>
                                        <p:attrNameLst>
                                          <p:attrName>ppt_x</p:attrName>
                                        </p:attrNameLst>
                                      </p:cBhvr>
                                      <p:tavLst>
                                        <p:tav tm="0">
                                          <p:val>
                                            <p:strVal val="ppt_x"/>
                                          </p:val>
                                        </p:tav>
                                        <p:tav tm="100000">
                                          <p:val>
                                            <p:strVal val="ppt_x"/>
                                          </p:val>
                                        </p:tav>
                                      </p:tavLst>
                                    </p:anim>
                                    <p:anim calcmode="lin" valueType="num">
                                      <p:cBhvr additive="base">
                                        <p:cTn id="233" dur="500"/>
                                        <p:tgtEl>
                                          <p:spTgt spid="47"/>
                                        </p:tgtEl>
                                        <p:attrNameLst>
                                          <p:attrName>ppt_y</p:attrName>
                                        </p:attrNameLst>
                                      </p:cBhvr>
                                      <p:tavLst>
                                        <p:tav tm="0">
                                          <p:val>
                                            <p:strVal val="ppt_y"/>
                                          </p:val>
                                        </p:tav>
                                        <p:tav tm="100000">
                                          <p:val>
                                            <p:strVal val="1+ppt_h/2"/>
                                          </p:val>
                                        </p:tav>
                                      </p:tavLst>
                                    </p:anim>
                                    <p:set>
                                      <p:cBhvr>
                                        <p:cTn id="234" dur="1" fill="hold">
                                          <p:stCondLst>
                                            <p:cond delay="499"/>
                                          </p:stCondLst>
                                        </p:cTn>
                                        <p:tgtEl>
                                          <p:spTgt spid="47"/>
                                        </p:tgtEl>
                                        <p:attrNameLst>
                                          <p:attrName>style.visibility</p:attrName>
                                        </p:attrNameLst>
                                      </p:cBhvr>
                                      <p:to>
                                        <p:strVal val="hidden"/>
                                      </p:to>
                                    </p:set>
                                  </p:childTnLst>
                                </p:cTn>
                              </p:par>
                              <p:par>
                                <p:cTn id="235" presetID="2" presetClass="exit" presetSubtype="4" fill="hold" nodeType="withEffect">
                                  <p:stCondLst>
                                    <p:cond delay="0"/>
                                  </p:stCondLst>
                                  <p:childTnLst>
                                    <p:anim calcmode="lin" valueType="num">
                                      <p:cBhvr additive="base">
                                        <p:cTn id="236" dur="500"/>
                                        <p:tgtEl>
                                          <p:spTgt spid="48"/>
                                        </p:tgtEl>
                                        <p:attrNameLst>
                                          <p:attrName>ppt_x</p:attrName>
                                        </p:attrNameLst>
                                      </p:cBhvr>
                                      <p:tavLst>
                                        <p:tav tm="0">
                                          <p:val>
                                            <p:strVal val="ppt_x"/>
                                          </p:val>
                                        </p:tav>
                                        <p:tav tm="100000">
                                          <p:val>
                                            <p:strVal val="ppt_x"/>
                                          </p:val>
                                        </p:tav>
                                      </p:tavLst>
                                    </p:anim>
                                    <p:anim calcmode="lin" valueType="num">
                                      <p:cBhvr additive="base">
                                        <p:cTn id="237" dur="500"/>
                                        <p:tgtEl>
                                          <p:spTgt spid="48"/>
                                        </p:tgtEl>
                                        <p:attrNameLst>
                                          <p:attrName>ppt_y</p:attrName>
                                        </p:attrNameLst>
                                      </p:cBhvr>
                                      <p:tavLst>
                                        <p:tav tm="0">
                                          <p:val>
                                            <p:strVal val="ppt_y"/>
                                          </p:val>
                                        </p:tav>
                                        <p:tav tm="100000">
                                          <p:val>
                                            <p:strVal val="1+ppt_h/2"/>
                                          </p:val>
                                        </p:tav>
                                      </p:tavLst>
                                    </p:anim>
                                    <p:set>
                                      <p:cBhvr>
                                        <p:cTn id="238" dur="1" fill="hold">
                                          <p:stCondLst>
                                            <p:cond delay="499"/>
                                          </p:stCondLst>
                                        </p:cTn>
                                        <p:tgtEl>
                                          <p:spTgt spid="48"/>
                                        </p:tgtEl>
                                        <p:attrNameLst>
                                          <p:attrName>style.visibility</p:attrName>
                                        </p:attrNameLst>
                                      </p:cBhvr>
                                      <p:to>
                                        <p:strVal val="hidden"/>
                                      </p:to>
                                    </p:set>
                                  </p:childTnLst>
                                </p:cTn>
                              </p:par>
                              <p:par>
                                <p:cTn id="239" presetID="2" presetClass="exit" presetSubtype="4" fill="hold" nodeType="withEffect">
                                  <p:stCondLst>
                                    <p:cond delay="0"/>
                                  </p:stCondLst>
                                  <p:childTnLst>
                                    <p:anim calcmode="lin" valueType="num">
                                      <p:cBhvr additive="base">
                                        <p:cTn id="240" dur="500"/>
                                        <p:tgtEl>
                                          <p:spTgt spid="50"/>
                                        </p:tgtEl>
                                        <p:attrNameLst>
                                          <p:attrName>ppt_x</p:attrName>
                                        </p:attrNameLst>
                                      </p:cBhvr>
                                      <p:tavLst>
                                        <p:tav tm="0">
                                          <p:val>
                                            <p:strVal val="ppt_x"/>
                                          </p:val>
                                        </p:tav>
                                        <p:tav tm="100000">
                                          <p:val>
                                            <p:strVal val="ppt_x"/>
                                          </p:val>
                                        </p:tav>
                                      </p:tavLst>
                                    </p:anim>
                                    <p:anim calcmode="lin" valueType="num">
                                      <p:cBhvr additive="base">
                                        <p:cTn id="241" dur="500"/>
                                        <p:tgtEl>
                                          <p:spTgt spid="50"/>
                                        </p:tgtEl>
                                        <p:attrNameLst>
                                          <p:attrName>ppt_y</p:attrName>
                                        </p:attrNameLst>
                                      </p:cBhvr>
                                      <p:tavLst>
                                        <p:tav tm="0">
                                          <p:val>
                                            <p:strVal val="ppt_y"/>
                                          </p:val>
                                        </p:tav>
                                        <p:tav tm="100000">
                                          <p:val>
                                            <p:strVal val="1+ppt_h/2"/>
                                          </p:val>
                                        </p:tav>
                                      </p:tavLst>
                                    </p:anim>
                                    <p:set>
                                      <p:cBhvr>
                                        <p:cTn id="242" dur="1" fill="hold">
                                          <p:stCondLst>
                                            <p:cond delay="499"/>
                                          </p:stCondLst>
                                        </p:cTn>
                                        <p:tgtEl>
                                          <p:spTgt spid="50"/>
                                        </p:tgtEl>
                                        <p:attrNameLst>
                                          <p:attrName>style.visibility</p:attrName>
                                        </p:attrNameLst>
                                      </p:cBhvr>
                                      <p:to>
                                        <p:strVal val="hidden"/>
                                      </p:to>
                                    </p:set>
                                  </p:childTnLst>
                                </p:cTn>
                              </p:par>
                              <p:par>
                                <p:cTn id="243" presetID="2" presetClass="exit" presetSubtype="4" fill="hold" grpId="2" nodeType="withEffect">
                                  <p:stCondLst>
                                    <p:cond delay="0"/>
                                  </p:stCondLst>
                                  <p:childTnLst>
                                    <p:anim calcmode="lin" valueType="num">
                                      <p:cBhvr additive="base">
                                        <p:cTn id="244" dur="500"/>
                                        <p:tgtEl>
                                          <p:spTgt spid="74"/>
                                        </p:tgtEl>
                                        <p:attrNameLst>
                                          <p:attrName>ppt_x</p:attrName>
                                        </p:attrNameLst>
                                      </p:cBhvr>
                                      <p:tavLst>
                                        <p:tav tm="0">
                                          <p:val>
                                            <p:strVal val="ppt_x"/>
                                          </p:val>
                                        </p:tav>
                                        <p:tav tm="100000">
                                          <p:val>
                                            <p:strVal val="ppt_x"/>
                                          </p:val>
                                        </p:tav>
                                      </p:tavLst>
                                    </p:anim>
                                    <p:anim calcmode="lin" valueType="num">
                                      <p:cBhvr additive="base">
                                        <p:cTn id="245" dur="500"/>
                                        <p:tgtEl>
                                          <p:spTgt spid="74"/>
                                        </p:tgtEl>
                                        <p:attrNameLst>
                                          <p:attrName>ppt_y</p:attrName>
                                        </p:attrNameLst>
                                      </p:cBhvr>
                                      <p:tavLst>
                                        <p:tav tm="0">
                                          <p:val>
                                            <p:strVal val="ppt_y"/>
                                          </p:val>
                                        </p:tav>
                                        <p:tav tm="100000">
                                          <p:val>
                                            <p:strVal val="1+ppt_h/2"/>
                                          </p:val>
                                        </p:tav>
                                      </p:tavLst>
                                    </p:anim>
                                    <p:set>
                                      <p:cBhvr>
                                        <p:cTn id="246" dur="1" fill="hold">
                                          <p:stCondLst>
                                            <p:cond delay="499"/>
                                          </p:stCondLst>
                                        </p:cTn>
                                        <p:tgtEl>
                                          <p:spTgt spid="74"/>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nodeType="clickEffect">
                                  <p:stCondLst>
                                    <p:cond delay="0"/>
                                  </p:stCondLst>
                                  <p:childTnLst>
                                    <p:set>
                                      <p:cBhvr>
                                        <p:cTn id="250" dur="1" fill="hold">
                                          <p:stCondLst>
                                            <p:cond delay="0"/>
                                          </p:stCondLst>
                                        </p:cTn>
                                        <p:tgtEl>
                                          <p:spTgt spid="52"/>
                                        </p:tgtEl>
                                        <p:attrNameLst>
                                          <p:attrName>style.visibility</p:attrName>
                                        </p:attrNameLst>
                                      </p:cBhvr>
                                      <p:to>
                                        <p:strVal val="visible"/>
                                      </p:to>
                                    </p:set>
                                    <p:anim calcmode="lin" valueType="num">
                                      <p:cBhvr additive="base">
                                        <p:cTn id="251" dur="500" fill="hold"/>
                                        <p:tgtEl>
                                          <p:spTgt spid="52"/>
                                        </p:tgtEl>
                                        <p:attrNameLst>
                                          <p:attrName>ppt_x</p:attrName>
                                        </p:attrNameLst>
                                      </p:cBhvr>
                                      <p:tavLst>
                                        <p:tav tm="0">
                                          <p:val>
                                            <p:strVal val="#ppt_x"/>
                                          </p:val>
                                        </p:tav>
                                        <p:tav tm="100000">
                                          <p:val>
                                            <p:strVal val="#ppt_x"/>
                                          </p:val>
                                        </p:tav>
                                      </p:tavLst>
                                    </p:anim>
                                    <p:anim calcmode="lin" valueType="num">
                                      <p:cBhvr additive="base">
                                        <p:cTn id="252" dur="500" fill="hold"/>
                                        <p:tgtEl>
                                          <p:spTgt spid="52"/>
                                        </p:tgtEl>
                                        <p:attrNameLst>
                                          <p:attrName>ppt_y</p:attrName>
                                        </p:attrNameLst>
                                      </p:cBhvr>
                                      <p:tavLst>
                                        <p:tav tm="0">
                                          <p:val>
                                            <p:strVal val="1+#ppt_h/2"/>
                                          </p:val>
                                        </p:tav>
                                        <p:tav tm="100000">
                                          <p:val>
                                            <p:strVal val="#ppt_y"/>
                                          </p:val>
                                        </p:tav>
                                      </p:tavLst>
                                    </p:anim>
                                  </p:childTnLst>
                                </p:cTn>
                              </p:par>
                              <p:par>
                                <p:cTn id="253" presetID="2" presetClass="entr" presetSubtype="4" fill="hold" nodeType="withEffect">
                                  <p:stCondLst>
                                    <p:cond delay="0"/>
                                  </p:stCondLst>
                                  <p:childTnLst>
                                    <p:set>
                                      <p:cBhvr>
                                        <p:cTn id="254" dur="1" fill="hold">
                                          <p:stCondLst>
                                            <p:cond delay="0"/>
                                          </p:stCondLst>
                                        </p:cTn>
                                        <p:tgtEl>
                                          <p:spTgt spid="53"/>
                                        </p:tgtEl>
                                        <p:attrNameLst>
                                          <p:attrName>style.visibility</p:attrName>
                                        </p:attrNameLst>
                                      </p:cBhvr>
                                      <p:to>
                                        <p:strVal val="visible"/>
                                      </p:to>
                                    </p:set>
                                    <p:anim calcmode="lin" valueType="num">
                                      <p:cBhvr additive="base">
                                        <p:cTn id="255" dur="500" fill="hold"/>
                                        <p:tgtEl>
                                          <p:spTgt spid="53"/>
                                        </p:tgtEl>
                                        <p:attrNameLst>
                                          <p:attrName>ppt_x</p:attrName>
                                        </p:attrNameLst>
                                      </p:cBhvr>
                                      <p:tavLst>
                                        <p:tav tm="0">
                                          <p:val>
                                            <p:strVal val="#ppt_x"/>
                                          </p:val>
                                        </p:tav>
                                        <p:tav tm="100000">
                                          <p:val>
                                            <p:strVal val="#ppt_x"/>
                                          </p:val>
                                        </p:tav>
                                      </p:tavLst>
                                    </p:anim>
                                    <p:anim calcmode="lin" valueType="num">
                                      <p:cBhvr additive="base">
                                        <p:cTn id="256" dur="500" fill="hold"/>
                                        <p:tgtEl>
                                          <p:spTgt spid="53"/>
                                        </p:tgtEl>
                                        <p:attrNameLst>
                                          <p:attrName>ppt_y</p:attrName>
                                        </p:attrNameLst>
                                      </p:cBhvr>
                                      <p:tavLst>
                                        <p:tav tm="0">
                                          <p:val>
                                            <p:strVal val="1+#ppt_h/2"/>
                                          </p:val>
                                        </p:tav>
                                        <p:tav tm="100000">
                                          <p:val>
                                            <p:strVal val="#ppt_y"/>
                                          </p:val>
                                        </p:tav>
                                      </p:tavLst>
                                    </p:anim>
                                  </p:childTnLst>
                                </p:cTn>
                              </p:par>
                              <p:par>
                                <p:cTn id="257" presetID="2" presetClass="entr" presetSubtype="4" fill="hold" nodeType="withEffect">
                                  <p:stCondLst>
                                    <p:cond delay="0"/>
                                  </p:stCondLst>
                                  <p:childTnLst>
                                    <p:set>
                                      <p:cBhvr>
                                        <p:cTn id="258" dur="1" fill="hold">
                                          <p:stCondLst>
                                            <p:cond delay="0"/>
                                          </p:stCondLst>
                                        </p:cTn>
                                        <p:tgtEl>
                                          <p:spTgt spid="54"/>
                                        </p:tgtEl>
                                        <p:attrNameLst>
                                          <p:attrName>style.visibility</p:attrName>
                                        </p:attrNameLst>
                                      </p:cBhvr>
                                      <p:to>
                                        <p:strVal val="visible"/>
                                      </p:to>
                                    </p:set>
                                    <p:anim calcmode="lin" valueType="num">
                                      <p:cBhvr additive="base">
                                        <p:cTn id="259" dur="500" fill="hold"/>
                                        <p:tgtEl>
                                          <p:spTgt spid="54"/>
                                        </p:tgtEl>
                                        <p:attrNameLst>
                                          <p:attrName>ppt_x</p:attrName>
                                        </p:attrNameLst>
                                      </p:cBhvr>
                                      <p:tavLst>
                                        <p:tav tm="0">
                                          <p:val>
                                            <p:strVal val="#ppt_x"/>
                                          </p:val>
                                        </p:tav>
                                        <p:tav tm="100000">
                                          <p:val>
                                            <p:strVal val="#ppt_x"/>
                                          </p:val>
                                        </p:tav>
                                      </p:tavLst>
                                    </p:anim>
                                    <p:anim calcmode="lin" valueType="num">
                                      <p:cBhvr additive="base">
                                        <p:cTn id="260" dur="500" fill="hold"/>
                                        <p:tgtEl>
                                          <p:spTgt spid="54"/>
                                        </p:tgtEl>
                                        <p:attrNameLst>
                                          <p:attrName>ppt_y</p:attrName>
                                        </p:attrNameLst>
                                      </p:cBhvr>
                                      <p:tavLst>
                                        <p:tav tm="0">
                                          <p:val>
                                            <p:strVal val="1+#ppt_h/2"/>
                                          </p:val>
                                        </p:tav>
                                        <p:tav tm="100000">
                                          <p:val>
                                            <p:strVal val="#ppt_y"/>
                                          </p:val>
                                        </p:tav>
                                      </p:tavLst>
                                    </p:anim>
                                  </p:childTnLst>
                                </p:cTn>
                              </p:par>
                              <p:par>
                                <p:cTn id="261" presetID="2" presetClass="entr" presetSubtype="4" fill="hold" nodeType="withEffect">
                                  <p:stCondLst>
                                    <p:cond delay="0"/>
                                  </p:stCondLst>
                                  <p:childTnLst>
                                    <p:set>
                                      <p:cBhvr>
                                        <p:cTn id="262" dur="1" fill="hold">
                                          <p:stCondLst>
                                            <p:cond delay="0"/>
                                          </p:stCondLst>
                                        </p:cTn>
                                        <p:tgtEl>
                                          <p:spTgt spid="55"/>
                                        </p:tgtEl>
                                        <p:attrNameLst>
                                          <p:attrName>style.visibility</p:attrName>
                                        </p:attrNameLst>
                                      </p:cBhvr>
                                      <p:to>
                                        <p:strVal val="visible"/>
                                      </p:to>
                                    </p:set>
                                    <p:anim calcmode="lin" valueType="num">
                                      <p:cBhvr additive="base">
                                        <p:cTn id="263" dur="500" fill="hold"/>
                                        <p:tgtEl>
                                          <p:spTgt spid="55"/>
                                        </p:tgtEl>
                                        <p:attrNameLst>
                                          <p:attrName>ppt_x</p:attrName>
                                        </p:attrNameLst>
                                      </p:cBhvr>
                                      <p:tavLst>
                                        <p:tav tm="0">
                                          <p:val>
                                            <p:strVal val="#ppt_x"/>
                                          </p:val>
                                        </p:tav>
                                        <p:tav tm="100000">
                                          <p:val>
                                            <p:strVal val="#ppt_x"/>
                                          </p:val>
                                        </p:tav>
                                      </p:tavLst>
                                    </p:anim>
                                    <p:anim calcmode="lin" valueType="num">
                                      <p:cBhvr additive="base">
                                        <p:cTn id="264" dur="500" fill="hold"/>
                                        <p:tgtEl>
                                          <p:spTgt spid="55"/>
                                        </p:tgtEl>
                                        <p:attrNameLst>
                                          <p:attrName>ppt_y</p:attrName>
                                        </p:attrNameLst>
                                      </p:cBhvr>
                                      <p:tavLst>
                                        <p:tav tm="0">
                                          <p:val>
                                            <p:strVal val="1+#ppt_h/2"/>
                                          </p:val>
                                        </p:tav>
                                        <p:tav tm="100000">
                                          <p:val>
                                            <p:strVal val="#ppt_y"/>
                                          </p:val>
                                        </p:tav>
                                      </p:tavLst>
                                    </p:anim>
                                  </p:childTnLst>
                                </p:cTn>
                              </p:par>
                              <p:par>
                                <p:cTn id="265" presetID="2" presetClass="entr" presetSubtype="4" fill="hold" nodeType="withEffect">
                                  <p:stCondLst>
                                    <p:cond delay="0"/>
                                  </p:stCondLst>
                                  <p:childTnLst>
                                    <p:set>
                                      <p:cBhvr>
                                        <p:cTn id="266" dur="1" fill="hold">
                                          <p:stCondLst>
                                            <p:cond delay="0"/>
                                          </p:stCondLst>
                                        </p:cTn>
                                        <p:tgtEl>
                                          <p:spTgt spid="56"/>
                                        </p:tgtEl>
                                        <p:attrNameLst>
                                          <p:attrName>style.visibility</p:attrName>
                                        </p:attrNameLst>
                                      </p:cBhvr>
                                      <p:to>
                                        <p:strVal val="visible"/>
                                      </p:to>
                                    </p:set>
                                    <p:anim calcmode="lin" valueType="num">
                                      <p:cBhvr additive="base">
                                        <p:cTn id="267" dur="500" fill="hold"/>
                                        <p:tgtEl>
                                          <p:spTgt spid="56"/>
                                        </p:tgtEl>
                                        <p:attrNameLst>
                                          <p:attrName>ppt_x</p:attrName>
                                        </p:attrNameLst>
                                      </p:cBhvr>
                                      <p:tavLst>
                                        <p:tav tm="0">
                                          <p:val>
                                            <p:strVal val="#ppt_x"/>
                                          </p:val>
                                        </p:tav>
                                        <p:tav tm="100000">
                                          <p:val>
                                            <p:strVal val="#ppt_x"/>
                                          </p:val>
                                        </p:tav>
                                      </p:tavLst>
                                    </p:anim>
                                    <p:anim calcmode="lin" valueType="num">
                                      <p:cBhvr additive="base">
                                        <p:cTn id="268" dur="500" fill="hold"/>
                                        <p:tgtEl>
                                          <p:spTgt spid="56"/>
                                        </p:tgtEl>
                                        <p:attrNameLst>
                                          <p:attrName>ppt_y</p:attrName>
                                        </p:attrNameLst>
                                      </p:cBhvr>
                                      <p:tavLst>
                                        <p:tav tm="0">
                                          <p:val>
                                            <p:strVal val="1+#ppt_h/2"/>
                                          </p:val>
                                        </p:tav>
                                        <p:tav tm="100000">
                                          <p:val>
                                            <p:strVal val="#ppt_y"/>
                                          </p:val>
                                        </p:tav>
                                      </p:tavLst>
                                    </p:anim>
                                  </p:childTnLst>
                                </p:cTn>
                              </p:par>
                              <p:par>
                                <p:cTn id="269" presetID="2" presetClass="entr" presetSubtype="4" fill="hold" nodeType="withEffect">
                                  <p:stCondLst>
                                    <p:cond delay="0"/>
                                  </p:stCondLst>
                                  <p:childTnLst>
                                    <p:set>
                                      <p:cBhvr>
                                        <p:cTn id="270" dur="1" fill="hold">
                                          <p:stCondLst>
                                            <p:cond delay="0"/>
                                          </p:stCondLst>
                                        </p:cTn>
                                        <p:tgtEl>
                                          <p:spTgt spid="57"/>
                                        </p:tgtEl>
                                        <p:attrNameLst>
                                          <p:attrName>style.visibility</p:attrName>
                                        </p:attrNameLst>
                                      </p:cBhvr>
                                      <p:to>
                                        <p:strVal val="visible"/>
                                      </p:to>
                                    </p:set>
                                    <p:anim calcmode="lin" valueType="num">
                                      <p:cBhvr additive="base">
                                        <p:cTn id="271" dur="500" fill="hold"/>
                                        <p:tgtEl>
                                          <p:spTgt spid="57"/>
                                        </p:tgtEl>
                                        <p:attrNameLst>
                                          <p:attrName>ppt_x</p:attrName>
                                        </p:attrNameLst>
                                      </p:cBhvr>
                                      <p:tavLst>
                                        <p:tav tm="0">
                                          <p:val>
                                            <p:strVal val="#ppt_x"/>
                                          </p:val>
                                        </p:tav>
                                        <p:tav tm="100000">
                                          <p:val>
                                            <p:strVal val="#ppt_x"/>
                                          </p:val>
                                        </p:tav>
                                      </p:tavLst>
                                    </p:anim>
                                    <p:anim calcmode="lin" valueType="num">
                                      <p:cBhvr additive="base">
                                        <p:cTn id="272" dur="500" fill="hold"/>
                                        <p:tgtEl>
                                          <p:spTgt spid="57"/>
                                        </p:tgtEl>
                                        <p:attrNameLst>
                                          <p:attrName>ppt_y</p:attrName>
                                        </p:attrNameLst>
                                      </p:cBhvr>
                                      <p:tavLst>
                                        <p:tav tm="0">
                                          <p:val>
                                            <p:strVal val="1+#ppt_h/2"/>
                                          </p:val>
                                        </p:tav>
                                        <p:tav tm="100000">
                                          <p:val>
                                            <p:strVal val="#ppt_y"/>
                                          </p:val>
                                        </p:tav>
                                      </p:tavLst>
                                    </p:anim>
                                  </p:childTnLst>
                                </p:cTn>
                              </p:par>
                              <p:par>
                                <p:cTn id="273" presetID="2" presetClass="entr" presetSubtype="4" fill="hold" nodeType="withEffect">
                                  <p:stCondLst>
                                    <p:cond delay="0"/>
                                  </p:stCondLst>
                                  <p:childTnLst>
                                    <p:set>
                                      <p:cBhvr>
                                        <p:cTn id="274" dur="1" fill="hold">
                                          <p:stCondLst>
                                            <p:cond delay="0"/>
                                          </p:stCondLst>
                                        </p:cTn>
                                        <p:tgtEl>
                                          <p:spTgt spid="58"/>
                                        </p:tgtEl>
                                        <p:attrNameLst>
                                          <p:attrName>style.visibility</p:attrName>
                                        </p:attrNameLst>
                                      </p:cBhvr>
                                      <p:to>
                                        <p:strVal val="visible"/>
                                      </p:to>
                                    </p:set>
                                    <p:anim calcmode="lin" valueType="num">
                                      <p:cBhvr additive="base">
                                        <p:cTn id="275" dur="500" fill="hold"/>
                                        <p:tgtEl>
                                          <p:spTgt spid="58"/>
                                        </p:tgtEl>
                                        <p:attrNameLst>
                                          <p:attrName>ppt_x</p:attrName>
                                        </p:attrNameLst>
                                      </p:cBhvr>
                                      <p:tavLst>
                                        <p:tav tm="0">
                                          <p:val>
                                            <p:strVal val="#ppt_x"/>
                                          </p:val>
                                        </p:tav>
                                        <p:tav tm="100000">
                                          <p:val>
                                            <p:strVal val="#ppt_x"/>
                                          </p:val>
                                        </p:tav>
                                      </p:tavLst>
                                    </p:anim>
                                    <p:anim calcmode="lin" valueType="num">
                                      <p:cBhvr additive="base">
                                        <p:cTn id="276" dur="500" fill="hold"/>
                                        <p:tgtEl>
                                          <p:spTgt spid="58"/>
                                        </p:tgtEl>
                                        <p:attrNameLst>
                                          <p:attrName>ppt_y</p:attrName>
                                        </p:attrNameLst>
                                      </p:cBhvr>
                                      <p:tavLst>
                                        <p:tav tm="0">
                                          <p:val>
                                            <p:strVal val="1+#ppt_h/2"/>
                                          </p:val>
                                        </p:tav>
                                        <p:tav tm="100000">
                                          <p:val>
                                            <p:strVal val="#ppt_y"/>
                                          </p:val>
                                        </p:tav>
                                      </p:tavLst>
                                    </p:anim>
                                  </p:childTnLst>
                                </p:cTn>
                              </p:par>
                              <p:par>
                                <p:cTn id="277" presetID="2" presetClass="entr" presetSubtype="4" fill="hold" nodeType="withEffect">
                                  <p:stCondLst>
                                    <p:cond delay="0"/>
                                  </p:stCondLst>
                                  <p:childTnLst>
                                    <p:set>
                                      <p:cBhvr>
                                        <p:cTn id="278" dur="1" fill="hold">
                                          <p:stCondLst>
                                            <p:cond delay="0"/>
                                          </p:stCondLst>
                                        </p:cTn>
                                        <p:tgtEl>
                                          <p:spTgt spid="67"/>
                                        </p:tgtEl>
                                        <p:attrNameLst>
                                          <p:attrName>style.visibility</p:attrName>
                                        </p:attrNameLst>
                                      </p:cBhvr>
                                      <p:to>
                                        <p:strVal val="visible"/>
                                      </p:to>
                                    </p:set>
                                    <p:anim calcmode="lin" valueType="num">
                                      <p:cBhvr additive="base">
                                        <p:cTn id="279" dur="500" fill="hold"/>
                                        <p:tgtEl>
                                          <p:spTgt spid="67"/>
                                        </p:tgtEl>
                                        <p:attrNameLst>
                                          <p:attrName>ppt_x</p:attrName>
                                        </p:attrNameLst>
                                      </p:cBhvr>
                                      <p:tavLst>
                                        <p:tav tm="0">
                                          <p:val>
                                            <p:strVal val="#ppt_x"/>
                                          </p:val>
                                        </p:tav>
                                        <p:tav tm="100000">
                                          <p:val>
                                            <p:strVal val="#ppt_x"/>
                                          </p:val>
                                        </p:tav>
                                      </p:tavLst>
                                    </p:anim>
                                    <p:anim calcmode="lin" valueType="num">
                                      <p:cBhvr additive="base">
                                        <p:cTn id="280" dur="500" fill="hold"/>
                                        <p:tgtEl>
                                          <p:spTgt spid="67"/>
                                        </p:tgtEl>
                                        <p:attrNameLst>
                                          <p:attrName>ppt_y</p:attrName>
                                        </p:attrNameLst>
                                      </p:cBhvr>
                                      <p:tavLst>
                                        <p:tav tm="0">
                                          <p:val>
                                            <p:strVal val="1+#ppt_h/2"/>
                                          </p:val>
                                        </p:tav>
                                        <p:tav tm="100000">
                                          <p:val>
                                            <p:strVal val="#ppt_y"/>
                                          </p:val>
                                        </p:tav>
                                      </p:tavLst>
                                    </p:anim>
                                  </p:childTnLst>
                                </p:cTn>
                              </p:par>
                              <p:par>
                                <p:cTn id="281" presetID="2" presetClass="entr" presetSubtype="4" fill="hold" nodeType="withEffect">
                                  <p:stCondLst>
                                    <p:cond delay="0"/>
                                  </p:stCondLst>
                                  <p:childTnLst>
                                    <p:set>
                                      <p:cBhvr>
                                        <p:cTn id="282" dur="1" fill="hold">
                                          <p:stCondLst>
                                            <p:cond delay="0"/>
                                          </p:stCondLst>
                                        </p:cTn>
                                        <p:tgtEl>
                                          <p:spTgt spid="68"/>
                                        </p:tgtEl>
                                        <p:attrNameLst>
                                          <p:attrName>style.visibility</p:attrName>
                                        </p:attrNameLst>
                                      </p:cBhvr>
                                      <p:to>
                                        <p:strVal val="visible"/>
                                      </p:to>
                                    </p:set>
                                    <p:anim calcmode="lin" valueType="num">
                                      <p:cBhvr additive="base">
                                        <p:cTn id="283" dur="500" fill="hold"/>
                                        <p:tgtEl>
                                          <p:spTgt spid="68"/>
                                        </p:tgtEl>
                                        <p:attrNameLst>
                                          <p:attrName>ppt_x</p:attrName>
                                        </p:attrNameLst>
                                      </p:cBhvr>
                                      <p:tavLst>
                                        <p:tav tm="0">
                                          <p:val>
                                            <p:strVal val="#ppt_x"/>
                                          </p:val>
                                        </p:tav>
                                        <p:tav tm="100000">
                                          <p:val>
                                            <p:strVal val="#ppt_x"/>
                                          </p:val>
                                        </p:tav>
                                      </p:tavLst>
                                    </p:anim>
                                    <p:anim calcmode="lin" valueType="num">
                                      <p:cBhvr additive="base">
                                        <p:cTn id="284" dur="500" fill="hold"/>
                                        <p:tgtEl>
                                          <p:spTgt spid="68"/>
                                        </p:tgtEl>
                                        <p:attrNameLst>
                                          <p:attrName>ppt_y</p:attrName>
                                        </p:attrNameLst>
                                      </p:cBhvr>
                                      <p:tavLst>
                                        <p:tav tm="0">
                                          <p:val>
                                            <p:strVal val="1+#ppt_h/2"/>
                                          </p:val>
                                        </p:tav>
                                        <p:tav tm="100000">
                                          <p:val>
                                            <p:strVal val="#ppt_y"/>
                                          </p:val>
                                        </p:tav>
                                      </p:tavLst>
                                    </p:anim>
                                  </p:childTnLst>
                                </p:cTn>
                              </p:par>
                              <p:par>
                                <p:cTn id="285" presetID="2" presetClass="entr" presetSubtype="4" fill="hold" nodeType="withEffect">
                                  <p:stCondLst>
                                    <p:cond delay="0"/>
                                  </p:stCondLst>
                                  <p:childTnLst>
                                    <p:set>
                                      <p:cBhvr>
                                        <p:cTn id="286" dur="1" fill="hold">
                                          <p:stCondLst>
                                            <p:cond delay="0"/>
                                          </p:stCondLst>
                                        </p:cTn>
                                        <p:tgtEl>
                                          <p:spTgt spid="69"/>
                                        </p:tgtEl>
                                        <p:attrNameLst>
                                          <p:attrName>style.visibility</p:attrName>
                                        </p:attrNameLst>
                                      </p:cBhvr>
                                      <p:to>
                                        <p:strVal val="visible"/>
                                      </p:to>
                                    </p:set>
                                    <p:anim calcmode="lin" valueType="num">
                                      <p:cBhvr additive="base">
                                        <p:cTn id="287" dur="500" fill="hold"/>
                                        <p:tgtEl>
                                          <p:spTgt spid="69"/>
                                        </p:tgtEl>
                                        <p:attrNameLst>
                                          <p:attrName>ppt_x</p:attrName>
                                        </p:attrNameLst>
                                      </p:cBhvr>
                                      <p:tavLst>
                                        <p:tav tm="0">
                                          <p:val>
                                            <p:strVal val="#ppt_x"/>
                                          </p:val>
                                        </p:tav>
                                        <p:tav tm="100000">
                                          <p:val>
                                            <p:strVal val="#ppt_x"/>
                                          </p:val>
                                        </p:tav>
                                      </p:tavLst>
                                    </p:anim>
                                    <p:anim calcmode="lin" valueType="num">
                                      <p:cBhvr additive="base">
                                        <p:cTn id="288" dur="500" fill="hold"/>
                                        <p:tgtEl>
                                          <p:spTgt spid="69"/>
                                        </p:tgtEl>
                                        <p:attrNameLst>
                                          <p:attrName>ppt_y</p:attrName>
                                        </p:attrNameLst>
                                      </p:cBhvr>
                                      <p:tavLst>
                                        <p:tav tm="0">
                                          <p:val>
                                            <p:strVal val="1+#ppt_h/2"/>
                                          </p:val>
                                        </p:tav>
                                        <p:tav tm="100000">
                                          <p:val>
                                            <p:strVal val="#ppt_y"/>
                                          </p:val>
                                        </p:tav>
                                      </p:tavLst>
                                    </p:anim>
                                  </p:childTnLst>
                                </p:cTn>
                              </p:par>
                              <p:par>
                                <p:cTn id="289" presetID="2" presetClass="entr" presetSubtype="4" fill="hold" nodeType="withEffect">
                                  <p:stCondLst>
                                    <p:cond delay="0"/>
                                  </p:stCondLst>
                                  <p:childTnLst>
                                    <p:set>
                                      <p:cBhvr>
                                        <p:cTn id="290" dur="1" fill="hold">
                                          <p:stCondLst>
                                            <p:cond delay="0"/>
                                          </p:stCondLst>
                                        </p:cTn>
                                        <p:tgtEl>
                                          <p:spTgt spid="71"/>
                                        </p:tgtEl>
                                        <p:attrNameLst>
                                          <p:attrName>style.visibility</p:attrName>
                                        </p:attrNameLst>
                                      </p:cBhvr>
                                      <p:to>
                                        <p:strVal val="visible"/>
                                      </p:to>
                                    </p:set>
                                    <p:anim calcmode="lin" valueType="num">
                                      <p:cBhvr additive="base">
                                        <p:cTn id="291" dur="500" fill="hold"/>
                                        <p:tgtEl>
                                          <p:spTgt spid="71"/>
                                        </p:tgtEl>
                                        <p:attrNameLst>
                                          <p:attrName>ppt_x</p:attrName>
                                        </p:attrNameLst>
                                      </p:cBhvr>
                                      <p:tavLst>
                                        <p:tav tm="0">
                                          <p:val>
                                            <p:strVal val="#ppt_x"/>
                                          </p:val>
                                        </p:tav>
                                        <p:tav tm="100000">
                                          <p:val>
                                            <p:strVal val="#ppt_x"/>
                                          </p:val>
                                        </p:tav>
                                      </p:tavLst>
                                    </p:anim>
                                    <p:anim calcmode="lin" valueType="num">
                                      <p:cBhvr additive="base">
                                        <p:cTn id="292" dur="500" fill="hold"/>
                                        <p:tgtEl>
                                          <p:spTgt spid="71"/>
                                        </p:tgtEl>
                                        <p:attrNameLst>
                                          <p:attrName>ppt_y</p:attrName>
                                        </p:attrNameLst>
                                      </p:cBhvr>
                                      <p:tavLst>
                                        <p:tav tm="0">
                                          <p:val>
                                            <p:strVal val="1+#ppt_h/2"/>
                                          </p:val>
                                        </p:tav>
                                        <p:tav tm="100000">
                                          <p:val>
                                            <p:strVal val="#ppt_y"/>
                                          </p:val>
                                        </p:tav>
                                      </p:tavLst>
                                    </p:anim>
                                  </p:childTnLst>
                                </p:cTn>
                              </p:par>
                              <p:par>
                                <p:cTn id="293" presetID="2" presetClass="entr" presetSubtype="4" fill="hold" nodeType="withEffect">
                                  <p:stCondLst>
                                    <p:cond delay="0"/>
                                  </p:stCondLst>
                                  <p:childTnLst>
                                    <p:set>
                                      <p:cBhvr>
                                        <p:cTn id="294" dur="1" fill="hold">
                                          <p:stCondLst>
                                            <p:cond delay="0"/>
                                          </p:stCondLst>
                                        </p:cTn>
                                        <p:tgtEl>
                                          <p:spTgt spid="76"/>
                                        </p:tgtEl>
                                        <p:attrNameLst>
                                          <p:attrName>style.visibility</p:attrName>
                                        </p:attrNameLst>
                                      </p:cBhvr>
                                      <p:to>
                                        <p:strVal val="visible"/>
                                      </p:to>
                                    </p:set>
                                    <p:anim calcmode="lin" valueType="num">
                                      <p:cBhvr additive="base">
                                        <p:cTn id="295" dur="500" fill="hold"/>
                                        <p:tgtEl>
                                          <p:spTgt spid="76"/>
                                        </p:tgtEl>
                                        <p:attrNameLst>
                                          <p:attrName>ppt_x</p:attrName>
                                        </p:attrNameLst>
                                      </p:cBhvr>
                                      <p:tavLst>
                                        <p:tav tm="0">
                                          <p:val>
                                            <p:strVal val="#ppt_x"/>
                                          </p:val>
                                        </p:tav>
                                        <p:tav tm="100000">
                                          <p:val>
                                            <p:strVal val="#ppt_x"/>
                                          </p:val>
                                        </p:tav>
                                      </p:tavLst>
                                    </p:anim>
                                    <p:anim calcmode="lin" valueType="num">
                                      <p:cBhvr additive="base">
                                        <p:cTn id="296" dur="500" fill="hold"/>
                                        <p:tgtEl>
                                          <p:spTgt spid="76"/>
                                        </p:tgtEl>
                                        <p:attrNameLst>
                                          <p:attrName>ppt_y</p:attrName>
                                        </p:attrNameLst>
                                      </p:cBhvr>
                                      <p:tavLst>
                                        <p:tav tm="0">
                                          <p:val>
                                            <p:strVal val="1+#ppt_h/2"/>
                                          </p:val>
                                        </p:tav>
                                        <p:tav tm="100000">
                                          <p:val>
                                            <p:strVal val="#ppt_y"/>
                                          </p:val>
                                        </p:tav>
                                      </p:tavLst>
                                    </p:anim>
                                  </p:childTnLst>
                                </p:cTn>
                              </p:par>
                              <p:par>
                                <p:cTn id="297" presetID="2" presetClass="entr" presetSubtype="4" fill="hold" nodeType="withEffect">
                                  <p:stCondLst>
                                    <p:cond delay="0"/>
                                  </p:stCondLst>
                                  <p:childTnLst>
                                    <p:set>
                                      <p:cBhvr>
                                        <p:cTn id="298" dur="1" fill="hold">
                                          <p:stCondLst>
                                            <p:cond delay="0"/>
                                          </p:stCondLst>
                                        </p:cTn>
                                        <p:tgtEl>
                                          <p:spTgt spid="77"/>
                                        </p:tgtEl>
                                        <p:attrNameLst>
                                          <p:attrName>style.visibility</p:attrName>
                                        </p:attrNameLst>
                                      </p:cBhvr>
                                      <p:to>
                                        <p:strVal val="visible"/>
                                      </p:to>
                                    </p:set>
                                    <p:anim calcmode="lin" valueType="num">
                                      <p:cBhvr additive="base">
                                        <p:cTn id="299" dur="500" fill="hold"/>
                                        <p:tgtEl>
                                          <p:spTgt spid="77"/>
                                        </p:tgtEl>
                                        <p:attrNameLst>
                                          <p:attrName>ppt_x</p:attrName>
                                        </p:attrNameLst>
                                      </p:cBhvr>
                                      <p:tavLst>
                                        <p:tav tm="0">
                                          <p:val>
                                            <p:strVal val="#ppt_x"/>
                                          </p:val>
                                        </p:tav>
                                        <p:tav tm="100000">
                                          <p:val>
                                            <p:strVal val="#ppt_x"/>
                                          </p:val>
                                        </p:tav>
                                      </p:tavLst>
                                    </p:anim>
                                    <p:anim calcmode="lin" valueType="num">
                                      <p:cBhvr additive="base">
                                        <p:cTn id="300" dur="500" fill="hold"/>
                                        <p:tgtEl>
                                          <p:spTgt spid="77"/>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78"/>
                                        </p:tgtEl>
                                        <p:attrNameLst>
                                          <p:attrName>style.visibility</p:attrName>
                                        </p:attrNameLst>
                                      </p:cBhvr>
                                      <p:to>
                                        <p:strVal val="visible"/>
                                      </p:to>
                                    </p:set>
                                    <p:anim calcmode="lin" valueType="num">
                                      <p:cBhvr additive="base">
                                        <p:cTn id="303" dur="500" fill="hold"/>
                                        <p:tgtEl>
                                          <p:spTgt spid="78"/>
                                        </p:tgtEl>
                                        <p:attrNameLst>
                                          <p:attrName>ppt_x</p:attrName>
                                        </p:attrNameLst>
                                      </p:cBhvr>
                                      <p:tavLst>
                                        <p:tav tm="0">
                                          <p:val>
                                            <p:strVal val="#ppt_x"/>
                                          </p:val>
                                        </p:tav>
                                        <p:tav tm="100000">
                                          <p:val>
                                            <p:strVal val="#ppt_x"/>
                                          </p:val>
                                        </p:tav>
                                      </p:tavLst>
                                    </p:anim>
                                    <p:anim calcmode="lin" valueType="num">
                                      <p:cBhvr additive="base">
                                        <p:cTn id="304" dur="500" fill="hold"/>
                                        <p:tgtEl>
                                          <p:spTgt spid="78"/>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8"/>
                                        </p:tgtEl>
                                        <p:attrNameLst>
                                          <p:attrName>style.visibility</p:attrName>
                                        </p:attrNameLst>
                                      </p:cBhvr>
                                      <p:to>
                                        <p:strVal val="visible"/>
                                      </p:to>
                                    </p:set>
                                    <p:anim calcmode="lin" valueType="num">
                                      <p:cBhvr additive="base">
                                        <p:cTn id="307" dur="500" fill="hold"/>
                                        <p:tgtEl>
                                          <p:spTgt spid="18"/>
                                        </p:tgtEl>
                                        <p:attrNameLst>
                                          <p:attrName>ppt_x</p:attrName>
                                        </p:attrNameLst>
                                      </p:cBhvr>
                                      <p:tavLst>
                                        <p:tav tm="0">
                                          <p:val>
                                            <p:strVal val="#ppt_x"/>
                                          </p:val>
                                        </p:tav>
                                        <p:tav tm="100000">
                                          <p:val>
                                            <p:strVal val="#ppt_x"/>
                                          </p:val>
                                        </p:tav>
                                      </p:tavLst>
                                    </p:anim>
                                    <p:anim calcmode="lin" valueType="num">
                                      <p:cBhvr additive="base">
                                        <p:cTn id="308" dur="500" fill="hold"/>
                                        <p:tgtEl>
                                          <p:spTgt spid="18"/>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20"/>
                                        </p:tgtEl>
                                        <p:attrNameLst>
                                          <p:attrName>style.visibility</p:attrName>
                                        </p:attrNameLst>
                                      </p:cBhvr>
                                      <p:to>
                                        <p:strVal val="visible"/>
                                      </p:to>
                                    </p:set>
                                    <p:anim calcmode="lin" valueType="num">
                                      <p:cBhvr additive="base">
                                        <p:cTn id="311" dur="500" fill="hold"/>
                                        <p:tgtEl>
                                          <p:spTgt spid="20"/>
                                        </p:tgtEl>
                                        <p:attrNameLst>
                                          <p:attrName>ppt_x</p:attrName>
                                        </p:attrNameLst>
                                      </p:cBhvr>
                                      <p:tavLst>
                                        <p:tav tm="0">
                                          <p:val>
                                            <p:strVal val="#ppt_x"/>
                                          </p:val>
                                        </p:tav>
                                        <p:tav tm="100000">
                                          <p:val>
                                            <p:strVal val="#ppt_x"/>
                                          </p:val>
                                        </p:tav>
                                      </p:tavLst>
                                    </p:anim>
                                    <p:anim calcmode="lin" valueType="num">
                                      <p:cBhvr additive="base">
                                        <p:cTn id="312" dur="500" fill="hold"/>
                                        <p:tgtEl>
                                          <p:spTgt spid="20"/>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23"/>
                                        </p:tgtEl>
                                        <p:attrNameLst>
                                          <p:attrName>style.visibility</p:attrName>
                                        </p:attrNameLst>
                                      </p:cBhvr>
                                      <p:to>
                                        <p:strVal val="visible"/>
                                      </p:to>
                                    </p:set>
                                    <p:anim calcmode="lin" valueType="num">
                                      <p:cBhvr additive="base">
                                        <p:cTn id="315" dur="500" fill="hold"/>
                                        <p:tgtEl>
                                          <p:spTgt spid="23"/>
                                        </p:tgtEl>
                                        <p:attrNameLst>
                                          <p:attrName>ppt_x</p:attrName>
                                        </p:attrNameLst>
                                      </p:cBhvr>
                                      <p:tavLst>
                                        <p:tav tm="0">
                                          <p:val>
                                            <p:strVal val="#ppt_x"/>
                                          </p:val>
                                        </p:tav>
                                        <p:tav tm="100000">
                                          <p:val>
                                            <p:strVal val="#ppt_x"/>
                                          </p:val>
                                        </p:tav>
                                      </p:tavLst>
                                    </p:anim>
                                    <p:anim calcmode="lin" valueType="num">
                                      <p:cBhvr additive="base">
                                        <p:cTn id="316" dur="500" fill="hold"/>
                                        <p:tgtEl>
                                          <p:spTgt spid="23"/>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26"/>
                                        </p:tgtEl>
                                        <p:attrNameLst>
                                          <p:attrName>style.visibility</p:attrName>
                                        </p:attrNameLst>
                                      </p:cBhvr>
                                      <p:to>
                                        <p:strVal val="visible"/>
                                      </p:to>
                                    </p:set>
                                    <p:anim calcmode="lin" valueType="num">
                                      <p:cBhvr additive="base">
                                        <p:cTn id="319" dur="500" fill="hold"/>
                                        <p:tgtEl>
                                          <p:spTgt spid="26"/>
                                        </p:tgtEl>
                                        <p:attrNameLst>
                                          <p:attrName>ppt_x</p:attrName>
                                        </p:attrNameLst>
                                      </p:cBhvr>
                                      <p:tavLst>
                                        <p:tav tm="0">
                                          <p:val>
                                            <p:strVal val="#ppt_x"/>
                                          </p:val>
                                        </p:tav>
                                        <p:tav tm="100000">
                                          <p:val>
                                            <p:strVal val="#ppt_x"/>
                                          </p:val>
                                        </p:tav>
                                      </p:tavLst>
                                    </p:anim>
                                    <p:anim calcmode="lin" valueType="num">
                                      <p:cBhvr additive="base">
                                        <p:cTn id="320" dur="500" fill="hold"/>
                                        <p:tgtEl>
                                          <p:spTgt spid="26"/>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28"/>
                                        </p:tgtEl>
                                        <p:attrNameLst>
                                          <p:attrName>style.visibility</p:attrName>
                                        </p:attrNameLst>
                                      </p:cBhvr>
                                      <p:to>
                                        <p:strVal val="visible"/>
                                      </p:to>
                                    </p:set>
                                    <p:anim calcmode="lin" valueType="num">
                                      <p:cBhvr additive="base">
                                        <p:cTn id="323" dur="500" fill="hold"/>
                                        <p:tgtEl>
                                          <p:spTgt spid="28"/>
                                        </p:tgtEl>
                                        <p:attrNameLst>
                                          <p:attrName>ppt_x</p:attrName>
                                        </p:attrNameLst>
                                      </p:cBhvr>
                                      <p:tavLst>
                                        <p:tav tm="0">
                                          <p:val>
                                            <p:strVal val="#ppt_x"/>
                                          </p:val>
                                        </p:tav>
                                        <p:tav tm="100000">
                                          <p:val>
                                            <p:strVal val="#ppt_x"/>
                                          </p:val>
                                        </p:tav>
                                      </p:tavLst>
                                    </p:anim>
                                    <p:anim calcmode="lin" valueType="num">
                                      <p:cBhvr additive="base">
                                        <p:cTn id="324" dur="500" fill="hold"/>
                                        <p:tgtEl>
                                          <p:spTgt spid="28"/>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32"/>
                                        </p:tgtEl>
                                        <p:attrNameLst>
                                          <p:attrName>style.visibility</p:attrName>
                                        </p:attrNameLst>
                                      </p:cBhvr>
                                      <p:to>
                                        <p:strVal val="visible"/>
                                      </p:to>
                                    </p:set>
                                    <p:anim calcmode="lin" valueType="num">
                                      <p:cBhvr additive="base">
                                        <p:cTn id="327" dur="500" fill="hold"/>
                                        <p:tgtEl>
                                          <p:spTgt spid="32"/>
                                        </p:tgtEl>
                                        <p:attrNameLst>
                                          <p:attrName>ppt_x</p:attrName>
                                        </p:attrNameLst>
                                      </p:cBhvr>
                                      <p:tavLst>
                                        <p:tav tm="0">
                                          <p:val>
                                            <p:strVal val="#ppt_x"/>
                                          </p:val>
                                        </p:tav>
                                        <p:tav tm="100000">
                                          <p:val>
                                            <p:strVal val="#ppt_x"/>
                                          </p:val>
                                        </p:tav>
                                      </p:tavLst>
                                    </p:anim>
                                    <p:anim calcmode="lin" valueType="num">
                                      <p:cBhvr additive="base">
                                        <p:cTn id="328" dur="500" fill="hold"/>
                                        <p:tgtEl>
                                          <p:spTgt spid="3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34"/>
                                        </p:tgtEl>
                                        <p:attrNameLst>
                                          <p:attrName>style.visibility</p:attrName>
                                        </p:attrNameLst>
                                      </p:cBhvr>
                                      <p:to>
                                        <p:strVal val="visible"/>
                                      </p:to>
                                    </p:set>
                                    <p:anim calcmode="lin" valueType="num">
                                      <p:cBhvr additive="base">
                                        <p:cTn id="331" dur="500" fill="hold"/>
                                        <p:tgtEl>
                                          <p:spTgt spid="34"/>
                                        </p:tgtEl>
                                        <p:attrNameLst>
                                          <p:attrName>ppt_x</p:attrName>
                                        </p:attrNameLst>
                                      </p:cBhvr>
                                      <p:tavLst>
                                        <p:tav tm="0">
                                          <p:val>
                                            <p:strVal val="#ppt_x"/>
                                          </p:val>
                                        </p:tav>
                                        <p:tav tm="100000">
                                          <p:val>
                                            <p:strVal val="#ppt_x"/>
                                          </p:val>
                                        </p:tav>
                                      </p:tavLst>
                                    </p:anim>
                                    <p:anim calcmode="lin" valueType="num">
                                      <p:cBhvr additive="base">
                                        <p:cTn id="3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4" grpId="1" animBg="1"/>
      <p:bldP spid="74" grpId="2" bldLvl="0" animBg="1"/>
      <p:bldP spid="78" grpId="0" animBg="1"/>
      <p:bldP spid="18" grpId="0"/>
      <p:bldP spid="20" grpId="0"/>
      <p:bldP spid="23" grpId="0"/>
      <p:bldP spid="26" grpId="0"/>
      <p:bldP spid="28" grpId="0"/>
      <p:bldP spid="32" grpId="0"/>
      <p:bldP spid="34" grpId="0"/>
      <p:bldP spid="78" grpId="1" animBg="1"/>
      <p:bldP spid="18" grpId="1"/>
      <p:bldP spid="20" grpId="1"/>
      <p:bldP spid="23" grpId="1"/>
      <p:bldP spid="26" grpId="1"/>
      <p:bldP spid="28" grpId="1"/>
      <p:bldP spid="32" grpId="1"/>
      <p:bldP spid="34"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1115695" y="2493010"/>
            <a:ext cx="7097395" cy="312039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rPr>
              <a:t>#python</a:t>
            </a:r>
            <a:r>
              <a:rPr lang="zh-CN" altLang="en-US">
                <a:latin typeface="Times New Roman" panose="02020603050405020304" pitchFamily="18" charset="0"/>
                <a:cs typeface="Times New Roman" panose="02020603050405020304" pitchFamily="18" charset="0"/>
              </a:rPr>
              <a:t>版本</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def select_minAndMax(nums:list)-&gt;tuple: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nums[0], nums[0]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mid = len(nums)//2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min1, max1 = select_minAndMax(nums[:mid])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min2, max2 = select_minAndMax(nums[mid:])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min1 if min1&lt;min2 else min2, max1 if max1&gt;max2 else max2</a:t>
            </a: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1115695" y="1574800"/>
            <a:ext cx="6723380" cy="4769485"/>
          </a:xfrm>
          <a:prstGeom prst="rect">
            <a:avLst/>
          </a:prstGeom>
          <a:noFill/>
        </p:spPr>
        <p:txBody>
          <a:bodyPr wrap="square" rtlCol="0" anchor="t">
            <a:spAutoFit/>
          </a:bodyPr>
          <a:p>
            <a:r>
              <a:rPr lang="en-US" altLang="zh-CN" sz="1600">
                <a:latin typeface="Times New Roman" panose="02020603050405020304" pitchFamily="18" charset="0"/>
                <a:cs typeface="Times New Roman" panose="02020603050405020304" pitchFamily="18" charset="0"/>
              </a:rPr>
              <a:t>void min_max(int a[],int low,int high,int *max1,int *min1)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if(low==high)</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*max1=a[low];</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*min1=a[low];</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else</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mid=(low+high)/2;</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min_max(a,low,mid,max1,min1);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a:t>
            </a:r>
            <a:r>
              <a:rPr lang="zh-CN" altLang="en-US" sz="1600">
                <a:solidFill>
                  <a:srgbClr val="FF0000"/>
                </a:solidFill>
                <a:latin typeface="Times New Roman" panose="02020603050405020304" pitchFamily="18" charset="0"/>
                <a:cs typeface="Times New Roman" panose="02020603050405020304" pitchFamily="18" charset="0"/>
              </a:rPr>
              <a:t>拿到最大值和最小值</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min2 = *min1;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max2 = *max1;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min_max(a,mid+1,high,max1,min1);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*min1 = *min1&gt;min2?min2:*min1;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*max1 = *max1&lt;max2?max2:*max1;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3.7】</a:t>
            </a:r>
            <a:r>
              <a:rPr lang="zh-CN" altLang="en-US" sz="2400" dirty="0">
                <a:solidFill>
                  <a:srgbClr val="080808"/>
                </a:solidFill>
                <a:uFillTx/>
                <a:latin typeface="Times New Roman" panose="02020603050405020304" pitchFamily="18" charset="0"/>
              </a:rPr>
              <a:t>给定一个含有</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个整数的数组，要求找到一个起始位置和一个结束位置，使得这两个位置之间的元素之和最大。例如：</a:t>
            </a:r>
            <a:endParaRPr lang="zh-CN" altLang="en-US" sz="2400" dirty="0">
              <a:solidFill>
                <a:srgbClr val="080808"/>
              </a:solidFill>
              <a:uFillTx/>
              <a:latin typeface="Times New Roman" panose="02020603050405020304" pitchFamily="18" charset="0"/>
            </a:endParaRPr>
          </a:p>
        </p:txBody>
      </p:sp>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7" name="表格 16"/>
          <p:cNvGraphicFramePr/>
          <p:nvPr>
            <p:custDataLst>
              <p:tags r:id="rId6"/>
            </p:custDataLst>
          </p:nvPr>
        </p:nvGraphicFramePr>
        <p:xfrm>
          <a:off x="899795" y="321310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 name="文本框 1"/>
          <p:cNvSpPr txBox="1"/>
          <p:nvPr/>
        </p:nvSpPr>
        <p:spPr>
          <a:xfrm>
            <a:off x="492760" y="4662170"/>
            <a:ext cx="5086985" cy="368300"/>
          </a:xfrm>
          <a:prstGeom prst="rect">
            <a:avLst/>
          </a:prstGeom>
          <a:noFill/>
        </p:spPr>
        <p:txBody>
          <a:bodyPr wrap="square" rtlCol="0">
            <a:spAutoFit/>
          </a:bodyPr>
          <a:p>
            <a:r>
              <a:rPr lang="zh-CN" altLang="en-US"/>
              <a:t>思考：这个问题到底如何</a:t>
            </a:r>
            <a:r>
              <a:rPr lang="zh-CN" altLang="en-US"/>
              <a:t>求解？</a:t>
            </a:r>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7" name="表格 16"/>
          <p:cNvGraphicFramePr/>
          <p:nvPr>
            <p:custDataLst>
              <p:tags r:id="rId1"/>
            </p:custDataLst>
          </p:nvPr>
        </p:nvGraphicFramePr>
        <p:xfrm>
          <a:off x="899795" y="243332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 name="文本框 1"/>
          <p:cNvSpPr txBox="1"/>
          <p:nvPr/>
        </p:nvSpPr>
        <p:spPr>
          <a:xfrm>
            <a:off x="539750" y="1819910"/>
            <a:ext cx="5086985" cy="368300"/>
          </a:xfrm>
          <a:prstGeom prst="rect">
            <a:avLst/>
          </a:prstGeom>
          <a:noFill/>
        </p:spPr>
        <p:txBody>
          <a:bodyPr wrap="square" rtlCol="0">
            <a:spAutoFit/>
          </a:bodyPr>
          <a:p>
            <a:r>
              <a:rPr lang="zh-CN" altLang="en-US"/>
              <a:t>（</a:t>
            </a:r>
            <a:r>
              <a:rPr lang="en-US" altLang="zh-CN">
                <a:latin typeface="Times New Roman" panose="02020603050405020304" pitchFamily="18" charset="0"/>
                <a:cs typeface="Times New Roman" panose="02020603050405020304" pitchFamily="18" charset="0"/>
              </a:rPr>
              <a:t>1</a:t>
            </a:r>
            <a:r>
              <a:rPr lang="zh-CN" altLang="en-US"/>
              <a:t>）暴力求解如何</a:t>
            </a:r>
            <a:r>
              <a:rPr lang="zh-CN" altLang="en-US"/>
              <a:t>求？</a:t>
            </a:r>
            <a:endParaRPr lang="zh-CN" altLang="en-US"/>
          </a:p>
        </p:txBody>
      </p:sp>
      <p:sp>
        <p:nvSpPr>
          <p:cNvPr id="4" name="文本框 3"/>
          <p:cNvSpPr txBox="1"/>
          <p:nvPr/>
        </p:nvSpPr>
        <p:spPr>
          <a:xfrm>
            <a:off x="2188845" y="4526915"/>
            <a:ext cx="5180330" cy="2494280"/>
          </a:xfrm>
          <a:prstGeom prst="rect">
            <a:avLst/>
          </a:prstGeom>
          <a:noFill/>
        </p:spPr>
        <p:txBody>
          <a:bodyPr wrap="square" rtlCol="0" anchor="t">
            <a:noAutofit/>
          </a:bodyPr>
          <a:p>
            <a:r>
              <a:rPr lang="en-US" altLang="zh-CN" sz="1600">
                <a:solidFill>
                  <a:schemeClr val="tx1"/>
                </a:solidFill>
                <a:uFillTx/>
                <a:latin typeface="Times New Roman" panose="02020603050405020304" pitchFamily="18" charset="0"/>
              </a:rPr>
              <a:t>def max_array1(nums: list) -&gt; int:  # </a:t>
            </a:r>
            <a:r>
              <a:rPr lang="zh-CN" altLang="en-US" sz="1600">
                <a:solidFill>
                  <a:schemeClr val="tx1"/>
                </a:solidFill>
                <a:uFillTx/>
                <a:latin typeface="Times New Roman" panose="02020603050405020304" pitchFamily="18" charset="0"/>
              </a:rPr>
              <a:t>使用暴力求解算法</a:t>
            </a:r>
            <a:endParaRPr lang="zh-CN" altLang="en-US"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maxSum = 0</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for i in range(len(nums)):</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tempSum = 0</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for j in range(i,len(nums)):</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tempSum += nums[j]</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tempSum&gt;maxSum:</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maxSum = tempSum</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tempArr</a:t>
            </a:r>
            <a:endParaRPr lang="en-US" altLang="zh-CN" sz="1600">
              <a:solidFill>
                <a:schemeClr val="tx1"/>
              </a:solidFill>
              <a:uFillTx/>
              <a:latin typeface="Times New Roman" panose="02020603050405020304" pitchFamily="18" charset="0"/>
            </a:endParaRPr>
          </a:p>
        </p:txBody>
      </p:sp>
      <p:sp>
        <p:nvSpPr>
          <p:cNvPr id="15" name="文本框 14"/>
          <p:cNvSpPr txBox="1"/>
          <p:nvPr/>
        </p:nvSpPr>
        <p:spPr>
          <a:xfrm>
            <a:off x="1028065" y="31413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58240" y="28765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478915" y="313182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cxnSp>
        <p:nvCxnSpPr>
          <p:cNvPr id="9" name="直接箭头连接符 8"/>
          <p:cNvCxnSpPr/>
          <p:nvPr/>
        </p:nvCxnSpPr>
        <p:spPr>
          <a:xfrm flipH="1" flipV="1">
            <a:off x="1609090" y="286702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4" name="文本框 13"/>
          <p:cNvSpPr txBox="1"/>
          <p:nvPr/>
        </p:nvSpPr>
        <p:spPr>
          <a:xfrm>
            <a:off x="666750" y="3644900"/>
            <a:ext cx="6188075" cy="323850"/>
          </a:xfrm>
          <a:prstGeom prst="rect">
            <a:avLst/>
          </a:prstGeom>
          <a:noFill/>
        </p:spPr>
        <p:txBody>
          <a:bodyPr wrap="square" rtlCol="0">
            <a:noAutofit/>
          </a:bodyPr>
          <a:p>
            <a:r>
              <a:rPr lang="zh-CN" altLang="en-US"/>
              <a:t>定义两个指针，</a:t>
            </a:r>
            <a:r>
              <a:rPr lang="en-US" altLang="zh-CN"/>
              <a:t>j</a:t>
            </a:r>
            <a:r>
              <a:rPr lang="zh-CN" altLang="en-US"/>
              <a:t>指针向右移动寻找以</a:t>
            </a:r>
            <a:r>
              <a:rPr lang="en-US" altLang="zh-CN"/>
              <a:t>i</a:t>
            </a:r>
            <a:r>
              <a:rPr lang="zh-CN" altLang="en-US"/>
              <a:t>指针开始的</a:t>
            </a:r>
            <a:r>
              <a:rPr lang="zh-CN" altLang="en-US"/>
              <a:t>最大值</a:t>
            </a:r>
            <a:endParaRPr lang="zh-CN" altLang="en-US"/>
          </a:p>
        </p:txBody>
      </p:sp>
      <p:sp>
        <p:nvSpPr>
          <p:cNvPr id="18" name="文本框 17"/>
          <p:cNvSpPr txBox="1"/>
          <p:nvPr/>
        </p:nvSpPr>
        <p:spPr>
          <a:xfrm>
            <a:off x="683895" y="4077335"/>
            <a:ext cx="6617335" cy="445770"/>
          </a:xfrm>
          <a:prstGeom prst="rect">
            <a:avLst/>
          </a:prstGeom>
          <a:noFill/>
        </p:spPr>
        <p:txBody>
          <a:bodyPr wrap="square" rtlCol="0">
            <a:noAutofit/>
          </a:bodyPr>
          <a:p>
            <a:r>
              <a:rPr lang="en-US" altLang="zh-CN"/>
              <a:t>j</a:t>
            </a:r>
            <a:r>
              <a:rPr lang="zh-CN" altLang="en-US"/>
              <a:t>指针直至移动到最后的位置，</a:t>
            </a:r>
            <a:r>
              <a:rPr lang="zh-CN" altLang="en-US"/>
              <a:t>然后找到最大值，然后移动</a:t>
            </a:r>
            <a:r>
              <a:rPr lang="en-US" altLang="zh-CN"/>
              <a:t>i</a:t>
            </a:r>
            <a:r>
              <a:rPr lang="zh-CN" altLang="en-US"/>
              <a:t>指针</a:t>
            </a:r>
            <a:endParaRPr lang="zh-CN" altLang="en-US"/>
          </a:p>
        </p:txBody>
      </p:sp>
      <p:sp>
        <p:nvSpPr>
          <p:cNvPr id="19" name="文本框 18"/>
          <p:cNvSpPr txBox="1"/>
          <p:nvPr/>
        </p:nvSpPr>
        <p:spPr>
          <a:xfrm>
            <a:off x="1475740" y="3141345"/>
            <a:ext cx="405130" cy="332105"/>
          </a:xfrm>
          <a:prstGeom prst="rect">
            <a:avLst/>
          </a:prstGeom>
          <a:noFill/>
        </p:spPr>
        <p:txBody>
          <a:bodyPr wrap="square" rtlCol="0">
            <a:noAutofit/>
          </a:bodyPr>
          <a:p>
            <a:r>
              <a:rPr lang="en-US" altLang="zh-CN">
                <a:solidFill>
                  <a:srgbClr val="FF0000"/>
                </a:solidFill>
                <a:latin typeface="Times New Roman" panose="02020603050405020304" pitchFamily="18" charset="0"/>
                <a:cs typeface="Times New Roman" panose="02020603050405020304" pitchFamily="18" charset="0"/>
              </a:rPr>
              <a:t>i</a:t>
            </a:r>
            <a:endParaRPr lang="en-US" altLang="zh-CN">
              <a:solidFill>
                <a:srgbClr val="FF0000"/>
              </a:solidFill>
              <a:latin typeface="Times New Roman" panose="02020603050405020304" pitchFamily="18" charset="0"/>
              <a:cs typeface="Times New Roman" panose="02020603050405020304" pitchFamily="18" charset="0"/>
            </a:endParaRPr>
          </a:p>
        </p:txBody>
      </p:sp>
      <p:cxnSp>
        <p:nvCxnSpPr>
          <p:cNvPr id="20" name="直接箭头连接符 19"/>
          <p:cNvCxnSpPr/>
          <p:nvPr/>
        </p:nvCxnSpPr>
        <p:spPr>
          <a:xfrm flipH="1" flipV="1">
            <a:off x="1605915" y="28765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 0 L 0.0563194 -0.000277778 " pathEditMode="relative" rAng="0" ptsTypes="">
                                      <p:cBhvr>
                                        <p:cTn id="24" dur="2000" fill="hold"/>
                                        <p:tgtEl>
                                          <p:spTgt spid="9"/>
                                        </p:tgtEl>
                                        <p:attrNameLst>
                                          <p:attrName>ppt_x</p:attrName>
                                          <p:attrName>ppt_y</p:attrName>
                                        </p:attrNameLst>
                                      </p:cBhvr>
                                      <p:rCtr x="28" y="5"/>
                                    </p:animMotion>
                                  </p:childTnLst>
                                </p:cTn>
                              </p:par>
                              <p:par>
                                <p:cTn id="25" presetID="0" presetClass="path" presetSubtype="0" accel="50000" decel="50000" fill="hold" grpId="2" nodeType="withEffect">
                                  <p:stCondLst>
                                    <p:cond delay="0"/>
                                  </p:stCondLst>
                                  <p:childTnLst>
                                    <p:animMotion origin="layout" path="M 0 0 L 0.05625 -0.00185185 " pathEditMode="relative" rAng="0" ptsTypes="">
                                      <p:cBhvr>
                                        <p:cTn id="26" dur="2000" fill="hold"/>
                                        <p:tgtEl>
                                          <p:spTgt spid="8"/>
                                        </p:tgtEl>
                                        <p:attrNameLst>
                                          <p:attrName>ppt_x</p:attrName>
                                          <p:attrName>ppt_y</p:attrName>
                                        </p:attrNameLst>
                                      </p:cBhvr>
                                      <p:rCtr x="28" y="5"/>
                                    </p:animMotion>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590278 0 L 0.649653 0 " pathEditMode="relative" rAng="0" ptsTypes="">
                                      <p:cBhvr>
                                        <p:cTn id="36" dur="2000" fill="hold"/>
                                        <p:tgtEl>
                                          <p:spTgt spid="9"/>
                                        </p:tgtEl>
                                        <p:attrNameLst>
                                          <p:attrName>ppt_x</p:attrName>
                                          <p:attrName>ppt_y</p:attrName>
                                        </p:attrNameLst>
                                      </p:cBhvr>
                                      <p:rCtr x="295" y="0"/>
                                    </p:animMotion>
                                  </p:childTnLst>
                                </p:cTn>
                              </p:par>
                              <p:par>
                                <p:cTn id="37" presetID="0" presetClass="path" presetSubtype="0" accel="50000" decel="50000" fill="hold" grpId="3" nodeType="withEffect">
                                  <p:stCondLst>
                                    <p:cond delay="0"/>
                                  </p:stCondLst>
                                  <p:childTnLst>
                                    <p:animMotion origin="layout" path="M 0.0590278 0 L 0.649653 0 " pathEditMode="relative" rAng="0" ptsTypes="">
                                      <p:cBhvr>
                                        <p:cTn id="38" dur="2000" fill="hold"/>
                                        <p:tgtEl>
                                          <p:spTgt spid="8"/>
                                        </p:tgtEl>
                                        <p:attrNameLst>
                                          <p:attrName>ppt_x</p:attrName>
                                          <p:attrName>ppt_y</p:attrName>
                                        </p:attrNameLst>
                                      </p:cBhvr>
                                      <p:rCtr x="295" y="0"/>
                                    </p:animMotion>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16"/>
                                        </p:tgtEl>
                                        <p:attrNameLst>
                                          <p:attrName>ppt_x</p:attrName>
                                        </p:attrNameLst>
                                      </p:cBhvr>
                                      <p:tavLst>
                                        <p:tav tm="0">
                                          <p:val>
                                            <p:strVal val="ppt_x"/>
                                          </p:val>
                                        </p:tav>
                                        <p:tav tm="100000">
                                          <p:val>
                                            <p:strVal val="ppt_x"/>
                                          </p:val>
                                        </p:tav>
                                      </p:tavLst>
                                    </p:anim>
                                    <p:anim calcmode="lin" valueType="num">
                                      <p:cBhvr additive="base">
                                        <p:cTn id="43" dur="500"/>
                                        <p:tgtEl>
                                          <p:spTgt spid="16"/>
                                        </p:tgtEl>
                                        <p:attrNameLst>
                                          <p:attrName>ppt_y</p:attrName>
                                        </p:attrNameLst>
                                      </p:cBhvr>
                                      <p:tavLst>
                                        <p:tav tm="0">
                                          <p:val>
                                            <p:strVal val="ppt_y"/>
                                          </p:val>
                                        </p:tav>
                                        <p:tav tm="100000">
                                          <p:val>
                                            <p:strVal val="1+ppt_h/2"/>
                                          </p:val>
                                        </p:tav>
                                      </p:tavLst>
                                    </p:anim>
                                    <p:set>
                                      <p:cBhvr>
                                        <p:cTn id="44" dur="1" fill="hold">
                                          <p:stCondLst>
                                            <p:cond delay="499"/>
                                          </p:stCondLst>
                                        </p:cTn>
                                        <p:tgtEl>
                                          <p:spTgt spid="16"/>
                                        </p:tgtEl>
                                        <p:attrNameLst>
                                          <p:attrName>style.visibility</p:attrName>
                                        </p:attrNameLst>
                                      </p:cBhvr>
                                      <p:to>
                                        <p:strVal val="hidden"/>
                                      </p:to>
                                    </p:set>
                                  </p:childTnLst>
                                </p:cTn>
                              </p:par>
                              <p:par>
                                <p:cTn id="45" presetID="2" presetClass="exit" presetSubtype="4" fill="hold" grpId="2" nodeType="withEffect">
                                  <p:stCondLst>
                                    <p:cond delay="0"/>
                                  </p:stCondLst>
                                  <p:childTnLst>
                                    <p:anim calcmode="lin" valueType="num">
                                      <p:cBhvr additive="base">
                                        <p:cTn id="46" dur="500"/>
                                        <p:tgtEl>
                                          <p:spTgt spid="15"/>
                                        </p:tgtEl>
                                        <p:attrNameLst>
                                          <p:attrName>ppt_x</p:attrName>
                                        </p:attrNameLst>
                                      </p:cBhvr>
                                      <p:tavLst>
                                        <p:tav tm="0">
                                          <p:val>
                                            <p:strVal val="ppt_x"/>
                                          </p:val>
                                        </p:tav>
                                        <p:tav tm="100000">
                                          <p:val>
                                            <p:strVal val="ppt_x"/>
                                          </p:val>
                                        </p:tav>
                                      </p:tavLst>
                                    </p:anim>
                                    <p:anim calcmode="lin" valueType="num">
                                      <p:cBhvr additive="base">
                                        <p:cTn id="47" dur="500"/>
                                        <p:tgtEl>
                                          <p:spTgt spid="15"/>
                                        </p:tgtEl>
                                        <p:attrNameLst>
                                          <p:attrName>ppt_y</p:attrName>
                                        </p:attrNameLst>
                                      </p:cBhvr>
                                      <p:tavLst>
                                        <p:tav tm="0">
                                          <p:val>
                                            <p:strVal val="ppt_y"/>
                                          </p:val>
                                        </p:tav>
                                        <p:tav tm="100000">
                                          <p:val>
                                            <p:strVal val="1+ppt_h/2"/>
                                          </p:val>
                                        </p:tav>
                                      </p:tavLst>
                                    </p:anim>
                                    <p:set>
                                      <p:cBhvr>
                                        <p:cTn id="48" dur="1" fill="hold">
                                          <p:stCondLst>
                                            <p:cond delay="499"/>
                                          </p:stCondLst>
                                        </p:cTn>
                                        <p:tgtEl>
                                          <p:spTgt spid="15"/>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ppt_x"/>
                                          </p:val>
                                        </p:tav>
                                      </p:tavLst>
                                    </p:anim>
                                    <p:anim calcmode="lin" valueType="num">
                                      <p:cBhvr additive="base">
                                        <p:cTn id="51" dur="500"/>
                                        <p:tgtEl>
                                          <p:spTgt spid="9"/>
                                        </p:tgtEl>
                                        <p:attrNameLst>
                                          <p:attrName>ppt_y</p:attrName>
                                        </p:attrNameLst>
                                      </p:cBhvr>
                                      <p:tavLst>
                                        <p:tav tm="0">
                                          <p:val>
                                            <p:strVal val="ppt_y"/>
                                          </p:val>
                                        </p:tav>
                                        <p:tav tm="100000">
                                          <p:val>
                                            <p:strVal val="1+ppt_h/2"/>
                                          </p:val>
                                        </p:tav>
                                      </p:tavLst>
                                    </p:anim>
                                    <p:set>
                                      <p:cBhvr>
                                        <p:cTn id="52" dur="1" fill="hold">
                                          <p:stCondLst>
                                            <p:cond delay="499"/>
                                          </p:stCondLst>
                                        </p:cTn>
                                        <p:tgtEl>
                                          <p:spTgt spid="9"/>
                                        </p:tgtEl>
                                        <p:attrNameLst>
                                          <p:attrName>style.visibility</p:attrName>
                                        </p:attrNameLst>
                                      </p:cBhvr>
                                      <p:to>
                                        <p:strVal val="hidden"/>
                                      </p:to>
                                    </p:set>
                                  </p:childTnLst>
                                </p:cTn>
                              </p:par>
                              <p:par>
                                <p:cTn id="53" presetID="2" presetClass="exit" presetSubtype="4" fill="hold" grpId="4" nodeType="withEffect">
                                  <p:stCondLst>
                                    <p:cond delay="0"/>
                                  </p:stCondLst>
                                  <p:childTnLst>
                                    <p:anim calcmode="lin" valueType="num">
                                      <p:cBhvr additive="base">
                                        <p:cTn id="54" dur="500"/>
                                        <p:tgtEl>
                                          <p:spTgt spid="8"/>
                                        </p:tgtEl>
                                        <p:attrNameLst>
                                          <p:attrName>ppt_x</p:attrName>
                                        </p:attrNameLst>
                                      </p:cBhvr>
                                      <p:tavLst>
                                        <p:tav tm="0">
                                          <p:val>
                                            <p:strVal val="ppt_x"/>
                                          </p:val>
                                        </p:tav>
                                        <p:tav tm="100000">
                                          <p:val>
                                            <p:strVal val="ppt_x"/>
                                          </p:val>
                                        </p:tav>
                                      </p:tavLst>
                                    </p:anim>
                                    <p:anim calcmode="lin" valueType="num">
                                      <p:cBhvr additive="base">
                                        <p:cTn id="55" dur="500"/>
                                        <p:tgtEl>
                                          <p:spTgt spid="8"/>
                                        </p:tgtEl>
                                        <p:attrNameLst>
                                          <p:attrName>ppt_y</p:attrName>
                                        </p:attrNameLst>
                                      </p:cBhvr>
                                      <p:tavLst>
                                        <p:tav tm="0">
                                          <p:val>
                                            <p:strVal val="ppt_y"/>
                                          </p:val>
                                        </p:tav>
                                        <p:tav tm="100000">
                                          <p:val>
                                            <p:strVal val="1+ppt_h/2"/>
                                          </p:val>
                                        </p:tav>
                                      </p:tavLst>
                                    </p:anim>
                                    <p:set>
                                      <p:cBhvr>
                                        <p:cTn id="56" dur="1" fill="hold">
                                          <p:stCondLst>
                                            <p:cond delay="499"/>
                                          </p:stCondLst>
                                        </p:cTn>
                                        <p:tgtEl>
                                          <p:spTgt spid="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2"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ppt_x"/>
                                          </p:val>
                                        </p:tav>
                                        <p:tav tm="100000">
                                          <p:val>
                                            <p:strVal val="#ppt_x"/>
                                          </p:val>
                                        </p:tav>
                                      </p:tavLst>
                                    </p:anim>
                                    <p:anim calcmode="lin" valueType="num">
                                      <p:cBhvr additive="base">
                                        <p:cTn id="7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15" grpId="1"/>
      <p:bldP spid="8" grpId="1"/>
      <p:bldP spid="8" grpId="2"/>
      <p:bldP spid="14" grpId="0"/>
      <p:bldP spid="14" grpId="1"/>
      <p:bldP spid="8" grpId="3"/>
      <p:bldP spid="15" grpId="2"/>
      <p:bldP spid="8" grpId="4"/>
      <p:bldP spid="19" grpId="1"/>
      <p:bldP spid="19" grpId="2"/>
      <p:bldP spid="18" grpId="0"/>
      <p:bldP spid="4" grpId="0"/>
      <p:bldP spid="4"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文本框 1"/>
          <p:cNvSpPr txBox="1"/>
          <p:nvPr/>
        </p:nvSpPr>
        <p:spPr>
          <a:xfrm>
            <a:off x="539750" y="1819910"/>
            <a:ext cx="5086985" cy="368300"/>
          </a:xfrm>
          <a:prstGeom prst="rect">
            <a:avLst/>
          </a:prstGeom>
          <a:noFill/>
        </p:spPr>
        <p:txBody>
          <a:bodyPr wrap="square" rtlCol="0">
            <a:spAutoFit/>
          </a:bodyPr>
          <a:p>
            <a:r>
              <a:rPr lang="zh-CN" altLang="en-US"/>
              <a:t>（</a:t>
            </a:r>
            <a:r>
              <a:rPr lang="en-US" altLang="zh-CN">
                <a:latin typeface="Times New Roman" panose="02020603050405020304" pitchFamily="18" charset="0"/>
                <a:cs typeface="Times New Roman" panose="02020603050405020304" pitchFamily="18" charset="0"/>
              </a:rPr>
              <a:t>2</a:t>
            </a:r>
            <a:r>
              <a:rPr lang="zh-CN" altLang="en-US"/>
              <a:t>）如何用分治法来解决该</a:t>
            </a:r>
            <a:r>
              <a:rPr lang="zh-CN" altLang="en-US"/>
              <a:t>问题？</a:t>
            </a:r>
            <a:endParaRPr lang="zh-CN" altLang="en-US"/>
          </a:p>
        </p:txBody>
      </p:sp>
      <p:sp>
        <p:nvSpPr>
          <p:cNvPr id="3" name="文本框 2"/>
          <p:cNvSpPr txBox="1"/>
          <p:nvPr/>
        </p:nvSpPr>
        <p:spPr>
          <a:xfrm>
            <a:off x="664845" y="2236470"/>
            <a:ext cx="8278495" cy="580390"/>
          </a:xfrm>
          <a:prstGeom prst="rect">
            <a:avLst/>
          </a:prstGeom>
          <a:noFill/>
        </p:spPr>
        <p:txBody>
          <a:bodyPr wrap="square" rtlCol="0">
            <a:noAutofit/>
          </a:bodyPr>
          <a:p>
            <a:r>
              <a:rPr lang="zh-CN" altLang="en-US"/>
              <a:t>如果将数组分成均等的二部分，仔细思考一下最大子数组会出现在什么</a:t>
            </a:r>
            <a:r>
              <a:rPr lang="zh-CN" altLang="en-US"/>
              <a:t>地方？</a:t>
            </a:r>
            <a:endParaRPr lang="zh-CN" altLang="en-US"/>
          </a:p>
        </p:txBody>
      </p:sp>
      <p:graphicFrame>
        <p:nvGraphicFramePr>
          <p:cNvPr id="6" name="表格 5"/>
          <p:cNvGraphicFramePr/>
          <p:nvPr>
            <p:custDataLst>
              <p:tags r:id="rId1"/>
            </p:custDataLst>
          </p:nvPr>
        </p:nvGraphicFramePr>
        <p:xfrm>
          <a:off x="971550" y="286512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7" name="表格 6"/>
          <p:cNvGraphicFramePr/>
          <p:nvPr/>
        </p:nvGraphicFramePr>
        <p:xfrm>
          <a:off x="4932045" y="2865120"/>
          <a:ext cx="3427095"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0" name="文本框 9"/>
          <p:cNvSpPr txBox="1"/>
          <p:nvPr/>
        </p:nvSpPr>
        <p:spPr>
          <a:xfrm>
            <a:off x="474980" y="4149090"/>
            <a:ext cx="3809365" cy="1753235"/>
          </a:xfrm>
          <a:prstGeom prst="rect">
            <a:avLst/>
          </a:prstGeom>
          <a:noFill/>
        </p:spPr>
        <p:txBody>
          <a:bodyPr wrap="square" rtlCol="0">
            <a:spAutoFit/>
          </a:bodyPr>
          <a:p>
            <a:r>
              <a:rPr lang="zh-CN" altLang="en-US"/>
              <a:t>（</a:t>
            </a:r>
            <a:r>
              <a:rPr lang="en-US" altLang="zh-CN"/>
              <a:t>1</a:t>
            </a:r>
            <a:r>
              <a:rPr lang="zh-CN" altLang="en-US"/>
              <a:t>）最大子数组出现在左侧</a:t>
            </a:r>
            <a:r>
              <a:rPr lang="zh-CN" altLang="en-US"/>
              <a:t>数组</a:t>
            </a:r>
            <a:endParaRPr lang="zh-CN" altLang="en-US"/>
          </a:p>
          <a:p>
            <a:endParaRPr lang="zh-CN" altLang="en-US"/>
          </a:p>
          <a:p>
            <a:r>
              <a:rPr lang="zh-CN" altLang="en-US"/>
              <a:t>（</a:t>
            </a:r>
            <a:r>
              <a:rPr lang="en-US" altLang="zh-CN"/>
              <a:t>2</a:t>
            </a:r>
            <a:r>
              <a:rPr lang="zh-CN" altLang="en-US"/>
              <a:t>）最大子数组出现在右侧</a:t>
            </a:r>
            <a:r>
              <a:rPr lang="zh-CN" altLang="en-US"/>
              <a:t>数组</a:t>
            </a:r>
            <a:endParaRPr lang="zh-CN" altLang="en-US"/>
          </a:p>
          <a:p>
            <a:endParaRPr lang="zh-CN" altLang="en-US"/>
          </a:p>
          <a:p>
            <a:r>
              <a:rPr lang="zh-CN" altLang="en-US"/>
              <a:t>（</a:t>
            </a:r>
            <a:r>
              <a:rPr lang="en-US" altLang="zh-CN"/>
              <a:t>3</a:t>
            </a:r>
            <a:r>
              <a:rPr lang="zh-CN" altLang="en-US"/>
              <a:t>）最大子数据在被分成二部分，</a:t>
            </a:r>
            <a:r>
              <a:rPr lang="en-US" altLang="zh-CN"/>
              <a:t>           </a:t>
            </a:r>
            <a:r>
              <a:rPr lang="zh-CN" altLang="en-US"/>
              <a:t>分别在左数组右侧，右数组</a:t>
            </a:r>
            <a:r>
              <a:rPr lang="zh-CN" altLang="en-US"/>
              <a:t>左侧</a:t>
            </a:r>
            <a:endParaRPr lang="zh-CN" altLang="en-US"/>
          </a:p>
        </p:txBody>
      </p:sp>
      <p:graphicFrame>
        <p:nvGraphicFramePr>
          <p:cNvPr id="13" name="表格 12"/>
          <p:cNvGraphicFramePr/>
          <p:nvPr>
            <p:custDataLst>
              <p:tags r:id="rId2"/>
            </p:custDataLst>
          </p:nvPr>
        </p:nvGraphicFramePr>
        <p:xfrm>
          <a:off x="4211955" y="4364990"/>
          <a:ext cx="1818640" cy="365760"/>
        </p:xfrm>
        <a:graphic>
          <a:graphicData uri="http://schemas.openxmlformats.org/drawingml/2006/table">
            <a:tbl>
              <a:tblPr firstRow="1" bandRow="1">
                <a:tableStyleId>{5C22544A-7EE6-4342-B048-85BDC9FD1C3A}</a:tableStyleId>
              </a:tblPr>
              <a:tblGrid>
                <a:gridCol w="779145"/>
                <a:gridCol w="1039495"/>
              </a:tblGrid>
              <a:tr h="365760">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2"/>
                    </a:solidFill>
                  </a:tcPr>
                </a:tc>
              </a:tr>
            </a:tbl>
          </a:graphicData>
        </a:graphic>
      </p:graphicFrame>
      <p:graphicFrame>
        <p:nvGraphicFramePr>
          <p:cNvPr id="21" name="表格 20"/>
          <p:cNvGraphicFramePr/>
          <p:nvPr>
            <p:custDataLst>
              <p:tags r:id="rId3"/>
            </p:custDataLst>
          </p:nvPr>
        </p:nvGraphicFramePr>
        <p:xfrm>
          <a:off x="6516370" y="4364990"/>
          <a:ext cx="1818640" cy="365760"/>
        </p:xfrm>
        <a:graphic>
          <a:graphicData uri="http://schemas.openxmlformats.org/drawingml/2006/table">
            <a:tbl>
              <a:tblPr firstRow="1" bandRow="1">
                <a:tableStyleId>{5C22544A-7EE6-4342-B048-85BDC9FD1C3A}</a:tableStyleId>
              </a:tblPr>
              <a:tblGrid>
                <a:gridCol w="779145"/>
                <a:gridCol w="1039495"/>
              </a:tblGrid>
              <a:tr h="365760">
                <a:tc>
                  <a:txBody>
                    <a:bodyPr/>
                    <a:p>
                      <a:pPr>
                        <a:buNone/>
                      </a:pPr>
                      <a:endParaRPr lang="en-US" altLang="zh-CN">
                        <a:solidFill>
                          <a:schemeClr val="accent2"/>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accent2"/>
                    </a:solidFill>
                  </a:tcPr>
                </a:tc>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bl>
          </a:graphicData>
        </a:graphic>
      </p:graphicFrame>
      <p:sp>
        <p:nvSpPr>
          <p:cNvPr id="22" name="文本框 21"/>
          <p:cNvSpPr txBox="1"/>
          <p:nvPr/>
        </p:nvSpPr>
        <p:spPr>
          <a:xfrm>
            <a:off x="4140200" y="5947410"/>
            <a:ext cx="4828540" cy="745490"/>
          </a:xfrm>
          <a:prstGeom prst="rect">
            <a:avLst/>
          </a:prstGeom>
          <a:noFill/>
        </p:spPr>
        <p:txBody>
          <a:bodyPr wrap="square" rtlCol="0">
            <a:noAutofit/>
          </a:bodyPr>
          <a:p>
            <a:r>
              <a:rPr lang="zh-CN" altLang="en-US"/>
              <a:t>第三种示意图：左右各含有最大数组的</a:t>
            </a:r>
            <a:r>
              <a:rPr lang="zh-CN" altLang="en-US"/>
              <a:t>一部分</a:t>
            </a:r>
            <a:endParaRPr lang="zh-CN" altLang="en-US"/>
          </a:p>
        </p:txBody>
      </p:sp>
      <p:cxnSp>
        <p:nvCxnSpPr>
          <p:cNvPr id="23" name="直接箭头连接符 22"/>
          <p:cNvCxnSpPr/>
          <p:nvPr/>
        </p:nvCxnSpPr>
        <p:spPr>
          <a:xfrm flipV="1">
            <a:off x="5412740" y="4725035"/>
            <a:ext cx="0" cy="3270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nvCxnSpPr>
        <p:spPr>
          <a:xfrm flipV="1">
            <a:off x="6876415" y="4725035"/>
            <a:ext cx="0" cy="3270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5" name="文本框 24"/>
          <p:cNvSpPr txBox="1"/>
          <p:nvPr/>
        </p:nvSpPr>
        <p:spPr>
          <a:xfrm>
            <a:off x="5220335" y="5049520"/>
            <a:ext cx="1935480" cy="645160"/>
          </a:xfrm>
          <a:prstGeom prst="rect">
            <a:avLst/>
          </a:prstGeom>
          <a:noFill/>
          <a:ln>
            <a:solidFill>
              <a:schemeClr val="tx2"/>
            </a:solidFill>
          </a:ln>
        </p:spPr>
        <p:txBody>
          <a:bodyPr wrap="square" rtlCol="0">
            <a:spAutoFit/>
          </a:bodyPr>
          <a:p>
            <a:pPr algn="ctr"/>
            <a:r>
              <a:rPr lang="zh-CN" altLang="en-US" sz="1200"/>
              <a:t>最大子数组出现在中间，左半部分和右半部分都包含一部分</a:t>
            </a:r>
            <a:endParaRPr lang="zh-CN" altLang="en-US" sz="120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16.xml><?xml version="1.0" encoding="utf-8"?>
<p:tagLst xmlns:p="http://schemas.openxmlformats.org/presentationml/2006/main">
  <p:tag name="TABLE_ENDDRAG_ORIGIN_RECT" val="47*180"/>
  <p:tag name="TABLE_ENDDRAG_RECT" val="108*180*47*180"/>
</p:tagLst>
</file>

<file path=ppt/tags/tag17.xml><?xml version="1.0" encoding="utf-8"?>
<p:tagLst xmlns:p="http://schemas.openxmlformats.org/presentationml/2006/main">
  <p:tag name="TABLE_ENDDRAG_ORIGIN_RECT" val="47*180"/>
  <p:tag name="TABLE_ENDDRAG_RECT" val="108*180*47*180"/>
</p:tagLst>
</file>

<file path=ppt/tags/tag18.xml><?xml version="1.0" encoding="utf-8"?>
<p:tagLst xmlns:p="http://schemas.openxmlformats.org/presentationml/2006/main">
  <p:tag name="TABLE_ENDDRAG_ORIGIN_RECT" val="47*180"/>
  <p:tag name="TABLE_ENDDRAG_RECT" val="108*180*47*180"/>
</p:tagLst>
</file>

<file path=ppt/tags/tag19.xml><?xml version="1.0" encoding="utf-8"?>
<p:tagLst xmlns:p="http://schemas.openxmlformats.org/presentationml/2006/main">
  <p:tag name="TABLE_ENDDRAG_ORIGIN_RECT" val="47*180"/>
  <p:tag name="TABLE_ENDDRAG_RECT" val="108*180*47*180"/>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20.xml><?xml version="1.0" encoding="utf-8"?>
<p:tagLst xmlns:p="http://schemas.openxmlformats.org/presentationml/2006/main">
  <p:tag name="TABLE_ENDDRAG_ORIGIN_RECT" val="47*180"/>
  <p:tag name="TABLE_ENDDRAG_RECT" val="108*180*47*180"/>
</p:tagLst>
</file>

<file path=ppt/tags/tag21.xml><?xml version="1.0" encoding="utf-8"?>
<p:tagLst xmlns:p="http://schemas.openxmlformats.org/presentationml/2006/main">
  <p:tag name="TABLE_ENDDRAG_ORIGIN_RECT" val="47*180"/>
  <p:tag name="TABLE_ENDDRAG_RECT" val="108*180*47*180"/>
</p:tagLst>
</file>

<file path=ppt/tags/tag22.xml><?xml version="1.0" encoding="utf-8"?>
<p:tagLst xmlns:p="http://schemas.openxmlformats.org/presentationml/2006/main">
  <p:tag name="TABLE_ENDDRAG_ORIGIN_RECT" val="47*180"/>
  <p:tag name="TABLE_ENDDRAG_RECT" val="108*180*47*180"/>
</p:tagLst>
</file>

<file path=ppt/tags/tag23.xml><?xml version="1.0" encoding="utf-8"?>
<p:tagLst xmlns:p="http://schemas.openxmlformats.org/presentationml/2006/main">
  <p:tag name="TABLE_ENDDRAG_ORIGIN_RECT" val="47*180"/>
  <p:tag name="TABLE_ENDDRAG_RECT" val="108*180*47*180"/>
</p:tagLst>
</file>

<file path=ppt/tags/tag24.xml><?xml version="1.0" encoding="utf-8"?>
<p:tagLst xmlns:p="http://schemas.openxmlformats.org/presentationml/2006/main">
  <p:tag name="TABLE_ENDDRAG_ORIGIN_RECT" val="47*180"/>
  <p:tag name="TABLE_ENDDRAG_RECT" val="108*180*47*180"/>
</p:tagLst>
</file>

<file path=ppt/tags/tag25.xml><?xml version="1.0" encoding="utf-8"?>
<p:tagLst xmlns:p="http://schemas.openxmlformats.org/presentationml/2006/main">
  <p:tag name="TABLE_ENDDRAG_ORIGIN_RECT" val="47*180"/>
  <p:tag name="TABLE_ENDDRAG_RECT" val="108*180*47*180"/>
</p:tagLst>
</file>

<file path=ppt/tags/tag26.xml><?xml version="1.0" encoding="utf-8"?>
<p:tagLst xmlns:p="http://schemas.openxmlformats.org/presentationml/2006/main">
  <p:tag name="TABLE_ENDDRAG_ORIGIN_RECT" val="47*180"/>
  <p:tag name="TABLE_ENDDRAG_RECT" val="108*180*47*180"/>
</p:tagLst>
</file>

<file path=ppt/tags/tag27.xml><?xml version="1.0" encoding="utf-8"?>
<p:tagLst xmlns:p="http://schemas.openxmlformats.org/presentationml/2006/main">
  <p:tag name="TABLE_ENDDRAG_ORIGIN_RECT" val="47*180"/>
  <p:tag name="TABLE_ENDDRAG_RECT" val="108*180*47*180"/>
</p:tagLst>
</file>

<file path=ppt/tags/tag28.xml><?xml version="1.0" encoding="utf-8"?>
<p:tagLst xmlns:p="http://schemas.openxmlformats.org/presentationml/2006/main">
  <p:tag name="TABLE_ENDDRAG_ORIGIN_RECT" val="345*27"/>
  <p:tag name="TABLE_ENDDRAG_RECT" val="108*255*345*27"/>
</p:tagLst>
</file>

<file path=ppt/tags/tag29.xml><?xml version="1.0" encoding="utf-8"?>
<p:tagLst xmlns:p="http://schemas.openxmlformats.org/presentationml/2006/main">
  <p:tag name="TABLE_ENDDRAG_ORIGIN_RECT" val="345*27"/>
  <p:tag name="TABLE_ENDDRAG_RECT" val="108*255*345*27"/>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0.xml><?xml version="1.0" encoding="utf-8"?>
<p:tagLst xmlns:p="http://schemas.openxmlformats.org/presentationml/2006/main">
  <p:tag name="TABLE_ENDDRAG_ORIGIN_RECT" val="345*27"/>
  <p:tag name="TABLE_ENDDRAG_RECT" val="108*255*345*27"/>
</p:tagLst>
</file>

<file path=ppt/tags/tag31.xml><?xml version="1.0" encoding="utf-8"?>
<p:tagLst xmlns:p="http://schemas.openxmlformats.org/presentationml/2006/main">
  <p:tag name="TABLE_ENDDRAG_ORIGIN_RECT" val="345*27"/>
  <p:tag name="TABLE_ENDDRAG_RECT" val="108*255*345*27"/>
</p:tagLst>
</file>

<file path=ppt/tags/tag32.xml><?xml version="1.0" encoding="utf-8"?>
<p:tagLst xmlns:p="http://schemas.openxmlformats.org/presentationml/2006/main">
  <p:tag name="TABLE_ENDDRAG_ORIGIN_RECT" val="345*27"/>
  <p:tag name="TABLE_ENDDRAG_RECT" val="108*255*345*27"/>
</p:tagLst>
</file>

<file path=ppt/tags/tag33.xml><?xml version="1.0" encoding="utf-8"?>
<p:tagLst xmlns:p="http://schemas.openxmlformats.org/presentationml/2006/main">
  <p:tag name="TABLE_ENDDRAG_ORIGIN_RECT" val="345*27"/>
  <p:tag name="TABLE_ENDDRAG_RECT" val="108*255*345*27"/>
</p:tagLst>
</file>

<file path=ppt/tags/tag34.xml><?xml version="1.0" encoding="utf-8"?>
<p:tagLst xmlns:p="http://schemas.openxmlformats.org/presentationml/2006/main">
  <p:tag name="TABLE_ENDDRAG_ORIGIN_RECT" val="345*27"/>
  <p:tag name="TABLE_ENDDRAG_RECT" val="108*255*345*27"/>
</p:tagLst>
</file>

<file path=ppt/tags/tag35.xml><?xml version="1.0" encoding="utf-8"?>
<p:tagLst xmlns:p="http://schemas.openxmlformats.org/presentationml/2006/main">
  <p:tag name="TABLE_ENDDRAG_ORIGIN_RECT" val="345*27"/>
  <p:tag name="TABLE_ENDDRAG_RECT" val="108*255*345*27"/>
</p:tagLst>
</file>

<file path=ppt/tags/tag36.xml><?xml version="1.0" encoding="utf-8"?>
<p:tagLst xmlns:p="http://schemas.openxmlformats.org/presentationml/2006/main">
  <p:tag name="TABLE_ENDDRAG_ORIGIN_RECT" val="376*32"/>
  <p:tag name="TABLE_ENDDRAG_RECT" val="108*255*376*32"/>
</p:tagLst>
</file>

<file path=ppt/tags/tag37.xml><?xml version="1.0" encoding="utf-8"?>
<p:tagLst xmlns:p="http://schemas.openxmlformats.org/presentationml/2006/main">
  <p:tag name="TABLE_ENDDRAG_ORIGIN_RECT" val="539*33"/>
  <p:tag name="TABLE_ENDDRAG_RECT" val="70*253*539*33"/>
</p:tagLst>
</file>

<file path=ppt/tags/tag38.xml><?xml version="1.0" encoding="utf-8"?>
<p:tagLst xmlns:p="http://schemas.openxmlformats.org/presentationml/2006/main">
  <p:tag name="TABLE_ENDDRAG_ORIGIN_RECT" val="539*33"/>
  <p:tag name="TABLE_ENDDRAG_RECT" val="70*253*539*33"/>
</p:tagLst>
</file>

<file path=ppt/tags/tag39.xml><?xml version="1.0" encoding="utf-8"?>
<p:tagLst xmlns:p="http://schemas.openxmlformats.org/presentationml/2006/main">
  <p:tag name="TABLE_ENDDRAG_ORIGIN_RECT" val="539*33"/>
  <p:tag name="TABLE_ENDDRAG_RECT" val="70*253*539*33"/>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40.xml><?xml version="1.0" encoding="utf-8"?>
<p:tagLst xmlns:p="http://schemas.openxmlformats.org/presentationml/2006/main">
  <p:tag name="TABLE_ENDDRAG_ORIGIN_RECT" val="143*25"/>
  <p:tag name="TABLE_ENDDRAG_RECT" val="331*343*143*25"/>
</p:tagLst>
</file>

<file path=ppt/tags/tag41.xml><?xml version="1.0" encoding="utf-8"?>
<p:tagLst xmlns:p="http://schemas.openxmlformats.org/presentationml/2006/main">
  <p:tag name="TABLE_ENDDRAG_ORIGIN_RECT" val="143*25"/>
  <p:tag name="TABLE_ENDDRAG_RECT" val="331*343*143*25"/>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18916</Words>
  <Application>WPS 演示</Application>
  <PresentationFormat>全屏显示(4:3)</PresentationFormat>
  <Paragraphs>2524</Paragraphs>
  <Slides>89</Slides>
  <Notes>5</Notes>
  <HiddenSlides>0</HiddenSlides>
  <MMClips>0</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89</vt:i4>
      </vt:variant>
    </vt:vector>
  </HeadingPairs>
  <TitlesOfParts>
    <vt:vector size="117"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PingFang SC</vt:lpstr>
      <vt:lpstr>Segoe Print</vt:lpstr>
      <vt:lpstr>楷体_GB2312</vt:lpstr>
      <vt:lpstr>新宋体</vt:lpstr>
      <vt:lpstr>Arial Unicode MS</vt:lpstr>
      <vt:lpstr>Cambria Math</vt:lpstr>
      <vt:lpstr>JetBrains Mono</vt:lpstr>
      <vt:lpstr>MS Mincho</vt:lpstr>
      <vt:lpstr>Wingdings 3</vt:lpstr>
      <vt:lpstr>方正仿宋_GB2312</vt:lpstr>
      <vt:lpstr>汉仪雅酷黑-85J</vt:lpstr>
      <vt:lpstr>Ms.Luce</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551</cp:revision>
  <dcterms:created xsi:type="dcterms:W3CDTF">2010-09-23T08:30:00Z</dcterms:created>
  <dcterms:modified xsi:type="dcterms:W3CDTF">2025-10-14T00:22:18Z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2052-12.1.0.22529</vt:lpwstr>
  </property>
</Properties>
</file>