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401" r:id="rId29"/>
    <p:sldId id="402" r:id="rId30"/>
    <p:sldId id="288" r:id="rId31"/>
    <p:sldId id="386" r:id="rId32"/>
    <p:sldId id="389" r:id="rId33"/>
    <p:sldId id="390" r:id="rId34"/>
    <p:sldId id="391" r:id="rId35"/>
    <p:sldId id="393" r:id="rId36"/>
    <p:sldId id="404" r:id="rId37"/>
    <p:sldId id="394" r:id="rId38"/>
    <p:sldId id="399" r:id="rId39"/>
    <p:sldId id="354" r:id="rId40"/>
    <p:sldId id="400" r:id="rId41"/>
    <p:sldId id="292" r:id="rId42"/>
    <p:sldId id="367" r:id="rId43"/>
    <p:sldId id="368" r:id="rId44"/>
    <p:sldId id="355" r:id="rId45"/>
    <p:sldId id="405" r:id="rId46"/>
    <p:sldId id="301" r:id="rId47"/>
    <p:sldId id="305" r:id="rId48"/>
    <p:sldId id="306" r:id="rId49"/>
    <p:sldId id="356" r:id="rId50"/>
    <p:sldId id="357" r:id="rId51"/>
    <p:sldId id="313" r:id="rId52"/>
    <p:sldId id="358" r:id="rId53"/>
    <p:sldId id="318" r:id="rId54"/>
    <p:sldId id="319" r:id="rId55"/>
    <p:sldId id="328" r:id="rId56"/>
    <p:sldId id="359" r:id="rId57"/>
    <p:sldId id="360"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userDrawn="1">
          <p15:clr>
            <a:srgbClr val="A4A3A4"/>
          </p15:clr>
        </p15:guide>
        <p15:guide id="2" pos="275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224"/>
        <p:guide pos="27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cs typeface="Times New Roman" panose="02020603050405020304" pitchFamily="18" charset="0"/>
              </a:defRPr>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cs typeface="Times New Roman" panose="02020603050405020304" pitchFamily="18" charset="0"/>
              </a:defRPr>
            </a:lvl1pPr>
          </a:lstStyle>
          <a:p>
            <a:r>
              <a:rPr lang="zh-CN"/>
              <a:t>单击添加署名或公司信息</a:t>
            </a:r>
            <a:endParaRPr 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Times New Roman" panose="02020603050405020304" pitchFamily="18"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5.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image" Target="../media/image3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cs typeface="Times New Roman" panose="02020603050405020304" pitchFamily="18"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按照这种策略找到了最优解，那么这种贪心策略是不是偶然找到最优答案呢？</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首先，首项符合定理：</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然后由第</a:t>
            </a:r>
            <a:r>
              <a:rPr lang="en-US" altLang="zh-CN">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项成立，推出第</a:t>
            </a:r>
            <a:r>
              <a:rPr lang="en-US" altLang="zh-CN">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项成立：</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假设：</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证明：</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可以写成</a:t>
            </a:r>
            <a:endParaRPr lang="zh-CN" altLang="en-US">
              <a:latin typeface="Times New Roman" panose="02020603050405020304" pitchFamily="18" charset="0"/>
              <a:cs typeface="Times New Roman" panose="02020603050405020304" pitchFamily="18" charset="0"/>
            </a:endParaRPr>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最后化简可以证：</a:t>
            </a:r>
            <a:endParaRPr lang="zh-CN" altLang="en-US">
              <a:latin typeface="Times New Roman" panose="02020603050405020304" pitchFamily="18" charset="0"/>
              <a:cs typeface="Times New Roman" panose="02020603050405020304" pitchFamily="18" charset="0"/>
            </a:endParaRPr>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推到多米诺骨牌第一张牌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由前一张牌可以推倒后一张牌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找到第一张能推倒的多米诺骨牌。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归纳基础：也就是就是第一个时间结束的课程可以组成最优解</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可以用</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en-US" altLang="zh-CN">
                <a:solidFill>
                  <a:schemeClr val="tx1"/>
                </a:solidFill>
                <a:uFillTx/>
                <a:latin typeface="Times New Roman" panose="02020603050405020304" pitchFamily="18" charset="0"/>
                <a:cs typeface="Times New Roman" panose="02020603050405020304" pitchFamily="18" charset="0"/>
              </a:rPr>
              <a:t> = {1,2,3,...,n},</a:t>
            </a:r>
            <a:r>
              <a:rPr lang="zh-CN" altLang="en-US">
                <a:solidFill>
                  <a:schemeClr val="tx1"/>
                </a:solidFill>
                <a:uFillTx/>
                <a:latin typeface="Times New Roman" panose="02020603050405020304" pitchFamily="18" charset="0"/>
                <a:cs typeface="Times New Roman" panose="02020603050405020304" pitchFamily="18" charset="0"/>
              </a:rPr>
              <a:t>表示课程集合，</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i</a:t>
            </a:r>
            <a:r>
              <a:rPr lang="zh-CN" altLang="en-US">
                <a:solidFill>
                  <a:schemeClr val="tx1"/>
                </a:solidFill>
                <a:uFillTx/>
                <a:latin typeface="Times New Roman" panose="02020603050405020304" pitchFamily="18" charset="0"/>
                <a:cs typeface="Times New Roman" panose="02020603050405020304" pitchFamily="18" charset="0"/>
              </a:rPr>
              <a:t>表示课程结束的时间，</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2</a:t>
            </a:r>
            <a:r>
              <a:rPr lang="en-US" altLang="zh-CN">
                <a:solidFill>
                  <a:schemeClr val="tx1"/>
                </a:solidFill>
                <a:uFillTx/>
                <a:latin typeface="Times New Roman" panose="02020603050405020304" pitchFamily="18" charset="0"/>
                <a:cs typeface="Times New Roman" panose="02020603050405020304" pitchFamily="18" charset="0"/>
              </a:rPr>
              <a:t>&lt;...&lt;f</a:t>
            </a:r>
            <a:r>
              <a:rPr lang="en-US" altLang="zh-CN" baseline="-25000">
                <a:solidFill>
                  <a:schemeClr val="tx1"/>
                </a:solidFill>
                <a:uFillTx/>
                <a:latin typeface="Times New Roman" panose="02020603050405020304" pitchFamily="18" charset="0"/>
                <a:cs typeface="Times New Roman" panose="02020603050405020304" pitchFamily="18" charset="0"/>
              </a:rPr>
              <a:t>n</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此时讲</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的最优解的第一个课程</a:t>
            </a:r>
            <a:r>
              <a:rPr lang="en-US" altLang="zh-CN">
                <a:solidFill>
                  <a:schemeClr val="tx1"/>
                </a:solidFill>
                <a:uFillTx/>
                <a:latin typeface="Times New Roman" panose="02020603050405020304" pitchFamily="18" charset="0"/>
                <a:cs typeface="Times New Roman" panose="02020603050405020304" pitchFamily="18" charset="0"/>
              </a:rPr>
              <a:t>j</a:t>
            </a:r>
            <a:r>
              <a:rPr lang="zh-CN" altLang="en-US">
                <a:solidFill>
                  <a:schemeClr val="tx1"/>
                </a:solidFill>
                <a:uFillTx/>
                <a:latin typeface="Times New Roman" panose="02020603050405020304" pitchFamily="18" charset="0"/>
                <a:cs typeface="Times New Roman" panose="02020603050405020304" pitchFamily="18" charset="0"/>
              </a:rPr>
              <a:t>替换成</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，因为</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j</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是最优解，此时</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替换之后，</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也是最优解。所以说我们的首项成立。</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找到前一张推倒后一张多米诺骨牌。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归纳步骤：假设选择前</a:t>
            </a:r>
            <a:r>
              <a:rPr lang="en-US" altLang="zh-CN" sz="1800" b="1" smtClean="0">
                <a:ln>
                  <a:noFill/>
                </a:ln>
                <a:effectLst/>
                <a:latin typeface="宋体" panose="02010600030101010101" pitchFamily="2" charset="-122"/>
                <a:cs typeface="Times New Roman" panose="02020603050405020304" pitchFamily="18" charset="0"/>
                <a:sym typeface="+mn-ea"/>
              </a:rPr>
              <a:t>k</a:t>
            </a:r>
            <a:r>
              <a:rPr lang="zh-CN" altLang="en-US" sz="1800" b="1" smtClean="0">
                <a:ln>
                  <a:noFill/>
                </a:ln>
                <a:effectLst/>
                <a:latin typeface="宋体" panose="02010600030101010101" pitchFamily="2" charset="-122"/>
                <a:cs typeface="Times New Roman" panose="02020603050405020304" pitchFamily="18" charset="0"/>
                <a:sym typeface="+mn-ea"/>
              </a:rPr>
              <a:t>项最早结束的课程为真，证明选择</a:t>
            </a:r>
            <a:r>
              <a:rPr lang="en-US" altLang="zh-CN" sz="1800" b="1" smtClean="0">
                <a:ln>
                  <a:noFill/>
                </a:ln>
                <a:effectLst/>
                <a:latin typeface="宋体" panose="02010600030101010101" pitchFamily="2" charset="-122"/>
                <a:cs typeface="Times New Roman" panose="02020603050405020304" pitchFamily="18" charset="0"/>
                <a:sym typeface="+mn-ea"/>
              </a:rPr>
              <a:t>k+1</a:t>
            </a:r>
            <a:r>
              <a:rPr lang="zh-CN" altLang="en-US" sz="1800" b="1" smtClean="0">
                <a:ln>
                  <a:noFill/>
                </a:ln>
                <a:effectLst/>
                <a:latin typeface="宋体" panose="02010600030101010101" pitchFamily="2" charset="-122"/>
                <a:cs typeface="Times New Roman" panose="02020603050405020304" pitchFamily="18" charset="0"/>
                <a:sym typeface="+mn-ea"/>
              </a:rPr>
              <a:t>也为真。</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用字母</a:t>
            </a:r>
            <a:r>
              <a:rPr lang="en-US" altLang="zh-CN">
                <a:uFillTx/>
                <a:latin typeface="Times New Roman" panose="02020603050405020304" pitchFamily="18" charset="0"/>
                <a:cs typeface="Times New Roman" panose="02020603050405020304" pitchFamily="18" charset="0"/>
                <a:sym typeface="+mn-ea"/>
              </a:rPr>
              <a:t>T</a:t>
            </a:r>
            <a:r>
              <a:rPr lang="zh-CN" altLang="en-US">
                <a:solidFill>
                  <a:schemeClr val="tx1"/>
                </a:solidFill>
                <a:uFillTx/>
                <a:latin typeface="Times New Roman" panose="02020603050405020304" pitchFamily="18" charset="0"/>
                <a:cs typeface="Times New Roman" panose="02020603050405020304" pitchFamily="18" charset="0"/>
              </a:rPr>
              <a:t>表示问题最优解的集合</a:t>
            </a:r>
            <a:r>
              <a:rPr lang="zh-CN">
                <a:solidFill>
                  <a:schemeClr val="tx1"/>
                </a:solidFill>
                <a:uFillTx/>
                <a:latin typeface="Times New Roman" panose="02020603050405020304" pitchFamily="18" charset="0"/>
                <a:cs typeface="Times New Roman" panose="02020603050405020304" pitchFamily="18" charset="0"/>
              </a:rPr>
              <a:t>。</a:t>
            </a:r>
            <a:endParaRPr lang="zh-CN">
              <a:solidFill>
                <a:schemeClr val="tx1"/>
              </a:solidFill>
              <a:uFillTx/>
              <a:latin typeface="Times New Roman" panose="02020603050405020304" pitchFamily="18" charset="0"/>
              <a:cs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T</a:t>
            </a:r>
            <a:endParaRPr lang="en-US" altLang="zh-CN">
              <a:uFillTx/>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zh-CN" altLang="en-US">
                <a:uFillTx/>
                <a:latin typeface="Times New Roman" panose="02020603050405020304" pitchFamily="18" charset="0"/>
                <a:cs typeface="Times New Roman" panose="02020603050405020304" pitchFamily="18" charset="0"/>
                <a:sym typeface="+mn-ea"/>
              </a:rPr>
              <a:t>是前</a:t>
            </a:r>
            <a:r>
              <a:rPr lang="en-US" altLang="zh-CN">
                <a:uFillTx/>
                <a:latin typeface="Times New Roman" panose="02020603050405020304" pitchFamily="18" charset="0"/>
                <a:cs typeface="Times New Roman" panose="02020603050405020304" pitchFamily="18" charset="0"/>
                <a:sym typeface="+mn-ea"/>
              </a:rPr>
              <a:t>{i1,i2,...,ik} U B</a:t>
            </a:r>
            <a:r>
              <a:rPr lang="zh-CN" altLang="en-US">
                <a:uFillTx/>
                <a:latin typeface="Times New Roman" panose="02020603050405020304" pitchFamily="18" charset="0"/>
                <a:cs typeface="Times New Roman" panose="02020603050405020304" pitchFamily="18" charset="0"/>
                <a:sym typeface="+mn-ea"/>
              </a:rPr>
              <a:t>，并且</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集合一定待选集合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中的最优解。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是包含</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项的待选集合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所以说</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a:t>
            </a:r>
            <a:endParaRPr lang="zh-CN" altLang="en-US">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 </a:t>
            </a:r>
            <a:r>
              <a:rPr lang="zh-CN" altLang="en-US">
                <a:solidFill>
                  <a:schemeClr val="tx1"/>
                </a:solidFill>
                <a:uFillTx/>
                <a:latin typeface="Times New Roman" panose="02020603050405020304" pitchFamily="18" charset="0"/>
                <a:cs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0;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j = 0; j &lt; n-i-1; j++)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&gt; f[j+1])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则进行交换</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 = f[j];f[j]=f[j+1];f[j+1]=temp;</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temp1 = s[j];s[j]=s[j+1];s[j+1]=temp1;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a:p>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利用冒泡排序，根据结束时间将开始时间也进行排序。</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t[0]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count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j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1;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&lt;= s[i])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j = i;</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count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}else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count;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可是硬币的面值一定就符合贪心策略能解决问题吗？</a:t>
            </a:r>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存在这样的一个反例，币值分别为</a:t>
            </a:r>
            <a:r>
              <a:rPr lang="en-US" altLang="zh-CN">
                <a:solidFill>
                  <a:schemeClr val="tx2"/>
                </a:solidFill>
                <a:uFillTx/>
                <a:latin typeface="Times New Roman" panose="02020603050405020304" pitchFamily="18" charset="0"/>
                <a:cs typeface="Times New Roman" panose="02020603050405020304" pitchFamily="18" charset="0"/>
              </a:rPr>
              <a:t>[1,10,25]</a:t>
            </a:r>
            <a:r>
              <a:rPr lang="zh-CN" altLang="en-US">
                <a:solidFill>
                  <a:schemeClr val="tx2"/>
                </a:solidFill>
                <a:uFillTx/>
                <a:latin typeface="Times New Roman" panose="02020603050405020304" pitchFamily="18" charset="0"/>
                <a:cs typeface="Times New Roman" panose="02020603050405020304" pitchFamily="18" charset="0"/>
              </a:rPr>
              <a:t>，如果需要发薪资</a:t>
            </a:r>
            <a:r>
              <a:rPr lang="en-US" altLang="zh-CN">
                <a:solidFill>
                  <a:schemeClr val="tx2"/>
                </a:solidFill>
                <a:uFillTx/>
                <a:latin typeface="Times New Roman" panose="02020603050405020304" pitchFamily="18" charset="0"/>
                <a:cs typeface="Times New Roman" panose="02020603050405020304" pitchFamily="18" charset="0"/>
              </a:rPr>
              <a:t>30</a:t>
            </a:r>
            <a:r>
              <a:rPr lang="zh-CN" altLang="en-US">
                <a:solidFill>
                  <a:schemeClr val="tx2"/>
                </a:solidFill>
                <a:uFillTx/>
                <a:latin typeface="Times New Roman" panose="02020603050405020304" pitchFamily="18" charset="0"/>
                <a:cs typeface="Times New Roman" panose="02020603050405020304" pitchFamily="18" charset="0"/>
              </a:rPr>
              <a:t>，按照贪心算法是</a:t>
            </a:r>
            <a:r>
              <a:rPr lang="en-US" altLang="zh-CN">
                <a:solidFill>
                  <a:schemeClr val="tx2"/>
                </a:solidFill>
                <a:uFillTx/>
                <a:latin typeface="Times New Roman" panose="02020603050405020304" pitchFamily="18" charset="0"/>
                <a:cs typeface="Times New Roman" panose="02020603050405020304" pitchFamily="18" charset="0"/>
              </a:rPr>
              <a:t>25+1+1+1+1+1</a:t>
            </a:r>
            <a:r>
              <a:rPr lang="zh-CN" altLang="en-US">
                <a:solidFill>
                  <a:schemeClr val="tx2"/>
                </a:solidFill>
                <a:uFillTx/>
                <a:latin typeface="Times New Roman" panose="02020603050405020304" pitchFamily="18" charset="0"/>
                <a:cs typeface="Times New Roman" panose="02020603050405020304" pitchFamily="18" charset="0"/>
              </a:rPr>
              <a:t>，总共是</a:t>
            </a:r>
            <a:r>
              <a:rPr lang="en-US" altLang="zh-CN">
                <a:solidFill>
                  <a:schemeClr val="tx2"/>
                </a:solidFill>
                <a:uFillTx/>
                <a:latin typeface="Times New Roman" panose="02020603050405020304" pitchFamily="18" charset="0"/>
                <a:cs typeface="Times New Roman" panose="02020603050405020304" pitchFamily="18" charset="0"/>
              </a:rPr>
              <a:t>6</a:t>
            </a:r>
            <a:r>
              <a:rPr lang="zh-CN" altLang="en-US">
                <a:solidFill>
                  <a:schemeClr val="tx2"/>
                </a:solidFill>
                <a:uFillTx/>
                <a:latin typeface="Times New Roman" panose="02020603050405020304" pitchFamily="18" charset="0"/>
                <a:cs typeface="Times New Roman" panose="02020603050405020304" pitchFamily="18" charset="0"/>
              </a:rPr>
              <a:t>枚币，而真正的最有解是</a:t>
            </a:r>
            <a:r>
              <a:rPr lang="en-US" altLang="zh-CN">
                <a:solidFill>
                  <a:schemeClr val="tx2"/>
                </a:solidFill>
                <a:uFillTx/>
                <a:latin typeface="Times New Roman" panose="02020603050405020304" pitchFamily="18" charset="0"/>
                <a:cs typeface="Times New Roman" panose="02020603050405020304" pitchFamily="18" charset="0"/>
              </a:rPr>
              <a:t>10+10+10</a:t>
            </a:r>
            <a:r>
              <a:rPr lang="zh-CN" altLang="en-US">
                <a:solidFill>
                  <a:schemeClr val="tx2"/>
                </a:solidFill>
                <a:uFillTx/>
                <a:latin typeface="Times New Roman" panose="02020603050405020304" pitchFamily="18" charset="0"/>
                <a:cs typeface="Times New Roman" panose="02020603050405020304" pitchFamily="18" charset="0"/>
              </a:rPr>
              <a:t>。</a:t>
            </a:r>
            <a:endParaRPr lang="zh-CN" altLang="en-US">
              <a:solidFill>
                <a:schemeClr val="tx2"/>
              </a:solidFill>
              <a:uFillTx/>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所以，贪心算法依赖贪心策略，而贪心算法可靠，需要对贪心策略进行证明！</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继续思考这个问题，什么样的币值序列能够用贪心算法呢？</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①如果币值是从</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开始的等比币值，可以完全按照贪心策略找到最优解。</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②测试待兑换数额</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，是否有反例。</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范围</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1=c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&lt;c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&lt;...&lt;c</a:t>
            </a:r>
            <a:r>
              <a:rPr lang="en-US" altLang="zh-CN" baseline="-2500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latin typeface="Times New Roman" panose="02020603050405020304" pitchFamily="18" charset="0"/>
                <a:cs typeface="Times New Roman" panose="02020603050405020304" pitchFamily="18" charset="0"/>
                <a:hlinkClick r:id="rId5"/>
              </a:rPr>
              <a:t>原文</a:t>
            </a:r>
            <a:endParaRPr lang="zh-CN" altLang="en-US" sz="1600">
              <a:latin typeface="Times New Roman" panose="02020603050405020304" pitchFamily="18" charset="0"/>
              <a:cs typeface="Times New Roman" panose="02020603050405020304" pitchFamily="18" charset="0"/>
              <a:hlinkClick r:id="rId5"/>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4.1.3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贪心算法思想总结</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）解决一些组合优化问题，即求解最优值问题</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）求解问题的每一步是选择某种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短视</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的贪心策略。</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）贪心策略决定算法的好坏，需要对算法进行正确性验证。</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）验证贪心算法的好坏方法一般是，举反例（证明贪心策略不正确）和数学归纳法（证明贪心算法正确）。</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百分制成绩</a:t>
            </a: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cs typeface="Times New Roman" panose="02020603050405020304" pitchFamily="18" charset="0"/>
              </a:rPr>
              <a:t>本章概要</a:t>
            </a:r>
            <a:endParaRPr lang="zh-CN" altLang="en-US">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1*5%+</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cs typeface="Times New Roman" panose="02020603050405020304" pitchFamily="18" charset="0"/>
              </a:rPr>
              <a:t>3*40%+</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路径：</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         间的路径。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结点的路径长度：</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两结点间路径上的分支数。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从树根到每一个结点的路径长度之和。记作：</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TL  </a:t>
            </a:r>
            <a:endPar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B</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C</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D</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E</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F</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G</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H</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I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的路径长度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分别为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a</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20 </a:t>
            </a:r>
            <a:br>
              <a:rPr kumimoji="1" lang="en-US" altLang="zh-CN" sz="2400" b="1" dirty="0">
                <a:latin typeface="Times New Roman" panose="02020603050405020304" pitchFamily="18" charset="0"/>
                <a:cs typeface="Times New Roman" panose="02020603050405020304" pitchFamily="18" charset="0"/>
              </a:rPr>
            </a:b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b</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16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A</a:t>
              </a:r>
              <a:endParaRPr kumimoji="1" lang="en-US" altLang="zh-CN" sz="2000" b="1" dirty="0">
                <a:latin typeface="Times New Roman" panose="02020603050405020304" pitchFamily="18" charset="0"/>
                <a:cs typeface="Times New Roman" panose="02020603050405020304" pitchFamily="18" charset="0"/>
              </a:endParaRPr>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A</a:t>
              </a:r>
              <a:endParaRPr kumimoji="1" lang="en-US" altLang="zh-CN" sz="2000" b="1">
                <a:latin typeface="Times New Roman" panose="02020603050405020304" pitchFamily="18" charset="0"/>
                <a:cs typeface="Times New Roman" panose="02020603050405020304" pitchFamily="18" charset="0"/>
              </a:endParaRPr>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a</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b</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权：</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 </a:t>
            </a:r>
            <a:endPar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从根结点到该结点之间的路径长度与该结点的权的乘积。</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树中所有叶子结点的带权路径长度之和。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记作：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rPr>
              <a:t>权值 </a:t>
            </a:r>
            <a:endPar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结点到根的路径长度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例：有</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a</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b</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c</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d</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，权值分别为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7, 5, 2, 4</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，试构造以此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个结点为叶子结点的二叉树。 </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36</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1+</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46</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rPr>
              <a:t>哈夫曼树 </a:t>
            </a:r>
            <a:endPar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rPr>
              <a:t>具有相同带权结点构成的哈夫曼树不惟一。 </a:t>
            </a:r>
            <a:endPar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带权路径长度 </a:t>
            </a: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(WPL)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最短的二叉树     </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110000"/>
              </a:lnSpc>
              <a:spcBef>
                <a:spcPct val="50000"/>
              </a:spcBef>
            </a:pP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（权值大的结点离根最近）</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40000"/>
              </a:lnSpc>
              <a:spcBef>
                <a:spcPct val="50000"/>
              </a:spcBef>
            </a:pPr>
            <a:endPar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cs typeface="Times New Roman" panose="02020603050405020304" pitchFamily="18" charset="0"/>
              </a:rPr>
              <a:t>目标</a:t>
            </a:r>
            <a:endParaRPr lang="zh-CN" altLang="en-US" sz="2400" b="1">
              <a:solidFill>
                <a:srgbClr val="000000"/>
              </a:solidFill>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199" name="组合 21"/>
          <p:cNvGrpSpPr/>
          <p:nvPr/>
        </p:nvGrpSpPr>
        <p:grpSpPr>
          <a:xfrm>
            <a:off x="861060"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0" name="组合 24"/>
          <p:cNvGrpSpPr/>
          <p:nvPr/>
        </p:nvGrpSpPr>
        <p:grpSpPr>
          <a:xfrm>
            <a:off x="1672273"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1" name="组合 28"/>
          <p:cNvGrpSpPr/>
          <p:nvPr/>
        </p:nvGrpSpPr>
        <p:grpSpPr>
          <a:xfrm>
            <a:off x="2451735"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2" name="左大括号 1"/>
          <p:cNvSpPr/>
          <p:nvPr/>
        </p:nvSpPr>
        <p:spPr>
          <a:xfrm>
            <a:off x="46799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2772410" y="4077018"/>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17" name="直接连接符 16"/>
          <p:cNvCxnSpPr>
            <a:stCxn id="12" idx="4"/>
          </p:cNvCxnSpPr>
          <p:nvPr/>
        </p:nvCxnSpPr>
        <p:spPr>
          <a:xfrm flipH="1">
            <a:off x="2628265" y="4580255"/>
            <a:ext cx="396875" cy="5054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stCxn id="12" idx="4"/>
          </p:cNvCxnSpPr>
          <p:nvPr/>
        </p:nvCxnSpPr>
        <p:spPr>
          <a:xfrm>
            <a:off x="3025140" y="4580255"/>
            <a:ext cx="467360" cy="57721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9" name="组合 28"/>
          <p:cNvGrpSpPr/>
          <p:nvPr/>
        </p:nvGrpSpPr>
        <p:grpSpPr>
          <a:xfrm>
            <a:off x="1656715" y="2031683"/>
            <a:ext cx="504825" cy="503237"/>
            <a:chOff x="1006488" y="2036167"/>
            <a:chExt cx="504800" cy="504056"/>
          </a:xfrm>
        </p:grpSpPr>
        <p:sp>
          <p:nvSpPr>
            <p:cNvPr id="2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23" name="左大括号 22"/>
          <p:cNvSpPr/>
          <p:nvPr/>
        </p:nvSpPr>
        <p:spPr>
          <a:xfrm>
            <a:off x="118681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p:cNvCxnSpPr>
          <p:nvPr/>
        </p:nvCxnSpPr>
        <p:spPr>
          <a:xfrm flipH="1">
            <a:off x="4243705" y="3576320"/>
            <a:ext cx="598805" cy="466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p:cNvCxnSpPr>
          <p:nvPr/>
        </p:nvCxnSpPr>
        <p:spPr>
          <a:xfrm>
            <a:off x="4842510" y="3576320"/>
            <a:ext cx="521335" cy="39370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4" name="组合 34"/>
          <p:cNvGrpSpPr/>
          <p:nvPr/>
        </p:nvGrpSpPr>
        <p:grpSpPr>
          <a:xfrm>
            <a:off x="4596448" y="3075940"/>
            <a:ext cx="504825" cy="504825"/>
            <a:chOff x="1006488" y="2036167"/>
            <a:chExt cx="504800" cy="504056"/>
          </a:xfrm>
        </p:grpSpPr>
        <p:sp>
          <p:nvSpPr>
            <p:cNvPr id="4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7" name="文本框 46"/>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48" name="组合 34"/>
          <p:cNvGrpSpPr/>
          <p:nvPr/>
        </p:nvGrpSpPr>
        <p:grpSpPr>
          <a:xfrm>
            <a:off x="2452053" y="2030095"/>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75 0.441019 " pathEditMode="relative" ptsTypes="">
                                      <p:cBhvr>
                                        <p:cTn id="6" dur="2000" fill="hold"/>
                                        <p:tgtEl>
                                          <p:spTgt spid="819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195069 0.44 " pathEditMode="relative" rAng="0" ptsTypes="">
                                      <p:cBhvr>
                                        <p:cTn id="10" dur="2000" fill="hold"/>
                                        <p:tgtEl>
                                          <p:spTgt spid="8200"/>
                                        </p:tgtEl>
                                        <p:attrNameLst>
                                          <p:attrName>ppt_x</p:attrName>
                                          <p:attrName>ppt_y</p:attrName>
                                        </p:attrNameLst>
                                      </p:cBhvr>
                                      <p:rCtr x="94" y="215"/>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8199"/>
                                        </p:tgtEl>
                                        <p:attrNameLst>
                                          <p:attrName>ppt_x</p:attrName>
                                        </p:attrNameLst>
                                      </p:cBhvr>
                                      <p:tavLst>
                                        <p:tav tm="0">
                                          <p:val>
                                            <p:strVal val="ppt_x"/>
                                          </p:val>
                                        </p:tav>
                                        <p:tav tm="100000">
                                          <p:val>
                                            <p:strVal val="ppt_x"/>
                                          </p:val>
                                        </p:tav>
                                      </p:tavLst>
                                    </p:anim>
                                    <p:anim calcmode="lin" valueType="num">
                                      <p:cBhvr additive="base">
                                        <p:cTn id="47" dur="500"/>
                                        <p:tgtEl>
                                          <p:spTgt spid="8199"/>
                                        </p:tgtEl>
                                        <p:attrNameLst>
                                          <p:attrName>ppt_y</p:attrName>
                                        </p:attrNameLst>
                                      </p:cBhvr>
                                      <p:tavLst>
                                        <p:tav tm="0">
                                          <p:val>
                                            <p:strVal val="ppt_y"/>
                                          </p:val>
                                        </p:tav>
                                        <p:tav tm="100000">
                                          <p:val>
                                            <p:strVal val="1+ppt_h/2"/>
                                          </p:val>
                                        </p:tav>
                                      </p:tavLst>
                                    </p:anim>
                                    <p:set>
                                      <p:cBhvr>
                                        <p:cTn id="48" dur="1" fill="hold">
                                          <p:stCondLst>
                                            <p:cond delay="499"/>
                                          </p:stCondLst>
                                        </p:cTn>
                                        <p:tgtEl>
                                          <p:spTgt spid="819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8200"/>
                                        </p:tgtEl>
                                        <p:attrNameLst>
                                          <p:attrName>ppt_x</p:attrName>
                                        </p:attrNameLst>
                                      </p:cBhvr>
                                      <p:tavLst>
                                        <p:tav tm="0">
                                          <p:val>
                                            <p:strVal val="ppt_x"/>
                                          </p:val>
                                        </p:tav>
                                        <p:tav tm="100000">
                                          <p:val>
                                            <p:strVal val="ppt_x"/>
                                          </p:val>
                                        </p:tav>
                                      </p:tavLst>
                                    </p:anim>
                                    <p:anim calcmode="lin" valueType="num">
                                      <p:cBhvr additive="base">
                                        <p:cTn id="51" dur="500"/>
                                        <p:tgtEl>
                                          <p:spTgt spid="8200"/>
                                        </p:tgtEl>
                                        <p:attrNameLst>
                                          <p:attrName>ppt_y</p:attrName>
                                        </p:attrNameLst>
                                      </p:cBhvr>
                                      <p:tavLst>
                                        <p:tav tm="0">
                                          <p:val>
                                            <p:strVal val="ppt_y"/>
                                          </p:val>
                                        </p:tav>
                                        <p:tav tm="100000">
                                          <p:val>
                                            <p:strVal val="1+ppt_h/2"/>
                                          </p:val>
                                        </p:tav>
                                      </p:tavLst>
                                    </p:anim>
                                    <p:set>
                                      <p:cBhvr>
                                        <p:cTn id="52" dur="1" fill="hold">
                                          <p:stCondLst>
                                            <p:cond delay="499"/>
                                          </p:stCondLst>
                                        </p:cTn>
                                        <p:tgtEl>
                                          <p:spTgt spid="820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138889 0.00564815 L 0.249514 0.293056 " pathEditMode="relative" rAng="0" ptsTypes="">
                                      <p:cBhvr>
                                        <p:cTn id="68" dur="2000" fill="hold"/>
                                        <p:tgtEl>
                                          <p:spTgt spid="19"/>
                                        </p:tgtEl>
                                        <p:attrNameLst>
                                          <p:attrName>ppt_x</p:attrName>
                                          <p:attrName>ppt_y</p:attrName>
                                        </p:attrNameLst>
                                      </p:cBhvr>
                                      <p:rCtr x="125" y="145"/>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ppt_x"/>
                                          </p:val>
                                        </p:tav>
                                        <p:tav tm="100000">
                                          <p:val>
                                            <p:strVal val="#ppt_x"/>
                                          </p:val>
                                        </p:tav>
                                      </p:tavLst>
                                    </p:anim>
                                    <p:anim calcmode="lin" valueType="num">
                                      <p:cBhvr additive="base">
                                        <p:cTn id="82" dur="500" fill="hold"/>
                                        <p:tgtEl>
                                          <p:spTgt spid="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 0 L 0.298889 0.281389 " pathEditMode="relative" rAng="0" ptsTypes="">
                                      <p:cBhvr>
                                        <p:cTn id="90" dur="2000" fill="hold"/>
                                        <p:tgtEl>
                                          <p:spTgt spid="8201"/>
                                        </p:tgtEl>
                                        <p:attrNameLst>
                                          <p:attrName>ppt_x</p:attrName>
                                          <p:attrName>ppt_y</p:attrName>
                                        </p:attrNameLst>
                                      </p:cBhvr>
                                      <p:rCtr x="150" y="136"/>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2" nodeType="clickEffect">
                                  <p:stCondLst>
                                    <p:cond delay="0"/>
                                  </p:stCondLst>
                                  <p:childTnLst>
                                    <p:anim calcmode="lin" valueType="num">
                                      <p:cBhvr additive="base">
                                        <p:cTn id="108" dur="500"/>
                                        <p:tgtEl>
                                          <p:spTgt spid="23"/>
                                        </p:tgtEl>
                                        <p:attrNameLst>
                                          <p:attrName>ppt_x</p:attrName>
                                        </p:attrNameLst>
                                      </p:cBhvr>
                                      <p:tavLst>
                                        <p:tav tm="0">
                                          <p:val>
                                            <p:strVal val="ppt_x"/>
                                          </p:val>
                                        </p:tav>
                                        <p:tav tm="100000">
                                          <p:val>
                                            <p:strVal val="ppt_x"/>
                                          </p:val>
                                        </p:tav>
                                      </p:tavLst>
                                    </p:anim>
                                    <p:anim calcmode="lin" valueType="num">
                                      <p:cBhvr additive="base">
                                        <p:cTn id="109" dur="500"/>
                                        <p:tgtEl>
                                          <p:spTgt spid="23"/>
                                        </p:tgtEl>
                                        <p:attrNameLst>
                                          <p:attrName>ppt_y</p:attrName>
                                        </p:attrNameLst>
                                      </p:cBhvr>
                                      <p:tavLst>
                                        <p:tav tm="0">
                                          <p:val>
                                            <p:strVal val="ppt_y"/>
                                          </p:val>
                                        </p:tav>
                                        <p:tav tm="100000">
                                          <p:val>
                                            <p:strVal val="1+ppt_h/2"/>
                                          </p:val>
                                        </p:tav>
                                      </p:tavLst>
                                    </p:anim>
                                    <p:set>
                                      <p:cBhvr>
                                        <p:cTn id="110" dur="1" fill="hold">
                                          <p:stCondLst>
                                            <p:cond delay="499"/>
                                          </p:stCondLst>
                                        </p:cTn>
                                        <p:tgtEl>
                                          <p:spTgt spid="2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nodeType="clickEffect">
                                  <p:stCondLst>
                                    <p:cond delay="0"/>
                                  </p:stCondLst>
                                  <p:childTnLst>
                                    <p:anim calcmode="lin" valueType="num">
                                      <p:cBhvr additive="base">
                                        <p:cTn id="126" dur="500"/>
                                        <p:tgtEl>
                                          <p:spTgt spid="8201"/>
                                        </p:tgtEl>
                                        <p:attrNameLst>
                                          <p:attrName>ppt_x</p:attrName>
                                        </p:attrNameLst>
                                      </p:cBhvr>
                                      <p:tavLst>
                                        <p:tav tm="0">
                                          <p:val>
                                            <p:strVal val="ppt_x"/>
                                          </p:val>
                                        </p:tav>
                                        <p:tav tm="100000">
                                          <p:val>
                                            <p:strVal val="ppt_x"/>
                                          </p:val>
                                        </p:tav>
                                      </p:tavLst>
                                    </p:anim>
                                    <p:anim calcmode="lin" valueType="num">
                                      <p:cBhvr additive="base">
                                        <p:cTn id="127" dur="500"/>
                                        <p:tgtEl>
                                          <p:spTgt spid="8201"/>
                                        </p:tgtEl>
                                        <p:attrNameLst>
                                          <p:attrName>ppt_y</p:attrName>
                                        </p:attrNameLst>
                                      </p:cBhvr>
                                      <p:tavLst>
                                        <p:tav tm="0">
                                          <p:val>
                                            <p:strVal val="ppt_y"/>
                                          </p:val>
                                        </p:tav>
                                        <p:tav tm="100000">
                                          <p:val>
                                            <p:strVal val="1+ppt_h/2"/>
                                          </p:val>
                                        </p:tav>
                                      </p:tavLst>
                                    </p:anim>
                                    <p:set>
                                      <p:cBhvr>
                                        <p:cTn id="128" dur="1" fill="hold">
                                          <p:stCondLst>
                                            <p:cond delay="499"/>
                                          </p:stCondLst>
                                        </p:cTn>
                                        <p:tgtEl>
                                          <p:spTgt spid="8201"/>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19"/>
                                        </p:tgtEl>
                                        <p:attrNameLst>
                                          <p:attrName>ppt_x</p:attrName>
                                        </p:attrNameLst>
                                      </p:cBhvr>
                                      <p:tavLst>
                                        <p:tav tm="0">
                                          <p:val>
                                            <p:strVal val="ppt_x"/>
                                          </p:val>
                                        </p:tav>
                                        <p:tav tm="100000">
                                          <p:val>
                                            <p:strVal val="ppt_x"/>
                                          </p:val>
                                        </p:tav>
                                      </p:tavLst>
                                    </p:anim>
                                    <p:anim calcmode="lin" valueType="num">
                                      <p:cBhvr additive="base">
                                        <p:cTn id="131" dur="500"/>
                                        <p:tgtEl>
                                          <p:spTgt spid="19"/>
                                        </p:tgtEl>
                                        <p:attrNameLst>
                                          <p:attrName>ppt_y</p:attrName>
                                        </p:attrNameLst>
                                      </p:cBhvr>
                                      <p:tavLst>
                                        <p:tav tm="0">
                                          <p:val>
                                            <p:strVal val="ppt_y"/>
                                          </p:val>
                                        </p:tav>
                                        <p:tav tm="100000">
                                          <p:val>
                                            <p:strVal val="1+ppt_h/2"/>
                                          </p:val>
                                        </p:tav>
                                      </p:tavLst>
                                    </p:anim>
                                    <p:set>
                                      <p:cBhvr>
                                        <p:cTn id="132" dur="1" fill="hold">
                                          <p:stCondLst>
                                            <p:cond delay="499"/>
                                          </p:stCondLst>
                                        </p:cTn>
                                        <p:tgtEl>
                                          <p:spTgt spid="19"/>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32"/>
                                        </p:tgtEl>
                                        <p:attrNameLst>
                                          <p:attrName>ppt_x</p:attrName>
                                        </p:attrNameLst>
                                      </p:cBhvr>
                                      <p:tavLst>
                                        <p:tav tm="0">
                                          <p:val>
                                            <p:strVal val="ppt_x"/>
                                          </p:val>
                                        </p:tav>
                                        <p:tav tm="100000">
                                          <p:val>
                                            <p:strVal val="ppt_x"/>
                                          </p:val>
                                        </p:tav>
                                      </p:tavLst>
                                    </p:anim>
                                    <p:anim calcmode="lin" valueType="num">
                                      <p:cBhvr additive="base">
                                        <p:cTn id="139" dur="500"/>
                                        <p:tgtEl>
                                          <p:spTgt spid="32"/>
                                        </p:tgtEl>
                                        <p:attrNameLst>
                                          <p:attrName>ppt_y</p:attrName>
                                        </p:attrNameLst>
                                      </p:cBhvr>
                                      <p:tavLst>
                                        <p:tav tm="0">
                                          <p:val>
                                            <p:strVal val="ppt_y"/>
                                          </p:val>
                                        </p:tav>
                                        <p:tav tm="100000">
                                          <p:val>
                                            <p:strVal val="1+ppt_h/2"/>
                                          </p:val>
                                        </p:tav>
                                      </p:tavLst>
                                    </p:anim>
                                    <p:set>
                                      <p:cBhvr>
                                        <p:cTn id="140" dur="1" fill="hold">
                                          <p:stCondLst>
                                            <p:cond delay="499"/>
                                          </p:stCondLst>
                                        </p:cTn>
                                        <p:tgtEl>
                                          <p:spTgt spid="32"/>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36"/>
                                        </p:tgtEl>
                                        <p:attrNameLst>
                                          <p:attrName>ppt_x</p:attrName>
                                        </p:attrNameLst>
                                      </p:cBhvr>
                                      <p:tavLst>
                                        <p:tav tm="0">
                                          <p:val>
                                            <p:strVal val="ppt_x"/>
                                          </p:val>
                                        </p:tav>
                                        <p:tav tm="100000">
                                          <p:val>
                                            <p:strVal val="ppt_x"/>
                                          </p:val>
                                        </p:tav>
                                      </p:tavLst>
                                    </p:anim>
                                    <p:anim calcmode="lin" valueType="num">
                                      <p:cBhvr additive="base">
                                        <p:cTn id="143" dur="500"/>
                                        <p:tgtEl>
                                          <p:spTgt spid="36"/>
                                        </p:tgtEl>
                                        <p:attrNameLst>
                                          <p:attrName>ppt_y</p:attrName>
                                        </p:attrNameLst>
                                      </p:cBhvr>
                                      <p:tavLst>
                                        <p:tav tm="0">
                                          <p:val>
                                            <p:strVal val="ppt_y"/>
                                          </p:val>
                                        </p:tav>
                                        <p:tav tm="100000">
                                          <p:val>
                                            <p:strVal val="1+ppt_h/2"/>
                                          </p:val>
                                        </p:tav>
                                      </p:tavLst>
                                    </p:anim>
                                    <p:set>
                                      <p:cBhvr>
                                        <p:cTn id="144" dur="1" fill="hold">
                                          <p:stCondLst>
                                            <p:cond delay="499"/>
                                          </p:stCondLst>
                                        </p:cTn>
                                        <p:tgtEl>
                                          <p:spTgt spid="36"/>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41"/>
                                        </p:tgtEl>
                                        <p:attrNameLst>
                                          <p:attrName>ppt_x</p:attrName>
                                        </p:attrNameLst>
                                      </p:cBhvr>
                                      <p:tavLst>
                                        <p:tav tm="0">
                                          <p:val>
                                            <p:strVal val="ppt_x"/>
                                          </p:val>
                                        </p:tav>
                                        <p:tav tm="100000">
                                          <p:val>
                                            <p:strVal val="ppt_x"/>
                                          </p:val>
                                        </p:tav>
                                      </p:tavLst>
                                    </p:anim>
                                    <p:anim calcmode="lin" valueType="num">
                                      <p:cBhvr additive="base">
                                        <p:cTn id="147" dur="500"/>
                                        <p:tgtEl>
                                          <p:spTgt spid="41"/>
                                        </p:tgtEl>
                                        <p:attrNameLst>
                                          <p:attrName>ppt_y</p:attrName>
                                        </p:attrNameLst>
                                      </p:cBhvr>
                                      <p:tavLst>
                                        <p:tav tm="0">
                                          <p:val>
                                            <p:strVal val="ppt_y"/>
                                          </p:val>
                                        </p:tav>
                                        <p:tav tm="100000">
                                          <p:val>
                                            <p:strVal val="1+ppt_h/2"/>
                                          </p:val>
                                        </p:tav>
                                      </p:tavLst>
                                    </p:anim>
                                    <p:set>
                                      <p:cBhvr>
                                        <p:cTn id="148" dur="1" fill="hold">
                                          <p:stCondLst>
                                            <p:cond delay="499"/>
                                          </p:stCondLst>
                                        </p:cTn>
                                        <p:tgtEl>
                                          <p:spTgt spid="41"/>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42"/>
                                        </p:tgtEl>
                                        <p:attrNameLst>
                                          <p:attrName>ppt_x</p:attrName>
                                        </p:attrNameLst>
                                      </p:cBhvr>
                                      <p:tavLst>
                                        <p:tav tm="0">
                                          <p:val>
                                            <p:strVal val="ppt_x"/>
                                          </p:val>
                                        </p:tav>
                                        <p:tav tm="100000">
                                          <p:val>
                                            <p:strVal val="ppt_x"/>
                                          </p:val>
                                        </p:tav>
                                      </p:tavLst>
                                    </p:anim>
                                    <p:anim calcmode="lin" valueType="num">
                                      <p:cBhvr additive="base">
                                        <p:cTn id="151" dur="500"/>
                                        <p:tgtEl>
                                          <p:spTgt spid="42"/>
                                        </p:tgtEl>
                                        <p:attrNameLst>
                                          <p:attrName>ppt_y</p:attrName>
                                        </p:attrNameLst>
                                      </p:cBhvr>
                                      <p:tavLst>
                                        <p:tav tm="0">
                                          <p:val>
                                            <p:strVal val="ppt_y"/>
                                          </p:val>
                                        </p:tav>
                                        <p:tav tm="100000">
                                          <p:val>
                                            <p:strVal val="1+ppt_h/2"/>
                                          </p:val>
                                        </p:tav>
                                      </p:tavLst>
                                    </p:anim>
                                    <p:set>
                                      <p:cBhvr>
                                        <p:cTn id="152" dur="1" fill="hold">
                                          <p:stCondLst>
                                            <p:cond delay="499"/>
                                          </p:stCondLst>
                                        </p:cTn>
                                        <p:tgtEl>
                                          <p:spTgt spid="42"/>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43"/>
                                        </p:tgtEl>
                                        <p:attrNameLst>
                                          <p:attrName>ppt_x</p:attrName>
                                        </p:attrNameLst>
                                      </p:cBhvr>
                                      <p:tavLst>
                                        <p:tav tm="0">
                                          <p:val>
                                            <p:strVal val="ppt_x"/>
                                          </p:val>
                                        </p:tav>
                                        <p:tav tm="100000">
                                          <p:val>
                                            <p:strVal val="ppt_x"/>
                                          </p:val>
                                        </p:tav>
                                      </p:tavLst>
                                    </p:anim>
                                    <p:anim calcmode="lin" valueType="num">
                                      <p:cBhvr additive="base">
                                        <p:cTn id="155" dur="500"/>
                                        <p:tgtEl>
                                          <p:spTgt spid="43"/>
                                        </p:tgtEl>
                                        <p:attrNameLst>
                                          <p:attrName>ppt_y</p:attrName>
                                        </p:attrNameLst>
                                      </p:cBhvr>
                                      <p:tavLst>
                                        <p:tav tm="0">
                                          <p:val>
                                            <p:strVal val="ppt_y"/>
                                          </p:val>
                                        </p:tav>
                                        <p:tav tm="100000">
                                          <p:val>
                                            <p:strVal val="1+ppt_h/2"/>
                                          </p:val>
                                        </p:tav>
                                      </p:tavLst>
                                    </p:anim>
                                    <p:set>
                                      <p:cBhvr>
                                        <p:cTn id="156" dur="1" fill="hold">
                                          <p:stCondLst>
                                            <p:cond delay="499"/>
                                          </p:stCondLst>
                                        </p:cTn>
                                        <p:tgtEl>
                                          <p:spTgt spid="43"/>
                                        </p:tgtEl>
                                        <p:attrNameLst>
                                          <p:attrName>style.visibility</p:attrName>
                                        </p:attrNameLst>
                                      </p:cBhvr>
                                      <p:to>
                                        <p:strVal val="hidden"/>
                                      </p:to>
                                    </p:set>
                                  </p:childTnLst>
                                </p:cTn>
                              </p:par>
                              <p:par>
                                <p:cTn id="157" presetID="2" presetClass="exit" presetSubtype="4" fill="hold" nodeType="with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
                                          </p:val>
                                        </p:tav>
                                      </p:tavLst>
                                    </p:anim>
                                    <p:anim calcmode="lin" valueType="num">
                                      <p:cBhvr additive="base">
                                        <p:cTn id="159" dur="500"/>
                                        <p:tgtEl>
                                          <p:spTgt spid="44"/>
                                        </p:tgtEl>
                                        <p:attrNameLst>
                                          <p:attrName>ppt_y</p:attrName>
                                        </p:attrNameLst>
                                      </p:cBhvr>
                                      <p:tavLst>
                                        <p:tav tm="0">
                                          <p:val>
                                            <p:strVal val="ppt_y"/>
                                          </p:val>
                                        </p:tav>
                                        <p:tav tm="100000">
                                          <p:val>
                                            <p:strVal val="1+ppt_h/2"/>
                                          </p:val>
                                        </p:tav>
                                      </p:tavLst>
                                    </p:anim>
                                    <p:set>
                                      <p:cBhvr>
                                        <p:cTn id="16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bldLvl="0" animBg="1"/>
      <p:bldP spid="23" grpId="1" animBg="1"/>
      <p:bldP spid="52" grpId="0" bldLvl="0" animBg="1"/>
      <p:bldP spid="52"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4006215" y="4058603"/>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a:endCxn id="12" idx="0"/>
          </p:cNvCxnSpPr>
          <p:nvPr/>
        </p:nvCxnSpPr>
        <p:spPr>
          <a:xfrm flipH="1">
            <a:off x="4258945" y="3576320"/>
            <a:ext cx="583565" cy="4826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a:endCxn id="6" idx="0"/>
          </p:cNvCxnSpPr>
          <p:nvPr/>
        </p:nvCxnSpPr>
        <p:spPr>
          <a:xfrm>
            <a:off x="4842510" y="3576320"/>
            <a:ext cx="558165" cy="43815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8" name="组合 34"/>
          <p:cNvGrpSpPr/>
          <p:nvPr/>
        </p:nvGrpSpPr>
        <p:grpSpPr>
          <a:xfrm>
            <a:off x="2519998" y="2032000"/>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 name="组合 28"/>
          <p:cNvGrpSpPr/>
          <p:nvPr/>
        </p:nvGrpSpPr>
        <p:grpSpPr>
          <a:xfrm>
            <a:off x="5147945" y="4014153"/>
            <a:ext cx="504825" cy="503237"/>
            <a:chOff x="1006488" y="2036167"/>
            <a:chExt cx="504800" cy="504056"/>
          </a:xfrm>
        </p:grpSpPr>
        <p:sp>
          <p:nvSpPr>
            <p:cNvPr id="6"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4" name="组合 28"/>
          <p:cNvGrpSpPr/>
          <p:nvPr/>
        </p:nvGrpSpPr>
        <p:grpSpPr>
          <a:xfrm>
            <a:off x="5149850" y="2276793"/>
            <a:ext cx="504825" cy="503237"/>
            <a:chOff x="1006488" y="2036167"/>
            <a:chExt cx="504800" cy="504056"/>
          </a:xfrm>
        </p:grpSpPr>
        <p:sp>
          <p:nvSpPr>
            <p:cNvPr id="15"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0" name="直接连接符 19"/>
          <p:cNvCxnSpPr/>
          <p:nvPr/>
        </p:nvCxnSpPr>
        <p:spPr>
          <a:xfrm flipH="1">
            <a:off x="4917440" y="2780030"/>
            <a:ext cx="483235" cy="2946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15" idx="4"/>
          </p:cNvCxnSpPr>
          <p:nvPr/>
        </p:nvCxnSpPr>
        <p:spPr>
          <a:xfrm>
            <a:off x="5402580" y="2780030"/>
            <a:ext cx="581660" cy="32512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6" name="组合 28"/>
          <p:cNvGrpSpPr/>
          <p:nvPr/>
        </p:nvGrpSpPr>
        <p:grpSpPr>
          <a:xfrm>
            <a:off x="3270250" y="2033588"/>
            <a:ext cx="504825" cy="503237"/>
            <a:chOff x="1006488" y="2036167"/>
            <a:chExt cx="504800" cy="504056"/>
          </a:xfrm>
        </p:grpSpPr>
        <p:sp>
          <p:nvSpPr>
            <p:cNvPr id="27"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4" name="左大括号 33"/>
          <p:cNvSpPr/>
          <p:nvPr/>
        </p:nvSpPr>
        <p:spPr>
          <a:xfrm>
            <a:off x="2844165" y="184086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409575" y="5773420"/>
            <a:ext cx="8325485" cy="662940"/>
          </a:xfrm>
          <a:prstGeom prst="rect">
            <a:avLst/>
          </a:prstGeom>
          <a:noFill/>
        </p:spPr>
        <p:txBody>
          <a:bodyPr wrap="square" rtlCol="0" anchor="t">
            <a:noAutofit/>
          </a:bodyPr>
          <a:p>
            <a:pPr marL="0" indent="0">
              <a:buFontTx/>
              <a:buNone/>
            </a:pPr>
            <a:r>
              <a:rPr lang="zh-CN" altLang="en-US" sz="1800" b="1" dirty="0">
                <a:solidFill>
                  <a:srgbClr val="FF0000"/>
                </a:solidFill>
                <a:latin typeface="宋体" panose="02010600030101010101" pitchFamily="2" charset="-122"/>
                <a:cs typeface="Times New Roman" panose="02020603050405020304" pitchFamily="18" charset="0"/>
                <a:sym typeface="+mn-ea"/>
              </a:rPr>
              <a:t>当集合中只剩下一个节点算法结束，最后一个节点也就是哈夫曼树的根节点。</a:t>
            </a:r>
            <a:endParaRPr lang="zh-CN" altLang="en-US" sz="18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0463 L 0.225694 0.150278 " pathEditMode="relative" rAng="0" ptsTypes="">
                                      <p:cBhvr>
                                        <p:cTn id="6" dur="2000" fill="hold"/>
                                        <p:tgtEl>
                                          <p:spTgt spid="48"/>
                                        </p:tgtEl>
                                        <p:attrNameLst>
                                          <p:attrName>ppt_x</p:attrName>
                                          <p:attrName>ppt_y</p:attrName>
                                        </p:attrNameLst>
                                      </p:cBhvr>
                                      <p:rCtr x="114" y="7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 0 L 0.288125 0.145926 " pathEditMode="relative" rAng="0" ptsTypes="">
                                      <p:cBhvr>
                                        <p:cTn id="44" dur="2000" fill="hold"/>
                                        <p:tgtEl>
                                          <p:spTgt spid="8203"/>
                                        </p:tgtEl>
                                        <p:attrNameLst>
                                          <p:attrName>ppt_x</p:attrName>
                                          <p:attrName>ppt_y</p:attrName>
                                        </p:attrNameLst>
                                      </p:cBhvr>
                                      <p:rCtr x="130" y="6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52"/>
                                        </p:tgtEl>
                                        <p:attrNameLst>
                                          <p:attrName>ppt_x</p:attrName>
                                        </p:attrNameLst>
                                      </p:cBhvr>
                                      <p:tavLst>
                                        <p:tav tm="0">
                                          <p:val>
                                            <p:strVal val="ppt_x"/>
                                          </p:val>
                                        </p:tav>
                                        <p:tav tm="100000">
                                          <p:val>
                                            <p:strVal val="ppt_x"/>
                                          </p:val>
                                        </p:tav>
                                      </p:tavLst>
                                    </p:anim>
                                    <p:anim calcmode="lin" valueType="num">
                                      <p:cBhvr additive="base">
                                        <p:cTn id="63" dur="500"/>
                                        <p:tgtEl>
                                          <p:spTgt spid="52"/>
                                        </p:tgtEl>
                                        <p:attrNameLst>
                                          <p:attrName>ppt_y</p:attrName>
                                        </p:attrNameLst>
                                      </p:cBhvr>
                                      <p:tavLst>
                                        <p:tav tm="0">
                                          <p:val>
                                            <p:strVal val="ppt_y"/>
                                          </p:val>
                                        </p:tav>
                                        <p:tav tm="100000">
                                          <p:val>
                                            <p:strVal val="1+ppt_h/2"/>
                                          </p:val>
                                        </p:tav>
                                      </p:tavLst>
                                    </p:anim>
                                    <p:set>
                                      <p:cBhvr>
                                        <p:cTn id="64" dur="1" fill="hold">
                                          <p:stCondLst>
                                            <p:cond delay="499"/>
                                          </p:stCondLst>
                                        </p:cTn>
                                        <p:tgtEl>
                                          <p:spTgt spid="5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52" grpId="0" animBg="1"/>
      <p:bldP spid="52" grpId="1" animBg="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构造一棵哈夫曼树的方法如下：</a:t>
            </a: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cs typeface="Times New Roman" panose="02020603050405020304" pitchFamily="18" charset="0"/>
              </a:rPr>
              <a:t>Setp1</a:t>
            </a:r>
            <a:r>
              <a:rPr lang="zh-CN" altLang="en-US" sz="2200" b="1" dirty="0">
                <a:latin typeface="宋体" panose="02010600030101010101" pitchFamily="2" charset="-122"/>
                <a:cs typeface="Times New Roman" panose="02020603050405020304" pitchFamily="18" charset="0"/>
              </a:rPr>
              <a:t>：用给定的</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个权值</a:t>
            </a:r>
            <a:r>
              <a:rPr lang="en-US" altLang="zh-CN" sz="2200" b="1" dirty="0">
                <a:latin typeface="宋体" panose="02010600030101010101" pitchFamily="2" charset="-122"/>
                <a:cs typeface="Times New Roman" panose="02020603050405020304" pitchFamily="18" charset="0"/>
              </a:rPr>
              <a:t>{w1,w2,…,</a:t>
            </a:r>
            <a:r>
              <a:rPr lang="en-US" altLang="zh-CN" sz="2200" b="1" dirty="0" err="1">
                <a:latin typeface="宋体" panose="02010600030101010101" pitchFamily="2" charset="-122"/>
                <a:cs typeface="Times New Roman" panose="02020603050405020304" pitchFamily="18" charset="0"/>
              </a:rPr>
              <a:t>wn</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构造</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棵只有根结点的二叉树，得到一个由</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个元素构成的二叉树集合； </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：在二叉树集合中删除刚才选出的那两棵二叉树，将新构造的二叉树加入到二叉树集合中。</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Setp4</a:t>
            </a:r>
            <a:r>
              <a:rPr lang="zh-CN" altLang="en-US" sz="2200" b="1" dirty="0">
                <a:latin typeface="宋体" panose="02010600030101010101" pitchFamily="2" charset="-122"/>
                <a:cs typeface="Times New Roman" panose="02020603050405020304" pitchFamily="18" charset="0"/>
              </a:rPr>
              <a:t>：重复步骤</a:t>
            </a: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，当二叉树集合中只剩下一棵二叉树时，这棵二叉树就是哈夫曼树。</a:t>
            </a:r>
            <a:endParaRPr lang="zh-CN" altLang="en-US" sz="2200" b="1" dirty="0">
              <a:latin typeface="宋体" panose="02010600030101010101" pitchFamily="2" charset="-122"/>
              <a:cs typeface="Times New Roman" panose="02020603050405020304" pitchFamily="18" charset="0"/>
            </a:endParaRPr>
          </a:p>
        </p:txBody>
      </p:sp>
      <p:sp>
        <p:nvSpPr>
          <p:cNvPr id="2" name="文本框 1"/>
          <p:cNvSpPr txBox="1"/>
          <p:nvPr/>
        </p:nvSpPr>
        <p:spPr>
          <a:xfrm>
            <a:off x="683260" y="5229225"/>
            <a:ext cx="7503160" cy="730885"/>
          </a:xfrm>
          <a:prstGeom prst="rect">
            <a:avLst/>
          </a:prstGeom>
          <a:noFill/>
        </p:spPr>
        <p:txBody>
          <a:bodyPr wrap="square" rtlCol="0" anchor="t">
            <a:noAutofit/>
          </a:bodyPr>
          <a:p>
            <a:pPr marL="0" indent="0">
              <a:buFontTx/>
              <a:buNone/>
            </a:pPr>
            <a:r>
              <a:rPr lang="zh-CN" altLang="en-US" sz="2200" b="1" dirty="0">
                <a:solidFill>
                  <a:srgbClr val="FF0000"/>
                </a:solidFill>
                <a:latin typeface="宋体" panose="02010600030101010101" pitchFamily="2" charset="-122"/>
                <a:cs typeface="Times New Roman" panose="02020603050405020304" pitchFamily="18" charset="0"/>
                <a:sym typeface="+mn-ea"/>
              </a:rPr>
              <a:t>思考：根据理论，如何具体实现各个步骤，实现构建哈夫曼树的算法？</a:t>
            </a:r>
            <a:endParaRPr lang="zh-CN" altLang="en-US" sz="22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注意到哈夫曼树在实现过程中，需要频繁的找到最小值，然后取出，然后再插入集合，再完成筛选最小值。什么数据结构能满足上述要求？</a:t>
            </a:r>
            <a:endPar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Times New Roman" panose="02020603050405020304" pitchFamily="18" charset="0"/>
            </a:endParaRPr>
          </a:p>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    </a:t>
            </a:r>
            <a:r>
              <a:rPr kumimoji="0" lang="zh-CN" altLang="en-US" kern="1200" cap="none" spc="0" normalizeH="0" baseline="0" noProof="0">
                <a:solidFill>
                  <a:schemeClr val="tx2"/>
                </a:solidFill>
                <a:latin typeface="+mj-ea"/>
                <a:ea typeface="+mj-ea"/>
                <a:cs typeface="Times New Roman" panose="02020603050405020304" pitchFamily="18" charset="0"/>
              </a:rPr>
              <a:t>的特点</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cs typeface="Times New Roman" panose="02020603050405020304" pitchFamily="18" charset="0"/>
              </a:rPr>
              <a:t>堆和二叉树有点雷同！</a:t>
            </a:r>
            <a:endParaRPr lang="zh-CN" altLang="en-US" sz="1400" b="1"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①其子节点值大于或小于其父节点的值（根节点最大</a:t>
            </a:r>
            <a:r>
              <a:rPr kumimoji="0" lang="en-US" altLang="zh-CN" kern="1200" cap="none" spc="0" normalizeH="0" baseline="0" noProof="0">
                <a:solidFill>
                  <a:srgbClr val="FF0000"/>
                </a:solidFill>
                <a:latin typeface="+mj-ea"/>
                <a:ea typeface="+mj-ea"/>
                <a:cs typeface="Times New Roman" panose="02020603050405020304" pitchFamily="18" charset="0"/>
              </a:rPr>
              <a:t>           </a:t>
            </a:r>
            <a:r>
              <a:rPr kumimoji="0" lang="zh-CN" altLang="en-US" kern="1200" cap="none" spc="0" normalizeH="0" baseline="0" noProof="0">
                <a:solidFill>
                  <a:srgbClr val="FF0000"/>
                </a:solidFill>
                <a:latin typeface="+mj-ea"/>
                <a:ea typeface="+mj-ea"/>
                <a:cs typeface="Times New Roman" panose="02020603050405020304" pitchFamily="18" charset="0"/>
              </a:rPr>
              <a:t>或最小）</a:t>
            </a:r>
            <a:endParaRPr kumimoji="0" lang="en-US" altLang="zh-CN" kern="1200" cap="none" spc="0" normalizeH="0" baseline="0" noProof="0">
              <a:solidFill>
                <a:srgbClr val="FF0000"/>
              </a:solidFill>
              <a:latin typeface="+mj-ea"/>
              <a:ea typeface="+mj-ea"/>
              <a:cs typeface="Times New Roman" panose="02020603050405020304" pitchFamily="18" charset="0"/>
            </a:endParaRPr>
          </a:p>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②堆总是一颗完全二叉树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4.2 </a:t>
            </a:r>
            <a:r>
              <a:rPr lang="zh-CN" altLang="en-US" sz="2200" dirty="0">
                <a:solidFill>
                  <a:schemeClr val="tx2">
                    <a:lumMod val="75000"/>
                    <a:lumOff val="25000"/>
                  </a:schemeClr>
                </a:solidFill>
                <a:cs typeface="Times New Roman" panose="02020603050405020304" pitchFamily="18" charset="0"/>
              </a:rPr>
              <a:t>贪心法的应用</a:t>
            </a:r>
            <a:endParaRPr lang="zh-CN" altLang="en-US" sz="2200" dirty="0">
              <a:solidFill>
                <a:schemeClr val="tx2">
                  <a:lumMod val="75000"/>
                  <a:lumOff val="25000"/>
                </a:schemeClr>
              </a:solidFill>
              <a:cs typeface="Times New Roman" panose="02020603050405020304" pitchFamily="18" charset="0"/>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4.3 </a:t>
            </a:r>
            <a:r>
              <a:rPr lang="zh-CN" altLang="en-US" sz="2200" dirty="0">
                <a:solidFill>
                  <a:schemeClr val="tx2">
                    <a:lumMod val="75000"/>
                    <a:lumOff val="25000"/>
                  </a:schemeClr>
                </a:solidFill>
                <a:cs typeface="Times New Roman" panose="02020603050405020304" pitchFamily="18" charset="0"/>
              </a:rPr>
              <a:t>贪心法分析与设计</a:t>
            </a:r>
            <a:endParaRPr lang="zh-CN" altLang="en-US" sz="2200" dirty="0">
              <a:solidFill>
                <a:schemeClr val="tx2">
                  <a:lumMod val="75000"/>
                  <a:lumOff val="25000"/>
                </a:schemeClr>
              </a:solidFill>
              <a:cs typeface="Times New Roman" panose="02020603050405020304" pitchFamily="18" charset="0"/>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假设给定数据元素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8</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3</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4</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2</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9</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10</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15</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根据数组元素形成堆的结构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按照堆顶到下，从左到右进行排列</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950"/>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325"/>
              <a:ext cx="523836"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42" name="文本框 41"/>
          <p:cNvSpPr txBox="1"/>
          <p:nvPr/>
        </p:nvSpPr>
        <p:spPr>
          <a:xfrm>
            <a:off x="930275" y="3867150"/>
            <a:ext cx="8010525" cy="922020"/>
          </a:xfrm>
          <a:prstGeom prst="rect">
            <a:avLst/>
          </a:prstGeom>
          <a:noFill/>
        </p:spPr>
        <p:txBody>
          <a:bodyPr>
            <a:spAutoFit/>
          </a:bodyPr>
          <a:lstStyle/>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父节点索引：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((index+1)/2)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左孩子索引：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2*(index+1)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右孩子索引：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a:t>
            </a:r>
            <a:r>
              <a:rPr kumimoji="0" lang="zh-CN" altLang="en-US" baseline="0" noProof="0">
                <a:solidFill>
                  <a:srgbClr val="FF0000"/>
                </a:solidFill>
                <a:uFillTx/>
                <a:latin typeface="Times New Roman" panose="02020603050405020304" pitchFamily="18" charset="0"/>
                <a:cs typeface="Times New Roman" panose="02020603050405020304" pitchFamily="18" charset="0"/>
              </a:rPr>
              <a:t>*</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p:txBody>
      </p:sp>
      <p:sp>
        <p:nvSpPr>
          <p:cNvPr id="43" name="文本框 42"/>
          <p:cNvSpPr txBox="1"/>
          <p:nvPr/>
        </p:nvSpPr>
        <p:spPr>
          <a:xfrm>
            <a:off x="641350" y="5319713"/>
            <a:ext cx="4006850" cy="92202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既然排列的索引值就可以满足节点的查找，那岂不是用数组就可以实现堆数据结构</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pic>
        <p:nvPicPr>
          <p:cNvPr id="10258" name="图片 4"/>
          <p:cNvPicPr>
            <a:picLocks noChangeAspect="1"/>
          </p:cNvPicPr>
          <p:nvPr/>
        </p:nvPicPr>
        <p:blipFill>
          <a:blip r:embed="rId1"/>
          <a:stretch>
            <a:fillRect/>
          </a:stretch>
        </p:blipFill>
        <p:spPr>
          <a:xfrm>
            <a:off x="500063" y="3444875"/>
            <a:ext cx="8064500" cy="493713"/>
          </a:xfrm>
          <a:prstGeom prst="rect">
            <a:avLst/>
          </a:prstGeom>
          <a:noFill/>
          <a:ln w="9525">
            <a:noFill/>
          </a:ln>
        </p:spPr>
      </p:pic>
      <p:sp>
        <p:nvSpPr>
          <p:cNvPr id="52" name="文本框 51"/>
          <p:cNvSpPr txBox="1"/>
          <p:nvPr/>
        </p:nvSpPr>
        <p:spPr>
          <a:xfrm>
            <a:off x="5376228" y="433736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相应的代码实现</a:t>
            </a:r>
            <a:endPar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cs typeface="Times New Roman" panose="02020603050405020304" pitchFamily="18" charset="0"/>
              </a:rPr>
              <a:t>index:  0           1         2           3           4           5            6           7           8            9</a:t>
            </a: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851400" y="4679950"/>
            <a:ext cx="3810000" cy="1885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①自顶向下的构造方法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36" name="直接箭头连接符 35"/>
          <p:cNvCxnSpPr/>
          <p:nvPr/>
        </p:nvCxnSpPr>
        <p:spPr>
          <a:xfrm>
            <a:off x="4633595" y="34944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8" name="文本框 37"/>
          <p:cNvSpPr txBox="1"/>
          <p:nvPr/>
        </p:nvSpPr>
        <p:spPr>
          <a:xfrm>
            <a:off x="4467860" y="33026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39" name="文本框 38"/>
          <p:cNvSpPr txBox="1"/>
          <p:nvPr/>
        </p:nvSpPr>
        <p:spPr>
          <a:xfrm>
            <a:off x="972185" y="209740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251460" y="3453765"/>
            <a:ext cx="3282950" cy="270510"/>
          </a:xfrm>
          <a:prstGeom prst="rect">
            <a:avLst/>
          </a:prstGeom>
        </p:spPr>
        <p:txBody>
          <a:bodyPr wrap="none">
            <a:noAutofit/>
          </a:bodyPr>
          <a:lstStyle/>
          <a:p>
            <a:pPr algn="just">
              <a:spcBef>
                <a:spcPct val="5000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a:t>
            </a:r>
            <a:r>
              <a:rPr lang="zh-CN" altLang="en-US" sz="1400" b="1" dirty="0">
                <a:solidFill>
                  <a:srgbClr val="FF0000"/>
                </a:solidFill>
                <a:uFillTx/>
                <a:latin typeface="Times New Roman" panose="02020603050405020304" pitchFamily="18" charset="0"/>
                <a:cs typeface="Times New Roman" panose="02020603050405020304" pitchFamily="18" charset="0"/>
              </a:rPr>
              <a:t>重构的节点，同时</a:t>
            </a:r>
            <a:r>
              <a:rPr lang="en-US" altLang="zh-CN" sz="1400" b="1" dirty="0">
                <a:solidFill>
                  <a:srgbClr val="FF0000"/>
                </a:solidFill>
                <a:uFillTx/>
                <a:latin typeface="Times New Roman" panose="02020603050405020304" pitchFamily="18" charset="0"/>
                <a:cs typeface="Times New Roman" panose="02020603050405020304" pitchFamily="18" charset="0"/>
              </a:rPr>
              <a:t>k=i</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4" name="矩形 43"/>
          <p:cNvSpPr/>
          <p:nvPr/>
        </p:nvSpPr>
        <p:spPr>
          <a:xfrm>
            <a:off x="245110" y="3823335"/>
            <a:ext cx="3399790" cy="82804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②此时</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指向节点与父节点比较，如果比</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父节点大则进行交换，交换完成则</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向父节点。若</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节点指向根节点或</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r>
              <a:rPr lang="zh-CN" altLang="en-US" sz="1400" b="1" dirty="0">
                <a:solidFill>
                  <a:srgbClr val="FF0000"/>
                </a:solidFill>
                <a:uFillTx/>
                <a:latin typeface="Times New Roman" panose="02020603050405020304" pitchFamily="18" charset="0"/>
                <a:cs typeface="Times New Roman" panose="02020603050405020304" pitchFamily="18" charset="0"/>
              </a:rPr>
              <a:t>向</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节点比父节点小，则循环</a:t>
            </a:r>
            <a:r>
              <a:rPr lang="zh-CN" altLang="en-US" sz="1400" b="1" dirty="0">
                <a:solidFill>
                  <a:srgbClr val="FF0000"/>
                </a:solidFill>
                <a:uFillTx/>
                <a:latin typeface="Times New Roman" panose="02020603050405020304" pitchFamily="18" charset="0"/>
                <a:cs typeface="Times New Roman" panose="02020603050405020304" pitchFamily="18" charset="0"/>
              </a:rPr>
              <a:t>结束。</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7" name="文本框 46"/>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8" name="矩形 47"/>
          <p:cNvSpPr/>
          <p:nvPr/>
        </p:nvSpPr>
        <p:spPr>
          <a:xfrm>
            <a:off x="227330" y="4817110"/>
            <a:ext cx="3282950" cy="629285"/>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③该节点重构完成，</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指针自增</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。重复</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zh-CN" altLang="en-US" sz="1400" b="1" dirty="0">
                <a:solidFill>
                  <a:srgbClr val="FF0000"/>
                </a:solidFill>
                <a:uFillTx/>
                <a:latin typeface="Times New Roman" panose="02020603050405020304" pitchFamily="18" charset="0"/>
                <a:cs typeface="Times New Roman" panose="02020603050405020304" pitchFamily="18" charset="0"/>
              </a:rPr>
              <a:t>②步</a:t>
            </a:r>
            <a:r>
              <a:rPr lang="zh-CN" altLang="en-US" sz="1400" b="1" dirty="0">
                <a:solidFill>
                  <a:srgbClr val="FF0000"/>
                </a:solidFill>
                <a:uFillTx/>
                <a:latin typeface="Times New Roman" panose="02020603050405020304" pitchFamily="18" charset="0"/>
                <a:cs typeface="Times New Roman" panose="02020603050405020304" pitchFamily="18" charset="0"/>
              </a:rPr>
              <a:t>操作。</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6228080" y="354266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6062345" y="335089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6228080" y="372427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5" name="文本框 54"/>
          <p:cNvSpPr txBox="1"/>
          <p:nvPr/>
        </p:nvSpPr>
        <p:spPr>
          <a:xfrm>
            <a:off x="6062345" y="353250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4283710" y="422084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4117975" y="40290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4275455" y="44373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4109720" y="42456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5200650" y="42456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5034915" y="40538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9" name="直接箭头连接符 78"/>
          <p:cNvCxnSpPr/>
          <p:nvPr/>
        </p:nvCxnSpPr>
        <p:spPr>
          <a:xfrm>
            <a:off x="5200650" y="44373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0" name="文本框 79"/>
          <p:cNvSpPr txBox="1"/>
          <p:nvPr/>
        </p:nvSpPr>
        <p:spPr>
          <a:xfrm>
            <a:off x="5034915" y="42456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1" name="直接箭头连接符 80"/>
          <p:cNvCxnSpPr/>
          <p:nvPr/>
        </p:nvCxnSpPr>
        <p:spPr>
          <a:xfrm flipV="1">
            <a:off x="6245225" y="4509135"/>
            <a:ext cx="0" cy="2228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2" name="文本框 81"/>
          <p:cNvSpPr txBox="1"/>
          <p:nvPr/>
        </p:nvSpPr>
        <p:spPr>
          <a:xfrm>
            <a:off x="614680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83" name="直接箭头连接符 82"/>
          <p:cNvCxnSpPr/>
          <p:nvPr/>
        </p:nvCxnSpPr>
        <p:spPr>
          <a:xfrm flipV="1">
            <a:off x="6374765" y="4509135"/>
            <a:ext cx="0" cy="2232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4" name="文本框 83"/>
          <p:cNvSpPr txBox="1"/>
          <p:nvPr/>
        </p:nvSpPr>
        <p:spPr>
          <a:xfrm>
            <a:off x="630047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5" name="直接箭头连接符 84"/>
          <p:cNvCxnSpPr/>
          <p:nvPr/>
        </p:nvCxnSpPr>
        <p:spPr>
          <a:xfrm>
            <a:off x="6790055" y="422084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6" name="文本框 85"/>
          <p:cNvSpPr txBox="1"/>
          <p:nvPr/>
        </p:nvSpPr>
        <p:spPr>
          <a:xfrm>
            <a:off x="6624320" y="40290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87" name="直接箭头连接符 86"/>
          <p:cNvCxnSpPr/>
          <p:nvPr/>
        </p:nvCxnSpPr>
        <p:spPr>
          <a:xfrm>
            <a:off x="6790055" y="441261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8" name="文本框 87"/>
          <p:cNvSpPr txBox="1"/>
          <p:nvPr/>
        </p:nvSpPr>
        <p:spPr>
          <a:xfrm>
            <a:off x="6624320" y="422084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9" name="直接箭头连接符 88"/>
          <p:cNvCxnSpPr/>
          <p:nvPr/>
        </p:nvCxnSpPr>
        <p:spPr>
          <a:xfrm>
            <a:off x="3780155" y="489585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0" name="文本框 89"/>
          <p:cNvSpPr txBox="1"/>
          <p:nvPr/>
        </p:nvSpPr>
        <p:spPr>
          <a:xfrm>
            <a:off x="361442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91" name="直接箭头连接符 90"/>
          <p:cNvCxnSpPr/>
          <p:nvPr/>
        </p:nvCxnSpPr>
        <p:spPr>
          <a:xfrm>
            <a:off x="3780155" y="508762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2" name="文本框 91"/>
          <p:cNvSpPr txBox="1"/>
          <p:nvPr/>
        </p:nvSpPr>
        <p:spPr>
          <a:xfrm>
            <a:off x="3614420" y="489585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93" name="直接箭头连接符 92"/>
          <p:cNvCxnSpPr/>
          <p:nvPr/>
        </p:nvCxnSpPr>
        <p:spPr>
          <a:xfrm>
            <a:off x="4716145" y="489585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4" name="文本框 93"/>
          <p:cNvSpPr txBox="1"/>
          <p:nvPr/>
        </p:nvSpPr>
        <p:spPr>
          <a:xfrm>
            <a:off x="455041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95" name="直接箭头连接符 94"/>
          <p:cNvCxnSpPr/>
          <p:nvPr/>
        </p:nvCxnSpPr>
        <p:spPr>
          <a:xfrm>
            <a:off x="4716145" y="508762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6" name="文本框 95"/>
          <p:cNvSpPr txBox="1"/>
          <p:nvPr/>
        </p:nvSpPr>
        <p:spPr>
          <a:xfrm>
            <a:off x="4550410" y="489585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0838889 0.0917593 " pathEditMode="relative" rAng="0" ptsTypes="">
                                      <p:cBhvr>
                                        <p:cTn id="34" dur="2000" fill="hold"/>
                                        <p:tgtEl>
                                          <p:spTgt spid="10245"/>
                                        </p:tgtEl>
                                        <p:attrNameLst>
                                          <p:attrName>ppt_x</p:attrName>
                                          <p:attrName>ppt_y</p:attrName>
                                        </p:attrNameLst>
                                      </p:cBhvr>
                                      <p:rCtr x="-43" y="47"/>
                                    </p:animMotion>
                                  </p:childTnLst>
                                </p:cTn>
                              </p:par>
                              <p:par>
                                <p:cTn id="35" presetID="0" presetClass="path" presetSubtype="0" accel="50000" decel="50000" fill="hold" nodeType="withEffect">
                                  <p:stCondLst>
                                    <p:cond delay="0"/>
                                  </p:stCondLst>
                                  <p:childTnLst>
                                    <p:animMotion origin="layout" path="M 0 0 L 0.0843056 -0.0903704 " pathEditMode="relative" rAng="0" ptsTypes="">
                                      <p:cBhvr>
                                        <p:cTn id="36" dur="2000" fill="hold"/>
                                        <p:tgtEl>
                                          <p:spTgt spid="3"/>
                                        </p:tgtEl>
                                        <p:attrNameLst>
                                          <p:attrName>ppt_x</p:attrName>
                                          <p:attrName>ppt_y</p:attrName>
                                        </p:attrNameLst>
                                      </p:cBhvr>
                                      <p:rCtr x="41" y="-46"/>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nodeType="clickEffect">
                                  <p:stCondLst>
                                    <p:cond delay="0"/>
                                  </p:stCondLst>
                                  <p:childTnLst>
                                    <p:anim calcmode="lin" valueType="num">
                                      <p:cBhvr additive="base">
                                        <p:cTn id="40" dur="500"/>
                                        <p:tgtEl>
                                          <p:spTgt spid="42"/>
                                        </p:tgtEl>
                                        <p:attrNameLst>
                                          <p:attrName>ppt_x</p:attrName>
                                        </p:attrNameLst>
                                      </p:cBhvr>
                                      <p:tavLst>
                                        <p:tav tm="0">
                                          <p:val>
                                            <p:strVal val="ppt_x"/>
                                          </p:val>
                                        </p:tav>
                                        <p:tav tm="100000">
                                          <p:val>
                                            <p:strVal val="0-ppt_w/2"/>
                                          </p:val>
                                        </p:tav>
                                      </p:tavLst>
                                    </p:anim>
                                    <p:anim calcmode="lin" valueType="num">
                                      <p:cBhvr additive="base">
                                        <p:cTn id="41" dur="500"/>
                                        <p:tgtEl>
                                          <p:spTgt spid="42"/>
                                        </p:tgtEl>
                                        <p:attrNameLst>
                                          <p:attrName>ppt_y</p:attrName>
                                        </p:attrNameLst>
                                      </p:cBhvr>
                                      <p:tavLst>
                                        <p:tav tm="0">
                                          <p:val>
                                            <p:strVal val="ppt_y"/>
                                          </p:val>
                                        </p:tav>
                                        <p:tav tm="100000">
                                          <p:val>
                                            <p:strVal val="ppt_y"/>
                                          </p:val>
                                        </p:tav>
                                      </p:tavLst>
                                    </p:anim>
                                    <p:set>
                                      <p:cBhvr>
                                        <p:cTn id="42" dur="1" fill="hold">
                                          <p:stCondLst>
                                            <p:cond delay="499"/>
                                          </p:stCondLst>
                                        </p:cTn>
                                        <p:tgtEl>
                                          <p:spTgt spid="42"/>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43"/>
                                        </p:tgtEl>
                                        <p:attrNameLst>
                                          <p:attrName>ppt_x</p:attrName>
                                        </p:attrNameLst>
                                      </p:cBhvr>
                                      <p:tavLst>
                                        <p:tav tm="0">
                                          <p:val>
                                            <p:strVal val="ppt_x"/>
                                          </p:val>
                                        </p:tav>
                                        <p:tav tm="100000">
                                          <p:val>
                                            <p:strVal val="0-ppt_w/2"/>
                                          </p:val>
                                        </p:tav>
                                      </p:tavLst>
                                    </p:anim>
                                    <p:anim calcmode="lin" valueType="num">
                                      <p:cBhvr additive="base">
                                        <p:cTn id="45" dur="500"/>
                                        <p:tgtEl>
                                          <p:spTgt spid="43"/>
                                        </p:tgtEl>
                                        <p:attrNameLst>
                                          <p:attrName>ppt_y</p:attrName>
                                        </p:attrNameLst>
                                      </p:cBhvr>
                                      <p:tavLst>
                                        <p:tav tm="0">
                                          <p:val>
                                            <p:strVal val="ppt_y"/>
                                          </p:val>
                                        </p:tav>
                                        <p:tav tm="100000">
                                          <p:val>
                                            <p:strVal val="ppt_y"/>
                                          </p:val>
                                        </p:tav>
                                      </p:tavLst>
                                    </p:anim>
                                    <p:set>
                                      <p:cBhvr>
                                        <p:cTn id="46" dur="1" fill="hold">
                                          <p:stCondLst>
                                            <p:cond delay="499"/>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45"/>
                                        </p:tgtEl>
                                        <p:attrNameLst>
                                          <p:attrName>ppt_x</p:attrName>
                                        </p:attrNameLst>
                                      </p:cBhvr>
                                      <p:tavLst>
                                        <p:tav tm="0">
                                          <p:val>
                                            <p:strVal val="ppt_x"/>
                                          </p:val>
                                        </p:tav>
                                        <p:tav tm="100000">
                                          <p:val>
                                            <p:strVal val="0-ppt_w/2"/>
                                          </p:val>
                                        </p:tav>
                                      </p:tavLst>
                                    </p:anim>
                                    <p:anim calcmode="lin" valueType="num">
                                      <p:cBhvr additive="base">
                                        <p:cTn id="61" dur="500"/>
                                        <p:tgtEl>
                                          <p:spTgt spid="45"/>
                                        </p:tgtEl>
                                        <p:attrNameLst>
                                          <p:attrName>ppt_y</p:attrName>
                                        </p:attrNameLst>
                                      </p:cBhvr>
                                      <p:tavLst>
                                        <p:tav tm="0">
                                          <p:val>
                                            <p:strVal val="ppt_y"/>
                                          </p:val>
                                        </p:tav>
                                        <p:tav tm="100000">
                                          <p:val>
                                            <p:strVal val="ppt_y"/>
                                          </p:val>
                                        </p:tav>
                                      </p:tavLst>
                                    </p:anim>
                                    <p:set>
                                      <p:cBhvr>
                                        <p:cTn id="62" dur="1" fill="hold">
                                          <p:stCondLst>
                                            <p:cond delay="499"/>
                                          </p:stCondLst>
                                        </p:cTn>
                                        <p:tgtEl>
                                          <p:spTgt spid="45"/>
                                        </p:tgtEl>
                                        <p:attrNameLst>
                                          <p:attrName>style.visibility</p:attrName>
                                        </p:attrNameLst>
                                      </p:cBhvr>
                                      <p:to>
                                        <p:strVal val="hidden"/>
                                      </p:to>
                                    </p:set>
                                  </p:childTnLst>
                                </p:cTn>
                              </p:par>
                              <p:par>
                                <p:cTn id="63" presetID="2" presetClass="exit" presetSubtype="8" fill="hold" grpId="2" nodeType="withEffect">
                                  <p:stCondLst>
                                    <p:cond delay="0"/>
                                  </p:stCondLst>
                                  <p:childTnLst>
                                    <p:anim calcmode="lin" valueType="num">
                                      <p:cBhvr additive="base">
                                        <p:cTn id="64" dur="500"/>
                                        <p:tgtEl>
                                          <p:spTgt spid="47"/>
                                        </p:tgtEl>
                                        <p:attrNameLst>
                                          <p:attrName>ppt_x</p:attrName>
                                        </p:attrNameLst>
                                      </p:cBhvr>
                                      <p:tavLst>
                                        <p:tav tm="0">
                                          <p:val>
                                            <p:strVal val="ppt_x"/>
                                          </p:val>
                                        </p:tav>
                                        <p:tav tm="100000">
                                          <p:val>
                                            <p:strVal val="0-ppt_w/2"/>
                                          </p:val>
                                        </p:tav>
                                      </p:tavLst>
                                    </p:anim>
                                    <p:anim calcmode="lin" valueType="num">
                                      <p:cBhvr additive="base">
                                        <p:cTn id="65" dur="500"/>
                                        <p:tgtEl>
                                          <p:spTgt spid="47"/>
                                        </p:tgtEl>
                                        <p:attrNameLst>
                                          <p:attrName>ppt_y</p:attrName>
                                        </p:attrNameLst>
                                      </p:cBhvr>
                                      <p:tavLst>
                                        <p:tav tm="0">
                                          <p:val>
                                            <p:strVal val="ppt_y"/>
                                          </p:val>
                                        </p:tav>
                                        <p:tav tm="100000">
                                          <p:val>
                                            <p:strVal val="ppt_y"/>
                                          </p:val>
                                        </p:tav>
                                      </p:tavLst>
                                    </p:anim>
                                    <p:set>
                                      <p:cBhvr>
                                        <p:cTn id="66" dur="1" fill="hold">
                                          <p:stCondLst>
                                            <p:cond delay="499"/>
                                          </p:stCondLst>
                                        </p:cTn>
                                        <p:tgtEl>
                                          <p:spTgt spid="4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8" fill="hold" nodeType="clickEffect">
                                  <p:stCondLst>
                                    <p:cond delay="0"/>
                                  </p:stCondLst>
                                  <p:childTnLst>
                                    <p:anim calcmode="lin" valueType="num">
                                      <p:cBhvr additive="base">
                                        <p:cTn id="70" dur="500"/>
                                        <p:tgtEl>
                                          <p:spTgt spid="36"/>
                                        </p:tgtEl>
                                        <p:attrNameLst>
                                          <p:attrName>ppt_x</p:attrName>
                                        </p:attrNameLst>
                                      </p:cBhvr>
                                      <p:tavLst>
                                        <p:tav tm="0">
                                          <p:val>
                                            <p:strVal val="ppt_x"/>
                                          </p:val>
                                        </p:tav>
                                        <p:tav tm="100000">
                                          <p:val>
                                            <p:strVal val="0-ppt_w/2"/>
                                          </p:val>
                                        </p:tav>
                                      </p:tavLst>
                                    </p:anim>
                                    <p:anim calcmode="lin" valueType="num">
                                      <p:cBhvr additive="base">
                                        <p:cTn id="71" dur="500"/>
                                        <p:tgtEl>
                                          <p:spTgt spid="36"/>
                                        </p:tgtEl>
                                        <p:attrNameLst>
                                          <p:attrName>ppt_y</p:attrName>
                                        </p:attrNameLst>
                                      </p:cBhvr>
                                      <p:tavLst>
                                        <p:tav tm="0">
                                          <p:val>
                                            <p:strVal val="ppt_y"/>
                                          </p:val>
                                        </p:tav>
                                        <p:tav tm="100000">
                                          <p:val>
                                            <p:strVal val="ppt_y"/>
                                          </p:val>
                                        </p:tav>
                                      </p:tavLst>
                                    </p:anim>
                                    <p:set>
                                      <p:cBhvr>
                                        <p:cTn id="72" dur="1" fill="hold">
                                          <p:stCondLst>
                                            <p:cond delay="499"/>
                                          </p:stCondLst>
                                        </p:cTn>
                                        <p:tgtEl>
                                          <p:spTgt spid="36"/>
                                        </p:tgtEl>
                                        <p:attrNameLst>
                                          <p:attrName>style.visibility</p:attrName>
                                        </p:attrNameLst>
                                      </p:cBhvr>
                                      <p:to>
                                        <p:strVal val="hidden"/>
                                      </p:to>
                                    </p:set>
                                  </p:childTnLst>
                                </p:cTn>
                              </p:par>
                              <p:par>
                                <p:cTn id="73" presetID="2" presetClass="exit" presetSubtype="8" fill="hold" grpId="2" nodeType="withEffect">
                                  <p:stCondLst>
                                    <p:cond delay="0"/>
                                  </p:stCondLst>
                                  <p:childTnLst>
                                    <p:anim calcmode="lin" valueType="num">
                                      <p:cBhvr additive="base">
                                        <p:cTn id="74" dur="500"/>
                                        <p:tgtEl>
                                          <p:spTgt spid="38"/>
                                        </p:tgtEl>
                                        <p:attrNameLst>
                                          <p:attrName>ppt_x</p:attrName>
                                        </p:attrNameLst>
                                      </p:cBhvr>
                                      <p:tavLst>
                                        <p:tav tm="0">
                                          <p:val>
                                            <p:strVal val="ppt_x"/>
                                          </p:val>
                                        </p:tav>
                                        <p:tav tm="100000">
                                          <p:val>
                                            <p:strVal val="0-ppt_w/2"/>
                                          </p:val>
                                        </p:tav>
                                      </p:tavLst>
                                    </p:anim>
                                    <p:anim calcmode="lin" valueType="num">
                                      <p:cBhvr additive="base">
                                        <p:cTn id="75" dur="500"/>
                                        <p:tgtEl>
                                          <p:spTgt spid="38"/>
                                        </p:tgtEl>
                                        <p:attrNameLst>
                                          <p:attrName>ppt_y</p:attrName>
                                        </p:attrNameLst>
                                      </p:cBhvr>
                                      <p:tavLst>
                                        <p:tav tm="0">
                                          <p:val>
                                            <p:strVal val="ppt_y"/>
                                          </p:val>
                                        </p:tav>
                                        <p:tav tm="100000">
                                          <p:val>
                                            <p:strVal val="ppt_y"/>
                                          </p:val>
                                        </p:tav>
                                      </p:tavLst>
                                    </p:anim>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0-#ppt_w/2"/>
                                          </p:val>
                                        </p:tav>
                                        <p:tav tm="100000">
                                          <p:val>
                                            <p:strVal val="#ppt_x"/>
                                          </p:val>
                                        </p:tav>
                                      </p:tavLst>
                                    </p:anim>
                                    <p:anim calcmode="lin" valueType="num">
                                      <p:cBhvr additive="base">
                                        <p:cTn id="88" dur="500" fill="hold"/>
                                        <p:tgtEl>
                                          <p:spTgt spid="5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0-#ppt_w/2"/>
                                          </p:val>
                                        </p:tav>
                                        <p:tav tm="100000">
                                          <p:val>
                                            <p:strVal val="#ppt_x"/>
                                          </p:val>
                                        </p:tav>
                                      </p:tavLst>
                                    </p:anim>
                                    <p:anim calcmode="lin" valueType="num">
                                      <p:cBhvr additive="base">
                                        <p:cTn id="9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additive="base">
                                        <p:cTn id="101" dur="500" fill="hold"/>
                                        <p:tgtEl>
                                          <p:spTgt spid="55"/>
                                        </p:tgtEl>
                                        <p:attrNameLst>
                                          <p:attrName>ppt_x</p:attrName>
                                        </p:attrNameLst>
                                      </p:cBhvr>
                                      <p:tavLst>
                                        <p:tav tm="0">
                                          <p:val>
                                            <p:strVal val="0-#ppt_w/2"/>
                                          </p:val>
                                        </p:tav>
                                        <p:tav tm="100000">
                                          <p:val>
                                            <p:strVal val="#ppt_x"/>
                                          </p:val>
                                        </p:tav>
                                      </p:tavLst>
                                    </p:anim>
                                    <p:anim calcmode="lin" valueType="num">
                                      <p:cBhvr additive="base">
                                        <p:cTn id="10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nodeType="clickEffect">
                                  <p:stCondLst>
                                    <p:cond delay="0"/>
                                  </p:stCondLst>
                                  <p:childTnLst>
                                    <p:animMotion origin="layout" path="M 0.08625 -0.0944444 L 0.1625 0.000277778 " pathEditMode="relative" rAng="0" ptsTypes="">
                                      <p:cBhvr>
                                        <p:cTn id="106" dur="2000" fill="hold"/>
                                        <p:tgtEl>
                                          <p:spTgt spid="3"/>
                                        </p:tgtEl>
                                        <p:attrNameLst>
                                          <p:attrName>ppt_x</p:attrName>
                                          <p:attrName>ppt_y</p:attrName>
                                        </p:attrNameLst>
                                      </p:cBhvr>
                                      <p:rCtr x="39" y="47"/>
                                    </p:animMotion>
                                  </p:childTnLst>
                                </p:cTn>
                              </p:par>
                              <p:par>
                                <p:cTn id="107" presetID="0" presetClass="path" presetSubtype="0" accel="50000" decel="50000" fill="hold" nodeType="withEffect">
                                  <p:stCondLst>
                                    <p:cond delay="0"/>
                                  </p:stCondLst>
                                  <p:childTnLst>
                                    <p:animMotion origin="layout" path="M 0 0 L -0.0769444 -0.0898148 " pathEditMode="relative" rAng="0" ptsTypes="">
                                      <p:cBhvr>
                                        <p:cTn id="108" dur="2000" fill="hold"/>
                                        <p:tgtEl>
                                          <p:spTgt spid="7"/>
                                        </p:tgtEl>
                                        <p:attrNameLst>
                                          <p:attrName>ppt_x</p:attrName>
                                          <p:attrName>ppt_y</p:attrName>
                                        </p:attrNameLst>
                                      </p:cBhvr>
                                      <p:rCtr x="-39" y="-43"/>
                                    </p:animMotion>
                                  </p:childTnLst>
                                </p:cTn>
                              </p:par>
                            </p:childTnLst>
                          </p:cTn>
                        </p:par>
                      </p:childTnLst>
                    </p:cTn>
                  </p:par>
                  <p:par>
                    <p:cTn id="109" fill="hold">
                      <p:stCondLst>
                        <p:cond delay="indefinite"/>
                      </p:stCondLst>
                      <p:childTnLst>
                        <p:par>
                          <p:cTn id="110" fill="hold">
                            <p:stCondLst>
                              <p:cond delay="0"/>
                            </p:stCondLst>
                            <p:childTnLst>
                              <p:par>
                                <p:cTn id="111" presetID="2" presetClass="exit" presetSubtype="8" fill="hold" nodeType="clickEffect">
                                  <p:stCondLst>
                                    <p:cond delay="0"/>
                                  </p:stCondLst>
                                  <p:childTnLst>
                                    <p:anim calcmode="lin" valueType="num">
                                      <p:cBhvr additive="base">
                                        <p:cTn id="112" dur="500"/>
                                        <p:tgtEl>
                                          <p:spTgt spid="54"/>
                                        </p:tgtEl>
                                        <p:attrNameLst>
                                          <p:attrName>ppt_x</p:attrName>
                                        </p:attrNameLst>
                                      </p:cBhvr>
                                      <p:tavLst>
                                        <p:tav tm="0">
                                          <p:val>
                                            <p:strVal val="ppt_x"/>
                                          </p:val>
                                        </p:tav>
                                        <p:tav tm="100000">
                                          <p:val>
                                            <p:strVal val="0-ppt_w/2"/>
                                          </p:val>
                                        </p:tav>
                                      </p:tavLst>
                                    </p:anim>
                                    <p:anim calcmode="lin" valueType="num">
                                      <p:cBhvr additive="base">
                                        <p:cTn id="113" dur="500"/>
                                        <p:tgtEl>
                                          <p:spTgt spid="54"/>
                                        </p:tgtEl>
                                        <p:attrNameLst>
                                          <p:attrName>ppt_y</p:attrName>
                                        </p:attrNameLst>
                                      </p:cBhvr>
                                      <p:tavLst>
                                        <p:tav tm="0">
                                          <p:val>
                                            <p:strVal val="ppt_y"/>
                                          </p:val>
                                        </p:tav>
                                        <p:tav tm="100000">
                                          <p:val>
                                            <p:strVal val="ppt_y"/>
                                          </p:val>
                                        </p:tav>
                                      </p:tavLst>
                                    </p:anim>
                                    <p:set>
                                      <p:cBhvr>
                                        <p:cTn id="114" dur="1" fill="hold">
                                          <p:stCondLst>
                                            <p:cond delay="499"/>
                                          </p:stCondLst>
                                        </p:cTn>
                                        <p:tgtEl>
                                          <p:spTgt spid="54"/>
                                        </p:tgtEl>
                                        <p:attrNameLst>
                                          <p:attrName>style.visibility</p:attrName>
                                        </p:attrNameLst>
                                      </p:cBhvr>
                                      <p:to>
                                        <p:strVal val="hidden"/>
                                      </p:to>
                                    </p:set>
                                  </p:childTnLst>
                                </p:cTn>
                              </p:par>
                              <p:par>
                                <p:cTn id="115" presetID="2" presetClass="exit" presetSubtype="8" fill="hold" grpId="2" nodeType="withEffect">
                                  <p:stCondLst>
                                    <p:cond delay="0"/>
                                  </p:stCondLst>
                                  <p:childTnLst>
                                    <p:anim calcmode="lin" valueType="num">
                                      <p:cBhvr additive="base">
                                        <p:cTn id="116" dur="500"/>
                                        <p:tgtEl>
                                          <p:spTgt spid="55"/>
                                        </p:tgtEl>
                                        <p:attrNameLst>
                                          <p:attrName>ppt_x</p:attrName>
                                        </p:attrNameLst>
                                      </p:cBhvr>
                                      <p:tavLst>
                                        <p:tav tm="0">
                                          <p:val>
                                            <p:strVal val="ppt_x"/>
                                          </p:val>
                                        </p:tav>
                                        <p:tav tm="100000">
                                          <p:val>
                                            <p:strVal val="0-ppt_w/2"/>
                                          </p:val>
                                        </p:tav>
                                      </p:tavLst>
                                    </p:anim>
                                    <p:anim calcmode="lin" valueType="num">
                                      <p:cBhvr additive="base">
                                        <p:cTn id="117" dur="500"/>
                                        <p:tgtEl>
                                          <p:spTgt spid="55"/>
                                        </p:tgtEl>
                                        <p:attrNameLst>
                                          <p:attrName>ppt_y</p:attrName>
                                        </p:attrNameLst>
                                      </p:cBhvr>
                                      <p:tavLst>
                                        <p:tav tm="0">
                                          <p:val>
                                            <p:strVal val="ppt_y"/>
                                          </p:val>
                                        </p:tav>
                                        <p:tav tm="100000">
                                          <p:val>
                                            <p:strVal val="ppt_y"/>
                                          </p:val>
                                        </p:tav>
                                      </p:tavLst>
                                    </p:anim>
                                    <p:set>
                                      <p:cBhvr>
                                        <p:cTn id="118" dur="1" fill="hold">
                                          <p:stCondLst>
                                            <p:cond delay="499"/>
                                          </p:stCondLst>
                                        </p:cTn>
                                        <p:tgtEl>
                                          <p:spTgt spid="5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0-#ppt_w/2"/>
                                          </p:val>
                                        </p:tav>
                                        <p:tav tm="100000">
                                          <p:val>
                                            <p:strVal val="#ppt_x"/>
                                          </p:val>
                                        </p:tav>
                                      </p:tavLst>
                                    </p:anim>
                                    <p:anim calcmode="lin" valueType="num">
                                      <p:cBhvr additive="base">
                                        <p:cTn id="124" dur="500" fill="hold"/>
                                        <p:tgtEl>
                                          <p:spTgt spid="45"/>
                                        </p:tgtEl>
                                        <p:attrNameLst>
                                          <p:attrName>ppt_y</p:attrName>
                                        </p:attrNameLst>
                                      </p:cBhvr>
                                      <p:tavLst>
                                        <p:tav tm="0">
                                          <p:val>
                                            <p:strVal val="#ppt_y"/>
                                          </p:val>
                                        </p:tav>
                                        <p:tav tm="100000">
                                          <p:val>
                                            <p:strVal val="#ppt_y"/>
                                          </p:val>
                                        </p:tav>
                                      </p:tavLst>
                                    </p:anim>
                                  </p:childTnLst>
                                </p:cTn>
                              </p:par>
                              <p:par>
                                <p:cTn id="125" presetID="2" presetClass="entr" presetSubtype="8" fill="hold" grpId="3"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0-#ppt_w/2"/>
                                          </p:val>
                                        </p:tav>
                                        <p:tav tm="100000">
                                          <p:val>
                                            <p:strVal val="#ppt_x"/>
                                          </p:val>
                                        </p:tav>
                                      </p:tavLst>
                                    </p:anim>
                                    <p:anim calcmode="lin" valueType="num">
                                      <p:cBhvr additive="base">
                                        <p:cTn id="12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8" fill="hold" nodeType="clickEffect">
                                  <p:stCondLst>
                                    <p:cond delay="0"/>
                                  </p:stCondLst>
                                  <p:childTnLst>
                                    <p:anim calcmode="lin" valueType="num">
                                      <p:cBhvr additive="base">
                                        <p:cTn id="132" dur="500"/>
                                        <p:tgtEl>
                                          <p:spTgt spid="45"/>
                                        </p:tgtEl>
                                        <p:attrNameLst>
                                          <p:attrName>ppt_x</p:attrName>
                                        </p:attrNameLst>
                                      </p:cBhvr>
                                      <p:tavLst>
                                        <p:tav tm="0">
                                          <p:val>
                                            <p:strVal val="ppt_x"/>
                                          </p:val>
                                        </p:tav>
                                        <p:tav tm="100000">
                                          <p:val>
                                            <p:strVal val="0-ppt_w/2"/>
                                          </p:val>
                                        </p:tav>
                                      </p:tavLst>
                                    </p:anim>
                                    <p:anim calcmode="lin" valueType="num">
                                      <p:cBhvr additive="base">
                                        <p:cTn id="133" dur="500"/>
                                        <p:tgtEl>
                                          <p:spTgt spid="45"/>
                                        </p:tgtEl>
                                        <p:attrNameLst>
                                          <p:attrName>ppt_y</p:attrName>
                                        </p:attrNameLst>
                                      </p:cBhvr>
                                      <p:tavLst>
                                        <p:tav tm="0">
                                          <p:val>
                                            <p:strVal val="ppt_y"/>
                                          </p:val>
                                        </p:tav>
                                        <p:tav tm="100000">
                                          <p:val>
                                            <p:strVal val="ppt_y"/>
                                          </p:val>
                                        </p:tav>
                                      </p:tavLst>
                                    </p:anim>
                                    <p:set>
                                      <p:cBhvr>
                                        <p:cTn id="134" dur="1" fill="hold">
                                          <p:stCondLst>
                                            <p:cond delay="499"/>
                                          </p:stCondLst>
                                        </p:cTn>
                                        <p:tgtEl>
                                          <p:spTgt spid="45"/>
                                        </p:tgtEl>
                                        <p:attrNameLst>
                                          <p:attrName>style.visibility</p:attrName>
                                        </p:attrNameLst>
                                      </p:cBhvr>
                                      <p:to>
                                        <p:strVal val="hidden"/>
                                      </p:to>
                                    </p:set>
                                  </p:childTnLst>
                                </p:cTn>
                              </p:par>
                              <p:par>
                                <p:cTn id="135" presetID="2" presetClass="exit" presetSubtype="8" fill="hold" grpId="4" nodeType="withEffect">
                                  <p:stCondLst>
                                    <p:cond delay="0"/>
                                  </p:stCondLst>
                                  <p:childTnLst>
                                    <p:anim calcmode="lin" valueType="num">
                                      <p:cBhvr additive="base">
                                        <p:cTn id="136" dur="500"/>
                                        <p:tgtEl>
                                          <p:spTgt spid="47"/>
                                        </p:tgtEl>
                                        <p:attrNameLst>
                                          <p:attrName>ppt_x</p:attrName>
                                        </p:attrNameLst>
                                      </p:cBhvr>
                                      <p:tavLst>
                                        <p:tav tm="0">
                                          <p:val>
                                            <p:strVal val="ppt_x"/>
                                          </p:val>
                                        </p:tav>
                                        <p:tav tm="100000">
                                          <p:val>
                                            <p:strVal val="0-ppt_w/2"/>
                                          </p:val>
                                        </p:tav>
                                      </p:tavLst>
                                    </p:anim>
                                    <p:anim calcmode="lin" valueType="num">
                                      <p:cBhvr additive="base">
                                        <p:cTn id="137" dur="500"/>
                                        <p:tgtEl>
                                          <p:spTgt spid="47"/>
                                        </p:tgtEl>
                                        <p:attrNameLst>
                                          <p:attrName>ppt_y</p:attrName>
                                        </p:attrNameLst>
                                      </p:cBhvr>
                                      <p:tavLst>
                                        <p:tav tm="0">
                                          <p:val>
                                            <p:strVal val="ppt_y"/>
                                          </p:val>
                                        </p:tav>
                                        <p:tav tm="100000">
                                          <p:val>
                                            <p:strVal val="ppt_y"/>
                                          </p:val>
                                        </p:tav>
                                      </p:tavLst>
                                    </p:anim>
                                    <p:set>
                                      <p:cBhvr>
                                        <p:cTn id="138" dur="1" fill="hold">
                                          <p:stCondLst>
                                            <p:cond delay="499"/>
                                          </p:stCondLst>
                                        </p:cTn>
                                        <p:tgtEl>
                                          <p:spTgt spid="4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 presetClass="exit" presetSubtype="8" fill="hold" nodeType="clickEffect">
                                  <p:stCondLst>
                                    <p:cond delay="0"/>
                                  </p:stCondLst>
                                  <p:childTnLst>
                                    <p:anim calcmode="lin" valueType="num">
                                      <p:cBhvr additive="base">
                                        <p:cTn id="142" dur="500"/>
                                        <p:tgtEl>
                                          <p:spTgt spid="52"/>
                                        </p:tgtEl>
                                        <p:attrNameLst>
                                          <p:attrName>ppt_x</p:attrName>
                                        </p:attrNameLst>
                                      </p:cBhvr>
                                      <p:tavLst>
                                        <p:tav tm="0">
                                          <p:val>
                                            <p:strVal val="ppt_x"/>
                                          </p:val>
                                        </p:tav>
                                        <p:tav tm="100000">
                                          <p:val>
                                            <p:strVal val="0-ppt_w/2"/>
                                          </p:val>
                                        </p:tav>
                                      </p:tavLst>
                                    </p:anim>
                                    <p:anim calcmode="lin" valueType="num">
                                      <p:cBhvr additive="base">
                                        <p:cTn id="143" dur="500"/>
                                        <p:tgtEl>
                                          <p:spTgt spid="52"/>
                                        </p:tgtEl>
                                        <p:attrNameLst>
                                          <p:attrName>ppt_y</p:attrName>
                                        </p:attrNameLst>
                                      </p:cBhvr>
                                      <p:tavLst>
                                        <p:tav tm="0">
                                          <p:val>
                                            <p:strVal val="ppt_y"/>
                                          </p:val>
                                        </p:tav>
                                        <p:tav tm="100000">
                                          <p:val>
                                            <p:strVal val="ppt_y"/>
                                          </p:val>
                                        </p:tav>
                                      </p:tavLst>
                                    </p:anim>
                                    <p:set>
                                      <p:cBhvr>
                                        <p:cTn id="144" dur="1" fill="hold">
                                          <p:stCondLst>
                                            <p:cond delay="499"/>
                                          </p:stCondLst>
                                        </p:cTn>
                                        <p:tgtEl>
                                          <p:spTgt spid="52"/>
                                        </p:tgtEl>
                                        <p:attrNameLst>
                                          <p:attrName>style.visibility</p:attrName>
                                        </p:attrNameLst>
                                      </p:cBhvr>
                                      <p:to>
                                        <p:strVal val="hidden"/>
                                      </p:to>
                                    </p:set>
                                  </p:childTnLst>
                                </p:cTn>
                              </p:par>
                              <p:par>
                                <p:cTn id="145" presetID="2" presetClass="exit" presetSubtype="8" fill="hold" grpId="2" nodeType="withEffect">
                                  <p:stCondLst>
                                    <p:cond delay="0"/>
                                  </p:stCondLst>
                                  <p:childTnLst>
                                    <p:anim calcmode="lin" valueType="num">
                                      <p:cBhvr additive="base">
                                        <p:cTn id="146" dur="500"/>
                                        <p:tgtEl>
                                          <p:spTgt spid="53"/>
                                        </p:tgtEl>
                                        <p:attrNameLst>
                                          <p:attrName>ppt_x</p:attrName>
                                        </p:attrNameLst>
                                      </p:cBhvr>
                                      <p:tavLst>
                                        <p:tav tm="0">
                                          <p:val>
                                            <p:strVal val="ppt_x"/>
                                          </p:val>
                                        </p:tav>
                                        <p:tav tm="100000">
                                          <p:val>
                                            <p:strVal val="0-ppt_w/2"/>
                                          </p:val>
                                        </p:tav>
                                      </p:tavLst>
                                    </p:anim>
                                    <p:anim calcmode="lin" valueType="num">
                                      <p:cBhvr additive="base">
                                        <p:cTn id="147" dur="500"/>
                                        <p:tgtEl>
                                          <p:spTgt spid="53"/>
                                        </p:tgtEl>
                                        <p:attrNameLst>
                                          <p:attrName>ppt_y</p:attrName>
                                        </p:attrNameLst>
                                      </p:cBhvr>
                                      <p:tavLst>
                                        <p:tav tm="0">
                                          <p:val>
                                            <p:strVal val="ppt_y"/>
                                          </p:val>
                                        </p:tav>
                                        <p:tav tm="100000">
                                          <p:val>
                                            <p:strVal val="ppt_y"/>
                                          </p:val>
                                        </p:tav>
                                      </p:tavLst>
                                    </p:anim>
                                    <p:set>
                                      <p:cBhvr>
                                        <p:cTn id="148" dur="1" fill="hold">
                                          <p:stCondLst>
                                            <p:cond delay="499"/>
                                          </p:stCondLst>
                                        </p:cTn>
                                        <p:tgtEl>
                                          <p:spTgt spid="5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nodeType="clickEffect">
                                  <p:stCondLst>
                                    <p:cond delay="0"/>
                                  </p:stCondLst>
                                  <p:childTnLst>
                                    <p:set>
                                      <p:cBhvr>
                                        <p:cTn id="152" dur="1" fill="hold">
                                          <p:stCondLst>
                                            <p:cond delay="0"/>
                                          </p:stCondLst>
                                        </p:cTn>
                                        <p:tgtEl>
                                          <p:spTgt spid="20"/>
                                        </p:tgtEl>
                                        <p:attrNameLst>
                                          <p:attrName>style.visibility</p:attrName>
                                        </p:attrNameLst>
                                      </p:cBhvr>
                                      <p:to>
                                        <p:strVal val="visible"/>
                                      </p:to>
                                    </p:set>
                                    <p:anim calcmode="lin" valueType="num">
                                      <p:cBhvr additive="base">
                                        <p:cTn id="153" dur="500" fill="hold"/>
                                        <p:tgtEl>
                                          <p:spTgt spid="20"/>
                                        </p:tgtEl>
                                        <p:attrNameLst>
                                          <p:attrName>ppt_x</p:attrName>
                                        </p:attrNameLst>
                                      </p:cBhvr>
                                      <p:tavLst>
                                        <p:tav tm="0">
                                          <p:val>
                                            <p:strVal val="0-#ppt_w/2"/>
                                          </p:val>
                                        </p:tav>
                                        <p:tav tm="100000">
                                          <p:val>
                                            <p:strVal val="#ppt_x"/>
                                          </p:val>
                                        </p:tav>
                                      </p:tavLst>
                                    </p:anim>
                                    <p:anim calcmode="lin" valueType="num">
                                      <p:cBhvr additive="base">
                                        <p:cTn id="154" dur="500" fill="hold"/>
                                        <p:tgtEl>
                                          <p:spTgt spid="20"/>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additive="base">
                                        <p:cTn id="157" dur="500" fill="hold"/>
                                        <p:tgtEl>
                                          <p:spTgt spid="24"/>
                                        </p:tgtEl>
                                        <p:attrNameLst>
                                          <p:attrName>ppt_x</p:attrName>
                                        </p:attrNameLst>
                                      </p:cBhvr>
                                      <p:tavLst>
                                        <p:tav tm="0">
                                          <p:val>
                                            <p:strVal val="0-#ppt_w/2"/>
                                          </p:val>
                                        </p:tav>
                                        <p:tav tm="100000">
                                          <p:val>
                                            <p:strVal val="#ppt_x"/>
                                          </p:val>
                                        </p:tav>
                                      </p:tavLst>
                                    </p:anim>
                                    <p:anim calcmode="lin" valueType="num">
                                      <p:cBhvr additive="base">
                                        <p:cTn id="1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28"/>
                                        </p:tgtEl>
                                        <p:attrNameLst>
                                          <p:attrName>style.visibility</p:attrName>
                                        </p:attrNameLst>
                                      </p:cBhvr>
                                      <p:to>
                                        <p:strVal val="visible"/>
                                      </p:to>
                                    </p:set>
                                    <p:anim calcmode="lin" valueType="num">
                                      <p:cBhvr additive="base">
                                        <p:cTn id="163" dur="500" fill="hold"/>
                                        <p:tgtEl>
                                          <p:spTgt spid="28"/>
                                        </p:tgtEl>
                                        <p:attrNameLst>
                                          <p:attrName>ppt_x</p:attrName>
                                        </p:attrNameLst>
                                      </p:cBhvr>
                                      <p:tavLst>
                                        <p:tav tm="0">
                                          <p:val>
                                            <p:strVal val="0-#ppt_w/2"/>
                                          </p:val>
                                        </p:tav>
                                        <p:tav tm="100000">
                                          <p:val>
                                            <p:strVal val="#ppt_x"/>
                                          </p:val>
                                        </p:tav>
                                      </p:tavLst>
                                    </p:anim>
                                    <p:anim calcmode="lin" valueType="num">
                                      <p:cBhvr additive="base">
                                        <p:cTn id="164" dur="500" fill="hold"/>
                                        <p:tgtEl>
                                          <p:spTgt spid="28"/>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1"/>
                                        </p:tgtEl>
                                        <p:attrNameLst>
                                          <p:attrName>style.visibility</p:attrName>
                                        </p:attrNameLst>
                                      </p:cBhvr>
                                      <p:to>
                                        <p:strVal val="visible"/>
                                      </p:to>
                                    </p:set>
                                    <p:anim calcmode="lin" valueType="num">
                                      <p:cBhvr additive="base">
                                        <p:cTn id="167" dur="500" fill="hold"/>
                                        <p:tgtEl>
                                          <p:spTgt spid="31"/>
                                        </p:tgtEl>
                                        <p:attrNameLst>
                                          <p:attrName>ppt_x</p:attrName>
                                        </p:attrNameLst>
                                      </p:cBhvr>
                                      <p:tavLst>
                                        <p:tav tm="0">
                                          <p:val>
                                            <p:strVal val="0-#ppt_w/2"/>
                                          </p:val>
                                        </p:tav>
                                        <p:tav tm="100000">
                                          <p:val>
                                            <p:strVal val="#ppt_x"/>
                                          </p:val>
                                        </p:tav>
                                      </p:tavLst>
                                    </p:anim>
                                    <p:anim calcmode="lin" valueType="num">
                                      <p:cBhvr additive="base">
                                        <p:cTn id="16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nodeType="clickEffect">
                                  <p:stCondLst>
                                    <p:cond delay="0"/>
                                  </p:stCondLst>
                                  <p:childTnLst>
                                    <p:animMotion origin="layout" path="M -0.0836111 0.0906481 L -0.140208 0.188981 " pathEditMode="relative" rAng="0" ptsTypes="">
                                      <p:cBhvr>
                                        <p:cTn id="172" dur="2000" fill="hold"/>
                                        <p:tgtEl>
                                          <p:spTgt spid="10245"/>
                                        </p:tgtEl>
                                        <p:attrNameLst>
                                          <p:attrName>ppt_x</p:attrName>
                                          <p:attrName>ppt_y</p:attrName>
                                        </p:attrNameLst>
                                      </p:cBhvr>
                                      <p:rCtr x="-28" y="50"/>
                                    </p:animMotion>
                                  </p:childTnLst>
                                </p:cTn>
                              </p:par>
                              <p:par>
                                <p:cTn id="173" presetID="0" presetClass="path" presetSubtype="0" accel="50000" decel="50000" fill="hold" nodeType="withEffect">
                                  <p:stCondLst>
                                    <p:cond delay="0"/>
                                  </p:stCondLst>
                                  <p:childTnLst>
                                    <p:animMotion origin="layout" path="M 0 0 L 0.0575694 -0.0967593 " pathEditMode="relative" rAng="0" ptsTypes="">
                                      <p:cBhvr>
                                        <p:cTn id="174" dur="2000" fill="hold"/>
                                        <p:tgtEl>
                                          <p:spTgt spid="10"/>
                                        </p:tgtEl>
                                        <p:attrNameLst>
                                          <p:attrName>ppt_x</p:attrName>
                                          <p:attrName>ppt_y</p:attrName>
                                        </p:attrNameLst>
                                      </p:cBhvr>
                                      <p:rCtr x="28" y="-49"/>
                                    </p:animMotion>
                                  </p:childTnLst>
                                </p:cTn>
                              </p:par>
                            </p:childTnLst>
                          </p:cTn>
                        </p:par>
                      </p:childTnLst>
                    </p:cTn>
                  </p:par>
                  <p:par>
                    <p:cTn id="175" fill="hold">
                      <p:stCondLst>
                        <p:cond delay="indefinite"/>
                      </p:stCondLst>
                      <p:childTnLst>
                        <p:par>
                          <p:cTn id="176" fill="hold">
                            <p:stCondLst>
                              <p:cond delay="0"/>
                            </p:stCondLst>
                            <p:childTnLst>
                              <p:par>
                                <p:cTn id="177" presetID="2" presetClass="exit" presetSubtype="8" fill="hold" nodeType="clickEffect">
                                  <p:stCondLst>
                                    <p:cond delay="0"/>
                                  </p:stCondLst>
                                  <p:childTnLst>
                                    <p:anim calcmode="lin" valueType="num">
                                      <p:cBhvr additive="base">
                                        <p:cTn id="178" dur="500"/>
                                        <p:tgtEl>
                                          <p:spTgt spid="28"/>
                                        </p:tgtEl>
                                        <p:attrNameLst>
                                          <p:attrName>ppt_x</p:attrName>
                                        </p:attrNameLst>
                                      </p:cBhvr>
                                      <p:tavLst>
                                        <p:tav tm="0">
                                          <p:val>
                                            <p:strVal val="ppt_x"/>
                                          </p:val>
                                        </p:tav>
                                        <p:tav tm="100000">
                                          <p:val>
                                            <p:strVal val="0-ppt_w/2"/>
                                          </p:val>
                                        </p:tav>
                                      </p:tavLst>
                                    </p:anim>
                                    <p:anim calcmode="lin" valueType="num">
                                      <p:cBhvr additive="base">
                                        <p:cTn id="179" dur="500"/>
                                        <p:tgtEl>
                                          <p:spTgt spid="28"/>
                                        </p:tgtEl>
                                        <p:attrNameLst>
                                          <p:attrName>ppt_y</p:attrName>
                                        </p:attrNameLst>
                                      </p:cBhvr>
                                      <p:tavLst>
                                        <p:tav tm="0">
                                          <p:val>
                                            <p:strVal val="ppt_y"/>
                                          </p:val>
                                        </p:tav>
                                        <p:tav tm="100000">
                                          <p:val>
                                            <p:strVal val="ppt_y"/>
                                          </p:val>
                                        </p:tav>
                                      </p:tavLst>
                                    </p:anim>
                                    <p:set>
                                      <p:cBhvr>
                                        <p:cTn id="180" dur="1" fill="hold">
                                          <p:stCondLst>
                                            <p:cond delay="499"/>
                                          </p:stCondLst>
                                        </p:cTn>
                                        <p:tgtEl>
                                          <p:spTgt spid="28"/>
                                        </p:tgtEl>
                                        <p:attrNameLst>
                                          <p:attrName>style.visibility</p:attrName>
                                        </p:attrNameLst>
                                      </p:cBhvr>
                                      <p:to>
                                        <p:strVal val="hidden"/>
                                      </p:to>
                                    </p:set>
                                  </p:childTnLst>
                                </p:cTn>
                              </p:par>
                              <p:par>
                                <p:cTn id="181" presetID="2" presetClass="exit" presetSubtype="8" fill="hold" grpId="2" nodeType="withEffect">
                                  <p:stCondLst>
                                    <p:cond delay="0"/>
                                  </p:stCondLst>
                                  <p:childTnLst>
                                    <p:anim calcmode="lin" valueType="num">
                                      <p:cBhvr additive="base">
                                        <p:cTn id="182" dur="500"/>
                                        <p:tgtEl>
                                          <p:spTgt spid="31"/>
                                        </p:tgtEl>
                                        <p:attrNameLst>
                                          <p:attrName>ppt_x</p:attrName>
                                        </p:attrNameLst>
                                      </p:cBhvr>
                                      <p:tavLst>
                                        <p:tav tm="0">
                                          <p:val>
                                            <p:strVal val="ppt_x"/>
                                          </p:val>
                                        </p:tav>
                                        <p:tav tm="100000">
                                          <p:val>
                                            <p:strVal val="0-ppt_w/2"/>
                                          </p:val>
                                        </p:tav>
                                      </p:tavLst>
                                    </p:anim>
                                    <p:anim calcmode="lin" valueType="num">
                                      <p:cBhvr additive="base">
                                        <p:cTn id="183" dur="500"/>
                                        <p:tgtEl>
                                          <p:spTgt spid="31"/>
                                        </p:tgtEl>
                                        <p:attrNameLst>
                                          <p:attrName>ppt_y</p:attrName>
                                        </p:attrNameLst>
                                      </p:cBhvr>
                                      <p:tavLst>
                                        <p:tav tm="0">
                                          <p:val>
                                            <p:strVal val="ppt_y"/>
                                          </p:val>
                                        </p:tav>
                                        <p:tav tm="100000">
                                          <p:val>
                                            <p:strVal val="ppt_y"/>
                                          </p:val>
                                        </p:tav>
                                      </p:tavLst>
                                    </p:anim>
                                    <p:set>
                                      <p:cBhvr>
                                        <p:cTn id="184" dur="1" fill="hold">
                                          <p:stCondLst>
                                            <p:cond delay="499"/>
                                          </p:stCondLst>
                                        </p:cTn>
                                        <p:tgtEl>
                                          <p:spTgt spid="31"/>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nodeType="clickEffect">
                                  <p:stCondLst>
                                    <p:cond delay="0"/>
                                  </p:stCondLst>
                                  <p:childTnLst>
                                    <p:set>
                                      <p:cBhvr>
                                        <p:cTn id="188" dur="1" fill="hold">
                                          <p:stCondLst>
                                            <p:cond delay="0"/>
                                          </p:stCondLst>
                                        </p:cTn>
                                        <p:tgtEl>
                                          <p:spTgt spid="34"/>
                                        </p:tgtEl>
                                        <p:attrNameLst>
                                          <p:attrName>style.visibility</p:attrName>
                                        </p:attrNameLst>
                                      </p:cBhvr>
                                      <p:to>
                                        <p:strVal val="visible"/>
                                      </p:to>
                                    </p:set>
                                    <p:anim calcmode="lin" valueType="num">
                                      <p:cBhvr additive="base">
                                        <p:cTn id="189" dur="500" fill="hold"/>
                                        <p:tgtEl>
                                          <p:spTgt spid="34"/>
                                        </p:tgtEl>
                                        <p:attrNameLst>
                                          <p:attrName>ppt_x</p:attrName>
                                        </p:attrNameLst>
                                      </p:cBhvr>
                                      <p:tavLst>
                                        <p:tav tm="0">
                                          <p:val>
                                            <p:strVal val="0-#ppt_w/2"/>
                                          </p:val>
                                        </p:tav>
                                        <p:tav tm="100000">
                                          <p:val>
                                            <p:strVal val="#ppt_x"/>
                                          </p:val>
                                        </p:tav>
                                      </p:tavLst>
                                    </p:anim>
                                    <p:anim calcmode="lin" valueType="num">
                                      <p:cBhvr additive="base">
                                        <p:cTn id="190" dur="500" fill="hold"/>
                                        <p:tgtEl>
                                          <p:spTgt spid="34"/>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additive="base">
                                        <p:cTn id="193" dur="500" fill="hold"/>
                                        <p:tgtEl>
                                          <p:spTgt spid="37"/>
                                        </p:tgtEl>
                                        <p:attrNameLst>
                                          <p:attrName>ppt_x</p:attrName>
                                        </p:attrNameLst>
                                      </p:cBhvr>
                                      <p:tavLst>
                                        <p:tav tm="0">
                                          <p:val>
                                            <p:strVal val="0-#ppt_w/2"/>
                                          </p:val>
                                        </p:tav>
                                        <p:tav tm="100000">
                                          <p:val>
                                            <p:strVal val="#ppt_x"/>
                                          </p:val>
                                        </p:tav>
                                      </p:tavLst>
                                    </p:anim>
                                    <p:anim calcmode="lin" valueType="num">
                                      <p:cBhvr additive="base">
                                        <p:cTn id="19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0" presetClass="path" presetSubtype="0" accel="50000" decel="50000" fill="hold" nodeType="clickEffect">
                                  <p:stCondLst>
                                    <p:cond delay="0"/>
                                  </p:stCondLst>
                                  <p:childTnLst>
                                    <p:animMotion origin="layout" path="M 0.0574306 -0.0982407 L 0.141944 -0.189815 " pathEditMode="relative" rAng="0" ptsTypes="">
                                      <p:cBhvr>
                                        <p:cTn id="198" dur="2000" fill="hold"/>
                                        <p:tgtEl>
                                          <p:spTgt spid="10"/>
                                        </p:tgtEl>
                                        <p:attrNameLst>
                                          <p:attrName>ppt_x</p:attrName>
                                          <p:attrName>ppt_y</p:attrName>
                                        </p:attrNameLst>
                                      </p:cBhvr>
                                      <p:rCtr x="43" y="-47"/>
                                    </p:animMotion>
                                  </p:childTnLst>
                                </p:cTn>
                              </p:par>
                              <p:par>
                                <p:cTn id="199" presetID="0" presetClass="path" presetSubtype="0" accel="50000" decel="50000" fill="hold" nodeType="withEffect">
                                  <p:stCondLst>
                                    <p:cond delay="0"/>
                                  </p:stCondLst>
                                  <p:childTnLst>
                                    <p:animMotion origin="layout" path="M -0.0768056 -0.0909259 L -0.162361 0 " pathEditMode="relative" rAng="0" ptsTypes="">
                                      <p:cBhvr>
                                        <p:cTn id="200" dur="2000" fill="hold"/>
                                        <p:tgtEl>
                                          <p:spTgt spid="7"/>
                                        </p:tgtEl>
                                        <p:attrNameLst>
                                          <p:attrName>ppt_x</p:attrName>
                                          <p:attrName>ppt_y</p:attrName>
                                        </p:attrNameLst>
                                      </p:cBhvr>
                                      <p:rCtr x="-42" y="44"/>
                                    </p:animMotion>
                                  </p:childTnLst>
                                </p:cTn>
                              </p:par>
                            </p:childTnLst>
                          </p:cTn>
                        </p:par>
                      </p:childTnLst>
                    </p:cTn>
                  </p:par>
                  <p:par>
                    <p:cTn id="201" fill="hold">
                      <p:stCondLst>
                        <p:cond delay="indefinite"/>
                      </p:stCondLst>
                      <p:childTnLst>
                        <p:par>
                          <p:cTn id="202" fill="hold">
                            <p:stCondLst>
                              <p:cond delay="0"/>
                            </p:stCondLst>
                            <p:childTnLst>
                              <p:par>
                                <p:cTn id="203" presetID="2" presetClass="exit" presetSubtype="8" fill="hold" nodeType="clickEffect">
                                  <p:stCondLst>
                                    <p:cond delay="0"/>
                                  </p:stCondLst>
                                  <p:childTnLst>
                                    <p:anim calcmode="lin" valueType="num">
                                      <p:cBhvr additive="base">
                                        <p:cTn id="204" dur="500"/>
                                        <p:tgtEl>
                                          <p:spTgt spid="34"/>
                                        </p:tgtEl>
                                        <p:attrNameLst>
                                          <p:attrName>ppt_x</p:attrName>
                                        </p:attrNameLst>
                                      </p:cBhvr>
                                      <p:tavLst>
                                        <p:tav tm="0">
                                          <p:val>
                                            <p:strVal val="ppt_x"/>
                                          </p:val>
                                        </p:tav>
                                        <p:tav tm="100000">
                                          <p:val>
                                            <p:strVal val="0-ppt_w/2"/>
                                          </p:val>
                                        </p:tav>
                                      </p:tavLst>
                                    </p:anim>
                                    <p:anim calcmode="lin" valueType="num">
                                      <p:cBhvr additive="base">
                                        <p:cTn id="205" dur="500"/>
                                        <p:tgtEl>
                                          <p:spTgt spid="34"/>
                                        </p:tgtEl>
                                        <p:attrNameLst>
                                          <p:attrName>ppt_y</p:attrName>
                                        </p:attrNameLst>
                                      </p:cBhvr>
                                      <p:tavLst>
                                        <p:tav tm="0">
                                          <p:val>
                                            <p:strVal val="ppt_y"/>
                                          </p:val>
                                        </p:tav>
                                        <p:tav tm="100000">
                                          <p:val>
                                            <p:strVal val="ppt_y"/>
                                          </p:val>
                                        </p:tav>
                                      </p:tavLst>
                                    </p:anim>
                                    <p:set>
                                      <p:cBhvr>
                                        <p:cTn id="206" dur="1" fill="hold">
                                          <p:stCondLst>
                                            <p:cond delay="499"/>
                                          </p:stCondLst>
                                        </p:cTn>
                                        <p:tgtEl>
                                          <p:spTgt spid="34"/>
                                        </p:tgtEl>
                                        <p:attrNameLst>
                                          <p:attrName>style.visibility</p:attrName>
                                        </p:attrNameLst>
                                      </p:cBhvr>
                                      <p:to>
                                        <p:strVal val="hidden"/>
                                      </p:to>
                                    </p:set>
                                  </p:childTnLst>
                                </p:cTn>
                              </p:par>
                              <p:par>
                                <p:cTn id="207" presetID="2" presetClass="exit" presetSubtype="8" fill="hold" grpId="2" nodeType="withEffect">
                                  <p:stCondLst>
                                    <p:cond delay="0"/>
                                  </p:stCondLst>
                                  <p:childTnLst>
                                    <p:anim calcmode="lin" valueType="num">
                                      <p:cBhvr additive="base">
                                        <p:cTn id="208" dur="500"/>
                                        <p:tgtEl>
                                          <p:spTgt spid="37"/>
                                        </p:tgtEl>
                                        <p:attrNameLst>
                                          <p:attrName>ppt_x</p:attrName>
                                        </p:attrNameLst>
                                      </p:cBhvr>
                                      <p:tavLst>
                                        <p:tav tm="0">
                                          <p:val>
                                            <p:strVal val="ppt_x"/>
                                          </p:val>
                                        </p:tav>
                                        <p:tav tm="100000">
                                          <p:val>
                                            <p:strVal val="0-ppt_w/2"/>
                                          </p:val>
                                        </p:tav>
                                      </p:tavLst>
                                    </p:anim>
                                    <p:anim calcmode="lin" valueType="num">
                                      <p:cBhvr additive="base">
                                        <p:cTn id="209" dur="500"/>
                                        <p:tgtEl>
                                          <p:spTgt spid="37"/>
                                        </p:tgtEl>
                                        <p:attrNameLst>
                                          <p:attrName>ppt_y</p:attrName>
                                        </p:attrNameLst>
                                      </p:cBhvr>
                                      <p:tavLst>
                                        <p:tav tm="0">
                                          <p:val>
                                            <p:strVal val="ppt_y"/>
                                          </p:val>
                                        </p:tav>
                                        <p:tav tm="100000">
                                          <p:val>
                                            <p:strVal val="ppt_y"/>
                                          </p:val>
                                        </p:tav>
                                      </p:tavLst>
                                    </p:anim>
                                    <p:set>
                                      <p:cBhvr>
                                        <p:cTn id="210" dur="1" fill="hold">
                                          <p:stCondLst>
                                            <p:cond delay="499"/>
                                          </p:stCondLst>
                                        </p:cTn>
                                        <p:tgtEl>
                                          <p:spTgt spid="37"/>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nodeType="clickEffect">
                                  <p:stCondLst>
                                    <p:cond delay="0"/>
                                  </p:stCondLst>
                                  <p:childTnLst>
                                    <p:set>
                                      <p:cBhvr>
                                        <p:cTn id="214" dur="1" fill="hold">
                                          <p:stCondLst>
                                            <p:cond delay="0"/>
                                          </p:stCondLst>
                                        </p:cTn>
                                        <p:tgtEl>
                                          <p:spTgt spid="40"/>
                                        </p:tgtEl>
                                        <p:attrNameLst>
                                          <p:attrName>style.visibility</p:attrName>
                                        </p:attrNameLst>
                                      </p:cBhvr>
                                      <p:to>
                                        <p:strVal val="visible"/>
                                      </p:to>
                                    </p:set>
                                    <p:anim calcmode="lin" valueType="num">
                                      <p:cBhvr additive="base">
                                        <p:cTn id="215" dur="500" fill="hold"/>
                                        <p:tgtEl>
                                          <p:spTgt spid="40"/>
                                        </p:tgtEl>
                                        <p:attrNameLst>
                                          <p:attrName>ppt_x</p:attrName>
                                        </p:attrNameLst>
                                      </p:cBhvr>
                                      <p:tavLst>
                                        <p:tav tm="0">
                                          <p:val>
                                            <p:strVal val="0-#ppt_w/2"/>
                                          </p:val>
                                        </p:tav>
                                        <p:tav tm="100000">
                                          <p:val>
                                            <p:strVal val="#ppt_x"/>
                                          </p:val>
                                        </p:tav>
                                      </p:tavLst>
                                    </p:anim>
                                    <p:anim calcmode="lin" valueType="num">
                                      <p:cBhvr additive="base">
                                        <p:cTn id="216" dur="500" fill="hold"/>
                                        <p:tgtEl>
                                          <p:spTgt spid="40"/>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46"/>
                                        </p:tgtEl>
                                        <p:attrNameLst>
                                          <p:attrName>style.visibility</p:attrName>
                                        </p:attrNameLst>
                                      </p:cBhvr>
                                      <p:to>
                                        <p:strVal val="visible"/>
                                      </p:to>
                                    </p:set>
                                    <p:anim calcmode="lin" valueType="num">
                                      <p:cBhvr additive="base">
                                        <p:cTn id="219" dur="500" fill="hold"/>
                                        <p:tgtEl>
                                          <p:spTgt spid="46"/>
                                        </p:tgtEl>
                                        <p:attrNameLst>
                                          <p:attrName>ppt_x</p:attrName>
                                        </p:attrNameLst>
                                      </p:cBhvr>
                                      <p:tavLst>
                                        <p:tav tm="0">
                                          <p:val>
                                            <p:strVal val="0-#ppt_w/2"/>
                                          </p:val>
                                        </p:tav>
                                        <p:tav tm="100000">
                                          <p:val>
                                            <p:strVal val="#ppt_x"/>
                                          </p:val>
                                        </p:tav>
                                      </p:tavLst>
                                    </p:anim>
                                    <p:anim calcmode="lin" valueType="num">
                                      <p:cBhvr additive="base">
                                        <p:cTn id="2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xit" presetSubtype="8" fill="hold" nodeType="clickEffect">
                                  <p:stCondLst>
                                    <p:cond delay="0"/>
                                  </p:stCondLst>
                                  <p:childTnLst>
                                    <p:anim calcmode="lin" valueType="num">
                                      <p:cBhvr additive="base">
                                        <p:cTn id="224" dur="500"/>
                                        <p:tgtEl>
                                          <p:spTgt spid="40"/>
                                        </p:tgtEl>
                                        <p:attrNameLst>
                                          <p:attrName>ppt_x</p:attrName>
                                        </p:attrNameLst>
                                      </p:cBhvr>
                                      <p:tavLst>
                                        <p:tav tm="0">
                                          <p:val>
                                            <p:strVal val="ppt_x"/>
                                          </p:val>
                                        </p:tav>
                                        <p:tav tm="100000">
                                          <p:val>
                                            <p:strVal val="0-ppt_w/2"/>
                                          </p:val>
                                        </p:tav>
                                      </p:tavLst>
                                    </p:anim>
                                    <p:anim calcmode="lin" valueType="num">
                                      <p:cBhvr additive="base">
                                        <p:cTn id="225" dur="500"/>
                                        <p:tgtEl>
                                          <p:spTgt spid="40"/>
                                        </p:tgtEl>
                                        <p:attrNameLst>
                                          <p:attrName>ppt_y</p:attrName>
                                        </p:attrNameLst>
                                      </p:cBhvr>
                                      <p:tavLst>
                                        <p:tav tm="0">
                                          <p:val>
                                            <p:strVal val="ppt_y"/>
                                          </p:val>
                                        </p:tav>
                                        <p:tav tm="100000">
                                          <p:val>
                                            <p:strVal val="ppt_y"/>
                                          </p:val>
                                        </p:tav>
                                      </p:tavLst>
                                    </p:anim>
                                    <p:set>
                                      <p:cBhvr>
                                        <p:cTn id="226" dur="1" fill="hold">
                                          <p:stCondLst>
                                            <p:cond delay="499"/>
                                          </p:stCondLst>
                                        </p:cTn>
                                        <p:tgtEl>
                                          <p:spTgt spid="40"/>
                                        </p:tgtEl>
                                        <p:attrNameLst>
                                          <p:attrName>style.visibility</p:attrName>
                                        </p:attrNameLst>
                                      </p:cBhvr>
                                      <p:to>
                                        <p:strVal val="hidden"/>
                                      </p:to>
                                    </p:set>
                                  </p:childTnLst>
                                </p:cTn>
                              </p:par>
                              <p:par>
                                <p:cTn id="227" presetID="2" presetClass="exit" presetSubtype="8" fill="hold" grpId="2"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0-ppt_w/2"/>
                                          </p:val>
                                        </p:tav>
                                      </p:tavLst>
                                    </p:anim>
                                    <p:anim calcmode="lin" valueType="num">
                                      <p:cBhvr additive="base">
                                        <p:cTn id="229" dur="500"/>
                                        <p:tgtEl>
                                          <p:spTgt spid="46"/>
                                        </p:tgtEl>
                                        <p:attrNameLst>
                                          <p:attrName>ppt_y</p:attrName>
                                        </p:attrNameLst>
                                      </p:cBhvr>
                                      <p:tavLst>
                                        <p:tav tm="0">
                                          <p:val>
                                            <p:strVal val="ppt_y"/>
                                          </p:val>
                                        </p:tav>
                                        <p:tav tm="100000">
                                          <p:val>
                                            <p:strVal val="ppt_y"/>
                                          </p:val>
                                        </p:tav>
                                      </p:tavLst>
                                    </p:anim>
                                    <p:set>
                                      <p:cBhvr>
                                        <p:cTn id="230" dur="1" fill="hold">
                                          <p:stCondLst>
                                            <p:cond delay="499"/>
                                          </p:stCondLst>
                                        </p:cTn>
                                        <p:tgtEl>
                                          <p:spTgt spid="46"/>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2" presetClass="exit" presetSubtype="8" fill="hold" nodeType="clickEffect">
                                  <p:stCondLst>
                                    <p:cond delay="0"/>
                                  </p:stCondLst>
                                  <p:childTnLst>
                                    <p:anim calcmode="lin" valueType="num">
                                      <p:cBhvr additive="base">
                                        <p:cTn id="234" dur="500"/>
                                        <p:tgtEl>
                                          <p:spTgt spid="20"/>
                                        </p:tgtEl>
                                        <p:attrNameLst>
                                          <p:attrName>ppt_x</p:attrName>
                                        </p:attrNameLst>
                                      </p:cBhvr>
                                      <p:tavLst>
                                        <p:tav tm="0">
                                          <p:val>
                                            <p:strVal val="ppt_x"/>
                                          </p:val>
                                        </p:tav>
                                        <p:tav tm="100000">
                                          <p:val>
                                            <p:strVal val="0-ppt_w/2"/>
                                          </p:val>
                                        </p:tav>
                                      </p:tavLst>
                                    </p:anim>
                                    <p:anim calcmode="lin" valueType="num">
                                      <p:cBhvr additive="base">
                                        <p:cTn id="235" dur="500"/>
                                        <p:tgtEl>
                                          <p:spTgt spid="20"/>
                                        </p:tgtEl>
                                        <p:attrNameLst>
                                          <p:attrName>ppt_y</p:attrName>
                                        </p:attrNameLst>
                                      </p:cBhvr>
                                      <p:tavLst>
                                        <p:tav tm="0">
                                          <p:val>
                                            <p:strVal val="ppt_y"/>
                                          </p:val>
                                        </p:tav>
                                        <p:tav tm="100000">
                                          <p:val>
                                            <p:strVal val="ppt_y"/>
                                          </p:val>
                                        </p:tav>
                                      </p:tavLst>
                                    </p:anim>
                                    <p:set>
                                      <p:cBhvr>
                                        <p:cTn id="236" dur="1" fill="hold">
                                          <p:stCondLst>
                                            <p:cond delay="499"/>
                                          </p:stCondLst>
                                        </p:cTn>
                                        <p:tgtEl>
                                          <p:spTgt spid="20"/>
                                        </p:tgtEl>
                                        <p:attrNameLst>
                                          <p:attrName>style.visibility</p:attrName>
                                        </p:attrNameLst>
                                      </p:cBhvr>
                                      <p:to>
                                        <p:strVal val="hidden"/>
                                      </p:to>
                                    </p:set>
                                  </p:childTnLst>
                                </p:cTn>
                              </p:par>
                              <p:par>
                                <p:cTn id="237" presetID="2" presetClass="exit" presetSubtype="8" fill="hold" grpId="2" nodeType="withEffect">
                                  <p:stCondLst>
                                    <p:cond delay="0"/>
                                  </p:stCondLst>
                                  <p:childTnLst>
                                    <p:anim calcmode="lin" valueType="num">
                                      <p:cBhvr additive="base">
                                        <p:cTn id="238" dur="500"/>
                                        <p:tgtEl>
                                          <p:spTgt spid="24"/>
                                        </p:tgtEl>
                                        <p:attrNameLst>
                                          <p:attrName>ppt_x</p:attrName>
                                        </p:attrNameLst>
                                      </p:cBhvr>
                                      <p:tavLst>
                                        <p:tav tm="0">
                                          <p:val>
                                            <p:strVal val="ppt_x"/>
                                          </p:val>
                                        </p:tav>
                                        <p:tav tm="100000">
                                          <p:val>
                                            <p:strVal val="0-ppt_w/2"/>
                                          </p:val>
                                        </p:tav>
                                      </p:tavLst>
                                    </p:anim>
                                    <p:anim calcmode="lin" valueType="num">
                                      <p:cBhvr additive="base">
                                        <p:cTn id="239" dur="500"/>
                                        <p:tgtEl>
                                          <p:spTgt spid="24"/>
                                        </p:tgtEl>
                                        <p:attrNameLst>
                                          <p:attrName>ppt_y</p:attrName>
                                        </p:attrNameLst>
                                      </p:cBhvr>
                                      <p:tavLst>
                                        <p:tav tm="0">
                                          <p:val>
                                            <p:strVal val="ppt_y"/>
                                          </p:val>
                                        </p:tav>
                                        <p:tav tm="100000">
                                          <p:val>
                                            <p:strVal val="ppt_y"/>
                                          </p:val>
                                        </p:tav>
                                      </p:tavLst>
                                    </p:anim>
                                    <p:set>
                                      <p:cBhvr>
                                        <p:cTn id="240" dur="1" fill="hold">
                                          <p:stCondLst>
                                            <p:cond delay="499"/>
                                          </p:stCondLst>
                                        </p:cTn>
                                        <p:tgtEl>
                                          <p:spTgt spid="24"/>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2" presetClass="entr" presetSubtype="8" fill="hold" nodeType="clickEffect">
                                  <p:stCondLst>
                                    <p:cond delay="0"/>
                                  </p:stCondLst>
                                  <p:childTnLst>
                                    <p:set>
                                      <p:cBhvr>
                                        <p:cTn id="244" dur="1" fill="hold">
                                          <p:stCondLst>
                                            <p:cond delay="0"/>
                                          </p:stCondLst>
                                        </p:cTn>
                                        <p:tgtEl>
                                          <p:spTgt spid="49"/>
                                        </p:tgtEl>
                                        <p:attrNameLst>
                                          <p:attrName>style.visibility</p:attrName>
                                        </p:attrNameLst>
                                      </p:cBhvr>
                                      <p:to>
                                        <p:strVal val="visible"/>
                                      </p:to>
                                    </p:set>
                                    <p:anim calcmode="lin" valueType="num">
                                      <p:cBhvr additive="base">
                                        <p:cTn id="245" dur="500" fill="hold"/>
                                        <p:tgtEl>
                                          <p:spTgt spid="49"/>
                                        </p:tgtEl>
                                        <p:attrNameLst>
                                          <p:attrName>ppt_x</p:attrName>
                                        </p:attrNameLst>
                                      </p:cBhvr>
                                      <p:tavLst>
                                        <p:tav tm="0">
                                          <p:val>
                                            <p:strVal val="0-#ppt_w/2"/>
                                          </p:val>
                                        </p:tav>
                                        <p:tav tm="100000">
                                          <p:val>
                                            <p:strVal val="#ppt_x"/>
                                          </p:val>
                                        </p:tav>
                                      </p:tavLst>
                                    </p:anim>
                                    <p:anim calcmode="lin" valueType="num">
                                      <p:cBhvr additive="base">
                                        <p:cTn id="246" dur="500" fill="hold"/>
                                        <p:tgtEl>
                                          <p:spTgt spid="49"/>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childTnLst>
                                    <p:set>
                                      <p:cBhvr>
                                        <p:cTn id="248" dur="1" fill="hold">
                                          <p:stCondLst>
                                            <p:cond delay="0"/>
                                          </p:stCondLst>
                                        </p:cTn>
                                        <p:tgtEl>
                                          <p:spTgt spid="50"/>
                                        </p:tgtEl>
                                        <p:attrNameLst>
                                          <p:attrName>style.visibility</p:attrName>
                                        </p:attrNameLst>
                                      </p:cBhvr>
                                      <p:to>
                                        <p:strVal val="visible"/>
                                      </p:to>
                                    </p:set>
                                    <p:anim calcmode="lin" valueType="num">
                                      <p:cBhvr additive="base">
                                        <p:cTn id="249" dur="500" fill="hold"/>
                                        <p:tgtEl>
                                          <p:spTgt spid="50"/>
                                        </p:tgtEl>
                                        <p:attrNameLst>
                                          <p:attrName>ppt_x</p:attrName>
                                        </p:attrNameLst>
                                      </p:cBhvr>
                                      <p:tavLst>
                                        <p:tav tm="0">
                                          <p:val>
                                            <p:strVal val="0-#ppt_w/2"/>
                                          </p:val>
                                        </p:tav>
                                        <p:tav tm="100000">
                                          <p:val>
                                            <p:strVal val="#ppt_x"/>
                                          </p:val>
                                        </p:tav>
                                      </p:tavLst>
                                    </p:anim>
                                    <p:anim calcmode="lin" valueType="num">
                                      <p:cBhvr additive="base">
                                        <p:cTn id="25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8" fill="hold" grpId="0" nodeType="clickEffect">
                                  <p:stCondLst>
                                    <p:cond delay="0"/>
                                  </p:stCondLst>
                                  <p:childTnLst>
                                    <p:set>
                                      <p:cBhvr>
                                        <p:cTn id="254" dur="1" fill="hold">
                                          <p:stCondLst>
                                            <p:cond delay="0"/>
                                          </p:stCondLst>
                                        </p:cTn>
                                        <p:tgtEl>
                                          <p:spTgt spid="80"/>
                                        </p:tgtEl>
                                        <p:attrNameLst>
                                          <p:attrName>style.visibility</p:attrName>
                                        </p:attrNameLst>
                                      </p:cBhvr>
                                      <p:to>
                                        <p:strVal val="visible"/>
                                      </p:to>
                                    </p:set>
                                    <p:anim calcmode="lin" valueType="num">
                                      <p:cBhvr additive="base">
                                        <p:cTn id="255" dur="500" fill="hold"/>
                                        <p:tgtEl>
                                          <p:spTgt spid="80"/>
                                        </p:tgtEl>
                                        <p:attrNameLst>
                                          <p:attrName>ppt_x</p:attrName>
                                        </p:attrNameLst>
                                      </p:cBhvr>
                                      <p:tavLst>
                                        <p:tav tm="0">
                                          <p:val>
                                            <p:strVal val="0-#ppt_w/2"/>
                                          </p:val>
                                        </p:tav>
                                        <p:tav tm="100000">
                                          <p:val>
                                            <p:strVal val="#ppt_x"/>
                                          </p:val>
                                        </p:tav>
                                      </p:tavLst>
                                    </p:anim>
                                    <p:anim calcmode="lin" valueType="num">
                                      <p:cBhvr additive="base">
                                        <p:cTn id="256" dur="500" fill="hold"/>
                                        <p:tgtEl>
                                          <p:spTgt spid="80"/>
                                        </p:tgtEl>
                                        <p:attrNameLst>
                                          <p:attrName>ppt_y</p:attrName>
                                        </p:attrNameLst>
                                      </p:cBhvr>
                                      <p:tavLst>
                                        <p:tav tm="0">
                                          <p:val>
                                            <p:strVal val="#ppt_y"/>
                                          </p:val>
                                        </p:tav>
                                        <p:tav tm="100000">
                                          <p:val>
                                            <p:strVal val="#ppt_y"/>
                                          </p:val>
                                        </p:tav>
                                      </p:tavLst>
                                    </p:anim>
                                  </p:childTnLst>
                                </p:cTn>
                              </p:par>
                              <p:par>
                                <p:cTn id="257" presetID="2" presetClass="entr" presetSubtype="8" fill="hold" nodeType="withEffect">
                                  <p:stCondLst>
                                    <p:cond delay="0"/>
                                  </p:stCondLst>
                                  <p:childTnLst>
                                    <p:set>
                                      <p:cBhvr>
                                        <p:cTn id="258" dur="1" fill="hold">
                                          <p:stCondLst>
                                            <p:cond delay="0"/>
                                          </p:stCondLst>
                                        </p:cTn>
                                        <p:tgtEl>
                                          <p:spTgt spid="79"/>
                                        </p:tgtEl>
                                        <p:attrNameLst>
                                          <p:attrName>style.visibility</p:attrName>
                                        </p:attrNameLst>
                                      </p:cBhvr>
                                      <p:to>
                                        <p:strVal val="visible"/>
                                      </p:to>
                                    </p:set>
                                    <p:anim calcmode="lin" valueType="num">
                                      <p:cBhvr additive="base">
                                        <p:cTn id="259" dur="500" fill="hold"/>
                                        <p:tgtEl>
                                          <p:spTgt spid="79"/>
                                        </p:tgtEl>
                                        <p:attrNameLst>
                                          <p:attrName>ppt_x</p:attrName>
                                        </p:attrNameLst>
                                      </p:cBhvr>
                                      <p:tavLst>
                                        <p:tav tm="0">
                                          <p:val>
                                            <p:strVal val="0-#ppt_w/2"/>
                                          </p:val>
                                        </p:tav>
                                        <p:tav tm="100000">
                                          <p:val>
                                            <p:strVal val="#ppt_x"/>
                                          </p:val>
                                        </p:tav>
                                      </p:tavLst>
                                    </p:anim>
                                    <p:anim calcmode="lin" valueType="num">
                                      <p:cBhvr additive="base">
                                        <p:cTn id="26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xit" presetSubtype="8" fill="hold" nodeType="clickEffect">
                                  <p:stCondLst>
                                    <p:cond delay="0"/>
                                  </p:stCondLst>
                                  <p:childTnLst>
                                    <p:anim calcmode="lin" valueType="num">
                                      <p:cBhvr additive="base">
                                        <p:cTn id="264" dur="500"/>
                                        <p:tgtEl>
                                          <p:spTgt spid="49"/>
                                        </p:tgtEl>
                                        <p:attrNameLst>
                                          <p:attrName>ppt_x</p:attrName>
                                        </p:attrNameLst>
                                      </p:cBhvr>
                                      <p:tavLst>
                                        <p:tav tm="0">
                                          <p:val>
                                            <p:strVal val="ppt_x"/>
                                          </p:val>
                                        </p:tav>
                                        <p:tav tm="100000">
                                          <p:val>
                                            <p:strVal val="0-ppt_w/2"/>
                                          </p:val>
                                        </p:tav>
                                      </p:tavLst>
                                    </p:anim>
                                    <p:anim calcmode="lin" valueType="num">
                                      <p:cBhvr additive="base">
                                        <p:cTn id="265" dur="500"/>
                                        <p:tgtEl>
                                          <p:spTgt spid="49"/>
                                        </p:tgtEl>
                                        <p:attrNameLst>
                                          <p:attrName>ppt_y</p:attrName>
                                        </p:attrNameLst>
                                      </p:cBhvr>
                                      <p:tavLst>
                                        <p:tav tm="0">
                                          <p:val>
                                            <p:strVal val="ppt_y"/>
                                          </p:val>
                                        </p:tav>
                                        <p:tav tm="100000">
                                          <p:val>
                                            <p:strVal val="ppt_y"/>
                                          </p:val>
                                        </p:tav>
                                      </p:tavLst>
                                    </p:anim>
                                    <p:set>
                                      <p:cBhvr>
                                        <p:cTn id="266" dur="1" fill="hold">
                                          <p:stCondLst>
                                            <p:cond delay="499"/>
                                          </p:stCondLst>
                                        </p:cTn>
                                        <p:tgtEl>
                                          <p:spTgt spid="49"/>
                                        </p:tgtEl>
                                        <p:attrNameLst>
                                          <p:attrName>style.visibility</p:attrName>
                                        </p:attrNameLst>
                                      </p:cBhvr>
                                      <p:to>
                                        <p:strVal val="hidden"/>
                                      </p:to>
                                    </p:set>
                                  </p:childTnLst>
                                </p:cTn>
                              </p:par>
                              <p:par>
                                <p:cTn id="267" presetID="2" presetClass="exit" presetSubtype="8" fill="hold" grpId="2" nodeType="withEffect">
                                  <p:stCondLst>
                                    <p:cond delay="0"/>
                                  </p:stCondLst>
                                  <p:childTnLst>
                                    <p:anim calcmode="lin" valueType="num">
                                      <p:cBhvr additive="base">
                                        <p:cTn id="268" dur="500"/>
                                        <p:tgtEl>
                                          <p:spTgt spid="50"/>
                                        </p:tgtEl>
                                        <p:attrNameLst>
                                          <p:attrName>ppt_x</p:attrName>
                                        </p:attrNameLst>
                                      </p:cBhvr>
                                      <p:tavLst>
                                        <p:tav tm="0">
                                          <p:val>
                                            <p:strVal val="ppt_x"/>
                                          </p:val>
                                        </p:tav>
                                        <p:tav tm="100000">
                                          <p:val>
                                            <p:strVal val="0-ppt_w/2"/>
                                          </p:val>
                                        </p:tav>
                                      </p:tavLst>
                                    </p:anim>
                                    <p:anim calcmode="lin" valueType="num">
                                      <p:cBhvr additive="base">
                                        <p:cTn id="269" dur="500"/>
                                        <p:tgtEl>
                                          <p:spTgt spid="50"/>
                                        </p:tgtEl>
                                        <p:attrNameLst>
                                          <p:attrName>ppt_y</p:attrName>
                                        </p:attrNameLst>
                                      </p:cBhvr>
                                      <p:tavLst>
                                        <p:tav tm="0">
                                          <p:val>
                                            <p:strVal val="ppt_y"/>
                                          </p:val>
                                        </p:tav>
                                        <p:tav tm="100000">
                                          <p:val>
                                            <p:strVal val="ppt_y"/>
                                          </p:val>
                                        </p:tav>
                                      </p:tavLst>
                                    </p:anim>
                                    <p:set>
                                      <p:cBhvr>
                                        <p:cTn id="270" dur="1" fill="hold">
                                          <p:stCondLst>
                                            <p:cond delay="499"/>
                                          </p:stCondLst>
                                        </p:cTn>
                                        <p:tgtEl>
                                          <p:spTgt spid="50"/>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 presetClass="exit" presetSubtype="8" fill="hold" nodeType="clickEffect">
                                  <p:stCondLst>
                                    <p:cond delay="0"/>
                                  </p:stCondLst>
                                  <p:childTnLst>
                                    <p:anim calcmode="lin" valueType="num">
                                      <p:cBhvr additive="base">
                                        <p:cTn id="274" dur="500"/>
                                        <p:tgtEl>
                                          <p:spTgt spid="79"/>
                                        </p:tgtEl>
                                        <p:attrNameLst>
                                          <p:attrName>ppt_x</p:attrName>
                                        </p:attrNameLst>
                                      </p:cBhvr>
                                      <p:tavLst>
                                        <p:tav tm="0">
                                          <p:val>
                                            <p:strVal val="ppt_x"/>
                                          </p:val>
                                        </p:tav>
                                        <p:tav tm="100000">
                                          <p:val>
                                            <p:strVal val="0-ppt_w/2"/>
                                          </p:val>
                                        </p:tav>
                                      </p:tavLst>
                                    </p:anim>
                                    <p:anim calcmode="lin" valueType="num">
                                      <p:cBhvr additive="base">
                                        <p:cTn id="275" dur="500"/>
                                        <p:tgtEl>
                                          <p:spTgt spid="79"/>
                                        </p:tgtEl>
                                        <p:attrNameLst>
                                          <p:attrName>ppt_y</p:attrName>
                                        </p:attrNameLst>
                                      </p:cBhvr>
                                      <p:tavLst>
                                        <p:tav tm="0">
                                          <p:val>
                                            <p:strVal val="ppt_y"/>
                                          </p:val>
                                        </p:tav>
                                        <p:tav tm="100000">
                                          <p:val>
                                            <p:strVal val="ppt_y"/>
                                          </p:val>
                                        </p:tav>
                                      </p:tavLst>
                                    </p:anim>
                                    <p:set>
                                      <p:cBhvr>
                                        <p:cTn id="276" dur="1" fill="hold">
                                          <p:stCondLst>
                                            <p:cond delay="499"/>
                                          </p:stCondLst>
                                        </p:cTn>
                                        <p:tgtEl>
                                          <p:spTgt spid="79"/>
                                        </p:tgtEl>
                                        <p:attrNameLst>
                                          <p:attrName>style.visibility</p:attrName>
                                        </p:attrNameLst>
                                      </p:cBhvr>
                                      <p:to>
                                        <p:strVal val="hidden"/>
                                      </p:to>
                                    </p:set>
                                  </p:childTnLst>
                                </p:cTn>
                              </p:par>
                              <p:par>
                                <p:cTn id="277" presetID="2" presetClass="exit" presetSubtype="8" fill="hold" grpId="2" nodeType="withEffect">
                                  <p:stCondLst>
                                    <p:cond delay="0"/>
                                  </p:stCondLst>
                                  <p:childTnLst>
                                    <p:anim calcmode="lin" valueType="num">
                                      <p:cBhvr additive="base">
                                        <p:cTn id="278" dur="500"/>
                                        <p:tgtEl>
                                          <p:spTgt spid="80"/>
                                        </p:tgtEl>
                                        <p:attrNameLst>
                                          <p:attrName>ppt_x</p:attrName>
                                        </p:attrNameLst>
                                      </p:cBhvr>
                                      <p:tavLst>
                                        <p:tav tm="0">
                                          <p:val>
                                            <p:strVal val="ppt_x"/>
                                          </p:val>
                                        </p:tav>
                                        <p:tav tm="100000">
                                          <p:val>
                                            <p:strVal val="0-ppt_w/2"/>
                                          </p:val>
                                        </p:tav>
                                      </p:tavLst>
                                    </p:anim>
                                    <p:anim calcmode="lin" valueType="num">
                                      <p:cBhvr additive="base">
                                        <p:cTn id="279" dur="500"/>
                                        <p:tgtEl>
                                          <p:spTgt spid="80"/>
                                        </p:tgtEl>
                                        <p:attrNameLst>
                                          <p:attrName>ppt_y</p:attrName>
                                        </p:attrNameLst>
                                      </p:cBhvr>
                                      <p:tavLst>
                                        <p:tav tm="0">
                                          <p:val>
                                            <p:strVal val="ppt_y"/>
                                          </p:val>
                                        </p:tav>
                                        <p:tav tm="100000">
                                          <p:val>
                                            <p:strVal val="ppt_y"/>
                                          </p:val>
                                        </p:tav>
                                      </p:tavLst>
                                    </p:anim>
                                    <p:set>
                                      <p:cBhvr>
                                        <p:cTn id="280" dur="1" fill="hold">
                                          <p:stCondLst>
                                            <p:cond delay="499"/>
                                          </p:stCondLst>
                                        </p:cTn>
                                        <p:tgtEl>
                                          <p:spTgt spid="80"/>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8" fill="hold" nodeType="clickEffect">
                                  <p:stCondLst>
                                    <p:cond delay="0"/>
                                  </p:stCondLst>
                                  <p:childTnLst>
                                    <p:set>
                                      <p:cBhvr>
                                        <p:cTn id="284" dur="1" fill="hold">
                                          <p:stCondLst>
                                            <p:cond delay="0"/>
                                          </p:stCondLst>
                                        </p:cTn>
                                        <p:tgtEl>
                                          <p:spTgt spid="81"/>
                                        </p:tgtEl>
                                        <p:attrNameLst>
                                          <p:attrName>style.visibility</p:attrName>
                                        </p:attrNameLst>
                                      </p:cBhvr>
                                      <p:to>
                                        <p:strVal val="visible"/>
                                      </p:to>
                                    </p:set>
                                    <p:anim calcmode="lin" valueType="num">
                                      <p:cBhvr additive="base">
                                        <p:cTn id="285" dur="500" fill="hold"/>
                                        <p:tgtEl>
                                          <p:spTgt spid="81"/>
                                        </p:tgtEl>
                                        <p:attrNameLst>
                                          <p:attrName>ppt_x</p:attrName>
                                        </p:attrNameLst>
                                      </p:cBhvr>
                                      <p:tavLst>
                                        <p:tav tm="0">
                                          <p:val>
                                            <p:strVal val="0-#ppt_w/2"/>
                                          </p:val>
                                        </p:tav>
                                        <p:tav tm="100000">
                                          <p:val>
                                            <p:strVal val="#ppt_x"/>
                                          </p:val>
                                        </p:tav>
                                      </p:tavLst>
                                    </p:anim>
                                    <p:anim calcmode="lin" valueType="num">
                                      <p:cBhvr additive="base">
                                        <p:cTn id="286" dur="500" fill="hold"/>
                                        <p:tgtEl>
                                          <p:spTgt spid="81"/>
                                        </p:tgtEl>
                                        <p:attrNameLst>
                                          <p:attrName>ppt_y</p:attrName>
                                        </p:attrNameLst>
                                      </p:cBhvr>
                                      <p:tavLst>
                                        <p:tav tm="0">
                                          <p:val>
                                            <p:strVal val="#ppt_y"/>
                                          </p:val>
                                        </p:tav>
                                        <p:tav tm="100000">
                                          <p:val>
                                            <p:strVal val="#ppt_y"/>
                                          </p:val>
                                        </p:tav>
                                      </p:tavLst>
                                    </p:anim>
                                  </p:childTnLst>
                                </p:cTn>
                              </p:par>
                              <p:par>
                                <p:cTn id="287" presetID="2" presetClass="entr" presetSubtype="8" fill="hold" grpId="0" nodeType="withEffect">
                                  <p:stCondLst>
                                    <p:cond delay="0"/>
                                  </p:stCondLst>
                                  <p:childTnLst>
                                    <p:set>
                                      <p:cBhvr>
                                        <p:cTn id="288" dur="1" fill="hold">
                                          <p:stCondLst>
                                            <p:cond delay="0"/>
                                          </p:stCondLst>
                                        </p:cTn>
                                        <p:tgtEl>
                                          <p:spTgt spid="82"/>
                                        </p:tgtEl>
                                        <p:attrNameLst>
                                          <p:attrName>style.visibility</p:attrName>
                                        </p:attrNameLst>
                                      </p:cBhvr>
                                      <p:to>
                                        <p:strVal val="visible"/>
                                      </p:to>
                                    </p:set>
                                    <p:anim calcmode="lin" valueType="num">
                                      <p:cBhvr additive="base">
                                        <p:cTn id="289" dur="500" fill="hold"/>
                                        <p:tgtEl>
                                          <p:spTgt spid="82"/>
                                        </p:tgtEl>
                                        <p:attrNameLst>
                                          <p:attrName>ppt_x</p:attrName>
                                        </p:attrNameLst>
                                      </p:cBhvr>
                                      <p:tavLst>
                                        <p:tav tm="0">
                                          <p:val>
                                            <p:strVal val="0-#ppt_w/2"/>
                                          </p:val>
                                        </p:tav>
                                        <p:tav tm="100000">
                                          <p:val>
                                            <p:strVal val="#ppt_x"/>
                                          </p:val>
                                        </p:tav>
                                      </p:tavLst>
                                    </p:anim>
                                    <p:anim calcmode="lin" valueType="num">
                                      <p:cBhvr additive="base">
                                        <p:cTn id="290"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84"/>
                                        </p:tgtEl>
                                        <p:attrNameLst>
                                          <p:attrName>style.visibility</p:attrName>
                                        </p:attrNameLst>
                                      </p:cBhvr>
                                      <p:to>
                                        <p:strVal val="visible"/>
                                      </p:to>
                                    </p:set>
                                    <p:anim calcmode="lin" valueType="num">
                                      <p:cBhvr additive="base">
                                        <p:cTn id="295" dur="500" fill="hold"/>
                                        <p:tgtEl>
                                          <p:spTgt spid="84"/>
                                        </p:tgtEl>
                                        <p:attrNameLst>
                                          <p:attrName>ppt_x</p:attrName>
                                        </p:attrNameLst>
                                      </p:cBhvr>
                                      <p:tavLst>
                                        <p:tav tm="0">
                                          <p:val>
                                            <p:strVal val="0-#ppt_w/2"/>
                                          </p:val>
                                        </p:tav>
                                        <p:tav tm="100000">
                                          <p:val>
                                            <p:strVal val="#ppt_x"/>
                                          </p:val>
                                        </p:tav>
                                      </p:tavLst>
                                    </p:anim>
                                    <p:anim calcmode="lin" valueType="num">
                                      <p:cBhvr additive="base">
                                        <p:cTn id="296" dur="500" fill="hold"/>
                                        <p:tgtEl>
                                          <p:spTgt spid="84"/>
                                        </p:tgtEl>
                                        <p:attrNameLst>
                                          <p:attrName>ppt_y</p:attrName>
                                        </p:attrNameLst>
                                      </p:cBhvr>
                                      <p:tavLst>
                                        <p:tav tm="0">
                                          <p:val>
                                            <p:strVal val="#ppt_y"/>
                                          </p:val>
                                        </p:tav>
                                        <p:tav tm="100000">
                                          <p:val>
                                            <p:strVal val="#ppt_y"/>
                                          </p:val>
                                        </p:tav>
                                      </p:tavLst>
                                    </p:anim>
                                  </p:childTnLst>
                                </p:cTn>
                              </p:par>
                              <p:par>
                                <p:cTn id="297" presetID="2" presetClass="entr" presetSubtype="8" fill="hold" nodeType="withEffect">
                                  <p:stCondLst>
                                    <p:cond delay="0"/>
                                  </p:stCondLst>
                                  <p:childTnLst>
                                    <p:set>
                                      <p:cBhvr>
                                        <p:cTn id="298" dur="1" fill="hold">
                                          <p:stCondLst>
                                            <p:cond delay="0"/>
                                          </p:stCondLst>
                                        </p:cTn>
                                        <p:tgtEl>
                                          <p:spTgt spid="83"/>
                                        </p:tgtEl>
                                        <p:attrNameLst>
                                          <p:attrName>style.visibility</p:attrName>
                                        </p:attrNameLst>
                                      </p:cBhvr>
                                      <p:to>
                                        <p:strVal val="visible"/>
                                      </p:to>
                                    </p:set>
                                    <p:anim calcmode="lin" valueType="num">
                                      <p:cBhvr additive="base">
                                        <p:cTn id="299" dur="500" fill="hold"/>
                                        <p:tgtEl>
                                          <p:spTgt spid="83"/>
                                        </p:tgtEl>
                                        <p:attrNameLst>
                                          <p:attrName>ppt_x</p:attrName>
                                        </p:attrNameLst>
                                      </p:cBhvr>
                                      <p:tavLst>
                                        <p:tav tm="0">
                                          <p:val>
                                            <p:strVal val="0-#ppt_w/2"/>
                                          </p:val>
                                        </p:tav>
                                        <p:tav tm="100000">
                                          <p:val>
                                            <p:strVal val="#ppt_x"/>
                                          </p:val>
                                        </p:tav>
                                      </p:tavLst>
                                    </p:anim>
                                    <p:anim calcmode="lin" valueType="num">
                                      <p:cBhvr additive="base">
                                        <p:cTn id="30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xit" presetSubtype="8" fill="hold" nodeType="clickEffect">
                                  <p:stCondLst>
                                    <p:cond delay="0"/>
                                  </p:stCondLst>
                                  <p:childTnLst>
                                    <p:anim calcmode="lin" valueType="num">
                                      <p:cBhvr additive="base">
                                        <p:cTn id="304" dur="500"/>
                                        <p:tgtEl>
                                          <p:spTgt spid="81"/>
                                        </p:tgtEl>
                                        <p:attrNameLst>
                                          <p:attrName>ppt_x</p:attrName>
                                        </p:attrNameLst>
                                      </p:cBhvr>
                                      <p:tavLst>
                                        <p:tav tm="0">
                                          <p:val>
                                            <p:strVal val="ppt_x"/>
                                          </p:val>
                                        </p:tav>
                                        <p:tav tm="100000">
                                          <p:val>
                                            <p:strVal val="0-ppt_w/2"/>
                                          </p:val>
                                        </p:tav>
                                      </p:tavLst>
                                    </p:anim>
                                    <p:anim calcmode="lin" valueType="num">
                                      <p:cBhvr additive="base">
                                        <p:cTn id="305" dur="500"/>
                                        <p:tgtEl>
                                          <p:spTgt spid="81"/>
                                        </p:tgtEl>
                                        <p:attrNameLst>
                                          <p:attrName>ppt_y</p:attrName>
                                        </p:attrNameLst>
                                      </p:cBhvr>
                                      <p:tavLst>
                                        <p:tav tm="0">
                                          <p:val>
                                            <p:strVal val="ppt_y"/>
                                          </p:val>
                                        </p:tav>
                                        <p:tav tm="100000">
                                          <p:val>
                                            <p:strVal val="ppt_y"/>
                                          </p:val>
                                        </p:tav>
                                      </p:tavLst>
                                    </p:anim>
                                    <p:set>
                                      <p:cBhvr>
                                        <p:cTn id="306" dur="1" fill="hold">
                                          <p:stCondLst>
                                            <p:cond delay="499"/>
                                          </p:stCondLst>
                                        </p:cTn>
                                        <p:tgtEl>
                                          <p:spTgt spid="81"/>
                                        </p:tgtEl>
                                        <p:attrNameLst>
                                          <p:attrName>style.visibility</p:attrName>
                                        </p:attrNameLst>
                                      </p:cBhvr>
                                      <p:to>
                                        <p:strVal val="hidden"/>
                                      </p:to>
                                    </p:set>
                                  </p:childTnLst>
                                </p:cTn>
                              </p:par>
                              <p:par>
                                <p:cTn id="307" presetID="2" presetClass="exit" presetSubtype="8" fill="hold" grpId="2" nodeType="withEffect">
                                  <p:stCondLst>
                                    <p:cond delay="0"/>
                                  </p:stCondLst>
                                  <p:childTnLst>
                                    <p:anim calcmode="lin" valueType="num">
                                      <p:cBhvr additive="base">
                                        <p:cTn id="308" dur="500"/>
                                        <p:tgtEl>
                                          <p:spTgt spid="82"/>
                                        </p:tgtEl>
                                        <p:attrNameLst>
                                          <p:attrName>ppt_x</p:attrName>
                                        </p:attrNameLst>
                                      </p:cBhvr>
                                      <p:tavLst>
                                        <p:tav tm="0">
                                          <p:val>
                                            <p:strVal val="ppt_x"/>
                                          </p:val>
                                        </p:tav>
                                        <p:tav tm="100000">
                                          <p:val>
                                            <p:strVal val="0-ppt_w/2"/>
                                          </p:val>
                                        </p:tav>
                                      </p:tavLst>
                                    </p:anim>
                                    <p:anim calcmode="lin" valueType="num">
                                      <p:cBhvr additive="base">
                                        <p:cTn id="309" dur="500"/>
                                        <p:tgtEl>
                                          <p:spTgt spid="82"/>
                                        </p:tgtEl>
                                        <p:attrNameLst>
                                          <p:attrName>ppt_y</p:attrName>
                                        </p:attrNameLst>
                                      </p:cBhvr>
                                      <p:tavLst>
                                        <p:tav tm="0">
                                          <p:val>
                                            <p:strVal val="ppt_y"/>
                                          </p:val>
                                        </p:tav>
                                        <p:tav tm="100000">
                                          <p:val>
                                            <p:strVal val="ppt_y"/>
                                          </p:val>
                                        </p:tav>
                                      </p:tavLst>
                                    </p:anim>
                                    <p:set>
                                      <p:cBhvr>
                                        <p:cTn id="310" dur="1" fill="hold">
                                          <p:stCondLst>
                                            <p:cond delay="499"/>
                                          </p:stCondLst>
                                        </p:cTn>
                                        <p:tgtEl>
                                          <p:spTgt spid="82"/>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 presetClass="exit" presetSubtype="8" fill="hold" nodeType="clickEffect">
                                  <p:stCondLst>
                                    <p:cond delay="0"/>
                                  </p:stCondLst>
                                  <p:childTnLst>
                                    <p:anim calcmode="lin" valueType="num">
                                      <p:cBhvr additive="base">
                                        <p:cTn id="314" dur="500"/>
                                        <p:tgtEl>
                                          <p:spTgt spid="83"/>
                                        </p:tgtEl>
                                        <p:attrNameLst>
                                          <p:attrName>ppt_x</p:attrName>
                                        </p:attrNameLst>
                                      </p:cBhvr>
                                      <p:tavLst>
                                        <p:tav tm="0">
                                          <p:val>
                                            <p:strVal val="ppt_x"/>
                                          </p:val>
                                        </p:tav>
                                        <p:tav tm="100000">
                                          <p:val>
                                            <p:strVal val="0-ppt_w/2"/>
                                          </p:val>
                                        </p:tav>
                                      </p:tavLst>
                                    </p:anim>
                                    <p:anim calcmode="lin" valueType="num">
                                      <p:cBhvr additive="base">
                                        <p:cTn id="315" dur="500"/>
                                        <p:tgtEl>
                                          <p:spTgt spid="83"/>
                                        </p:tgtEl>
                                        <p:attrNameLst>
                                          <p:attrName>ppt_y</p:attrName>
                                        </p:attrNameLst>
                                      </p:cBhvr>
                                      <p:tavLst>
                                        <p:tav tm="0">
                                          <p:val>
                                            <p:strVal val="ppt_y"/>
                                          </p:val>
                                        </p:tav>
                                        <p:tav tm="100000">
                                          <p:val>
                                            <p:strVal val="ppt_y"/>
                                          </p:val>
                                        </p:tav>
                                      </p:tavLst>
                                    </p:anim>
                                    <p:set>
                                      <p:cBhvr>
                                        <p:cTn id="316" dur="1" fill="hold">
                                          <p:stCondLst>
                                            <p:cond delay="499"/>
                                          </p:stCondLst>
                                        </p:cTn>
                                        <p:tgtEl>
                                          <p:spTgt spid="83"/>
                                        </p:tgtEl>
                                        <p:attrNameLst>
                                          <p:attrName>style.visibility</p:attrName>
                                        </p:attrNameLst>
                                      </p:cBhvr>
                                      <p:to>
                                        <p:strVal val="hidden"/>
                                      </p:to>
                                    </p:set>
                                  </p:childTnLst>
                                </p:cTn>
                              </p:par>
                              <p:par>
                                <p:cTn id="317" presetID="2" presetClass="exit" presetSubtype="8" fill="hold" grpId="2" nodeType="withEffect">
                                  <p:stCondLst>
                                    <p:cond delay="0"/>
                                  </p:stCondLst>
                                  <p:childTnLst>
                                    <p:anim calcmode="lin" valueType="num">
                                      <p:cBhvr additive="base">
                                        <p:cTn id="318" dur="500"/>
                                        <p:tgtEl>
                                          <p:spTgt spid="84"/>
                                        </p:tgtEl>
                                        <p:attrNameLst>
                                          <p:attrName>ppt_x</p:attrName>
                                        </p:attrNameLst>
                                      </p:cBhvr>
                                      <p:tavLst>
                                        <p:tav tm="0">
                                          <p:val>
                                            <p:strVal val="ppt_x"/>
                                          </p:val>
                                        </p:tav>
                                        <p:tav tm="100000">
                                          <p:val>
                                            <p:strVal val="0-ppt_w/2"/>
                                          </p:val>
                                        </p:tav>
                                      </p:tavLst>
                                    </p:anim>
                                    <p:anim calcmode="lin" valueType="num">
                                      <p:cBhvr additive="base">
                                        <p:cTn id="319" dur="500"/>
                                        <p:tgtEl>
                                          <p:spTgt spid="84"/>
                                        </p:tgtEl>
                                        <p:attrNameLst>
                                          <p:attrName>ppt_y</p:attrName>
                                        </p:attrNameLst>
                                      </p:cBhvr>
                                      <p:tavLst>
                                        <p:tav tm="0">
                                          <p:val>
                                            <p:strVal val="ppt_y"/>
                                          </p:val>
                                        </p:tav>
                                        <p:tav tm="100000">
                                          <p:val>
                                            <p:strVal val="ppt_y"/>
                                          </p:val>
                                        </p:tav>
                                      </p:tavLst>
                                    </p:anim>
                                    <p:set>
                                      <p:cBhvr>
                                        <p:cTn id="320" dur="1" fill="hold">
                                          <p:stCondLst>
                                            <p:cond delay="499"/>
                                          </p:stCondLst>
                                        </p:cTn>
                                        <p:tgtEl>
                                          <p:spTgt spid="84"/>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nodeType="clickEffect">
                                  <p:stCondLst>
                                    <p:cond delay="0"/>
                                  </p:stCondLst>
                                  <p:childTnLst>
                                    <p:set>
                                      <p:cBhvr>
                                        <p:cTn id="324" dur="1" fill="hold">
                                          <p:stCondLst>
                                            <p:cond delay="0"/>
                                          </p:stCondLst>
                                        </p:cTn>
                                        <p:tgtEl>
                                          <p:spTgt spid="85"/>
                                        </p:tgtEl>
                                        <p:attrNameLst>
                                          <p:attrName>style.visibility</p:attrName>
                                        </p:attrNameLst>
                                      </p:cBhvr>
                                      <p:to>
                                        <p:strVal val="visible"/>
                                      </p:to>
                                    </p:set>
                                    <p:anim calcmode="lin" valueType="num">
                                      <p:cBhvr additive="base">
                                        <p:cTn id="325" dur="500" fill="hold"/>
                                        <p:tgtEl>
                                          <p:spTgt spid="85"/>
                                        </p:tgtEl>
                                        <p:attrNameLst>
                                          <p:attrName>ppt_x</p:attrName>
                                        </p:attrNameLst>
                                      </p:cBhvr>
                                      <p:tavLst>
                                        <p:tav tm="0">
                                          <p:val>
                                            <p:strVal val="0-#ppt_w/2"/>
                                          </p:val>
                                        </p:tav>
                                        <p:tav tm="100000">
                                          <p:val>
                                            <p:strVal val="#ppt_x"/>
                                          </p:val>
                                        </p:tav>
                                      </p:tavLst>
                                    </p:anim>
                                    <p:anim calcmode="lin" valueType="num">
                                      <p:cBhvr additive="base">
                                        <p:cTn id="326" dur="500" fill="hold"/>
                                        <p:tgtEl>
                                          <p:spTgt spid="85"/>
                                        </p:tgtEl>
                                        <p:attrNameLst>
                                          <p:attrName>ppt_y</p:attrName>
                                        </p:attrNameLst>
                                      </p:cBhvr>
                                      <p:tavLst>
                                        <p:tav tm="0">
                                          <p:val>
                                            <p:strVal val="#ppt_y"/>
                                          </p:val>
                                        </p:tav>
                                        <p:tav tm="100000">
                                          <p:val>
                                            <p:strVal val="#ppt_y"/>
                                          </p:val>
                                        </p:tav>
                                      </p:tavLst>
                                    </p:anim>
                                  </p:childTnLst>
                                </p:cTn>
                              </p:par>
                              <p:par>
                                <p:cTn id="327" presetID="2" presetClass="entr" presetSubtype="8" fill="hold" grpId="0" nodeType="withEffect">
                                  <p:stCondLst>
                                    <p:cond delay="0"/>
                                  </p:stCondLst>
                                  <p:childTnLst>
                                    <p:set>
                                      <p:cBhvr>
                                        <p:cTn id="328" dur="1" fill="hold">
                                          <p:stCondLst>
                                            <p:cond delay="0"/>
                                          </p:stCondLst>
                                        </p:cTn>
                                        <p:tgtEl>
                                          <p:spTgt spid="86"/>
                                        </p:tgtEl>
                                        <p:attrNameLst>
                                          <p:attrName>style.visibility</p:attrName>
                                        </p:attrNameLst>
                                      </p:cBhvr>
                                      <p:to>
                                        <p:strVal val="visible"/>
                                      </p:to>
                                    </p:set>
                                    <p:anim calcmode="lin" valueType="num">
                                      <p:cBhvr additive="base">
                                        <p:cTn id="329" dur="500" fill="hold"/>
                                        <p:tgtEl>
                                          <p:spTgt spid="86"/>
                                        </p:tgtEl>
                                        <p:attrNameLst>
                                          <p:attrName>ppt_x</p:attrName>
                                        </p:attrNameLst>
                                      </p:cBhvr>
                                      <p:tavLst>
                                        <p:tav tm="0">
                                          <p:val>
                                            <p:strVal val="0-#ppt_w/2"/>
                                          </p:val>
                                        </p:tav>
                                        <p:tav tm="100000">
                                          <p:val>
                                            <p:strVal val="#ppt_x"/>
                                          </p:val>
                                        </p:tav>
                                      </p:tavLst>
                                    </p:anim>
                                    <p:anim calcmode="lin" valueType="num">
                                      <p:cBhvr additive="base">
                                        <p:cTn id="33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8" fill="hold" grpId="0" nodeType="clickEffect">
                                  <p:stCondLst>
                                    <p:cond delay="0"/>
                                  </p:stCondLst>
                                  <p:childTnLst>
                                    <p:set>
                                      <p:cBhvr>
                                        <p:cTn id="334" dur="1" fill="hold">
                                          <p:stCondLst>
                                            <p:cond delay="0"/>
                                          </p:stCondLst>
                                        </p:cTn>
                                        <p:tgtEl>
                                          <p:spTgt spid="88"/>
                                        </p:tgtEl>
                                        <p:attrNameLst>
                                          <p:attrName>style.visibility</p:attrName>
                                        </p:attrNameLst>
                                      </p:cBhvr>
                                      <p:to>
                                        <p:strVal val="visible"/>
                                      </p:to>
                                    </p:set>
                                    <p:anim calcmode="lin" valueType="num">
                                      <p:cBhvr additive="base">
                                        <p:cTn id="335" dur="500" fill="hold"/>
                                        <p:tgtEl>
                                          <p:spTgt spid="88"/>
                                        </p:tgtEl>
                                        <p:attrNameLst>
                                          <p:attrName>ppt_x</p:attrName>
                                        </p:attrNameLst>
                                      </p:cBhvr>
                                      <p:tavLst>
                                        <p:tav tm="0">
                                          <p:val>
                                            <p:strVal val="0-#ppt_w/2"/>
                                          </p:val>
                                        </p:tav>
                                        <p:tav tm="100000">
                                          <p:val>
                                            <p:strVal val="#ppt_x"/>
                                          </p:val>
                                        </p:tav>
                                      </p:tavLst>
                                    </p:anim>
                                    <p:anim calcmode="lin" valueType="num">
                                      <p:cBhvr additive="base">
                                        <p:cTn id="336" dur="500" fill="hold"/>
                                        <p:tgtEl>
                                          <p:spTgt spid="88"/>
                                        </p:tgtEl>
                                        <p:attrNameLst>
                                          <p:attrName>ppt_y</p:attrName>
                                        </p:attrNameLst>
                                      </p:cBhvr>
                                      <p:tavLst>
                                        <p:tav tm="0">
                                          <p:val>
                                            <p:strVal val="#ppt_y"/>
                                          </p:val>
                                        </p:tav>
                                        <p:tav tm="100000">
                                          <p:val>
                                            <p:strVal val="#ppt_y"/>
                                          </p:val>
                                        </p:tav>
                                      </p:tavLst>
                                    </p:anim>
                                  </p:childTnLst>
                                </p:cTn>
                              </p:par>
                              <p:par>
                                <p:cTn id="337" presetID="2" presetClass="entr" presetSubtype="8" fill="hold" nodeType="withEffect">
                                  <p:stCondLst>
                                    <p:cond delay="0"/>
                                  </p:stCondLst>
                                  <p:childTnLst>
                                    <p:set>
                                      <p:cBhvr>
                                        <p:cTn id="338" dur="1" fill="hold">
                                          <p:stCondLst>
                                            <p:cond delay="0"/>
                                          </p:stCondLst>
                                        </p:cTn>
                                        <p:tgtEl>
                                          <p:spTgt spid="87"/>
                                        </p:tgtEl>
                                        <p:attrNameLst>
                                          <p:attrName>style.visibility</p:attrName>
                                        </p:attrNameLst>
                                      </p:cBhvr>
                                      <p:to>
                                        <p:strVal val="visible"/>
                                      </p:to>
                                    </p:set>
                                    <p:anim calcmode="lin" valueType="num">
                                      <p:cBhvr additive="base">
                                        <p:cTn id="339" dur="500" fill="hold"/>
                                        <p:tgtEl>
                                          <p:spTgt spid="87"/>
                                        </p:tgtEl>
                                        <p:attrNameLst>
                                          <p:attrName>ppt_x</p:attrName>
                                        </p:attrNameLst>
                                      </p:cBhvr>
                                      <p:tavLst>
                                        <p:tav tm="0">
                                          <p:val>
                                            <p:strVal val="0-#ppt_w/2"/>
                                          </p:val>
                                        </p:tav>
                                        <p:tav tm="100000">
                                          <p:val>
                                            <p:strVal val="#ppt_x"/>
                                          </p:val>
                                        </p:tav>
                                      </p:tavLst>
                                    </p:anim>
                                    <p:anim calcmode="lin" valueType="num">
                                      <p:cBhvr additive="base">
                                        <p:cTn id="34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2" presetClass="exit" presetSubtype="8" fill="hold" nodeType="clickEffect">
                                  <p:stCondLst>
                                    <p:cond delay="0"/>
                                  </p:stCondLst>
                                  <p:childTnLst>
                                    <p:anim calcmode="lin" valueType="num">
                                      <p:cBhvr additive="base">
                                        <p:cTn id="344" dur="500"/>
                                        <p:tgtEl>
                                          <p:spTgt spid="85"/>
                                        </p:tgtEl>
                                        <p:attrNameLst>
                                          <p:attrName>ppt_x</p:attrName>
                                        </p:attrNameLst>
                                      </p:cBhvr>
                                      <p:tavLst>
                                        <p:tav tm="0">
                                          <p:val>
                                            <p:strVal val="ppt_x"/>
                                          </p:val>
                                        </p:tav>
                                        <p:tav tm="100000">
                                          <p:val>
                                            <p:strVal val="0-ppt_w/2"/>
                                          </p:val>
                                        </p:tav>
                                      </p:tavLst>
                                    </p:anim>
                                    <p:anim calcmode="lin" valueType="num">
                                      <p:cBhvr additive="base">
                                        <p:cTn id="345" dur="500"/>
                                        <p:tgtEl>
                                          <p:spTgt spid="85"/>
                                        </p:tgtEl>
                                        <p:attrNameLst>
                                          <p:attrName>ppt_y</p:attrName>
                                        </p:attrNameLst>
                                      </p:cBhvr>
                                      <p:tavLst>
                                        <p:tav tm="0">
                                          <p:val>
                                            <p:strVal val="ppt_y"/>
                                          </p:val>
                                        </p:tav>
                                        <p:tav tm="100000">
                                          <p:val>
                                            <p:strVal val="ppt_y"/>
                                          </p:val>
                                        </p:tav>
                                      </p:tavLst>
                                    </p:anim>
                                    <p:set>
                                      <p:cBhvr>
                                        <p:cTn id="346" dur="1" fill="hold">
                                          <p:stCondLst>
                                            <p:cond delay="499"/>
                                          </p:stCondLst>
                                        </p:cTn>
                                        <p:tgtEl>
                                          <p:spTgt spid="85"/>
                                        </p:tgtEl>
                                        <p:attrNameLst>
                                          <p:attrName>style.visibility</p:attrName>
                                        </p:attrNameLst>
                                      </p:cBhvr>
                                      <p:to>
                                        <p:strVal val="hidden"/>
                                      </p:to>
                                    </p:set>
                                  </p:childTnLst>
                                </p:cTn>
                              </p:par>
                              <p:par>
                                <p:cTn id="347" presetID="2" presetClass="exit" presetSubtype="8" fill="hold" grpId="2" nodeType="withEffect">
                                  <p:stCondLst>
                                    <p:cond delay="0"/>
                                  </p:stCondLst>
                                  <p:childTnLst>
                                    <p:anim calcmode="lin" valueType="num">
                                      <p:cBhvr additive="base">
                                        <p:cTn id="348" dur="500"/>
                                        <p:tgtEl>
                                          <p:spTgt spid="86"/>
                                        </p:tgtEl>
                                        <p:attrNameLst>
                                          <p:attrName>ppt_x</p:attrName>
                                        </p:attrNameLst>
                                      </p:cBhvr>
                                      <p:tavLst>
                                        <p:tav tm="0">
                                          <p:val>
                                            <p:strVal val="ppt_x"/>
                                          </p:val>
                                        </p:tav>
                                        <p:tav tm="100000">
                                          <p:val>
                                            <p:strVal val="0-ppt_w/2"/>
                                          </p:val>
                                        </p:tav>
                                      </p:tavLst>
                                    </p:anim>
                                    <p:anim calcmode="lin" valueType="num">
                                      <p:cBhvr additive="base">
                                        <p:cTn id="349" dur="500"/>
                                        <p:tgtEl>
                                          <p:spTgt spid="86"/>
                                        </p:tgtEl>
                                        <p:attrNameLst>
                                          <p:attrName>ppt_y</p:attrName>
                                        </p:attrNameLst>
                                      </p:cBhvr>
                                      <p:tavLst>
                                        <p:tav tm="0">
                                          <p:val>
                                            <p:strVal val="ppt_y"/>
                                          </p:val>
                                        </p:tav>
                                        <p:tav tm="100000">
                                          <p:val>
                                            <p:strVal val="ppt_y"/>
                                          </p:val>
                                        </p:tav>
                                      </p:tavLst>
                                    </p:anim>
                                    <p:set>
                                      <p:cBhvr>
                                        <p:cTn id="350" dur="1" fill="hold">
                                          <p:stCondLst>
                                            <p:cond delay="499"/>
                                          </p:stCondLst>
                                        </p:cTn>
                                        <p:tgtEl>
                                          <p:spTgt spid="86"/>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2" presetClass="exit" presetSubtype="8" fill="hold" nodeType="clickEffect">
                                  <p:stCondLst>
                                    <p:cond delay="0"/>
                                  </p:stCondLst>
                                  <p:childTnLst>
                                    <p:anim calcmode="lin" valueType="num">
                                      <p:cBhvr additive="base">
                                        <p:cTn id="354" dur="500"/>
                                        <p:tgtEl>
                                          <p:spTgt spid="87"/>
                                        </p:tgtEl>
                                        <p:attrNameLst>
                                          <p:attrName>ppt_x</p:attrName>
                                        </p:attrNameLst>
                                      </p:cBhvr>
                                      <p:tavLst>
                                        <p:tav tm="0">
                                          <p:val>
                                            <p:strVal val="ppt_x"/>
                                          </p:val>
                                        </p:tav>
                                        <p:tav tm="100000">
                                          <p:val>
                                            <p:strVal val="0-ppt_w/2"/>
                                          </p:val>
                                        </p:tav>
                                      </p:tavLst>
                                    </p:anim>
                                    <p:anim calcmode="lin" valueType="num">
                                      <p:cBhvr additive="base">
                                        <p:cTn id="355" dur="500"/>
                                        <p:tgtEl>
                                          <p:spTgt spid="87"/>
                                        </p:tgtEl>
                                        <p:attrNameLst>
                                          <p:attrName>ppt_y</p:attrName>
                                        </p:attrNameLst>
                                      </p:cBhvr>
                                      <p:tavLst>
                                        <p:tav tm="0">
                                          <p:val>
                                            <p:strVal val="ppt_y"/>
                                          </p:val>
                                        </p:tav>
                                        <p:tav tm="100000">
                                          <p:val>
                                            <p:strVal val="ppt_y"/>
                                          </p:val>
                                        </p:tav>
                                      </p:tavLst>
                                    </p:anim>
                                    <p:set>
                                      <p:cBhvr>
                                        <p:cTn id="356" dur="1" fill="hold">
                                          <p:stCondLst>
                                            <p:cond delay="499"/>
                                          </p:stCondLst>
                                        </p:cTn>
                                        <p:tgtEl>
                                          <p:spTgt spid="87"/>
                                        </p:tgtEl>
                                        <p:attrNameLst>
                                          <p:attrName>style.visibility</p:attrName>
                                        </p:attrNameLst>
                                      </p:cBhvr>
                                      <p:to>
                                        <p:strVal val="hidden"/>
                                      </p:to>
                                    </p:set>
                                  </p:childTnLst>
                                </p:cTn>
                              </p:par>
                              <p:par>
                                <p:cTn id="357" presetID="2" presetClass="exit" presetSubtype="8" fill="hold" grpId="2" nodeType="withEffect">
                                  <p:stCondLst>
                                    <p:cond delay="0"/>
                                  </p:stCondLst>
                                  <p:childTnLst>
                                    <p:anim calcmode="lin" valueType="num">
                                      <p:cBhvr additive="base">
                                        <p:cTn id="358" dur="500"/>
                                        <p:tgtEl>
                                          <p:spTgt spid="88"/>
                                        </p:tgtEl>
                                        <p:attrNameLst>
                                          <p:attrName>ppt_x</p:attrName>
                                        </p:attrNameLst>
                                      </p:cBhvr>
                                      <p:tavLst>
                                        <p:tav tm="0">
                                          <p:val>
                                            <p:strVal val="ppt_x"/>
                                          </p:val>
                                        </p:tav>
                                        <p:tav tm="100000">
                                          <p:val>
                                            <p:strVal val="0-ppt_w/2"/>
                                          </p:val>
                                        </p:tav>
                                      </p:tavLst>
                                    </p:anim>
                                    <p:anim calcmode="lin" valueType="num">
                                      <p:cBhvr additive="base">
                                        <p:cTn id="359" dur="500"/>
                                        <p:tgtEl>
                                          <p:spTgt spid="88"/>
                                        </p:tgtEl>
                                        <p:attrNameLst>
                                          <p:attrName>ppt_y</p:attrName>
                                        </p:attrNameLst>
                                      </p:cBhvr>
                                      <p:tavLst>
                                        <p:tav tm="0">
                                          <p:val>
                                            <p:strVal val="ppt_y"/>
                                          </p:val>
                                        </p:tav>
                                        <p:tav tm="100000">
                                          <p:val>
                                            <p:strVal val="ppt_y"/>
                                          </p:val>
                                        </p:tav>
                                      </p:tavLst>
                                    </p:anim>
                                    <p:set>
                                      <p:cBhvr>
                                        <p:cTn id="360" dur="1" fill="hold">
                                          <p:stCondLst>
                                            <p:cond delay="499"/>
                                          </p:stCondLst>
                                        </p:cTn>
                                        <p:tgtEl>
                                          <p:spTgt spid="88"/>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2" presetClass="entr" presetSubtype="8" fill="hold" nodeType="clickEffect">
                                  <p:stCondLst>
                                    <p:cond delay="0"/>
                                  </p:stCondLst>
                                  <p:childTnLst>
                                    <p:set>
                                      <p:cBhvr>
                                        <p:cTn id="364" dur="1" fill="hold">
                                          <p:stCondLst>
                                            <p:cond delay="0"/>
                                          </p:stCondLst>
                                        </p:cTn>
                                        <p:tgtEl>
                                          <p:spTgt spid="89"/>
                                        </p:tgtEl>
                                        <p:attrNameLst>
                                          <p:attrName>style.visibility</p:attrName>
                                        </p:attrNameLst>
                                      </p:cBhvr>
                                      <p:to>
                                        <p:strVal val="visible"/>
                                      </p:to>
                                    </p:set>
                                    <p:anim calcmode="lin" valueType="num">
                                      <p:cBhvr additive="base">
                                        <p:cTn id="365" dur="500" fill="hold"/>
                                        <p:tgtEl>
                                          <p:spTgt spid="89"/>
                                        </p:tgtEl>
                                        <p:attrNameLst>
                                          <p:attrName>ppt_x</p:attrName>
                                        </p:attrNameLst>
                                      </p:cBhvr>
                                      <p:tavLst>
                                        <p:tav tm="0">
                                          <p:val>
                                            <p:strVal val="0-#ppt_w/2"/>
                                          </p:val>
                                        </p:tav>
                                        <p:tav tm="100000">
                                          <p:val>
                                            <p:strVal val="#ppt_x"/>
                                          </p:val>
                                        </p:tav>
                                      </p:tavLst>
                                    </p:anim>
                                    <p:anim calcmode="lin" valueType="num">
                                      <p:cBhvr additive="base">
                                        <p:cTn id="366" dur="500" fill="hold"/>
                                        <p:tgtEl>
                                          <p:spTgt spid="89"/>
                                        </p:tgtEl>
                                        <p:attrNameLst>
                                          <p:attrName>ppt_y</p:attrName>
                                        </p:attrNameLst>
                                      </p:cBhvr>
                                      <p:tavLst>
                                        <p:tav tm="0">
                                          <p:val>
                                            <p:strVal val="#ppt_y"/>
                                          </p:val>
                                        </p:tav>
                                        <p:tav tm="100000">
                                          <p:val>
                                            <p:strVal val="#ppt_y"/>
                                          </p:val>
                                        </p:tav>
                                      </p:tavLst>
                                    </p:anim>
                                  </p:childTnLst>
                                </p:cTn>
                              </p:par>
                              <p:par>
                                <p:cTn id="367" presetID="2" presetClass="entr" presetSubtype="8" fill="hold" grpId="0" nodeType="withEffect">
                                  <p:stCondLst>
                                    <p:cond delay="0"/>
                                  </p:stCondLst>
                                  <p:childTnLst>
                                    <p:set>
                                      <p:cBhvr>
                                        <p:cTn id="368" dur="1" fill="hold">
                                          <p:stCondLst>
                                            <p:cond delay="0"/>
                                          </p:stCondLst>
                                        </p:cTn>
                                        <p:tgtEl>
                                          <p:spTgt spid="90"/>
                                        </p:tgtEl>
                                        <p:attrNameLst>
                                          <p:attrName>style.visibility</p:attrName>
                                        </p:attrNameLst>
                                      </p:cBhvr>
                                      <p:to>
                                        <p:strVal val="visible"/>
                                      </p:to>
                                    </p:set>
                                    <p:anim calcmode="lin" valueType="num">
                                      <p:cBhvr additive="base">
                                        <p:cTn id="369" dur="500" fill="hold"/>
                                        <p:tgtEl>
                                          <p:spTgt spid="90"/>
                                        </p:tgtEl>
                                        <p:attrNameLst>
                                          <p:attrName>ppt_x</p:attrName>
                                        </p:attrNameLst>
                                      </p:cBhvr>
                                      <p:tavLst>
                                        <p:tav tm="0">
                                          <p:val>
                                            <p:strVal val="0-#ppt_w/2"/>
                                          </p:val>
                                        </p:tav>
                                        <p:tav tm="100000">
                                          <p:val>
                                            <p:strVal val="#ppt_x"/>
                                          </p:val>
                                        </p:tav>
                                      </p:tavLst>
                                    </p:anim>
                                    <p:anim calcmode="lin" valueType="num">
                                      <p:cBhvr additive="base">
                                        <p:cTn id="370"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2" presetClass="entr" presetSubtype="8" fill="hold" grpId="0" nodeType="clickEffect">
                                  <p:stCondLst>
                                    <p:cond delay="0"/>
                                  </p:stCondLst>
                                  <p:childTnLst>
                                    <p:set>
                                      <p:cBhvr>
                                        <p:cTn id="374" dur="1" fill="hold">
                                          <p:stCondLst>
                                            <p:cond delay="0"/>
                                          </p:stCondLst>
                                        </p:cTn>
                                        <p:tgtEl>
                                          <p:spTgt spid="92"/>
                                        </p:tgtEl>
                                        <p:attrNameLst>
                                          <p:attrName>style.visibility</p:attrName>
                                        </p:attrNameLst>
                                      </p:cBhvr>
                                      <p:to>
                                        <p:strVal val="visible"/>
                                      </p:to>
                                    </p:set>
                                    <p:anim calcmode="lin" valueType="num">
                                      <p:cBhvr additive="base">
                                        <p:cTn id="375" dur="500" fill="hold"/>
                                        <p:tgtEl>
                                          <p:spTgt spid="92"/>
                                        </p:tgtEl>
                                        <p:attrNameLst>
                                          <p:attrName>ppt_x</p:attrName>
                                        </p:attrNameLst>
                                      </p:cBhvr>
                                      <p:tavLst>
                                        <p:tav tm="0">
                                          <p:val>
                                            <p:strVal val="0-#ppt_w/2"/>
                                          </p:val>
                                        </p:tav>
                                        <p:tav tm="100000">
                                          <p:val>
                                            <p:strVal val="#ppt_x"/>
                                          </p:val>
                                        </p:tav>
                                      </p:tavLst>
                                    </p:anim>
                                    <p:anim calcmode="lin" valueType="num">
                                      <p:cBhvr additive="base">
                                        <p:cTn id="376" dur="500" fill="hold"/>
                                        <p:tgtEl>
                                          <p:spTgt spid="92"/>
                                        </p:tgtEl>
                                        <p:attrNameLst>
                                          <p:attrName>ppt_y</p:attrName>
                                        </p:attrNameLst>
                                      </p:cBhvr>
                                      <p:tavLst>
                                        <p:tav tm="0">
                                          <p:val>
                                            <p:strVal val="#ppt_y"/>
                                          </p:val>
                                        </p:tav>
                                        <p:tav tm="100000">
                                          <p:val>
                                            <p:strVal val="#ppt_y"/>
                                          </p:val>
                                        </p:tav>
                                      </p:tavLst>
                                    </p:anim>
                                  </p:childTnLst>
                                </p:cTn>
                              </p:par>
                              <p:par>
                                <p:cTn id="377" presetID="2" presetClass="entr" presetSubtype="8" fill="hold" nodeType="withEffect">
                                  <p:stCondLst>
                                    <p:cond delay="0"/>
                                  </p:stCondLst>
                                  <p:childTnLst>
                                    <p:set>
                                      <p:cBhvr>
                                        <p:cTn id="378" dur="1" fill="hold">
                                          <p:stCondLst>
                                            <p:cond delay="0"/>
                                          </p:stCondLst>
                                        </p:cTn>
                                        <p:tgtEl>
                                          <p:spTgt spid="91"/>
                                        </p:tgtEl>
                                        <p:attrNameLst>
                                          <p:attrName>style.visibility</p:attrName>
                                        </p:attrNameLst>
                                      </p:cBhvr>
                                      <p:to>
                                        <p:strVal val="visible"/>
                                      </p:to>
                                    </p:set>
                                    <p:anim calcmode="lin" valueType="num">
                                      <p:cBhvr additive="base">
                                        <p:cTn id="379" dur="500" fill="hold"/>
                                        <p:tgtEl>
                                          <p:spTgt spid="91"/>
                                        </p:tgtEl>
                                        <p:attrNameLst>
                                          <p:attrName>ppt_x</p:attrName>
                                        </p:attrNameLst>
                                      </p:cBhvr>
                                      <p:tavLst>
                                        <p:tav tm="0">
                                          <p:val>
                                            <p:strVal val="0-#ppt_w/2"/>
                                          </p:val>
                                        </p:tav>
                                        <p:tav tm="100000">
                                          <p:val>
                                            <p:strVal val="#ppt_x"/>
                                          </p:val>
                                        </p:tav>
                                      </p:tavLst>
                                    </p:anim>
                                    <p:anim calcmode="lin" valueType="num">
                                      <p:cBhvr additive="base">
                                        <p:cTn id="380"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xit" presetSubtype="8" fill="hold" nodeType="clickEffect">
                                  <p:stCondLst>
                                    <p:cond delay="0"/>
                                  </p:stCondLst>
                                  <p:childTnLst>
                                    <p:anim calcmode="lin" valueType="num">
                                      <p:cBhvr additive="base">
                                        <p:cTn id="384" dur="500"/>
                                        <p:tgtEl>
                                          <p:spTgt spid="89"/>
                                        </p:tgtEl>
                                        <p:attrNameLst>
                                          <p:attrName>ppt_x</p:attrName>
                                        </p:attrNameLst>
                                      </p:cBhvr>
                                      <p:tavLst>
                                        <p:tav tm="0">
                                          <p:val>
                                            <p:strVal val="ppt_x"/>
                                          </p:val>
                                        </p:tav>
                                        <p:tav tm="100000">
                                          <p:val>
                                            <p:strVal val="0-ppt_w/2"/>
                                          </p:val>
                                        </p:tav>
                                      </p:tavLst>
                                    </p:anim>
                                    <p:anim calcmode="lin" valueType="num">
                                      <p:cBhvr additive="base">
                                        <p:cTn id="385" dur="500"/>
                                        <p:tgtEl>
                                          <p:spTgt spid="89"/>
                                        </p:tgtEl>
                                        <p:attrNameLst>
                                          <p:attrName>ppt_y</p:attrName>
                                        </p:attrNameLst>
                                      </p:cBhvr>
                                      <p:tavLst>
                                        <p:tav tm="0">
                                          <p:val>
                                            <p:strVal val="ppt_y"/>
                                          </p:val>
                                        </p:tav>
                                        <p:tav tm="100000">
                                          <p:val>
                                            <p:strVal val="ppt_y"/>
                                          </p:val>
                                        </p:tav>
                                      </p:tavLst>
                                    </p:anim>
                                    <p:set>
                                      <p:cBhvr>
                                        <p:cTn id="386" dur="1" fill="hold">
                                          <p:stCondLst>
                                            <p:cond delay="499"/>
                                          </p:stCondLst>
                                        </p:cTn>
                                        <p:tgtEl>
                                          <p:spTgt spid="89"/>
                                        </p:tgtEl>
                                        <p:attrNameLst>
                                          <p:attrName>style.visibility</p:attrName>
                                        </p:attrNameLst>
                                      </p:cBhvr>
                                      <p:to>
                                        <p:strVal val="hidden"/>
                                      </p:to>
                                    </p:set>
                                  </p:childTnLst>
                                </p:cTn>
                              </p:par>
                              <p:par>
                                <p:cTn id="387" presetID="2" presetClass="exit" presetSubtype="8" fill="hold" grpId="2" nodeType="withEffect">
                                  <p:stCondLst>
                                    <p:cond delay="0"/>
                                  </p:stCondLst>
                                  <p:childTnLst>
                                    <p:anim calcmode="lin" valueType="num">
                                      <p:cBhvr additive="base">
                                        <p:cTn id="388" dur="500"/>
                                        <p:tgtEl>
                                          <p:spTgt spid="90"/>
                                        </p:tgtEl>
                                        <p:attrNameLst>
                                          <p:attrName>ppt_x</p:attrName>
                                        </p:attrNameLst>
                                      </p:cBhvr>
                                      <p:tavLst>
                                        <p:tav tm="0">
                                          <p:val>
                                            <p:strVal val="ppt_x"/>
                                          </p:val>
                                        </p:tav>
                                        <p:tav tm="100000">
                                          <p:val>
                                            <p:strVal val="0-ppt_w/2"/>
                                          </p:val>
                                        </p:tav>
                                      </p:tavLst>
                                    </p:anim>
                                    <p:anim calcmode="lin" valueType="num">
                                      <p:cBhvr additive="base">
                                        <p:cTn id="389" dur="500"/>
                                        <p:tgtEl>
                                          <p:spTgt spid="90"/>
                                        </p:tgtEl>
                                        <p:attrNameLst>
                                          <p:attrName>ppt_y</p:attrName>
                                        </p:attrNameLst>
                                      </p:cBhvr>
                                      <p:tavLst>
                                        <p:tav tm="0">
                                          <p:val>
                                            <p:strVal val="ppt_y"/>
                                          </p:val>
                                        </p:tav>
                                        <p:tav tm="100000">
                                          <p:val>
                                            <p:strVal val="ppt_y"/>
                                          </p:val>
                                        </p:tav>
                                      </p:tavLst>
                                    </p:anim>
                                    <p:set>
                                      <p:cBhvr>
                                        <p:cTn id="390" dur="1" fill="hold">
                                          <p:stCondLst>
                                            <p:cond delay="499"/>
                                          </p:stCondLst>
                                        </p:cTn>
                                        <p:tgtEl>
                                          <p:spTgt spid="90"/>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presetID="2" presetClass="exit" presetSubtype="8" fill="hold" nodeType="clickEffect">
                                  <p:stCondLst>
                                    <p:cond delay="0"/>
                                  </p:stCondLst>
                                  <p:childTnLst>
                                    <p:anim calcmode="lin" valueType="num">
                                      <p:cBhvr additive="base">
                                        <p:cTn id="394" dur="500"/>
                                        <p:tgtEl>
                                          <p:spTgt spid="91"/>
                                        </p:tgtEl>
                                        <p:attrNameLst>
                                          <p:attrName>ppt_x</p:attrName>
                                        </p:attrNameLst>
                                      </p:cBhvr>
                                      <p:tavLst>
                                        <p:tav tm="0">
                                          <p:val>
                                            <p:strVal val="ppt_x"/>
                                          </p:val>
                                        </p:tav>
                                        <p:tav tm="100000">
                                          <p:val>
                                            <p:strVal val="0-ppt_w/2"/>
                                          </p:val>
                                        </p:tav>
                                      </p:tavLst>
                                    </p:anim>
                                    <p:anim calcmode="lin" valueType="num">
                                      <p:cBhvr additive="base">
                                        <p:cTn id="395" dur="500"/>
                                        <p:tgtEl>
                                          <p:spTgt spid="91"/>
                                        </p:tgtEl>
                                        <p:attrNameLst>
                                          <p:attrName>ppt_y</p:attrName>
                                        </p:attrNameLst>
                                      </p:cBhvr>
                                      <p:tavLst>
                                        <p:tav tm="0">
                                          <p:val>
                                            <p:strVal val="ppt_y"/>
                                          </p:val>
                                        </p:tav>
                                        <p:tav tm="100000">
                                          <p:val>
                                            <p:strVal val="ppt_y"/>
                                          </p:val>
                                        </p:tav>
                                      </p:tavLst>
                                    </p:anim>
                                    <p:set>
                                      <p:cBhvr>
                                        <p:cTn id="396" dur="1" fill="hold">
                                          <p:stCondLst>
                                            <p:cond delay="499"/>
                                          </p:stCondLst>
                                        </p:cTn>
                                        <p:tgtEl>
                                          <p:spTgt spid="91"/>
                                        </p:tgtEl>
                                        <p:attrNameLst>
                                          <p:attrName>style.visibility</p:attrName>
                                        </p:attrNameLst>
                                      </p:cBhvr>
                                      <p:to>
                                        <p:strVal val="hidden"/>
                                      </p:to>
                                    </p:set>
                                  </p:childTnLst>
                                </p:cTn>
                              </p:par>
                              <p:par>
                                <p:cTn id="397" presetID="2" presetClass="exit" presetSubtype="8" fill="hold" grpId="2" nodeType="withEffect">
                                  <p:stCondLst>
                                    <p:cond delay="0"/>
                                  </p:stCondLst>
                                  <p:childTnLst>
                                    <p:anim calcmode="lin" valueType="num">
                                      <p:cBhvr additive="base">
                                        <p:cTn id="398" dur="500"/>
                                        <p:tgtEl>
                                          <p:spTgt spid="92"/>
                                        </p:tgtEl>
                                        <p:attrNameLst>
                                          <p:attrName>ppt_x</p:attrName>
                                        </p:attrNameLst>
                                      </p:cBhvr>
                                      <p:tavLst>
                                        <p:tav tm="0">
                                          <p:val>
                                            <p:strVal val="ppt_x"/>
                                          </p:val>
                                        </p:tav>
                                        <p:tav tm="100000">
                                          <p:val>
                                            <p:strVal val="0-ppt_w/2"/>
                                          </p:val>
                                        </p:tav>
                                      </p:tavLst>
                                    </p:anim>
                                    <p:anim calcmode="lin" valueType="num">
                                      <p:cBhvr additive="base">
                                        <p:cTn id="399" dur="500"/>
                                        <p:tgtEl>
                                          <p:spTgt spid="92"/>
                                        </p:tgtEl>
                                        <p:attrNameLst>
                                          <p:attrName>ppt_y</p:attrName>
                                        </p:attrNameLst>
                                      </p:cBhvr>
                                      <p:tavLst>
                                        <p:tav tm="0">
                                          <p:val>
                                            <p:strVal val="ppt_y"/>
                                          </p:val>
                                        </p:tav>
                                        <p:tav tm="100000">
                                          <p:val>
                                            <p:strVal val="ppt_y"/>
                                          </p:val>
                                        </p:tav>
                                      </p:tavLst>
                                    </p:anim>
                                    <p:set>
                                      <p:cBhvr>
                                        <p:cTn id="400" dur="1" fill="hold">
                                          <p:stCondLst>
                                            <p:cond delay="499"/>
                                          </p:stCondLst>
                                        </p:cTn>
                                        <p:tgtEl>
                                          <p:spTgt spid="92"/>
                                        </p:tgtEl>
                                        <p:attrNameLst>
                                          <p:attrName>style.visibility</p:attrName>
                                        </p:attrNameLst>
                                      </p:cBhvr>
                                      <p:to>
                                        <p:strVal val="hidden"/>
                                      </p:to>
                                    </p:set>
                                  </p:childTnLst>
                                </p:cTn>
                              </p:par>
                            </p:childTnLst>
                          </p:cTn>
                        </p:par>
                      </p:childTnLst>
                    </p:cTn>
                  </p:par>
                  <p:par>
                    <p:cTn id="401" fill="hold">
                      <p:stCondLst>
                        <p:cond delay="indefinite"/>
                      </p:stCondLst>
                      <p:childTnLst>
                        <p:par>
                          <p:cTn id="402" fill="hold">
                            <p:stCondLst>
                              <p:cond delay="0"/>
                            </p:stCondLst>
                            <p:childTnLst>
                              <p:par>
                                <p:cTn id="403" presetID="2" presetClass="entr" presetSubtype="8" fill="hold" nodeType="clickEffect">
                                  <p:stCondLst>
                                    <p:cond delay="0"/>
                                  </p:stCondLst>
                                  <p:childTnLst>
                                    <p:set>
                                      <p:cBhvr>
                                        <p:cTn id="404" dur="1" fill="hold">
                                          <p:stCondLst>
                                            <p:cond delay="0"/>
                                          </p:stCondLst>
                                        </p:cTn>
                                        <p:tgtEl>
                                          <p:spTgt spid="93"/>
                                        </p:tgtEl>
                                        <p:attrNameLst>
                                          <p:attrName>style.visibility</p:attrName>
                                        </p:attrNameLst>
                                      </p:cBhvr>
                                      <p:to>
                                        <p:strVal val="visible"/>
                                      </p:to>
                                    </p:set>
                                    <p:anim calcmode="lin" valueType="num">
                                      <p:cBhvr additive="base">
                                        <p:cTn id="405" dur="500" fill="hold"/>
                                        <p:tgtEl>
                                          <p:spTgt spid="93"/>
                                        </p:tgtEl>
                                        <p:attrNameLst>
                                          <p:attrName>ppt_x</p:attrName>
                                        </p:attrNameLst>
                                      </p:cBhvr>
                                      <p:tavLst>
                                        <p:tav tm="0">
                                          <p:val>
                                            <p:strVal val="0-#ppt_w/2"/>
                                          </p:val>
                                        </p:tav>
                                        <p:tav tm="100000">
                                          <p:val>
                                            <p:strVal val="#ppt_x"/>
                                          </p:val>
                                        </p:tav>
                                      </p:tavLst>
                                    </p:anim>
                                    <p:anim calcmode="lin" valueType="num">
                                      <p:cBhvr additive="base">
                                        <p:cTn id="406" dur="500" fill="hold"/>
                                        <p:tgtEl>
                                          <p:spTgt spid="93"/>
                                        </p:tgtEl>
                                        <p:attrNameLst>
                                          <p:attrName>ppt_y</p:attrName>
                                        </p:attrNameLst>
                                      </p:cBhvr>
                                      <p:tavLst>
                                        <p:tav tm="0">
                                          <p:val>
                                            <p:strVal val="#ppt_y"/>
                                          </p:val>
                                        </p:tav>
                                        <p:tav tm="100000">
                                          <p:val>
                                            <p:strVal val="#ppt_y"/>
                                          </p:val>
                                        </p:tav>
                                      </p:tavLst>
                                    </p:anim>
                                  </p:childTnLst>
                                </p:cTn>
                              </p:par>
                              <p:par>
                                <p:cTn id="407" presetID="2" presetClass="entr" presetSubtype="8" fill="hold" grpId="0" nodeType="withEffect">
                                  <p:stCondLst>
                                    <p:cond delay="0"/>
                                  </p:stCondLst>
                                  <p:childTnLst>
                                    <p:set>
                                      <p:cBhvr>
                                        <p:cTn id="408" dur="1" fill="hold">
                                          <p:stCondLst>
                                            <p:cond delay="0"/>
                                          </p:stCondLst>
                                        </p:cTn>
                                        <p:tgtEl>
                                          <p:spTgt spid="94"/>
                                        </p:tgtEl>
                                        <p:attrNameLst>
                                          <p:attrName>style.visibility</p:attrName>
                                        </p:attrNameLst>
                                      </p:cBhvr>
                                      <p:to>
                                        <p:strVal val="visible"/>
                                      </p:to>
                                    </p:set>
                                    <p:anim calcmode="lin" valueType="num">
                                      <p:cBhvr additive="base">
                                        <p:cTn id="409" dur="500" fill="hold"/>
                                        <p:tgtEl>
                                          <p:spTgt spid="94"/>
                                        </p:tgtEl>
                                        <p:attrNameLst>
                                          <p:attrName>ppt_x</p:attrName>
                                        </p:attrNameLst>
                                      </p:cBhvr>
                                      <p:tavLst>
                                        <p:tav tm="0">
                                          <p:val>
                                            <p:strVal val="0-#ppt_w/2"/>
                                          </p:val>
                                        </p:tav>
                                        <p:tav tm="100000">
                                          <p:val>
                                            <p:strVal val="#ppt_x"/>
                                          </p:val>
                                        </p:tav>
                                      </p:tavLst>
                                    </p:anim>
                                    <p:anim calcmode="lin" valueType="num">
                                      <p:cBhvr additive="base">
                                        <p:cTn id="410"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96"/>
                                        </p:tgtEl>
                                        <p:attrNameLst>
                                          <p:attrName>style.visibility</p:attrName>
                                        </p:attrNameLst>
                                      </p:cBhvr>
                                      <p:to>
                                        <p:strVal val="visible"/>
                                      </p:to>
                                    </p:set>
                                    <p:anim calcmode="lin" valueType="num">
                                      <p:cBhvr additive="base">
                                        <p:cTn id="415" dur="500" fill="hold"/>
                                        <p:tgtEl>
                                          <p:spTgt spid="96"/>
                                        </p:tgtEl>
                                        <p:attrNameLst>
                                          <p:attrName>ppt_x</p:attrName>
                                        </p:attrNameLst>
                                      </p:cBhvr>
                                      <p:tavLst>
                                        <p:tav tm="0">
                                          <p:val>
                                            <p:strVal val="0-#ppt_w/2"/>
                                          </p:val>
                                        </p:tav>
                                        <p:tav tm="100000">
                                          <p:val>
                                            <p:strVal val="#ppt_x"/>
                                          </p:val>
                                        </p:tav>
                                      </p:tavLst>
                                    </p:anim>
                                    <p:anim calcmode="lin" valueType="num">
                                      <p:cBhvr additive="base">
                                        <p:cTn id="416" dur="500" fill="hold"/>
                                        <p:tgtEl>
                                          <p:spTgt spid="96"/>
                                        </p:tgtEl>
                                        <p:attrNameLst>
                                          <p:attrName>ppt_y</p:attrName>
                                        </p:attrNameLst>
                                      </p:cBhvr>
                                      <p:tavLst>
                                        <p:tav tm="0">
                                          <p:val>
                                            <p:strVal val="#ppt_y"/>
                                          </p:val>
                                        </p:tav>
                                        <p:tav tm="100000">
                                          <p:val>
                                            <p:strVal val="#ppt_y"/>
                                          </p:val>
                                        </p:tav>
                                      </p:tavLst>
                                    </p:anim>
                                  </p:childTnLst>
                                </p:cTn>
                              </p:par>
                              <p:par>
                                <p:cTn id="417" presetID="2" presetClass="entr" presetSubtype="8" fill="hold" nodeType="withEffect">
                                  <p:stCondLst>
                                    <p:cond delay="0"/>
                                  </p:stCondLst>
                                  <p:childTnLst>
                                    <p:set>
                                      <p:cBhvr>
                                        <p:cTn id="418" dur="1" fill="hold">
                                          <p:stCondLst>
                                            <p:cond delay="0"/>
                                          </p:stCondLst>
                                        </p:cTn>
                                        <p:tgtEl>
                                          <p:spTgt spid="95"/>
                                        </p:tgtEl>
                                        <p:attrNameLst>
                                          <p:attrName>style.visibility</p:attrName>
                                        </p:attrNameLst>
                                      </p:cBhvr>
                                      <p:to>
                                        <p:strVal val="visible"/>
                                      </p:to>
                                    </p:set>
                                    <p:anim calcmode="lin" valueType="num">
                                      <p:cBhvr additive="base">
                                        <p:cTn id="419" dur="500" fill="hold"/>
                                        <p:tgtEl>
                                          <p:spTgt spid="95"/>
                                        </p:tgtEl>
                                        <p:attrNameLst>
                                          <p:attrName>ppt_x</p:attrName>
                                        </p:attrNameLst>
                                      </p:cBhvr>
                                      <p:tavLst>
                                        <p:tav tm="0">
                                          <p:val>
                                            <p:strVal val="0-#ppt_w/2"/>
                                          </p:val>
                                        </p:tav>
                                        <p:tav tm="100000">
                                          <p:val>
                                            <p:strVal val="#ppt_x"/>
                                          </p:val>
                                        </p:tav>
                                      </p:tavLst>
                                    </p:anim>
                                    <p:anim calcmode="lin" valueType="num">
                                      <p:cBhvr additive="base">
                                        <p:cTn id="42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21" fill="hold">
                      <p:stCondLst>
                        <p:cond delay="indefinite"/>
                      </p:stCondLst>
                      <p:childTnLst>
                        <p:par>
                          <p:cTn id="422" fill="hold">
                            <p:stCondLst>
                              <p:cond delay="0"/>
                            </p:stCondLst>
                            <p:childTnLst>
                              <p:par>
                                <p:cTn id="423" presetID="2" presetClass="exit" presetSubtype="8" fill="hold" nodeType="clickEffect">
                                  <p:stCondLst>
                                    <p:cond delay="0"/>
                                  </p:stCondLst>
                                  <p:childTnLst>
                                    <p:anim calcmode="lin" valueType="num">
                                      <p:cBhvr additive="base">
                                        <p:cTn id="424" dur="500"/>
                                        <p:tgtEl>
                                          <p:spTgt spid="93"/>
                                        </p:tgtEl>
                                        <p:attrNameLst>
                                          <p:attrName>ppt_x</p:attrName>
                                        </p:attrNameLst>
                                      </p:cBhvr>
                                      <p:tavLst>
                                        <p:tav tm="0">
                                          <p:val>
                                            <p:strVal val="ppt_x"/>
                                          </p:val>
                                        </p:tav>
                                        <p:tav tm="100000">
                                          <p:val>
                                            <p:strVal val="0-ppt_w/2"/>
                                          </p:val>
                                        </p:tav>
                                      </p:tavLst>
                                    </p:anim>
                                    <p:anim calcmode="lin" valueType="num">
                                      <p:cBhvr additive="base">
                                        <p:cTn id="425" dur="500"/>
                                        <p:tgtEl>
                                          <p:spTgt spid="93"/>
                                        </p:tgtEl>
                                        <p:attrNameLst>
                                          <p:attrName>ppt_y</p:attrName>
                                        </p:attrNameLst>
                                      </p:cBhvr>
                                      <p:tavLst>
                                        <p:tav tm="0">
                                          <p:val>
                                            <p:strVal val="ppt_y"/>
                                          </p:val>
                                        </p:tav>
                                        <p:tav tm="100000">
                                          <p:val>
                                            <p:strVal val="ppt_y"/>
                                          </p:val>
                                        </p:tav>
                                      </p:tavLst>
                                    </p:anim>
                                    <p:set>
                                      <p:cBhvr>
                                        <p:cTn id="426" dur="1" fill="hold">
                                          <p:stCondLst>
                                            <p:cond delay="499"/>
                                          </p:stCondLst>
                                        </p:cTn>
                                        <p:tgtEl>
                                          <p:spTgt spid="93"/>
                                        </p:tgtEl>
                                        <p:attrNameLst>
                                          <p:attrName>style.visibility</p:attrName>
                                        </p:attrNameLst>
                                      </p:cBhvr>
                                      <p:to>
                                        <p:strVal val="hidden"/>
                                      </p:to>
                                    </p:set>
                                  </p:childTnLst>
                                </p:cTn>
                              </p:par>
                              <p:par>
                                <p:cTn id="427" presetID="2" presetClass="exit" presetSubtype="8" fill="hold" grpId="2" nodeType="withEffect">
                                  <p:stCondLst>
                                    <p:cond delay="0"/>
                                  </p:stCondLst>
                                  <p:childTnLst>
                                    <p:anim calcmode="lin" valueType="num">
                                      <p:cBhvr additive="base">
                                        <p:cTn id="428" dur="500"/>
                                        <p:tgtEl>
                                          <p:spTgt spid="94"/>
                                        </p:tgtEl>
                                        <p:attrNameLst>
                                          <p:attrName>ppt_x</p:attrName>
                                        </p:attrNameLst>
                                      </p:cBhvr>
                                      <p:tavLst>
                                        <p:tav tm="0">
                                          <p:val>
                                            <p:strVal val="ppt_x"/>
                                          </p:val>
                                        </p:tav>
                                        <p:tav tm="100000">
                                          <p:val>
                                            <p:strVal val="0-ppt_w/2"/>
                                          </p:val>
                                        </p:tav>
                                      </p:tavLst>
                                    </p:anim>
                                    <p:anim calcmode="lin" valueType="num">
                                      <p:cBhvr additive="base">
                                        <p:cTn id="429" dur="500"/>
                                        <p:tgtEl>
                                          <p:spTgt spid="94"/>
                                        </p:tgtEl>
                                        <p:attrNameLst>
                                          <p:attrName>ppt_y</p:attrName>
                                        </p:attrNameLst>
                                      </p:cBhvr>
                                      <p:tavLst>
                                        <p:tav tm="0">
                                          <p:val>
                                            <p:strVal val="ppt_y"/>
                                          </p:val>
                                        </p:tav>
                                        <p:tav tm="100000">
                                          <p:val>
                                            <p:strVal val="ppt_y"/>
                                          </p:val>
                                        </p:tav>
                                      </p:tavLst>
                                    </p:anim>
                                    <p:set>
                                      <p:cBhvr>
                                        <p:cTn id="430" dur="1" fill="hold">
                                          <p:stCondLst>
                                            <p:cond delay="499"/>
                                          </p:stCondLst>
                                        </p:cTn>
                                        <p:tgtEl>
                                          <p:spTgt spid="94"/>
                                        </p:tgtEl>
                                        <p:attrNameLst>
                                          <p:attrName>style.visibility</p:attrName>
                                        </p:attrNameLst>
                                      </p:cBhvr>
                                      <p:to>
                                        <p:strVal val="hidden"/>
                                      </p:to>
                                    </p:set>
                                  </p:childTnLst>
                                </p:cTn>
                              </p:par>
                            </p:childTnLst>
                          </p:cTn>
                        </p:par>
                      </p:childTnLst>
                    </p:cTn>
                  </p:par>
                  <p:par>
                    <p:cTn id="431" fill="hold">
                      <p:stCondLst>
                        <p:cond delay="indefinite"/>
                      </p:stCondLst>
                      <p:childTnLst>
                        <p:par>
                          <p:cTn id="432" fill="hold">
                            <p:stCondLst>
                              <p:cond delay="0"/>
                            </p:stCondLst>
                            <p:childTnLst>
                              <p:par>
                                <p:cTn id="433" presetID="2" presetClass="exit" presetSubtype="8" fill="hold" nodeType="clickEffect">
                                  <p:stCondLst>
                                    <p:cond delay="0"/>
                                  </p:stCondLst>
                                  <p:childTnLst>
                                    <p:anim calcmode="lin" valueType="num">
                                      <p:cBhvr additive="base">
                                        <p:cTn id="434" dur="500"/>
                                        <p:tgtEl>
                                          <p:spTgt spid="95"/>
                                        </p:tgtEl>
                                        <p:attrNameLst>
                                          <p:attrName>ppt_x</p:attrName>
                                        </p:attrNameLst>
                                      </p:cBhvr>
                                      <p:tavLst>
                                        <p:tav tm="0">
                                          <p:val>
                                            <p:strVal val="ppt_x"/>
                                          </p:val>
                                        </p:tav>
                                        <p:tav tm="100000">
                                          <p:val>
                                            <p:strVal val="0-ppt_w/2"/>
                                          </p:val>
                                        </p:tav>
                                      </p:tavLst>
                                    </p:anim>
                                    <p:anim calcmode="lin" valueType="num">
                                      <p:cBhvr additive="base">
                                        <p:cTn id="435" dur="500"/>
                                        <p:tgtEl>
                                          <p:spTgt spid="95"/>
                                        </p:tgtEl>
                                        <p:attrNameLst>
                                          <p:attrName>ppt_y</p:attrName>
                                        </p:attrNameLst>
                                      </p:cBhvr>
                                      <p:tavLst>
                                        <p:tav tm="0">
                                          <p:val>
                                            <p:strVal val="ppt_y"/>
                                          </p:val>
                                        </p:tav>
                                        <p:tav tm="100000">
                                          <p:val>
                                            <p:strVal val="ppt_y"/>
                                          </p:val>
                                        </p:tav>
                                      </p:tavLst>
                                    </p:anim>
                                    <p:set>
                                      <p:cBhvr>
                                        <p:cTn id="436" dur="1" fill="hold">
                                          <p:stCondLst>
                                            <p:cond delay="499"/>
                                          </p:stCondLst>
                                        </p:cTn>
                                        <p:tgtEl>
                                          <p:spTgt spid="95"/>
                                        </p:tgtEl>
                                        <p:attrNameLst>
                                          <p:attrName>style.visibility</p:attrName>
                                        </p:attrNameLst>
                                      </p:cBhvr>
                                      <p:to>
                                        <p:strVal val="hidden"/>
                                      </p:to>
                                    </p:set>
                                  </p:childTnLst>
                                </p:cTn>
                              </p:par>
                              <p:par>
                                <p:cTn id="437" presetID="2" presetClass="exit" presetSubtype="8" fill="hold" grpId="2" nodeType="withEffect">
                                  <p:stCondLst>
                                    <p:cond delay="0"/>
                                  </p:stCondLst>
                                  <p:childTnLst>
                                    <p:anim calcmode="lin" valueType="num">
                                      <p:cBhvr additive="base">
                                        <p:cTn id="438" dur="500"/>
                                        <p:tgtEl>
                                          <p:spTgt spid="96"/>
                                        </p:tgtEl>
                                        <p:attrNameLst>
                                          <p:attrName>ppt_x</p:attrName>
                                        </p:attrNameLst>
                                      </p:cBhvr>
                                      <p:tavLst>
                                        <p:tav tm="0">
                                          <p:val>
                                            <p:strVal val="ppt_x"/>
                                          </p:val>
                                        </p:tav>
                                        <p:tav tm="100000">
                                          <p:val>
                                            <p:strVal val="0-ppt_w/2"/>
                                          </p:val>
                                        </p:tav>
                                      </p:tavLst>
                                    </p:anim>
                                    <p:anim calcmode="lin" valueType="num">
                                      <p:cBhvr additive="base">
                                        <p:cTn id="439" dur="500"/>
                                        <p:tgtEl>
                                          <p:spTgt spid="96"/>
                                        </p:tgtEl>
                                        <p:attrNameLst>
                                          <p:attrName>ppt_y</p:attrName>
                                        </p:attrNameLst>
                                      </p:cBhvr>
                                      <p:tavLst>
                                        <p:tav tm="0">
                                          <p:val>
                                            <p:strVal val="ppt_y"/>
                                          </p:val>
                                        </p:tav>
                                        <p:tav tm="100000">
                                          <p:val>
                                            <p:strVal val="ppt_y"/>
                                          </p:val>
                                        </p:tav>
                                      </p:tavLst>
                                    </p:anim>
                                    <p:set>
                                      <p:cBhvr>
                                        <p:cTn id="440"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7" grpId="0"/>
      <p:bldP spid="47" grpId="1"/>
      <p:bldP spid="43" grpId="0"/>
      <p:bldP spid="43" grpId="1"/>
      <p:bldP spid="43" grpId="2"/>
      <p:bldP spid="38" grpId="2"/>
      <p:bldP spid="47" grpId="2"/>
      <p:bldP spid="53" grpId="0"/>
      <p:bldP spid="53" grpId="1"/>
      <p:bldP spid="41" grpId="0"/>
      <p:bldP spid="41" grpId="1"/>
      <p:bldP spid="44" grpId="0"/>
      <p:bldP spid="44" grpId="1"/>
      <p:bldP spid="55" grpId="0"/>
      <p:bldP spid="55" grpId="1"/>
      <p:bldP spid="48" grpId="0"/>
      <p:bldP spid="48" grpId="1"/>
      <p:bldP spid="55" grpId="2"/>
      <p:bldP spid="47" grpId="3"/>
      <p:bldP spid="24" grpId="0"/>
      <p:bldP spid="24" grpId="1"/>
      <p:bldP spid="47" grpId="4"/>
      <p:bldP spid="31" grpId="0"/>
      <p:bldP spid="31" grpId="1"/>
      <p:bldP spid="37" grpId="0"/>
      <p:bldP spid="37" grpId="1"/>
      <p:bldP spid="31" grpId="2"/>
      <p:bldP spid="53" grpId="2"/>
      <p:bldP spid="37" grpId="2"/>
      <p:bldP spid="46" grpId="0"/>
      <p:bldP spid="46" grpId="1"/>
      <p:bldP spid="46" grpId="2"/>
      <p:bldP spid="24" grpId="2"/>
      <p:bldP spid="50" grpId="0"/>
      <p:bldP spid="50" grpId="1"/>
      <p:bldP spid="50" grpId="2"/>
      <p:bldP spid="80" grpId="0"/>
      <p:bldP spid="80" grpId="1"/>
      <p:bldP spid="80" grpId="2"/>
      <p:bldP spid="82" grpId="0"/>
      <p:bldP spid="82" grpId="1"/>
      <p:bldP spid="82" grpId="2"/>
      <p:bldP spid="84" grpId="0"/>
      <p:bldP spid="84" grpId="1"/>
      <p:bldP spid="84" grpId="2"/>
      <p:bldP spid="86" grpId="0"/>
      <p:bldP spid="86" grpId="1"/>
      <p:bldP spid="86" grpId="2"/>
      <p:bldP spid="88" grpId="0"/>
      <p:bldP spid="88" grpId="1"/>
      <p:bldP spid="88" grpId="2"/>
      <p:bldP spid="90" grpId="0"/>
      <p:bldP spid="90" grpId="1"/>
      <p:bldP spid="90" grpId="2"/>
      <p:bldP spid="92" grpId="0"/>
      <p:bldP spid="92" grpId="1"/>
      <p:bldP spid="92" grpId="2"/>
      <p:bldP spid="94" grpId="0"/>
      <p:bldP spid="94" grpId="1"/>
      <p:bldP spid="94" grpId="2"/>
      <p:bldP spid="96" grpId="0"/>
      <p:bldP spid="96" grpId="1"/>
      <p:bldP spid="96"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4485" y="2153920"/>
            <a:ext cx="3541395" cy="3625215"/>
          </a:xfrm>
          <a:prstGeom prst="rect">
            <a:avLst/>
          </a:prstGeom>
        </p:spPr>
      </p:pic>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156940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回顾整个逻辑：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p:cNvSpPr txBox="1"/>
          <p:nvPr/>
        </p:nvSpPr>
        <p:spPr>
          <a:xfrm>
            <a:off x="3563620" y="1557020"/>
            <a:ext cx="6231255" cy="3873500"/>
          </a:xfrm>
          <a:prstGeom prst="rect">
            <a:avLst/>
          </a:prstGeom>
          <a:noFill/>
        </p:spPr>
        <p:txBody>
          <a:bodyPr wrap="square" rtlCol="0" anchor="t">
            <a:noAutofit/>
          </a:bodyPr>
          <a:p>
            <a:r>
              <a:rPr lang="en-US" altLang="zh-CN" sz="1400">
                <a:solidFill>
                  <a:schemeClr val="tx1"/>
                </a:solidFill>
                <a:uFillTx/>
                <a:latin typeface="Times New Roman" panose="02020603050405020304" pitchFamily="18" charset="0"/>
              </a:rPr>
              <a:t>    def buildMyBigheap(self):</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length = len(self.heap)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i &lt; length:</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i</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 </a:t>
            </a:r>
            <a:r>
              <a:rPr lang="zh-CN" altLang="en-US" sz="1400">
                <a:solidFill>
                  <a:schemeClr val="tx1"/>
                </a:solidFill>
                <a:uFillTx/>
                <a:latin typeface="Times New Roman" panose="02020603050405020304" pitchFamily="18" charset="0"/>
              </a:rPr>
              <a:t>找父节点</a:t>
            </a:r>
            <a:endParaRPr lang="zh-CN" altLang="en-US"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self.parent(k) &gt;= 0:</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parentP = self.parent(k)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if self.heap[</a:t>
            </a:r>
            <a:r>
              <a:rPr lang="en-US" altLang="zh-CN" sz="1400">
                <a:solidFill>
                  <a:schemeClr val="tx1"/>
                </a:solidFill>
                <a:uFillTx/>
                <a:latin typeface="Times New Roman" panose="02020603050405020304" pitchFamily="18" charset="0"/>
              </a:rPr>
              <a:t>k] &gt; self.heap[parentP]: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self.heap[k], self.heap[parentP] = self.heap[parentP], self.heap[k]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else:</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break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p:txBody>
      </p:sp>
      <p:sp>
        <p:nvSpPr>
          <p:cNvPr id="7" name="文本框 6"/>
          <p:cNvSpPr txBox="1"/>
          <p:nvPr/>
        </p:nvSpPr>
        <p:spPr>
          <a:xfrm>
            <a:off x="4139565" y="4853305"/>
            <a:ext cx="4992370" cy="699135"/>
          </a:xfrm>
          <a:prstGeom prst="rect">
            <a:avLst/>
          </a:prstGeom>
          <a:noFill/>
        </p:spPr>
        <p:txBody>
          <a:bodyPr wrap="square" rtlCol="0">
            <a:noAutofit/>
          </a:bodyPr>
          <a:p>
            <a:r>
              <a:rPr lang="zh-CN" altLang="en-US"/>
              <a:t>时间复杂度分析：</a:t>
            </a:r>
            <a:endParaRPr lang="zh-CN" altLang="en-US"/>
          </a:p>
          <a:p>
            <a:r>
              <a:rPr lang="en-US" altLang="zh-CN" sz="1400">
                <a:latin typeface="Times New Roman" panose="02020603050405020304" pitchFamily="18" charset="0"/>
                <a:cs typeface="Times New Roman" panose="02020603050405020304" pitchFamily="18" charset="0"/>
              </a:rPr>
              <a:t>T(n) = log(1)+log(2)+log(3)+...+log(n-1) = log((n-1)!)=O(nlogn)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①自底向</a:t>
            </a:r>
            <a:r>
              <a:rPr kumimoji="0" lang="zh-CN" altLang="en-US" baseline="0" noProof="0">
                <a:solidFill>
                  <a:schemeClr val="tx2"/>
                </a:solidFill>
                <a:uFillTx/>
                <a:latin typeface="Times New Roman" panose="02020603050405020304" pitchFamily="18" charset="0"/>
                <a:cs typeface="Times New Roman" panose="02020603050405020304" pitchFamily="18" charset="0"/>
              </a:rPr>
              <a:t>上的构造方法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9" name="文本框 38"/>
          <p:cNvSpPr txBox="1"/>
          <p:nvPr/>
        </p:nvSpPr>
        <p:spPr>
          <a:xfrm>
            <a:off x="967740" y="206057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594360" y="3429000"/>
            <a:ext cx="3282950" cy="64770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指针指向一个待重构的节点，判断该</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节点是否为叶节点，是叶节点则</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自减</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否则与最大子节点交换。</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4737735"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4572000"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3779520"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3613785"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6760845" y="414083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6595110" y="394906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flipV="1">
            <a:off x="6308725" y="4497705"/>
            <a:ext cx="0" cy="2590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6188075" y="46869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219700" y="422084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031105" y="402336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4273550" y="421894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4084955" y="402145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6320155" y="350075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2" name="文本框 71"/>
          <p:cNvSpPr txBox="1"/>
          <p:nvPr/>
        </p:nvSpPr>
        <p:spPr>
          <a:xfrm>
            <a:off x="6131560" y="330327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4859655" y="350266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文本框 73"/>
          <p:cNvSpPr txBox="1"/>
          <p:nvPr/>
        </p:nvSpPr>
        <p:spPr>
          <a:xfrm>
            <a:off x="4671060" y="33051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5" name="文本框 74"/>
          <p:cNvSpPr txBox="1"/>
          <p:nvPr/>
        </p:nvSpPr>
        <p:spPr>
          <a:xfrm>
            <a:off x="613410" y="4234815"/>
            <a:ext cx="3595370" cy="521970"/>
          </a:xfrm>
          <a:prstGeom prst="rect">
            <a:avLst/>
          </a:prstGeom>
          <a:noFill/>
        </p:spPr>
        <p:txBody>
          <a:bodyPr wrap="square" rtlCol="0" anchor="t">
            <a:noAutofit/>
          </a:bodyPr>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②然后继续让交换</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的子节点重复①步骤，</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也就是一个递归的</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过程。</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p:txBody>
      </p:sp>
      <p:cxnSp>
        <p:nvCxnSpPr>
          <p:cNvPr id="76" name="直接箭头连接符 75"/>
          <p:cNvCxnSpPr/>
          <p:nvPr/>
        </p:nvCxnSpPr>
        <p:spPr>
          <a:xfrm>
            <a:off x="5579745" y="292481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5391150" y="272732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8" name="文本框 77"/>
          <p:cNvSpPr txBox="1"/>
          <p:nvPr/>
        </p:nvSpPr>
        <p:spPr>
          <a:xfrm>
            <a:off x="683260" y="5373370"/>
            <a:ext cx="8096885" cy="560070"/>
          </a:xfrm>
          <a:prstGeom prst="rect">
            <a:avLst/>
          </a:prstGeom>
          <a:noFill/>
        </p:spPr>
        <p:txBody>
          <a:bodyPr wrap="square" rtlCol="0">
            <a:noAutofit/>
          </a:bodyPr>
          <a:p>
            <a:r>
              <a:rPr lang="zh-CN" altLang="en-US">
                <a:solidFill>
                  <a:srgbClr val="FF0000"/>
                </a:solidFill>
              </a:rPr>
              <a:t>时间复杂度分析：</a:t>
            </a:r>
            <a:endParaRPr lang="zh-CN" altLang="en-US">
              <a:solidFill>
                <a:srgbClr val="FF0000"/>
              </a:solidFill>
            </a:endParaRPr>
          </a:p>
          <a:p>
            <a:r>
              <a:rPr lang="en-US" altLang="zh-CN" sz="1400">
                <a:solidFill>
                  <a:srgbClr val="FF0000"/>
                </a:solidFill>
                <a:latin typeface="Times New Roman" panose="02020603050405020304" pitchFamily="18" charset="0"/>
                <a:cs typeface="Times New Roman" panose="02020603050405020304" pitchFamily="18" charset="0"/>
              </a:rPr>
              <a:t>T(n) = 0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n/2 + 1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n/4 + 2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n/8 + ... + h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 n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(1/4 + 2/8 + 3/16 + ...)=O(n)</a:t>
            </a:r>
            <a:endParaRPr lang="en-US" altLang="zh-CN" sz="1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0-#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52"/>
                                        </p:tgtEl>
                                        <p:attrNameLst>
                                          <p:attrName>ppt_x</p:attrName>
                                        </p:attrNameLst>
                                      </p:cBhvr>
                                      <p:tavLst>
                                        <p:tav tm="0">
                                          <p:val>
                                            <p:strVal val="ppt_x"/>
                                          </p:val>
                                        </p:tav>
                                        <p:tav tm="100000">
                                          <p:val>
                                            <p:strVal val="0-ppt_w/2"/>
                                          </p:val>
                                        </p:tav>
                                      </p:tavLst>
                                    </p:anim>
                                    <p:anim calcmode="lin" valueType="num">
                                      <p:cBhvr additive="base">
                                        <p:cTn id="17" dur="500"/>
                                        <p:tgtEl>
                                          <p:spTgt spid="52"/>
                                        </p:tgtEl>
                                        <p:attrNameLst>
                                          <p:attrName>ppt_y</p:attrName>
                                        </p:attrNameLst>
                                      </p:cBhvr>
                                      <p:tavLst>
                                        <p:tav tm="0">
                                          <p:val>
                                            <p:strVal val="ppt_y"/>
                                          </p:val>
                                        </p:tav>
                                        <p:tav tm="100000">
                                          <p:val>
                                            <p:strVal val="ppt_y"/>
                                          </p:val>
                                        </p:tav>
                                      </p:tavLst>
                                    </p:anim>
                                    <p:set>
                                      <p:cBhvr>
                                        <p:cTn id="18" dur="1" fill="hold">
                                          <p:stCondLst>
                                            <p:cond delay="499"/>
                                          </p:stCondLst>
                                        </p:cTn>
                                        <p:tgtEl>
                                          <p:spTgt spid="52"/>
                                        </p:tgtEl>
                                        <p:attrNameLst>
                                          <p:attrName>style.visibility</p:attrName>
                                        </p:attrNameLst>
                                      </p:cBhvr>
                                      <p:to>
                                        <p:strVal val="hidden"/>
                                      </p:to>
                                    </p:set>
                                  </p:childTnLst>
                                </p:cTn>
                              </p:par>
                              <p:par>
                                <p:cTn id="19" presetID="2" presetClass="exit" presetSubtype="8" fill="hold" grpId="2" nodeType="withEffect">
                                  <p:stCondLst>
                                    <p:cond delay="0"/>
                                  </p:stCondLst>
                                  <p:childTnLst>
                                    <p:anim calcmode="lin" valueType="num">
                                      <p:cBhvr additive="base">
                                        <p:cTn id="20" dur="500"/>
                                        <p:tgtEl>
                                          <p:spTgt spid="53"/>
                                        </p:tgtEl>
                                        <p:attrNameLst>
                                          <p:attrName>ppt_x</p:attrName>
                                        </p:attrNameLst>
                                      </p:cBhvr>
                                      <p:tavLst>
                                        <p:tav tm="0">
                                          <p:val>
                                            <p:strVal val="ppt_x"/>
                                          </p:val>
                                        </p:tav>
                                        <p:tav tm="100000">
                                          <p:val>
                                            <p:strVal val="0-ppt_w/2"/>
                                          </p:val>
                                        </p:tav>
                                      </p:tavLst>
                                    </p:anim>
                                    <p:anim calcmode="lin" valueType="num">
                                      <p:cBhvr additive="base">
                                        <p:cTn id="21" dur="500"/>
                                        <p:tgtEl>
                                          <p:spTgt spid="53"/>
                                        </p:tgtEl>
                                        <p:attrNameLst>
                                          <p:attrName>ppt_y</p:attrName>
                                        </p:attrNameLst>
                                      </p:cBhvr>
                                      <p:tavLst>
                                        <p:tav tm="0">
                                          <p:val>
                                            <p:strVal val="ppt_y"/>
                                          </p:val>
                                        </p:tav>
                                        <p:tav tm="100000">
                                          <p:val>
                                            <p:strVal val="ppt_y"/>
                                          </p:val>
                                        </p:tav>
                                      </p:tavLst>
                                    </p:anim>
                                    <p:set>
                                      <p:cBhvr>
                                        <p:cTn id="22" dur="1" fill="hold">
                                          <p:stCondLst>
                                            <p:cond delay="499"/>
                                          </p:stCondLst>
                                        </p:cTn>
                                        <p:tgtEl>
                                          <p:spTgt spid="5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0-ppt_w/2"/>
                                          </p:val>
                                        </p:tav>
                                      </p:tavLst>
                                    </p:anim>
                                    <p:anim calcmode="lin" valueType="num">
                                      <p:cBhvr additive="base">
                                        <p:cTn id="37" dur="500"/>
                                        <p:tgtEl>
                                          <p:spTgt spid="20"/>
                                        </p:tgtEl>
                                        <p:attrNameLst>
                                          <p:attrName>ppt_y</p:attrName>
                                        </p:attrNameLst>
                                      </p:cBhvr>
                                      <p:tavLst>
                                        <p:tav tm="0">
                                          <p:val>
                                            <p:strVal val="ppt_y"/>
                                          </p:val>
                                        </p:tav>
                                        <p:tav tm="100000">
                                          <p:val>
                                            <p:strVal val="ppt_y"/>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24"/>
                                        </p:tgtEl>
                                        <p:attrNameLst>
                                          <p:attrName>ppt_x</p:attrName>
                                        </p:attrNameLst>
                                      </p:cBhvr>
                                      <p:tavLst>
                                        <p:tav tm="0">
                                          <p:val>
                                            <p:strVal val="ppt_x"/>
                                          </p:val>
                                        </p:tav>
                                        <p:tav tm="100000">
                                          <p:val>
                                            <p:strVal val="0-ppt_w/2"/>
                                          </p:val>
                                        </p:tav>
                                      </p:tavLst>
                                    </p:anim>
                                    <p:anim calcmode="lin" valueType="num">
                                      <p:cBhvr additive="base">
                                        <p:cTn id="41" dur="500"/>
                                        <p:tgtEl>
                                          <p:spTgt spid="24"/>
                                        </p:tgtEl>
                                        <p:attrNameLst>
                                          <p:attrName>ppt_y</p:attrName>
                                        </p:attrNameLst>
                                      </p:cBhvr>
                                      <p:tavLst>
                                        <p:tav tm="0">
                                          <p:val>
                                            <p:strVal val="ppt_y"/>
                                          </p:val>
                                        </p:tav>
                                        <p:tav tm="100000">
                                          <p:val>
                                            <p:strVal val="ppt_y"/>
                                          </p:val>
                                        </p:tav>
                                      </p:tavLst>
                                    </p:anim>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0-#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nodeType="clickEffect">
                                  <p:stCondLst>
                                    <p:cond delay="0"/>
                                  </p:stCondLst>
                                  <p:childTnLst>
                                    <p:anim calcmode="lin" valueType="num">
                                      <p:cBhvr additive="base">
                                        <p:cTn id="56" dur="500"/>
                                        <p:tgtEl>
                                          <p:spTgt spid="28"/>
                                        </p:tgtEl>
                                        <p:attrNameLst>
                                          <p:attrName>ppt_x</p:attrName>
                                        </p:attrNameLst>
                                      </p:cBhvr>
                                      <p:tavLst>
                                        <p:tav tm="0">
                                          <p:val>
                                            <p:strVal val="ppt_x"/>
                                          </p:val>
                                        </p:tav>
                                        <p:tav tm="100000">
                                          <p:val>
                                            <p:strVal val="0-ppt_w/2"/>
                                          </p:val>
                                        </p:tav>
                                      </p:tavLst>
                                    </p:anim>
                                    <p:anim calcmode="lin" valueType="num">
                                      <p:cBhvr additive="base">
                                        <p:cTn id="57" dur="500"/>
                                        <p:tgtEl>
                                          <p:spTgt spid="28"/>
                                        </p:tgtEl>
                                        <p:attrNameLst>
                                          <p:attrName>ppt_y</p:attrName>
                                        </p:attrNameLst>
                                      </p:cBhvr>
                                      <p:tavLst>
                                        <p:tav tm="0">
                                          <p:val>
                                            <p:strVal val="ppt_y"/>
                                          </p:val>
                                        </p:tav>
                                        <p:tav tm="100000">
                                          <p:val>
                                            <p:strVal val="ppt_y"/>
                                          </p:val>
                                        </p:tav>
                                      </p:tavLst>
                                    </p:anim>
                                    <p:set>
                                      <p:cBhvr>
                                        <p:cTn id="58" dur="1" fill="hold">
                                          <p:stCondLst>
                                            <p:cond delay="499"/>
                                          </p:stCondLst>
                                        </p:cTn>
                                        <p:tgtEl>
                                          <p:spTgt spid="28"/>
                                        </p:tgtEl>
                                        <p:attrNameLst>
                                          <p:attrName>style.visibility</p:attrName>
                                        </p:attrNameLst>
                                      </p:cBhvr>
                                      <p:to>
                                        <p:strVal val="hidden"/>
                                      </p:to>
                                    </p:set>
                                  </p:childTnLst>
                                </p:cTn>
                              </p:par>
                              <p:par>
                                <p:cTn id="59" presetID="2" presetClass="exit" presetSubtype="8" fill="hold" grpId="2"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0-ppt_w/2"/>
                                          </p:val>
                                        </p:tav>
                                      </p:tavLst>
                                    </p:anim>
                                    <p:anim calcmode="lin" valueType="num">
                                      <p:cBhvr additive="base">
                                        <p:cTn id="61" dur="500"/>
                                        <p:tgtEl>
                                          <p:spTgt spid="31"/>
                                        </p:tgtEl>
                                        <p:attrNameLst>
                                          <p:attrName>ppt_y</p:attrName>
                                        </p:attrNameLst>
                                      </p:cBhvr>
                                      <p:tavLst>
                                        <p:tav tm="0">
                                          <p:val>
                                            <p:strVal val="ppt_y"/>
                                          </p:val>
                                        </p:tav>
                                        <p:tav tm="100000">
                                          <p:val>
                                            <p:strVal val="ppt_y"/>
                                          </p:val>
                                        </p:tav>
                                      </p:tavLst>
                                    </p:anim>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0-#ppt_w/2"/>
                                          </p:val>
                                        </p:tav>
                                        <p:tav tm="100000">
                                          <p:val>
                                            <p:strVal val="#ppt_x"/>
                                          </p:val>
                                        </p:tav>
                                      </p:tavLst>
                                    </p:anim>
                                    <p:anim calcmode="lin" valueType="num">
                                      <p:cBhvr additive="base">
                                        <p:cTn id="7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8" fill="hold" nodeType="clickEffect">
                                  <p:stCondLst>
                                    <p:cond delay="0"/>
                                  </p:stCondLst>
                                  <p:childTnLst>
                                    <p:anim calcmode="lin" valueType="num">
                                      <p:cBhvr additive="base">
                                        <p:cTn id="76" dur="500"/>
                                        <p:tgtEl>
                                          <p:spTgt spid="34"/>
                                        </p:tgtEl>
                                        <p:attrNameLst>
                                          <p:attrName>ppt_x</p:attrName>
                                        </p:attrNameLst>
                                      </p:cBhvr>
                                      <p:tavLst>
                                        <p:tav tm="0">
                                          <p:val>
                                            <p:strVal val="ppt_x"/>
                                          </p:val>
                                        </p:tav>
                                        <p:tav tm="100000">
                                          <p:val>
                                            <p:strVal val="0-ppt_w/2"/>
                                          </p:val>
                                        </p:tav>
                                      </p:tavLst>
                                    </p:anim>
                                    <p:anim calcmode="lin" valueType="num">
                                      <p:cBhvr additive="base">
                                        <p:cTn id="77" dur="500"/>
                                        <p:tgtEl>
                                          <p:spTgt spid="34"/>
                                        </p:tgtEl>
                                        <p:attrNameLst>
                                          <p:attrName>ppt_y</p:attrName>
                                        </p:attrNameLst>
                                      </p:cBhvr>
                                      <p:tavLst>
                                        <p:tav tm="0">
                                          <p:val>
                                            <p:strVal val="ppt_y"/>
                                          </p:val>
                                        </p:tav>
                                        <p:tav tm="100000">
                                          <p:val>
                                            <p:strVal val="ppt_y"/>
                                          </p:val>
                                        </p:tav>
                                      </p:tavLst>
                                    </p:anim>
                                    <p:set>
                                      <p:cBhvr>
                                        <p:cTn id="78" dur="1" fill="hold">
                                          <p:stCondLst>
                                            <p:cond delay="499"/>
                                          </p:stCondLst>
                                        </p:cTn>
                                        <p:tgtEl>
                                          <p:spTgt spid="34"/>
                                        </p:tgtEl>
                                        <p:attrNameLst>
                                          <p:attrName>style.visibility</p:attrName>
                                        </p:attrNameLst>
                                      </p:cBhvr>
                                      <p:to>
                                        <p:strVal val="hidden"/>
                                      </p:to>
                                    </p:set>
                                  </p:childTnLst>
                                </p:cTn>
                              </p:par>
                              <p:par>
                                <p:cTn id="79" presetID="2" presetClass="exit" presetSubtype="8" fill="hold" grpId="2" nodeType="withEffect">
                                  <p:stCondLst>
                                    <p:cond delay="0"/>
                                  </p:stCondLst>
                                  <p:childTnLst>
                                    <p:anim calcmode="lin" valueType="num">
                                      <p:cBhvr additive="base">
                                        <p:cTn id="80" dur="500"/>
                                        <p:tgtEl>
                                          <p:spTgt spid="37"/>
                                        </p:tgtEl>
                                        <p:attrNameLst>
                                          <p:attrName>ppt_x</p:attrName>
                                        </p:attrNameLst>
                                      </p:cBhvr>
                                      <p:tavLst>
                                        <p:tav tm="0">
                                          <p:val>
                                            <p:strVal val="ppt_x"/>
                                          </p:val>
                                        </p:tav>
                                        <p:tav tm="100000">
                                          <p:val>
                                            <p:strVal val="0-ppt_w/2"/>
                                          </p:val>
                                        </p:tav>
                                      </p:tavLst>
                                    </p:anim>
                                    <p:anim calcmode="lin" valueType="num">
                                      <p:cBhvr additive="base">
                                        <p:cTn id="81" dur="500"/>
                                        <p:tgtEl>
                                          <p:spTgt spid="37"/>
                                        </p:tgtEl>
                                        <p:attrNameLst>
                                          <p:attrName>ppt_y</p:attrName>
                                        </p:attrNameLst>
                                      </p:cBhvr>
                                      <p:tavLst>
                                        <p:tav tm="0">
                                          <p:val>
                                            <p:strVal val="ppt_y"/>
                                          </p:val>
                                        </p:tav>
                                        <p:tav tm="100000">
                                          <p:val>
                                            <p:strVal val="ppt_y"/>
                                          </p:val>
                                        </p:tav>
                                      </p:tavLst>
                                    </p:anim>
                                    <p:set>
                                      <p:cBhvr>
                                        <p:cTn id="82" dur="1" fill="hold">
                                          <p:stCondLst>
                                            <p:cond delay="499"/>
                                          </p:stCondLst>
                                        </p:cTn>
                                        <p:tgtEl>
                                          <p:spTgt spid="3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0-#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8" fill="hold" nodeType="clickEffect">
                                  <p:stCondLst>
                                    <p:cond delay="0"/>
                                  </p:stCondLst>
                                  <p:childTnLst>
                                    <p:anim calcmode="lin" valueType="num">
                                      <p:cBhvr additive="base">
                                        <p:cTn id="96" dur="500"/>
                                        <p:tgtEl>
                                          <p:spTgt spid="40"/>
                                        </p:tgtEl>
                                        <p:attrNameLst>
                                          <p:attrName>ppt_x</p:attrName>
                                        </p:attrNameLst>
                                      </p:cBhvr>
                                      <p:tavLst>
                                        <p:tav tm="0">
                                          <p:val>
                                            <p:strVal val="ppt_x"/>
                                          </p:val>
                                        </p:tav>
                                        <p:tav tm="100000">
                                          <p:val>
                                            <p:strVal val="0-ppt_w/2"/>
                                          </p:val>
                                        </p:tav>
                                      </p:tavLst>
                                    </p:anim>
                                    <p:anim calcmode="lin" valueType="num">
                                      <p:cBhvr additive="base">
                                        <p:cTn id="97" dur="500"/>
                                        <p:tgtEl>
                                          <p:spTgt spid="40"/>
                                        </p:tgtEl>
                                        <p:attrNameLst>
                                          <p:attrName>ppt_y</p:attrName>
                                        </p:attrNameLst>
                                      </p:cBhvr>
                                      <p:tavLst>
                                        <p:tav tm="0">
                                          <p:val>
                                            <p:strVal val="ppt_y"/>
                                          </p:val>
                                        </p:tav>
                                        <p:tav tm="100000">
                                          <p:val>
                                            <p:strVal val="ppt_y"/>
                                          </p:val>
                                        </p:tav>
                                      </p:tavLst>
                                    </p:anim>
                                    <p:set>
                                      <p:cBhvr>
                                        <p:cTn id="98" dur="1" fill="hold">
                                          <p:stCondLst>
                                            <p:cond delay="499"/>
                                          </p:stCondLst>
                                        </p:cTn>
                                        <p:tgtEl>
                                          <p:spTgt spid="40"/>
                                        </p:tgtEl>
                                        <p:attrNameLst>
                                          <p:attrName>style.visibility</p:attrName>
                                        </p:attrNameLst>
                                      </p:cBhvr>
                                      <p:to>
                                        <p:strVal val="hidden"/>
                                      </p:to>
                                    </p:set>
                                  </p:childTnLst>
                                </p:cTn>
                              </p:par>
                              <p:par>
                                <p:cTn id="99" presetID="2" presetClass="exit" presetSubtype="8" fill="hold" grpId="2" nodeType="withEffect">
                                  <p:stCondLst>
                                    <p:cond delay="0"/>
                                  </p:stCondLst>
                                  <p:childTnLst>
                                    <p:anim calcmode="lin" valueType="num">
                                      <p:cBhvr additive="base">
                                        <p:cTn id="100" dur="500"/>
                                        <p:tgtEl>
                                          <p:spTgt spid="46"/>
                                        </p:tgtEl>
                                        <p:attrNameLst>
                                          <p:attrName>ppt_x</p:attrName>
                                        </p:attrNameLst>
                                      </p:cBhvr>
                                      <p:tavLst>
                                        <p:tav tm="0">
                                          <p:val>
                                            <p:strVal val="ppt_x"/>
                                          </p:val>
                                        </p:tav>
                                        <p:tav tm="100000">
                                          <p:val>
                                            <p:strVal val="0-ppt_w/2"/>
                                          </p:val>
                                        </p:tav>
                                      </p:tavLst>
                                    </p:anim>
                                    <p:anim calcmode="lin" valueType="num">
                                      <p:cBhvr additive="base">
                                        <p:cTn id="101" dur="500"/>
                                        <p:tgtEl>
                                          <p:spTgt spid="46"/>
                                        </p:tgtEl>
                                        <p:attrNameLst>
                                          <p:attrName>ppt_y</p:attrName>
                                        </p:attrNameLst>
                                      </p:cBhvr>
                                      <p:tavLst>
                                        <p:tav tm="0">
                                          <p:val>
                                            <p:strVal val="ppt_y"/>
                                          </p:val>
                                        </p:tav>
                                        <p:tav tm="100000">
                                          <p:val>
                                            <p:strVal val="ppt_y"/>
                                          </p:val>
                                        </p:tav>
                                      </p:tavLst>
                                    </p:anim>
                                    <p:set>
                                      <p:cBhvr>
                                        <p:cTn id="102" dur="1" fill="hold">
                                          <p:stCondLst>
                                            <p:cond delay="499"/>
                                          </p:stCondLst>
                                        </p:cTn>
                                        <p:tgtEl>
                                          <p:spTgt spid="4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0-#ppt_w/2"/>
                                          </p:val>
                                        </p:tav>
                                        <p:tav tm="100000">
                                          <p:val>
                                            <p:strVal val="#ppt_x"/>
                                          </p:val>
                                        </p:tav>
                                      </p:tavLst>
                                    </p:anim>
                                    <p:anim calcmode="lin" valueType="num">
                                      <p:cBhvr additive="base">
                                        <p:cTn id="108" dur="500" fill="hold"/>
                                        <p:tgtEl>
                                          <p:spTgt spid="4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0-#ppt_w/2"/>
                                          </p:val>
                                        </p:tav>
                                        <p:tav tm="100000">
                                          <p:val>
                                            <p:strVal val="#ppt_x"/>
                                          </p:val>
                                        </p:tav>
                                      </p:tavLst>
                                    </p:anim>
                                    <p:anim calcmode="lin" valueType="num">
                                      <p:cBhvr additive="base">
                                        <p:cTn id="1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xit" presetSubtype="8" fill="hold" nodeType="clickEffect">
                                  <p:stCondLst>
                                    <p:cond delay="0"/>
                                  </p:stCondLst>
                                  <p:childTnLst>
                                    <p:anim calcmode="lin" valueType="num">
                                      <p:cBhvr additive="base">
                                        <p:cTn id="116" dur="500"/>
                                        <p:tgtEl>
                                          <p:spTgt spid="49"/>
                                        </p:tgtEl>
                                        <p:attrNameLst>
                                          <p:attrName>ppt_x</p:attrName>
                                        </p:attrNameLst>
                                      </p:cBhvr>
                                      <p:tavLst>
                                        <p:tav tm="0">
                                          <p:val>
                                            <p:strVal val="ppt_x"/>
                                          </p:val>
                                        </p:tav>
                                        <p:tav tm="100000">
                                          <p:val>
                                            <p:strVal val="0-ppt_w/2"/>
                                          </p:val>
                                        </p:tav>
                                      </p:tavLst>
                                    </p:anim>
                                    <p:anim calcmode="lin" valueType="num">
                                      <p:cBhvr additive="base">
                                        <p:cTn id="117" dur="500"/>
                                        <p:tgtEl>
                                          <p:spTgt spid="49"/>
                                        </p:tgtEl>
                                        <p:attrNameLst>
                                          <p:attrName>ppt_y</p:attrName>
                                        </p:attrNameLst>
                                      </p:cBhvr>
                                      <p:tavLst>
                                        <p:tav tm="0">
                                          <p:val>
                                            <p:strVal val="ppt_y"/>
                                          </p:val>
                                        </p:tav>
                                        <p:tav tm="100000">
                                          <p:val>
                                            <p:strVal val="ppt_y"/>
                                          </p:val>
                                        </p:tav>
                                      </p:tavLst>
                                    </p:anim>
                                    <p:set>
                                      <p:cBhvr>
                                        <p:cTn id="118" dur="1" fill="hold">
                                          <p:stCondLst>
                                            <p:cond delay="499"/>
                                          </p:stCondLst>
                                        </p:cTn>
                                        <p:tgtEl>
                                          <p:spTgt spid="49"/>
                                        </p:tgtEl>
                                        <p:attrNameLst>
                                          <p:attrName>style.visibility</p:attrName>
                                        </p:attrNameLst>
                                      </p:cBhvr>
                                      <p:to>
                                        <p:strVal val="hidden"/>
                                      </p:to>
                                    </p:set>
                                  </p:childTnLst>
                                </p:cTn>
                              </p:par>
                              <p:par>
                                <p:cTn id="119" presetID="2" presetClass="exit" presetSubtype="8" fill="hold" grpId="2" nodeType="withEffect">
                                  <p:stCondLst>
                                    <p:cond delay="0"/>
                                  </p:stCondLst>
                                  <p:childTnLst>
                                    <p:anim calcmode="lin" valueType="num">
                                      <p:cBhvr additive="base">
                                        <p:cTn id="120" dur="500"/>
                                        <p:tgtEl>
                                          <p:spTgt spid="50"/>
                                        </p:tgtEl>
                                        <p:attrNameLst>
                                          <p:attrName>ppt_x</p:attrName>
                                        </p:attrNameLst>
                                      </p:cBhvr>
                                      <p:tavLst>
                                        <p:tav tm="0">
                                          <p:val>
                                            <p:strVal val="ppt_x"/>
                                          </p:val>
                                        </p:tav>
                                        <p:tav tm="100000">
                                          <p:val>
                                            <p:strVal val="0-ppt_w/2"/>
                                          </p:val>
                                        </p:tav>
                                      </p:tavLst>
                                    </p:anim>
                                    <p:anim calcmode="lin" valueType="num">
                                      <p:cBhvr additive="base">
                                        <p:cTn id="121" dur="500"/>
                                        <p:tgtEl>
                                          <p:spTgt spid="50"/>
                                        </p:tgtEl>
                                        <p:attrNameLst>
                                          <p:attrName>ppt_y</p:attrName>
                                        </p:attrNameLst>
                                      </p:cBhvr>
                                      <p:tavLst>
                                        <p:tav tm="0">
                                          <p:val>
                                            <p:strVal val="ppt_y"/>
                                          </p:val>
                                        </p:tav>
                                        <p:tav tm="100000">
                                          <p:val>
                                            <p:strVal val="ppt_y"/>
                                          </p:val>
                                        </p:tav>
                                      </p:tavLst>
                                    </p:anim>
                                    <p:set>
                                      <p:cBhvr>
                                        <p:cTn id="122" dur="1" fill="hold">
                                          <p:stCondLst>
                                            <p:cond delay="499"/>
                                          </p:stCondLst>
                                        </p:cTn>
                                        <p:tgtEl>
                                          <p:spTgt spid="5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0-#ppt_w/2"/>
                                          </p:val>
                                        </p:tav>
                                        <p:tav tm="100000">
                                          <p:val>
                                            <p:strVal val="#ppt_x"/>
                                          </p:val>
                                        </p:tav>
                                      </p:tavLst>
                                    </p:anim>
                                    <p:anim calcmode="lin" valueType="num">
                                      <p:cBhvr additive="base">
                                        <p:cTn id="128" dur="500" fill="hold"/>
                                        <p:tgtEl>
                                          <p:spTgt spid="5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8" fill="hold" nodeType="clickEffect">
                                  <p:stCondLst>
                                    <p:cond delay="0"/>
                                  </p:stCondLst>
                                  <p:childTnLst>
                                    <p:anim calcmode="lin" valueType="num">
                                      <p:cBhvr additive="base">
                                        <p:cTn id="136" dur="500"/>
                                        <p:tgtEl>
                                          <p:spTgt spid="51"/>
                                        </p:tgtEl>
                                        <p:attrNameLst>
                                          <p:attrName>ppt_x</p:attrName>
                                        </p:attrNameLst>
                                      </p:cBhvr>
                                      <p:tavLst>
                                        <p:tav tm="0">
                                          <p:val>
                                            <p:strVal val="ppt_x"/>
                                          </p:val>
                                        </p:tav>
                                        <p:tav tm="100000">
                                          <p:val>
                                            <p:strVal val="0-ppt_w/2"/>
                                          </p:val>
                                        </p:tav>
                                      </p:tavLst>
                                    </p:anim>
                                    <p:anim calcmode="lin" valueType="num">
                                      <p:cBhvr additive="base">
                                        <p:cTn id="137" dur="500"/>
                                        <p:tgtEl>
                                          <p:spTgt spid="51"/>
                                        </p:tgtEl>
                                        <p:attrNameLst>
                                          <p:attrName>ppt_y</p:attrName>
                                        </p:attrNameLst>
                                      </p:cBhvr>
                                      <p:tavLst>
                                        <p:tav tm="0">
                                          <p:val>
                                            <p:strVal val="ppt_y"/>
                                          </p:val>
                                        </p:tav>
                                        <p:tav tm="100000">
                                          <p:val>
                                            <p:strVal val="ppt_y"/>
                                          </p:val>
                                        </p:tav>
                                      </p:tavLst>
                                    </p:anim>
                                    <p:set>
                                      <p:cBhvr>
                                        <p:cTn id="138" dur="1" fill="hold">
                                          <p:stCondLst>
                                            <p:cond delay="499"/>
                                          </p:stCondLst>
                                        </p:cTn>
                                        <p:tgtEl>
                                          <p:spTgt spid="51"/>
                                        </p:tgtEl>
                                        <p:attrNameLst>
                                          <p:attrName>style.visibility</p:attrName>
                                        </p:attrNameLst>
                                      </p:cBhvr>
                                      <p:to>
                                        <p:strVal val="hidden"/>
                                      </p:to>
                                    </p:set>
                                  </p:childTnLst>
                                </p:cTn>
                              </p:par>
                              <p:par>
                                <p:cTn id="139" presetID="2" presetClass="exit" presetSubtype="8" fill="hold" grpId="2" nodeType="withEffect">
                                  <p:stCondLst>
                                    <p:cond delay="0"/>
                                  </p:stCondLst>
                                  <p:childTnLst>
                                    <p:anim calcmode="lin" valueType="num">
                                      <p:cBhvr additive="base">
                                        <p:cTn id="140" dur="500"/>
                                        <p:tgtEl>
                                          <p:spTgt spid="72"/>
                                        </p:tgtEl>
                                        <p:attrNameLst>
                                          <p:attrName>ppt_x</p:attrName>
                                        </p:attrNameLst>
                                      </p:cBhvr>
                                      <p:tavLst>
                                        <p:tav tm="0">
                                          <p:val>
                                            <p:strVal val="ppt_x"/>
                                          </p:val>
                                        </p:tav>
                                        <p:tav tm="100000">
                                          <p:val>
                                            <p:strVal val="0-ppt_w/2"/>
                                          </p:val>
                                        </p:tav>
                                      </p:tavLst>
                                    </p:anim>
                                    <p:anim calcmode="lin" valueType="num">
                                      <p:cBhvr additive="base">
                                        <p:cTn id="141" dur="500"/>
                                        <p:tgtEl>
                                          <p:spTgt spid="72"/>
                                        </p:tgtEl>
                                        <p:attrNameLst>
                                          <p:attrName>ppt_y</p:attrName>
                                        </p:attrNameLst>
                                      </p:cBhvr>
                                      <p:tavLst>
                                        <p:tav tm="0">
                                          <p:val>
                                            <p:strVal val="ppt_y"/>
                                          </p:val>
                                        </p:tav>
                                        <p:tav tm="100000">
                                          <p:val>
                                            <p:strVal val="ppt_y"/>
                                          </p:val>
                                        </p:tav>
                                      </p:tavLst>
                                    </p:anim>
                                    <p:set>
                                      <p:cBhvr>
                                        <p:cTn id="142" dur="1" fill="hold">
                                          <p:stCondLst>
                                            <p:cond delay="499"/>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fill="hold"/>
                                        <p:tgtEl>
                                          <p:spTgt spid="73"/>
                                        </p:tgtEl>
                                        <p:attrNameLst>
                                          <p:attrName>ppt_x</p:attrName>
                                        </p:attrNameLst>
                                      </p:cBhvr>
                                      <p:tavLst>
                                        <p:tav tm="0">
                                          <p:val>
                                            <p:strVal val="0-#ppt_w/2"/>
                                          </p:val>
                                        </p:tav>
                                        <p:tav tm="100000">
                                          <p:val>
                                            <p:strVal val="#ppt_x"/>
                                          </p:val>
                                        </p:tav>
                                      </p:tavLst>
                                    </p:anim>
                                    <p:anim calcmode="lin" valueType="num">
                                      <p:cBhvr additive="base">
                                        <p:cTn id="148" dur="500" fill="hold"/>
                                        <p:tgtEl>
                                          <p:spTgt spid="7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 calcmode="lin" valueType="num">
                                      <p:cBhvr additive="base">
                                        <p:cTn id="151" dur="500" fill="hold"/>
                                        <p:tgtEl>
                                          <p:spTgt spid="74"/>
                                        </p:tgtEl>
                                        <p:attrNameLst>
                                          <p:attrName>ppt_x</p:attrName>
                                        </p:attrNameLst>
                                      </p:cBhvr>
                                      <p:tavLst>
                                        <p:tav tm="0">
                                          <p:val>
                                            <p:strVal val="0-#ppt_w/2"/>
                                          </p:val>
                                        </p:tav>
                                        <p:tav tm="100000">
                                          <p:val>
                                            <p:strVal val="#ppt_x"/>
                                          </p:val>
                                        </p:tav>
                                      </p:tavLst>
                                    </p:anim>
                                    <p:anim calcmode="lin" valueType="num">
                                      <p:cBhvr additive="base">
                                        <p:cTn id="1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0" presetClass="path" presetSubtype="0" accel="50000" decel="50000" fill="hold" nodeType="clickEffect">
                                  <p:stCondLst>
                                    <p:cond delay="0"/>
                                  </p:stCondLst>
                                  <p:childTnLst>
                                    <p:animMotion origin="layout" path="M 0 0 L -0.0572917 0.0987963 " pathEditMode="relative" rAng="0" ptsTypes="">
                                      <p:cBhvr>
                                        <p:cTn id="156" dur="2000" fill="hold"/>
                                        <p:tgtEl>
                                          <p:spTgt spid="3"/>
                                        </p:tgtEl>
                                        <p:attrNameLst>
                                          <p:attrName>ppt_x</p:attrName>
                                          <p:attrName>ppt_y</p:attrName>
                                        </p:attrNameLst>
                                      </p:cBhvr>
                                      <p:rCtr x="-27" y="47"/>
                                    </p:animMotion>
                                  </p:childTnLst>
                                </p:cTn>
                              </p:par>
                              <p:par>
                                <p:cTn id="157" presetID="0" presetClass="path" presetSubtype="0" accel="50000" decel="50000" fill="hold" nodeType="withEffect">
                                  <p:stCondLst>
                                    <p:cond delay="0"/>
                                  </p:stCondLst>
                                  <p:childTnLst>
                                    <p:animMotion origin="layout" path="M 0.00229167 -0.0037037 L 0.0567361 -0.0961111 " pathEditMode="relative" rAng="0" ptsTypes="">
                                      <p:cBhvr>
                                        <p:cTn id="158" dur="2000" fill="hold"/>
                                        <p:tgtEl>
                                          <p:spTgt spid="10"/>
                                        </p:tgtEl>
                                        <p:attrNameLst>
                                          <p:attrName>ppt_x</p:attrName>
                                          <p:attrName>ppt_y</p:attrName>
                                        </p:attrNameLst>
                                      </p:cBhvr>
                                      <p:rCtr x="28" y="-47"/>
                                    </p:animMotion>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nodeType="clickEffect">
                                  <p:stCondLst>
                                    <p:cond delay="0"/>
                                  </p:stCondLst>
                                  <p:childTnLst>
                                    <p:anim calcmode="lin" valueType="num">
                                      <p:cBhvr additive="base">
                                        <p:cTn id="162" dur="500"/>
                                        <p:tgtEl>
                                          <p:spTgt spid="73"/>
                                        </p:tgtEl>
                                        <p:attrNameLst>
                                          <p:attrName>ppt_x</p:attrName>
                                        </p:attrNameLst>
                                      </p:cBhvr>
                                      <p:tavLst>
                                        <p:tav tm="0">
                                          <p:val>
                                            <p:strVal val="ppt_x"/>
                                          </p:val>
                                        </p:tav>
                                        <p:tav tm="100000">
                                          <p:val>
                                            <p:strVal val="0-ppt_w/2"/>
                                          </p:val>
                                        </p:tav>
                                      </p:tavLst>
                                    </p:anim>
                                    <p:anim calcmode="lin" valueType="num">
                                      <p:cBhvr additive="base">
                                        <p:cTn id="163" dur="500"/>
                                        <p:tgtEl>
                                          <p:spTgt spid="73"/>
                                        </p:tgtEl>
                                        <p:attrNameLst>
                                          <p:attrName>ppt_y</p:attrName>
                                        </p:attrNameLst>
                                      </p:cBhvr>
                                      <p:tavLst>
                                        <p:tav tm="0">
                                          <p:val>
                                            <p:strVal val="ppt_y"/>
                                          </p:val>
                                        </p:tav>
                                        <p:tav tm="100000">
                                          <p:val>
                                            <p:strVal val="ppt_y"/>
                                          </p:val>
                                        </p:tav>
                                      </p:tavLst>
                                    </p:anim>
                                    <p:set>
                                      <p:cBhvr>
                                        <p:cTn id="164" dur="1" fill="hold">
                                          <p:stCondLst>
                                            <p:cond delay="499"/>
                                          </p:stCondLst>
                                        </p:cTn>
                                        <p:tgtEl>
                                          <p:spTgt spid="73"/>
                                        </p:tgtEl>
                                        <p:attrNameLst>
                                          <p:attrName>style.visibility</p:attrName>
                                        </p:attrNameLst>
                                      </p:cBhvr>
                                      <p:to>
                                        <p:strVal val="hidden"/>
                                      </p:to>
                                    </p:set>
                                  </p:childTnLst>
                                </p:cTn>
                              </p:par>
                              <p:par>
                                <p:cTn id="165" presetID="2" presetClass="exit" presetSubtype="8" fill="hold" grpId="2" nodeType="withEffect">
                                  <p:stCondLst>
                                    <p:cond delay="0"/>
                                  </p:stCondLst>
                                  <p:childTnLst>
                                    <p:anim calcmode="lin" valueType="num">
                                      <p:cBhvr additive="base">
                                        <p:cTn id="166" dur="500"/>
                                        <p:tgtEl>
                                          <p:spTgt spid="74"/>
                                        </p:tgtEl>
                                        <p:attrNameLst>
                                          <p:attrName>ppt_x</p:attrName>
                                        </p:attrNameLst>
                                      </p:cBhvr>
                                      <p:tavLst>
                                        <p:tav tm="0">
                                          <p:val>
                                            <p:strVal val="ppt_x"/>
                                          </p:val>
                                        </p:tav>
                                        <p:tav tm="100000">
                                          <p:val>
                                            <p:strVal val="0-ppt_w/2"/>
                                          </p:val>
                                        </p:tav>
                                      </p:tavLst>
                                    </p:anim>
                                    <p:anim calcmode="lin" valueType="num">
                                      <p:cBhvr additive="base">
                                        <p:cTn id="167" dur="500"/>
                                        <p:tgtEl>
                                          <p:spTgt spid="74"/>
                                        </p:tgtEl>
                                        <p:attrNameLst>
                                          <p:attrName>ppt_y</p:attrName>
                                        </p:attrNameLst>
                                      </p:cBhvr>
                                      <p:tavLst>
                                        <p:tav tm="0">
                                          <p:val>
                                            <p:strVal val="ppt_y"/>
                                          </p:val>
                                        </p:tav>
                                        <p:tav tm="100000">
                                          <p:val>
                                            <p:strVal val="ppt_y"/>
                                          </p:val>
                                        </p:tav>
                                      </p:tavLst>
                                    </p:anim>
                                    <p:set>
                                      <p:cBhvr>
                                        <p:cTn id="168" dur="1" fill="hold">
                                          <p:stCondLst>
                                            <p:cond delay="499"/>
                                          </p:stCondLst>
                                        </p:cTn>
                                        <p:tgtEl>
                                          <p:spTgt spid="7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500" fill="hold"/>
                                        <p:tgtEl>
                                          <p:spTgt spid="76"/>
                                        </p:tgtEl>
                                        <p:attrNameLst>
                                          <p:attrName>ppt_x</p:attrName>
                                        </p:attrNameLst>
                                      </p:cBhvr>
                                      <p:tavLst>
                                        <p:tav tm="0">
                                          <p:val>
                                            <p:strVal val="0-#ppt_w/2"/>
                                          </p:val>
                                        </p:tav>
                                        <p:tav tm="100000">
                                          <p:val>
                                            <p:strVal val="#ppt_x"/>
                                          </p:val>
                                        </p:tav>
                                      </p:tavLst>
                                    </p:anim>
                                    <p:anim calcmode="lin" valueType="num">
                                      <p:cBhvr additive="base">
                                        <p:cTn id="174" dur="500" fill="hold"/>
                                        <p:tgtEl>
                                          <p:spTgt spid="7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 calcmode="lin" valueType="num">
                                      <p:cBhvr additive="base">
                                        <p:cTn id="177" dur="500" fill="hold"/>
                                        <p:tgtEl>
                                          <p:spTgt spid="77"/>
                                        </p:tgtEl>
                                        <p:attrNameLst>
                                          <p:attrName>ppt_x</p:attrName>
                                        </p:attrNameLst>
                                      </p:cBhvr>
                                      <p:tavLst>
                                        <p:tav tm="0">
                                          <p:val>
                                            <p:strVal val="0-#ppt_w/2"/>
                                          </p:val>
                                        </p:tav>
                                        <p:tav tm="100000">
                                          <p:val>
                                            <p:strVal val="#ppt_x"/>
                                          </p:val>
                                        </p:tav>
                                      </p:tavLst>
                                    </p:anim>
                                    <p:anim calcmode="lin" valueType="num">
                                      <p:cBhvr additive="base">
                                        <p:cTn id="17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nodeType="clickEffect">
                                  <p:stCondLst>
                                    <p:cond delay="0"/>
                                  </p:stCondLst>
                                  <p:childTnLst>
                                    <p:animMotion origin="layout" path="M 0 0 L -0.0838889 0.0924074 " pathEditMode="relative" rAng="0" ptsTypes="">
                                      <p:cBhvr>
                                        <p:cTn id="182" dur="2000" fill="hold"/>
                                        <p:tgtEl>
                                          <p:spTgt spid="10245"/>
                                        </p:tgtEl>
                                        <p:attrNameLst>
                                          <p:attrName>ppt_x</p:attrName>
                                          <p:attrName>ppt_y</p:attrName>
                                        </p:attrNameLst>
                                      </p:cBhvr>
                                      <p:rCtr x="-41" y="46"/>
                                    </p:animMotion>
                                  </p:childTnLst>
                                </p:cTn>
                              </p:par>
                              <p:par>
                                <p:cTn id="183" presetID="0" presetClass="path" presetSubtype="0" accel="50000" decel="50000" fill="hold" nodeType="withEffect">
                                  <p:stCondLst>
                                    <p:cond delay="0"/>
                                  </p:stCondLst>
                                  <p:childTnLst>
                                    <p:animMotion origin="layout" path="M 0.0574306 -0.0982407 L 0.142153 -0.187778 " pathEditMode="relative" rAng="0" ptsTypes="">
                                      <p:cBhvr>
                                        <p:cTn id="184" dur="2000" fill="hold"/>
                                        <p:tgtEl>
                                          <p:spTgt spid="10"/>
                                        </p:tgtEl>
                                        <p:attrNameLst>
                                          <p:attrName>ppt_x</p:attrName>
                                          <p:attrName>ppt_y</p:attrName>
                                        </p:attrNameLst>
                                      </p:cBhvr>
                                      <p:rCtr x="39" y="-41"/>
                                    </p:animMotion>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nodeType="clickEffect">
                                  <p:stCondLst>
                                    <p:cond delay="0"/>
                                  </p:stCondLst>
                                  <p:childTnLst>
                                    <p:animMotion origin="layout" path="M -0.0839583 0.0909259 L -0.140347 0.189907 " pathEditMode="relative" rAng="0" ptsTypes="">
                                      <p:cBhvr>
                                        <p:cTn id="188" dur="2000" fill="hold"/>
                                        <p:tgtEl>
                                          <p:spTgt spid="10245"/>
                                        </p:tgtEl>
                                        <p:attrNameLst>
                                          <p:attrName>ppt_x</p:attrName>
                                          <p:attrName>ppt_y</p:attrName>
                                        </p:attrNameLst>
                                      </p:cBhvr>
                                      <p:rCtr x="-28" y="49"/>
                                    </p:animMotion>
                                  </p:childTnLst>
                                </p:cTn>
                              </p:par>
                              <p:par>
                                <p:cTn id="189" presetID="0" presetClass="path" presetSubtype="0" accel="50000" decel="50000" fill="hold" nodeType="withEffect">
                                  <p:stCondLst>
                                    <p:cond delay="0"/>
                                  </p:stCondLst>
                                  <p:childTnLst>
                                    <p:animMotion origin="layout" path="M -0.0551389 0.094537 L 0 0 " pathEditMode="relative" ptsTypes="">
                                      <p:cBhvr>
                                        <p:cTn id="19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p:bldP spid="53" grpId="0"/>
      <p:bldP spid="53" grpId="1"/>
      <p:bldP spid="53" grpId="2"/>
      <p:bldP spid="24" grpId="0"/>
      <p:bldP spid="24" grpId="1"/>
      <p:bldP spid="24" grpId="2"/>
      <p:bldP spid="31" grpId="0"/>
      <p:bldP spid="31" grpId="1"/>
      <p:bldP spid="31" grpId="2"/>
      <p:bldP spid="37" grpId="0"/>
      <p:bldP spid="37" grpId="1"/>
      <p:bldP spid="37" grpId="2"/>
      <p:bldP spid="46" grpId="0"/>
      <p:bldP spid="46" grpId="1"/>
      <p:bldP spid="46" grpId="2"/>
      <p:bldP spid="50" grpId="0"/>
      <p:bldP spid="50" grpId="1"/>
      <p:bldP spid="50" grpId="2"/>
      <p:bldP spid="72" grpId="0"/>
      <p:bldP spid="72" grpId="1"/>
      <p:bldP spid="72" grpId="2"/>
      <p:bldP spid="74" grpId="0"/>
      <p:bldP spid="74" grpId="1"/>
      <p:bldP spid="74" grpId="2"/>
      <p:bldP spid="77" grpId="0"/>
      <p:bldP spid="7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9605" y="148431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如何利用堆性质进行排序？</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sp>
        <p:nvSpPr>
          <p:cNvPr id="10" name="文本框 9"/>
          <p:cNvSpPr txBox="1"/>
          <p:nvPr/>
        </p:nvSpPr>
        <p:spPr>
          <a:xfrm>
            <a:off x="2051685" y="5557203"/>
            <a:ext cx="4932363" cy="58356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宋体" panose="02010600030101010101" pitchFamily="2" charset="-122"/>
                <a:cs typeface="Times New Roman" panose="02020603050405020304" pitchFamily="18" charset="0"/>
              </a:rPr>
              <a:t>断开尾部并替换根节点，同时堆长度需要减</a:t>
            </a:r>
            <a:r>
              <a:rPr kumimoji="0" lang="en-US" altLang="zh-CN" sz="1600" kern="1200" cap="none" spc="0" normalizeH="0" baseline="0" noProof="0">
                <a:solidFill>
                  <a:schemeClr val="tx2"/>
                </a:solidFill>
                <a:latin typeface="宋体" panose="02010600030101010101" pitchFamily="2" charset="-122"/>
                <a:cs typeface="Times New Roman" panose="02020603050405020304" pitchFamily="18" charset="0"/>
              </a:rPr>
              <a:t>1</a:t>
            </a:r>
            <a:r>
              <a:rPr kumimoji="0" lang="zh-CN" altLang="en-US" sz="1600" kern="1200" cap="none" spc="0" normalizeH="0" baseline="0" noProof="0">
                <a:solidFill>
                  <a:schemeClr val="tx2"/>
                </a:solidFill>
                <a:latin typeface="宋体" panose="02010600030101010101" pitchFamily="2" charset="-122"/>
                <a:cs typeface="Times New Roman" panose="02020603050405020304" pitchFamily="18" charset="0"/>
              </a:rPr>
              <a:t>，此时完成最大值的排序</a:t>
            </a:r>
            <a:endParaRPr kumimoji="0" lang="zh-CN" altLang="en-US" sz="1600" kern="1200" cap="none" spc="0" normalizeH="0" baseline="0" noProof="0">
              <a:solidFill>
                <a:srgbClr val="FF0000"/>
              </a:solidFill>
              <a:latin typeface="宋体" panose="02010600030101010101" pitchFamily="2" charset="-122"/>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10245" name="组合 2"/>
          <p:cNvGrpSpPr/>
          <p:nvPr/>
        </p:nvGrpSpPr>
        <p:grpSpPr>
          <a:xfrm>
            <a:off x="4505325" y="2348865"/>
            <a:ext cx="452120" cy="433070"/>
            <a:chOff x="1006488" y="2036167"/>
            <a:chExt cx="587284" cy="571040"/>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22985" y="2083893"/>
              <a:ext cx="570787" cy="523314"/>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3740785" y="2973070"/>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5221605" y="2973070"/>
            <a:ext cx="445135" cy="382270"/>
            <a:chOff x="1006488" y="2036167"/>
            <a:chExt cx="578210" cy="504056"/>
          </a:xfrm>
        </p:grpSpPr>
        <p:sp>
          <p:nvSpPr>
            <p:cNvPr id="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82373" y="2088917"/>
              <a:ext cx="502325" cy="415302"/>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1" name="组合 10"/>
          <p:cNvGrpSpPr/>
          <p:nvPr/>
        </p:nvGrpSpPr>
        <p:grpSpPr>
          <a:xfrm>
            <a:off x="3211830" y="3646805"/>
            <a:ext cx="396240" cy="382270"/>
            <a:chOff x="1006488" y="2036167"/>
            <a:chExt cx="514698" cy="504056"/>
          </a:xfrm>
        </p:grpSpPr>
        <p:sp>
          <p:nvSpPr>
            <p:cNvPr id="1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5" name="文本框 14"/>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7" name="组合 16"/>
          <p:cNvGrpSpPr/>
          <p:nvPr/>
        </p:nvGrpSpPr>
        <p:grpSpPr>
          <a:xfrm>
            <a:off x="4142105" y="3646805"/>
            <a:ext cx="449580" cy="382270"/>
            <a:chOff x="1006488" y="2036167"/>
            <a:chExt cx="583984" cy="504056"/>
          </a:xfrm>
        </p:grpSpPr>
        <p:sp>
          <p:nvSpPr>
            <p:cNvPr id="1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0" name="组合 19"/>
          <p:cNvGrpSpPr/>
          <p:nvPr/>
        </p:nvGrpSpPr>
        <p:grpSpPr>
          <a:xfrm>
            <a:off x="4759325" y="3639185"/>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5697220" y="3631565"/>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2749550" y="4313555"/>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3679825" y="4305935"/>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56" name="直接连接符 55"/>
          <p:cNvCxnSpPr/>
          <p:nvPr/>
        </p:nvCxnSpPr>
        <p:spPr>
          <a:xfrm flipH="1">
            <a:off x="4699635" y="273113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3938270" y="2868295"/>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3938270" y="286067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5447030" y="286448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3935095" y="336613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3427095" y="350075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3434715" y="350964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4359275" y="349948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5433060" y="335724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4963160" y="349186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4963160" y="349313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5895340" y="349059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3411220" y="403542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a:off x="2940685" y="4168775"/>
            <a:ext cx="466090" cy="4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2941320" y="417131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3873500" y="416877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p:nvPr/>
        </p:nvCxnSpPr>
        <p:spPr>
          <a:xfrm>
            <a:off x="4222750" y="244411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4034155" y="224663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flipV="1">
            <a:off x="3415665" y="4164965"/>
            <a:ext cx="452755" cy="25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9" name="直接箭头连接符 38"/>
          <p:cNvCxnSpPr/>
          <p:nvPr/>
        </p:nvCxnSpPr>
        <p:spPr>
          <a:xfrm>
            <a:off x="3411220" y="321310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1" name="文本框 40"/>
          <p:cNvSpPr txBox="1"/>
          <p:nvPr/>
        </p:nvSpPr>
        <p:spPr>
          <a:xfrm>
            <a:off x="3222625" y="301561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2879090" y="386080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2690495" y="366331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890972 -0.285278 " pathEditMode="relative" rAng="0" ptsTypes="">
                                      <p:cBhvr>
                                        <p:cTn id="6" dur="2000" fill="hold"/>
                                        <p:tgtEl>
                                          <p:spTgt spid="32"/>
                                        </p:tgtEl>
                                        <p:attrNameLst>
                                          <p:attrName>ppt_x</p:attrName>
                                          <p:attrName>ppt_y</p:attrName>
                                        </p:attrNameLst>
                                      </p:cBhvr>
                                      <p:rCtr x="44" y="-143"/>
                                    </p:animMotion>
                                  </p:childTnLst>
                                </p:cTn>
                              </p:par>
                              <p:par>
                                <p:cTn id="7" presetID="0" presetClass="path" presetSubtype="0" accel="50000" decel="50000" fill="hold" nodeType="withEffect">
                                  <p:stCondLst>
                                    <p:cond delay="0"/>
                                  </p:stCondLst>
                                  <p:childTnLst>
                                    <p:animMotion origin="layout" path="M 0 0 L -0.0898611 0.283981 " pathEditMode="relative" rAng="0" ptsTypes="">
                                      <p:cBhvr>
                                        <p:cTn id="8" dur="2000" fill="hold"/>
                                        <p:tgtEl>
                                          <p:spTgt spid="10245"/>
                                        </p:tgtEl>
                                        <p:attrNameLst>
                                          <p:attrName>ppt_x</p:attrName>
                                          <p:attrName>ppt_y</p:attrName>
                                        </p:attrNameLst>
                                      </p:cBhvr>
                                      <p:rCtr x="-45" y="143"/>
                                    </p:animMotion>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71"/>
                                        </p:tgtEl>
                                      </p:cBhvr>
                                    </p:animEffect>
                                    <p:set>
                                      <p:cBhvr>
                                        <p:cTn id="13" dur="1" fill="hold">
                                          <p:stCondLst>
                                            <p:cond delay="499"/>
                                          </p:stCondLst>
                                        </p:cTn>
                                        <p:tgtEl>
                                          <p:spTgt spid="71"/>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fill="hold"/>
                                        <p:tgtEl>
                                          <p:spTgt spid="76"/>
                                        </p:tgtEl>
                                        <p:attrNameLst>
                                          <p:attrName>ppt_x</p:attrName>
                                        </p:attrNameLst>
                                      </p:cBhvr>
                                      <p:tavLst>
                                        <p:tav tm="0">
                                          <p:val>
                                            <p:strVal val="0-#ppt_w/2"/>
                                          </p:val>
                                        </p:tav>
                                        <p:tav tm="100000">
                                          <p:val>
                                            <p:strVal val="#ppt_x"/>
                                          </p:val>
                                        </p:tav>
                                      </p:tavLst>
                                    </p:anim>
                                    <p:anim calcmode="lin" valueType="num">
                                      <p:cBhvr additive="base">
                                        <p:cTn id="22" dur="500" fill="hold"/>
                                        <p:tgtEl>
                                          <p:spTgt spid="7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additive="base">
                                        <p:cTn id="25" dur="500" fill="hold"/>
                                        <p:tgtEl>
                                          <p:spTgt spid="77"/>
                                        </p:tgtEl>
                                        <p:attrNameLst>
                                          <p:attrName>ppt_x</p:attrName>
                                        </p:attrNameLst>
                                      </p:cBhvr>
                                      <p:tavLst>
                                        <p:tav tm="0">
                                          <p:val>
                                            <p:strVal val="0-#ppt_w/2"/>
                                          </p:val>
                                        </p:tav>
                                        <p:tav tm="100000">
                                          <p:val>
                                            <p:strVal val="#ppt_x"/>
                                          </p:val>
                                        </p:tav>
                                      </p:tavLst>
                                    </p:anim>
                                    <p:anim calcmode="lin" valueType="num">
                                      <p:cBhvr additive="base">
                                        <p:cTn id="26"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 0 L 0.0830556 -0.0916667 " pathEditMode="relative" rAng="0" ptsTypes="">
                                      <p:cBhvr>
                                        <p:cTn id="30" dur="2000" fill="hold"/>
                                        <p:tgtEl>
                                          <p:spTgt spid="3"/>
                                        </p:tgtEl>
                                        <p:attrNameLst>
                                          <p:attrName>ppt_x</p:attrName>
                                          <p:attrName>ppt_y</p:attrName>
                                        </p:attrNameLst>
                                      </p:cBhvr>
                                      <p:rCtr x="41" y="-44"/>
                                    </p:animMotion>
                                  </p:childTnLst>
                                </p:cTn>
                              </p:par>
                              <p:par>
                                <p:cTn id="31" presetID="0" presetClass="path" presetSubtype="0" accel="50000" decel="50000" fill="hold" nodeType="withEffect">
                                  <p:stCondLst>
                                    <p:cond delay="0"/>
                                  </p:stCondLst>
                                  <p:childTnLst>
                                    <p:animMotion origin="layout" path="M 0.08875 -0.281759 L 0.00708333 -0.195 " pathEditMode="relative" rAng="0" ptsTypes="">
                                      <p:cBhvr>
                                        <p:cTn id="32" dur="2000" fill="hold"/>
                                        <p:tgtEl>
                                          <p:spTgt spid="32"/>
                                        </p:tgtEl>
                                        <p:attrNameLst>
                                          <p:attrName>ppt_x</p:attrName>
                                          <p:attrName>ppt_y</p:attrName>
                                        </p:attrNameLst>
                                      </p:cBhvr>
                                      <p:rCtr x="-41" y="43"/>
                                    </p:animMotion>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76"/>
                                        </p:tgtEl>
                                        <p:attrNameLst>
                                          <p:attrName>ppt_x</p:attrName>
                                        </p:attrNameLst>
                                      </p:cBhvr>
                                      <p:tavLst>
                                        <p:tav tm="0">
                                          <p:val>
                                            <p:strVal val="ppt_x"/>
                                          </p:val>
                                        </p:tav>
                                        <p:tav tm="100000">
                                          <p:val>
                                            <p:strVal val="0-ppt_w/2"/>
                                          </p:val>
                                        </p:tav>
                                      </p:tavLst>
                                    </p:anim>
                                    <p:anim calcmode="lin" valueType="num">
                                      <p:cBhvr additive="base">
                                        <p:cTn id="37" dur="500"/>
                                        <p:tgtEl>
                                          <p:spTgt spid="76"/>
                                        </p:tgtEl>
                                        <p:attrNameLst>
                                          <p:attrName>ppt_y</p:attrName>
                                        </p:attrNameLst>
                                      </p:cBhvr>
                                      <p:tavLst>
                                        <p:tav tm="0">
                                          <p:val>
                                            <p:strVal val="ppt_y"/>
                                          </p:val>
                                        </p:tav>
                                        <p:tav tm="100000">
                                          <p:val>
                                            <p:strVal val="ppt_y"/>
                                          </p:val>
                                        </p:tav>
                                      </p:tavLst>
                                    </p:anim>
                                    <p:set>
                                      <p:cBhvr>
                                        <p:cTn id="38" dur="1" fill="hold">
                                          <p:stCondLst>
                                            <p:cond delay="499"/>
                                          </p:stCondLst>
                                        </p:cTn>
                                        <p:tgtEl>
                                          <p:spTgt spid="76"/>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77"/>
                                        </p:tgtEl>
                                        <p:attrNameLst>
                                          <p:attrName>ppt_x</p:attrName>
                                        </p:attrNameLst>
                                      </p:cBhvr>
                                      <p:tavLst>
                                        <p:tav tm="0">
                                          <p:val>
                                            <p:strVal val="ppt_x"/>
                                          </p:val>
                                        </p:tav>
                                        <p:tav tm="100000">
                                          <p:val>
                                            <p:strVal val="0-ppt_w/2"/>
                                          </p:val>
                                        </p:tav>
                                      </p:tavLst>
                                    </p:anim>
                                    <p:anim calcmode="lin" valueType="num">
                                      <p:cBhvr additive="base">
                                        <p:cTn id="41" dur="500"/>
                                        <p:tgtEl>
                                          <p:spTgt spid="77"/>
                                        </p:tgtEl>
                                        <p:attrNameLst>
                                          <p:attrName>ppt_y</p:attrName>
                                        </p:attrNameLst>
                                      </p:cBhvr>
                                      <p:tavLst>
                                        <p:tav tm="0">
                                          <p:val>
                                            <p:strVal val="ppt_y"/>
                                          </p:val>
                                        </p:tav>
                                        <p:tav tm="100000">
                                          <p:val>
                                            <p:strVal val="ppt_y"/>
                                          </p:val>
                                        </p:tav>
                                      </p:tavLst>
                                    </p:anim>
                                    <p:set>
                                      <p:cBhvr>
                                        <p:cTn id="42" dur="1" fill="hold">
                                          <p:stCondLst>
                                            <p:cond delay="499"/>
                                          </p:stCondLst>
                                        </p:cTn>
                                        <p:tgtEl>
                                          <p:spTgt spid="7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0-#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0-#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 0 L 0.0590278 -0.0973148 " pathEditMode="relative" rAng="0" ptsTypes="">
                                      <p:cBhvr>
                                        <p:cTn id="56" dur="2000" fill="hold"/>
                                        <p:tgtEl>
                                          <p:spTgt spid="11"/>
                                        </p:tgtEl>
                                        <p:attrNameLst>
                                          <p:attrName>ppt_x</p:attrName>
                                          <p:attrName>ppt_y</p:attrName>
                                        </p:attrNameLst>
                                      </p:cBhvr>
                                      <p:rCtr x="30" y="-50"/>
                                    </p:animMotion>
                                  </p:childTnLst>
                                </p:cTn>
                              </p:par>
                              <p:par>
                                <p:cTn id="57" presetID="0" presetClass="path" presetSubtype="0" accel="50000" decel="50000" fill="hold" nodeType="withEffect">
                                  <p:stCondLst>
                                    <p:cond delay="0"/>
                                  </p:stCondLst>
                                  <p:childTnLst>
                                    <p:animMotion origin="layout" path="M 0.00201389 -0.19787 L -0.0518056 -0.0955556 " pathEditMode="relative" rAng="0" ptsTypes="">
                                      <p:cBhvr>
                                        <p:cTn id="58" dur="2000" fill="hold"/>
                                        <p:tgtEl>
                                          <p:spTgt spid="32"/>
                                        </p:tgtEl>
                                        <p:attrNameLst>
                                          <p:attrName>ppt_x</p:attrName>
                                          <p:attrName>ppt_y</p:attrName>
                                        </p:attrNameLst>
                                      </p:cBhvr>
                                      <p:rCtr x="-26" y="52"/>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39"/>
                                        </p:tgtEl>
                                        <p:attrNameLst>
                                          <p:attrName>ppt_x</p:attrName>
                                        </p:attrNameLst>
                                      </p:cBhvr>
                                      <p:tavLst>
                                        <p:tav tm="0">
                                          <p:val>
                                            <p:strVal val="ppt_x"/>
                                          </p:val>
                                        </p:tav>
                                        <p:tav tm="100000">
                                          <p:val>
                                            <p:strVal val="ppt_x"/>
                                          </p:val>
                                        </p:tav>
                                      </p:tavLst>
                                    </p:anim>
                                    <p:anim calcmode="lin" valueType="num">
                                      <p:cBhvr additive="base">
                                        <p:cTn id="63" dur="500"/>
                                        <p:tgtEl>
                                          <p:spTgt spid="39"/>
                                        </p:tgtEl>
                                        <p:attrNameLst>
                                          <p:attrName>ppt_y</p:attrName>
                                        </p:attrNameLst>
                                      </p:cBhvr>
                                      <p:tavLst>
                                        <p:tav tm="0">
                                          <p:val>
                                            <p:strVal val="ppt_y"/>
                                          </p:val>
                                        </p:tav>
                                        <p:tav tm="100000">
                                          <p:val>
                                            <p:strVal val="1+ppt_h/2"/>
                                          </p:val>
                                        </p:tav>
                                      </p:tavLst>
                                    </p:anim>
                                    <p:set>
                                      <p:cBhvr>
                                        <p:cTn id="64" dur="1" fill="hold">
                                          <p:stCondLst>
                                            <p:cond delay="499"/>
                                          </p:stCondLst>
                                        </p:cTn>
                                        <p:tgtEl>
                                          <p:spTgt spid="39"/>
                                        </p:tgtEl>
                                        <p:attrNameLst>
                                          <p:attrName>style.visibility</p:attrName>
                                        </p:attrNameLst>
                                      </p:cBhvr>
                                      <p:to>
                                        <p:strVal val="hidden"/>
                                      </p:to>
                                    </p:set>
                                  </p:childTnLst>
                                </p:cTn>
                              </p:par>
                              <p:par>
                                <p:cTn id="65" presetID="2" presetClass="exit" presetSubtype="4" fill="hold" grpId="2" nodeType="withEffect">
                                  <p:stCondLst>
                                    <p:cond delay="0"/>
                                  </p:stCondLst>
                                  <p:childTnLst>
                                    <p:anim calcmode="lin" valueType="num">
                                      <p:cBhvr additive="base">
                                        <p:cTn id="66" dur="500"/>
                                        <p:tgtEl>
                                          <p:spTgt spid="41"/>
                                        </p:tgtEl>
                                        <p:attrNameLst>
                                          <p:attrName>ppt_x</p:attrName>
                                        </p:attrNameLst>
                                      </p:cBhvr>
                                      <p:tavLst>
                                        <p:tav tm="0">
                                          <p:val>
                                            <p:strVal val="ppt_x"/>
                                          </p:val>
                                        </p:tav>
                                        <p:tav tm="100000">
                                          <p:val>
                                            <p:strVal val="ppt_x"/>
                                          </p:val>
                                        </p:tav>
                                      </p:tavLst>
                                    </p:anim>
                                    <p:anim calcmode="lin" valueType="num">
                                      <p:cBhvr additive="base">
                                        <p:cTn id="67" dur="500"/>
                                        <p:tgtEl>
                                          <p:spTgt spid="41"/>
                                        </p:tgtEl>
                                        <p:attrNameLst>
                                          <p:attrName>ppt_y</p:attrName>
                                        </p:attrNameLst>
                                      </p:cBhvr>
                                      <p:tavLst>
                                        <p:tav tm="0">
                                          <p:val>
                                            <p:strVal val="ppt_y"/>
                                          </p:val>
                                        </p:tav>
                                        <p:tav tm="100000">
                                          <p:val>
                                            <p:strVal val="1+ppt_h/2"/>
                                          </p:val>
                                        </p:tav>
                                      </p:tavLst>
                                    </p:anim>
                                    <p:set>
                                      <p:cBhvr>
                                        <p:cTn id="68" dur="1" fill="hold">
                                          <p:stCondLst>
                                            <p:cond delay="499"/>
                                          </p:stCondLst>
                                        </p:cTn>
                                        <p:tgtEl>
                                          <p:spTgt spid="4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0-#ppt_w/2"/>
                                          </p:val>
                                        </p:tav>
                                        <p:tav tm="100000">
                                          <p:val>
                                            <p:strVal val="#ppt_x"/>
                                          </p:val>
                                        </p:tav>
                                      </p:tavLst>
                                    </p:anim>
                                    <p:anim calcmode="lin" valueType="num">
                                      <p:cBhvr additive="base">
                                        <p:cTn id="74" dur="500" fill="hold"/>
                                        <p:tgtEl>
                                          <p:spTgt spid="4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0-#ppt_w/2"/>
                                          </p:val>
                                        </p:tav>
                                        <p:tav tm="100000">
                                          <p:val>
                                            <p:strVal val="#ppt_x"/>
                                          </p:val>
                                        </p:tav>
                                      </p:tavLst>
                                    </p:anim>
                                    <p:anim calcmode="lin" valueType="num">
                                      <p:cBhvr additive="base">
                                        <p:cTn id="7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nodeType="clickEffect">
                                  <p:stCondLst>
                                    <p:cond delay="0"/>
                                  </p:stCondLst>
                                  <p:childTnLst>
                                    <p:anim calcmode="lin" valueType="num">
                                      <p:cBhvr additive="base">
                                        <p:cTn id="82" dur="500"/>
                                        <p:tgtEl>
                                          <p:spTgt spid="42"/>
                                        </p:tgtEl>
                                        <p:attrNameLst>
                                          <p:attrName>ppt_x</p:attrName>
                                        </p:attrNameLst>
                                      </p:cBhvr>
                                      <p:tavLst>
                                        <p:tav tm="0">
                                          <p:val>
                                            <p:strVal val="ppt_x"/>
                                          </p:val>
                                        </p:tav>
                                        <p:tav tm="100000">
                                          <p:val>
                                            <p:strVal val="0-ppt_w/2"/>
                                          </p:val>
                                        </p:tav>
                                      </p:tavLst>
                                    </p:anim>
                                    <p:anim calcmode="lin" valueType="num">
                                      <p:cBhvr additive="base">
                                        <p:cTn id="83" dur="500"/>
                                        <p:tgtEl>
                                          <p:spTgt spid="42"/>
                                        </p:tgtEl>
                                        <p:attrNameLst>
                                          <p:attrName>ppt_y</p:attrName>
                                        </p:attrNameLst>
                                      </p:cBhvr>
                                      <p:tavLst>
                                        <p:tav tm="0">
                                          <p:val>
                                            <p:strVal val="ppt_y"/>
                                          </p:val>
                                        </p:tav>
                                        <p:tav tm="100000">
                                          <p:val>
                                            <p:strVal val="ppt_y"/>
                                          </p:val>
                                        </p:tav>
                                      </p:tavLst>
                                    </p:anim>
                                    <p:set>
                                      <p:cBhvr>
                                        <p:cTn id="84" dur="1" fill="hold">
                                          <p:stCondLst>
                                            <p:cond delay="499"/>
                                          </p:stCondLst>
                                        </p:cTn>
                                        <p:tgtEl>
                                          <p:spTgt spid="42"/>
                                        </p:tgtEl>
                                        <p:attrNameLst>
                                          <p:attrName>style.visibility</p:attrName>
                                        </p:attrNameLst>
                                      </p:cBhvr>
                                      <p:to>
                                        <p:strVal val="hidden"/>
                                      </p:to>
                                    </p:set>
                                  </p:childTnLst>
                                </p:cTn>
                              </p:par>
                              <p:par>
                                <p:cTn id="85" presetID="2" presetClass="exit" presetSubtype="8" fill="hold" grpId="2" nodeType="withEffect">
                                  <p:stCondLst>
                                    <p:cond delay="0"/>
                                  </p:stCondLst>
                                  <p:childTnLst>
                                    <p:anim calcmode="lin" valueType="num">
                                      <p:cBhvr additive="base">
                                        <p:cTn id="86" dur="500"/>
                                        <p:tgtEl>
                                          <p:spTgt spid="43"/>
                                        </p:tgtEl>
                                        <p:attrNameLst>
                                          <p:attrName>ppt_x</p:attrName>
                                        </p:attrNameLst>
                                      </p:cBhvr>
                                      <p:tavLst>
                                        <p:tav tm="0">
                                          <p:val>
                                            <p:strVal val="ppt_x"/>
                                          </p:val>
                                        </p:tav>
                                        <p:tav tm="100000">
                                          <p:val>
                                            <p:strVal val="0-ppt_w/2"/>
                                          </p:val>
                                        </p:tav>
                                      </p:tavLst>
                                    </p:anim>
                                    <p:anim calcmode="lin" valueType="num">
                                      <p:cBhvr additive="base">
                                        <p:cTn id="87" dur="500"/>
                                        <p:tgtEl>
                                          <p:spTgt spid="43"/>
                                        </p:tgtEl>
                                        <p:attrNameLst>
                                          <p:attrName>ppt_y</p:attrName>
                                        </p:attrNameLst>
                                      </p:cBhvr>
                                      <p:tavLst>
                                        <p:tav tm="0">
                                          <p:val>
                                            <p:strVal val="ppt_y"/>
                                          </p:val>
                                        </p:tav>
                                        <p:tav tm="100000">
                                          <p:val>
                                            <p:strVal val="ppt_y"/>
                                          </p:val>
                                        </p:tav>
                                      </p:tavLst>
                                    </p:anim>
                                    <p:set>
                                      <p:cBhvr>
                                        <p:cTn id="8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7" grpId="1"/>
      <p:bldP spid="41" grpId="0"/>
      <p:bldP spid="41" grpId="1"/>
      <p:bldP spid="77" grpId="2"/>
      <p:bldP spid="43" grpId="0"/>
      <p:bldP spid="43" grpId="1"/>
      <p:bldP spid="41" grpId="2"/>
      <p:bldP spid="43" grpId="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堆排序流程及代码实现</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859655" y="2987675"/>
            <a:ext cx="382524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cs typeface="Times New Roman" panose="02020603050405020304" pitchFamily="18" charset="0"/>
              </a:rPr>
              <a:t>class TreeNode(object):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self.val = 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self.left = left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self.right = right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实现比较函数</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__lt__(self, other):</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self.val &lt; other.val</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哈夫曼节点的实现：</a:t>
            </a: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280035" y="1732280"/>
            <a:ext cx="5659120" cy="392430"/>
          </a:xfrm>
          <a:prstGeom prst="rect">
            <a:avLst/>
          </a:prstGeom>
          <a:noFill/>
        </p:spPr>
        <p:txBody>
          <a:bodyPr wrap="square" rtlCol="0">
            <a:noAutofit/>
          </a:bodyPr>
          <a:p>
            <a:r>
              <a:rPr lang="zh-CN" altLang="en-US">
                <a:solidFill>
                  <a:schemeClr val="tx1"/>
                </a:solidFill>
                <a:latin typeface="Times New Roman" panose="02020603050405020304" pitchFamily="18" charset="0"/>
                <a:cs typeface="Times New Roman" panose="02020603050405020304" pitchFamily="18" charset="0"/>
              </a:rPr>
              <a:t>哈夫曼树的输入是一组数字</a:t>
            </a:r>
            <a:r>
              <a:rPr lang="en-US" altLang="zh-CN">
                <a:solidFill>
                  <a:schemeClr val="tx1"/>
                </a:solidFill>
                <a:latin typeface="Times New Roman" panose="02020603050405020304" pitchFamily="18" charset="0"/>
                <a:cs typeface="Times New Roman" panose="02020603050405020304" pitchFamily="18" charset="0"/>
              </a:rPr>
              <a:t>[4,6,7,1,3,9,10]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cs typeface="Times New Roman" panose="02020603050405020304" pitchFamily="18" charset="0"/>
              </a:rPr>
              <a:t>TreeNode</a:t>
            </a:r>
            <a:r>
              <a:rPr lang="zh-CN" altLang="en-US">
                <a:solidFill>
                  <a:schemeClr val="tx1"/>
                </a:solidFill>
                <a:uFillTx/>
                <a:latin typeface="Times New Roman" panose="02020603050405020304" pitchFamily="18" charset="0"/>
                <a:cs typeface="Times New Roman" panose="02020603050405020304" pitchFamily="18" charset="0"/>
              </a:rPr>
              <a:t>类：</a:t>
            </a:r>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2" name="文本框 1"/>
          <p:cNvSpPr txBox="1"/>
          <p:nvPr/>
        </p:nvSpPr>
        <p:spPr>
          <a:xfrm>
            <a:off x="280035" y="1330960"/>
            <a:ext cx="5659120" cy="392430"/>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利用优选队列实现哈夫曼树的构造：</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201930" y="1341120"/>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哈夫曼树构造实现：</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51460" y="1701165"/>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res = creat_node(node)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 = queue.PriorityQueue()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item in res:</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qu.put(item)</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while qu.qsize()&gt;1: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node1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node2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tempNode.right = node1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tempNode.left = node2</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qu.put(tempNode)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qu.get()</a:t>
            </a:r>
            <a:endParaRPr lang="en-US" altLang="zh-CN">
              <a:solidFill>
                <a:schemeClr val="tx1"/>
              </a:solidFill>
              <a:uFillTx/>
              <a:latin typeface="Times New Roman" panose="02020603050405020304" pitchFamily="18" charset="0"/>
              <a:cs typeface="Times New Roman" panose="02020603050405020304" pitchFamily="18" charset="0"/>
            </a:endParaRPr>
          </a:p>
        </p:txBody>
      </p:sp>
      <p:cxnSp>
        <p:nvCxnSpPr>
          <p:cNvPr id="2" name="直接箭头连接符 1"/>
          <p:cNvCxnSpPr/>
          <p:nvPr/>
        </p:nvCxnSpPr>
        <p:spPr>
          <a:xfrm flipV="1">
            <a:off x="2722880" y="2204720"/>
            <a:ext cx="2785110" cy="2990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5682615" y="1844675"/>
            <a:ext cx="3360420" cy="65913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python</a:t>
            </a:r>
            <a:r>
              <a:rPr lang="zh-CN" altLang="en-US">
                <a:solidFill>
                  <a:schemeClr val="tx1"/>
                </a:solidFill>
                <a:uFillTx/>
                <a:latin typeface="Times New Roman" panose="02020603050405020304" pitchFamily="18" charset="0"/>
              </a:rPr>
              <a:t>中的优先队列构</a:t>
            </a:r>
            <a:r>
              <a:rPr lang="en-US" altLang="zh-CN">
                <a:solidFill>
                  <a:schemeClr val="tx1"/>
                </a:solidFill>
                <a:uFillTx/>
                <a:latin typeface="Times New Roman" panose="02020603050405020304" pitchFamily="18" charset="0"/>
              </a:rPr>
              <a:t>O(nlogn)</a:t>
            </a:r>
            <a:endParaRPr lang="en-US" altLang="zh-CN">
              <a:solidFill>
                <a:schemeClr val="tx1"/>
              </a:solidFill>
              <a:uFillTx/>
              <a:latin typeface="Times New Roman" panose="02020603050405020304" pitchFamily="18" charset="0"/>
            </a:endParaRPr>
          </a:p>
        </p:txBody>
      </p:sp>
      <p:cxnSp>
        <p:nvCxnSpPr>
          <p:cNvPr id="4" name="直接箭头连接符 3"/>
          <p:cNvCxnSpPr/>
          <p:nvPr/>
        </p:nvCxnSpPr>
        <p:spPr>
          <a:xfrm flipV="1">
            <a:off x="2411730" y="3357245"/>
            <a:ext cx="3312160" cy="154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 name="文本框 5"/>
          <p:cNvSpPr txBox="1"/>
          <p:nvPr/>
        </p:nvSpPr>
        <p:spPr>
          <a:xfrm>
            <a:off x="5783580" y="3141345"/>
            <a:ext cx="3360420" cy="133096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每取出两个节点构建一次堆</a:t>
            </a:r>
            <a:r>
              <a:rPr lang="en-US" altLang="zh-CN">
                <a:solidFill>
                  <a:schemeClr val="tx1"/>
                </a:solidFill>
                <a:uFillTx/>
                <a:latin typeface="Times New Roman" panose="02020603050405020304" pitchFamily="18" charset="0"/>
              </a:rPr>
              <a:t>3*(logn),</a:t>
            </a:r>
            <a:r>
              <a:rPr lang="zh-CN" altLang="en-US">
                <a:solidFill>
                  <a:schemeClr val="tx1"/>
                </a:solidFill>
                <a:uFillTx/>
                <a:latin typeface="Times New Roman" panose="02020603050405020304" pitchFamily="18" charset="0"/>
              </a:rPr>
              <a:t>加入一个节点在构建一次堆</a:t>
            </a:r>
            <a:r>
              <a:rPr lang="en-US" altLang="zh-CN">
                <a:solidFill>
                  <a:schemeClr val="tx1"/>
                </a:solidFill>
                <a:uFillTx/>
                <a:latin typeface="Times New Roman" panose="02020603050405020304" pitchFamily="18" charset="0"/>
              </a:rPr>
              <a:t>logn</a:t>
            </a:r>
            <a:r>
              <a:rPr lang="zh-CN" altLang="en-US">
                <a:solidFill>
                  <a:schemeClr val="tx1"/>
                </a:solidFill>
                <a:uFillTx/>
                <a:latin typeface="Times New Roman" panose="02020603050405020304" pitchFamily="18" charset="0"/>
              </a:rPr>
              <a:t>。所以时间复杂度是</a:t>
            </a:r>
            <a:r>
              <a:rPr lang="en-US" altLang="zh-CN">
                <a:solidFill>
                  <a:schemeClr val="tx1"/>
                </a:solidFill>
                <a:uFillTx/>
                <a:latin typeface="Times New Roman" panose="02020603050405020304" pitchFamily="18" charset="0"/>
              </a:rPr>
              <a:t>O(</a:t>
            </a:r>
            <a:r>
              <a:rPr lang="en-US" altLang="zh-CN">
                <a:uFillTx/>
                <a:latin typeface="Times New Roman" panose="02020603050405020304" pitchFamily="18" charset="0"/>
                <a:sym typeface="+mn-ea"/>
              </a:rPr>
              <a:t>nlogn</a:t>
            </a:r>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8" name="文本框 7"/>
          <p:cNvSpPr txBox="1"/>
          <p:nvPr/>
        </p:nvSpPr>
        <p:spPr>
          <a:xfrm>
            <a:off x="539750" y="5877560"/>
            <a:ext cx="2474595" cy="346075"/>
          </a:xfrm>
          <a:prstGeom prst="rect">
            <a:avLst/>
          </a:prstGeom>
          <a:noFill/>
        </p:spPr>
        <p:txBody>
          <a:bodyPr wrap="square" rtlCol="0">
            <a:noAutofit/>
          </a:bodyPr>
          <a:p>
            <a:r>
              <a:rPr lang="zh-CN" altLang="en-US">
                <a:solidFill>
                  <a:srgbClr val="FF0000"/>
                </a:solidFill>
                <a:uFillTx/>
                <a:latin typeface="Times New Roman" panose="02020603050405020304" pitchFamily="18" charset="0"/>
              </a:rPr>
              <a:t>时间复杂度：</a:t>
            </a:r>
            <a:r>
              <a:rPr lang="en-US" altLang="zh-CN">
                <a:solidFill>
                  <a:srgbClr val="FF0000"/>
                </a:solidFill>
                <a:uFillTx/>
                <a:latin typeface="Times New Roman" panose="02020603050405020304" pitchFamily="18" charset="0"/>
              </a:rPr>
              <a:t>O(nlogn)</a:t>
            </a:r>
            <a:endParaRPr lang="en-US" altLang="zh-CN">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517779"/>
            <a:ext cx="8135937" cy="3138170"/>
          </a:xfrm>
          <a:prstGeom prst="rect">
            <a:avLst/>
          </a:prstGeom>
          <a:noFill/>
          <a:ln w="9525">
            <a:noFill/>
            <a:miter lim="800000"/>
          </a:ln>
          <a:effectLst/>
        </p:spPr>
        <p:txBody>
          <a:bodyPr>
            <a:spAutoFit/>
          </a:bodyPr>
          <a:lstStyle/>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什么是最小生成树：将所有节点连起来，且树中的边的权值最小的</a:t>
            </a:r>
            <a:r>
              <a:rPr lang="zh-CN" altLang="en-US" sz="2200" b="1" dirty="0">
                <a:solidFill>
                  <a:schemeClr val="tx1"/>
                </a:solidFill>
                <a:uFillTx/>
                <a:latin typeface="Times New Roman" panose="02020603050405020304" pitchFamily="18" charset="0"/>
                <a:cs typeface="Times New Roman" panose="02020603050405020304" pitchFamily="18" charset="0"/>
              </a:rPr>
              <a:t>连通</a:t>
            </a:r>
            <a:r>
              <a:rPr lang="zh-CN" altLang="en-US" sz="2200" b="1" dirty="0">
                <a:solidFill>
                  <a:schemeClr val="tx1"/>
                </a:solidFill>
                <a:uFillTx/>
                <a:latin typeface="Times New Roman" panose="02020603050405020304" pitchFamily="18" charset="0"/>
                <a:cs typeface="Times New Roman" panose="02020603050405020304" pitchFamily="18" charset="0"/>
              </a:rPr>
              <a:t>子图。</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最小生成树问题有以下两种贪心策略：最近顶点策略</a:t>
            </a:r>
            <a:r>
              <a:rPr lang="en-US" altLang="zh-CN" sz="2200" b="1" dirty="0">
                <a:solidFill>
                  <a:schemeClr val="tx1"/>
                </a:solidFill>
                <a:uFillTx/>
                <a:latin typeface="Times New Roman" panose="02020603050405020304" pitchFamily="18" charset="0"/>
                <a:cs typeface="Times New Roman" panose="02020603050405020304" pitchFamily="18" charset="0"/>
              </a:rPr>
              <a:t>(prim</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r>
              <a:rPr lang="en-US" altLang="zh-CN" sz="2200" b="1" dirty="0">
                <a:solidFill>
                  <a:schemeClr val="tx1"/>
                </a:solidFill>
                <a:uFillTx/>
                <a:latin typeface="Times New Roman" panose="02020603050405020304" pitchFamily="18" charset="0"/>
                <a:cs typeface="Times New Roman" panose="02020603050405020304" pitchFamily="18" charset="0"/>
              </a:rPr>
              <a:t>)</a:t>
            </a:r>
            <a:r>
              <a:rPr lang="zh-CN" altLang="en-US" sz="2200" b="1" dirty="0">
                <a:solidFill>
                  <a:schemeClr val="tx1"/>
                </a:solidFill>
                <a:uFillTx/>
                <a:latin typeface="Times New Roman" panose="02020603050405020304" pitchFamily="18" charset="0"/>
                <a:cs typeface="Times New Roman" panose="02020603050405020304" pitchFamily="18" charset="0"/>
              </a:rPr>
              <a:t>和最短边策略（</a:t>
            </a:r>
            <a:r>
              <a:rPr lang="en-US" altLang="zh-CN" sz="2200" b="1" dirty="0">
                <a:solidFill>
                  <a:schemeClr val="tx1"/>
                </a:solidFill>
                <a:uFillTx/>
                <a:latin typeface="Times New Roman" panose="02020603050405020304" pitchFamily="18" charset="0"/>
                <a:cs typeface="Times New Roman" panose="02020603050405020304" pitchFamily="18" charset="0"/>
              </a:rPr>
              <a:t>kruskal</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uFillTx/>
                <a:latin typeface="Times New Roman" panose="02020603050405020304" pitchFamily="18" charset="0"/>
                <a:cs typeface="Times New Roman" panose="02020603050405020304" pitchFamily="18" charset="0"/>
                <a:sym typeface="+mn-ea"/>
              </a:rPr>
              <a:t>设</a:t>
            </a:r>
            <a:r>
              <a:rPr lang="en-US" altLang="zh-CN" sz="2200" b="1" dirty="0">
                <a:uFillTx/>
                <a:latin typeface="Times New Roman" panose="02020603050405020304" pitchFamily="18" charset="0"/>
                <a:cs typeface="Times New Roman" panose="02020603050405020304" pitchFamily="18" charset="0"/>
                <a:sym typeface="+mn-ea"/>
              </a:rPr>
              <a:t>G=(V</a:t>
            </a:r>
            <a:r>
              <a:rPr lang="zh-CN" altLang="en-US" sz="2200" b="1" dirty="0">
                <a:uFillTx/>
                <a:latin typeface="Times New Roman" panose="02020603050405020304" pitchFamily="18" charset="0"/>
                <a:cs typeface="Times New Roman" panose="02020603050405020304" pitchFamily="18" charset="0"/>
                <a:sym typeface="+mn-ea"/>
              </a:rPr>
              <a:t>，</a:t>
            </a:r>
            <a:r>
              <a:rPr lang="en-US" altLang="zh-CN" sz="2200" b="1" dirty="0">
                <a:uFillTx/>
                <a:latin typeface="Times New Roman" panose="02020603050405020304" pitchFamily="18" charset="0"/>
                <a:cs typeface="Times New Roman" panose="02020603050405020304" pitchFamily="18" charset="0"/>
                <a:sym typeface="+mn-ea"/>
              </a:rPr>
              <a:t>E)</a:t>
            </a:r>
            <a:r>
              <a:rPr lang="zh-CN" altLang="en-US" sz="2200" b="1" dirty="0">
                <a:uFillTx/>
                <a:latin typeface="Times New Roman" panose="02020603050405020304" pitchFamily="18" charset="0"/>
                <a:cs typeface="Times New Roman" panose="02020603050405020304" pitchFamily="18" charset="0"/>
                <a:sym typeface="+mn-ea"/>
              </a:rPr>
              <a:t>是一个无向连通带权图，生成树是原图的极小连通子图，它包含原图中的所有</a:t>
            </a:r>
            <a:r>
              <a:rPr lang="en-US" altLang="zh-CN" sz="2200" b="1" dirty="0">
                <a:uFillTx/>
                <a:latin typeface="Times New Roman" panose="02020603050405020304" pitchFamily="18" charset="0"/>
                <a:cs typeface="Times New Roman" panose="02020603050405020304" pitchFamily="18" charset="0"/>
                <a:sym typeface="+mn-ea"/>
              </a:rPr>
              <a:t>n</a:t>
            </a:r>
            <a:r>
              <a:rPr lang="zh-CN" altLang="en-US" sz="2200" b="1" dirty="0">
                <a:uFillTx/>
                <a:latin typeface="Times New Roman" panose="02020603050405020304" pitchFamily="18" charset="0"/>
                <a:cs typeface="Times New Roman" panose="02020603050405020304" pitchFamily="18" charset="0"/>
                <a:sym typeface="+mn-ea"/>
              </a:rPr>
              <a:t>个顶点，并且有保持图连通的最少的边。图的所有生成树在必有一棵边的权值总和最小的生成树，称做该图的最小生成树。</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endParaRPr lang="zh-CN" altLang="en-US" sz="2200" b="1"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949608"/>
            <a:ext cx="247840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(1)</a:t>
            </a:r>
            <a:r>
              <a:rPr kumimoji="1" lang="en-US" altLang="zh-CN" sz="2400" b="1" dirty="0" smtClean="0">
                <a:solidFill>
                  <a:schemeClr val="tx1"/>
                </a:solidFill>
                <a:uFillTx/>
                <a:latin typeface="Times New Roman" panose="02020603050405020304" pitchFamily="18" charset="0"/>
                <a:cs typeface="Times New Roman" panose="02020603050405020304" pitchFamily="18" charset="0"/>
              </a:rPr>
              <a:t>prim</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6" name="组合 5"/>
          <p:cNvGrpSpPr/>
          <p:nvPr/>
        </p:nvGrpSpPr>
        <p:grpSpPr>
          <a:xfrm>
            <a:off x="4567555" y="4125595"/>
            <a:ext cx="539750" cy="539750"/>
            <a:chOff x="3572" y="3586"/>
            <a:chExt cx="850" cy="850"/>
          </a:xfrm>
        </p:grpSpPr>
        <p:sp>
          <p:nvSpPr>
            <p:cNvPr id="7" name="椭圆 6"/>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文本框 7"/>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9" name="组合 8"/>
          <p:cNvGrpSpPr/>
          <p:nvPr/>
        </p:nvGrpSpPr>
        <p:grpSpPr>
          <a:xfrm>
            <a:off x="5159375" y="4989830"/>
            <a:ext cx="539750" cy="539750"/>
            <a:chOff x="3572" y="3586"/>
            <a:chExt cx="850" cy="850"/>
          </a:xfrm>
        </p:grpSpPr>
        <p:sp>
          <p:nvSpPr>
            <p:cNvPr id="10" name="椭圆 9"/>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文本框 10"/>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2" name="组合 11"/>
          <p:cNvGrpSpPr/>
          <p:nvPr/>
        </p:nvGrpSpPr>
        <p:grpSpPr>
          <a:xfrm>
            <a:off x="3919855" y="4918075"/>
            <a:ext cx="539750" cy="539750"/>
            <a:chOff x="3572" y="3586"/>
            <a:chExt cx="850" cy="850"/>
          </a:xfrm>
        </p:grpSpPr>
        <p:sp>
          <p:nvSpPr>
            <p:cNvPr id="13" name="椭圆 12"/>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文本框 13"/>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5" name="组合 14"/>
          <p:cNvGrpSpPr/>
          <p:nvPr/>
        </p:nvGrpSpPr>
        <p:grpSpPr>
          <a:xfrm>
            <a:off x="4711700" y="5709920"/>
            <a:ext cx="539750" cy="539750"/>
            <a:chOff x="3572" y="3586"/>
            <a:chExt cx="850" cy="850"/>
          </a:xfrm>
        </p:grpSpPr>
        <p:sp>
          <p:nvSpPr>
            <p:cNvPr id="16" name="椭圆 1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文本框 1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8" name="组合 17"/>
          <p:cNvGrpSpPr/>
          <p:nvPr/>
        </p:nvGrpSpPr>
        <p:grpSpPr>
          <a:xfrm>
            <a:off x="5935980" y="5709920"/>
            <a:ext cx="539750" cy="539750"/>
            <a:chOff x="3572" y="3586"/>
            <a:chExt cx="850" cy="850"/>
          </a:xfrm>
        </p:grpSpPr>
        <p:sp>
          <p:nvSpPr>
            <p:cNvPr id="19" name="椭圆 1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文本框 1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1" name="组合 20"/>
          <p:cNvGrpSpPr/>
          <p:nvPr/>
        </p:nvGrpSpPr>
        <p:grpSpPr>
          <a:xfrm>
            <a:off x="6367780" y="4984750"/>
            <a:ext cx="539750" cy="539750"/>
            <a:chOff x="3572" y="3586"/>
            <a:chExt cx="850" cy="850"/>
          </a:xfrm>
        </p:grpSpPr>
        <p:sp>
          <p:nvSpPr>
            <p:cNvPr id="22" name="椭圆 2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文本框 2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4" name="组合 23"/>
          <p:cNvGrpSpPr/>
          <p:nvPr/>
        </p:nvGrpSpPr>
        <p:grpSpPr>
          <a:xfrm>
            <a:off x="5723890" y="4125595"/>
            <a:ext cx="539750" cy="539750"/>
            <a:chOff x="3572" y="3586"/>
            <a:chExt cx="850" cy="850"/>
          </a:xfrm>
        </p:grpSpPr>
        <p:sp>
          <p:nvSpPr>
            <p:cNvPr id="25" name="椭圆 2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文本框 2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cxnSp>
        <p:nvCxnSpPr>
          <p:cNvPr id="29" name="直接连接符 28"/>
          <p:cNvCxnSpPr/>
          <p:nvPr/>
        </p:nvCxnSpPr>
        <p:spPr>
          <a:xfrm>
            <a:off x="5102860" y="4395470"/>
            <a:ext cx="62103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p:nvPr/>
        </p:nvCxnSpPr>
        <p:spPr>
          <a:xfrm flipH="1">
            <a:off x="4380865" y="4586605"/>
            <a:ext cx="265430" cy="41021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nvCxnSpPr>
        <p:spPr>
          <a:xfrm>
            <a:off x="6184900" y="4586605"/>
            <a:ext cx="261620" cy="4768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nvCxnSpPr>
        <p:spPr>
          <a:xfrm>
            <a:off x="4455160" y="5187950"/>
            <a:ext cx="704215" cy="717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p:nvPr/>
        </p:nvCxnSpPr>
        <p:spPr>
          <a:xfrm>
            <a:off x="4189730" y="5457825"/>
            <a:ext cx="521970" cy="521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p:nvPr/>
        </p:nvCxnSpPr>
        <p:spPr>
          <a:xfrm flipV="1">
            <a:off x="5694680" y="5254625"/>
            <a:ext cx="67310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p:cNvCxnSpPr/>
          <p:nvPr/>
        </p:nvCxnSpPr>
        <p:spPr>
          <a:xfrm>
            <a:off x="5247005" y="5979795"/>
            <a:ext cx="688975"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p:cNvCxnSpPr/>
          <p:nvPr/>
        </p:nvCxnSpPr>
        <p:spPr>
          <a:xfrm flipH="1">
            <a:off x="6471285" y="5524500"/>
            <a:ext cx="166370" cy="4552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p:cNvSpPr txBox="1"/>
          <p:nvPr/>
        </p:nvSpPr>
        <p:spPr>
          <a:xfrm>
            <a:off x="4711700" y="6309360"/>
            <a:ext cx="2275205" cy="302260"/>
          </a:xfrm>
          <a:prstGeom prst="rect">
            <a:avLst/>
          </a:prstGeom>
          <a:noFill/>
        </p:spPr>
        <p:txBody>
          <a:bodyPr wrap="square" rtlCol="0">
            <a:noAutofit/>
          </a:bodyPr>
          <a:p>
            <a:r>
              <a:rPr lang="zh-CN" altLang="en-US">
                <a:solidFill>
                  <a:srgbClr val="FF0000"/>
                </a:solidFill>
              </a:rPr>
              <a:t>无向</a:t>
            </a:r>
            <a:r>
              <a:rPr lang="zh-CN" altLang="en-US">
                <a:solidFill>
                  <a:srgbClr val="FF0000"/>
                </a:solidFill>
              </a:rPr>
              <a:t>连通带权图</a:t>
            </a:r>
            <a:endParaRPr lang="zh-CN" altLang="en-US">
              <a:solidFill>
                <a:srgbClr val="FF0000"/>
              </a:solidFill>
            </a:endParaRPr>
          </a:p>
        </p:txBody>
      </p:sp>
      <p:sp>
        <p:nvSpPr>
          <p:cNvPr id="39" name="文本框 38"/>
          <p:cNvSpPr txBox="1"/>
          <p:nvPr/>
        </p:nvSpPr>
        <p:spPr>
          <a:xfrm>
            <a:off x="5344795" y="4095750"/>
            <a:ext cx="445770" cy="346075"/>
          </a:xfrm>
          <a:prstGeom prst="rect">
            <a:avLst/>
          </a:prstGeom>
          <a:noFill/>
        </p:spPr>
        <p:txBody>
          <a:bodyPr wrap="square" rtlCol="0">
            <a:noAutofit/>
          </a:bodyPr>
          <a:p>
            <a:r>
              <a:rPr lang="en-US" altLang="zh-CN">
                <a:latin typeface="+mj-lt"/>
                <a:cs typeface="+mj-lt"/>
              </a:rPr>
              <a:t>20</a:t>
            </a:r>
            <a:endParaRPr lang="en-US" altLang="zh-CN">
              <a:latin typeface="+mj-lt"/>
              <a:cs typeface="+mj-lt"/>
            </a:endParaRPr>
          </a:p>
        </p:txBody>
      </p:sp>
      <p:sp>
        <p:nvSpPr>
          <p:cNvPr id="40" name="文本框 39"/>
          <p:cNvSpPr txBox="1"/>
          <p:nvPr/>
        </p:nvSpPr>
        <p:spPr>
          <a:xfrm>
            <a:off x="6286500" y="4509135"/>
            <a:ext cx="445770" cy="346075"/>
          </a:xfrm>
          <a:prstGeom prst="rect">
            <a:avLst/>
          </a:prstGeom>
          <a:noFill/>
        </p:spPr>
        <p:txBody>
          <a:bodyPr wrap="square" rtlCol="0">
            <a:noAutofit/>
          </a:bodyPr>
          <a:p>
            <a:r>
              <a:rPr lang="en-US" altLang="zh-CN">
                <a:latin typeface="+mj-lt"/>
                <a:cs typeface="+mj-lt"/>
              </a:rPr>
              <a:t>13</a:t>
            </a:r>
            <a:endParaRPr lang="en-US" altLang="zh-CN">
              <a:latin typeface="+mj-lt"/>
              <a:cs typeface="+mj-lt"/>
            </a:endParaRPr>
          </a:p>
        </p:txBody>
      </p:sp>
      <p:sp>
        <p:nvSpPr>
          <p:cNvPr id="41" name="文本框 40"/>
          <p:cNvSpPr txBox="1"/>
          <p:nvPr/>
        </p:nvSpPr>
        <p:spPr>
          <a:xfrm>
            <a:off x="6595745" y="5619750"/>
            <a:ext cx="445770" cy="346075"/>
          </a:xfrm>
          <a:prstGeom prst="rect">
            <a:avLst/>
          </a:prstGeom>
          <a:noFill/>
        </p:spPr>
        <p:txBody>
          <a:bodyPr wrap="square" rtlCol="0">
            <a:noAutofit/>
          </a:bodyPr>
          <a:p>
            <a:r>
              <a:rPr lang="en-US" altLang="zh-CN">
                <a:latin typeface="+mj-lt"/>
                <a:cs typeface="+mj-lt"/>
              </a:rPr>
              <a:t>18</a:t>
            </a:r>
            <a:endParaRPr lang="en-US" altLang="zh-CN">
              <a:latin typeface="+mj-lt"/>
              <a:cs typeface="+mj-lt"/>
            </a:endParaRPr>
          </a:p>
        </p:txBody>
      </p:sp>
      <p:sp>
        <p:nvSpPr>
          <p:cNvPr id="42" name="文本框 41"/>
          <p:cNvSpPr txBox="1"/>
          <p:nvPr/>
        </p:nvSpPr>
        <p:spPr>
          <a:xfrm>
            <a:off x="5407025" y="5628005"/>
            <a:ext cx="445770" cy="346075"/>
          </a:xfrm>
          <a:prstGeom prst="rect">
            <a:avLst/>
          </a:prstGeom>
          <a:noFill/>
        </p:spPr>
        <p:txBody>
          <a:bodyPr wrap="square" rtlCol="0">
            <a:noAutofit/>
          </a:bodyPr>
          <a:p>
            <a:r>
              <a:rPr lang="en-US" altLang="zh-CN">
                <a:latin typeface="+mj-lt"/>
                <a:cs typeface="+mj-lt"/>
              </a:rPr>
              <a:t>7</a:t>
            </a:r>
            <a:endParaRPr lang="en-US" altLang="zh-CN">
              <a:latin typeface="+mj-lt"/>
              <a:cs typeface="+mj-lt"/>
            </a:endParaRPr>
          </a:p>
        </p:txBody>
      </p:sp>
      <p:sp>
        <p:nvSpPr>
          <p:cNvPr id="43" name="文本框 42"/>
          <p:cNvSpPr txBox="1"/>
          <p:nvPr/>
        </p:nvSpPr>
        <p:spPr>
          <a:xfrm>
            <a:off x="4067810" y="5628005"/>
            <a:ext cx="445770" cy="346075"/>
          </a:xfrm>
          <a:prstGeom prst="rect">
            <a:avLst/>
          </a:prstGeom>
          <a:noFill/>
        </p:spPr>
        <p:txBody>
          <a:bodyPr wrap="square" rtlCol="0">
            <a:noAutofit/>
          </a:bodyPr>
          <a:p>
            <a:r>
              <a:rPr lang="en-US" altLang="zh-CN">
                <a:latin typeface="+mj-lt"/>
                <a:cs typeface="+mj-lt"/>
              </a:rPr>
              <a:t>26</a:t>
            </a:r>
            <a:endParaRPr lang="en-US" altLang="zh-CN">
              <a:latin typeface="+mj-lt"/>
              <a:cs typeface="+mj-lt"/>
            </a:endParaRPr>
          </a:p>
        </p:txBody>
      </p:sp>
      <p:sp>
        <p:nvSpPr>
          <p:cNvPr id="44" name="文本框 43"/>
          <p:cNvSpPr txBox="1"/>
          <p:nvPr/>
        </p:nvSpPr>
        <p:spPr>
          <a:xfrm>
            <a:off x="4067810" y="4452620"/>
            <a:ext cx="445770" cy="346075"/>
          </a:xfrm>
          <a:prstGeom prst="rect">
            <a:avLst/>
          </a:prstGeom>
          <a:noFill/>
        </p:spPr>
        <p:txBody>
          <a:bodyPr wrap="square" rtlCol="0">
            <a:noAutofit/>
          </a:bodyPr>
          <a:p>
            <a:r>
              <a:rPr lang="en-US" altLang="zh-CN">
                <a:latin typeface="+mj-lt"/>
                <a:cs typeface="+mj-lt"/>
              </a:rPr>
              <a:t>15</a:t>
            </a:r>
            <a:endParaRPr lang="en-US" altLang="zh-CN">
              <a:latin typeface="+mj-lt"/>
              <a:cs typeface="+mj-lt"/>
            </a:endParaRPr>
          </a:p>
        </p:txBody>
      </p:sp>
      <p:sp>
        <p:nvSpPr>
          <p:cNvPr id="45" name="文本框 44"/>
          <p:cNvSpPr txBox="1"/>
          <p:nvPr/>
        </p:nvSpPr>
        <p:spPr>
          <a:xfrm>
            <a:off x="5868035" y="4855210"/>
            <a:ext cx="445770" cy="346075"/>
          </a:xfrm>
          <a:prstGeom prst="rect">
            <a:avLst/>
          </a:prstGeom>
          <a:noFill/>
        </p:spPr>
        <p:txBody>
          <a:bodyPr wrap="square" rtlCol="0">
            <a:noAutofit/>
          </a:bodyPr>
          <a:p>
            <a:r>
              <a:rPr lang="en-US" altLang="zh-CN">
                <a:latin typeface="+mj-lt"/>
                <a:cs typeface="+mj-lt"/>
              </a:rPr>
              <a:t>23</a:t>
            </a:r>
            <a:endParaRPr lang="en-US" altLang="zh-CN">
              <a:latin typeface="+mj-lt"/>
              <a:cs typeface="+mj-lt"/>
            </a:endParaRPr>
          </a:p>
        </p:txBody>
      </p:sp>
      <p:sp>
        <p:nvSpPr>
          <p:cNvPr id="46" name="文本框 45"/>
          <p:cNvSpPr txBox="1"/>
          <p:nvPr/>
        </p:nvSpPr>
        <p:spPr>
          <a:xfrm>
            <a:off x="4612005" y="4818380"/>
            <a:ext cx="445770" cy="346075"/>
          </a:xfrm>
          <a:prstGeom prst="rect">
            <a:avLst/>
          </a:prstGeom>
          <a:noFill/>
        </p:spPr>
        <p:txBody>
          <a:bodyPr wrap="square" rtlCol="0">
            <a:noAutofit/>
          </a:bodyPr>
          <a:p>
            <a:r>
              <a:rPr lang="en-US" altLang="zh-CN">
                <a:latin typeface="+mj-lt"/>
                <a:cs typeface="+mj-lt"/>
              </a:rPr>
              <a:t>9</a:t>
            </a:r>
            <a:endParaRPr lang="en-US" altLang="zh-CN">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99845" y="27089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2267585" y="490220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1295400" y="493204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1475740" y="591058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2807970" y="593788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3235325" y="493204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2844165" y="403796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611505" y="981075"/>
            <a:ext cx="4572000" cy="429895"/>
          </a:xfrm>
          <a:prstGeom prst="rect">
            <a:avLst/>
          </a:prstGeom>
          <a:noFill/>
        </p:spPr>
        <p:txBody>
          <a:bodyPr wrap="square" rtlCol="0" anchor="t">
            <a:spAutoFit/>
          </a:bodyPr>
          <a:p>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最近顶点策略</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(prim</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算法</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原理</a:t>
            </a:r>
            <a:endParaRPr lang="zh-CN" altLang="en-US" sz="2200" b="1" dirty="0">
              <a:solidFill>
                <a:srgbClr val="FF0000"/>
              </a:solidFill>
              <a:uFillTx/>
              <a:latin typeface="Times New Roman" panose="02020603050405020304" pitchFamily="18" charset="0"/>
              <a:cs typeface="Times New Roman" panose="02020603050405020304" pitchFamily="18" charset="0"/>
              <a:sym typeface="+mn-ea"/>
            </a:endParaRPr>
          </a:p>
        </p:txBody>
      </p:sp>
      <p:sp>
        <p:nvSpPr>
          <p:cNvPr id="24" name="文本框 23"/>
          <p:cNvSpPr txBox="1"/>
          <p:nvPr/>
        </p:nvSpPr>
        <p:spPr>
          <a:xfrm>
            <a:off x="539750" y="1435100"/>
            <a:ext cx="6880225" cy="569595"/>
          </a:xfrm>
          <a:prstGeom prst="rect">
            <a:avLst/>
          </a:prstGeom>
          <a:noFill/>
        </p:spPr>
        <p:txBody>
          <a:bodyPr wrap="square" rtlCol="0" anchor="t">
            <a:noAutofit/>
          </a:bodyPr>
          <a:p>
            <a:r>
              <a:rPr lang="zh-CN" altLang="en-US" sz="1600" dirty="0">
                <a:solidFill>
                  <a:schemeClr val="tx1"/>
                </a:solidFill>
                <a:uFillTx/>
                <a:latin typeface="Times New Roman" panose="02020603050405020304" pitchFamily="18" charset="0"/>
                <a:cs typeface="Times New Roman" panose="02020603050405020304" pitchFamily="18" charset="0"/>
                <a:sym typeface="+mn-ea"/>
              </a:rPr>
              <a:t>算法初始：初始两个集合</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和</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集合是最小生成树连接的节点，</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是待连接到最小生成树的节点。算法初始可以任选一个节点加入</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中。</a:t>
            </a:r>
            <a:endParaRPr lang="zh-CN" altLang="en-US" sz="1600" dirty="0">
              <a:solidFill>
                <a:schemeClr val="tx1"/>
              </a:solidFill>
              <a:uFillTx/>
              <a:latin typeface="Times New Roman" panose="02020603050405020304" pitchFamily="18" charset="0"/>
              <a:cs typeface="Times New Roman" panose="02020603050405020304" pitchFamily="18" charset="0"/>
              <a:sym typeface="+mn-ea"/>
            </a:endParaRPr>
          </a:p>
        </p:txBody>
      </p:sp>
      <p:sp>
        <p:nvSpPr>
          <p:cNvPr id="25" name="文本框 24"/>
          <p:cNvSpPr txBox="1"/>
          <p:nvPr/>
        </p:nvSpPr>
        <p:spPr>
          <a:xfrm>
            <a:off x="518795" y="214820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467360" y="361759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31" name="左大括号 30"/>
          <p:cNvSpPr/>
          <p:nvPr/>
        </p:nvSpPr>
        <p:spPr>
          <a:xfrm>
            <a:off x="765175" y="261429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左大括号 31"/>
          <p:cNvSpPr/>
          <p:nvPr/>
        </p:nvSpPr>
        <p:spPr>
          <a:xfrm flipH="1">
            <a:off x="2061210" y="2595880"/>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左大括号 32"/>
          <p:cNvSpPr/>
          <p:nvPr/>
        </p:nvSpPr>
        <p:spPr>
          <a:xfrm>
            <a:off x="514350" y="4046855"/>
            <a:ext cx="657860" cy="2491740"/>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左大括号 33"/>
          <p:cNvSpPr/>
          <p:nvPr/>
        </p:nvSpPr>
        <p:spPr>
          <a:xfrm flipH="1">
            <a:off x="3851910" y="4004945"/>
            <a:ext cx="832485" cy="259905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0245" name="组合 2"/>
          <p:cNvGrpSpPr/>
          <p:nvPr/>
        </p:nvGrpSpPr>
        <p:grpSpPr>
          <a:xfrm>
            <a:off x="6948170" y="2954020"/>
            <a:ext cx="428624" cy="452121"/>
            <a:chOff x="1006488" y="2036167"/>
            <a:chExt cx="556764" cy="596160"/>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5" name="文本框 44"/>
            <p:cNvSpPr txBox="1"/>
            <p:nvPr/>
          </p:nvSpPr>
          <p:spPr>
            <a:xfrm>
              <a:off x="1039481" y="2118223"/>
              <a:ext cx="523771" cy="514104"/>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46" name="组合 45"/>
          <p:cNvGrpSpPr/>
          <p:nvPr/>
        </p:nvGrpSpPr>
        <p:grpSpPr>
          <a:xfrm>
            <a:off x="6183630" y="3578225"/>
            <a:ext cx="396240" cy="382270"/>
            <a:chOff x="1006488" y="2036167"/>
            <a:chExt cx="514698" cy="504056"/>
          </a:xfrm>
        </p:grpSpPr>
        <p:sp>
          <p:nvSpPr>
            <p:cNvPr id="4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6" name="组合 55"/>
          <p:cNvGrpSpPr/>
          <p:nvPr/>
        </p:nvGrpSpPr>
        <p:grpSpPr>
          <a:xfrm>
            <a:off x="7757160" y="5488940"/>
            <a:ext cx="396240" cy="382270"/>
            <a:chOff x="1006488" y="2036167"/>
            <a:chExt cx="514698" cy="504056"/>
          </a:xfrm>
        </p:grpSpPr>
        <p:sp>
          <p:nvSpPr>
            <p:cNvPr id="5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8" name="文本框 57"/>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9" name="组合 58"/>
          <p:cNvGrpSpPr/>
          <p:nvPr/>
        </p:nvGrpSpPr>
        <p:grpSpPr>
          <a:xfrm>
            <a:off x="8687435" y="5488940"/>
            <a:ext cx="449580" cy="382270"/>
            <a:chOff x="1006488" y="2036167"/>
            <a:chExt cx="583984" cy="504056"/>
          </a:xfrm>
        </p:grpSpPr>
        <p:sp>
          <p:nvSpPr>
            <p:cNvPr id="60"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 name="文本框 60"/>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68" name="组合 67"/>
          <p:cNvGrpSpPr/>
          <p:nvPr/>
        </p:nvGrpSpPr>
        <p:grpSpPr>
          <a:xfrm>
            <a:off x="7294880" y="6155690"/>
            <a:ext cx="441960" cy="382270"/>
            <a:chOff x="1006488" y="2036167"/>
            <a:chExt cx="574086" cy="504056"/>
          </a:xfrm>
        </p:grpSpPr>
        <p:sp>
          <p:nvSpPr>
            <p:cNvPr id="6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0" name="文本框 6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1" name="组合 70"/>
          <p:cNvGrpSpPr/>
          <p:nvPr/>
        </p:nvGrpSpPr>
        <p:grpSpPr>
          <a:xfrm>
            <a:off x="8225155" y="6148070"/>
            <a:ext cx="449580" cy="382270"/>
            <a:chOff x="1006488" y="2036167"/>
            <a:chExt cx="583984" cy="504056"/>
          </a:xfrm>
        </p:grpSpPr>
        <p:sp>
          <p:nvSpPr>
            <p:cNvPr id="72"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3" name="文本框 72"/>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76" name="直接连接符 75"/>
          <p:cNvCxnSpPr/>
          <p:nvPr/>
        </p:nvCxnSpPr>
        <p:spPr>
          <a:xfrm flipH="1">
            <a:off x="7127875" y="333629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p:cNvCxnSpPr/>
          <p:nvPr/>
        </p:nvCxnSpPr>
        <p:spPr>
          <a:xfrm>
            <a:off x="6381115" y="347345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8" name="直接箭头连接符 77"/>
          <p:cNvCxnSpPr/>
          <p:nvPr/>
        </p:nvCxnSpPr>
        <p:spPr>
          <a:xfrm flipH="1">
            <a:off x="6381115" y="346583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9" name="直接箭头连接符 78"/>
          <p:cNvCxnSpPr/>
          <p:nvPr/>
        </p:nvCxnSpPr>
        <p:spPr>
          <a:xfrm flipH="1">
            <a:off x="7889875" y="346964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0" name="直接连接符 79"/>
          <p:cNvCxnSpPr/>
          <p:nvPr/>
        </p:nvCxnSpPr>
        <p:spPr>
          <a:xfrm flipH="1">
            <a:off x="8480425" y="520827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1" name="直接连接符 80"/>
          <p:cNvCxnSpPr/>
          <p:nvPr/>
        </p:nvCxnSpPr>
        <p:spPr>
          <a:xfrm flipV="1">
            <a:off x="7972425" y="534289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2" name="直接箭头连接符 81"/>
          <p:cNvCxnSpPr/>
          <p:nvPr/>
        </p:nvCxnSpPr>
        <p:spPr>
          <a:xfrm flipH="1">
            <a:off x="7980045" y="53517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3" name="直接箭头连接符 82"/>
          <p:cNvCxnSpPr/>
          <p:nvPr/>
        </p:nvCxnSpPr>
        <p:spPr>
          <a:xfrm flipH="1">
            <a:off x="8904605" y="534162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8" name="直接连接符 87"/>
          <p:cNvCxnSpPr/>
          <p:nvPr/>
        </p:nvCxnSpPr>
        <p:spPr>
          <a:xfrm flipH="1">
            <a:off x="7956550" y="587756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9" name="直接连接符 88"/>
          <p:cNvCxnSpPr/>
          <p:nvPr/>
        </p:nvCxnSpPr>
        <p:spPr>
          <a:xfrm flipV="1">
            <a:off x="7486650" y="601218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0" name="直接箭头连接符 89"/>
          <p:cNvCxnSpPr/>
          <p:nvPr/>
        </p:nvCxnSpPr>
        <p:spPr>
          <a:xfrm flipH="1">
            <a:off x="7486650" y="601345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1" name="直接箭头连接符 90"/>
          <p:cNvCxnSpPr/>
          <p:nvPr/>
        </p:nvCxnSpPr>
        <p:spPr>
          <a:xfrm flipH="1">
            <a:off x="8418830" y="60109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9" name="文本框 108"/>
          <p:cNvSpPr txBox="1"/>
          <p:nvPr/>
        </p:nvSpPr>
        <p:spPr>
          <a:xfrm>
            <a:off x="2267585" y="335724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a:t>
            </a:r>
            <a:endParaRPr lang="en-US" altLang="zh-CN">
              <a:latin typeface="Times New Roman" panose="02020603050405020304" pitchFamily="18" charset="0"/>
              <a:cs typeface="Times New Roman" panose="02020603050405020304" pitchFamily="18" charset="0"/>
            </a:endParaRPr>
          </a:p>
        </p:txBody>
      </p:sp>
      <p:sp>
        <p:nvSpPr>
          <p:cNvPr id="110" name="文本框 109"/>
          <p:cNvSpPr txBox="1"/>
          <p:nvPr/>
        </p:nvSpPr>
        <p:spPr>
          <a:xfrm>
            <a:off x="1115695" y="3717290"/>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15</a:t>
            </a:r>
            <a:endParaRPr lang="en-US" altLang="zh-CN">
              <a:latin typeface="Times New Roman" panose="02020603050405020304" pitchFamily="18" charset="0"/>
              <a:cs typeface="Times New Roman" panose="02020603050405020304" pitchFamily="18" charset="0"/>
            </a:endParaRPr>
          </a:p>
        </p:txBody>
      </p:sp>
      <p:cxnSp>
        <p:nvCxnSpPr>
          <p:cNvPr id="111" name="直接连接符 110"/>
          <p:cNvCxnSpPr/>
          <p:nvPr/>
        </p:nvCxnSpPr>
        <p:spPr>
          <a:xfrm>
            <a:off x="1562735" y="3244215"/>
            <a:ext cx="1353185" cy="868045"/>
          </a:xfrm>
          <a:prstGeom prst="line">
            <a:avLst/>
          </a:prstGeom>
          <a:solidFill>
            <a:schemeClr val="accent1"/>
          </a:solidFill>
          <a:ln w="28575" cap="flat" cmpd="sng" algn="ctr">
            <a:solidFill>
              <a:srgbClr val="000000"/>
            </a:solidFill>
            <a:prstDash val="solid"/>
            <a:round/>
            <a:headEnd type="none" w="med" len="med"/>
            <a:tailEnd type="none" w="med" len="med"/>
          </a:ln>
        </p:spPr>
      </p:cxnSp>
      <p:cxnSp>
        <p:nvCxnSpPr>
          <p:cNvPr id="112" name="直接连接符 111"/>
          <p:cNvCxnSpPr/>
          <p:nvPr/>
        </p:nvCxnSpPr>
        <p:spPr>
          <a:xfrm flipH="1">
            <a:off x="1558290" y="3244215"/>
            <a:ext cx="4445" cy="1683385"/>
          </a:xfrm>
          <a:prstGeom prst="line">
            <a:avLst/>
          </a:prstGeom>
          <a:solidFill>
            <a:schemeClr val="accent1"/>
          </a:solidFill>
          <a:ln w="28575" cap="flat" cmpd="sng" algn="ctr">
            <a:solidFill>
              <a:srgbClr val="000000"/>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childTnLst>
                          </p:cTn>
                        </p:par>
                        <p:par>
                          <p:cTn id="9" fill="hold">
                            <p:stCondLst>
                              <p:cond delay="0"/>
                            </p:stCondLst>
                            <p:childTnLst>
                              <p:par>
                                <p:cTn id="10" presetID="1" presetClass="exit" presetSubtype="0" fill="hold" nodeType="afterEffect">
                                  <p:stCondLst>
                                    <p:cond delay="500"/>
                                  </p:stCondLst>
                                  <p:childTnLst>
                                    <p:set>
                                      <p:cBhvr>
                                        <p:cTn id="11" dur="1" fill="hold">
                                          <p:stCondLst>
                                            <p:cond delay="0"/>
                                          </p:stCondLst>
                                        </p:cTn>
                                        <p:tgtEl>
                                          <p:spTgt spid="111"/>
                                        </p:tgtEl>
                                        <p:attrNameLst>
                                          <p:attrName>style.visibility</p:attrName>
                                        </p:attrNameLst>
                                      </p:cBhvr>
                                      <p:to>
                                        <p:strVal val="hidden"/>
                                      </p:to>
                                    </p:set>
                                  </p:childTnLst>
                                </p:cTn>
                              </p:par>
                              <p:par>
                                <p:cTn id="12" presetID="1" presetClass="exit" presetSubtype="0" fill="hold" nodeType="withEffect">
                                  <p:stCondLst>
                                    <p:cond delay="500"/>
                                  </p:stCondLst>
                                  <p:childTnLst>
                                    <p:set>
                                      <p:cBhvr>
                                        <p:cTn id="13" dur="1" fill="hold">
                                          <p:stCondLst>
                                            <p:cond delay="0"/>
                                          </p:stCondLst>
                                        </p:cTn>
                                        <p:tgtEl>
                                          <p:spTgt spid="112"/>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nodeType="afterEffect">
                                  <p:stCondLst>
                                    <p:cond delay="500"/>
                                  </p:stCondLst>
                                  <p:childTnLst>
                                    <p:set>
                                      <p:cBhvr>
                                        <p:cTn id="16" dur="1" fill="hold">
                                          <p:stCondLst>
                                            <p:cond delay="0"/>
                                          </p:stCondLst>
                                        </p:cTn>
                                        <p:tgtEl>
                                          <p:spTgt spid="111"/>
                                        </p:tgtEl>
                                        <p:attrNameLst>
                                          <p:attrName>style.visibility</p:attrName>
                                        </p:attrNameLst>
                                      </p:cBhvr>
                                      <p:to>
                                        <p:strVal val="visible"/>
                                      </p:to>
                                    </p:set>
                                  </p:childTnLst>
                                </p:cTn>
                              </p:par>
                              <p:par>
                                <p:cTn id="17" presetID="1" presetClass="entr" presetSubtype="0" fill="hold" nodeType="withEffect">
                                  <p:stCondLst>
                                    <p:cond delay="500"/>
                                  </p:stCondLst>
                                  <p:childTnLst>
                                    <p:set>
                                      <p:cBhvr>
                                        <p:cTn id="18" dur="1" fill="hold">
                                          <p:stCondLst>
                                            <p:cond delay="0"/>
                                          </p:stCondLst>
                                        </p:cTn>
                                        <p:tgtEl>
                                          <p:spTgt spid="112"/>
                                        </p:tgtEl>
                                        <p:attrNameLst>
                                          <p:attrName>style.visibility</p:attrName>
                                        </p:attrNameLst>
                                      </p:cBhvr>
                                      <p:to>
                                        <p:strVal val="visible"/>
                                      </p:to>
                                    </p:set>
                                  </p:childTnLst>
                                </p:cTn>
                              </p:par>
                            </p:childTnLst>
                          </p:cTn>
                        </p:par>
                        <p:par>
                          <p:cTn id="19" fill="hold">
                            <p:stCondLst>
                              <p:cond delay="1000"/>
                            </p:stCondLst>
                            <p:childTnLst>
                              <p:par>
                                <p:cTn id="20" presetID="1" presetClass="exit" presetSubtype="0" fill="hold" nodeType="afterEffect">
                                  <p:stCondLst>
                                    <p:cond delay="500"/>
                                  </p:stCondLst>
                                  <p:childTnLst>
                                    <p:set>
                                      <p:cBhvr>
                                        <p:cTn id="21" dur="1" fill="hold">
                                          <p:stCondLst>
                                            <p:cond delay="0"/>
                                          </p:stCondLst>
                                        </p:cTn>
                                        <p:tgtEl>
                                          <p:spTgt spid="111"/>
                                        </p:tgtEl>
                                        <p:attrNameLst>
                                          <p:attrName>style.visibility</p:attrName>
                                        </p:attrNameLst>
                                      </p:cBhvr>
                                      <p:to>
                                        <p:strVal val="hidden"/>
                                      </p:to>
                                    </p:set>
                                  </p:childTnLst>
                                </p:cTn>
                              </p:par>
                              <p:par>
                                <p:cTn id="22" presetID="1" presetClass="exit" presetSubtype="0" fill="hold" nodeType="withEffect">
                                  <p:stCondLst>
                                    <p:cond delay="500"/>
                                  </p:stCondLst>
                                  <p:childTnLst>
                                    <p:set>
                                      <p:cBhvr>
                                        <p:cTn id="23" dur="1" fill="hold">
                                          <p:stCondLst>
                                            <p:cond delay="0"/>
                                          </p:stCondLst>
                                        </p:cTn>
                                        <p:tgtEl>
                                          <p:spTgt spid="1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nodeType="clickEffect">
                                  <p:stCondLst>
                                    <p:cond delay="0"/>
                                  </p:stCondLst>
                                  <p:childTnLst>
                                    <p:animMotion origin="layout" path="M 0 0 L 0.0815972 -0.0914815 " pathEditMode="relative" rAng="0" ptsTypes="">
                                      <p:cBhvr>
                                        <p:cTn id="27" dur="2000" fill="hold"/>
                                        <p:tgtEl>
                                          <p:spTgt spid="46"/>
                                        </p:tgtEl>
                                        <p:attrNameLst>
                                          <p:attrName>ppt_x</p:attrName>
                                          <p:attrName>ppt_y</p:attrName>
                                        </p:attrNameLst>
                                      </p:cBhvr>
                                      <p:rCtr x="43" y="-45"/>
                                    </p:animMotion>
                                  </p:childTnLst>
                                </p:cTn>
                              </p:par>
                              <p:par>
                                <p:cTn id="28" presetID="0" presetClass="path" presetSubtype="0" accel="50000" decel="50000" fill="hold" nodeType="withEffect">
                                  <p:stCondLst>
                                    <p:cond delay="0"/>
                                  </p:stCondLst>
                                  <p:childTnLst>
                                    <p:animMotion origin="layout" path="M 0 0 L -0.0824306 0.0900926 " pathEditMode="relative" rAng="0" ptsTypes="">
                                      <p:cBhvr>
                                        <p:cTn id="29" dur="2000" fill="hold"/>
                                        <p:tgtEl>
                                          <p:spTgt spid="10245"/>
                                        </p:tgtEl>
                                        <p:attrNameLst>
                                          <p:attrName>ppt_x</p:attrName>
                                          <p:attrName>ppt_y</p:attrName>
                                        </p:attrNameLst>
                                      </p:cBhvr>
                                      <p:rCtr x="-40"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3"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cs typeface="Times New Roman" panose="02020603050405020304" pitchFamily="18" charset="0"/>
                <a:sym typeface="+mn-ea"/>
              </a:rPr>
              <a:t>选择集合</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和集合</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搜寻所有能把</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连接的线段</a:t>
            </a:r>
            <a:endParaRPr lang="zh-CN" altLang="en-US" sz="2200" b="1"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2. </a:t>
            </a:r>
            <a:r>
              <a:rPr lang="zh-CN" altLang="en-US" sz="2200" b="1" dirty="0">
                <a:latin typeface="宋体" panose="02010600030101010101" pitchFamily="2" charset="-122"/>
                <a:cs typeface="Times New Roman" panose="02020603050405020304" pitchFamily="18" charset="0"/>
              </a:rPr>
              <a:t>最短边策略：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）最小生成树的初始状态：只有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个顶点而无边的非连通图</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），图中每个顶点自成一个连通分量。</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）在</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中选择具有最小代价的边，如果该边所依附的顶点落在</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中不同的连通分量中时，就将该边加入到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中，否则舍去，继续选择下一条代价最小的边，重复此过程，直到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中所有顶点都在同一连通分量上为止。</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是一个无向连通带权图，生成树是原图的极小连通子图，它包含原图中的所有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最小生成树问题有以下两种贪心策略：最近顶点策略</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和最短边策略（</a:t>
            </a:r>
            <a:r>
              <a:rPr lang="en-US" altLang="zh-CN" sz="2200" b="1" dirty="0">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1340768"/>
            <a:ext cx="298577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(2)</a:t>
            </a:r>
            <a:r>
              <a:rPr kumimoji="1"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kruskal</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是一个带权有向图，给定</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中的一个顶点为源点，计算从源点到所有其他各个顶点的最短路径长度，这个问题就是单源最短路径问题。</a:t>
            </a:r>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算法是求解单源最短路径问题的贪心算法。</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）设置顶点集合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，用来存放已找到源到该顶点最短路径的顶点。并不断地作贪心选择来扩充这个集合，初始状态下</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中只包含源点，设为</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）每一次贪心选择都是从集合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中选择到源点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路径长度最短的顶点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中，而集合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中在每加入一个新的顶点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后，都需要修改从源点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到集合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中剩余顶点的当前最短路径的值，当前最短路径长度值是原来的最短路径长度值与从源点过顶点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到达该顶点的路径长度中的较小者。此过程不断重复，直到所有顶点全部加入到集合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中为止。</a:t>
            </a:r>
            <a:endParaRPr lang="zh-CN" altLang="en-US" sz="2200" b="1" dirty="0">
              <a:latin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60016" y="1196752"/>
            <a:ext cx="278193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4.2.3</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单源最短路径</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cs typeface="Times New Roman" panose="02020603050405020304" pitchFamily="18" charset="0"/>
            </a:endParaRPr>
          </a:p>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cs typeface="Times New Roman" panose="02020603050405020304" pitchFamily="18" charset="0"/>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4.3.1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背包问题</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熊猫，山羊和梅花鹿分别采用了三种不同的策略</a:t>
            </a:r>
            <a:r>
              <a:rPr lang="zh-CN" altLang="en-US" sz="2200" b="1" dirty="0" smtClean="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）熊猫的策略：先放价值最大的水果。具体过程如下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）山羊的策略：先放重量小的水果。具体过程如下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）梅花鹿的策略：先放单位重量价值高的水果</a:t>
            </a:r>
            <a:r>
              <a:rPr lang="zh-CN" altLang="en-US" sz="2200" b="1" dirty="0" smtClean="0">
                <a:latin typeface="宋体" panose="02010600030101010101" pitchFamily="2" charset="-122"/>
                <a:cs typeface="Times New Roman" panose="02020603050405020304" pitchFamily="18" charset="0"/>
              </a:rPr>
              <a:t>。具体</a:t>
            </a:r>
            <a:r>
              <a:rPr lang="zh-CN" altLang="en-US" sz="2200" b="1" dirty="0">
                <a:latin typeface="宋体" panose="02010600030101010101" pitchFamily="2" charset="-122"/>
                <a:cs typeface="Times New Roman" panose="02020603050405020304" pitchFamily="18" charset="0"/>
              </a:rPr>
              <a:t>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最终梅花鹿背包里水果的总价值是最高的，它赢得了比赛。上述问题从本质上来说就是一个背包问题。</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背包问题</a:t>
            </a:r>
            <a:endParaRPr lang="zh-CN" altLang="en-US" sz="2200" b="1" dirty="0">
              <a:latin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cs typeface="Times New Roman" panose="02020603050405020304" pitchFamily="18" charset="0"/>
              </a:rPr>
              <a:t>（</a:t>
            </a:r>
            <a:r>
              <a:rPr lang="en-US" altLang="zh-CN" sz="1900" b="1" kern="0" dirty="0">
                <a:latin typeface="楷体_GB2312" panose="02010609030101010101" pitchFamily="49" charset="-122"/>
                <a:cs typeface="Times New Roman" panose="02020603050405020304" pitchFamily="18" charset="0"/>
              </a:rPr>
              <a:t>3</a:t>
            </a:r>
            <a:r>
              <a:rPr lang="zh-CN" altLang="en-US" sz="1900" b="1" kern="0" dirty="0">
                <a:latin typeface="楷体_GB2312" panose="02010609030101010101" pitchFamily="49" charset="-122"/>
                <a:cs typeface="Times New Roman" panose="02020603050405020304" pitchFamily="18" charset="0"/>
              </a:rPr>
              <a:t>）问题的求解目标</a:t>
            </a:r>
            <a:r>
              <a:rPr lang="en-US" altLang="zh-CN" sz="1900" b="1" kern="0" dirty="0">
                <a:latin typeface="楷体_GB2312" panose="02010609030101010101" pitchFamily="49" charset="-122"/>
                <a:cs typeface="Times New Roman" panose="02020603050405020304" pitchFamily="18" charset="0"/>
              </a:rPr>
              <a:t>:</a:t>
            </a:r>
            <a:r>
              <a:rPr lang="zh-CN" altLang="en-US" sz="1900" b="1" kern="0" dirty="0">
                <a:latin typeface="楷体_GB2312" panose="02010609030101010101" pitchFamily="49" charset="-122"/>
                <a:cs typeface="Times New Roman" panose="02020603050405020304" pitchFamily="18" charset="0"/>
              </a:rPr>
              <a:t>背包中的物品总价值最大，即：</a:t>
            </a:r>
            <a:endParaRPr lang="zh-CN" altLang="en-US" sz="1900" b="1" kern="0" dirty="0">
              <a:latin typeface="楷体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cs typeface="Cambria Math" panose="02040503050406030204" pitchFamily="18" charset="0"/>
                        </a:rPr>
                        <m:t>m</m:t>
                      </m:r>
                      <m:r>
                        <m:rPr>
                          <m:sty m:val="p"/>
                        </m:rPr>
                        <a:rPr lang="zh-CN" altLang="en-US" sz="2000" i="0">
                          <a:latin typeface="Cambria Math" panose="02040503050406030204" pitchFamily="18" charset="0"/>
                          <a:cs typeface="Cambria Math" panose="02040503050406030204" pitchFamily="18" charset="0"/>
                        </a:rPr>
                        <m:t>ax</m:t>
                      </m:r>
                      <m:nary>
                        <m:naryPr>
                          <m:chr m:val="∑"/>
                          <m:limLoc m:val="undOvr"/>
                          <m:ctrlPr>
                            <a:rPr lang="zh-CN" altLang="en-US" sz="2000" i="1">
                              <a:latin typeface="Cambria Math" panose="02040503050406030204" pitchFamily="18" charset="0"/>
                              <a:cs typeface="Cambria Math" panose="02040503050406030204" pitchFamily="18" charset="0"/>
                            </a:rPr>
                          </m:ctrlPr>
                        </m:naryPr>
                        <m:sub>
                          <m:r>
                            <a:rPr lang="zh-CN" altLang="en-US" sz="2000" i="1">
                              <a:latin typeface="Cambria Math" panose="02040503050406030204" pitchFamily="18" charset="0"/>
                              <a:cs typeface="Cambria Math" panose="02040503050406030204" pitchFamily="18" charset="0"/>
                            </a:rPr>
                            <m:t>𝑖</m:t>
                          </m:r>
                          <m:r>
                            <a:rPr lang="zh-CN" altLang="en-US" sz="2000" i="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1</m:t>
                          </m:r>
                        </m:sub>
                        <m:sup>
                          <m:r>
                            <a:rPr lang="zh-CN" altLang="en-US" sz="2000" i="1">
                              <a:latin typeface="Cambria Math" panose="02040503050406030204" pitchFamily="18" charset="0"/>
                              <a:cs typeface="Cambria Math" panose="02040503050406030204" pitchFamily="18" charset="0"/>
                            </a:rPr>
                            <m:t>𝑛</m:t>
                          </m:r>
                        </m:sup>
                        <m:e>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cs typeface="Cambria Math" panose="02040503050406030204" pitchFamily="18" charset="0"/>
                                </a:rPr>
                                <m:t>𝑖</m:t>
                              </m:r>
                            </m:sub>
                          </m:sSub>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cs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cs typeface="Times New Roman" panose="02020603050405020304" pitchFamily="18" charset="0"/>
              </a:rPr>
              <a:t>问题描述：小时候大多数人可能都听过田忌赛马的故事。如果故事中所讲的</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匹马变成了</a:t>
            </a:r>
            <a:r>
              <a:rPr lang="en-US" altLang="zh-CN" sz="2000" b="1" dirty="0">
                <a:latin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cs typeface="Times New Roman" panose="02020603050405020304" pitchFamily="18" charset="0"/>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两银子，输的人就要输掉</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两银子，平局的话不输不赢。请设计算法计算出田忌最多能赢多少两银子。</a:t>
            </a:r>
            <a:endParaRPr lang="zh-CN" altLang="en-US" sz="2000" b="1" dirty="0">
              <a:latin typeface="宋体" panose="02010600030101010101" pitchFamily="2" charset="-122"/>
              <a:cs typeface="Times New Roman" panose="02020603050405020304" pitchFamily="18" charset="0"/>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cs typeface="Times New Roman" panose="02020603050405020304" pitchFamily="18" charset="0"/>
              </a:rPr>
              <a:t>贪心</a:t>
            </a:r>
            <a:r>
              <a:rPr lang="zh-CN" altLang="en-US" sz="2000" b="1" dirty="0">
                <a:latin typeface="宋体" panose="02010600030101010101" pitchFamily="2" charset="-122"/>
                <a:cs typeface="Times New Roman" panose="02020603050405020304" pitchFamily="18" charset="0"/>
              </a:rPr>
              <a:t>策略如下：</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1</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原因：如果拿其它的马来比就有可能会赢不了了，为保证赢，所以要比。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2</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）若田忌最快的马比齐王最快的马慢，就用田忌最慢的马去跟齐最快的马</a:t>
            </a:r>
            <a:r>
              <a:rPr lang="zh-CN" altLang="en-US" sz="2000" b="1" dirty="0" smtClean="0">
                <a:solidFill>
                  <a:srgbClr val="0000FF"/>
                </a:solidFill>
                <a:latin typeface="宋体" panose="02010600030101010101" pitchFamily="2" charset="-122"/>
                <a:cs typeface="Times New Roman" panose="02020603050405020304" pitchFamily="18" charset="0"/>
              </a:rPr>
              <a:t>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原因：因为所有的马都赢不了齐王的最快马，所以就选择损失最小的，用最慢的马去和他比。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3</a:t>
            </a:r>
            <a:r>
              <a:rPr lang="zh-CN" altLang="en-US" sz="2000" b="1" dirty="0">
                <a:solidFill>
                  <a:srgbClr val="0000FF"/>
                </a:solidFill>
                <a:latin typeface="宋体" panose="02010600030101010101" pitchFamily="2" charset="-122"/>
                <a:cs typeface="Times New Roman" panose="02020603050405020304" pitchFamily="18" charset="0"/>
              </a:rPr>
              <a:t>）若田忌最快的马的速度与齐威王最快的马速度相等</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①</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：田忌的最慢马能赢一个算一个，就用最小代价的最慢马去赢它。 </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②</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若田忌最慢的马比齐威王最慢的马慢，那就用田忌最慢的马和齐王最快的马比。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：反正田忌的最慢马是所有马中最慢的，肯定是会输的，不如让它发挥最大的价值，比掉齐王的最快马。</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③</a:t>
            </a:r>
            <a:r>
              <a:rPr lang="zh-CN" altLang="en-US" sz="2000" b="1" dirty="0">
                <a:solidFill>
                  <a:srgbClr val="0000FF"/>
                </a:solidFill>
                <a:latin typeface="宋体" panose="02010600030101010101" pitchFamily="2" charset="-122"/>
                <a:cs typeface="Times New Roman" panose="02020603050405020304" pitchFamily="18" charset="0"/>
              </a:rPr>
              <a:t>若田忌最慢的与齐威王最慢的相等，就这两者比，无输赢</a:t>
            </a:r>
            <a:r>
              <a:rPr lang="zh-CN" altLang="en-US" sz="2000" b="1" dirty="0" smtClean="0">
                <a:solidFill>
                  <a:srgbClr val="0000FF"/>
                </a:solidFill>
                <a:latin typeface="宋体" panose="02010600030101010101" pitchFamily="2" charset="-122"/>
                <a:cs typeface="Times New Roman" panose="02020603050405020304" pitchFamily="18" charset="0"/>
              </a:rPr>
              <a:t>。</a:t>
            </a:r>
            <a:endParaRPr lang="zh-CN" altLang="en-US" sz="2000" b="1" dirty="0">
              <a:solidFill>
                <a:srgbClr val="0000FF"/>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4.11】</a:t>
            </a:r>
            <a:r>
              <a:rPr lang="zh-CN" altLang="en-US" sz="2200" b="1" dirty="0">
                <a:latin typeface="宋体" panose="02010600030101010101" pitchFamily="2" charset="-122"/>
                <a:cs typeface="Times New Roman" panose="02020603050405020304" pitchFamily="18" charset="0"/>
              </a:rPr>
              <a:t>最优装载问题。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问题描述：有一批集装箱要装上一艘载重量为</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的轮船。其中集装箱</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的重量为</a:t>
            </a:r>
            <a:r>
              <a:rPr lang="en-US" altLang="zh-CN" sz="2200" b="1" dirty="0">
                <a:latin typeface="宋体" panose="02010600030101010101" pitchFamily="2" charset="-122"/>
                <a:cs typeface="Times New Roman" panose="02020603050405020304" pitchFamily="18" charset="0"/>
              </a:rPr>
              <a:t>Wi</a:t>
            </a:r>
            <a:r>
              <a:rPr lang="zh-CN" altLang="en-US" sz="2200" b="1" dirty="0">
                <a:latin typeface="宋体" panose="02010600030101010101" pitchFamily="2" charset="-122"/>
                <a:cs typeface="Times New Roman" panose="02020603050405020304" pitchFamily="18" charset="0"/>
              </a:rPr>
              <a:t>。最优装载问题要求确定在装载体积不受限制的情况下，将尽可能多的集装箱装上轮船。</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4.12】</a:t>
            </a:r>
            <a:r>
              <a:rPr lang="zh-CN" altLang="en-US" sz="2200" b="1" dirty="0">
                <a:latin typeface="宋体" panose="02010600030101010101" pitchFamily="2" charset="-122"/>
                <a:cs typeface="Times New Roman" panose="02020603050405020304" pitchFamily="18" charset="0"/>
              </a:rPr>
              <a:t>乘船问题。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思路：使用贪心策略来求解，尽可能安排两个人在一条船上。首先按照所有人的体重升序排列，用两个下标</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分别表示当前考虑的最轻的人和最重的人，每次先将</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往左移动，直到</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可以共坐一条船，然后</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减</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，并重复上述操作，直到所有人都安排完毕。</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4.13】</a:t>
            </a:r>
            <a:r>
              <a:rPr lang="zh-CN" altLang="en-US" sz="2200" b="1" dirty="0">
                <a:latin typeface="宋体" panose="02010600030101010101" pitchFamily="2" charset="-122"/>
                <a:cs typeface="Times New Roman" panose="02020603050405020304" pitchFamily="18" charset="0"/>
              </a:rPr>
              <a:t>加油站问题。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题目描述：一辆汽车加满油后可行驶</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公里。旅途中有若干个加油站。设计一个有效算法，指出应在哪些加油站停靠加油，使沿途加油次数最少。对于给定的</a:t>
            </a:r>
            <a:r>
              <a:rPr lang="en-US" altLang="zh-CN" sz="2200" b="1" dirty="0">
                <a:latin typeface="宋体" panose="02010600030101010101" pitchFamily="2" charset="-122"/>
                <a:cs typeface="Times New Roman" panose="02020603050405020304" pitchFamily="18" charset="0"/>
              </a:rPr>
              <a:t>n(n &lt;= 5000)</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k(k &lt;= 1000)</a:t>
            </a:r>
            <a:r>
              <a:rPr lang="zh-CN" altLang="en-US" sz="2200" b="1" dirty="0">
                <a:latin typeface="宋体" panose="02010600030101010101" pitchFamily="2" charset="-122"/>
                <a:cs typeface="Times New Roman" panose="02020603050405020304" pitchFamily="18" charset="0"/>
              </a:rPr>
              <a:t>个加油站位置，编程计算最少加油次数。并证明算法能产生一个最优解。</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自加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，最终统计出来的</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就是最少的加油次数。</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4.1.2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贪心算法的实例</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，最后合并每一步解决问题。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举反例可以证明不适用</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：用数学归纳法证明可以使用</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按照规则只有最优情况是一课安排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10950</Words>
  <Application>WPS 演示</Application>
  <PresentationFormat>全屏显示(4:3)</PresentationFormat>
  <Paragraphs>1269</Paragraphs>
  <Slides>55</Slides>
  <Notes>6</Notes>
  <HiddenSlides>1</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9</vt:i4>
      </vt:variant>
      <vt:variant>
        <vt:lpstr>幻灯片标题</vt:lpstr>
      </vt:variant>
      <vt:variant>
        <vt:i4>55</vt:i4>
      </vt:variant>
    </vt:vector>
  </HeadingPairs>
  <TitlesOfParts>
    <vt:vector size="88" baseType="lpstr">
      <vt:lpstr>Arial</vt:lpstr>
      <vt:lpstr>宋体</vt:lpstr>
      <vt:lpstr>Wingdings</vt:lpstr>
      <vt:lpstr>华文细黑</vt:lpstr>
      <vt:lpstr>Times New Roman</vt:lpstr>
      <vt:lpstr>Calibri</vt:lpstr>
      <vt:lpstr>Verdana</vt:lpstr>
      <vt:lpstr>方正正大黑简体</vt:lpstr>
      <vt:lpstr>黑体</vt:lpstr>
      <vt:lpstr>微软雅黑</vt:lpstr>
      <vt:lpstr>隶书</vt:lpstr>
      <vt:lpstr>Arial Unicode MS</vt:lpstr>
      <vt:lpstr>华文中宋</vt:lpstr>
      <vt:lpstr>楷体</vt:lpstr>
      <vt:lpstr>楷体_GB2312</vt:lpstr>
      <vt:lpstr>新宋体</vt:lpstr>
      <vt:lpstr>Symbol</vt:lpstr>
      <vt:lpstr>华文新魏</vt:lpstr>
      <vt:lpstr>Tahoma</vt:lpstr>
      <vt:lpstr>Cambria Math</vt:lpstr>
      <vt:lpstr>MS Mincho</vt:lpstr>
      <vt:lpstr>Segoe Print</vt:lpstr>
      <vt:lpstr>Ms.Luce</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441</cp:revision>
  <dcterms:created xsi:type="dcterms:W3CDTF">2010-09-23T08:30:00Z</dcterms:created>
  <dcterms:modified xsi:type="dcterms:W3CDTF">2025-10-29T09:40:28Z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